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embeddings/oleObject1.bin" ContentType="application/vnd.openxmlformats-officedocument.oleObject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34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35.xml" ContentType="application/vnd.openxmlformats-officedocument.presentationml.notesSlide+xml"/>
  <Override PartName="/ppt/embeddings/oleObject6.bin" ContentType="application/vnd.openxmlformats-officedocument.oleObject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98" r:id="rId1"/>
  </p:sldMasterIdLst>
  <p:notesMasterIdLst>
    <p:notesMasterId r:id="rId53"/>
  </p:notesMasterIdLst>
  <p:handoutMasterIdLst>
    <p:handoutMasterId r:id="rId54"/>
  </p:handoutMasterIdLst>
  <p:sldIdLst>
    <p:sldId id="308" r:id="rId2"/>
    <p:sldId id="312" r:id="rId3"/>
    <p:sldId id="313" r:id="rId4"/>
    <p:sldId id="314" r:id="rId5"/>
    <p:sldId id="315" r:id="rId6"/>
    <p:sldId id="316" r:id="rId7"/>
    <p:sldId id="321" r:id="rId8"/>
    <p:sldId id="318" r:id="rId9"/>
    <p:sldId id="319" r:id="rId10"/>
    <p:sldId id="320" r:id="rId11"/>
    <p:sldId id="325" r:id="rId12"/>
    <p:sldId id="326" r:id="rId13"/>
    <p:sldId id="327" r:id="rId14"/>
    <p:sldId id="328" r:id="rId15"/>
    <p:sldId id="336" r:id="rId16"/>
    <p:sldId id="337" r:id="rId17"/>
    <p:sldId id="331" r:id="rId18"/>
    <p:sldId id="332" r:id="rId19"/>
    <p:sldId id="333" r:id="rId20"/>
    <p:sldId id="334" r:id="rId21"/>
    <p:sldId id="335" r:id="rId22"/>
    <p:sldId id="339" r:id="rId23"/>
    <p:sldId id="340" r:id="rId24"/>
    <p:sldId id="341" r:id="rId25"/>
    <p:sldId id="342" r:id="rId26"/>
    <p:sldId id="344" r:id="rId27"/>
    <p:sldId id="345" r:id="rId28"/>
    <p:sldId id="346" r:id="rId29"/>
    <p:sldId id="347" r:id="rId30"/>
    <p:sldId id="354" r:id="rId31"/>
    <p:sldId id="349" r:id="rId32"/>
    <p:sldId id="350" r:id="rId33"/>
    <p:sldId id="351" r:id="rId34"/>
    <p:sldId id="352" r:id="rId35"/>
    <p:sldId id="353" r:id="rId36"/>
    <p:sldId id="355" r:id="rId37"/>
    <p:sldId id="359" r:id="rId38"/>
    <p:sldId id="358" r:id="rId39"/>
    <p:sldId id="357" r:id="rId40"/>
    <p:sldId id="360" r:id="rId41"/>
    <p:sldId id="356" r:id="rId42"/>
    <p:sldId id="361" r:id="rId43"/>
    <p:sldId id="369" r:id="rId44"/>
    <p:sldId id="362" r:id="rId45"/>
    <p:sldId id="363" r:id="rId46"/>
    <p:sldId id="364" r:id="rId47"/>
    <p:sldId id="365" r:id="rId48"/>
    <p:sldId id="366" r:id="rId49"/>
    <p:sldId id="367" r:id="rId50"/>
    <p:sldId id="368" r:id="rId51"/>
    <p:sldId id="370" r:id="rId52"/>
  </p:sldIdLst>
  <p:sldSz cx="9144000" cy="5143500" type="screen16x9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FF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-488" y="-1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702" y="-6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BBDC20B8-BA63-C846-9A1B-A2D59ACEF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1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E272E83-5DF8-2246-97CB-F4994E6A1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215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2388" cy="3600450"/>
          </a:xfrm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9" tIns="48330" rIns="96659" bIns="48330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Remove the elaborate h-b scheme slides, and include more information on this slide.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Animate? May be slow.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Put this up and say “converges” several times. Also say “independent” of N.</a:t>
            </a:r>
          </a:p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Pr[pinging]; =&gt; expected detection time, whp detection time, wc detection time. (ind of n)</a:t>
            </a:r>
          </a:p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PM(T) can be calc’ed as a function of T, pml, pf (ind of n)</a:t>
            </a:r>
          </a:p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Trends on wc L/L* and E[L]/L*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Pr[pinging]; =&gt; expected detection time, whp detection time, wc detection time. (ind of n)</a:t>
            </a:r>
          </a:p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PM(T) can be calc’ed as a function of T, pml, pf (ind of n)</a:t>
            </a:r>
          </a:p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Trends on wc L/L* and E[L]/L*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One slide is enough for this.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tIns="47668" rIns="95335" bIns="47668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- animate f-d and then dissemination?</a:t>
            </a: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	- say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non-byzantine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9" tIns="48330" rIns="96659" bIns="48330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Animate? May be slow.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Black fonts not visible</a:t>
            </a:r>
          </a:p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[ken] topological awareness, e.g., in a WAN-wide setting or an ad-hoc network with group members spread out over an area.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[rvr]: f-d more than a black-box, but as a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quality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 of connection to a process, e.g., weighing of gossip targets.</a:t>
            </a: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Use a pointer to show the 3 states.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tIns="47668" rIns="95335" bIns="47668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	- say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non-byzantine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ANIMATE!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tIns="47668" rIns="95335" bIns="47668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	- say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non-byzantine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tIns="47668" rIns="95335" bIns="47668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	- say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non-byzantine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tIns="47668" rIns="95335" bIns="47668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- animate f-d and then dissemination?</a:t>
            </a: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	- say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non-byzantine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CECF8-010E-F041-9C75-EBE094CC6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41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DB187-8913-AA4A-BA80-CCFD9EC72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77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686AC-447E-DE4F-9F67-9B9F50021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94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2725F-FEA6-A345-B991-E0B6B1012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19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953942"/>
            <a:ext cx="4038600" cy="16406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BC4BC-8F9F-C34F-8C8D-F96A7F381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8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93A2F-3F8B-5248-B873-3EE9ADF3F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6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EBC1D-FBD0-7540-8D6B-FCDFA1523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1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30569-775A-254F-9BB9-F4C628DA3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1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2350E-F680-3F4D-8B60-6C2B58BEF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4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CEDB6-CF0F-904F-8F01-5A09591D2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8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9CC11-11C8-A94E-A103-B53D69BEA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4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BBF27-A127-7D4A-B594-33DE91C20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33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7ED8-D3B3-4B40-B074-4FA3E9913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2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50E59E-0600-B843-B8CB-CEC039F93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4" r:id="rId1"/>
    <p:sldLayoutId id="2147484315" r:id="rId2"/>
    <p:sldLayoutId id="2147484316" r:id="rId3"/>
    <p:sldLayoutId id="2147484317" r:id="rId4"/>
    <p:sldLayoutId id="2147484318" r:id="rId5"/>
    <p:sldLayoutId id="2147484319" r:id="rId6"/>
    <p:sldLayoutId id="2147484320" r:id="rId7"/>
    <p:sldLayoutId id="2147484321" r:id="rId8"/>
    <p:sldLayoutId id="2147484322" r:id="rId9"/>
    <p:sldLayoutId id="2147484323" r:id="rId10"/>
    <p:sldLayoutId id="2147484324" r:id="rId11"/>
    <p:sldLayoutId id="2147484325" r:id="rId12"/>
    <p:sldLayoutId id="2147484326" r:id="rId13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8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9.wmf"/><Relationship Id="rId6" Type="http://schemas.openxmlformats.org/officeDocument/2006/relationships/oleObject" Target="../embeddings/oleObject8.bin"/><Relationship Id="rId7" Type="http://schemas.openxmlformats.org/officeDocument/2006/relationships/oleObject" Target="../embeddings/oleObject9.bin"/><Relationship Id="rId8" Type="http://schemas.openxmlformats.org/officeDocument/2006/relationships/image" Target="../media/image10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2"/>
          <p:cNvSpPr>
            <a:spLocks noChangeArrowheads="1"/>
          </p:cNvSpPr>
          <p:nvPr/>
        </p:nvSpPr>
        <p:spPr bwMode="auto">
          <a:xfrm>
            <a:off x="609600" y="173355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ctr"/>
          <a:lstStyle/>
          <a:p>
            <a:pPr algn="ctr"/>
            <a:r>
              <a:rPr lang="en-US" sz="44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44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4400" dirty="0">
                <a:solidFill>
                  <a:schemeClr val="tx2"/>
                </a:solidFill>
              </a:rPr>
              <a:t>Fall </a:t>
            </a:r>
            <a:r>
              <a:rPr lang="en-US" sz="4400" dirty="0" smtClean="0">
                <a:solidFill>
                  <a:schemeClr val="tx2"/>
                </a:solidFill>
              </a:rPr>
              <a:t>2015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1371600" y="3181350"/>
            <a:ext cx="64008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/>
          <a:lstStyle/>
          <a:p>
            <a:pPr algn="ctr">
              <a:spcBef>
                <a:spcPct val="20000"/>
              </a:spcBef>
            </a:pPr>
            <a:r>
              <a:rPr lang="en-US" sz="2800" dirty="0"/>
              <a:t>Indranil Gupta (Indy</a:t>
            </a:r>
            <a:r>
              <a:rPr lang="en-US" sz="2800" dirty="0" smtClean="0"/>
              <a:t>)</a:t>
            </a:r>
          </a:p>
          <a:p>
            <a:pPr algn="ctr">
              <a:spcBef>
                <a:spcPct val="20000"/>
              </a:spcBef>
            </a:pPr>
            <a:r>
              <a:rPr lang="en-US" sz="2800" dirty="0" smtClean="0"/>
              <a:t>Sep 10, 2015</a:t>
            </a:r>
            <a:endParaRPr lang="en-US" sz="2800" dirty="0"/>
          </a:p>
          <a:p>
            <a:pPr algn="ctr">
              <a:spcBef>
                <a:spcPct val="20000"/>
              </a:spcBef>
            </a:pPr>
            <a:r>
              <a:rPr lang="en-US" sz="2800" i="1" dirty="0"/>
              <a:t>Lecture 4: Failure Detection and Membership</a:t>
            </a:r>
            <a:endParaRPr lang="en-US" sz="28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0" y="4669639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All slides © IG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CECF8-010E-F041-9C75-EBE094CC61E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Whitney-BlackSC" charset="0"/>
                <a:cs typeface="Whitney-BlackSC" charset="0"/>
              </a:rPr>
              <a:t>Next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How do you design a group membership protocol?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63778E2-4817-C644-B24F-09C794DA4D3F}" type="slidenum">
              <a:rPr lang="en-US" sz="1400"/>
              <a:pPr eaLnBrk="1" hangingPunct="1"/>
              <a:t>10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9373606-4A57-6946-93C8-7FC9CF9586F8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I. </a:t>
            </a:r>
            <a:r>
              <a:rPr lang="en-US" i="1">
                <a:latin typeface="Times New Roman" charset="0"/>
              </a:rPr>
              <a:t>pj</a:t>
            </a:r>
            <a:r>
              <a:rPr lang="en-US">
                <a:latin typeface="Times New Roman" charset="0"/>
              </a:rPr>
              <a:t> crashes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Nothing we can do about it! </a:t>
            </a:r>
          </a:p>
          <a:p>
            <a:pPr eaLnBrk="1" hangingPunct="1"/>
            <a:r>
              <a:rPr lang="en-US">
                <a:latin typeface="Times New Roman" charset="0"/>
              </a:rPr>
              <a:t>A frequent occurrence</a:t>
            </a:r>
          </a:p>
          <a:p>
            <a:pPr eaLnBrk="1" hangingPunct="1"/>
            <a:r>
              <a:rPr lang="en-US">
                <a:latin typeface="Times New Roman" charset="0"/>
              </a:rPr>
              <a:t>Common case rather than exception</a:t>
            </a:r>
          </a:p>
          <a:p>
            <a:pPr eaLnBrk="1" hangingPunct="1"/>
            <a:r>
              <a:rPr lang="en-US">
                <a:latin typeface="Times New Roman" charset="0"/>
              </a:rPr>
              <a:t>Frequency goes up linearly with size of datacenter</a:t>
            </a:r>
          </a:p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AEFA593-EE3F-5945-8432-F7FCDCB39BF3}" type="slidenum">
              <a:rPr lang="en-US" sz="1400"/>
              <a:pPr eaLnBrk="1" hangingPunct="1"/>
              <a:t>12</a:t>
            </a:fld>
            <a:endParaRPr lang="en-US" sz="140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II. Distributed Failure Detectors: Desirable Properties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76350"/>
            <a:ext cx="8229600" cy="2914650"/>
          </a:xfrm>
        </p:spPr>
        <p:txBody>
          <a:bodyPr/>
          <a:lstStyle/>
          <a:p>
            <a:pPr eaLnBrk="1" hangingPunct="1"/>
            <a:r>
              <a:rPr lang="en-GB">
                <a:solidFill>
                  <a:srgbClr val="FF3300"/>
                </a:solidFill>
                <a:latin typeface="Times New Roman" charset="0"/>
              </a:rPr>
              <a:t>Completeness</a:t>
            </a:r>
            <a:r>
              <a:rPr lang="en-GB">
                <a:latin typeface="Times New Roman" charset="0"/>
              </a:rPr>
              <a:t> = each failure is detected</a:t>
            </a:r>
          </a:p>
          <a:p>
            <a:pPr eaLnBrk="1" hangingPunct="1"/>
            <a:r>
              <a:rPr lang="en-GB">
                <a:solidFill>
                  <a:srgbClr val="33CC33"/>
                </a:solidFill>
                <a:latin typeface="Times New Roman" charset="0"/>
              </a:rPr>
              <a:t>Accuracy</a:t>
            </a:r>
            <a:r>
              <a:rPr lang="en-GB">
                <a:latin typeface="Times New Roman" charset="0"/>
              </a:rPr>
              <a:t> = there is no mistaken detection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978F84A-63B3-FB47-A9D4-37D4B5300F7D}" type="slidenum">
              <a:rPr lang="en-US" sz="1400"/>
              <a:pPr eaLnBrk="1" hangingPunct="1"/>
              <a:t>13</a:t>
            </a:fld>
            <a:endParaRPr lang="en-US" sz="140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Distributed Failure Detectors: Properties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92250"/>
            <a:ext cx="8229600" cy="2914650"/>
          </a:xfrm>
        </p:spPr>
        <p:txBody>
          <a:bodyPr/>
          <a:lstStyle/>
          <a:p>
            <a:pPr eaLnBrk="1" hangingPunct="1"/>
            <a:r>
              <a:rPr lang="en-GB" sz="2800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 sz="2800">
                <a:latin typeface="Times New Roman" charset="0"/>
              </a:rPr>
              <a:t>Accuracy</a:t>
            </a:r>
          </a:p>
          <a:p>
            <a:pPr eaLnBrk="1" hangingPunct="1"/>
            <a:r>
              <a:rPr lang="en-GB" sz="2800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 sz="2400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 sz="2800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 sz="2400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 sz="2400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 sz="2400">
              <a:latin typeface="Times New Roman" charset="0"/>
            </a:endParaRPr>
          </a:p>
        </p:txBody>
      </p:sp>
      <p:grpSp>
        <p:nvGrpSpPr>
          <p:cNvPr id="40964" name="Group 4"/>
          <p:cNvGrpSpPr>
            <a:grpSpLocks/>
          </p:cNvGrpSpPr>
          <p:nvPr/>
        </p:nvGrpSpPr>
        <p:grpSpPr bwMode="auto">
          <a:xfrm>
            <a:off x="0" y="1371600"/>
            <a:ext cx="8532821" cy="3416506"/>
            <a:chOff x="0" y="1162"/>
            <a:chExt cx="5375" cy="2870"/>
          </a:xfrm>
        </p:grpSpPr>
        <p:sp>
          <p:nvSpPr>
            <p:cNvPr id="40965" name="Oval 5"/>
            <p:cNvSpPr>
              <a:spLocks noChangeArrowheads="1"/>
            </p:cNvSpPr>
            <p:nvPr/>
          </p:nvSpPr>
          <p:spPr bwMode="auto">
            <a:xfrm>
              <a:off x="0" y="1338"/>
              <a:ext cx="2335" cy="81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" name="Text Box 6"/>
            <p:cNvSpPr txBox="1">
              <a:spLocks noChangeArrowheads="1"/>
            </p:cNvSpPr>
            <p:nvPr/>
          </p:nvSpPr>
          <p:spPr bwMode="auto">
            <a:xfrm>
              <a:off x="3288" y="1162"/>
              <a:ext cx="2087" cy="287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dirty="0"/>
                <a:t>Impossible together in </a:t>
              </a:r>
            </a:p>
            <a:p>
              <a:pPr eaLnBrk="1" hangingPunct="1"/>
              <a:r>
                <a:rPr lang="en-GB" dirty="0" err="1"/>
                <a:t>lossy</a:t>
              </a:r>
              <a:r>
                <a:rPr lang="en-GB" dirty="0"/>
                <a:t> networks [Chandra</a:t>
              </a:r>
            </a:p>
            <a:p>
              <a:pPr eaLnBrk="1" hangingPunct="1"/>
              <a:r>
                <a:rPr lang="en-GB" dirty="0"/>
                <a:t>and </a:t>
              </a:r>
              <a:r>
                <a:rPr lang="en-GB" dirty="0" err="1"/>
                <a:t>Toueg</a:t>
              </a:r>
              <a:r>
                <a:rPr lang="en-GB" dirty="0"/>
                <a:t>]</a:t>
              </a:r>
            </a:p>
            <a:p>
              <a:pPr eaLnBrk="1" hangingPunct="1"/>
              <a:endParaRPr lang="en-GB" dirty="0"/>
            </a:p>
            <a:p>
              <a:pPr eaLnBrk="1" hangingPunct="1"/>
              <a:r>
                <a:rPr lang="en-GB" dirty="0"/>
                <a:t>If possible, then can </a:t>
              </a:r>
            </a:p>
            <a:p>
              <a:pPr eaLnBrk="1" hangingPunct="1"/>
              <a:r>
                <a:rPr lang="en-GB" dirty="0"/>
                <a:t>solve consensus</a:t>
              </a:r>
              <a:r>
                <a:rPr lang="en-GB" dirty="0" smtClean="0"/>
                <a:t>! (but </a:t>
              </a:r>
            </a:p>
            <a:p>
              <a:pPr eaLnBrk="1" hangingPunct="1"/>
              <a:r>
                <a:rPr lang="en-GB" dirty="0" smtClean="0"/>
                <a:t>consensus is known to be </a:t>
              </a:r>
            </a:p>
            <a:p>
              <a:pPr eaLnBrk="1" hangingPunct="1"/>
              <a:r>
                <a:rPr lang="en-GB" dirty="0"/>
                <a:t>u</a:t>
              </a:r>
              <a:r>
                <a:rPr lang="en-GB" dirty="0" smtClean="0"/>
                <a:t>nsolvable in </a:t>
              </a:r>
            </a:p>
            <a:p>
              <a:pPr eaLnBrk="1" hangingPunct="1"/>
              <a:r>
                <a:rPr lang="en-GB" dirty="0" smtClean="0"/>
                <a:t>asynchronous systems)</a:t>
              </a:r>
              <a:endParaRPr lang="en-GB" dirty="0"/>
            </a:p>
          </p:txBody>
        </p:sp>
        <p:sp>
          <p:nvSpPr>
            <p:cNvPr id="40967" name="Line 7"/>
            <p:cNvSpPr>
              <a:spLocks noChangeShapeType="1"/>
            </p:cNvSpPr>
            <p:nvPr/>
          </p:nvSpPr>
          <p:spPr bwMode="auto">
            <a:xfrm flipV="1">
              <a:off x="2336" y="1434"/>
              <a:ext cx="907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0B518F7-FF9E-5C41-8E17-E2A964092ABD}" type="slidenum">
              <a:rPr lang="en-US" sz="1400"/>
              <a:pPr eaLnBrk="1" hangingPunct="1"/>
              <a:t>14</a:t>
            </a:fld>
            <a:endParaRPr lang="en-US" sz="140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What Real Failure Detectors Prefer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52550"/>
            <a:ext cx="8229600" cy="2914650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</p:txBody>
      </p:sp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250825" y="1406525"/>
            <a:ext cx="3455988" cy="5397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219700" y="1352550"/>
            <a:ext cx="1608138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Guaranteed </a:t>
            </a: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V="1">
            <a:off x="3779838" y="1460500"/>
            <a:ext cx="1439862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250825" y="1946275"/>
            <a:ext cx="3455988" cy="4318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V="1">
            <a:off x="3708400" y="19462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5292725" y="1838325"/>
            <a:ext cx="2628900" cy="830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Partial/Probabilistic</a:t>
            </a:r>
          </a:p>
          <a:p>
            <a:pPr eaLnBrk="1" hangingPunct="1"/>
            <a:r>
              <a:rPr lang="en-GB"/>
              <a:t>	guarantee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27E18F6-E4F0-6F4C-9566-A80952B2218D}" type="slidenum">
              <a:rPr lang="en-US" sz="1400"/>
              <a:pPr eaLnBrk="1" hangingPunct="1"/>
              <a:t>15</a:t>
            </a:fld>
            <a:endParaRPr lang="en-US" sz="140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What Real Failure Detectors Prefer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52550"/>
            <a:ext cx="8229600" cy="2914650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250825" y="1406525"/>
            <a:ext cx="3455988" cy="5397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5219700" y="1352550"/>
            <a:ext cx="1608138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Guaranteed </a:t>
            </a:r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 flipV="1">
            <a:off x="3779838" y="1460500"/>
            <a:ext cx="1439862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250825" y="1946275"/>
            <a:ext cx="3455988" cy="4318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V="1">
            <a:off x="3708400" y="19462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5292725" y="1838325"/>
            <a:ext cx="2628900" cy="830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Partial/Probabilistic</a:t>
            </a:r>
          </a:p>
          <a:p>
            <a:pPr eaLnBrk="1" hangingPunct="1"/>
            <a:r>
              <a:rPr lang="en-GB"/>
              <a:t>	guarantee</a:t>
            </a:r>
          </a:p>
        </p:txBody>
      </p:sp>
      <p:sp>
        <p:nvSpPr>
          <p:cNvPr id="45066" name="Line 5"/>
          <p:cNvSpPr>
            <a:spLocks noChangeShapeType="1"/>
          </p:cNvSpPr>
          <p:nvPr/>
        </p:nvSpPr>
        <p:spPr bwMode="auto">
          <a:xfrm>
            <a:off x="3886200" y="3486150"/>
            <a:ext cx="1524000" cy="182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7" name="Text Box 6"/>
          <p:cNvSpPr txBox="1">
            <a:spLocks noChangeArrowheads="1"/>
          </p:cNvSpPr>
          <p:nvPr/>
        </p:nvSpPr>
        <p:spPr bwMode="auto">
          <a:xfrm>
            <a:off x="5410200" y="3562350"/>
            <a:ext cx="3429000" cy="830263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Time until </a:t>
            </a:r>
            <a:r>
              <a:rPr lang="en-GB" b="1" i="1"/>
              <a:t>some</a:t>
            </a:r>
            <a:r>
              <a:rPr lang="en-GB"/>
              <a:t> </a:t>
            </a:r>
          </a:p>
          <a:p>
            <a:pPr eaLnBrk="1" hangingPunct="1"/>
            <a:r>
              <a:rPr lang="en-GB"/>
              <a:t>process detects the failure</a:t>
            </a:r>
            <a:endParaRPr lang="en-GB" b="1" i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1A3622A-A87F-3849-BC91-46C584907795}" type="slidenum">
              <a:rPr lang="en-US" sz="1400"/>
              <a:pPr eaLnBrk="1" hangingPunct="1"/>
              <a:t>16</a:t>
            </a:fld>
            <a:endParaRPr lang="en-US" sz="140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What Real Failure Detectors Prefer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52550"/>
            <a:ext cx="8229600" cy="2914650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250825" y="1406525"/>
            <a:ext cx="3455988" cy="5397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5219700" y="1352550"/>
            <a:ext cx="1608138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Guaranteed </a:t>
            </a:r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 flipV="1">
            <a:off x="3779838" y="1460500"/>
            <a:ext cx="1439862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Oval 7"/>
          <p:cNvSpPr>
            <a:spLocks noChangeArrowheads="1"/>
          </p:cNvSpPr>
          <p:nvPr/>
        </p:nvSpPr>
        <p:spPr bwMode="auto">
          <a:xfrm>
            <a:off x="250825" y="1946275"/>
            <a:ext cx="3455988" cy="4318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 flipV="1">
            <a:off x="3708400" y="19462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5292725" y="1838325"/>
            <a:ext cx="2628900" cy="830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Partial/Probabilistic</a:t>
            </a:r>
          </a:p>
          <a:p>
            <a:pPr eaLnBrk="1" hangingPunct="1"/>
            <a:r>
              <a:rPr lang="en-GB"/>
              <a:t>	guarantee</a:t>
            </a:r>
          </a:p>
        </p:txBody>
      </p:sp>
      <p:sp>
        <p:nvSpPr>
          <p:cNvPr id="47114" name="Line 5"/>
          <p:cNvSpPr>
            <a:spLocks noChangeShapeType="1"/>
          </p:cNvSpPr>
          <p:nvPr/>
        </p:nvSpPr>
        <p:spPr bwMode="auto">
          <a:xfrm>
            <a:off x="3886200" y="3486150"/>
            <a:ext cx="1524000" cy="182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" name="Text Box 6"/>
          <p:cNvSpPr txBox="1">
            <a:spLocks noChangeArrowheads="1"/>
          </p:cNvSpPr>
          <p:nvPr/>
        </p:nvSpPr>
        <p:spPr bwMode="auto">
          <a:xfrm>
            <a:off x="5410200" y="3562350"/>
            <a:ext cx="3429000" cy="830263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Time until </a:t>
            </a:r>
            <a:r>
              <a:rPr lang="en-GB" b="1" i="1"/>
              <a:t>some</a:t>
            </a:r>
            <a:r>
              <a:rPr lang="en-GB"/>
              <a:t> </a:t>
            </a:r>
          </a:p>
          <a:p>
            <a:pPr eaLnBrk="1" hangingPunct="1"/>
            <a:r>
              <a:rPr lang="en-GB"/>
              <a:t>process detects the failure</a:t>
            </a:r>
            <a:endParaRPr lang="en-GB" b="1" i="1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5584825" y="4354513"/>
            <a:ext cx="2873375" cy="8302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dirty="0" smtClean="0">
                <a:latin typeface="Times New Roman"/>
              </a:rPr>
              <a:t>No bottlenecks/single </a:t>
            </a:r>
          </a:p>
          <a:p>
            <a:pPr>
              <a:defRPr/>
            </a:pPr>
            <a:r>
              <a:rPr lang="en-GB" dirty="0" smtClean="0">
                <a:latin typeface="Times New Roman"/>
              </a:rPr>
              <a:t>failure point</a:t>
            </a:r>
          </a:p>
        </p:txBody>
      </p:sp>
      <p:sp>
        <p:nvSpPr>
          <p:cNvPr id="47117" name="Line 15"/>
          <p:cNvSpPr>
            <a:spLocks noChangeShapeType="1"/>
          </p:cNvSpPr>
          <p:nvPr/>
        </p:nvSpPr>
        <p:spPr bwMode="auto">
          <a:xfrm>
            <a:off x="1905000" y="3943350"/>
            <a:ext cx="3679825" cy="735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39A1FAA-CD80-EC4C-BFE8-BBC0F36AB0B5}" type="slidenum">
              <a:rPr lang="en-US" sz="1400"/>
              <a:pPr eaLnBrk="1" hangingPunct="1"/>
              <a:t>17</a:t>
            </a:fld>
            <a:endParaRPr lang="en-US" sz="140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Failure Detector Properties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57300"/>
            <a:ext cx="8229600" cy="2914650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>
              <a:latin typeface="Times New Roman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5818188" y="1219200"/>
            <a:ext cx="2944812" cy="12001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In spite of </a:t>
            </a:r>
          </a:p>
          <a:p>
            <a:pPr eaLnBrk="1" hangingPunct="1"/>
            <a:r>
              <a:rPr lang="en-GB"/>
              <a:t>arbitrary simultaneous </a:t>
            </a:r>
          </a:p>
          <a:p>
            <a:pPr eaLnBrk="1" hangingPunct="1"/>
            <a:r>
              <a:rPr lang="en-GB"/>
              <a:t>process failures</a:t>
            </a:r>
          </a:p>
        </p:txBody>
      </p:sp>
      <p:sp>
        <p:nvSpPr>
          <p:cNvPr id="49157" name="AutoShape 5"/>
          <p:cNvSpPr>
            <a:spLocks/>
          </p:cNvSpPr>
          <p:nvPr/>
        </p:nvSpPr>
        <p:spPr bwMode="auto">
          <a:xfrm rot="-3110286">
            <a:off x="6158706" y="-340518"/>
            <a:ext cx="269875" cy="6564312"/>
          </a:xfrm>
          <a:prstGeom prst="rightBrace">
            <a:avLst>
              <a:gd name="adj1" fmla="val 152022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A8F0B5C-CD03-6A4C-9669-D481093217FC}" type="slidenum">
              <a:rPr lang="en-US" sz="1400"/>
              <a:pPr eaLnBrk="1" hangingPunct="1"/>
              <a:t>18</a:t>
            </a:fld>
            <a:endParaRPr lang="en-US" sz="140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Centralized Heartbeating</a:t>
            </a:r>
          </a:p>
        </p:txBody>
      </p:sp>
      <p:grpSp>
        <p:nvGrpSpPr>
          <p:cNvPr id="51203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51218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9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0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1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2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04" name="Oval 9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10"/>
          <p:cNvSpPr>
            <a:spLocks noChangeShapeType="1"/>
          </p:cNvSpPr>
          <p:nvPr/>
        </p:nvSpPr>
        <p:spPr bwMode="auto">
          <a:xfrm>
            <a:off x="2916238" y="3219450"/>
            <a:ext cx="1511300" cy="1081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Line 11"/>
          <p:cNvSpPr>
            <a:spLocks noChangeShapeType="1"/>
          </p:cNvSpPr>
          <p:nvPr/>
        </p:nvSpPr>
        <p:spPr bwMode="auto">
          <a:xfrm>
            <a:off x="3203575" y="2301875"/>
            <a:ext cx="1296988" cy="1890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7" name="Line 12"/>
          <p:cNvSpPr>
            <a:spLocks noChangeShapeType="1"/>
          </p:cNvSpPr>
          <p:nvPr/>
        </p:nvSpPr>
        <p:spPr bwMode="auto">
          <a:xfrm flipH="1">
            <a:off x="4572000" y="1870075"/>
            <a:ext cx="71438" cy="2322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8" name="Text Box 13"/>
          <p:cNvSpPr txBox="1">
            <a:spLocks noChangeArrowheads="1"/>
          </p:cNvSpPr>
          <p:nvPr/>
        </p:nvSpPr>
        <p:spPr bwMode="auto">
          <a:xfrm rot="1571036">
            <a:off x="5073650" y="2921000"/>
            <a:ext cx="647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/>
              <a:t>…</a:t>
            </a:r>
          </a:p>
        </p:txBody>
      </p:sp>
      <p:sp>
        <p:nvSpPr>
          <p:cNvPr id="51209" name="Text Box 14"/>
          <p:cNvSpPr txBox="1">
            <a:spLocks noChangeArrowheads="1"/>
          </p:cNvSpPr>
          <p:nvPr/>
        </p:nvSpPr>
        <p:spPr bwMode="auto">
          <a:xfrm>
            <a:off x="4932363" y="3651250"/>
            <a:ext cx="3097212" cy="461963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  <a:r>
              <a:rPr lang="en-GB"/>
              <a:t>, Heartbeat Seq. </a:t>
            </a:r>
            <a:r>
              <a:rPr lang="en-GB" i="1"/>
              <a:t>l++ </a:t>
            </a:r>
            <a:endParaRPr lang="en-GB"/>
          </a:p>
        </p:txBody>
      </p:sp>
      <p:sp>
        <p:nvSpPr>
          <p:cNvPr id="51210" name="Oval 15"/>
          <p:cNvSpPr>
            <a:spLocks noChangeArrowheads="1"/>
          </p:cNvSpPr>
          <p:nvPr/>
        </p:nvSpPr>
        <p:spPr bwMode="auto">
          <a:xfrm rot="5400000">
            <a:off x="4555332" y="3075781"/>
            <a:ext cx="150812" cy="549275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Oval 16"/>
          <p:cNvSpPr>
            <a:spLocks noChangeArrowheads="1"/>
          </p:cNvSpPr>
          <p:nvPr/>
        </p:nvSpPr>
        <p:spPr bwMode="auto">
          <a:xfrm>
            <a:off x="4356100" y="4246563"/>
            <a:ext cx="431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Text Box 17"/>
          <p:cNvSpPr txBox="1">
            <a:spLocks noChangeArrowheads="1"/>
          </p:cNvSpPr>
          <p:nvPr/>
        </p:nvSpPr>
        <p:spPr bwMode="auto">
          <a:xfrm>
            <a:off x="3779838" y="149225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272088" y="1168400"/>
            <a:ext cx="3871912" cy="647700"/>
            <a:chOff x="3220" y="754"/>
            <a:chExt cx="2439" cy="544"/>
          </a:xfrm>
        </p:grpSpPr>
        <p:sp>
          <p:nvSpPr>
            <p:cNvPr id="51216" name="AutoShape 19"/>
            <p:cNvSpPr>
              <a:spLocks noChangeArrowheads="1"/>
            </p:cNvSpPr>
            <p:nvPr/>
          </p:nvSpPr>
          <p:spPr bwMode="auto">
            <a:xfrm>
              <a:off x="3220" y="754"/>
              <a:ext cx="1747" cy="544"/>
            </a:xfrm>
            <a:prstGeom prst="cloudCallout">
              <a:avLst>
                <a:gd name="adj1" fmla="val 53319"/>
                <a:gd name="adj2" fmla="val 154778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GB"/>
            </a:p>
          </p:txBody>
        </p:sp>
        <p:sp>
          <p:nvSpPr>
            <p:cNvPr id="51217" name="Text Box 20"/>
            <p:cNvSpPr txBox="1">
              <a:spLocks noChangeArrowheads="1"/>
            </p:cNvSpPr>
            <p:nvPr/>
          </p:nvSpPr>
          <p:spPr bwMode="auto">
            <a:xfrm>
              <a:off x="3492" y="877"/>
              <a:ext cx="216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>
                  <a:sym typeface="Wingdings" charset="0"/>
                </a:rPr>
                <a:t> </a:t>
              </a:r>
              <a:r>
                <a:rPr lang="en-GB"/>
                <a:t>Hotspot</a:t>
              </a:r>
            </a:p>
          </p:txBody>
        </p:sp>
      </p:grpSp>
      <p:sp>
        <p:nvSpPr>
          <p:cNvPr id="51214" name="Text Box 21"/>
          <p:cNvSpPr txBox="1">
            <a:spLocks noChangeArrowheads="1"/>
          </p:cNvSpPr>
          <p:nvPr/>
        </p:nvSpPr>
        <p:spPr bwMode="auto">
          <a:xfrm>
            <a:off x="3708400" y="4137025"/>
            <a:ext cx="554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pj</a:t>
            </a:r>
          </a:p>
        </p:txBody>
      </p:sp>
      <p:sp>
        <p:nvSpPr>
          <p:cNvPr id="51215" name="Text Box 22"/>
          <p:cNvSpPr txBox="1">
            <a:spLocks noChangeArrowheads="1"/>
          </p:cNvSpPr>
          <p:nvPr/>
        </p:nvSpPr>
        <p:spPr bwMode="auto">
          <a:xfrm>
            <a:off x="5006975" y="4286250"/>
            <a:ext cx="39036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1800"/>
              <a:t>Heartbeats sent periodically</a:t>
            </a:r>
          </a:p>
          <a:p>
            <a:pPr eaLnBrk="1" hangingPunct="1">
              <a:buFontTx/>
              <a:buChar char="•"/>
            </a:pPr>
            <a:r>
              <a:rPr lang="en-US" sz="1800"/>
              <a:t>If heartbeat not received from </a:t>
            </a:r>
            <a:r>
              <a:rPr lang="en-US" sz="1800" i="1"/>
              <a:t>pi </a:t>
            </a:r>
            <a:r>
              <a:rPr lang="en-US" sz="1800"/>
              <a:t>within</a:t>
            </a:r>
          </a:p>
          <a:p>
            <a:pPr eaLnBrk="1" hangingPunct="1"/>
            <a:r>
              <a:rPr lang="en-US" sz="1800"/>
              <a:t>timeout, mark </a:t>
            </a:r>
            <a:r>
              <a:rPr lang="en-US" sz="1800" i="1"/>
              <a:t>pi </a:t>
            </a:r>
            <a:r>
              <a:rPr lang="en-US" sz="1800"/>
              <a:t>as failed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EDF235E-3685-9B4B-B654-67EE5DCCD93D}" type="slidenum">
              <a:rPr lang="en-US" sz="1400"/>
              <a:pPr eaLnBrk="1" hangingPunct="1"/>
              <a:t>19</a:t>
            </a:fld>
            <a:endParaRPr lang="en-US" sz="140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Ring Heartbeating</a:t>
            </a:r>
          </a:p>
        </p:txBody>
      </p:sp>
      <p:grpSp>
        <p:nvGrpSpPr>
          <p:cNvPr id="53251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53269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0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1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2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3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252" name="Line 9"/>
          <p:cNvSpPr>
            <a:spLocks noChangeShapeType="1"/>
          </p:cNvSpPr>
          <p:nvPr/>
        </p:nvSpPr>
        <p:spPr bwMode="auto">
          <a:xfrm flipV="1">
            <a:off x="2770188" y="2355850"/>
            <a:ext cx="287337" cy="701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Line 10"/>
          <p:cNvSpPr>
            <a:spLocks noChangeShapeType="1"/>
          </p:cNvSpPr>
          <p:nvPr/>
        </p:nvSpPr>
        <p:spPr bwMode="auto">
          <a:xfrm flipV="1">
            <a:off x="3276600" y="1762125"/>
            <a:ext cx="12239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4" name="Line 11"/>
          <p:cNvSpPr>
            <a:spLocks noChangeShapeType="1"/>
          </p:cNvSpPr>
          <p:nvPr/>
        </p:nvSpPr>
        <p:spPr bwMode="auto">
          <a:xfrm>
            <a:off x="4787900" y="1762125"/>
            <a:ext cx="1223963" cy="539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5" name="Oval 12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Text Box 13"/>
          <p:cNvSpPr txBox="1">
            <a:spLocks noChangeArrowheads="1"/>
          </p:cNvSpPr>
          <p:nvPr/>
        </p:nvSpPr>
        <p:spPr bwMode="auto">
          <a:xfrm>
            <a:off x="323850" y="1600200"/>
            <a:ext cx="3097213" cy="461963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  <a:r>
              <a:rPr lang="en-GB"/>
              <a:t>, Heartbeat Seq. </a:t>
            </a:r>
            <a:r>
              <a:rPr lang="en-GB" i="1"/>
              <a:t>l++</a:t>
            </a:r>
          </a:p>
        </p:txBody>
      </p:sp>
      <p:sp>
        <p:nvSpPr>
          <p:cNvPr id="53257" name="Oval 14"/>
          <p:cNvSpPr>
            <a:spLocks noChangeArrowheads="1"/>
          </p:cNvSpPr>
          <p:nvPr/>
        </p:nvSpPr>
        <p:spPr bwMode="auto">
          <a:xfrm rot="3732702">
            <a:off x="3693319" y="1902619"/>
            <a:ext cx="355600" cy="17938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5"/>
          <p:cNvSpPr>
            <a:spLocks noChangeShapeType="1"/>
          </p:cNvSpPr>
          <p:nvPr/>
        </p:nvSpPr>
        <p:spPr bwMode="auto">
          <a:xfrm>
            <a:off x="2771775" y="3275013"/>
            <a:ext cx="71438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Line 16"/>
          <p:cNvSpPr>
            <a:spLocks noChangeShapeType="1"/>
          </p:cNvSpPr>
          <p:nvPr/>
        </p:nvSpPr>
        <p:spPr bwMode="auto">
          <a:xfrm>
            <a:off x="6227763" y="2463800"/>
            <a:ext cx="215900" cy="539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0" name="Line 17"/>
          <p:cNvSpPr>
            <a:spLocks noChangeShapeType="1"/>
          </p:cNvSpPr>
          <p:nvPr/>
        </p:nvSpPr>
        <p:spPr bwMode="auto">
          <a:xfrm flipH="1">
            <a:off x="6372225" y="3219450"/>
            <a:ext cx="71438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111750" y="896938"/>
            <a:ext cx="4032250" cy="1827212"/>
            <a:chOff x="3152" y="935"/>
            <a:chExt cx="2540" cy="1144"/>
          </a:xfrm>
        </p:grpSpPr>
        <p:sp>
          <p:nvSpPr>
            <p:cNvPr id="53267" name="AutoShape 19"/>
            <p:cNvSpPr>
              <a:spLocks noChangeArrowheads="1"/>
            </p:cNvSpPr>
            <p:nvPr/>
          </p:nvSpPr>
          <p:spPr bwMode="auto">
            <a:xfrm>
              <a:off x="3152" y="935"/>
              <a:ext cx="2540" cy="953"/>
            </a:xfrm>
            <a:prstGeom prst="cloudCallout">
              <a:avLst>
                <a:gd name="adj1" fmla="val 21065"/>
                <a:gd name="adj2" fmla="val 79278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GB"/>
            </a:p>
          </p:txBody>
        </p:sp>
        <p:sp>
          <p:nvSpPr>
            <p:cNvPr id="53268" name="Text Box 20"/>
            <p:cNvSpPr txBox="1">
              <a:spLocks noChangeArrowheads="1"/>
            </p:cNvSpPr>
            <p:nvPr/>
          </p:nvSpPr>
          <p:spPr bwMode="auto">
            <a:xfrm>
              <a:off x="3424" y="1071"/>
              <a:ext cx="2167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dirty="0">
                  <a:sym typeface="Wingdings" charset="0"/>
                </a:rPr>
                <a:t> </a:t>
              </a:r>
              <a:r>
                <a:rPr lang="en-GB" dirty="0"/>
                <a:t>Unpredictable on</a:t>
              </a:r>
            </a:p>
            <a:p>
              <a:pPr eaLnBrk="1" hangingPunct="1"/>
              <a:r>
                <a:rPr lang="en-GB" dirty="0"/>
                <a:t>simultaneous multiple 	failures</a:t>
              </a:r>
            </a:p>
          </p:txBody>
        </p:sp>
      </p:grpSp>
      <p:sp>
        <p:nvSpPr>
          <p:cNvPr id="53262" name="Text Box 21"/>
          <p:cNvSpPr txBox="1">
            <a:spLocks noChangeArrowheads="1"/>
          </p:cNvSpPr>
          <p:nvPr/>
        </p:nvSpPr>
        <p:spPr bwMode="auto">
          <a:xfrm>
            <a:off x="3779838" y="1382713"/>
            <a:ext cx="554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sp>
        <p:nvSpPr>
          <p:cNvPr id="53263" name="Oval 22"/>
          <p:cNvSpPr>
            <a:spLocks noChangeArrowheads="1"/>
          </p:cNvSpPr>
          <p:nvPr/>
        </p:nvSpPr>
        <p:spPr bwMode="auto">
          <a:xfrm>
            <a:off x="2916238" y="2085975"/>
            <a:ext cx="431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Text Box 23"/>
          <p:cNvSpPr txBox="1">
            <a:spLocks noChangeArrowheads="1"/>
          </p:cNvSpPr>
          <p:nvPr/>
        </p:nvSpPr>
        <p:spPr bwMode="auto">
          <a:xfrm rot="6579069">
            <a:off x="6008688" y="367665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/>
              <a:t>…</a:t>
            </a:r>
          </a:p>
        </p:txBody>
      </p:sp>
      <p:sp>
        <p:nvSpPr>
          <p:cNvPr id="53265" name="Text Box 24"/>
          <p:cNvSpPr txBox="1">
            <a:spLocks noChangeArrowheads="1"/>
          </p:cNvSpPr>
          <p:nvPr/>
        </p:nvSpPr>
        <p:spPr bwMode="auto">
          <a:xfrm rot="4351812">
            <a:off x="2768600" y="367665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/>
              <a:t>…</a:t>
            </a:r>
          </a:p>
        </p:txBody>
      </p:sp>
      <p:sp>
        <p:nvSpPr>
          <p:cNvPr id="53266" name="Text Box 25"/>
          <p:cNvSpPr txBox="1">
            <a:spLocks noChangeArrowheads="1"/>
          </p:cNvSpPr>
          <p:nvPr/>
        </p:nvSpPr>
        <p:spPr bwMode="auto">
          <a:xfrm>
            <a:off x="2209800" y="2228850"/>
            <a:ext cx="554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pj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71550"/>
            <a:ext cx="7772400" cy="3257550"/>
          </a:xfrm>
        </p:spPr>
        <p:txBody>
          <a:bodyPr/>
          <a:lstStyle/>
          <a:p>
            <a:r>
              <a:rPr lang="en-US" sz="2400">
                <a:latin typeface="Times New Roman" charset="0"/>
              </a:rPr>
              <a:t>You’</a:t>
            </a:r>
            <a:r>
              <a:rPr lang="en-US" altLang="ja-JP" sz="2400">
                <a:latin typeface="Times New Roman" charset="0"/>
              </a:rPr>
              <a:t>ve been put in charge of a datacenter, and your manager has told you, </a:t>
            </a:r>
            <a:r>
              <a:rPr lang="ja-JP" altLang="en-US" sz="2400">
                <a:latin typeface="Times New Roman" charset="0"/>
              </a:rPr>
              <a:t>“</a:t>
            </a:r>
            <a:r>
              <a:rPr lang="en-US" altLang="ja-JP" sz="2400">
                <a:latin typeface="Times New Roman" charset="0"/>
              </a:rPr>
              <a:t>Oh no! We don</a:t>
            </a:r>
            <a:r>
              <a:rPr lang="ja-JP" altLang="en-US" sz="2400">
                <a:latin typeface="Times New Roman" charset="0"/>
              </a:rPr>
              <a:t>’</a:t>
            </a:r>
            <a:r>
              <a:rPr lang="en-US" altLang="ja-JP" sz="2400">
                <a:latin typeface="Times New Roman" charset="0"/>
              </a:rPr>
              <a:t>t have any failures in our datacenter!</a:t>
            </a:r>
            <a:r>
              <a:rPr lang="ja-JP" altLang="en-US" sz="2400">
                <a:latin typeface="Times New Roman" charset="0"/>
              </a:rPr>
              <a:t>”</a:t>
            </a:r>
            <a:endParaRPr lang="en-US" altLang="ja-JP" sz="2400">
              <a:latin typeface="Times New Roman" charset="0"/>
            </a:endParaRPr>
          </a:p>
          <a:p>
            <a:endParaRPr lang="en-US" sz="2400">
              <a:latin typeface="Times New Roman" charset="0"/>
            </a:endParaRPr>
          </a:p>
          <a:p>
            <a:r>
              <a:rPr lang="en-US" sz="2400">
                <a:latin typeface="Times New Roman" charset="0"/>
              </a:rPr>
              <a:t>Do you believe him/her? </a:t>
            </a:r>
          </a:p>
          <a:p>
            <a:endParaRPr lang="en-US" sz="2400">
              <a:latin typeface="Times New Roman" charset="0"/>
            </a:endParaRPr>
          </a:p>
          <a:p>
            <a:r>
              <a:rPr lang="en-US" sz="2400">
                <a:latin typeface="Times New Roman" charset="0"/>
              </a:rPr>
              <a:t>What would be your first responsibility?</a:t>
            </a:r>
          </a:p>
          <a:p>
            <a:r>
              <a:rPr lang="en-US" sz="2400">
                <a:latin typeface="Times New Roman" charset="0"/>
              </a:rPr>
              <a:t>Build a failure detector</a:t>
            </a:r>
          </a:p>
          <a:p>
            <a:r>
              <a:rPr lang="en-US" sz="2400">
                <a:latin typeface="Times New Roman" charset="0"/>
              </a:rPr>
              <a:t>What are some things that could go wrong if you didn</a:t>
            </a:r>
            <a:r>
              <a:rPr lang="ja-JP" altLang="en-US" sz="2400">
                <a:latin typeface="Times New Roman" charset="0"/>
              </a:rPr>
              <a:t>’</a:t>
            </a:r>
            <a:r>
              <a:rPr lang="en-US" altLang="ja-JP" sz="2400">
                <a:latin typeface="Times New Roman" charset="0"/>
              </a:rPr>
              <a:t>t do this?</a:t>
            </a:r>
            <a:endParaRPr lang="en-US" sz="2400">
              <a:latin typeface="Times New Roman" charset="0"/>
            </a:endParaRPr>
          </a:p>
        </p:txBody>
      </p:sp>
      <p:sp>
        <p:nvSpPr>
          <p:cNvPr id="19458" name="Rectangle 2"/>
          <p:cNvSpPr txBox="1">
            <a:spLocks noChangeArrowheads="1"/>
          </p:cNvSpPr>
          <p:nvPr/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>
                <a:latin typeface="Whitney-BlackSC" charset="0"/>
                <a:cs typeface="Whitney-BlackSC" charset="0"/>
              </a:rPr>
              <a:t>A Challenge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CECF8-010E-F041-9C75-EBE094CC61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5FC4702-23DF-6D43-93D1-E6E7F5242D82}" type="slidenum">
              <a:rPr lang="en-US" sz="1400"/>
              <a:pPr eaLnBrk="1" hangingPunct="1"/>
              <a:t>20</a:t>
            </a:fld>
            <a:endParaRPr lang="en-US" sz="140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All-to-All Heartbeating</a:t>
            </a:r>
          </a:p>
        </p:txBody>
      </p:sp>
      <p:grpSp>
        <p:nvGrpSpPr>
          <p:cNvPr id="55299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55313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4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5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6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7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300" name="Oval 9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10"/>
          <p:cNvSpPr>
            <a:spLocks noChangeShapeType="1"/>
          </p:cNvSpPr>
          <p:nvPr/>
        </p:nvSpPr>
        <p:spPr bwMode="auto">
          <a:xfrm flipV="1">
            <a:off x="2916238" y="1816100"/>
            <a:ext cx="1655762" cy="134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2" name="Line 11"/>
          <p:cNvSpPr>
            <a:spLocks noChangeShapeType="1"/>
          </p:cNvSpPr>
          <p:nvPr/>
        </p:nvSpPr>
        <p:spPr bwMode="auto">
          <a:xfrm flipH="1">
            <a:off x="3348038" y="1762125"/>
            <a:ext cx="11525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3" name="Line 12"/>
          <p:cNvSpPr>
            <a:spLocks noChangeShapeType="1"/>
          </p:cNvSpPr>
          <p:nvPr/>
        </p:nvSpPr>
        <p:spPr bwMode="auto">
          <a:xfrm>
            <a:off x="4787900" y="1762125"/>
            <a:ext cx="12239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4" name="Oval 13"/>
          <p:cNvSpPr>
            <a:spLocks noChangeArrowheads="1"/>
          </p:cNvSpPr>
          <p:nvPr/>
        </p:nvSpPr>
        <p:spPr bwMode="auto">
          <a:xfrm rot="2308510">
            <a:off x="3635375" y="2301875"/>
            <a:ext cx="473075" cy="13493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5" name="Text Box 14"/>
          <p:cNvSpPr txBox="1">
            <a:spLocks noChangeArrowheads="1"/>
          </p:cNvSpPr>
          <p:nvPr/>
        </p:nvSpPr>
        <p:spPr bwMode="auto">
          <a:xfrm>
            <a:off x="395288" y="1600200"/>
            <a:ext cx="3097212" cy="461963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  <a:r>
              <a:rPr lang="en-GB"/>
              <a:t>, Heartbeat Seq. </a:t>
            </a:r>
            <a:r>
              <a:rPr lang="en-GB" i="1"/>
              <a:t>l++</a:t>
            </a:r>
          </a:p>
        </p:txBody>
      </p:sp>
      <p:sp>
        <p:nvSpPr>
          <p:cNvPr id="55306" name="Text Box 15"/>
          <p:cNvSpPr txBox="1">
            <a:spLocks noChangeArrowheads="1"/>
          </p:cNvSpPr>
          <p:nvPr/>
        </p:nvSpPr>
        <p:spPr bwMode="auto">
          <a:xfrm>
            <a:off x="4427538" y="2192338"/>
            <a:ext cx="6461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/>
              <a:t>…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080000" y="666750"/>
            <a:ext cx="4292600" cy="2093592"/>
            <a:chOff x="3243" y="754"/>
            <a:chExt cx="2517" cy="932"/>
          </a:xfrm>
        </p:grpSpPr>
        <p:sp>
          <p:nvSpPr>
            <p:cNvPr id="55311" name="AutoShape 17"/>
            <p:cNvSpPr>
              <a:spLocks noChangeArrowheads="1"/>
            </p:cNvSpPr>
            <p:nvPr/>
          </p:nvSpPr>
          <p:spPr bwMode="auto">
            <a:xfrm>
              <a:off x="3243" y="754"/>
              <a:ext cx="2517" cy="771"/>
            </a:xfrm>
            <a:prstGeom prst="cloudCallout">
              <a:avLst>
                <a:gd name="adj1" fmla="val 20796"/>
                <a:gd name="adj2" fmla="val 129116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GB"/>
            </a:p>
          </p:txBody>
        </p:sp>
        <p:sp>
          <p:nvSpPr>
            <p:cNvPr id="47121" name="Text Box 18"/>
            <p:cNvSpPr txBox="1">
              <a:spLocks noChangeArrowheads="1"/>
            </p:cNvSpPr>
            <p:nvPr/>
          </p:nvSpPr>
          <p:spPr bwMode="auto">
            <a:xfrm>
              <a:off x="3243" y="987"/>
              <a:ext cx="2416" cy="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342900" indent="-342900">
                <a:buFont typeface="Wingdings" charset="0"/>
                <a:buChar char="J"/>
                <a:defRPr/>
              </a:pPr>
              <a:r>
                <a:rPr lang="en-GB" dirty="0" smtClean="0">
                  <a:latin typeface="Times New Roman"/>
                </a:rPr>
                <a:t>Equal load per member</a:t>
              </a:r>
            </a:p>
            <a:p>
              <a:pPr>
                <a:defRPr/>
              </a:pPr>
              <a:r>
                <a:rPr lang="en-GB" dirty="0" smtClean="0">
                  <a:latin typeface="Times New Roman"/>
                  <a:sym typeface="Wingdings"/>
                </a:rPr>
                <a:t> Single </a:t>
              </a:r>
              <a:r>
                <a:rPr lang="en-GB" dirty="0" err="1" smtClean="0">
                  <a:latin typeface="Times New Roman"/>
                  <a:sym typeface="Wingdings"/>
                </a:rPr>
                <a:t>hb</a:t>
              </a:r>
              <a:r>
                <a:rPr lang="en-GB" dirty="0" smtClean="0">
                  <a:latin typeface="Times New Roman"/>
                  <a:sym typeface="Wingdings"/>
                </a:rPr>
                <a:t> loss  false 		detection</a:t>
              </a:r>
              <a:endParaRPr lang="en-GB" dirty="0" smtClean="0">
                <a:latin typeface="Times New Roman"/>
              </a:endParaRPr>
            </a:p>
            <a:p>
              <a:pPr>
                <a:defRPr/>
              </a:pPr>
              <a:endParaRPr lang="en-GB" dirty="0" smtClean="0">
                <a:latin typeface="Times New Roman"/>
              </a:endParaRPr>
            </a:p>
          </p:txBody>
        </p:sp>
      </p:grpSp>
      <p:sp>
        <p:nvSpPr>
          <p:cNvPr id="55308" name="Text Box 19"/>
          <p:cNvSpPr txBox="1">
            <a:spLocks noChangeArrowheads="1"/>
          </p:cNvSpPr>
          <p:nvPr/>
        </p:nvSpPr>
        <p:spPr bwMode="auto">
          <a:xfrm>
            <a:off x="3779838" y="149225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sp>
        <p:nvSpPr>
          <p:cNvPr id="55309" name="Text Box 20"/>
          <p:cNvSpPr txBox="1">
            <a:spLocks noChangeArrowheads="1"/>
          </p:cNvSpPr>
          <p:nvPr/>
        </p:nvSpPr>
        <p:spPr bwMode="auto">
          <a:xfrm>
            <a:off x="2051050" y="3165475"/>
            <a:ext cx="554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pj</a:t>
            </a:r>
          </a:p>
        </p:txBody>
      </p:sp>
      <p:sp>
        <p:nvSpPr>
          <p:cNvPr id="55310" name="Oval 21"/>
          <p:cNvSpPr>
            <a:spLocks noChangeArrowheads="1"/>
          </p:cNvSpPr>
          <p:nvPr/>
        </p:nvSpPr>
        <p:spPr bwMode="auto">
          <a:xfrm>
            <a:off x="2555875" y="3003550"/>
            <a:ext cx="431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Whitney-BlackSC" charset="0"/>
                <a:cs typeface="Whitney-BlackSC" charset="0"/>
              </a:rPr>
              <a:t>Next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How do we increase the robustness of all-to-all heartbeating?</a:t>
            </a: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0A0E5BD-9423-5542-9325-08E2CEC22DD2}" type="slidenum">
              <a:rPr lang="en-US" sz="1400"/>
              <a:pPr eaLnBrk="1" hangingPunct="1"/>
              <a:t>21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06A2266-B375-8A41-8384-5245FA854431}" type="slidenum">
              <a:rPr lang="en-US" sz="1400"/>
              <a:pPr eaLnBrk="1" hangingPunct="1"/>
              <a:t>22</a:t>
            </a:fld>
            <a:endParaRPr lang="en-US" sz="140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Gossip-style Heartbeating</a:t>
            </a:r>
          </a:p>
        </p:txBody>
      </p:sp>
      <p:grpSp>
        <p:nvGrpSpPr>
          <p:cNvPr id="58371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58384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5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6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7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8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372" name="Oval 9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Line 10"/>
          <p:cNvSpPr>
            <a:spLocks noChangeShapeType="1"/>
          </p:cNvSpPr>
          <p:nvPr/>
        </p:nvSpPr>
        <p:spPr bwMode="auto">
          <a:xfrm flipV="1">
            <a:off x="2916238" y="1816100"/>
            <a:ext cx="1655762" cy="134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4" name="Line 11"/>
          <p:cNvSpPr>
            <a:spLocks noChangeShapeType="1"/>
          </p:cNvSpPr>
          <p:nvPr/>
        </p:nvSpPr>
        <p:spPr bwMode="auto">
          <a:xfrm flipH="1">
            <a:off x="2916238" y="2409825"/>
            <a:ext cx="3168650" cy="809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5" name="Line 12"/>
          <p:cNvSpPr>
            <a:spLocks noChangeShapeType="1"/>
          </p:cNvSpPr>
          <p:nvPr/>
        </p:nvSpPr>
        <p:spPr bwMode="auto">
          <a:xfrm flipH="1" flipV="1">
            <a:off x="3276600" y="2301875"/>
            <a:ext cx="3024188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6" name="Line 13"/>
          <p:cNvSpPr>
            <a:spLocks noChangeShapeType="1"/>
          </p:cNvSpPr>
          <p:nvPr/>
        </p:nvSpPr>
        <p:spPr bwMode="auto">
          <a:xfrm>
            <a:off x="4643438" y="1816100"/>
            <a:ext cx="1441450" cy="1890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7" name="Text Box 14"/>
          <p:cNvSpPr txBox="1">
            <a:spLocks noChangeArrowheads="1"/>
          </p:cNvSpPr>
          <p:nvPr/>
        </p:nvSpPr>
        <p:spPr bwMode="auto">
          <a:xfrm>
            <a:off x="179388" y="1600200"/>
            <a:ext cx="2492375" cy="1200150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Array of </a:t>
            </a:r>
          </a:p>
          <a:p>
            <a:pPr eaLnBrk="1" hangingPunct="1"/>
            <a:r>
              <a:rPr lang="en-GB"/>
              <a:t>Heartbeat Seq. </a:t>
            </a:r>
            <a:r>
              <a:rPr lang="en-GB" i="1"/>
              <a:t>l</a:t>
            </a:r>
          </a:p>
          <a:p>
            <a:pPr eaLnBrk="1" hangingPunct="1"/>
            <a:r>
              <a:rPr lang="en-GB"/>
              <a:t>for member subset</a:t>
            </a:r>
          </a:p>
        </p:txBody>
      </p:sp>
      <p:sp>
        <p:nvSpPr>
          <p:cNvPr id="58378" name="Oval 15"/>
          <p:cNvSpPr>
            <a:spLocks noChangeArrowheads="1"/>
          </p:cNvSpPr>
          <p:nvPr/>
        </p:nvSpPr>
        <p:spPr bwMode="auto">
          <a:xfrm rot="2127742">
            <a:off x="3886200" y="2114550"/>
            <a:ext cx="473075" cy="13493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953000" y="1085850"/>
            <a:ext cx="4191000" cy="917575"/>
            <a:chOff x="3152" y="935"/>
            <a:chExt cx="2540" cy="771"/>
          </a:xfrm>
        </p:grpSpPr>
        <p:sp>
          <p:nvSpPr>
            <p:cNvPr id="58382" name="AutoShape 17"/>
            <p:cNvSpPr>
              <a:spLocks noChangeArrowheads="1"/>
            </p:cNvSpPr>
            <p:nvPr/>
          </p:nvSpPr>
          <p:spPr bwMode="auto">
            <a:xfrm>
              <a:off x="3152" y="935"/>
              <a:ext cx="2540" cy="771"/>
            </a:xfrm>
            <a:prstGeom prst="cloudCallout">
              <a:avLst>
                <a:gd name="adj1" fmla="val 21065"/>
                <a:gd name="adj2" fmla="val 109792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GB"/>
            </a:p>
          </p:txBody>
        </p:sp>
        <p:sp>
          <p:nvSpPr>
            <p:cNvPr id="58383" name="Text Box 18"/>
            <p:cNvSpPr txBox="1">
              <a:spLocks noChangeArrowheads="1"/>
            </p:cNvSpPr>
            <p:nvPr/>
          </p:nvSpPr>
          <p:spPr bwMode="auto">
            <a:xfrm>
              <a:off x="3696" y="1071"/>
              <a:ext cx="1713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2000">
                  <a:sym typeface="Wingdings" charset="0"/>
                </a:rPr>
                <a:t> </a:t>
              </a:r>
              <a:r>
                <a:rPr lang="en-GB" sz="2000"/>
                <a:t>Good accuracy properties</a:t>
              </a:r>
            </a:p>
          </p:txBody>
        </p:sp>
      </p:grpSp>
      <p:sp>
        <p:nvSpPr>
          <p:cNvPr id="58380" name="Text Box 19"/>
          <p:cNvSpPr txBox="1">
            <a:spLocks noChangeArrowheads="1"/>
          </p:cNvSpPr>
          <p:nvPr/>
        </p:nvSpPr>
        <p:spPr bwMode="auto">
          <a:xfrm>
            <a:off x="3779838" y="149225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sp>
        <p:nvSpPr>
          <p:cNvPr id="58381" name="Oval 20"/>
          <p:cNvSpPr>
            <a:spLocks noChangeArrowheads="1"/>
          </p:cNvSpPr>
          <p:nvPr/>
        </p:nvSpPr>
        <p:spPr bwMode="auto">
          <a:xfrm>
            <a:off x="2555875" y="3003550"/>
            <a:ext cx="431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4B643F4-8896-4046-A9DB-8DF7E1DB0516}" type="slidenum">
              <a:rPr lang="en-US" sz="1400"/>
              <a:pPr eaLnBrk="1" hangingPunct="1"/>
              <a:t>23</a:t>
            </a:fld>
            <a:endParaRPr lang="en-US" sz="140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latin typeface="Whitney-BlackSC" charset="0"/>
                <a:ea typeface="Whitney-BlackSC" charset="0"/>
                <a:cs typeface="Whitney-BlackSC" charset="0"/>
              </a:rPr>
              <a:t>Gossip-Style Failure Detection</a:t>
            </a:r>
          </a:p>
        </p:txBody>
      </p:sp>
      <p:sp>
        <p:nvSpPr>
          <p:cNvPr id="60419" name="Oval 3"/>
          <p:cNvSpPr>
            <a:spLocks noChangeArrowheads="1"/>
          </p:cNvSpPr>
          <p:nvPr/>
        </p:nvSpPr>
        <p:spPr bwMode="auto">
          <a:xfrm>
            <a:off x="4038600" y="2228850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1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 flipV="1">
            <a:off x="3352800" y="165735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5589" name="Group 5"/>
          <p:cNvGraphicFramePr>
            <a:graphicFrameLocks noGrp="1"/>
          </p:cNvGraphicFramePr>
          <p:nvPr/>
        </p:nvGraphicFramePr>
        <p:xfrm>
          <a:off x="1676400" y="1657350"/>
          <a:ext cx="1676400" cy="944784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10103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62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63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43" name="Oval 27"/>
          <p:cNvSpPr>
            <a:spLocks noChangeArrowheads="1"/>
          </p:cNvSpPr>
          <p:nvPr/>
        </p:nvSpPr>
        <p:spPr bwMode="auto">
          <a:xfrm>
            <a:off x="6324600" y="1943100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2</a:t>
            </a:r>
          </a:p>
        </p:txBody>
      </p:sp>
      <p:sp>
        <p:nvSpPr>
          <p:cNvPr id="60444" name="Oval 28"/>
          <p:cNvSpPr>
            <a:spLocks noChangeArrowheads="1"/>
          </p:cNvSpPr>
          <p:nvPr/>
        </p:nvSpPr>
        <p:spPr bwMode="auto">
          <a:xfrm>
            <a:off x="6019800" y="3371850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4</a:t>
            </a:r>
          </a:p>
        </p:txBody>
      </p:sp>
      <p:sp>
        <p:nvSpPr>
          <p:cNvPr id="60445" name="Oval 29"/>
          <p:cNvSpPr>
            <a:spLocks noChangeArrowheads="1"/>
          </p:cNvSpPr>
          <p:nvPr/>
        </p:nvSpPr>
        <p:spPr bwMode="auto">
          <a:xfrm>
            <a:off x="4495800" y="3657600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3</a:t>
            </a:r>
          </a:p>
        </p:txBody>
      </p:sp>
      <p:sp>
        <p:nvSpPr>
          <p:cNvPr id="60446" name="Line 30"/>
          <p:cNvSpPr>
            <a:spLocks noChangeShapeType="1"/>
          </p:cNvSpPr>
          <p:nvPr/>
        </p:nvSpPr>
        <p:spPr bwMode="auto">
          <a:xfrm flipV="1">
            <a:off x="4572000" y="2171700"/>
            <a:ext cx="175260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7" name="Line 31"/>
          <p:cNvSpPr>
            <a:spLocks noChangeShapeType="1"/>
          </p:cNvSpPr>
          <p:nvPr/>
        </p:nvSpPr>
        <p:spPr bwMode="auto">
          <a:xfrm>
            <a:off x="4343400" y="2628900"/>
            <a:ext cx="3048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8" name="Line 32"/>
          <p:cNvSpPr>
            <a:spLocks noChangeShapeType="1"/>
          </p:cNvSpPr>
          <p:nvPr/>
        </p:nvSpPr>
        <p:spPr bwMode="auto">
          <a:xfrm flipV="1">
            <a:off x="5029200" y="360045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9" name="Line 33"/>
          <p:cNvSpPr>
            <a:spLocks noChangeShapeType="1"/>
          </p:cNvSpPr>
          <p:nvPr/>
        </p:nvSpPr>
        <p:spPr bwMode="auto">
          <a:xfrm flipV="1">
            <a:off x="6400800" y="2343150"/>
            <a:ext cx="1524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0" name="Line 34"/>
          <p:cNvSpPr>
            <a:spLocks noChangeShapeType="1"/>
          </p:cNvSpPr>
          <p:nvPr/>
        </p:nvSpPr>
        <p:spPr bwMode="auto">
          <a:xfrm flipV="1">
            <a:off x="4953000" y="2286000"/>
            <a:ext cx="1447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1" name="Line 35"/>
          <p:cNvSpPr>
            <a:spLocks noChangeShapeType="1"/>
          </p:cNvSpPr>
          <p:nvPr/>
        </p:nvSpPr>
        <p:spPr bwMode="auto">
          <a:xfrm flipH="1" flipV="1">
            <a:off x="4572000" y="2514600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2" name="AutoShape 37"/>
          <p:cNvSpPr>
            <a:spLocks noChangeArrowheads="1"/>
          </p:cNvSpPr>
          <p:nvPr/>
        </p:nvSpPr>
        <p:spPr bwMode="auto">
          <a:xfrm rot="-497829">
            <a:off x="4338638" y="2081213"/>
            <a:ext cx="2133600" cy="114300"/>
          </a:xfrm>
          <a:prstGeom prst="rightArrow">
            <a:avLst>
              <a:gd name="adj1" fmla="val 50000"/>
              <a:gd name="adj2" fmla="val 3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53" name="Text Box 38"/>
          <p:cNvSpPr txBox="1">
            <a:spLocks noChangeArrowheads="1"/>
          </p:cNvSpPr>
          <p:nvPr/>
        </p:nvSpPr>
        <p:spPr bwMode="auto">
          <a:xfrm>
            <a:off x="685800" y="3257550"/>
            <a:ext cx="3581400" cy="1923604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400" b="1" dirty="0">
                <a:ea typeface="굴림" charset="0"/>
                <a:cs typeface="굴림" charset="0"/>
              </a:rPr>
              <a:t>Protocol</a:t>
            </a:r>
            <a:r>
              <a:rPr lang="en-US" altLang="ko-KR" sz="1400" dirty="0">
                <a:ea typeface="굴림" charset="0"/>
                <a:cs typeface="굴림" charset="0"/>
              </a:rPr>
              <a:t>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ko-KR" sz="1400" dirty="0">
                <a:ea typeface="굴림" charset="0"/>
                <a:cs typeface="굴림" charset="0"/>
              </a:rPr>
              <a:t>Nodes periodically gossip their membership </a:t>
            </a:r>
            <a:r>
              <a:rPr lang="en-US" altLang="ko-KR" sz="1400" dirty="0" smtClean="0">
                <a:ea typeface="굴림" charset="0"/>
                <a:cs typeface="굴림" charset="0"/>
              </a:rPr>
              <a:t>list: pick random nodes, send it list</a:t>
            </a:r>
            <a:endParaRPr lang="en-US" altLang="ko-KR" sz="1400" dirty="0">
              <a:ea typeface="굴림" charset="0"/>
              <a:cs typeface="굴림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ko-KR" sz="1400" dirty="0">
                <a:ea typeface="굴림" charset="0"/>
                <a:cs typeface="굴림" charset="0"/>
              </a:rPr>
              <a:t>On receipt, </a:t>
            </a:r>
            <a:r>
              <a:rPr lang="en-US" altLang="ko-KR" sz="1400" dirty="0" smtClean="0">
                <a:ea typeface="굴림" charset="0"/>
                <a:cs typeface="굴림" charset="0"/>
              </a:rPr>
              <a:t>it is </a:t>
            </a:r>
            <a:r>
              <a:rPr lang="en-US" altLang="ko-KR" sz="1400" i="1" dirty="0" smtClean="0">
                <a:ea typeface="굴림" charset="0"/>
                <a:cs typeface="굴림" charset="0"/>
              </a:rPr>
              <a:t>merged</a:t>
            </a:r>
            <a:r>
              <a:rPr lang="en-US" altLang="ko-KR" sz="1400" dirty="0" smtClean="0">
                <a:ea typeface="굴림" charset="0"/>
                <a:cs typeface="굴림" charset="0"/>
              </a:rPr>
              <a:t> with local </a:t>
            </a:r>
            <a:r>
              <a:rPr lang="en-US" altLang="ko-KR" sz="1400" dirty="0">
                <a:ea typeface="굴림" charset="0"/>
                <a:cs typeface="굴림" charset="0"/>
              </a:rPr>
              <a:t>membership </a:t>
            </a:r>
            <a:r>
              <a:rPr lang="en-US" altLang="ko-KR" sz="1400" dirty="0" smtClean="0">
                <a:ea typeface="굴림" charset="0"/>
                <a:cs typeface="굴림" charset="0"/>
              </a:rPr>
              <a:t>list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ko-KR" sz="1400" dirty="0" smtClean="0">
                <a:ea typeface="굴림" charset="0"/>
                <a:cs typeface="굴림" charset="0"/>
              </a:rPr>
              <a:t>When an entry times out, member is marked as failed</a:t>
            </a:r>
            <a:endParaRPr lang="en-US" altLang="ko-KR" sz="1400" dirty="0">
              <a:ea typeface="굴림" charset="0"/>
              <a:cs typeface="굴림" charset="0"/>
            </a:endParaRPr>
          </a:p>
        </p:txBody>
      </p:sp>
      <p:graphicFrame>
        <p:nvGraphicFramePr>
          <p:cNvPr id="195623" name="Group 39"/>
          <p:cNvGraphicFramePr>
            <a:graphicFrameLocks noGrp="1"/>
          </p:cNvGraphicFramePr>
          <p:nvPr/>
        </p:nvGraphicFramePr>
        <p:xfrm>
          <a:off x="7010400" y="1143000"/>
          <a:ext cx="1676400" cy="944784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58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76" name="Line 61"/>
          <p:cNvSpPr>
            <a:spLocks noChangeShapeType="1"/>
          </p:cNvSpPr>
          <p:nvPr/>
        </p:nvSpPr>
        <p:spPr bwMode="auto">
          <a:xfrm flipV="1">
            <a:off x="6705600" y="1143000"/>
            <a:ext cx="30480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5646" name="Group 62"/>
          <p:cNvGraphicFramePr>
            <a:graphicFrameLocks noGrp="1"/>
          </p:cNvGraphicFramePr>
          <p:nvPr/>
        </p:nvGraphicFramePr>
        <p:xfrm>
          <a:off x="7086600" y="2743200"/>
          <a:ext cx="1676400" cy="944784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70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70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99" name="AutoShape 84"/>
          <p:cNvSpPr>
            <a:spLocks noChangeArrowheads="1"/>
          </p:cNvSpPr>
          <p:nvPr/>
        </p:nvSpPr>
        <p:spPr bwMode="auto">
          <a:xfrm>
            <a:off x="7543800" y="2228850"/>
            <a:ext cx="685800" cy="342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0500" name="Text Box 85"/>
          <p:cNvSpPr txBox="1">
            <a:spLocks noChangeArrowheads="1"/>
          </p:cNvSpPr>
          <p:nvPr/>
        </p:nvSpPr>
        <p:spPr bwMode="auto">
          <a:xfrm>
            <a:off x="6096000" y="3943350"/>
            <a:ext cx="2743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600">
                <a:ea typeface="굴림" charset="0"/>
                <a:cs typeface="굴림" charset="0"/>
              </a:rPr>
              <a:t>Current time : 70 at node 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ko-KR" sz="1600">
                <a:ea typeface="굴림" charset="0"/>
                <a:cs typeface="굴림" charset="0"/>
              </a:rPr>
              <a:t>(asynchronous clocks)</a:t>
            </a:r>
          </a:p>
        </p:txBody>
      </p:sp>
      <p:sp>
        <p:nvSpPr>
          <p:cNvPr id="60501" name="Text Box 86"/>
          <p:cNvSpPr txBox="1">
            <a:spLocks noChangeArrowheads="1"/>
          </p:cNvSpPr>
          <p:nvPr/>
        </p:nvSpPr>
        <p:spPr bwMode="auto">
          <a:xfrm>
            <a:off x="762000" y="2743200"/>
            <a:ext cx="121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ea typeface="굴림" charset="0"/>
                <a:cs typeface="굴림" charset="0"/>
              </a:rPr>
              <a:t>Address</a:t>
            </a:r>
          </a:p>
        </p:txBody>
      </p:sp>
      <p:sp>
        <p:nvSpPr>
          <p:cNvPr id="60502" name="Line 87"/>
          <p:cNvSpPr>
            <a:spLocks noChangeShapeType="1"/>
          </p:cNvSpPr>
          <p:nvPr/>
        </p:nvSpPr>
        <p:spPr bwMode="auto">
          <a:xfrm flipV="1">
            <a:off x="1371600" y="25717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3" name="Text Box 88"/>
          <p:cNvSpPr txBox="1">
            <a:spLocks noChangeArrowheads="1"/>
          </p:cNvSpPr>
          <p:nvPr/>
        </p:nvSpPr>
        <p:spPr bwMode="auto">
          <a:xfrm>
            <a:off x="1143000" y="2971800"/>
            <a:ext cx="2362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ea typeface="굴림" charset="0"/>
                <a:cs typeface="굴림" charset="0"/>
              </a:rPr>
              <a:t>Heartbeat Counter</a:t>
            </a:r>
          </a:p>
        </p:txBody>
      </p:sp>
      <p:sp>
        <p:nvSpPr>
          <p:cNvPr id="60504" name="Line 89"/>
          <p:cNvSpPr>
            <a:spLocks noChangeShapeType="1"/>
          </p:cNvSpPr>
          <p:nvPr/>
        </p:nvSpPr>
        <p:spPr bwMode="auto">
          <a:xfrm flipV="1">
            <a:off x="1905000" y="2571750"/>
            <a:ext cx="38100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5" name="Line 90"/>
          <p:cNvSpPr>
            <a:spLocks noChangeShapeType="1"/>
          </p:cNvSpPr>
          <p:nvPr/>
        </p:nvSpPr>
        <p:spPr bwMode="auto">
          <a:xfrm flipV="1">
            <a:off x="3048000" y="25717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6" name="Text Box 91"/>
          <p:cNvSpPr txBox="1">
            <a:spLocks noChangeArrowheads="1"/>
          </p:cNvSpPr>
          <p:nvPr/>
        </p:nvSpPr>
        <p:spPr bwMode="auto">
          <a:xfrm>
            <a:off x="2667000" y="2743200"/>
            <a:ext cx="160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ea typeface="굴림" charset="0"/>
                <a:cs typeface="굴림" charset="0"/>
              </a:rPr>
              <a:t>Time (local)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3C20093-AEAB-594F-B755-FA5D75F92F3F}" type="slidenum">
              <a:rPr lang="en-US" sz="1400"/>
              <a:pPr eaLnBrk="1" hangingPunct="1"/>
              <a:t>24</a:t>
            </a:fld>
            <a:endParaRPr lang="en-US" sz="140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latin typeface="Whitney-BlackSC" charset="0"/>
                <a:ea typeface="Whitney-BlackSC" charset="0"/>
                <a:cs typeface="Whitney-BlackSC" charset="0"/>
              </a:rPr>
              <a:t>Gossip-Style Failure Detection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If the heartbeat has not increased for more than </a:t>
            </a:r>
            <a:r>
              <a:rPr lang="en-US" altLang="ko-KR" dirty="0" err="1">
                <a:latin typeface="Times New Roman" charset="0"/>
                <a:ea typeface="굴림" charset="0"/>
                <a:cs typeface="굴림" charset="0"/>
              </a:rPr>
              <a:t>T</a:t>
            </a:r>
            <a:r>
              <a:rPr lang="en-US" altLang="ko-KR" baseline="-25000" dirty="0" err="1">
                <a:latin typeface="Times New Roman" charset="0"/>
                <a:ea typeface="굴림" charset="0"/>
                <a:cs typeface="굴림" charset="0"/>
              </a:rPr>
              <a:t>fail</a:t>
            </a:r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 seconds, </a:t>
            </a:r>
            <a:br>
              <a:rPr lang="en-US" altLang="ko-KR" dirty="0">
                <a:latin typeface="Times New Roman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the member is considered failed</a:t>
            </a:r>
          </a:p>
          <a:p>
            <a:pPr eaLnBrk="1" hangingPunct="1"/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And after </a:t>
            </a:r>
            <a:r>
              <a:rPr lang="en-US" altLang="ko-KR" dirty="0" smtClean="0">
                <a:latin typeface="Times New Roman" charset="0"/>
                <a:ea typeface="굴림" charset="0"/>
                <a:cs typeface="굴림" charset="0"/>
              </a:rPr>
              <a:t>a further </a:t>
            </a:r>
            <a:r>
              <a:rPr lang="en-US" altLang="ko-KR" dirty="0" err="1" smtClean="0">
                <a:latin typeface="Times New Roman" charset="0"/>
                <a:ea typeface="굴림" charset="0"/>
                <a:cs typeface="굴림" charset="0"/>
              </a:rPr>
              <a:t>T</a:t>
            </a:r>
            <a:r>
              <a:rPr lang="en-US" altLang="ko-KR" baseline="-25000" dirty="0" err="1" smtClean="0">
                <a:latin typeface="Times New Roman" charset="0"/>
                <a:ea typeface="굴림" charset="0"/>
                <a:cs typeface="굴림" charset="0"/>
              </a:rPr>
              <a:t>cleanup</a:t>
            </a:r>
            <a:r>
              <a:rPr lang="en-US" altLang="ko-KR" dirty="0" smtClean="0">
                <a:latin typeface="Times New Roman" charset="0"/>
                <a:ea typeface="굴림" charset="0"/>
                <a:cs typeface="굴림" charset="0"/>
              </a:rPr>
              <a:t> </a:t>
            </a:r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seconds, it will delete the member from the list</a:t>
            </a:r>
          </a:p>
          <a:p>
            <a:pPr eaLnBrk="1" hangingPunct="1"/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Why </a:t>
            </a:r>
            <a:r>
              <a:rPr lang="en-US" altLang="ko-KR" dirty="0" smtClean="0">
                <a:latin typeface="Times New Roman" charset="0"/>
                <a:ea typeface="굴림" charset="0"/>
                <a:cs typeface="굴림" charset="0"/>
              </a:rPr>
              <a:t>an additional timeout? Why not delete right away?</a:t>
            </a:r>
            <a:endParaRPr lang="en-US" altLang="ko-KR" dirty="0">
              <a:latin typeface="Times New Roman" charset="0"/>
              <a:ea typeface="굴림" charset="0"/>
              <a:cs typeface="굴림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E5BE5FE-ABF5-DF4F-A2D8-0C7F30DBA39E}" type="slidenum">
              <a:rPr lang="en-US" sz="1400"/>
              <a:pPr eaLnBrk="1" hangingPunct="1"/>
              <a:t>25</a:t>
            </a:fld>
            <a:endParaRPr lang="en-US" sz="1400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latin typeface="Whitney-BlackSC" charset="0"/>
                <a:ea typeface="Whitney-BlackSC" charset="0"/>
                <a:cs typeface="Whitney-BlackSC" charset="0"/>
              </a:rPr>
              <a:t>Gossip-Style Failure Detection</a:t>
            </a:r>
            <a:endParaRPr lang="ko-KR" altLang="en-US">
              <a:latin typeface="Whitney-BlackSC" charset="0"/>
              <a:ea typeface="굴림" charset="0"/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>
                <a:latin typeface="Times New Roman" charset="0"/>
                <a:ea typeface="굴림" charset="0"/>
                <a:cs typeface="굴림" charset="0"/>
              </a:rPr>
              <a:t>What if an entry pointing to a failed node is deleted right after T</a:t>
            </a:r>
            <a:r>
              <a:rPr lang="en-US" altLang="ko-KR" baseline="-25000">
                <a:latin typeface="Times New Roman" charset="0"/>
                <a:ea typeface="굴림" charset="0"/>
                <a:cs typeface="굴림" charset="0"/>
              </a:rPr>
              <a:t>fail</a:t>
            </a:r>
            <a:r>
              <a:rPr lang="en-US" altLang="ko-KR">
                <a:latin typeface="Times New Roman" charset="0"/>
                <a:ea typeface="굴림" charset="0"/>
                <a:cs typeface="굴림" charset="0"/>
              </a:rPr>
              <a:t> (=24) seconds?</a:t>
            </a: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>
                <a:latin typeface="Times New Roman" charset="0"/>
                <a:ea typeface="굴림" charset="0"/>
                <a:cs typeface="굴림" charset="0"/>
              </a:rPr>
              <a:t>Fix: remember for another T</a:t>
            </a:r>
            <a:r>
              <a:rPr lang="en-US" altLang="ko-KR" baseline="-25000">
                <a:latin typeface="Times New Roman" charset="0"/>
                <a:ea typeface="굴림" charset="0"/>
                <a:cs typeface="굴림" charset="0"/>
              </a:rPr>
              <a:t>fail</a:t>
            </a:r>
          </a:p>
        </p:txBody>
      </p:sp>
      <p:sp>
        <p:nvSpPr>
          <p:cNvPr id="64516" name="Oval 4"/>
          <p:cNvSpPr>
            <a:spLocks noChangeArrowheads="1"/>
          </p:cNvSpPr>
          <p:nvPr/>
        </p:nvSpPr>
        <p:spPr bwMode="auto">
          <a:xfrm>
            <a:off x="3359150" y="3125788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1</a:t>
            </a:r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 flipH="1" flipV="1">
            <a:off x="2673350" y="2554288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9686" name="Group 6"/>
          <p:cNvGraphicFramePr>
            <a:graphicFrameLocks noGrp="1"/>
          </p:cNvGraphicFramePr>
          <p:nvPr/>
        </p:nvGraphicFramePr>
        <p:xfrm>
          <a:off x="996950" y="2554288"/>
          <a:ext cx="1676400" cy="946152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336" marB="343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336" marB="343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10103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62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336" marB="343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55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336" marB="343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40" name="Oval 28"/>
          <p:cNvSpPr>
            <a:spLocks noChangeArrowheads="1"/>
          </p:cNvSpPr>
          <p:nvPr/>
        </p:nvSpPr>
        <p:spPr bwMode="auto">
          <a:xfrm>
            <a:off x="5645150" y="2840038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2</a:t>
            </a:r>
          </a:p>
        </p:txBody>
      </p:sp>
      <p:sp>
        <p:nvSpPr>
          <p:cNvPr id="64541" name="Oval 29"/>
          <p:cNvSpPr>
            <a:spLocks noChangeArrowheads="1"/>
          </p:cNvSpPr>
          <p:nvPr/>
        </p:nvSpPr>
        <p:spPr bwMode="auto">
          <a:xfrm>
            <a:off x="5340350" y="4268788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4</a:t>
            </a:r>
          </a:p>
        </p:txBody>
      </p:sp>
      <p:sp>
        <p:nvSpPr>
          <p:cNvPr id="64542" name="Oval 30"/>
          <p:cNvSpPr>
            <a:spLocks noChangeArrowheads="1"/>
          </p:cNvSpPr>
          <p:nvPr/>
        </p:nvSpPr>
        <p:spPr bwMode="auto">
          <a:xfrm>
            <a:off x="3816350" y="4554538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3</a:t>
            </a:r>
          </a:p>
        </p:txBody>
      </p:sp>
      <p:sp>
        <p:nvSpPr>
          <p:cNvPr id="64543" name="Line 31"/>
          <p:cNvSpPr>
            <a:spLocks noChangeShapeType="1"/>
          </p:cNvSpPr>
          <p:nvPr/>
        </p:nvSpPr>
        <p:spPr bwMode="auto">
          <a:xfrm flipV="1">
            <a:off x="3892550" y="3068638"/>
            <a:ext cx="175260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4" name="Line 32"/>
          <p:cNvSpPr>
            <a:spLocks noChangeShapeType="1"/>
          </p:cNvSpPr>
          <p:nvPr/>
        </p:nvSpPr>
        <p:spPr bwMode="auto">
          <a:xfrm>
            <a:off x="3663950" y="3525838"/>
            <a:ext cx="3048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5" name="Line 33"/>
          <p:cNvSpPr>
            <a:spLocks noChangeShapeType="1"/>
          </p:cNvSpPr>
          <p:nvPr/>
        </p:nvSpPr>
        <p:spPr bwMode="auto">
          <a:xfrm flipV="1">
            <a:off x="4349750" y="4497388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6" name="Line 34"/>
          <p:cNvSpPr>
            <a:spLocks noChangeShapeType="1"/>
          </p:cNvSpPr>
          <p:nvPr/>
        </p:nvSpPr>
        <p:spPr bwMode="auto">
          <a:xfrm flipV="1">
            <a:off x="5721350" y="3240088"/>
            <a:ext cx="1524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7" name="Line 35"/>
          <p:cNvSpPr>
            <a:spLocks noChangeShapeType="1"/>
          </p:cNvSpPr>
          <p:nvPr/>
        </p:nvSpPr>
        <p:spPr bwMode="auto">
          <a:xfrm flipV="1">
            <a:off x="4273550" y="3182938"/>
            <a:ext cx="1447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8" name="Line 36"/>
          <p:cNvSpPr>
            <a:spLocks noChangeShapeType="1"/>
          </p:cNvSpPr>
          <p:nvPr/>
        </p:nvSpPr>
        <p:spPr bwMode="auto">
          <a:xfrm flipH="1" flipV="1">
            <a:off x="3892550" y="3411538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9" name="Line 37"/>
          <p:cNvSpPr>
            <a:spLocks noChangeShapeType="1"/>
          </p:cNvSpPr>
          <p:nvPr/>
        </p:nvSpPr>
        <p:spPr bwMode="auto">
          <a:xfrm flipV="1">
            <a:off x="6026150" y="2039938"/>
            <a:ext cx="30480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9718" name="Group 38"/>
          <p:cNvGraphicFramePr>
            <a:graphicFrameLocks noGrp="1"/>
          </p:cNvGraphicFramePr>
          <p:nvPr/>
        </p:nvGraphicFramePr>
        <p:xfrm>
          <a:off x="6326188" y="2065338"/>
          <a:ext cx="1676400" cy="944784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50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9740" name="AutoShape 60"/>
          <p:cNvSpPr>
            <a:spLocks noChangeArrowheads="1"/>
          </p:cNvSpPr>
          <p:nvPr/>
        </p:nvSpPr>
        <p:spPr bwMode="auto">
          <a:xfrm rot="-2069037">
            <a:off x="5259388" y="2351088"/>
            <a:ext cx="533400" cy="28575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aphicFrame>
        <p:nvGraphicFramePr>
          <p:cNvPr id="199741" name="Group 61"/>
          <p:cNvGraphicFramePr>
            <a:graphicFrameLocks noGrp="1"/>
          </p:cNvGraphicFramePr>
          <p:nvPr/>
        </p:nvGraphicFramePr>
        <p:xfrm>
          <a:off x="6326188" y="2065338"/>
          <a:ext cx="1676400" cy="708474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236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59" marB="34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59" marB="34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59" marB="34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9759" name="AutoShape 79"/>
          <p:cNvSpPr>
            <a:spLocks noChangeArrowheads="1"/>
          </p:cNvSpPr>
          <p:nvPr/>
        </p:nvSpPr>
        <p:spPr bwMode="auto">
          <a:xfrm rot="-383845">
            <a:off x="3810000" y="2971800"/>
            <a:ext cx="1752600" cy="171450"/>
          </a:xfrm>
          <a:prstGeom prst="rightArrow">
            <a:avLst>
              <a:gd name="adj1" fmla="val 50000"/>
              <a:gd name="adj2" fmla="val 191667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9760" name="Group 80"/>
          <p:cNvGraphicFramePr>
            <a:graphicFrameLocks noGrp="1"/>
          </p:cNvGraphicFramePr>
          <p:nvPr/>
        </p:nvGraphicFramePr>
        <p:xfrm>
          <a:off x="6324600" y="2057400"/>
          <a:ext cx="1676400" cy="944784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75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614" name="Text Box 102"/>
          <p:cNvSpPr txBox="1">
            <a:spLocks noChangeArrowheads="1"/>
          </p:cNvSpPr>
          <p:nvPr/>
        </p:nvSpPr>
        <p:spPr bwMode="auto">
          <a:xfrm>
            <a:off x="6172200" y="3371850"/>
            <a:ext cx="2819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600">
                <a:ea typeface="굴림" charset="0"/>
                <a:cs typeface="굴림" charset="0"/>
              </a:rPr>
              <a:t>Current time : 75 at node 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40" grpId="0" animBg="1"/>
      <p:bldP spid="19975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E6E1129-D525-354A-9B7D-A63B98E4D958}" type="slidenum">
              <a:rPr lang="en-US" sz="1400"/>
              <a:pPr eaLnBrk="1" hangingPunct="1"/>
              <a:t>26</a:t>
            </a:fld>
            <a:endParaRPr lang="en-US" sz="140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latin typeface="Whitney-BlackSC" charset="0"/>
                <a:ea typeface="Whitney-BlackSC" charset="0"/>
                <a:cs typeface="Whitney-BlackSC" charset="0"/>
              </a:rPr>
              <a:t>Analysis/Discussion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What happens if gossip period </a:t>
            </a:r>
            <a:r>
              <a:rPr lang="en-US" altLang="ko-KR" sz="2000" dirty="0" err="1">
                <a:latin typeface="Times New Roman" charset="0"/>
                <a:ea typeface="굴림" charset="0"/>
                <a:cs typeface="굴림" charset="0"/>
              </a:rPr>
              <a:t>T</a:t>
            </a:r>
            <a:r>
              <a:rPr lang="en-US" altLang="ko-KR" sz="2000" baseline="-25000" dirty="0" err="1">
                <a:latin typeface="Times New Roman" charset="0"/>
                <a:ea typeface="굴림" charset="0"/>
                <a:cs typeface="굴림" charset="0"/>
              </a:rPr>
              <a:t>gossip</a:t>
            </a:r>
            <a:r>
              <a:rPr lang="en-US" altLang="ko-KR" sz="2000" baseline="-25000" dirty="0">
                <a:latin typeface="Times New Roman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is decreased? </a:t>
            </a:r>
            <a:endParaRPr lang="en-US" altLang="ko-KR" sz="2000" baseline="-25000" dirty="0">
              <a:latin typeface="Times New Roman" charset="0"/>
              <a:ea typeface="굴림" charset="0"/>
              <a:cs typeface="굴림" charset="0"/>
            </a:endParaRPr>
          </a:p>
          <a:p>
            <a:pPr eaLnBrk="1" hangingPunct="1"/>
            <a:r>
              <a:rPr lang="en-US" altLang="ko-KR" sz="2000" dirty="0" smtClean="0">
                <a:latin typeface="Times New Roman" charset="0"/>
                <a:ea typeface="굴림" charset="0"/>
                <a:cs typeface="굴림" charset="0"/>
              </a:rPr>
              <a:t>Well-known result: a gossip takes O(log(N)) time to propagate.</a:t>
            </a:r>
          </a:p>
          <a:p>
            <a:pPr eaLnBrk="1" hangingPunct="1"/>
            <a:r>
              <a:rPr lang="en-US" altLang="ko-KR" sz="2000" smtClean="0">
                <a:latin typeface="Times New Roman" charset="0"/>
                <a:ea typeface="굴림" charset="0"/>
                <a:cs typeface="굴림" charset="0"/>
              </a:rPr>
              <a:t>So: Given </a:t>
            </a:r>
            <a:r>
              <a:rPr lang="en-US" altLang="ko-KR" sz="2000" dirty="0" smtClean="0">
                <a:latin typeface="Times New Roman" charset="0"/>
                <a:ea typeface="굴림" charset="0"/>
                <a:cs typeface="굴림" charset="0"/>
              </a:rPr>
              <a:t>sufficient bandwidth, a 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single heartbeat takes O(log(N)) time to </a:t>
            </a:r>
            <a:r>
              <a:rPr lang="en-US" altLang="ko-KR" sz="2000" dirty="0" smtClean="0">
                <a:latin typeface="Times New Roman" charset="0"/>
                <a:ea typeface="굴림" charset="0"/>
                <a:cs typeface="굴림" charset="0"/>
              </a:rPr>
              <a:t>propagate. </a:t>
            </a:r>
          </a:p>
          <a:p>
            <a:pPr eaLnBrk="1" hangingPunct="1"/>
            <a:r>
              <a:rPr lang="en-US" altLang="ko-KR" sz="2000" dirty="0" smtClean="0">
                <a:latin typeface="Times New Roman" charset="0"/>
                <a:ea typeface="굴림" charset="0"/>
                <a:cs typeface="굴림" charset="0"/>
              </a:rPr>
              <a:t>So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: N heartbeats take: </a:t>
            </a:r>
          </a:p>
          <a:p>
            <a:pPr lvl="1" eaLnBrk="1" hangingPunct="1"/>
            <a:r>
              <a:rPr lang="en-US" altLang="ko-KR" sz="1800" dirty="0">
                <a:latin typeface="Times New Roman" charset="0"/>
                <a:ea typeface="굴림" charset="0"/>
                <a:cs typeface="굴림" charset="0"/>
              </a:rPr>
              <a:t>O(log(N)) time to propagate, if bandwidth allowed per node is allowed to be O(N)</a:t>
            </a:r>
          </a:p>
          <a:p>
            <a:pPr lvl="1" eaLnBrk="1" hangingPunct="1"/>
            <a:r>
              <a:rPr lang="en-US" altLang="ko-KR" sz="1800" dirty="0">
                <a:latin typeface="Times New Roman" charset="0"/>
                <a:ea typeface="굴림" charset="0"/>
                <a:cs typeface="굴림" charset="0"/>
              </a:rPr>
              <a:t>O(</a:t>
            </a:r>
            <a:r>
              <a:rPr lang="en-US" altLang="ko-KR" sz="1800" dirty="0" err="1">
                <a:latin typeface="Times New Roman" charset="0"/>
                <a:ea typeface="굴림" charset="0"/>
                <a:cs typeface="굴림" charset="0"/>
              </a:rPr>
              <a:t>N.log</a:t>
            </a:r>
            <a:r>
              <a:rPr lang="en-US" altLang="ko-KR" sz="1800" dirty="0">
                <a:latin typeface="Times New Roman" charset="0"/>
                <a:ea typeface="굴림" charset="0"/>
                <a:cs typeface="굴림" charset="0"/>
              </a:rPr>
              <a:t>(N)) time to propagate, if bandwidth allowed per node is only O(1)</a:t>
            </a:r>
          </a:p>
          <a:p>
            <a:pPr lvl="1" eaLnBrk="1" hangingPunct="1"/>
            <a:r>
              <a:rPr lang="en-US" altLang="ko-KR" sz="1800" dirty="0">
                <a:latin typeface="Times New Roman" charset="0"/>
                <a:ea typeface="굴림" charset="0"/>
                <a:cs typeface="굴림" charset="0"/>
              </a:rPr>
              <a:t>What about O(k) bandwidth?</a:t>
            </a:r>
          </a:p>
          <a:p>
            <a:pPr eaLnBrk="1" hangingPunct="1"/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What happens to </a:t>
            </a:r>
            <a:r>
              <a:rPr lang="en-US" altLang="ko-KR" sz="2000" dirty="0" err="1">
                <a:latin typeface="Times New Roman" charset="0"/>
                <a:ea typeface="굴림" charset="0"/>
                <a:cs typeface="굴림" charset="0"/>
              </a:rPr>
              <a:t>P</a:t>
            </a:r>
            <a:r>
              <a:rPr lang="en-US" altLang="ko-KR" sz="2000" baseline="-25000" dirty="0" err="1">
                <a:latin typeface="Times New Roman" charset="0"/>
                <a:ea typeface="굴림" charset="0"/>
                <a:cs typeface="굴림" charset="0"/>
              </a:rPr>
              <a:t>mistake</a:t>
            </a:r>
            <a:r>
              <a:rPr lang="en-US" altLang="ko-KR" sz="2000" baseline="-25000" dirty="0">
                <a:latin typeface="Times New Roman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(false positive rate) as </a:t>
            </a:r>
            <a:r>
              <a:rPr lang="en-US" altLang="ko-KR" sz="2000" dirty="0" err="1">
                <a:latin typeface="Times New Roman" charset="0"/>
                <a:ea typeface="굴림" charset="0"/>
                <a:cs typeface="굴림" charset="0"/>
              </a:rPr>
              <a:t>T</a:t>
            </a:r>
            <a:r>
              <a:rPr lang="en-US" altLang="ko-KR" sz="2000" baseline="-25000" dirty="0" err="1">
                <a:latin typeface="Times New Roman" charset="0"/>
                <a:ea typeface="굴림" charset="0"/>
                <a:cs typeface="굴림" charset="0"/>
              </a:rPr>
              <a:t>fail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 ,</a:t>
            </a:r>
            <a:r>
              <a:rPr lang="en-US" altLang="ko-KR" sz="2000" dirty="0" err="1">
                <a:latin typeface="Times New Roman" charset="0"/>
                <a:ea typeface="굴림" charset="0"/>
                <a:cs typeface="굴림" charset="0"/>
              </a:rPr>
              <a:t>T</a:t>
            </a:r>
            <a:r>
              <a:rPr lang="en-US" altLang="ko-KR" sz="2000" baseline="-25000" dirty="0" err="1">
                <a:latin typeface="Times New Roman" charset="0"/>
                <a:ea typeface="굴림" charset="0"/>
                <a:cs typeface="굴림" charset="0"/>
              </a:rPr>
              <a:t>cleanup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 is increased? </a:t>
            </a:r>
          </a:p>
          <a:p>
            <a:pPr eaLnBrk="1" hangingPunct="1"/>
            <a:r>
              <a:rPr lang="en-US" altLang="ko-KR" sz="2000" dirty="0">
                <a:solidFill>
                  <a:schemeClr val="accent2"/>
                </a:solidFill>
                <a:latin typeface="Times New Roman" charset="0"/>
                <a:ea typeface="굴림" charset="0"/>
                <a:cs typeface="굴림" charset="0"/>
              </a:rPr>
              <a:t>Tradeoff: False positive rate vs. detection time vs. bandwidth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Whitney-BlackSC" charset="0"/>
                <a:cs typeface="Whitney-BlackSC" charset="0"/>
              </a:rPr>
              <a:t>Next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So, is this the best we can do? What is the best we can do?</a:t>
            </a: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D6DDFB0-B144-8249-88BA-CB6FFA84C3A9}" type="slidenum">
              <a:rPr lang="en-US" sz="1400"/>
              <a:pPr eaLnBrk="1" hangingPunct="1"/>
              <a:t>27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FDC9630-62E9-B44C-824F-3E5EC4570684}" type="slidenum">
              <a:rPr lang="en-US" sz="1400"/>
              <a:pPr eaLnBrk="1" hangingPunct="1"/>
              <a:t>28</a:t>
            </a:fld>
            <a:endParaRPr lang="en-US" sz="140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Failure Detector Properties …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1B466B6-4688-B043-94C0-422103100C78}" type="slidenum">
              <a:rPr lang="en-US" sz="1400"/>
              <a:pPr eaLnBrk="1" hangingPunct="1"/>
              <a:t>29</a:t>
            </a:fld>
            <a:endParaRPr lang="en-US" sz="140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-838200" y="206375"/>
            <a:ext cx="8763000" cy="857250"/>
          </a:xfrm>
        </p:spPr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…Are application-defined Requirements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3394075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>
              <a:latin typeface="Times New Roman" charset="0"/>
            </a:endParaRPr>
          </a:p>
        </p:txBody>
      </p:sp>
      <p:sp>
        <p:nvSpPr>
          <p:cNvPr id="73732" name="Oval 4"/>
          <p:cNvSpPr>
            <a:spLocks noChangeArrowheads="1"/>
          </p:cNvSpPr>
          <p:nvPr/>
        </p:nvSpPr>
        <p:spPr bwMode="auto">
          <a:xfrm>
            <a:off x="250825" y="1273175"/>
            <a:ext cx="3455988" cy="3238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5219700" y="1111250"/>
            <a:ext cx="2381250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Guarantee always</a:t>
            </a:r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 flipV="1">
            <a:off x="3708400" y="1273175"/>
            <a:ext cx="14398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5" name="Oval 7"/>
          <p:cNvSpPr>
            <a:spLocks noChangeArrowheads="1"/>
          </p:cNvSpPr>
          <p:nvPr/>
        </p:nvSpPr>
        <p:spPr bwMode="auto">
          <a:xfrm>
            <a:off x="250825" y="1811338"/>
            <a:ext cx="3455988" cy="37941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auto">
          <a:xfrm flipV="1">
            <a:off x="3708400" y="17049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5219700" y="1597025"/>
            <a:ext cx="2620963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Probability </a:t>
            </a:r>
            <a:r>
              <a:rPr lang="en-GB" i="1"/>
              <a:t>PM(T)</a:t>
            </a:r>
          </a:p>
        </p:txBody>
      </p:sp>
      <p:sp>
        <p:nvSpPr>
          <p:cNvPr id="73738" name="Oval 10"/>
          <p:cNvSpPr>
            <a:spLocks noChangeArrowheads="1"/>
          </p:cNvSpPr>
          <p:nvPr/>
        </p:nvSpPr>
        <p:spPr bwMode="auto">
          <a:xfrm>
            <a:off x="250825" y="2420938"/>
            <a:ext cx="3455988" cy="37941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 flipV="1">
            <a:off x="3708400" y="21367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5219700" y="2028825"/>
            <a:ext cx="1751013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T </a:t>
            </a:r>
            <a:r>
              <a:rPr lang="en-GB"/>
              <a:t>time units</a:t>
            </a:r>
            <a:endParaRPr lang="en-GB" i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14400"/>
            <a:ext cx="7772400" cy="3657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 dirty="0">
                <a:latin typeface="Times New Roman" charset="0"/>
              </a:rPr>
              <a:t>… not the exception, in datacenters.</a:t>
            </a:r>
          </a:p>
          <a:p>
            <a:pPr marL="0" indent="0">
              <a:buFontTx/>
              <a:buNone/>
            </a:pPr>
            <a:endParaRPr lang="en-US" sz="2000" dirty="0">
              <a:latin typeface="Times New Roman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Times New Roman" charset="0"/>
              </a:rPr>
              <a:t>Say, the rate of failure of one machine (OS/disk/motherboard/network, etc.) is once every 10 years (120 months) on average.</a:t>
            </a:r>
          </a:p>
          <a:p>
            <a:pPr marL="0" indent="0">
              <a:buFontTx/>
              <a:buNone/>
            </a:pPr>
            <a:endParaRPr lang="en-US" sz="2000" dirty="0">
              <a:latin typeface="Times New Roman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Times New Roman" charset="0"/>
              </a:rPr>
              <a:t>When you have 120 servers in the DC, the </a:t>
            </a:r>
            <a:r>
              <a:rPr lang="en-US" sz="2000" dirty="0">
                <a:solidFill>
                  <a:srgbClr val="038A69"/>
                </a:solidFill>
                <a:latin typeface="Times New Roman" charset="0"/>
              </a:rPr>
              <a:t>mean time to failure (MTTF) </a:t>
            </a:r>
            <a:r>
              <a:rPr lang="en-US" sz="2000" dirty="0">
                <a:latin typeface="Times New Roman" charset="0"/>
              </a:rPr>
              <a:t>of the next machine is 1 month.</a:t>
            </a:r>
          </a:p>
          <a:p>
            <a:pPr marL="0" indent="0">
              <a:buFontTx/>
              <a:buNone/>
            </a:pPr>
            <a:endParaRPr lang="en-US" sz="2000" dirty="0">
              <a:latin typeface="Times New Roman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Times New Roman" charset="0"/>
              </a:rPr>
              <a:t>When you have 12,000 servers in the DC, the MTTF is about once every 7.2 hours</a:t>
            </a:r>
            <a:r>
              <a:rPr lang="en-US" sz="2000" dirty="0" smtClean="0">
                <a:latin typeface="Times New Roman" charset="0"/>
              </a:rPr>
              <a:t>!</a:t>
            </a:r>
          </a:p>
          <a:p>
            <a:pPr marL="0" indent="0">
              <a:buFontTx/>
              <a:buNone/>
            </a:pPr>
            <a:endParaRPr lang="en-US" sz="2000" dirty="0">
              <a:latin typeface="Times New Roman" charset="0"/>
            </a:endParaRPr>
          </a:p>
          <a:p>
            <a:pPr marL="0" indent="0">
              <a:buFontTx/>
              <a:buNone/>
            </a:pPr>
            <a:r>
              <a:rPr lang="en-US" sz="2000" dirty="0" smtClean="0">
                <a:latin typeface="Times New Roman" charset="0"/>
              </a:rPr>
              <a:t>Soft crashes and failures are even more frequent!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21506" name="Rectangle 2"/>
          <p:cNvSpPr txBox="1">
            <a:spLocks noChangeArrowheads="1"/>
          </p:cNvSpPr>
          <p:nvPr/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rgbClr val="000000"/>
                </a:solidFill>
                <a:latin typeface="Whitney-BlackSC" charset="0"/>
                <a:cs typeface="Whitney-BlackSC" charset="0"/>
              </a:rPr>
              <a:t>Failures are the Norm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CECF8-010E-F041-9C75-EBE094CC61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7B02768-C19F-5F4E-8CBE-D25DF1F2B846}" type="slidenum">
              <a:rPr lang="en-US" sz="1400"/>
              <a:pPr eaLnBrk="1" hangingPunct="1"/>
              <a:t>30</a:t>
            </a:fld>
            <a:endParaRPr lang="en-US" sz="1400"/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3394075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>
              <a:latin typeface="Times New Roman" charset="0"/>
            </a:endParaRPr>
          </a:p>
        </p:txBody>
      </p:sp>
      <p:sp>
        <p:nvSpPr>
          <p:cNvPr id="75779" name="Oval 4"/>
          <p:cNvSpPr>
            <a:spLocks noChangeArrowheads="1"/>
          </p:cNvSpPr>
          <p:nvPr/>
        </p:nvSpPr>
        <p:spPr bwMode="auto">
          <a:xfrm>
            <a:off x="250825" y="1273175"/>
            <a:ext cx="3455988" cy="3238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0" name="Text Box 5"/>
          <p:cNvSpPr txBox="1">
            <a:spLocks noChangeArrowheads="1"/>
          </p:cNvSpPr>
          <p:nvPr/>
        </p:nvSpPr>
        <p:spPr bwMode="auto">
          <a:xfrm>
            <a:off x="5219700" y="1111250"/>
            <a:ext cx="2381250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Guarantee always</a:t>
            </a:r>
          </a:p>
        </p:txBody>
      </p:sp>
      <p:sp>
        <p:nvSpPr>
          <p:cNvPr id="75781" name="Line 6"/>
          <p:cNvSpPr>
            <a:spLocks noChangeShapeType="1"/>
          </p:cNvSpPr>
          <p:nvPr/>
        </p:nvSpPr>
        <p:spPr bwMode="auto">
          <a:xfrm flipV="1">
            <a:off x="3708400" y="1273175"/>
            <a:ext cx="14398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2" name="Oval 7"/>
          <p:cNvSpPr>
            <a:spLocks noChangeArrowheads="1"/>
          </p:cNvSpPr>
          <p:nvPr/>
        </p:nvSpPr>
        <p:spPr bwMode="auto">
          <a:xfrm>
            <a:off x="250825" y="1811338"/>
            <a:ext cx="3455988" cy="37941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Line 8"/>
          <p:cNvSpPr>
            <a:spLocks noChangeShapeType="1"/>
          </p:cNvSpPr>
          <p:nvPr/>
        </p:nvSpPr>
        <p:spPr bwMode="auto">
          <a:xfrm flipV="1">
            <a:off x="3708400" y="17049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4" name="Text Box 9"/>
          <p:cNvSpPr txBox="1">
            <a:spLocks noChangeArrowheads="1"/>
          </p:cNvSpPr>
          <p:nvPr/>
        </p:nvSpPr>
        <p:spPr bwMode="auto">
          <a:xfrm>
            <a:off x="5219700" y="1597025"/>
            <a:ext cx="2620963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Probability </a:t>
            </a:r>
            <a:r>
              <a:rPr lang="en-GB" i="1"/>
              <a:t>PM(T)</a:t>
            </a:r>
          </a:p>
        </p:txBody>
      </p:sp>
      <p:sp>
        <p:nvSpPr>
          <p:cNvPr id="75785" name="Oval 10"/>
          <p:cNvSpPr>
            <a:spLocks noChangeArrowheads="1"/>
          </p:cNvSpPr>
          <p:nvPr/>
        </p:nvSpPr>
        <p:spPr bwMode="auto">
          <a:xfrm>
            <a:off x="250825" y="2420938"/>
            <a:ext cx="3455988" cy="37941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6" name="Line 11"/>
          <p:cNvSpPr>
            <a:spLocks noChangeShapeType="1"/>
          </p:cNvSpPr>
          <p:nvPr/>
        </p:nvSpPr>
        <p:spPr bwMode="auto">
          <a:xfrm flipV="1">
            <a:off x="3708400" y="21367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7" name="Text Box 12"/>
          <p:cNvSpPr txBox="1">
            <a:spLocks noChangeArrowheads="1"/>
          </p:cNvSpPr>
          <p:nvPr/>
        </p:nvSpPr>
        <p:spPr bwMode="auto">
          <a:xfrm>
            <a:off x="5219700" y="2028825"/>
            <a:ext cx="1751013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T </a:t>
            </a:r>
            <a:r>
              <a:rPr lang="en-GB"/>
              <a:t>time units</a:t>
            </a:r>
            <a:endParaRPr lang="en-GB" i="1"/>
          </a:p>
        </p:txBody>
      </p:sp>
      <p:sp>
        <p:nvSpPr>
          <p:cNvPr id="75788" name="Oval 13"/>
          <p:cNvSpPr>
            <a:spLocks noChangeArrowheads="1"/>
          </p:cNvSpPr>
          <p:nvPr/>
        </p:nvSpPr>
        <p:spPr bwMode="auto">
          <a:xfrm>
            <a:off x="717550" y="3935413"/>
            <a:ext cx="5327650" cy="541337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9" name="Line 14"/>
          <p:cNvSpPr>
            <a:spLocks noChangeShapeType="1"/>
          </p:cNvSpPr>
          <p:nvPr/>
        </p:nvSpPr>
        <p:spPr bwMode="auto">
          <a:xfrm flipV="1">
            <a:off x="6045200" y="3559175"/>
            <a:ext cx="865188" cy="593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0" name="Text Box 15"/>
          <p:cNvSpPr txBox="1">
            <a:spLocks noChangeArrowheads="1"/>
          </p:cNvSpPr>
          <p:nvPr/>
        </p:nvSpPr>
        <p:spPr bwMode="auto">
          <a:xfrm>
            <a:off x="3995738" y="3160713"/>
            <a:ext cx="4641850" cy="4619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N*L: Compare this across protocols</a:t>
            </a:r>
          </a:p>
        </p:txBody>
      </p:sp>
      <p:sp>
        <p:nvSpPr>
          <p:cNvPr id="75791" name="Rectangle 2"/>
          <p:cNvSpPr txBox="1">
            <a:spLocks noChangeArrowheads="1"/>
          </p:cNvSpPr>
          <p:nvPr/>
        </p:nvSpPr>
        <p:spPr bwMode="auto">
          <a:xfrm>
            <a:off x="-838200" y="206375"/>
            <a:ext cx="876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4000">
                <a:latin typeface="Whitney-BlackSC" charset="0"/>
                <a:cs typeface="Whitney-BlackSC" charset="0"/>
              </a:rPr>
              <a:t>…Are application-defined Requirements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3B25E9E-7B35-9C40-A57E-2E6CF7BDFD32}" type="slidenum">
              <a:rPr lang="en-US" sz="1400"/>
              <a:pPr eaLnBrk="1" hangingPunct="1"/>
              <a:t>31</a:t>
            </a:fld>
            <a:endParaRPr lang="en-US" sz="140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All-to-All Heartbeating</a:t>
            </a:r>
          </a:p>
        </p:txBody>
      </p:sp>
      <p:grpSp>
        <p:nvGrpSpPr>
          <p:cNvPr id="77827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77838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9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0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1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2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828" name="Oval 9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29" name="Line 10"/>
          <p:cNvSpPr>
            <a:spLocks noChangeShapeType="1"/>
          </p:cNvSpPr>
          <p:nvPr/>
        </p:nvSpPr>
        <p:spPr bwMode="auto">
          <a:xfrm flipV="1">
            <a:off x="2916238" y="1816100"/>
            <a:ext cx="1655762" cy="134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0" name="Line 11"/>
          <p:cNvSpPr>
            <a:spLocks noChangeShapeType="1"/>
          </p:cNvSpPr>
          <p:nvPr/>
        </p:nvSpPr>
        <p:spPr bwMode="auto">
          <a:xfrm flipH="1">
            <a:off x="3348038" y="1762125"/>
            <a:ext cx="11525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1" name="Line 12"/>
          <p:cNvSpPr>
            <a:spLocks noChangeShapeType="1"/>
          </p:cNvSpPr>
          <p:nvPr/>
        </p:nvSpPr>
        <p:spPr bwMode="auto">
          <a:xfrm>
            <a:off x="4787900" y="1762125"/>
            <a:ext cx="12239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2" name="Oval 13"/>
          <p:cNvSpPr>
            <a:spLocks noChangeArrowheads="1"/>
          </p:cNvSpPr>
          <p:nvPr/>
        </p:nvSpPr>
        <p:spPr bwMode="auto">
          <a:xfrm rot="2308510">
            <a:off x="3635375" y="2301875"/>
            <a:ext cx="473075" cy="13493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3" name="Text Box 14"/>
          <p:cNvSpPr txBox="1">
            <a:spLocks noChangeArrowheads="1"/>
          </p:cNvSpPr>
          <p:nvPr/>
        </p:nvSpPr>
        <p:spPr bwMode="auto">
          <a:xfrm>
            <a:off x="395288" y="1600200"/>
            <a:ext cx="3097212" cy="461963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  <a:r>
              <a:rPr lang="en-GB"/>
              <a:t>, Heartbeat Seq. </a:t>
            </a:r>
            <a:r>
              <a:rPr lang="en-GB" i="1"/>
              <a:t>l++</a:t>
            </a:r>
          </a:p>
        </p:txBody>
      </p:sp>
      <p:sp>
        <p:nvSpPr>
          <p:cNvPr id="77834" name="Text Box 15"/>
          <p:cNvSpPr txBox="1">
            <a:spLocks noChangeArrowheads="1"/>
          </p:cNvSpPr>
          <p:nvPr/>
        </p:nvSpPr>
        <p:spPr bwMode="auto">
          <a:xfrm rot="-273221">
            <a:off x="4208463" y="2219325"/>
            <a:ext cx="647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/>
              <a:t>…</a:t>
            </a:r>
          </a:p>
        </p:txBody>
      </p:sp>
      <p:sp>
        <p:nvSpPr>
          <p:cNvPr id="77835" name="Text Box 16"/>
          <p:cNvSpPr txBox="1">
            <a:spLocks noChangeArrowheads="1"/>
          </p:cNvSpPr>
          <p:nvPr/>
        </p:nvSpPr>
        <p:spPr bwMode="auto">
          <a:xfrm>
            <a:off x="3779838" y="149225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sp>
        <p:nvSpPr>
          <p:cNvPr id="154641" name="Text Box 17"/>
          <p:cNvSpPr txBox="1">
            <a:spLocks noChangeArrowheads="1"/>
          </p:cNvSpPr>
          <p:nvPr/>
        </p:nvSpPr>
        <p:spPr bwMode="auto">
          <a:xfrm>
            <a:off x="5867400" y="1492250"/>
            <a:ext cx="1903413" cy="4619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Every </a:t>
            </a:r>
            <a:r>
              <a:rPr lang="en-GB" i="1"/>
              <a:t>T</a:t>
            </a:r>
            <a:r>
              <a:rPr lang="en-GB"/>
              <a:t> units</a:t>
            </a:r>
          </a:p>
        </p:txBody>
      </p:sp>
      <p:sp>
        <p:nvSpPr>
          <p:cNvPr id="154642" name="Text Box 18"/>
          <p:cNvSpPr txBox="1">
            <a:spLocks noChangeArrowheads="1"/>
          </p:cNvSpPr>
          <p:nvPr/>
        </p:nvSpPr>
        <p:spPr bwMode="auto">
          <a:xfrm>
            <a:off x="6804025" y="2032000"/>
            <a:ext cx="1101725" cy="4603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L=N/</a:t>
            </a:r>
            <a:r>
              <a:rPr lang="en-GB" i="1"/>
              <a:t>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5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5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41" grpId="0" animBg="1"/>
      <p:bldP spid="15464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4A3CE4A-0657-3A42-BB71-01CB780BA974}" type="slidenum">
              <a:rPr lang="en-US" sz="1400"/>
              <a:pPr eaLnBrk="1" hangingPunct="1"/>
              <a:t>32</a:t>
            </a:fld>
            <a:endParaRPr lang="en-US" sz="140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Gossip-style Heartbeating</a:t>
            </a:r>
          </a:p>
        </p:txBody>
      </p:sp>
      <p:grpSp>
        <p:nvGrpSpPr>
          <p:cNvPr id="79875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79887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8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9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0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1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876" name="Oval 9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7" name="Line 10"/>
          <p:cNvSpPr>
            <a:spLocks noChangeShapeType="1"/>
          </p:cNvSpPr>
          <p:nvPr/>
        </p:nvSpPr>
        <p:spPr bwMode="auto">
          <a:xfrm flipV="1">
            <a:off x="2916238" y="1816100"/>
            <a:ext cx="1655762" cy="134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8" name="Line 11"/>
          <p:cNvSpPr>
            <a:spLocks noChangeShapeType="1"/>
          </p:cNvSpPr>
          <p:nvPr/>
        </p:nvSpPr>
        <p:spPr bwMode="auto">
          <a:xfrm flipH="1">
            <a:off x="2916238" y="2409825"/>
            <a:ext cx="3168650" cy="809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9" name="Line 12"/>
          <p:cNvSpPr>
            <a:spLocks noChangeShapeType="1"/>
          </p:cNvSpPr>
          <p:nvPr/>
        </p:nvSpPr>
        <p:spPr bwMode="auto">
          <a:xfrm flipH="1" flipV="1">
            <a:off x="3276600" y="2301875"/>
            <a:ext cx="3024188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0" name="Line 13"/>
          <p:cNvSpPr>
            <a:spLocks noChangeShapeType="1"/>
          </p:cNvSpPr>
          <p:nvPr/>
        </p:nvSpPr>
        <p:spPr bwMode="auto">
          <a:xfrm>
            <a:off x="4643438" y="1816100"/>
            <a:ext cx="1441450" cy="1890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1" name="Text Box 14"/>
          <p:cNvSpPr txBox="1">
            <a:spLocks noChangeArrowheads="1"/>
          </p:cNvSpPr>
          <p:nvPr/>
        </p:nvSpPr>
        <p:spPr bwMode="auto">
          <a:xfrm>
            <a:off x="179388" y="1600200"/>
            <a:ext cx="2492375" cy="1200150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Array of </a:t>
            </a:r>
          </a:p>
          <a:p>
            <a:pPr eaLnBrk="1" hangingPunct="1"/>
            <a:r>
              <a:rPr lang="en-GB"/>
              <a:t>Heartbeat Seq. </a:t>
            </a:r>
            <a:r>
              <a:rPr lang="en-GB" i="1"/>
              <a:t>l</a:t>
            </a:r>
          </a:p>
          <a:p>
            <a:pPr eaLnBrk="1" hangingPunct="1"/>
            <a:r>
              <a:rPr lang="en-GB"/>
              <a:t>for member subset</a:t>
            </a:r>
          </a:p>
        </p:txBody>
      </p:sp>
      <p:sp>
        <p:nvSpPr>
          <p:cNvPr id="79882" name="Text Box 15"/>
          <p:cNvSpPr txBox="1">
            <a:spLocks noChangeArrowheads="1"/>
          </p:cNvSpPr>
          <p:nvPr/>
        </p:nvSpPr>
        <p:spPr bwMode="auto">
          <a:xfrm>
            <a:off x="3779838" y="149225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sp>
        <p:nvSpPr>
          <p:cNvPr id="156688" name="Text Box 16"/>
          <p:cNvSpPr txBox="1">
            <a:spLocks noChangeArrowheads="1"/>
          </p:cNvSpPr>
          <p:nvPr/>
        </p:nvSpPr>
        <p:spPr bwMode="auto">
          <a:xfrm>
            <a:off x="0" y="2800350"/>
            <a:ext cx="2338388" cy="1570038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Every tg units</a:t>
            </a:r>
          </a:p>
          <a:p>
            <a:pPr eaLnBrk="1" hangingPunct="1"/>
            <a:r>
              <a:rPr lang="en-GB"/>
              <a:t>=gossip period,</a:t>
            </a:r>
          </a:p>
          <a:p>
            <a:pPr eaLnBrk="1" hangingPunct="1"/>
            <a:r>
              <a:rPr lang="en-GB"/>
              <a:t>send O(N) gossip</a:t>
            </a:r>
          </a:p>
          <a:p>
            <a:pPr eaLnBrk="1" hangingPunct="1"/>
            <a:r>
              <a:rPr lang="en-GB"/>
              <a:t>message</a:t>
            </a:r>
          </a:p>
        </p:txBody>
      </p:sp>
      <p:sp>
        <p:nvSpPr>
          <p:cNvPr id="156689" name="Text Box 17"/>
          <p:cNvSpPr txBox="1">
            <a:spLocks noChangeArrowheads="1"/>
          </p:cNvSpPr>
          <p:nvPr/>
        </p:nvSpPr>
        <p:spPr bwMode="auto">
          <a:xfrm>
            <a:off x="6300788" y="1384300"/>
            <a:ext cx="1749425" cy="46037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T</a:t>
            </a:r>
            <a:r>
              <a:rPr lang="en-GB"/>
              <a:t>=logN * tg</a:t>
            </a:r>
          </a:p>
        </p:txBody>
      </p:sp>
      <p:sp>
        <p:nvSpPr>
          <p:cNvPr id="156690" name="Text Box 18"/>
          <p:cNvSpPr txBox="1">
            <a:spLocks noChangeArrowheads="1"/>
          </p:cNvSpPr>
          <p:nvPr/>
        </p:nvSpPr>
        <p:spPr bwMode="auto">
          <a:xfrm>
            <a:off x="6300788" y="1870075"/>
            <a:ext cx="2587625" cy="4603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L=N/tg=N*logN/</a:t>
            </a:r>
            <a:r>
              <a:rPr lang="en-GB" i="1"/>
              <a:t>T</a:t>
            </a:r>
          </a:p>
        </p:txBody>
      </p:sp>
      <p:sp>
        <p:nvSpPr>
          <p:cNvPr id="79886" name="Oval 19"/>
          <p:cNvSpPr>
            <a:spLocks noChangeArrowheads="1"/>
          </p:cNvSpPr>
          <p:nvPr/>
        </p:nvSpPr>
        <p:spPr bwMode="auto">
          <a:xfrm rot="2127742">
            <a:off x="3886200" y="2114550"/>
            <a:ext cx="473075" cy="13493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5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5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15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88" grpId="0" animBg="1" autoUpdateAnimBg="0"/>
      <p:bldP spid="156689" grpId="0" animBg="1" autoUpdateAnimBg="0"/>
      <p:bldP spid="156690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7"/>
          <p:cNvSpPr>
            <a:spLocks noChangeArrowheads="1"/>
          </p:cNvSpPr>
          <p:nvPr/>
        </p:nvSpPr>
        <p:spPr bwMode="auto">
          <a:xfrm>
            <a:off x="838200" y="3638550"/>
            <a:ext cx="3168650" cy="9906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85900"/>
            <a:ext cx="8147050" cy="3354388"/>
          </a:xfrm>
        </p:spPr>
        <p:txBody>
          <a:bodyPr/>
          <a:lstStyle/>
          <a:p>
            <a:pPr eaLnBrk="1" hangingPunct="1"/>
            <a:r>
              <a:rPr lang="en-GB" sz="2800" i="1" dirty="0">
                <a:latin typeface="Times New Roman" charset="0"/>
              </a:rPr>
              <a:t>Worst case</a:t>
            </a:r>
            <a:r>
              <a:rPr lang="en-GB" sz="2800" dirty="0">
                <a:latin typeface="Times New Roman" charset="0"/>
              </a:rPr>
              <a:t> load L* </a:t>
            </a:r>
            <a:r>
              <a:rPr lang="en-GB" sz="2800" dirty="0" smtClean="0">
                <a:solidFill>
                  <a:srgbClr val="FF0000"/>
                </a:solidFill>
                <a:latin typeface="Times New Roman" charset="0"/>
              </a:rPr>
              <a:t>per member</a:t>
            </a:r>
            <a:r>
              <a:rPr lang="en-GB" sz="2800" dirty="0" smtClean="0">
                <a:latin typeface="Times New Roman" charset="0"/>
              </a:rPr>
              <a:t> in the group (messages per second)</a:t>
            </a:r>
            <a:endParaRPr lang="en-GB" sz="2800" dirty="0">
              <a:latin typeface="Times New Roman" charset="0"/>
            </a:endParaRPr>
          </a:p>
          <a:p>
            <a:pPr lvl="1" eaLnBrk="1" hangingPunct="1"/>
            <a:r>
              <a:rPr lang="en-GB" sz="2400" dirty="0">
                <a:latin typeface="Times New Roman" charset="0"/>
              </a:rPr>
              <a:t>as a function of </a:t>
            </a:r>
            <a:r>
              <a:rPr lang="en-GB" sz="2400" i="1" dirty="0">
                <a:latin typeface="Times New Roman" charset="0"/>
              </a:rPr>
              <a:t>T</a:t>
            </a:r>
            <a:r>
              <a:rPr lang="en-GB" sz="2400" dirty="0">
                <a:latin typeface="Times New Roman" charset="0"/>
              </a:rPr>
              <a:t>, </a:t>
            </a:r>
            <a:r>
              <a:rPr lang="en-GB" sz="2400" i="1" dirty="0">
                <a:latin typeface="Times New Roman" charset="0"/>
              </a:rPr>
              <a:t>PM(T)</a:t>
            </a:r>
            <a:r>
              <a:rPr lang="en-GB" sz="2400" dirty="0">
                <a:latin typeface="Times New Roman" charset="0"/>
              </a:rPr>
              <a:t>, N</a:t>
            </a:r>
          </a:p>
          <a:p>
            <a:pPr lvl="1" eaLnBrk="1" hangingPunct="1"/>
            <a:r>
              <a:rPr lang="en-GB" sz="2400" dirty="0">
                <a:latin typeface="Times New Roman" charset="0"/>
              </a:rPr>
              <a:t>Independent Message Loss probability </a:t>
            </a:r>
            <a:r>
              <a:rPr lang="en-GB" sz="2400" i="1" dirty="0" err="1">
                <a:latin typeface="Times New Roman" charset="0"/>
              </a:rPr>
              <a:t>p</a:t>
            </a:r>
            <a:r>
              <a:rPr lang="en-GB" sz="2400" i="1" baseline="-25000" dirty="0" err="1">
                <a:latin typeface="Times New Roman" charset="0"/>
              </a:rPr>
              <a:t>ml</a:t>
            </a:r>
            <a:endParaRPr lang="en-GB" sz="2400" i="1" baseline="-25000" dirty="0">
              <a:latin typeface="Times New Roman" charset="0"/>
            </a:endParaRPr>
          </a:p>
          <a:p>
            <a:pPr eaLnBrk="1" hangingPunct="1"/>
            <a:endParaRPr lang="en-GB" sz="2800" i="1" dirty="0">
              <a:latin typeface="Times New Roman" charset="0"/>
            </a:endParaRPr>
          </a:p>
          <a:p>
            <a:pPr eaLnBrk="1" hangingPunct="1"/>
            <a:r>
              <a:rPr lang="en-GB" sz="2800" dirty="0">
                <a:latin typeface="Times New Roman" charset="0"/>
              </a:rPr>
              <a:t>                           </a:t>
            </a:r>
            <a:endParaRPr lang="en-GB" sz="2800" i="1" dirty="0" smtClean="0">
              <a:solidFill>
                <a:srgbClr val="FF0000"/>
              </a:solidFill>
              <a:latin typeface="Times New Roman" charset="0"/>
            </a:endParaRPr>
          </a:p>
          <a:p>
            <a:pPr eaLnBrk="1" hangingPunct="1"/>
            <a:endParaRPr lang="en-GB" sz="2800" dirty="0" smtClean="0">
              <a:latin typeface="Times New Roman" charset="0"/>
            </a:endParaRPr>
          </a:p>
          <a:p>
            <a:pPr eaLnBrk="1" hangingPunct="1"/>
            <a:endParaRPr lang="en-GB" sz="2800" dirty="0" smtClean="0">
              <a:latin typeface="Times New Roman" charset="0"/>
            </a:endParaRPr>
          </a:p>
          <a:p>
            <a:pPr lvl="1" eaLnBrk="1" hangingPunct="1">
              <a:buFontTx/>
              <a:buNone/>
            </a:pPr>
            <a:endParaRPr lang="en-GB" sz="2400" i="1" dirty="0">
              <a:latin typeface="Times New Roman" charset="0"/>
            </a:endParaRPr>
          </a:p>
        </p:txBody>
      </p:sp>
      <p:sp>
        <p:nvSpPr>
          <p:cNvPr id="8192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76A27AF-D2A7-194A-BEF7-40CF519CF4DD}" type="slidenum">
              <a:rPr lang="en-US" sz="1400"/>
              <a:pPr eaLnBrk="1" hangingPunct="1"/>
              <a:t>33</a:t>
            </a:fld>
            <a:endParaRPr lang="en-US" sz="1400"/>
          </a:p>
        </p:txBody>
      </p:sp>
      <p:sp>
        <p:nvSpPr>
          <p:cNvPr id="81923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What’s the Best/Optimal we can do?</a:t>
            </a:r>
          </a:p>
        </p:txBody>
      </p:sp>
      <p:graphicFrame>
        <p:nvGraphicFramePr>
          <p:cNvPr id="8192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996908"/>
              </p:ext>
            </p:extLst>
          </p:nvPr>
        </p:nvGraphicFramePr>
        <p:xfrm>
          <a:off x="1143000" y="3790950"/>
          <a:ext cx="20574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9" name="Equation" r:id="rId4" imgW="1307532" imgH="482391" progId="Equation.3">
                  <p:embed/>
                </p:oleObj>
              </mc:Choice>
              <mc:Fallback>
                <p:oleObj name="Equation" r:id="rId4" imgW="1307532" imgH="48239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790950"/>
                        <a:ext cx="205740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CCCF070-1A81-AA4A-B5C6-6BCCEB8BFA49}" type="slidenum">
              <a:rPr lang="en-US" sz="1400"/>
              <a:pPr eaLnBrk="1" hangingPunct="1"/>
              <a:t>34</a:t>
            </a:fld>
            <a:endParaRPr lang="en-US" sz="140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857250"/>
          </a:xfrm>
        </p:spPr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Heartbeating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33450"/>
            <a:ext cx="8686800" cy="2400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</a:rPr>
              <a:t>Optimal L is independent of N (!)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</a:rPr>
              <a:t>All-to-all and gossip-based: sub-optimal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>
                <a:latin typeface="Times New Roman" charset="0"/>
              </a:rPr>
              <a:t>L=O(N/T)</a:t>
            </a:r>
          </a:p>
          <a:p>
            <a:pPr lvl="2" eaLnBrk="1" hangingPunct="1">
              <a:lnSpc>
                <a:spcPct val="90000"/>
              </a:lnSpc>
            </a:pPr>
            <a:r>
              <a:rPr lang="en-GB" dirty="0">
                <a:latin typeface="Times New Roman" charset="0"/>
              </a:rPr>
              <a:t>try to achieve simultaneous detection at </a:t>
            </a:r>
            <a:r>
              <a:rPr lang="en-GB" b="1" i="1" dirty="0">
                <a:latin typeface="Times New Roman" charset="0"/>
              </a:rPr>
              <a:t>all</a:t>
            </a:r>
            <a:r>
              <a:rPr lang="en-GB" dirty="0">
                <a:latin typeface="Times New Roman" charset="0"/>
              </a:rPr>
              <a:t> processes</a:t>
            </a:r>
          </a:p>
          <a:p>
            <a:pPr lvl="2" eaLnBrk="1" hangingPunct="1">
              <a:lnSpc>
                <a:spcPct val="90000"/>
              </a:lnSpc>
            </a:pPr>
            <a:r>
              <a:rPr lang="en-GB" dirty="0">
                <a:latin typeface="Times New Roman" charset="0"/>
              </a:rPr>
              <a:t>fail to distinguish </a:t>
            </a:r>
            <a:r>
              <a:rPr lang="en-GB" i="1" dirty="0">
                <a:latin typeface="Times New Roman" charset="0"/>
              </a:rPr>
              <a:t>Failure Detection</a:t>
            </a:r>
            <a:r>
              <a:rPr lang="en-GB" dirty="0">
                <a:latin typeface="Times New Roman" charset="0"/>
              </a:rPr>
              <a:t> and </a:t>
            </a:r>
            <a:r>
              <a:rPr lang="en-GB" i="1" dirty="0">
                <a:latin typeface="Times New Roman" charset="0"/>
              </a:rPr>
              <a:t>Dissemination</a:t>
            </a:r>
            <a:r>
              <a:rPr lang="en-GB" dirty="0">
                <a:latin typeface="Times New Roman" charset="0"/>
              </a:rPr>
              <a:t> components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GB" dirty="0">
              <a:latin typeface="Times New Roman" charset="0"/>
            </a:endParaRP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838200" y="3333750"/>
            <a:ext cx="7314823" cy="2135969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Char char="Ü"/>
            </a:pPr>
            <a:r>
              <a:rPr lang="en-GB" sz="2800" dirty="0" smtClean="0">
                <a:latin typeface="Arial Narrow" charset="0"/>
              </a:rPr>
              <a:t>Can we reach this bound?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Char char="Ü"/>
            </a:pPr>
            <a:r>
              <a:rPr lang="en-GB" sz="2800" dirty="0" smtClean="0">
                <a:latin typeface="Arial Narrow" charset="0"/>
              </a:rPr>
              <a:t>Key</a:t>
            </a:r>
            <a:r>
              <a:rPr lang="en-GB" sz="2800" dirty="0">
                <a:latin typeface="Arial Narrow" charset="0"/>
              </a:rPr>
              <a:t>: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SzPct val="130000"/>
              <a:buFontTx/>
              <a:buBlip>
                <a:blip r:embed="rId3"/>
              </a:buBlip>
            </a:pPr>
            <a:r>
              <a:rPr lang="en-GB" dirty="0">
                <a:solidFill>
                  <a:schemeClr val="tx2"/>
                </a:solidFill>
                <a:latin typeface="Arial Narrow" charset="0"/>
              </a:rPr>
              <a:t>Separate the two components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SzPct val="130000"/>
              <a:buFontTx/>
              <a:buBlip>
                <a:blip r:embed="rId3"/>
              </a:buBlip>
            </a:pPr>
            <a:r>
              <a:rPr lang="en-GB" dirty="0">
                <a:solidFill>
                  <a:schemeClr val="tx2"/>
                </a:solidFill>
                <a:latin typeface="Arial Narrow" charset="0"/>
              </a:rPr>
              <a:t>Use a non heartbeat-based Failure Detection Component</a:t>
            </a:r>
            <a:endParaRPr lang="en-US" dirty="0">
              <a:solidFill>
                <a:schemeClr val="tx2"/>
              </a:solidFill>
              <a:latin typeface="Arial Narrow" charset="0"/>
            </a:endParaRP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Whitney-BlackSC" charset="0"/>
                <a:cs typeface="Whitney-BlackSC" charset="0"/>
              </a:rPr>
              <a:t>Next</a:t>
            </a: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Is there a better failure detector?</a:t>
            </a:r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B8E51F6-CD6D-1946-B5D0-4EA2F21BFAC7}" type="slidenum">
              <a:rPr lang="en-US" sz="1400"/>
              <a:pPr eaLnBrk="1" hangingPunct="1"/>
              <a:t>35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D6A8177-FD0C-8945-A4DB-E0DCC33BB5C2}" type="slidenum">
              <a:rPr lang="en-US" sz="1400"/>
              <a:pPr eaLnBrk="1" hangingPunct="1"/>
              <a:t>36</a:t>
            </a:fld>
            <a:endParaRPr lang="en-US" sz="1400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514350"/>
          </a:xfrm>
        </p:spPr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SWIM Failure Detector Protocol</a:t>
            </a:r>
            <a:endParaRPr lang="en-US" sz="4000">
              <a:latin typeface="Whitney-BlackSC" charset="0"/>
              <a:cs typeface="Whitney-BlackSC" charset="0"/>
            </a:endParaRPr>
          </a:p>
        </p:txBody>
      </p:sp>
      <p:grpSp>
        <p:nvGrpSpPr>
          <p:cNvPr id="87043" name="Group 3"/>
          <p:cNvGrpSpPr>
            <a:grpSpLocks/>
          </p:cNvGrpSpPr>
          <p:nvPr/>
        </p:nvGrpSpPr>
        <p:grpSpPr bwMode="auto">
          <a:xfrm>
            <a:off x="192088" y="685800"/>
            <a:ext cx="8431212" cy="4171950"/>
            <a:chOff x="121" y="576"/>
            <a:chExt cx="5311" cy="3504"/>
          </a:xfrm>
        </p:grpSpPr>
        <p:sp>
          <p:nvSpPr>
            <p:cNvPr id="87047" name="Text Box 4"/>
            <p:cNvSpPr txBox="1">
              <a:spLocks noChangeArrowheads="1"/>
            </p:cNvSpPr>
            <p:nvPr/>
          </p:nvSpPr>
          <p:spPr bwMode="auto">
            <a:xfrm>
              <a:off x="121" y="2592"/>
              <a:ext cx="1302" cy="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Protocol period</a:t>
              </a:r>
            </a:p>
            <a:p>
              <a:pPr eaLnBrk="1" hangingPunct="1"/>
              <a:r>
                <a:rPr lang="en-US"/>
                <a:t>= T</a:t>
              </a:r>
              <a:r>
                <a:rPr lang="ja-JP" altLang="en-US"/>
                <a:t>’</a:t>
              </a:r>
              <a:r>
                <a:rPr lang="en-US" altLang="ja-JP"/>
                <a:t> time units</a:t>
              </a:r>
              <a:endParaRPr lang="en-US"/>
            </a:p>
          </p:txBody>
        </p:sp>
        <p:sp>
          <p:nvSpPr>
            <p:cNvPr id="87048" name="Line 5"/>
            <p:cNvSpPr>
              <a:spLocks noChangeShapeType="1"/>
            </p:cNvSpPr>
            <p:nvPr/>
          </p:nvSpPr>
          <p:spPr bwMode="auto">
            <a:xfrm>
              <a:off x="1513" y="1200"/>
              <a:ext cx="1440" cy="19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49" name="Line 6"/>
            <p:cNvSpPr>
              <a:spLocks noChangeShapeType="1"/>
            </p:cNvSpPr>
            <p:nvPr/>
          </p:nvSpPr>
          <p:spPr bwMode="auto">
            <a:xfrm flipH="1">
              <a:off x="2185" y="1536"/>
              <a:ext cx="768" cy="19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0" name="Text Box 7"/>
            <p:cNvSpPr txBox="1">
              <a:spLocks noChangeArrowheads="1"/>
            </p:cNvSpPr>
            <p:nvPr/>
          </p:nvSpPr>
          <p:spPr bwMode="auto">
            <a:xfrm>
              <a:off x="1897" y="1488"/>
              <a:ext cx="396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480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87051" name="Line 8"/>
            <p:cNvSpPr>
              <a:spLocks noChangeShapeType="1"/>
            </p:cNvSpPr>
            <p:nvPr/>
          </p:nvSpPr>
          <p:spPr bwMode="auto">
            <a:xfrm>
              <a:off x="1513" y="2064"/>
              <a:ext cx="240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2" name="Line 9"/>
            <p:cNvSpPr>
              <a:spLocks noChangeShapeType="1"/>
            </p:cNvSpPr>
            <p:nvPr/>
          </p:nvSpPr>
          <p:spPr bwMode="auto">
            <a:xfrm>
              <a:off x="3913" y="864"/>
              <a:ext cx="0" cy="3216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3" name="Line 10"/>
            <p:cNvSpPr>
              <a:spLocks noChangeShapeType="1"/>
            </p:cNvSpPr>
            <p:nvPr/>
          </p:nvSpPr>
          <p:spPr bwMode="auto">
            <a:xfrm>
              <a:off x="1513" y="2064"/>
              <a:ext cx="2784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4" name="Line 11"/>
            <p:cNvSpPr>
              <a:spLocks noChangeShapeType="1"/>
            </p:cNvSpPr>
            <p:nvPr/>
          </p:nvSpPr>
          <p:spPr bwMode="auto">
            <a:xfrm>
              <a:off x="4777" y="864"/>
              <a:ext cx="0" cy="3168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5" name="Line 12"/>
            <p:cNvSpPr>
              <a:spLocks noChangeShapeType="1"/>
            </p:cNvSpPr>
            <p:nvPr/>
          </p:nvSpPr>
          <p:spPr bwMode="auto">
            <a:xfrm flipH="1">
              <a:off x="2953" y="2784"/>
              <a:ext cx="912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6" name="Line 13"/>
            <p:cNvSpPr>
              <a:spLocks noChangeShapeType="1"/>
            </p:cNvSpPr>
            <p:nvPr/>
          </p:nvSpPr>
          <p:spPr bwMode="auto">
            <a:xfrm>
              <a:off x="2953" y="3072"/>
              <a:ext cx="96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7" name="Line 14"/>
            <p:cNvSpPr>
              <a:spLocks noChangeShapeType="1"/>
            </p:cNvSpPr>
            <p:nvPr/>
          </p:nvSpPr>
          <p:spPr bwMode="auto">
            <a:xfrm flipH="1">
              <a:off x="1513" y="3312"/>
              <a:ext cx="240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8" name="Oval 15"/>
            <p:cNvSpPr>
              <a:spLocks noChangeArrowheads="1"/>
            </p:cNvSpPr>
            <p:nvPr/>
          </p:nvSpPr>
          <p:spPr bwMode="auto">
            <a:xfrm>
              <a:off x="3481" y="624"/>
              <a:ext cx="1872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87059" name="Text Box 16"/>
            <p:cNvSpPr txBox="1">
              <a:spLocks noChangeArrowheads="1"/>
            </p:cNvSpPr>
            <p:nvPr/>
          </p:nvSpPr>
          <p:spPr bwMode="auto">
            <a:xfrm>
              <a:off x="4537" y="1152"/>
              <a:ext cx="895" cy="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K random</a:t>
              </a:r>
            </a:p>
            <a:p>
              <a:pPr eaLnBrk="1" hangingPunct="1"/>
              <a:r>
                <a:rPr lang="en-US"/>
                <a:t>processes</a:t>
              </a:r>
            </a:p>
          </p:txBody>
        </p:sp>
        <p:sp>
          <p:nvSpPr>
            <p:cNvPr id="87060" name="Text Box 17"/>
            <p:cNvSpPr txBox="1">
              <a:spLocks noChangeArrowheads="1"/>
            </p:cNvSpPr>
            <p:nvPr/>
          </p:nvSpPr>
          <p:spPr bwMode="auto">
            <a:xfrm>
              <a:off x="1369" y="576"/>
              <a:ext cx="349" cy="388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i="1">
                  <a:solidFill>
                    <a:srgbClr val="000066"/>
                  </a:solidFill>
                </a:rPr>
                <a:t>pi</a:t>
              </a:r>
            </a:p>
          </p:txBody>
        </p:sp>
        <p:sp>
          <p:nvSpPr>
            <p:cNvPr id="87061" name="Line 18"/>
            <p:cNvSpPr>
              <a:spLocks noChangeShapeType="1"/>
            </p:cNvSpPr>
            <p:nvPr/>
          </p:nvSpPr>
          <p:spPr bwMode="auto">
            <a:xfrm>
              <a:off x="313" y="960"/>
              <a:ext cx="11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62" name="Line 19"/>
            <p:cNvSpPr>
              <a:spLocks noChangeShapeType="1"/>
            </p:cNvSpPr>
            <p:nvPr/>
          </p:nvSpPr>
          <p:spPr bwMode="auto">
            <a:xfrm>
              <a:off x="265" y="3888"/>
              <a:ext cx="1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63" name="Line 20"/>
            <p:cNvSpPr>
              <a:spLocks noChangeShapeType="1"/>
            </p:cNvSpPr>
            <p:nvPr/>
          </p:nvSpPr>
          <p:spPr bwMode="auto">
            <a:xfrm>
              <a:off x="409" y="960"/>
              <a:ext cx="0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64" name="Line 21"/>
            <p:cNvSpPr>
              <a:spLocks noChangeShapeType="1"/>
            </p:cNvSpPr>
            <p:nvPr/>
          </p:nvSpPr>
          <p:spPr bwMode="auto">
            <a:xfrm>
              <a:off x="409" y="3360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65" name="Text Box 22"/>
            <p:cNvSpPr txBox="1">
              <a:spLocks noChangeArrowheads="1"/>
            </p:cNvSpPr>
            <p:nvPr/>
          </p:nvSpPr>
          <p:spPr bwMode="auto">
            <a:xfrm>
              <a:off x="3913" y="2688"/>
              <a:ext cx="59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</a:t>
              </a:r>
            </a:p>
          </p:txBody>
        </p:sp>
        <p:sp>
          <p:nvSpPr>
            <p:cNvPr id="87066" name="Text Box 23"/>
            <p:cNvSpPr txBox="1">
              <a:spLocks noChangeArrowheads="1"/>
            </p:cNvSpPr>
            <p:nvPr/>
          </p:nvSpPr>
          <p:spPr bwMode="auto">
            <a:xfrm>
              <a:off x="2953" y="1440"/>
              <a:ext cx="59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87067" name="Text Box 24"/>
            <p:cNvSpPr txBox="1">
              <a:spLocks noChangeArrowheads="1"/>
            </p:cNvSpPr>
            <p:nvPr/>
          </p:nvSpPr>
          <p:spPr bwMode="auto">
            <a:xfrm>
              <a:off x="649" y="2016"/>
              <a:ext cx="96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ping-req</a:t>
              </a:r>
            </a:p>
          </p:txBody>
        </p:sp>
        <p:sp>
          <p:nvSpPr>
            <p:cNvPr id="87068" name="Text Box 25"/>
            <p:cNvSpPr txBox="1">
              <a:spLocks noChangeArrowheads="1"/>
            </p:cNvSpPr>
            <p:nvPr/>
          </p:nvSpPr>
          <p:spPr bwMode="auto">
            <a:xfrm>
              <a:off x="2521" y="3024"/>
              <a:ext cx="43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87069" name="Text Box 26"/>
            <p:cNvSpPr txBox="1">
              <a:spLocks noChangeArrowheads="1"/>
            </p:cNvSpPr>
            <p:nvPr/>
          </p:nvSpPr>
          <p:spPr bwMode="auto">
            <a:xfrm>
              <a:off x="409" y="960"/>
              <a:ext cx="120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sz="2000" b="1">
                  <a:latin typeface="Courier New" charset="0"/>
                </a:rPr>
                <a:t>random </a:t>
              </a:r>
              <a:r>
                <a:rPr lang="en-US" sz="2000" b="1" i="1">
                  <a:latin typeface="Courier New" charset="0"/>
                </a:rPr>
                <a:t>pj</a:t>
              </a:r>
            </a:p>
          </p:txBody>
        </p:sp>
        <p:sp>
          <p:nvSpPr>
            <p:cNvPr id="87070" name="Text Box 27"/>
            <p:cNvSpPr txBox="1">
              <a:spLocks noChangeArrowheads="1"/>
            </p:cNvSpPr>
            <p:nvPr/>
          </p:nvSpPr>
          <p:spPr bwMode="auto">
            <a:xfrm>
              <a:off x="4249" y="2064"/>
              <a:ext cx="396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4800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87071" name="Text Box 28"/>
            <p:cNvSpPr txBox="1">
              <a:spLocks noChangeArrowheads="1"/>
            </p:cNvSpPr>
            <p:nvPr/>
          </p:nvSpPr>
          <p:spPr bwMode="auto">
            <a:xfrm>
              <a:off x="3913" y="3216"/>
              <a:ext cx="43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87072" name="Text Box 29"/>
            <p:cNvSpPr txBox="1">
              <a:spLocks noChangeArrowheads="1"/>
            </p:cNvSpPr>
            <p:nvPr/>
          </p:nvSpPr>
          <p:spPr bwMode="auto">
            <a:xfrm>
              <a:off x="1033" y="1152"/>
              <a:ext cx="50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</a:t>
              </a:r>
              <a:endParaRPr lang="en-US"/>
            </a:p>
          </p:txBody>
        </p:sp>
        <p:sp>
          <p:nvSpPr>
            <p:cNvPr id="87073" name="Text Box 30"/>
            <p:cNvSpPr txBox="1">
              <a:spLocks noChangeArrowheads="1"/>
            </p:cNvSpPr>
            <p:nvPr/>
          </p:nvSpPr>
          <p:spPr bwMode="auto">
            <a:xfrm>
              <a:off x="409" y="1824"/>
              <a:ext cx="105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sz="2000" b="1">
                  <a:latin typeface="Courier New" charset="0"/>
                </a:rPr>
                <a:t>random K</a:t>
              </a:r>
            </a:p>
          </p:txBody>
        </p:sp>
      </p:grpSp>
      <p:sp>
        <p:nvSpPr>
          <p:cNvPr id="87044" name="Line 31"/>
          <p:cNvSpPr>
            <a:spLocks noChangeShapeType="1"/>
          </p:cNvSpPr>
          <p:nvPr/>
        </p:nvSpPr>
        <p:spPr bwMode="auto">
          <a:xfrm>
            <a:off x="4724400" y="1028700"/>
            <a:ext cx="0" cy="382905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87045" name="Line 32"/>
          <p:cNvSpPr>
            <a:spLocks noChangeShapeType="1"/>
          </p:cNvSpPr>
          <p:nvPr/>
        </p:nvSpPr>
        <p:spPr bwMode="auto">
          <a:xfrm>
            <a:off x="2362200" y="1028700"/>
            <a:ext cx="0" cy="382905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87046" name="Text Box 33"/>
          <p:cNvSpPr txBox="1">
            <a:spLocks noChangeArrowheads="1"/>
          </p:cNvSpPr>
          <p:nvPr/>
        </p:nvSpPr>
        <p:spPr bwMode="auto">
          <a:xfrm>
            <a:off x="4495800" y="685800"/>
            <a:ext cx="554038" cy="461963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>
                <a:solidFill>
                  <a:srgbClr val="000066"/>
                </a:solidFill>
              </a:rPr>
              <a:t>pj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6E8AEE5-3515-D040-8E7B-B79F641247A4}" type="slidenum">
              <a:rPr lang="en-US" sz="1400"/>
              <a:pPr eaLnBrk="1" hangingPunct="1"/>
              <a:t>37</a:t>
            </a:fld>
            <a:endParaRPr lang="en-US" sz="140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978025"/>
            <a:ext cx="8291512" cy="2268538"/>
          </a:xfrm>
        </p:spPr>
        <p:txBody>
          <a:bodyPr/>
          <a:lstStyle/>
          <a:p>
            <a:pPr eaLnBrk="1" hangingPunct="1"/>
            <a:r>
              <a:rPr lang="en-GB" sz="2400">
                <a:latin typeface="Times New Roman" charset="0"/>
              </a:rPr>
              <a:t>Prob. of being pinged in T’=</a:t>
            </a:r>
          </a:p>
          <a:p>
            <a:pPr eaLnBrk="1" hangingPunct="1"/>
            <a:endParaRPr lang="en-GB" sz="2400">
              <a:latin typeface="Times New Roman" charset="0"/>
            </a:endParaRPr>
          </a:p>
          <a:p>
            <a:pPr eaLnBrk="1" hangingPunct="1"/>
            <a:r>
              <a:rPr lang="en-GB" sz="2400">
                <a:latin typeface="Times New Roman" charset="0"/>
              </a:rPr>
              <a:t>E[</a:t>
            </a:r>
            <a:r>
              <a:rPr lang="en-GB" sz="2400" i="1">
                <a:latin typeface="Times New Roman" charset="0"/>
              </a:rPr>
              <a:t>T </a:t>
            </a:r>
            <a:r>
              <a:rPr lang="en-GB" sz="2400">
                <a:latin typeface="Times New Roman" charset="0"/>
              </a:rPr>
              <a:t>] = </a:t>
            </a:r>
          </a:p>
          <a:p>
            <a:pPr eaLnBrk="1" hangingPunct="1"/>
            <a:endParaRPr lang="en-GB" sz="2400">
              <a:latin typeface="Times New Roman" charset="0"/>
            </a:endParaRPr>
          </a:p>
          <a:p>
            <a:pPr eaLnBrk="1" hangingPunct="1"/>
            <a:r>
              <a:rPr lang="en-GB" sz="2400">
                <a:latin typeface="Times New Roman" charset="0"/>
              </a:rPr>
              <a:t>Completeness:</a:t>
            </a:r>
            <a:r>
              <a:rPr lang="en-GB" sz="2400" i="1">
                <a:latin typeface="Times New Roman" charset="0"/>
              </a:rPr>
              <a:t> Any </a:t>
            </a:r>
            <a:r>
              <a:rPr lang="en-GB" sz="2400">
                <a:latin typeface="Times New Roman" charset="0"/>
              </a:rPr>
              <a:t>alive member detects failure</a:t>
            </a:r>
          </a:p>
          <a:p>
            <a:pPr lvl="1" eaLnBrk="1" hangingPunct="1"/>
            <a:r>
              <a:rPr lang="en-GB" sz="2000">
                <a:latin typeface="Times New Roman" charset="0"/>
              </a:rPr>
              <a:t>Eventually</a:t>
            </a:r>
          </a:p>
          <a:p>
            <a:pPr lvl="1" eaLnBrk="1" hangingPunct="1"/>
            <a:r>
              <a:rPr lang="en-GB" sz="2000">
                <a:latin typeface="Times New Roman" charset="0"/>
              </a:rPr>
              <a:t>By using a trick: within worst case </a:t>
            </a:r>
            <a:r>
              <a:rPr lang="en-GB" sz="2000" i="1">
                <a:latin typeface="Times New Roman" charset="0"/>
              </a:rPr>
              <a:t>O(N) </a:t>
            </a:r>
            <a:r>
              <a:rPr lang="en-GB" sz="2000">
                <a:latin typeface="Times New Roman" charset="0"/>
              </a:rPr>
              <a:t>protocol periods</a:t>
            </a:r>
          </a:p>
          <a:p>
            <a:pPr lvl="1" eaLnBrk="1" hangingPunct="1"/>
            <a:endParaRPr lang="en-GB" sz="2000">
              <a:latin typeface="Times New Roman" charset="0"/>
            </a:endParaRPr>
          </a:p>
          <a:p>
            <a:pPr eaLnBrk="1" hangingPunct="1"/>
            <a:endParaRPr lang="en-GB" sz="2400" i="1">
              <a:latin typeface="Times New Roman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Detection Time</a:t>
            </a:r>
          </a:p>
        </p:txBody>
      </p:sp>
      <p:graphicFrame>
        <p:nvGraphicFramePr>
          <p:cNvPr id="95236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828800" y="2647950"/>
          <a:ext cx="12239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74" name="Equation" r:id="rId4" imgW="482391" imgH="393529" progId="Equation.3">
                  <p:embed/>
                </p:oleObj>
              </mc:Choice>
              <mc:Fallback>
                <p:oleObj name="Equation" r:id="rId4" imgW="482391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647950"/>
                        <a:ext cx="122396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7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4800600" y="1733550"/>
          <a:ext cx="291465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75" name="Equation" r:id="rId6" imgW="1333500" imgH="393700" progId="Equation.3">
                  <p:embed/>
                </p:oleObj>
              </mc:Choice>
              <mc:Fallback>
                <p:oleObj name="Equation" r:id="rId6" imgW="13335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733550"/>
                        <a:ext cx="2914650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996D0D6-6331-6E45-989B-CA4AFE5CAFA3}" type="slidenum">
              <a:rPr lang="en-US" sz="1400"/>
              <a:pPr eaLnBrk="1" hangingPunct="1"/>
              <a:t>38</a:t>
            </a:fld>
            <a:endParaRPr lang="en-US" sz="1400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Accuracy, Load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84300"/>
            <a:ext cx="8291513" cy="3016250"/>
          </a:xfrm>
        </p:spPr>
        <p:txBody>
          <a:bodyPr/>
          <a:lstStyle/>
          <a:p>
            <a:pPr eaLnBrk="1" hangingPunct="1"/>
            <a:endParaRPr lang="en-GB" sz="2800">
              <a:latin typeface="Times New Roman" charset="0"/>
            </a:endParaRPr>
          </a:p>
          <a:p>
            <a:pPr eaLnBrk="1" hangingPunct="1"/>
            <a:r>
              <a:rPr lang="en-GB" sz="2800" i="1">
                <a:latin typeface="Times New Roman" charset="0"/>
              </a:rPr>
              <a:t>PM(T) </a:t>
            </a:r>
            <a:r>
              <a:rPr lang="en-GB" sz="2800">
                <a:latin typeface="Times New Roman" charset="0"/>
              </a:rPr>
              <a:t>is exponential in -</a:t>
            </a:r>
            <a:r>
              <a:rPr lang="en-GB" sz="2800" i="1">
                <a:latin typeface="Times New Roman" charset="0"/>
              </a:rPr>
              <a:t>K.</a:t>
            </a:r>
            <a:r>
              <a:rPr lang="en-GB" sz="2800">
                <a:latin typeface="Times New Roman" charset="0"/>
              </a:rPr>
              <a:t> Also depends on </a:t>
            </a:r>
            <a:r>
              <a:rPr lang="en-GB" sz="2800" i="1">
                <a:latin typeface="Times New Roman" charset="0"/>
              </a:rPr>
              <a:t>pml</a:t>
            </a:r>
            <a:r>
              <a:rPr lang="en-GB" sz="2800">
                <a:latin typeface="Times New Roman" charset="0"/>
              </a:rPr>
              <a:t> (and </a:t>
            </a:r>
            <a:r>
              <a:rPr lang="en-GB" sz="2800" i="1">
                <a:latin typeface="Times New Roman" charset="0"/>
              </a:rPr>
              <a:t>pf</a:t>
            </a:r>
            <a:r>
              <a:rPr lang="en-GB" sz="2800">
                <a:latin typeface="Times New Roman" charset="0"/>
              </a:rPr>
              <a:t> )</a:t>
            </a:r>
          </a:p>
          <a:p>
            <a:pPr lvl="1" eaLnBrk="1" hangingPunct="1"/>
            <a:r>
              <a:rPr lang="en-GB" sz="2400">
                <a:latin typeface="Times New Roman" charset="0"/>
              </a:rPr>
              <a:t>See paper</a:t>
            </a:r>
          </a:p>
          <a:p>
            <a:pPr eaLnBrk="1" hangingPunct="1"/>
            <a:endParaRPr lang="en-GB" sz="2800" i="1">
              <a:latin typeface="Times New Roman" charset="0"/>
            </a:endParaRPr>
          </a:p>
          <a:p>
            <a:pPr eaLnBrk="1" hangingPunct="1"/>
            <a:endParaRPr lang="en-GB" sz="2800" i="1">
              <a:latin typeface="Times New Roman" charset="0"/>
            </a:endParaRPr>
          </a:p>
          <a:p>
            <a:pPr eaLnBrk="1" hangingPunct="1"/>
            <a:r>
              <a:rPr lang="en-GB" sz="2800" i="1">
                <a:latin typeface="Times New Roman" charset="0"/>
              </a:rPr>
              <a:t>                                       </a:t>
            </a:r>
            <a:r>
              <a:rPr lang="en-GB" sz="2800">
                <a:latin typeface="Times New Roman" charset="0"/>
              </a:rPr>
              <a:t>for up to 15 % loss rates</a:t>
            </a:r>
            <a:r>
              <a:rPr lang="en-GB" sz="2800" i="1">
                <a:latin typeface="Times New Roman" charset="0"/>
              </a:rPr>
              <a:t> </a:t>
            </a:r>
          </a:p>
          <a:p>
            <a:pPr eaLnBrk="1" hangingPunct="1"/>
            <a:endParaRPr lang="en-GB" sz="2800" i="1">
              <a:latin typeface="Times New Roman" charset="0"/>
            </a:endParaRPr>
          </a:p>
          <a:p>
            <a:pPr eaLnBrk="1" hangingPunct="1"/>
            <a:endParaRPr lang="en-GB" sz="2800">
              <a:latin typeface="Times New Roman" charset="0"/>
            </a:endParaRPr>
          </a:p>
        </p:txBody>
      </p:sp>
      <p:graphicFrame>
        <p:nvGraphicFramePr>
          <p:cNvPr id="93188" name="Object 2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807484998"/>
              </p:ext>
            </p:extLst>
          </p:nvPr>
        </p:nvGraphicFramePr>
        <p:xfrm>
          <a:off x="971550" y="3970338"/>
          <a:ext cx="1287463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6" name="Equation" r:id="rId4" imgW="545863" imgH="393529" progId="Equation.3">
                  <p:embed/>
                </p:oleObj>
              </mc:Choice>
              <mc:Fallback>
                <p:oleObj name="Equation" r:id="rId4" imgW="545863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970338"/>
                        <a:ext cx="1287463" cy="8112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940448"/>
              </p:ext>
            </p:extLst>
          </p:nvPr>
        </p:nvGraphicFramePr>
        <p:xfrm>
          <a:off x="2590800" y="4019550"/>
          <a:ext cx="13779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7" name="Equation" r:id="rId6" imgW="583947" imgH="393529" progId="Equation.3">
                  <p:embed/>
                </p:oleObj>
              </mc:Choice>
              <mc:Fallback>
                <p:oleObj name="Equation" r:id="rId6" imgW="583947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019550"/>
                        <a:ext cx="1377950" cy="6953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E2951F5-F0C4-7449-B4F8-7AF709E22578}" type="slidenum">
              <a:rPr lang="en-US" sz="1400"/>
              <a:pPr eaLnBrk="1" hangingPunct="1"/>
              <a:t>39</a:t>
            </a:fld>
            <a:endParaRPr lang="en-US" sz="1400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28650"/>
          </a:xfrm>
        </p:spPr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SWIM Failure Detector</a:t>
            </a:r>
          </a:p>
        </p:txBody>
      </p:sp>
      <p:graphicFrame>
        <p:nvGraphicFramePr>
          <p:cNvPr id="81947" name="Group 27"/>
          <p:cNvGraphicFramePr>
            <a:graphicFrameLocks noGrp="1"/>
          </p:cNvGraphicFramePr>
          <p:nvPr/>
        </p:nvGraphicFramePr>
        <p:xfrm>
          <a:off x="1295400" y="1031875"/>
          <a:ext cx="6477000" cy="4003675"/>
        </p:xfrm>
        <a:graphic>
          <a:graphicData uri="http://schemas.openxmlformats.org/drawingml/2006/table">
            <a:tbl>
              <a:tblPr/>
              <a:tblGrid>
                <a:gridCol w="2438400"/>
                <a:gridCol w="4038600"/>
              </a:tblGrid>
              <a:tr h="626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Parameter</a:t>
                      </a:r>
                    </a:p>
                  </a:txBody>
                  <a:tcPr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SWIM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0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First Detection Time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Expected                    periods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Constant (independent of group size)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Process Load</a:t>
                      </a:r>
                    </a:p>
                  </a:txBody>
                  <a:tcPr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Constant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per period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&lt; 8 L* for 15% loss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False Positive Rate</a:t>
                      </a:r>
                    </a:p>
                  </a:txBody>
                  <a:tcPr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Tunable (via K)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Falls exponentially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as load is scaled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Completeness</a:t>
                      </a:r>
                    </a:p>
                  </a:txBody>
                  <a:tcPr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Deterministic time-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bounded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Within O(log(N)) periods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w.h.p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.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1159" name="Object 2"/>
          <p:cNvGraphicFramePr>
            <a:graphicFrameLocks noChangeAspect="1"/>
          </p:cNvGraphicFramePr>
          <p:nvPr/>
        </p:nvGraphicFramePr>
        <p:xfrm>
          <a:off x="4724400" y="1581150"/>
          <a:ext cx="9255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33" name="Equation" r:id="rId4" imgW="431800" imgH="406400" progId="Equation.3">
                  <p:embed/>
                </p:oleObj>
              </mc:Choice>
              <mc:Fallback>
                <p:oleObj name="Equation" r:id="rId4" imgW="431800" imgH="406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581150"/>
                        <a:ext cx="9255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You have a few options</a:t>
            </a:r>
          </a:p>
          <a:p>
            <a:endParaRPr lang="en-US">
              <a:latin typeface="Times New Roman" charset="0"/>
            </a:endParaRPr>
          </a:p>
          <a:p>
            <a:pPr lvl="1">
              <a:buFontTx/>
              <a:buNone/>
            </a:pPr>
            <a:r>
              <a:rPr lang="en-US">
                <a:latin typeface="Times New Roman" charset="0"/>
              </a:rPr>
              <a:t>1. Hire 1000 people, each to monitor one machine in the datacenter and report to you when it fails.</a:t>
            </a:r>
          </a:p>
          <a:p>
            <a:pPr lvl="1">
              <a:buFontTx/>
              <a:buNone/>
            </a:pPr>
            <a:r>
              <a:rPr lang="en-US">
                <a:latin typeface="Times New Roman" charset="0"/>
              </a:rPr>
              <a:t>2. Write a failure detector program (distributed) that automatically detects failures and reports to your workstation.</a:t>
            </a:r>
          </a:p>
          <a:p>
            <a:pPr lvl="1">
              <a:buFontTx/>
              <a:buNone/>
            </a:pPr>
            <a:endParaRPr lang="en-US">
              <a:latin typeface="Times New Roman" charset="0"/>
            </a:endParaRPr>
          </a:p>
          <a:p>
            <a:pPr lvl="1">
              <a:buFontTx/>
              <a:buNone/>
            </a:pPr>
            <a:r>
              <a:rPr lang="en-US">
                <a:latin typeface="Times New Roman" charset="0"/>
              </a:rPr>
              <a:t>Which is more preferable, and why?</a:t>
            </a:r>
          </a:p>
          <a:p>
            <a:pPr lvl="1"/>
            <a:endParaRPr lang="en-US">
              <a:latin typeface="Times New Roman" charset="0"/>
            </a:endParaRPr>
          </a:p>
        </p:txBody>
      </p:sp>
      <p:sp>
        <p:nvSpPr>
          <p:cNvPr id="23554" name="Rectangle 2"/>
          <p:cNvSpPr txBox="1">
            <a:spLocks noChangeArrowheads="1"/>
          </p:cNvSpPr>
          <p:nvPr/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rgbClr val="000000"/>
                </a:solidFill>
                <a:latin typeface="Whitney-BlackSC" charset="0"/>
                <a:cs typeface="Whitney-BlackSC" charset="0"/>
              </a:rPr>
              <a:t>To build a failure detector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CECF8-010E-F041-9C75-EBE094CC61E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734CAAC-B677-774B-982F-9B8DF4329D31}" type="slidenum">
              <a:rPr lang="en-US" sz="1400"/>
              <a:pPr eaLnBrk="1" hangingPunct="1"/>
              <a:t>40</a:t>
            </a:fld>
            <a:endParaRPr lang="en-US" sz="1400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857250"/>
          </a:xfrm>
        </p:spPr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Time-bounded Completeness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14450"/>
            <a:ext cx="8382000" cy="30861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Key: 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select each membership element once as a ping target in a traversal</a:t>
            </a:r>
          </a:p>
          <a:p>
            <a:pPr lvl="1" eaLnBrk="1" hangingPunct="1"/>
            <a:r>
              <a:rPr lang="en-US">
                <a:solidFill>
                  <a:schemeClr val="tx2"/>
                </a:solidFill>
                <a:latin typeface="Times New Roman" charset="0"/>
              </a:rPr>
              <a:t>Round-robin pinging</a:t>
            </a:r>
          </a:p>
          <a:p>
            <a:pPr lvl="1" eaLnBrk="1" hangingPunct="1"/>
            <a:r>
              <a:rPr lang="en-US">
                <a:solidFill>
                  <a:schemeClr val="tx2"/>
                </a:solidFill>
                <a:latin typeface="Times New Roman" charset="0"/>
              </a:rPr>
              <a:t>Random permutation of list after each traversal</a:t>
            </a:r>
          </a:p>
          <a:p>
            <a:pPr eaLnBrk="1" hangingPunct="1"/>
            <a:r>
              <a:rPr lang="en-US">
                <a:latin typeface="Times New Roman" charset="0"/>
              </a:rPr>
              <a:t>Each failure is detected in worst case 2N-1 (local) protocol periods</a:t>
            </a:r>
          </a:p>
          <a:p>
            <a:pPr eaLnBrk="1" hangingPunct="1"/>
            <a:r>
              <a:rPr lang="en-US">
                <a:latin typeface="Times New Roman" charset="0"/>
              </a:rPr>
              <a:t>Preserves FD properties</a:t>
            </a:r>
            <a:endParaRPr lang="en-US">
              <a:solidFill>
                <a:schemeClr val="tx2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20E566E-8363-C04E-A058-B36782EE65A7}" type="slidenum">
              <a:rPr lang="en-US" sz="1400"/>
              <a:pPr eaLnBrk="1" hangingPunct="1"/>
              <a:t>41</a:t>
            </a:fld>
            <a:endParaRPr lang="en-US" sz="1400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857250"/>
          </a:xfrm>
        </p:spPr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SWIM versus Heartbeating</a:t>
            </a:r>
          </a:p>
        </p:txBody>
      </p:sp>
      <p:sp>
        <p:nvSpPr>
          <p:cNvPr id="89091" name="Line 3"/>
          <p:cNvSpPr>
            <a:spLocks noChangeShapeType="1"/>
          </p:cNvSpPr>
          <p:nvPr/>
        </p:nvSpPr>
        <p:spPr bwMode="auto">
          <a:xfrm>
            <a:off x="2362200" y="1314450"/>
            <a:ext cx="0" cy="2743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092" name="Line 4"/>
          <p:cNvSpPr>
            <a:spLocks noChangeShapeType="1"/>
          </p:cNvSpPr>
          <p:nvPr/>
        </p:nvSpPr>
        <p:spPr bwMode="auto">
          <a:xfrm rot="-5400000">
            <a:off x="4952206" y="991394"/>
            <a:ext cx="1588" cy="5791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4259263" y="3886200"/>
            <a:ext cx="1838325" cy="4619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Process Load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341313" y="2284413"/>
            <a:ext cx="2020887" cy="8302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First Detection</a:t>
            </a:r>
          </a:p>
          <a:p>
            <a:pPr algn="ctr" eaLnBrk="1" hangingPunct="1"/>
            <a:r>
              <a:rPr lang="en-US"/>
              <a:t>Time</a:t>
            </a: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3200400" y="3714750"/>
            <a:ext cx="76200" cy="342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6934200" y="3714750"/>
            <a:ext cx="76200" cy="342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 rot="-5396103">
            <a:off x="2333625" y="1514475"/>
            <a:ext cx="5715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 rot="-5396103">
            <a:off x="2333625" y="3114675"/>
            <a:ext cx="5715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2651125" y="4000500"/>
            <a:ext cx="1287463" cy="4619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Constant</a:t>
            </a:r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866775" y="3200400"/>
            <a:ext cx="1287463" cy="4619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Constant</a:t>
            </a:r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6553200" y="4000500"/>
            <a:ext cx="833438" cy="4619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O(N)</a:t>
            </a:r>
          </a:p>
        </p:txBody>
      </p:sp>
      <p:sp>
        <p:nvSpPr>
          <p:cNvPr id="89102" name="Text Box 14"/>
          <p:cNvSpPr txBox="1">
            <a:spLocks noChangeArrowheads="1"/>
          </p:cNvSpPr>
          <p:nvPr/>
        </p:nvSpPr>
        <p:spPr bwMode="auto">
          <a:xfrm>
            <a:off x="1304925" y="1600200"/>
            <a:ext cx="833438" cy="4619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O(N)</a:t>
            </a:r>
          </a:p>
        </p:txBody>
      </p:sp>
      <p:sp>
        <p:nvSpPr>
          <p:cNvPr id="89103" name="Text Box 15"/>
          <p:cNvSpPr txBox="1">
            <a:spLocks noChangeArrowheads="1"/>
          </p:cNvSpPr>
          <p:nvPr/>
        </p:nvSpPr>
        <p:spPr bwMode="auto">
          <a:xfrm>
            <a:off x="3429000" y="2857500"/>
            <a:ext cx="1054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tx2"/>
                </a:solidFill>
              </a:rPr>
              <a:t>SWIM</a:t>
            </a:r>
          </a:p>
        </p:txBody>
      </p:sp>
      <p:sp>
        <p:nvSpPr>
          <p:cNvPr id="89104" name="Text Box 16"/>
          <p:cNvSpPr txBox="1">
            <a:spLocks noChangeArrowheads="1"/>
          </p:cNvSpPr>
          <p:nvPr/>
        </p:nvSpPr>
        <p:spPr bwMode="auto">
          <a:xfrm>
            <a:off x="257175" y="4057650"/>
            <a:ext cx="2347913" cy="1016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1"/>
              <a:t>For Fixed :</a:t>
            </a:r>
          </a:p>
          <a:p>
            <a:pPr eaLnBrk="1" hangingPunct="1">
              <a:buFontTx/>
              <a:buChar char="•"/>
            </a:pPr>
            <a:r>
              <a:rPr lang="en-US" sz="2000" i="1"/>
              <a:t> False Positive Rate</a:t>
            </a:r>
          </a:p>
          <a:p>
            <a:pPr eaLnBrk="1" hangingPunct="1">
              <a:buFontTx/>
              <a:buChar char="•"/>
            </a:pPr>
            <a:r>
              <a:rPr lang="en-US" sz="2000" i="1"/>
              <a:t> Message Loss Rate</a:t>
            </a:r>
          </a:p>
        </p:txBody>
      </p:sp>
      <p:sp>
        <p:nvSpPr>
          <p:cNvPr id="89105" name="Line 17"/>
          <p:cNvSpPr>
            <a:spLocks noChangeShapeType="1"/>
          </p:cNvSpPr>
          <p:nvPr/>
        </p:nvSpPr>
        <p:spPr bwMode="auto">
          <a:xfrm>
            <a:off x="2057400" y="3886200"/>
            <a:ext cx="0" cy="17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106" name="AutoShape 18"/>
          <p:cNvSpPr>
            <a:spLocks noChangeArrowheads="1"/>
          </p:cNvSpPr>
          <p:nvPr/>
        </p:nvSpPr>
        <p:spPr bwMode="auto">
          <a:xfrm>
            <a:off x="3048000" y="3200400"/>
            <a:ext cx="457200" cy="285750"/>
          </a:xfrm>
          <a:prstGeom prst="star32">
            <a:avLst>
              <a:gd name="adj" fmla="val 37500"/>
            </a:avLst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7" name="AutoShape 19"/>
          <p:cNvSpPr>
            <a:spLocks noChangeArrowheads="1"/>
          </p:cNvSpPr>
          <p:nvPr/>
        </p:nvSpPr>
        <p:spPr bwMode="auto">
          <a:xfrm>
            <a:off x="3048000" y="1600200"/>
            <a:ext cx="457200" cy="285750"/>
          </a:xfrm>
          <a:prstGeom prst="star32">
            <a:avLst>
              <a:gd name="adj" fmla="val 37500"/>
            </a:avLst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8" name="Text Box 20"/>
          <p:cNvSpPr txBox="1">
            <a:spLocks noChangeArrowheads="1"/>
          </p:cNvSpPr>
          <p:nvPr/>
        </p:nvSpPr>
        <p:spPr bwMode="auto">
          <a:xfrm>
            <a:off x="3352800" y="1257300"/>
            <a:ext cx="1927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FF3300"/>
                </a:solidFill>
              </a:rPr>
              <a:t>Heartbeating</a:t>
            </a:r>
          </a:p>
        </p:txBody>
      </p:sp>
      <p:sp>
        <p:nvSpPr>
          <p:cNvPr id="89109" name="AutoShape 21"/>
          <p:cNvSpPr>
            <a:spLocks noChangeArrowheads="1"/>
          </p:cNvSpPr>
          <p:nvPr/>
        </p:nvSpPr>
        <p:spPr bwMode="auto">
          <a:xfrm>
            <a:off x="6705600" y="3200400"/>
            <a:ext cx="457200" cy="285750"/>
          </a:xfrm>
          <a:prstGeom prst="star32">
            <a:avLst>
              <a:gd name="adj" fmla="val 37500"/>
            </a:avLst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10" name="Text Box 22"/>
          <p:cNvSpPr txBox="1">
            <a:spLocks noChangeArrowheads="1"/>
          </p:cNvSpPr>
          <p:nvPr/>
        </p:nvSpPr>
        <p:spPr bwMode="auto">
          <a:xfrm>
            <a:off x="6934200" y="2857500"/>
            <a:ext cx="1927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FF3300"/>
                </a:solidFill>
              </a:rPr>
              <a:t>Heartbeating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Whitney-BlackSC" charset="0"/>
                <a:cs typeface="Whitney-BlackSC" charset="0"/>
              </a:rPr>
              <a:t>Next</a:t>
            </a:r>
          </a:p>
        </p:txBody>
      </p:sp>
      <p:sp>
        <p:nvSpPr>
          <p:cNvPr id="993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How do failure detectors fit into the big picture of a group membership protocol? </a:t>
            </a:r>
          </a:p>
          <a:p>
            <a:r>
              <a:rPr lang="en-US">
                <a:latin typeface="Times New Roman" charset="0"/>
              </a:rPr>
              <a:t>What are the missing blocks?</a:t>
            </a:r>
          </a:p>
        </p:txBody>
      </p:sp>
      <p:sp>
        <p:nvSpPr>
          <p:cNvPr id="993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7F521C4-B298-2742-BA48-3B4590F8D5A5}" type="slidenum">
              <a:rPr lang="en-US" sz="1400"/>
              <a:pPr eaLnBrk="1" hangingPunct="1"/>
              <a:t>42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731C194-3AF6-BC4E-917B-7196141ABF09}" type="slidenum">
              <a:rPr lang="en-US" sz="1400"/>
              <a:pPr eaLnBrk="1" hangingPunct="1"/>
              <a:t>43</a:t>
            </a:fld>
            <a:endParaRPr lang="en-US" sz="1400"/>
          </a:p>
        </p:txBody>
      </p:sp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3894138" y="1314450"/>
            <a:ext cx="744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i="1"/>
              <a:t> pj</a:t>
            </a:r>
          </a:p>
        </p:txBody>
      </p:sp>
      <p:grpSp>
        <p:nvGrpSpPr>
          <p:cNvPr id="100355" name="Group 3"/>
          <p:cNvGrpSpPr>
            <a:grpSpLocks/>
          </p:cNvGrpSpPr>
          <p:nvPr/>
        </p:nvGrpSpPr>
        <p:grpSpPr bwMode="auto">
          <a:xfrm>
            <a:off x="3635375" y="1306513"/>
            <a:ext cx="2536825" cy="1893887"/>
            <a:chOff x="2388" y="1098"/>
            <a:chExt cx="1357" cy="1580"/>
          </a:xfrm>
        </p:grpSpPr>
        <p:sp>
          <p:nvSpPr>
            <p:cNvPr id="100414" name="AutoShape 4"/>
            <p:cNvSpPr>
              <a:spLocks noChangeArrowheads="1"/>
            </p:cNvSpPr>
            <p:nvPr/>
          </p:nvSpPr>
          <p:spPr bwMode="auto">
            <a:xfrm rot="-729085">
              <a:off x="2496" y="1488"/>
              <a:ext cx="1249" cy="1190"/>
            </a:xfrm>
            <a:prstGeom prst="irregularSeal2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5" name="Text Box 5"/>
            <p:cNvSpPr txBox="1">
              <a:spLocks noChangeArrowheads="1"/>
            </p:cNvSpPr>
            <p:nvPr/>
          </p:nvSpPr>
          <p:spPr bwMode="auto">
            <a:xfrm rot="-13039">
              <a:off x="2388" y="1098"/>
              <a:ext cx="1272" cy="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 I</a:t>
              </a:r>
              <a:r>
                <a:rPr lang="en-US" sz="3200" b="1">
                  <a:solidFill>
                    <a:srgbClr val="FF3300"/>
                  </a:solidFill>
                </a:rPr>
                <a:t> </a:t>
              </a:r>
              <a:r>
                <a:rPr lang="en-US" sz="3200" b="1" i="1">
                  <a:solidFill>
                    <a:srgbClr val="FF3300"/>
                  </a:solidFill>
                </a:rPr>
                <a:t>pj</a:t>
              </a:r>
              <a:r>
                <a:rPr lang="en-US" sz="3200" i="1">
                  <a:solidFill>
                    <a:srgbClr val="FF3300"/>
                  </a:solidFill>
                </a:rPr>
                <a:t> crashed </a:t>
              </a:r>
            </a:p>
          </p:txBody>
        </p:sp>
      </p:grpSp>
      <p:sp>
        <p:nvSpPr>
          <p:cNvPr id="100356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" y="-228600"/>
            <a:ext cx="77724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Group Membership Protocol</a:t>
            </a:r>
          </a:p>
        </p:txBody>
      </p:sp>
      <p:grpSp>
        <p:nvGrpSpPr>
          <p:cNvPr id="100357" name="Group 7"/>
          <p:cNvGrpSpPr>
            <a:grpSpLocks/>
          </p:cNvGrpSpPr>
          <p:nvPr/>
        </p:nvGrpSpPr>
        <p:grpSpPr bwMode="auto">
          <a:xfrm>
            <a:off x="457200" y="1714500"/>
            <a:ext cx="839788" cy="914400"/>
            <a:chOff x="288" y="1440"/>
            <a:chExt cx="529" cy="768"/>
          </a:xfrm>
        </p:grpSpPr>
        <p:sp>
          <p:nvSpPr>
            <p:cNvPr id="100411" name="AutoShape 8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2" name="AutoShape 9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3" name="Rectangle 10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58" name="Group 11"/>
          <p:cNvGrpSpPr>
            <a:grpSpLocks/>
          </p:cNvGrpSpPr>
          <p:nvPr/>
        </p:nvGrpSpPr>
        <p:grpSpPr bwMode="auto">
          <a:xfrm>
            <a:off x="7848600" y="2628900"/>
            <a:ext cx="839788" cy="914400"/>
            <a:chOff x="288" y="1440"/>
            <a:chExt cx="529" cy="768"/>
          </a:xfrm>
        </p:grpSpPr>
        <p:sp>
          <p:nvSpPr>
            <p:cNvPr id="100408" name="AutoShape 12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9" name="AutoShape 13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0" name="Rectangle 14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59" name="Group 15"/>
          <p:cNvGrpSpPr>
            <a:grpSpLocks/>
          </p:cNvGrpSpPr>
          <p:nvPr/>
        </p:nvGrpSpPr>
        <p:grpSpPr bwMode="auto">
          <a:xfrm>
            <a:off x="3124200" y="1885950"/>
            <a:ext cx="839788" cy="914400"/>
            <a:chOff x="288" y="1440"/>
            <a:chExt cx="529" cy="768"/>
          </a:xfrm>
        </p:grpSpPr>
        <p:sp>
          <p:nvSpPr>
            <p:cNvPr id="100405" name="AutoShape 16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6" name="AutoShape 17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7" name="Rectangle 18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60" name="Group 19"/>
          <p:cNvGrpSpPr>
            <a:grpSpLocks/>
          </p:cNvGrpSpPr>
          <p:nvPr/>
        </p:nvGrpSpPr>
        <p:grpSpPr bwMode="auto">
          <a:xfrm>
            <a:off x="1752600" y="1371600"/>
            <a:ext cx="839788" cy="914400"/>
            <a:chOff x="288" y="1440"/>
            <a:chExt cx="529" cy="768"/>
          </a:xfrm>
        </p:grpSpPr>
        <p:sp>
          <p:nvSpPr>
            <p:cNvPr id="100402" name="AutoShape 20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3" name="AutoShape 21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4" name="Rectangle 22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61" name="Group 23"/>
          <p:cNvGrpSpPr>
            <a:grpSpLocks/>
          </p:cNvGrpSpPr>
          <p:nvPr/>
        </p:nvGrpSpPr>
        <p:grpSpPr bwMode="auto">
          <a:xfrm>
            <a:off x="4495800" y="2114550"/>
            <a:ext cx="839788" cy="914400"/>
            <a:chOff x="288" y="1440"/>
            <a:chExt cx="529" cy="768"/>
          </a:xfrm>
        </p:grpSpPr>
        <p:sp>
          <p:nvSpPr>
            <p:cNvPr id="100399" name="AutoShape 24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0" name="AutoShape 25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1" name="Rectangle 26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62" name="Group 27"/>
          <p:cNvGrpSpPr>
            <a:grpSpLocks/>
          </p:cNvGrpSpPr>
          <p:nvPr/>
        </p:nvGrpSpPr>
        <p:grpSpPr bwMode="auto">
          <a:xfrm>
            <a:off x="5715000" y="914400"/>
            <a:ext cx="839788" cy="914400"/>
            <a:chOff x="288" y="1440"/>
            <a:chExt cx="529" cy="768"/>
          </a:xfrm>
        </p:grpSpPr>
        <p:sp>
          <p:nvSpPr>
            <p:cNvPr id="100396" name="AutoShape 28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7" name="AutoShape 29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8" name="Rectangle 30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0363" name="Line 31"/>
          <p:cNvSpPr>
            <a:spLocks noChangeShapeType="1"/>
          </p:cNvSpPr>
          <p:nvPr/>
        </p:nvSpPr>
        <p:spPr bwMode="auto">
          <a:xfrm>
            <a:off x="4343400" y="17716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00364" name="Group 32"/>
          <p:cNvGrpSpPr>
            <a:grpSpLocks/>
          </p:cNvGrpSpPr>
          <p:nvPr/>
        </p:nvGrpSpPr>
        <p:grpSpPr bwMode="auto">
          <a:xfrm>
            <a:off x="2667000" y="3865563"/>
            <a:ext cx="4724400" cy="1003300"/>
            <a:chOff x="1152" y="3072"/>
            <a:chExt cx="2976" cy="842"/>
          </a:xfrm>
        </p:grpSpPr>
        <p:sp>
          <p:nvSpPr>
            <p:cNvPr id="224289" name="Text Box 33"/>
            <p:cNvSpPr txBox="1">
              <a:spLocks noChangeArrowheads="1"/>
            </p:cNvSpPr>
            <p:nvPr/>
          </p:nvSpPr>
          <p:spPr bwMode="auto">
            <a:xfrm>
              <a:off x="1478" y="3216"/>
              <a:ext cx="2369" cy="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b="1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Unreliable Communication</a:t>
              </a:r>
            </a:p>
            <a:p>
              <a:pPr algn="ctr">
                <a:defRPr/>
              </a:pPr>
              <a:r>
                <a:rPr lang="en-US" b="1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Network</a:t>
              </a:r>
            </a:p>
          </p:txBody>
        </p:sp>
        <p:sp>
          <p:nvSpPr>
            <p:cNvPr id="100395" name="Cloud"/>
            <p:cNvSpPr>
              <a:spLocks noChangeAspect="1" noEditPoints="1" noChangeArrowheads="1"/>
            </p:cNvSpPr>
            <p:nvPr/>
          </p:nvSpPr>
          <p:spPr bwMode="auto">
            <a:xfrm>
              <a:off x="1152" y="3072"/>
              <a:ext cx="2976" cy="78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6 w 21600"/>
                <a:gd name="T13" fmla="*/ 3274 h 21600"/>
                <a:gd name="T14" fmla="*/ 17085 w 21600"/>
                <a:gd name="T15" fmla="*/ 173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noFill/>
            <a:ln w="349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0365" name="Group 35"/>
          <p:cNvGrpSpPr>
            <a:grpSpLocks/>
          </p:cNvGrpSpPr>
          <p:nvPr/>
        </p:nvGrpSpPr>
        <p:grpSpPr bwMode="auto">
          <a:xfrm>
            <a:off x="6858000" y="1714500"/>
            <a:ext cx="839788" cy="914400"/>
            <a:chOff x="288" y="1440"/>
            <a:chExt cx="529" cy="768"/>
          </a:xfrm>
        </p:grpSpPr>
        <p:sp>
          <p:nvSpPr>
            <p:cNvPr id="100391" name="AutoShape 36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2" name="AutoShape 37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3" name="Rectangle 38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66" name="Group 39"/>
          <p:cNvGrpSpPr>
            <a:grpSpLocks/>
          </p:cNvGrpSpPr>
          <p:nvPr/>
        </p:nvGrpSpPr>
        <p:grpSpPr bwMode="auto">
          <a:xfrm>
            <a:off x="414338" y="971550"/>
            <a:ext cx="663575" cy="685800"/>
            <a:chOff x="261" y="816"/>
            <a:chExt cx="418" cy="576"/>
          </a:xfrm>
        </p:grpSpPr>
        <p:sp>
          <p:nvSpPr>
            <p:cNvPr id="100389" name="Text Box 40"/>
            <p:cNvSpPr txBox="1">
              <a:spLocks noChangeArrowheads="1"/>
            </p:cNvSpPr>
            <p:nvPr/>
          </p:nvSpPr>
          <p:spPr bwMode="auto">
            <a:xfrm>
              <a:off x="261" y="816"/>
              <a:ext cx="4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 i="1"/>
                <a:t>pi</a:t>
              </a:r>
            </a:p>
          </p:txBody>
        </p:sp>
        <p:sp>
          <p:nvSpPr>
            <p:cNvPr id="100390" name="Line 41"/>
            <p:cNvSpPr>
              <a:spLocks noChangeShapeType="1"/>
            </p:cNvSpPr>
            <p:nvPr/>
          </p:nvSpPr>
          <p:spPr bwMode="auto">
            <a:xfrm>
              <a:off x="384" y="120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0367" name="Group 42"/>
          <p:cNvGrpSpPr>
            <a:grpSpLocks/>
          </p:cNvGrpSpPr>
          <p:nvPr/>
        </p:nvGrpSpPr>
        <p:grpSpPr bwMode="auto">
          <a:xfrm>
            <a:off x="5564188" y="365125"/>
            <a:ext cx="3400425" cy="2549525"/>
            <a:chOff x="3505" y="307"/>
            <a:chExt cx="2142" cy="2141"/>
          </a:xfrm>
        </p:grpSpPr>
        <p:grpSp>
          <p:nvGrpSpPr>
            <p:cNvPr id="100383" name="Group 43"/>
            <p:cNvGrpSpPr>
              <a:grpSpLocks/>
            </p:cNvGrpSpPr>
            <p:nvPr/>
          </p:nvGrpSpPr>
          <p:grpSpPr bwMode="auto">
            <a:xfrm>
              <a:off x="4128" y="634"/>
              <a:ext cx="1519" cy="1814"/>
              <a:chOff x="4128" y="634"/>
              <a:chExt cx="1519" cy="1814"/>
            </a:xfrm>
          </p:grpSpPr>
          <p:sp>
            <p:nvSpPr>
              <p:cNvPr id="100386" name="Oval 44"/>
              <p:cNvSpPr>
                <a:spLocks noChangeArrowheads="1"/>
              </p:cNvSpPr>
              <p:nvPr/>
            </p:nvSpPr>
            <p:spPr bwMode="auto">
              <a:xfrm>
                <a:off x="4128" y="1200"/>
                <a:ext cx="912" cy="1248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387" name="Text Box 45"/>
              <p:cNvSpPr txBox="1">
                <a:spLocks noChangeArrowheads="1"/>
              </p:cNvSpPr>
              <p:nvPr/>
            </p:nvSpPr>
            <p:spPr bwMode="auto">
              <a:xfrm>
                <a:off x="4200" y="634"/>
                <a:ext cx="1447" cy="6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b="1" i="1"/>
                  <a:t>Some</a:t>
                </a:r>
                <a:r>
                  <a:rPr lang="en-US"/>
                  <a:t> process </a:t>
                </a:r>
              </a:p>
              <a:p>
                <a:pPr eaLnBrk="1" hangingPunct="1"/>
                <a:r>
                  <a:rPr lang="en-US"/>
                  <a:t>finds out quickly</a:t>
                </a:r>
              </a:p>
            </p:txBody>
          </p:sp>
          <p:sp>
            <p:nvSpPr>
              <p:cNvPr id="100388" name="Line 46"/>
              <p:cNvSpPr>
                <a:spLocks noChangeShapeType="1"/>
              </p:cNvSpPr>
              <p:nvPr/>
            </p:nvSpPr>
            <p:spPr bwMode="auto">
              <a:xfrm flipH="1">
                <a:off x="4992" y="1152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0384" name="Text Box 47"/>
            <p:cNvSpPr txBox="1">
              <a:spLocks noChangeArrowheads="1"/>
            </p:cNvSpPr>
            <p:nvPr/>
          </p:nvSpPr>
          <p:spPr bwMode="auto">
            <a:xfrm>
              <a:off x="3866" y="384"/>
              <a:ext cx="1471" cy="3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bg2"/>
                  </a:solidFill>
                </a:rPr>
                <a:t>Failure Detector</a:t>
              </a:r>
            </a:p>
          </p:txBody>
        </p:sp>
        <p:sp>
          <p:nvSpPr>
            <p:cNvPr id="100385" name="Text Box 48"/>
            <p:cNvSpPr txBox="1">
              <a:spLocks noChangeArrowheads="1"/>
            </p:cNvSpPr>
            <p:nvPr/>
          </p:nvSpPr>
          <p:spPr bwMode="auto">
            <a:xfrm>
              <a:off x="3505" y="307"/>
              <a:ext cx="3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II</a:t>
              </a:r>
            </a:p>
          </p:txBody>
        </p:sp>
      </p:grpSp>
      <p:grpSp>
        <p:nvGrpSpPr>
          <p:cNvPr id="100368" name="Group 49"/>
          <p:cNvGrpSpPr>
            <a:grpSpLocks/>
          </p:cNvGrpSpPr>
          <p:nvPr/>
        </p:nvGrpSpPr>
        <p:grpSpPr bwMode="auto">
          <a:xfrm>
            <a:off x="25400" y="1771650"/>
            <a:ext cx="8509000" cy="2413000"/>
            <a:chOff x="16" y="1488"/>
            <a:chExt cx="5360" cy="2027"/>
          </a:xfrm>
        </p:grpSpPr>
        <p:grpSp>
          <p:nvGrpSpPr>
            <p:cNvPr id="100375" name="Group 50"/>
            <p:cNvGrpSpPr>
              <a:grpSpLocks/>
            </p:cNvGrpSpPr>
            <p:nvPr/>
          </p:nvGrpSpPr>
          <p:grpSpPr bwMode="auto">
            <a:xfrm>
              <a:off x="576" y="1488"/>
              <a:ext cx="4800" cy="1952"/>
              <a:chOff x="576" y="1488"/>
              <a:chExt cx="4800" cy="1952"/>
            </a:xfrm>
          </p:grpSpPr>
          <p:sp>
            <p:nvSpPr>
              <p:cNvPr id="100378" name="Freeform 51"/>
              <p:cNvSpPr>
                <a:spLocks/>
              </p:cNvSpPr>
              <p:nvPr/>
            </p:nvSpPr>
            <p:spPr bwMode="auto">
              <a:xfrm>
                <a:off x="3984" y="1488"/>
                <a:ext cx="720" cy="1056"/>
              </a:xfrm>
              <a:custGeom>
                <a:avLst/>
                <a:gdLst>
                  <a:gd name="T0" fmla="*/ 720 w 720"/>
                  <a:gd name="T1" fmla="*/ 839 h 1072"/>
                  <a:gd name="T2" fmla="*/ 240 w 720"/>
                  <a:gd name="T3" fmla="*/ 797 h 1072"/>
                  <a:gd name="T4" fmla="*/ 0 w 720"/>
                  <a:gd name="T5" fmla="*/ 0 h 1072"/>
                  <a:gd name="T6" fmla="*/ 0 60000 65536"/>
                  <a:gd name="T7" fmla="*/ 0 60000 65536"/>
                  <a:gd name="T8" fmla="*/ 0 60000 65536"/>
                  <a:gd name="T9" fmla="*/ 0 w 720"/>
                  <a:gd name="T10" fmla="*/ 0 h 1072"/>
                  <a:gd name="T11" fmla="*/ 720 w 720"/>
                  <a:gd name="T12" fmla="*/ 1072 h 10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0" h="1072">
                    <a:moveTo>
                      <a:pt x="720" y="960"/>
                    </a:moveTo>
                    <a:cubicBezTo>
                      <a:pt x="540" y="1016"/>
                      <a:pt x="360" y="1072"/>
                      <a:pt x="240" y="912"/>
                    </a:cubicBezTo>
                    <a:cubicBezTo>
                      <a:pt x="120" y="752"/>
                      <a:pt x="60" y="376"/>
                      <a:pt x="0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0379" name="Freeform 52"/>
              <p:cNvSpPr>
                <a:spLocks/>
              </p:cNvSpPr>
              <p:nvPr/>
            </p:nvSpPr>
            <p:spPr bwMode="auto">
              <a:xfrm>
                <a:off x="4656" y="2448"/>
                <a:ext cx="720" cy="992"/>
              </a:xfrm>
              <a:custGeom>
                <a:avLst/>
                <a:gdLst>
                  <a:gd name="T0" fmla="*/ 0 w 720"/>
                  <a:gd name="T1" fmla="*/ 0 h 992"/>
                  <a:gd name="T2" fmla="*/ 288 w 720"/>
                  <a:gd name="T3" fmla="*/ 912 h 992"/>
                  <a:gd name="T4" fmla="*/ 720 w 720"/>
                  <a:gd name="T5" fmla="*/ 480 h 992"/>
                  <a:gd name="T6" fmla="*/ 0 60000 65536"/>
                  <a:gd name="T7" fmla="*/ 0 60000 65536"/>
                  <a:gd name="T8" fmla="*/ 0 60000 65536"/>
                  <a:gd name="T9" fmla="*/ 0 w 720"/>
                  <a:gd name="T10" fmla="*/ 0 h 992"/>
                  <a:gd name="T11" fmla="*/ 720 w 720"/>
                  <a:gd name="T12" fmla="*/ 992 h 9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0" h="992">
                    <a:moveTo>
                      <a:pt x="0" y="0"/>
                    </a:moveTo>
                    <a:cubicBezTo>
                      <a:pt x="84" y="416"/>
                      <a:pt x="168" y="832"/>
                      <a:pt x="288" y="912"/>
                    </a:cubicBezTo>
                    <a:cubicBezTo>
                      <a:pt x="408" y="992"/>
                      <a:pt x="564" y="736"/>
                      <a:pt x="720" y="48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0380" name="Freeform 53"/>
              <p:cNvSpPr>
                <a:spLocks/>
              </p:cNvSpPr>
              <p:nvPr/>
            </p:nvSpPr>
            <p:spPr bwMode="auto">
              <a:xfrm>
                <a:off x="2144" y="2256"/>
                <a:ext cx="2512" cy="584"/>
              </a:xfrm>
              <a:custGeom>
                <a:avLst/>
                <a:gdLst>
                  <a:gd name="T0" fmla="*/ 2512 w 2512"/>
                  <a:gd name="T1" fmla="*/ 192 h 584"/>
                  <a:gd name="T2" fmla="*/ 736 w 2512"/>
                  <a:gd name="T3" fmla="*/ 576 h 584"/>
                  <a:gd name="T4" fmla="*/ 112 w 2512"/>
                  <a:gd name="T5" fmla="*/ 240 h 584"/>
                  <a:gd name="T6" fmla="*/ 64 w 2512"/>
                  <a:gd name="T7" fmla="*/ 0 h 5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12"/>
                  <a:gd name="T13" fmla="*/ 0 h 584"/>
                  <a:gd name="T14" fmla="*/ 2512 w 2512"/>
                  <a:gd name="T15" fmla="*/ 584 h 5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12" h="584">
                    <a:moveTo>
                      <a:pt x="2512" y="192"/>
                    </a:moveTo>
                    <a:cubicBezTo>
                      <a:pt x="1824" y="380"/>
                      <a:pt x="1136" y="568"/>
                      <a:pt x="736" y="576"/>
                    </a:cubicBezTo>
                    <a:cubicBezTo>
                      <a:pt x="336" y="584"/>
                      <a:pt x="224" y="336"/>
                      <a:pt x="112" y="240"/>
                    </a:cubicBezTo>
                    <a:cubicBezTo>
                      <a:pt x="0" y="144"/>
                      <a:pt x="72" y="40"/>
                      <a:pt x="6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0381" name="Freeform 54"/>
              <p:cNvSpPr>
                <a:spLocks/>
              </p:cNvSpPr>
              <p:nvPr/>
            </p:nvSpPr>
            <p:spPr bwMode="auto">
              <a:xfrm>
                <a:off x="1336" y="1824"/>
                <a:ext cx="3416" cy="1200"/>
              </a:xfrm>
              <a:custGeom>
                <a:avLst/>
                <a:gdLst>
                  <a:gd name="T0" fmla="*/ 2323 w 3560"/>
                  <a:gd name="T1" fmla="*/ 1237 h 1112"/>
                  <a:gd name="T2" fmla="*/ 2289 w 3560"/>
                  <a:gd name="T3" fmla="*/ 1237 h 1112"/>
                  <a:gd name="T4" fmla="*/ 1330 w 3560"/>
                  <a:gd name="T5" fmla="*/ 2095 h 1112"/>
                  <a:gd name="T6" fmla="*/ 434 w 3560"/>
                  <a:gd name="T7" fmla="*/ 1904 h 1112"/>
                  <a:gd name="T8" fmla="*/ 72 w 3560"/>
                  <a:gd name="T9" fmla="*/ 761 h 1112"/>
                  <a:gd name="T10" fmla="*/ 8 w 3560"/>
                  <a:gd name="T11" fmla="*/ 0 h 11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0"/>
                  <a:gd name="T19" fmla="*/ 0 h 1112"/>
                  <a:gd name="T20" fmla="*/ 3560 w 3560"/>
                  <a:gd name="T21" fmla="*/ 1112 h 11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0" h="1112">
                    <a:moveTo>
                      <a:pt x="3368" y="624"/>
                    </a:moveTo>
                    <a:cubicBezTo>
                      <a:pt x="3464" y="588"/>
                      <a:pt x="3560" y="552"/>
                      <a:pt x="3320" y="624"/>
                    </a:cubicBezTo>
                    <a:cubicBezTo>
                      <a:pt x="3080" y="696"/>
                      <a:pt x="2376" y="1000"/>
                      <a:pt x="1928" y="1056"/>
                    </a:cubicBezTo>
                    <a:cubicBezTo>
                      <a:pt x="1480" y="1112"/>
                      <a:pt x="936" y="1072"/>
                      <a:pt x="632" y="960"/>
                    </a:cubicBezTo>
                    <a:cubicBezTo>
                      <a:pt x="328" y="848"/>
                      <a:pt x="208" y="544"/>
                      <a:pt x="104" y="384"/>
                    </a:cubicBezTo>
                    <a:cubicBezTo>
                      <a:pt x="0" y="224"/>
                      <a:pt x="4" y="112"/>
                      <a:pt x="8" y="0"/>
                    </a:cubicBezTo>
                  </a:path>
                </a:pathLst>
              </a:custGeom>
              <a:noFill/>
              <a:ln w="2730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0382" name="Freeform 55"/>
              <p:cNvSpPr>
                <a:spLocks/>
              </p:cNvSpPr>
              <p:nvPr/>
            </p:nvSpPr>
            <p:spPr bwMode="auto">
              <a:xfrm>
                <a:off x="576" y="2112"/>
                <a:ext cx="4080" cy="1040"/>
              </a:xfrm>
              <a:custGeom>
                <a:avLst/>
                <a:gdLst>
                  <a:gd name="T0" fmla="*/ 4080 w 4080"/>
                  <a:gd name="T1" fmla="*/ 336 h 1040"/>
                  <a:gd name="T2" fmla="*/ 2880 w 4080"/>
                  <a:gd name="T3" fmla="*/ 912 h 1040"/>
                  <a:gd name="T4" fmla="*/ 1920 w 4080"/>
                  <a:gd name="T5" fmla="*/ 1008 h 1040"/>
                  <a:gd name="T6" fmla="*/ 624 w 4080"/>
                  <a:gd name="T7" fmla="*/ 720 h 1040"/>
                  <a:gd name="T8" fmla="*/ 0 w 4080"/>
                  <a:gd name="T9" fmla="*/ 0 h 10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80"/>
                  <a:gd name="T16" fmla="*/ 0 h 1040"/>
                  <a:gd name="T17" fmla="*/ 4080 w 4080"/>
                  <a:gd name="T18" fmla="*/ 1040 h 10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80" h="1040">
                    <a:moveTo>
                      <a:pt x="4080" y="336"/>
                    </a:moveTo>
                    <a:cubicBezTo>
                      <a:pt x="3660" y="568"/>
                      <a:pt x="3240" y="800"/>
                      <a:pt x="2880" y="912"/>
                    </a:cubicBezTo>
                    <a:cubicBezTo>
                      <a:pt x="2520" y="1024"/>
                      <a:pt x="2296" y="1040"/>
                      <a:pt x="1920" y="1008"/>
                    </a:cubicBezTo>
                    <a:cubicBezTo>
                      <a:pt x="1544" y="976"/>
                      <a:pt x="944" y="888"/>
                      <a:pt x="624" y="720"/>
                    </a:cubicBezTo>
                    <a:cubicBezTo>
                      <a:pt x="304" y="552"/>
                      <a:pt x="152" y="276"/>
                      <a:pt x="0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0376" name="Text Box 56"/>
            <p:cNvSpPr txBox="1">
              <a:spLocks noChangeArrowheads="1"/>
            </p:cNvSpPr>
            <p:nvPr/>
          </p:nvSpPr>
          <p:spPr bwMode="auto">
            <a:xfrm>
              <a:off x="449" y="3072"/>
              <a:ext cx="1340" cy="3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bg2"/>
                  </a:solidFill>
                </a:rPr>
                <a:t>Dissemination</a:t>
              </a:r>
              <a:endParaRPr lang="en-US" i="1">
                <a:solidFill>
                  <a:schemeClr val="bg2"/>
                </a:solidFill>
              </a:endParaRPr>
            </a:p>
          </p:txBody>
        </p:sp>
        <p:sp>
          <p:nvSpPr>
            <p:cNvPr id="100377" name="Text Box 57"/>
            <p:cNvSpPr txBox="1">
              <a:spLocks noChangeArrowheads="1"/>
            </p:cNvSpPr>
            <p:nvPr/>
          </p:nvSpPr>
          <p:spPr bwMode="auto">
            <a:xfrm>
              <a:off x="16" y="3024"/>
              <a:ext cx="4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III</a:t>
              </a:r>
            </a:p>
          </p:txBody>
        </p:sp>
      </p:grpSp>
      <p:sp>
        <p:nvSpPr>
          <p:cNvPr id="100369" name="Text Box 58"/>
          <p:cNvSpPr txBox="1">
            <a:spLocks noChangeArrowheads="1"/>
          </p:cNvSpPr>
          <p:nvPr/>
        </p:nvSpPr>
        <p:spPr bwMode="auto">
          <a:xfrm>
            <a:off x="228600" y="4743450"/>
            <a:ext cx="2287806" cy="369332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/>
              <a:t>Fail-stop </a:t>
            </a:r>
            <a:r>
              <a:rPr lang="en-US" sz="1800" dirty="0"/>
              <a:t>Failures only</a:t>
            </a:r>
          </a:p>
        </p:txBody>
      </p:sp>
      <p:sp>
        <p:nvSpPr>
          <p:cNvPr id="100370" name="Text Box 47"/>
          <p:cNvSpPr txBox="1">
            <a:spLocks noChangeArrowheads="1"/>
          </p:cNvSpPr>
          <p:nvPr/>
        </p:nvSpPr>
        <p:spPr bwMode="auto">
          <a:xfrm>
            <a:off x="466725" y="5842000"/>
            <a:ext cx="1133475" cy="482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tx2"/>
                </a:solidFill>
              </a:rPr>
              <a:t>HOW ?</a:t>
            </a:r>
          </a:p>
        </p:txBody>
      </p:sp>
      <p:sp>
        <p:nvSpPr>
          <p:cNvPr id="100371" name="Text Box 47"/>
          <p:cNvSpPr txBox="1">
            <a:spLocks noChangeArrowheads="1"/>
          </p:cNvSpPr>
          <p:nvPr/>
        </p:nvSpPr>
        <p:spPr bwMode="auto">
          <a:xfrm>
            <a:off x="619125" y="5994400"/>
            <a:ext cx="1133475" cy="482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tx2"/>
                </a:solidFill>
              </a:rPr>
              <a:t>HOW ?</a:t>
            </a:r>
          </a:p>
        </p:txBody>
      </p:sp>
      <p:sp>
        <p:nvSpPr>
          <p:cNvPr id="100372" name="Text Box 47"/>
          <p:cNvSpPr txBox="1">
            <a:spLocks noChangeArrowheads="1"/>
          </p:cNvSpPr>
          <p:nvPr/>
        </p:nvSpPr>
        <p:spPr bwMode="auto">
          <a:xfrm>
            <a:off x="771525" y="6146800"/>
            <a:ext cx="1133475" cy="482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tx2"/>
                </a:solidFill>
              </a:rPr>
              <a:t>HOW ?</a:t>
            </a:r>
          </a:p>
        </p:txBody>
      </p:sp>
      <p:sp>
        <p:nvSpPr>
          <p:cNvPr id="100373" name="Text Box 47"/>
          <p:cNvSpPr txBox="1">
            <a:spLocks noChangeArrowheads="1"/>
          </p:cNvSpPr>
          <p:nvPr/>
        </p:nvSpPr>
        <p:spPr bwMode="auto">
          <a:xfrm>
            <a:off x="923925" y="6299200"/>
            <a:ext cx="1133475" cy="482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tx2"/>
                </a:solidFill>
              </a:rPr>
              <a:t>HOW ?</a:t>
            </a:r>
          </a:p>
        </p:txBody>
      </p:sp>
      <p:sp>
        <p:nvSpPr>
          <p:cNvPr id="64" name="AutoShape 15" descr="Green marble"/>
          <p:cNvSpPr>
            <a:spLocks noChangeArrowheads="1"/>
          </p:cNvSpPr>
          <p:nvPr/>
        </p:nvSpPr>
        <p:spPr bwMode="auto">
          <a:xfrm rot="2816484">
            <a:off x="455613" y="1595437"/>
            <a:ext cx="3149600" cy="4283075"/>
          </a:xfrm>
          <a:prstGeom prst="irregularSeal2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FC1A9FE-BE83-CF4D-91CE-DB9CA3AAFB3A}" type="slidenum">
              <a:rPr lang="en-US" sz="1400"/>
              <a:pPr eaLnBrk="1" hangingPunct="1"/>
              <a:t>44</a:t>
            </a:fld>
            <a:endParaRPr lang="en-US" sz="1400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Dissemination Options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Multicast (Hardware / IP)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unreliable 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multiple simultaneous multicasts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Point-to-point (TCP / UDP)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expensive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Zero extra messages: 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Piggyback on Failure Detector messages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solidFill>
                  <a:schemeClr val="tx2"/>
                </a:solidFill>
                <a:latin typeface="Times New Roman" charset="0"/>
              </a:rPr>
              <a:t>Infection-style Dissemination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A4561B4-E448-2E49-BEED-00FF31B99E54}" type="slidenum">
              <a:rPr lang="en-US" sz="1400"/>
              <a:pPr eaLnBrk="1" hangingPunct="1"/>
              <a:t>45</a:t>
            </a:fld>
            <a:endParaRPr lang="en-US" sz="140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514350"/>
          </a:xfrm>
        </p:spPr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Infection-style Dissemination</a:t>
            </a:r>
            <a:endParaRPr lang="en-US" sz="4000">
              <a:latin typeface="Whitney-BlackSC" charset="0"/>
              <a:cs typeface="Whitney-BlackSC" charset="0"/>
            </a:endParaRPr>
          </a:p>
        </p:txBody>
      </p:sp>
      <p:grpSp>
        <p:nvGrpSpPr>
          <p:cNvPr id="104451" name="Group 3"/>
          <p:cNvGrpSpPr>
            <a:grpSpLocks/>
          </p:cNvGrpSpPr>
          <p:nvPr/>
        </p:nvGrpSpPr>
        <p:grpSpPr bwMode="auto">
          <a:xfrm>
            <a:off x="192088" y="685800"/>
            <a:ext cx="8305800" cy="4171950"/>
            <a:chOff x="121" y="576"/>
            <a:chExt cx="5232" cy="3504"/>
          </a:xfrm>
        </p:grpSpPr>
        <p:sp>
          <p:nvSpPr>
            <p:cNvPr id="104467" name="Text Box 4"/>
            <p:cNvSpPr txBox="1">
              <a:spLocks noChangeArrowheads="1"/>
            </p:cNvSpPr>
            <p:nvPr/>
          </p:nvSpPr>
          <p:spPr bwMode="auto">
            <a:xfrm>
              <a:off x="121" y="2592"/>
              <a:ext cx="1302" cy="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Protocol period</a:t>
              </a:r>
            </a:p>
            <a:p>
              <a:pPr eaLnBrk="1" hangingPunct="1"/>
              <a:r>
                <a:rPr lang="en-US"/>
                <a:t>= T time units</a:t>
              </a:r>
            </a:p>
          </p:txBody>
        </p:sp>
        <p:sp>
          <p:nvSpPr>
            <p:cNvPr id="104468" name="Line 5"/>
            <p:cNvSpPr>
              <a:spLocks noChangeShapeType="1"/>
            </p:cNvSpPr>
            <p:nvPr/>
          </p:nvSpPr>
          <p:spPr bwMode="auto">
            <a:xfrm>
              <a:off x="1513" y="1200"/>
              <a:ext cx="1440" cy="19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69" name="Line 6"/>
            <p:cNvSpPr>
              <a:spLocks noChangeShapeType="1"/>
            </p:cNvSpPr>
            <p:nvPr/>
          </p:nvSpPr>
          <p:spPr bwMode="auto">
            <a:xfrm flipH="1">
              <a:off x="2185" y="1536"/>
              <a:ext cx="768" cy="19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0" name="Text Box 7"/>
            <p:cNvSpPr txBox="1">
              <a:spLocks noChangeArrowheads="1"/>
            </p:cNvSpPr>
            <p:nvPr/>
          </p:nvSpPr>
          <p:spPr bwMode="auto">
            <a:xfrm>
              <a:off x="1897" y="1488"/>
              <a:ext cx="396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480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104471" name="Line 8"/>
            <p:cNvSpPr>
              <a:spLocks noChangeShapeType="1"/>
            </p:cNvSpPr>
            <p:nvPr/>
          </p:nvSpPr>
          <p:spPr bwMode="auto">
            <a:xfrm>
              <a:off x="1513" y="2064"/>
              <a:ext cx="240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2" name="Line 9"/>
            <p:cNvSpPr>
              <a:spLocks noChangeShapeType="1"/>
            </p:cNvSpPr>
            <p:nvPr/>
          </p:nvSpPr>
          <p:spPr bwMode="auto">
            <a:xfrm>
              <a:off x="3913" y="864"/>
              <a:ext cx="0" cy="3216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3" name="Line 10"/>
            <p:cNvSpPr>
              <a:spLocks noChangeShapeType="1"/>
            </p:cNvSpPr>
            <p:nvPr/>
          </p:nvSpPr>
          <p:spPr bwMode="auto">
            <a:xfrm>
              <a:off x="1513" y="2064"/>
              <a:ext cx="2784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4" name="Line 11"/>
            <p:cNvSpPr>
              <a:spLocks noChangeShapeType="1"/>
            </p:cNvSpPr>
            <p:nvPr/>
          </p:nvSpPr>
          <p:spPr bwMode="auto">
            <a:xfrm>
              <a:off x="4777" y="864"/>
              <a:ext cx="0" cy="3168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5" name="Line 12"/>
            <p:cNvSpPr>
              <a:spLocks noChangeShapeType="1"/>
            </p:cNvSpPr>
            <p:nvPr/>
          </p:nvSpPr>
          <p:spPr bwMode="auto">
            <a:xfrm flipH="1">
              <a:off x="2953" y="2784"/>
              <a:ext cx="912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6" name="Line 13"/>
            <p:cNvSpPr>
              <a:spLocks noChangeShapeType="1"/>
            </p:cNvSpPr>
            <p:nvPr/>
          </p:nvSpPr>
          <p:spPr bwMode="auto">
            <a:xfrm>
              <a:off x="2953" y="3072"/>
              <a:ext cx="96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7" name="Line 14"/>
            <p:cNvSpPr>
              <a:spLocks noChangeShapeType="1"/>
            </p:cNvSpPr>
            <p:nvPr/>
          </p:nvSpPr>
          <p:spPr bwMode="auto">
            <a:xfrm flipH="1">
              <a:off x="1513" y="3312"/>
              <a:ext cx="240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8" name="Oval 15"/>
            <p:cNvSpPr>
              <a:spLocks noChangeArrowheads="1"/>
            </p:cNvSpPr>
            <p:nvPr/>
          </p:nvSpPr>
          <p:spPr bwMode="auto">
            <a:xfrm>
              <a:off x="3481" y="624"/>
              <a:ext cx="1872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04479" name="Text Box 16"/>
            <p:cNvSpPr txBox="1">
              <a:spLocks noChangeArrowheads="1"/>
            </p:cNvSpPr>
            <p:nvPr/>
          </p:nvSpPr>
          <p:spPr bwMode="auto">
            <a:xfrm>
              <a:off x="1369" y="576"/>
              <a:ext cx="349" cy="388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i="1">
                  <a:solidFill>
                    <a:srgbClr val="000066"/>
                  </a:solidFill>
                </a:rPr>
                <a:t>pi</a:t>
              </a:r>
            </a:p>
          </p:txBody>
        </p:sp>
        <p:sp>
          <p:nvSpPr>
            <p:cNvPr id="104480" name="Line 17"/>
            <p:cNvSpPr>
              <a:spLocks noChangeShapeType="1"/>
            </p:cNvSpPr>
            <p:nvPr/>
          </p:nvSpPr>
          <p:spPr bwMode="auto">
            <a:xfrm>
              <a:off x="313" y="960"/>
              <a:ext cx="11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81" name="Line 18"/>
            <p:cNvSpPr>
              <a:spLocks noChangeShapeType="1"/>
            </p:cNvSpPr>
            <p:nvPr/>
          </p:nvSpPr>
          <p:spPr bwMode="auto">
            <a:xfrm>
              <a:off x="265" y="3888"/>
              <a:ext cx="1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82" name="Line 19"/>
            <p:cNvSpPr>
              <a:spLocks noChangeShapeType="1"/>
            </p:cNvSpPr>
            <p:nvPr/>
          </p:nvSpPr>
          <p:spPr bwMode="auto">
            <a:xfrm>
              <a:off x="409" y="960"/>
              <a:ext cx="0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83" name="Line 20"/>
            <p:cNvSpPr>
              <a:spLocks noChangeShapeType="1"/>
            </p:cNvSpPr>
            <p:nvPr/>
          </p:nvSpPr>
          <p:spPr bwMode="auto">
            <a:xfrm>
              <a:off x="409" y="3360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84" name="Text Box 21"/>
            <p:cNvSpPr txBox="1">
              <a:spLocks noChangeArrowheads="1"/>
            </p:cNvSpPr>
            <p:nvPr/>
          </p:nvSpPr>
          <p:spPr bwMode="auto">
            <a:xfrm>
              <a:off x="3913" y="2688"/>
              <a:ext cx="59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</a:t>
              </a:r>
            </a:p>
          </p:txBody>
        </p:sp>
        <p:sp>
          <p:nvSpPr>
            <p:cNvPr id="104485" name="Text Box 22"/>
            <p:cNvSpPr txBox="1">
              <a:spLocks noChangeArrowheads="1"/>
            </p:cNvSpPr>
            <p:nvPr/>
          </p:nvSpPr>
          <p:spPr bwMode="auto">
            <a:xfrm>
              <a:off x="2953" y="1440"/>
              <a:ext cx="59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104486" name="Text Box 23"/>
            <p:cNvSpPr txBox="1">
              <a:spLocks noChangeArrowheads="1"/>
            </p:cNvSpPr>
            <p:nvPr/>
          </p:nvSpPr>
          <p:spPr bwMode="auto">
            <a:xfrm>
              <a:off x="649" y="2016"/>
              <a:ext cx="96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ping-req</a:t>
              </a:r>
            </a:p>
          </p:txBody>
        </p:sp>
        <p:sp>
          <p:nvSpPr>
            <p:cNvPr id="104487" name="Text Box 24"/>
            <p:cNvSpPr txBox="1">
              <a:spLocks noChangeArrowheads="1"/>
            </p:cNvSpPr>
            <p:nvPr/>
          </p:nvSpPr>
          <p:spPr bwMode="auto">
            <a:xfrm>
              <a:off x="2521" y="3024"/>
              <a:ext cx="43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104488" name="Text Box 25"/>
            <p:cNvSpPr txBox="1">
              <a:spLocks noChangeArrowheads="1"/>
            </p:cNvSpPr>
            <p:nvPr/>
          </p:nvSpPr>
          <p:spPr bwMode="auto">
            <a:xfrm>
              <a:off x="409" y="960"/>
              <a:ext cx="120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sz="2000" b="1">
                  <a:latin typeface="Courier New" charset="0"/>
                </a:rPr>
                <a:t>random </a:t>
              </a:r>
              <a:r>
                <a:rPr lang="en-US" sz="2000" b="1" i="1">
                  <a:latin typeface="Courier New" charset="0"/>
                </a:rPr>
                <a:t>pj</a:t>
              </a:r>
            </a:p>
          </p:txBody>
        </p:sp>
        <p:sp>
          <p:nvSpPr>
            <p:cNvPr id="104489" name="Text Box 26"/>
            <p:cNvSpPr txBox="1">
              <a:spLocks noChangeArrowheads="1"/>
            </p:cNvSpPr>
            <p:nvPr/>
          </p:nvSpPr>
          <p:spPr bwMode="auto">
            <a:xfrm>
              <a:off x="4249" y="2064"/>
              <a:ext cx="396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4800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104490" name="Text Box 27"/>
            <p:cNvSpPr txBox="1">
              <a:spLocks noChangeArrowheads="1"/>
            </p:cNvSpPr>
            <p:nvPr/>
          </p:nvSpPr>
          <p:spPr bwMode="auto">
            <a:xfrm>
              <a:off x="3913" y="3216"/>
              <a:ext cx="43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104491" name="Text Box 28"/>
            <p:cNvSpPr txBox="1">
              <a:spLocks noChangeArrowheads="1"/>
            </p:cNvSpPr>
            <p:nvPr/>
          </p:nvSpPr>
          <p:spPr bwMode="auto">
            <a:xfrm>
              <a:off x="1033" y="1152"/>
              <a:ext cx="50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</a:t>
              </a:r>
              <a:endParaRPr lang="en-US"/>
            </a:p>
          </p:txBody>
        </p:sp>
        <p:sp>
          <p:nvSpPr>
            <p:cNvPr id="104492" name="Text Box 29"/>
            <p:cNvSpPr txBox="1">
              <a:spLocks noChangeArrowheads="1"/>
            </p:cNvSpPr>
            <p:nvPr/>
          </p:nvSpPr>
          <p:spPr bwMode="auto">
            <a:xfrm>
              <a:off x="409" y="1824"/>
              <a:ext cx="105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sz="2000" b="1">
                  <a:latin typeface="Courier New" charset="0"/>
                </a:rPr>
                <a:t>random K</a:t>
              </a:r>
            </a:p>
          </p:txBody>
        </p:sp>
      </p:grpSp>
      <p:sp>
        <p:nvSpPr>
          <p:cNvPr id="104452" name="Line 30"/>
          <p:cNvSpPr>
            <a:spLocks noChangeShapeType="1"/>
          </p:cNvSpPr>
          <p:nvPr/>
        </p:nvSpPr>
        <p:spPr bwMode="auto">
          <a:xfrm>
            <a:off x="4724400" y="1028700"/>
            <a:ext cx="0" cy="382905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04453" name="Line 31"/>
          <p:cNvSpPr>
            <a:spLocks noChangeShapeType="1"/>
          </p:cNvSpPr>
          <p:nvPr/>
        </p:nvSpPr>
        <p:spPr bwMode="auto">
          <a:xfrm>
            <a:off x="2362200" y="1028700"/>
            <a:ext cx="0" cy="382905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04454" name="Text Box 32"/>
          <p:cNvSpPr txBox="1">
            <a:spLocks noChangeArrowheads="1"/>
          </p:cNvSpPr>
          <p:nvPr/>
        </p:nvSpPr>
        <p:spPr bwMode="auto">
          <a:xfrm>
            <a:off x="4495800" y="685800"/>
            <a:ext cx="554038" cy="461963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>
                <a:solidFill>
                  <a:srgbClr val="000066"/>
                </a:solidFill>
              </a:rPr>
              <a:t>pj</a:t>
            </a:r>
          </a:p>
        </p:txBody>
      </p:sp>
      <p:sp>
        <p:nvSpPr>
          <p:cNvPr id="104455" name="Rectangle 33"/>
          <p:cNvSpPr>
            <a:spLocks noChangeArrowheads="1"/>
          </p:cNvSpPr>
          <p:nvPr/>
        </p:nvSpPr>
        <p:spPr bwMode="auto">
          <a:xfrm>
            <a:off x="3733800" y="1657350"/>
            <a:ext cx="381000" cy="17145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34"/>
          <p:cNvSpPr>
            <a:spLocks noChangeArrowheads="1"/>
          </p:cNvSpPr>
          <p:nvPr/>
        </p:nvSpPr>
        <p:spPr bwMode="auto">
          <a:xfrm>
            <a:off x="3733800" y="2057400"/>
            <a:ext cx="381000" cy="17145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7" name="Rectangle 35"/>
          <p:cNvSpPr>
            <a:spLocks noChangeArrowheads="1"/>
          </p:cNvSpPr>
          <p:nvPr/>
        </p:nvSpPr>
        <p:spPr bwMode="auto">
          <a:xfrm>
            <a:off x="3810000" y="4229100"/>
            <a:ext cx="381000" cy="17145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4458" name="Group 36"/>
          <p:cNvGrpSpPr>
            <a:grpSpLocks/>
          </p:cNvGrpSpPr>
          <p:nvPr/>
        </p:nvGrpSpPr>
        <p:grpSpPr bwMode="auto">
          <a:xfrm>
            <a:off x="5257800" y="2686050"/>
            <a:ext cx="381000" cy="1257300"/>
            <a:chOff x="3168" y="2256"/>
            <a:chExt cx="240" cy="1056"/>
          </a:xfrm>
        </p:grpSpPr>
        <p:sp>
          <p:nvSpPr>
            <p:cNvPr id="104463" name="Rectangle 37"/>
            <p:cNvSpPr>
              <a:spLocks noChangeArrowheads="1"/>
            </p:cNvSpPr>
            <p:nvPr/>
          </p:nvSpPr>
          <p:spPr bwMode="auto">
            <a:xfrm>
              <a:off x="3168" y="2256"/>
              <a:ext cx="240" cy="1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4" name="Rectangle 38"/>
            <p:cNvSpPr>
              <a:spLocks noChangeArrowheads="1"/>
            </p:cNvSpPr>
            <p:nvPr/>
          </p:nvSpPr>
          <p:spPr bwMode="auto">
            <a:xfrm>
              <a:off x="3168" y="2592"/>
              <a:ext cx="240" cy="1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5" name="Rectangle 39"/>
            <p:cNvSpPr>
              <a:spLocks noChangeArrowheads="1"/>
            </p:cNvSpPr>
            <p:nvPr/>
          </p:nvSpPr>
          <p:spPr bwMode="auto">
            <a:xfrm>
              <a:off x="3168" y="2880"/>
              <a:ext cx="240" cy="1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6" name="Rectangle 40"/>
            <p:cNvSpPr>
              <a:spLocks noChangeArrowheads="1"/>
            </p:cNvSpPr>
            <p:nvPr/>
          </p:nvSpPr>
          <p:spPr bwMode="auto">
            <a:xfrm>
              <a:off x="3168" y="3168"/>
              <a:ext cx="240" cy="1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459" name="Group 41"/>
          <p:cNvGrpSpPr>
            <a:grpSpLocks/>
          </p:cNvGrpSpPr>
          <p:nvPr/>
        </p:nvGrpSpPr>
        <p:grpSpPr bwMode="auto">
          <a:xfrm>
            <a:off x="7110413" y="3543300"/>
            <a:ext cx="1774825" cy="1371600"/>
            <a:chOff x="4623" y="2976"/>
            <a:chExt cx="1118" cy="1152"/>
          </a:xfrm>
        </p:grpSpPr>
        <p:sp>
          <p:nvSpPr>
            <p:cNvPr id="104461" name="Rectangle 42"/>
            <p:cNvSpPr>
              <a:spLocks noChangeArrowheads="1"/>
            </p:cNvSpPr>
            <p:nvPr/>
          </p:nvSpPr>
          <p:spPr bwMode="auto">
            <a:xfrm>
              <a:off x="4992" y="2976"/>
              <a:ext cx="240" cy="1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2" name="Text Box 43"/>
            <p:cNvSpPr txBox="1">
              <a:spLocks noChangeArrowheads="1"/>
            </p:cNvSpPr>
            <p:nvPr/>
          </p:nvSpPr>
          <p:spPr bwMode="auto">
            <a:xfrm>
              <a:off x="4623" y="3120"/>
              <a:ext cx="1118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chemeClr val="tx2"/>
                  </a:solidFill>
                </a:rPr>
                <a:t>Piggybacked </a:t>
              </a:r>
            </a:p>
            <a:p>
              <a:pPr algn="ctr" eaLnBrk="1" hangingPunct="1"/>
              <a:r>
                <a:rPr lang="en-US">
                  <a:solidFill>
                    <a:schemeClr val="tx2"/>
                  </a:solidFill>
                </a:rPr>
                <a:t>membership </a:t>
              </a:r>
            </a:p>
            <a:p>
              <a:pPr algn="ctr" eaLnBrk="1" hangingPunct="1"/>
              <a:r>
                <a:rPr lang="en-US">
                  <a:solidFill>
                    <a:schemeClr val="tx2"/>
                  </a:solidFill>
                </a:rPr>
                <a:t>information</a:t>
              </a:r>
            </a:p>
          </p:txBody>
        </p:sp>
      </p:grpSp>
      <p:sp>
        <p:nvSpPr>
          <p:cNvPr id="104460" name="Text Box 44"/>
          <p:cNvSpPr txBox="1">
            <a:spLocks noChangeArrowheads="1"/>
          </p:cNvSpPr>
          <p:nvPr/>
        </p:nvSpPr>
        <p:spPr bwMode="auto">
          <a:xfrm>
            <a:off x="7202488" y="1371600"/>
            <a:ext cx="1420812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K random</a:t>
            </a:r>
          </a:p>
          <a:p>
            <a:pPr eaLnBrk="1" hangingPunct="1"/>
            <a:r>
              <a:rPr lang="en-US"/>
              <a:t>processes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7064796-5A36-F348-A63F-831DB86F730C}" type="slidenum">
              <a:rPr lang="en-US" sz="1400"/>
              <a:pPr eaLnBrk="1" hangingPunct="1"/>
              <a:t>46</a:t>
            </a:fld>
            <a:endParaRPr lang="en-US" sz="1400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Infection-style Dissemination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28700"/>
            <a:ext cx="8610600" cy="33147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charset="0"/>
              </a:rPr>
              <a:t>Epidemic/Gossip </a:t>
            </a:r>
            <a:r>
              <a:rPr lang="en-US" sz="2800" dirty="0">
                <a:latin typeface="Times New Roman" charset="0"/>
              </a:rPr>
              <a:t>style dissemination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After   		  protocol periods, 		processes would not have heard about an update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</a:rPr>
              <a:t>Maintain a buffer of recently joined/evicted processes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Piggyback from this buffer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Prefer recent updates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</a:rPr>
              <a:t>Buffer elements are garbage collected after a while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After 		    protocol </a:t>
            </a:r>
            <a:r>
              <a:rPr lang="en-US" sz="2400" dirty="0" smtClean="0">
                <a:latin typeface="Times New Roman" charset="0"/>
              </a:rPr>
              <a:t>periods, i.e., once they’ve propagated through the system; </a:t>
            </a:r>
            <a:r>
              <a:rPr lang="en-US" sz="2400" dirty="0">
                <a:latin typeface="Times New Roman" charset="0"/>
              </a:rPr>
              <a:t>this defines weak consistency</a:t>
            </a:r>
          </a:p>
        </p:txBody>
      </p:sp>
      <p:graphicFrame>
        <p:nvGraphicFramePr>
          <p:cNvPr id="106500" name="Object 2"/>
          <p:cNvGraphicFramePr>
            <a:graphicFrameLocks noChangeAspect="1"/>
          </p:cNvGraphicFramePr>
          <p:nvPr/>
        </p:nvGraphicFramePr>
        <p:xfrm>
          <a:off x="1971675" y="4075113"/>
          <a:ext cx="9239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02" name="Equation" r:id="rId4" imgW="609336" imgH="203112" progId="Equation.3">
                  <p:embed/>
                </p:oleObj>
              </mc:Choice>
              <mc:Fallback>
                <p:oleObj name="Equation" r:id="rId4" imgW="609336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1675" y="4075113"/>
                        <a:ext cx="9239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1" name="Object 3"/>
          <p:cNvGraphicFramePr>
            <a:graphicFrameLocks noChangeAspect="1"/>
          </p:cNvGraphicFramePr>
          <p:nvPr/>
        </p:nvGraphicFramePr>
        <p:xfrm>
          <a:off x="1828800" y="1581150"/>
          <a:ext cx="914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03" name="Equation" r:id="rId6" imgW="609336" imgH="203112" progId="Equation.3">
                  <p:embed/>
                </p:oleObj>
              </mc:Choice>
              <mc:Fallback>
                <p:oleObj name="Equation" r:id="rId6" imgW="609336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581150"/>
                        <a:ext cx="9144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2" name="Object 4"/>
          <p:cNvGraphicFramePr>
            <a:graphicFrameLocks noChangeAspect="1"/>
          </p:cNvGraphicFramePr>
          <p:nvPr/>
        </p:nvGraphicFramePr>
        <p:xfrm>
          <a:off x="4953000" y="1504950"/>
          <a:ext cx="8382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04" name="Equation" r:id="rId7" imgW="533400" imgH="241300" progId="Equation.3">
                  <p:embed/>
                </p:oleObj>
              </mc:Choice>
              <mc:Fallback>
                <p:oleObj name="Equation" r:id="rId7" imgW="5334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504950"/>
                        <a:ext cx="8382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1527A6B-02F6-364A-AE2A-F4D8FFA0C277}" type="slidenum">
              <a:rPr lang="en-US" sz="1400"/>
              <a:pPr eaLnBrk="1" hangingPunct="1"/>
              <a:t>47</a:t>
            </a:fld>
            <a:endParaRPr lang="en-US" sz="140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Suspicion Mechanism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47750"/>
            <a:ext cx="8763000" cy="30861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False detections, due to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Perturbed processes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Packet losses, e.g., from congestion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Indirect pinging may not solve the problem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Key</a:t>
            </a:r>
            <a:r>
              <a:rPr lang="en-US" dirty="0">
                <a:latin typeface="Times New Roman" charset="0"/>
              </a:rPr>
              <a:t>: </a:t>
            </a:r>
            <a:r>
              <a:rPr lang="en-US" i="1" dirty="0">
                <a:solidFill>
                  <a:srgbClr val="FF3300"/>
                </a:solidFill>
                <a:latin typeface="Times New Roman" charset="0"/>
              </a:rPr>
              <a:t>suspect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a process before </a:t>
            </a:r>
            <a:r>
              <a:rPr lang="en-US" i="1" dirty="0">
                <a:solidFill>
                  <a:schemeClr val="accent2"/>
                </a:solidFill>
                <a:latin typeface="Times New Roman" charset="0"/>
              </a:rPr>
              <a:t>declaring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 it as failed in the group</a:t>
            </a:r>
          </a:p>
          <a:p>
            <a:pPr eaLnBrk="1" hangingPunct="1"/>
            <a:endParaRPr lang="en-US" dirty="0">
              <a:solidFill>
                <a:schemeClr val="tx2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019800" y="1719263"/>
            <a:ext cx="2133600" cy="274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991253F-30D5-2B40-B011-C55F877EFCEC}" type="slidenum">
              <a:rPr lang="en-US" sz="1400"/>
              <a:pPr eaLnBrk="1" hangingPunct="1"/>
              <a:t>48</a:t>
            </a:fld>
            <a:endParaRPr lang="en-US" sz="140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1450"/>
            <a:ext cx="8229600" cy="571500"/>
          </a:xfrm>
        </p:spPr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Suspicion Mechanism</a:t>
            </a:r>
          </a:p>
        </p:txBody>
      </p:sp>
      <p:grpSp>
        <p:nvGrpSpPr>
          <p:cNvPr id="110595" name="Group 23"/>
          <p:cNvGrpSpPr>
            <a:grpSpLocks/>
          </p:cNvGrpSpPr>
          <p:nvPr/>
        </p:nvGrpSpPr>
        <p:grpSpPr bwMode="auto">
          <a:xfrm>
            <a:off x="7010400" y="342900"/>
            <a:ext cx="1752600" cy="2114550"/>
            <a:chOff x="4512" y="288"/>
            <a:chExt cx="1104" cy="1776"/>
          </a:xfrm>
        </p:grpSpPr>
        <p:grpSp>
          <p:nvGrpSpPr>
            <p:cNvPr id="110615" name="Group 24"/>
            <p:cNvGrpSpPr>
              <a:grpSpLocks/>
            </p:cNvGrpSpPr>
            <p:nvPr/>
          </p:nvGrpSpPr>
          <p:grpSpPr bwMode="auto">
            <a:xfrm>
              <a:off x="4559" y="623"/>
              <a:ext cx="1010" cy="1297"/>
              <a:chOff x="4559" y="623"/>
              <a:chExt cx="1010" cy="1297"/>
            </a:xfrm>
          </p:grpSpPr>
          <p:grpSp>
            <p:nvGrpSpPr>
              <p:cNvPr id="110618" name="Group 25"/>
              <p:cNvGrpSpPr>
                <a:grpSpLocks/>
              </p:cNvGrpSpPr>
              <p:nvPr/>
            </p:nvGrpSpPr>
            <p:grpSpPr bwMode="auto">
              <a:xfrm>
                <a:off x="4785" y="864"/>
                <a:ext cx="784" cy="484"/>
                <a:chOff x="4158" y="1920"/>
                <a:chExt cx="1506" cy="484"/>
              </a:xfrm>
            </p:grpSpPr>
            <p:sp>
              <p:nvSpPr>
                <p:cNvPr id="110624" name="AutoShape 26"/>
                <p:cNvSpPr>
                  <a:spLocks noChangeArrowheads="1"/>
                </p:cNvSpPr>
                <p:nvPr/>
              </p:nvSpPr>
              <p:spPr bwMode="auto">
                <a:xfrm>
                  <a:off x="4176" y="1920"/>
                  <a:ext cx="1488" cy="432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tx2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625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158" y="2016"/>
                  <a:ext cx="1404" cy="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en-US" b="1">
                      <a:solidFill>
                        <a:schemeClr val="bg2"/>
                      </a:solidFill>
                    </a:rPr>
                    <a:t>Dissmn</a:t>
                  </a:r>
                </a:p>
              </p:txBody>
            </p:sp>
          </p:grpSp>
          <p:grpSp>
            <p:nvGrpSpPr>
              <p:cNvPr id="110619" name="Group 28"/>
              <p:cNvGrpSpPr>
                <a:grpSpLocks/>
              </p:cNvGrpSpPr>
              <p:nvPr/>
            </p:nvGrpSpPr>
            <p:grpSpPr bwMode="auto">
              <a:xfrm>
                <a:off x="4560" y="1248"/>
                <a:ext cx="816" cy="484"/>
                <a:chOff x="3792" y="2304"/>
                <a:chExt cx="1488" cy="484"/>
              </a:xfrm>
            </p:grpSpPr>
            <p:sp>
              <p:nvSpPr>
                <p:cNvPr id="110622" name="AutoShape 29"/>
                <p:cNvSpPr>
                  <a:spLocks noChangeArrowheads="1"/>
                </p:cNvSpPr>
                <p:nvPr/>
              </p:nvSpPr>
              <p:spPr bwMode="auto">
                <a:xfrm>
                  <a:off x="3792" y="2304"/>
                  <a:ext cx="1488" cy="432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tx2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623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134" y="2400"/>
                  <a:ext cx="683" cy="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en-US" b="1">
                      <a:solidFill>
                        <a:schemeClr val="bg2"/>
                      </a:solidFill>
                    </a:rPr>
                    <a:t>FD</a:t>
                  </a:r>
                </a:p>
              </p:txBody>
            </p:sp>
          </p:grpSp>
          <p:sp>
            <p:nvSpPr>
              <p:cNvPr id="110620" name="AutoShape 31"/>
              <p:cNvSpPr>
                <a:spLocks noChangeArrowheads="1"/>
              </p:cNvSpPr>
              <p:nvPr/>
            </p:nvSpPr>
            <p:spPr bwMode="auto">
              <a:xfrm rot="5397037">
                <a:off x="4967" y="215"/>
                <a:ext cx="192" cy="1008"/>
              </a:xfrm>
              <a:prstGeom prst="moon">
                <a:avLst>
                  <a:gd name="adj" fmla="val 50000"/>
                </a:avLst>
              </a:prstGeom>
              <a:solidFill>
                <a:srgbClr val="00CCFF"/>
              </a:solidFill>
              <a:ln w="9525">
                <a:solidFill>
                  <a:srgbClr val="00CC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1" name="AutoShape 32"/>
              <p:cNvSpPr>
                <a:spLocks noChangeArrowheads="1"/>
              </p:cNvSpPr>
              <p:nvPr/>
            </p:nvSpPr>
            <p:spPr bwMode="auto">
              <a:xfrm rot="5397037">
                <a:off x="4968" y="1320"/>
                <a:ext cx="192" cy="1008"/>
              </a:xfrm>
              <a:prstGeom prst="moon">
                <a:avLst>
                  <a:gd name="adj" fmla="val 50000"/>
                </a:avLst>
              </a:prstGeom>
              <a:solidFill>
                <a:srgbClr val="00CCFF"/>
              </a:solidFill>
              <a:ln w="9525">
                <a:solidFill>
                  <a:srgbClr val="00CC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0616" name="Rectangle 33"/>
            <p:cNvSpPr>
              <a:spLocks noChangeArrowheads="1"/>
            </p:cNvSpPr>
            <p:nvPr/>
          </p:nvSpPr>
          <p:spPr bwMode="auto">
            <a:xfrm>
              <a:off x="4512" y="288"/>
              <a:ext cx="1104" cy="17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17" name="Text Box 34"/>
            <p:cNvSpPr txBox="1">
              <a:spLocks noChangeArrowheads="1"/>
            </p:cNvSpPr>
            <p:nvPr/>
          </p:nvSpPr>
          <p:spPr bwMode="auto">
            <a:xfrm>
              <a:off x="4598" y="336"/>
              <a:ext cx="34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/>
                <a:t>pi</a:t>
              </a:r>
            </a:p>
          </p:txBody>
        </p:sp>
      </p:grpSp>
      <p:sp>
        <p:nvSpPr>
          <p:cNvPr id="110596" name="Oval 3"/>
          <p:cNvSpPr>
            <a:spLocks noChangeArrowheads="1"/>
          </p:cNvSpPr>
          <p:nvPr/>
        </p:nvSpPr>
        <p:spPr bwMode="auto">
          <a:xfrm>
            <a:off x="838200" y="3409950"/>
            <a:ext cx="1447800" cy="685800"/>
          </a:xfrm>
          <a:prstGeom prst="ellips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7" name="Text Box 4"/>
          <p:cNvSpPr txBox="1">
            <a:spLocks noChangeArrowheads="1"/>
          </p:cNvSpPr>
          <p:nvPr/>
        </p:nvSpPr>
        <p:spPr bwMode="auto">
          <a:xfrm>
            <a:off x="1143000" y="3486150"/>
            <a:ext cx="86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66FF33"/>
                </a:solidFill>
              </a:rPr>
              <a:t>Alive</a:t>
            </a:r>
          </a:p>
        </p:txBody>
      </p:sp>
      <p:sp>
        <p:nvSpPr>
          <p:cNvPr id="110598" name="Oval 5"/>
          <p:cNvSpPr>
            <a:spLocks noChangeArrowheads="1"/>
          </p:cNvSpPr>
          <p:nvPr/>
        </p:nvSpPr>
        <p:spPr bwMode="auto">
          <a:xfrm>
            <a:off x="3352800" y="1962150"/>
            <a:ext cx="1447800" cy="685800"/>
          </a:xfrm>
          <a:prstGeom prst="ellips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9" name="Text Box 6"/>
          <p:cNvSpPr txBox="1">
            <a:spLocks noChangeArrowheads="1"/>
          </p:cNvSpPr>
          <p:nvPr/>
        </p:nvSpPr>
        <p:spPr bwMode="auto">
          <a:xfrm>
            <a:off x="3352800" y="2038350"/>
            <a:ext cx="1419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FF00"/>
                </a:solidFill>
              </a:rPr>
              <a:t>Suspected</a:t>
            </a:r>
          </a:p>
        </p:txBody>
      </p:sp>
      <p:sp>
        <p:nvSpPr>
          <p:cNvPr id="110600" name="Oval 7"/>
          <p:cNvSpPr>
            <a:spLocks noChangeArrowheads="1"/>
          </p:cNvSpPr>
          <p:nvPr/>
        </p:nvSpPr>
        <p:spPr bwMode="auto">
          <a:xfrm>
            <a:off x="6096000" y="3409950"/>
            <a:ext cx="14478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1" name="Text Box 8"/>
          <p:cNvSpPr txBox="1">
            <a:spLocks noChangeArrowheads="1"/>
          </p:cNvSpPr>
          <p:nvPr/>
        </p:nvSpPr>
        <p:spPr bwMode="auto">
          <a:xfrm>
            <a:off x="6324600" y="3486150"/>
            <a:ext cx="944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Failed</a:t>
            </a:r>
          </a:p>
        </p:txBody>
      </p:sp>
      <p:sp>
        <p:nvSpPr>
          <p:cNvPr id="110602" name="Text Box 9"/>
          <p:cNvSpPr txBox="1">
            <a:spLocks noChangeArrowheads="1"/>
          </p:cNvSpPr>
          <p:nvPr/>
        </p:nvSpPr>
        <p:spPr bwMode="auto">
          <a:xfrm>
            <a:off x="2971800" y="1276350"/>
            <a:ext cx="2732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Dissmn  (Suspect </a:t>
            </a:r>
            <a:r>
              <a:rPr lang="en-US" i="1"/>
              <a:t>pj</a:t>
            </a:r>
            <a:r>
              <a:rPr lang="en-US"/>
              <a:t>)</a:t>
            </a:r>
          </a:p>
        </p:txBody>
      </p:sp>
      <p:sp>
        <p:nvSpPr>
          <p:cNvPr id="110603" name="Text Box 10"/>
          <p:cNvSpPr txBox="1">
            <a:spLocks noChangeArrowheads="1"/>
          </p:cNvSpPr>
          <p:nvPr/>
        </p:nvSpPr>
        <p:spPr bwMode="auto">
          <a:xfrm>
            <a:off x="381000" y="4171950"/>
            <a:ext cx="2460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Dissmn  (Alive </a:t>
            </a:r>
            <a:r>
              <a:rPr lang="en-US" i="1"/>
              <a:t>pj</a:t>
            </a:r>
            <a:r>
              <a:rPr lang="en-US"/>
              <a:t>)</a:t>
            </a:r>
          </a:p>
        </p:txBody>
      </p:sp>
      <p:sp>
        <p:nvSpPr>
          <p:cNvPr id="110604" name="Text Box 11"/>
          <p:cNvSpPr txBox="1">
            <a:spLocks noChangeArrowheads="1"/>
          </p:cNvSpPr>
          <p:nvPr/>
        </p:nvSpPr>
        <p:spPr bwMode="auto">
          <a:xfrm>
            <a:off x="5761038" y="4171950"/>
            <a:ext cx="2544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Dissmn  (Failed </a:t>
            </a:r>
            <a:r>
              <a:rPr lang="en-US" i="1"/>
              <a:t>pj</a:t>
            </a:r>
            <a:r>
              <a:rPr lang="en-US"/>
              <a:t>)</a:t>
            </a:r>
          </a:p>
        </p:txBody>
      </p:sp>
      <p:sp>
        <p:nvSpPr>
          <p:cNvPr id="110605" name="Line 13"/>
          <p:cNvSpPr>
            <a:spLocks noChangeShapeType="1"/>
          </p:cNvSpPr>
          <p:nvPr/>
        </p:nvSpPr>
        <p:spPr bwMode="auto">
          <a:xfrm flipV="1">
            <a:off x="1600200" y="2419350"/>
            <a:ext cx="1752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06" name="Line 14"/>
          <p:cNvSpPr>
            <a:spLocks noChangeShapeType="1"/>
          </p:cNvSpPr>
          <p:nvPr/>
        </p:nvSpPr>
        <p:spPr bwMode="auto">
          <a:xfrm flipH="1">
            <a:off x="2286000" y="2647950"/>
            <a:ext cx="1676400" cy="990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07" name="Line 15"/>
          <p:cNvSpPr>
            <a:spLocks noChangeShapeType="1"/>
          </p:cNvSpPr>
          <p:nvPr/>
        </p:nvSpPr>
        <p:spPr bwMode="auto">
          <a:xfrm>
            <a:off x="4724400" y="249555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08" name="Text Box 16"/>
          <p:cNvSpPr txBox="1">
            <a:spLocks noChangeArrowheads="1"/>
          </p:cNvSpPr>
          <p:nvPr/>
        </p:nvSpPr>
        <p:spPr bwMode="auto">
          <a:xfrm rot="-1787256">
            <a:off x="609600" y="2130425"/>
            <a:ext cx="27479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FD:: </a:t>
            </a:r>
            <a:r>
              <a:rPr lang="en-US" i="1"/>
              <a:t>pi </a:t>
            </a:r>
            <a:r>
              <a:rPr lang="en-US"/>
              <a:t>ping</a:t>
            </a:r>
            <a:r>
              <a:rPr lang="en-US" i="1"/>
              <a:t> </a:t>
            </a:r>
            <a:r>
              <a:rPr lang="en-US"/>
              <a:t>failed</a:t>
            </a:r>
            <a:endParaRPr lang="en-US" i="1"/>
          </a:p>
          <a:p>
            <a:pPr eaLnBrk="1" hangingPunct="1"/>
            <a:r>
              <a:rPr lang="en-US"/>
              <a:t>Dissmn::(Suspect </a:t>
            </a:r>
            <a:r>
              <a:rPr lang="en-US" i="1"/>
              <a:t>pj</a:t>
            </a:r>
            <a:r>
              <a:rPr lang="en-US"/>
              <a:t>)</a:t>
            </a:r>
          </a:p>
        </p:txBody>
      </p:sp>
      <p:sp>
        <p:nvSpPr>
          <p:cNvPr id="110609" name="Text Box 17"/>
          <p:cNvSpPr txBox="1">
            <a:spLocks noChangeArrowheads="1"/>
          </p:cNvSpPr>
          <p:nvPr/>
        </p:nvSpPr>
        <p:spPr bwMode="auto">
          <a:xfrm rot="2018906">
            <a:off x="4953000" y="2495550"/>
            <a:ext cx="1290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Time out</a:t>
            </a:r>
          </a:p>
        </p:txBody>
      </p:sp>
      <p:sp>
        <p:nvSpPr>
          <p:cNvPr id="110610" name="Text Box 18"/>
          <p:cNvSpPr txBox="1">
            <a:spLocks noChangeArrowheads="1"/>
          </p:cNvSpPr>
          <p:nvPr/>
        </p:nvSpPr>
        <p:spPr bwMode="auto">
          <a:xfrm>
            <a:off x="3657600" y="29527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0611" name="Text Box 19"/>
          <p:cNvSpPr txBox="1">
            <a:spLocks noChangeArrowheads="1"/>
          </p:cNvSpPr>
          <p:nvPr/>
        </p:nvSpPr>
        <p:spPr bwMode="auto">
          <a:xfrm rot="-1893817">
            <a:off x="2365375" y="3044825"/>
            <a:ext cx="25876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FD::</a:t>
            </a:r>
            <a:r>
              <a:rPr lang="en-US" i="1"/>
              <a:t>pi </a:t>
            </a:r>
            <a:r>
              <a:rPr lang="en-US"/>
              <a:t>ping success</a:t>
            </a:r>
          </a:p>
          <a:p>
            <a:pPr eaLnBrk="1" hangingPunct="1"/>
            <a:r>
              <a:rPr lang="en-US"/>
              <a:t>Dissmn::(Alive </a:t>
            </a:r>
            <a:r>
              <a:rPr lang="en-US" i="1"/>
              <a:t>pj</a:t>
            </a:r>
            <a:r>
              <a:rPr lang="en-US"/>
              <a:t>)</a:t>
            </a:r>
          </a:p>
        </p:txBody>
      </p:sp>
      <p:sp>
        <p:nvSpPr>
          <p:cNvPr id="110612" name="Line 20"/>
          <p:cNvSpPr>
            <a:spLocks noChangeShapeType="1"/>
          </p:cNvSpPr>
          <p:nvPr/>
        </p:nvSpPr>
        <p:spPr bwMode="auto">
          <a:xfrm>
            <a:off x="1524000" y="4095750"/>
            <a:ext cx="0" cy="762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13" name="Line 21"/>
          <p:cNvSpPr>
            <a:spLocks noChangeShapeType="1"/>
          </p:cNvSpPr>
          <p:nvPr/>
        </p:nvSpPr>
        <p:spPr bwMode="auto">
          <a:xfrm>
            <a:off x="6858000" y="4095750"/>
            <a:ext cx="0" cy="762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14" name="Line 22"/>
          <p:cNvSpPr>
            <a:spLocks noChangeShapeType="1"/>
          </p:cNvSpPr>
          <p:nvPr/>
        </p:nvSpPr>
        <p:spPr bwMode="auto">
          <a:xfrm flipH="1" flipV="1">
            <a:off x="4038600" y="1276350"/>
            <a:ext cx="0" cy="685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FFF48AB-36D9-4948-A70C-C34080B810B7}" type="slidenum">
              <a:rPr lang="en-US" sz="1400"/>
              <a:pPr eaLnBrk="1" hangingPunct="1"/>
              <a:t>49</a:t>
            </a:fld>
            <a:endParaRPr lang="en-US" sz="140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Suspicion Mechanism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534400" cy="3394075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Times New Roman" charset="0"/>
              </a:rPr>
              <a:t>Distinguish multiple suspicions of a process</a:t>
            </a:r>
          </a:p>
          <a:p>
            <a:pPr lvl="1" eaLnBrk="1" hangingPunct="1"/>
            <a:r>
              <a:rPr lang="en-US" sz="2400" dirty="0">
                <a:latin typeface="Times New Roman" charset="0"/>
              </a:rPr>
              <a:t> Per-process </a:t>
            </a:r>
            <a:r>
              <a:rPr lang="en-US" sz="2400" i="1" dirty="0">
                <a:latin typeface="Times New Roman" charset="0"/>
              </a:rPr>
              <a:t>incarnation number</a:t>
            </a:r>
          </a:p>
          <a:p>
            <a:pPr lvl="1" eaLnBrk="1" hangingPunct="1"/>
            <a:r>
              <a:rPr lang="en-US" sz="2400" dirty="0">
                <a:latin typeface="Times New Roman" charset="0"/>
              </a:rPr>
              <a:t> </a:t>
            </a:r>
            <a:r>
              <a:rPr lang="en-US" sz="2400" i="1" dirty="0" err="1">
                <a:latin typeface="Times New Roman" charset="0"/>
              </a:rPr>
              <a:t>Inc</a:t>
            </a:r>
            <a:r>
              <a:rPr lang="en-US" sz="2400" i="1" dirty="0">
                <a:latin typeface="Times New Roman" charset="0"/>
              </a:rPr>
              <a:t> #</a:t>
            </a:r>
            <a:r>
              <a:rPr lang="en-US" sz="2400" dirty="0">
                <a:latin typeface="Times New Roman" charset="0"/>
              </a:rPr>
              <a:t> for </a:t>
            </a:r>
            <a:r>
              <a:rPr lang="en-US" sz="2400" i="1" dirty="0">
                <a:latin typeface="Times New Roman" charset="0"/>
              </a:rPr>
              <a:t>pi </a:t>
            </a:r>
            <a:r>
              <a:rPr lang="en-US" sz="2400" dirty="0">
                <a:latin typeface="Times New Roman" charset="0"/>
              </a:rPr>
              <a:t>can be incremented only by </a:t>
            </a:r>
            <a:r>
              <a:rPr lang="en-US" sz="2400" i="1" dirty="0">
                <a:latin typeface="Times New Roman" charset="0"/>
              </a:rPr>
              <a:t>pi</a:t>
            </a:r>
          </a:p>
          <a:p>
            <a:pPr lvl="2" eaLnBrk="1" hangingPunct="1"/>
            <a:r>
              <a:rPr lang="en-US" sz="2000" dirty="0">
                <a:latin typeface="Times New Roman" charset="0"/>
              </a:rPr>
              <a:t>e.g., when it receives a (Suspect, </a:t>
            </a:r>
            <a:r>
              <a:rPr lang="en-US" sz="2000" i="1" dirty="0">
                <a:latin typeface="Times New Roman" charset="0"/>
              </a:rPr>
              <a:t>pi</a:t>
            </a:r>
            <a:r>
              <a:rPr lang="en-US" sz="2000" dirty="0">
                <a:latin typeface="Times New Roman" charset="0"/>
              </a:rPr>
              <a:t>) message</a:t>
            </a:r>
          </a:p>
          <a:p>
            <a:pPr lvl="1" eaLnBrk="1" hangingPunct="1"/>
            <a:r>
              <a:rPr lang="en-US" sz="2400" dirty="0">
                <a:latin typeface="Times New Roman" charset="0"/>
              </a:rPr>
              <a:t>Somewhat similar to </a:t>
            </a:r>
            <a:r>
              <a:rPr lang="en-US" sz="2400" dirty="0" smtClean="0">
                <a:latin typeface="Times New Roman" charset="0"/>
              </a:rPr>
              <a:t>DSDV (routing protocol in ad-hoc nets)</a:t>
            </a:r>
            <a:endParaRPr lang="en-US" sz="2400" dirty="0">
              <a:latin typeface="Times New Roman" charset="0"/>
            </a:endParaRPr>
          </a:p>
          <a:p>
            <a:pPr eaLnBrk="1" hangingPunct="1"/>
            <a:r>
              <a:rPr lang="en-US" sz="2800" dirty="0">
                <a:latin typeface="Times New Roman" charset="0"/>
              </a:rPr>
              <a:t>Higher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# notifications over-ride lower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#</a:t>
            </a:r>
            <a:r>
              <a:rPr lang="ja-JP" altLang="en-US" sz="2800" dirty="0">
                <a:latin typeface="Times New Roman" charset="0"/>
              </a:rPr>
              <a:t>’</a:t>
            </a:r>
            <a:r>
              <a:rPr lang="en-US" altLang="ja-JP" sz="2800" dirty="0">
                <a:latin typeface="Times New Roman" charset="0"/>
              </a:rPr>
              <a:t>s</a:t>
            </a:r>
          </a:p>
          <a:p>
            <a:pPr eaLnBrk="1" hangingPunct="1"/>
            <a:r>
              <a:rPr lang="en-US" sz="2800" dirty="0">
                <a:latin typeface="Times New Roman" charset="0"/>
              </a:rPr>
              <a:t>Within an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#: (Suspect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 #) &gt; (Alive,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 #)</a:t>
            </a:r>
          </a:p>
          <a:p>
            <a:pPr eaLnBrk="1" hangingPunct="1"/>
            <a:r>
              <a:rPr lang="en-US" sz="2800" dirty="0">
                <a:latin typeface="Times New Roman" charset="0"/>
              </a:rPr>
              <a:t>(Failed,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 #) overrides everything else</a:t>
            </a:r>
          </a:p>
          <a:p>
            <a:pPr eaLnBrk="1" hangingPunct="1"/>
            <a:endParaRPr lang="en-US" sz="2800" dirty="0"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D8D3B9D-AD42-694A-BD25-156D8E2C25F1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Target Settings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2550"/>
            <a:ext cx="8229600" cy="2860675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Process </a:t>
            </a:r>
            <a:r>
              <a:rPr lang="ja-JP" altLang="en-US" dirty="0">
                <a:latin typeface="Times New Roman" charset="0"/>
              </a:rPr>
              <a:t>‘</a:t>
            </a:r>
            <a:r>
              <a:rPr lang="en-US" altLang="ja-JP" dirty="0">
                <a:latin typeface="Times New Roman" charset="0"/>
              </a:rPr>
              <a:t>group</a:t>
            </a:r>
            <a:r>
              <a:rPr lang="ja-JP" altLang="en-US" dirty="0">
                <a:latin typeface="Times New Roman" charset="0"/>
              </a:rPr>
              <a:t>’</a:t>
            </a:r>
            <a:r>
              <a:rPr lang="en-US" altLang="ja-JP" dirty="0">
                <a:latin typeface="Times New Roman" charset="0"/>
              </a:rPr>
              <a:t>-based systems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Clouds/Datacenters 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Replicated servers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Distributed databases</a:t>
            </a:r>
          </a:p>
          <a:p>
            <a:pPr lvl="1" eaLnBrk="1" hangingPunct="1"/>
            <a:endParaRPr lang="en-US" dirty="0">
              <a:latin typeface="Times New Roman" charset="0"/>
            </a:endParaRPr>
          </a:p>
          <a:p>
            <a:pPr lvl="1" eaLnBrk="1" hangingPunct="1"/>
            <a:endParaRPr lang="en-US" dirty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Fail-stop (crash) </a:t>
            </a:r>
            <a:r>
              <a:rPr lang="en-US" dirty="0">
                <a:latin typeface="Times New Roman" charset="0"/>
              </a:rPr>
              <a:t>process failures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C682B2D-EAC2-E247-9E5A-26CDB7E7E7C2}" type="slidenum">
              <a:rPr lang="en-US" sz="1400"/>
              <a:pPr eaLnBrk="1" hangingPunct="1"/>
              <a:t>50</a:t>
            </a:fld>
            <a:endParaRPr lang="en-US" sz="1400"/>
          </a:p>
        </p:txBody>
      </p:sp>
      <p:sp>
        <p:nvSpPr>
          <p:cNvPr id="1146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Wrap Up</a:t>
            </a:r>
          </a:p>
        </p:txBody>
      </p:sp>
      <p:sp>
        <p:nvSpPr>
          <p:cNvPr id="10957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Failures the norm, not the exception in datacenters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Every distributed system uses a failure detector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Many distributed systems use a membership service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Ring failure detection underlies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IBM SP2 and many other similar clusters/machines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Gossip</a:t>
            </a:r>
            <a:r>
              <a:rPr lang="en-US" sz="2800" dirty="0"/>
              <a:t>-style failure detection underlies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Amazon EC2/S3 (rumored!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MP1 – Demo signup sheet available on Piazza</a:t>
            </a:r>
          </a:p>
          <a:p>
            <a:pPr lvl="1"/>
            <a:r>
              <a:rPr lang="en-US" dirty="0" smtClean="0"/>
              <a:t>Demo details up soon</a:t>
            </a:r>
          </a:p>
          <a:p>
            <a:r>
              <a:rPr lang="en-US" dirty="0" smtClean="0"/>
              <a:t>Check </a:t>
            </a:r>
            <a:r>
              <a:rPr lang="en-US" smtClean="0"/>
              <a:t>Piazza often! </a:t>
            </a:r>
            <a:r>
              <a:rPr lang="en-US" dirty="0" smtClean="0"/>
              <a:t>It’s where all the announcements are at!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23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063D2FE-20AC-B043-80B9-A1EB6950EFAA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Group Membership Service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5943600" y="2628900"/>
            <a:ext cx="2362200" cy="796925"/>
          </a:xfrm>
          <a:prstGeom prst="cube">
            <a:avLst>
              <a:gd name="adj" fmla="val 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 rot="5397037">
            <a:off x="4362450" y="-2247900"/>
            <a:ext cx="342900" cy="8153400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8117" name="Text Box 5" descr="White marble"/>
          <p:cNvSpPr txBox="1">
            <a:spLocks noChangeArrowheads="1"/>
          </p:cNvSpPr>
          <p:nvPr/>
        </p:nvSpPr>
        <p:spPr bwMode="auto">
          <a:xfrm>
            <a:off x="1676400" y="857250"/>
            <a:ext cx="3276600" cy="12001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Application Queries</a:t>
            </a:r>
          </a:p>
          <a:p>
            <a:pPr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    e.g., gossip, overlays, 	DHT</a:t>
            </a:r>
            <a:r>
              <a:rPr lang="ja-JP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’</a:t>
            </a:r>
            <a:r>
              <a:rPr lang="en-US" altLang="ja-JP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s, etc.</a:t>
            </a: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227763" y="2800350"/>
            <a:ext cx="15795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chemeClr val="bg2"/>
                </a:solidFill>
              </a:rPr>
              <a:t>Membership</a:t>
            </a:r>
          </a:p>
          <a:p>
            <a:pPr algn="ctr" eaLnBrk="1" hangingPunct="1"/>
            <a:r>
              <a:rPr lang="en-US" sz="2000" b="1">
                <a:solidFill>
                  <a:schemeClr val="bg2"/>
                </a:solidFill>
              </a:rPr>
              <a:t>Protocol</a:t>
            </a: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1600200" y="2514600"/>
            <a:ext cx="1290638" cy="625475"/>
          </a:xfrm>
          <a:prstGeom prst="flowChartMultidocument">
            <a:avLst/>
          </a:prstGeom>
          <a:gradFill rotWithShape="0">
            <a:gsLst>
              <a:gs pos="0">
                <a:srgbClr val="CC3300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089025" y="3259138"/>
            <a:ext cx="23780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i="1">
                <a:solidFill>
                  <a:srgbClr val="FFFFFF"/>
                </a:solidFill>
              </a:rPr>
              <a:t>Group </a:t>
            </a:r>
          </a:p>
          <a:p>
            <a:pPr algn="ctr" eaLnBrk="1" hangingPunct="1"/>
            <a:r>
              <a:rPr lang="en-GB" i="1">
                <a:solidFill>
                  <a:srgbClr val="FFFFFF"/>
                </a:solidFill>
              </a:rPr>
              <a:t>Membership List</a:t>
            </a:r>
            <a:endParaRPr lang="en-US" i="1">
              <a:solidFill>
                <a:srgbClr val="FFFFFF"/>
              </a:solidFill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3014663" y="2114550"/>
            <a:ext cx="29654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i="1">
                <a:solidFill>
                  <a:srgbClr val="FFFFFF"/>
                </a:solidFill>
              </a:rPr>
              <a:t> joins, leaves, failures</a:t>
            </a:r>
          </a:p>
          <a:p>
            <a:pPr algn="ctr" eaLnBrk="1" hangingPunct="1"/>
            <a:r>
              <a:rPr lang="en-US" i="1">
                <a:solidFill>
                  <a:srgbClr val="FFFFFF"/>
                </a:solidFill>
              </a:rPr>
              <a:t>of members</a:t>
            </a:r>
          </a:p>
        </p:txBody>
      </p:sp>
      <p:sp>
        <p:nvSpPr>
          <p:cNvPr id="218122" name="Text Box 10"/>
          <p:cNvSpPr txBox="1">
            <a:spLocks noChangeArrowheads="1"/>
          </p:cNvSpPr>
          <p:nvPr/>
        </p:nvSpPr>
        <p:spPr bwMode="auto">
          <a:xfrm>
            <a:off x="4321175" y="4171950"/>
            <a:ext cx="23082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Unreliable </a:t>
            </a:r>
          </a:p>
          <a:p>
            <a:pPr algn="r">
              <a:defRPr/>
            </a:pPr>
            <a:r>
              <a:rPr lang="en-US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Communication</a:t>
            </a:r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>
            <a:off x="3200400" y="2743200"/>
            <a:ext cx="2590800" cy="193675"/>
          </a:xfrm>
          <a:prstGeom prst="leftArrow">
            <a:avLst>
              <a:gd name="adj1" fmla="val 50000"/>
              <a:gd name="adj2" fmla="val 250820"/>
            </a:avLst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3276600" y="2971800"/>
            <a:ext cx="2514600" cy="171450"/>
          </a:xfrm>
          <a:prstGeom prst="rightArrow">
            <a:avLst>
              <a:gd name="adj1" fmla="val 50000"/>
              <a:gd name="adj2" fmla="val 275000"/>
            </a:avLst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 rot="5397037">
            <a:off x="4362450" y="-76200"/>
            <a:ext cx="342900" cy="8153400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AutoShape 14"/>
          <p:cNvSpPr>
            <a:spLocks noChangeArrowheads="1"/>
          </p:cNvSpPr>
          <p:nvPr/>
        </p:nvSpPr>
        <p:spPr bwMode="auto">
          <a:xfrm>
            <a:off x="6781800" y="3486150"/>
            <a:ext cx="304800" cy="1371600"/>
          </a:xfrm>
          <a:prstGeom prst="upDownArrow">
            <a:avLst>
              <a:gd name="adj1" fmla="val 50000"/>
              <a:gd name="adj2" fmla="val 120000"/>
            </a:avLst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8127" name="AutoShape 15" descr="Green marble"/>
          <p:cNvSpPr>
            <a:spLocks noChangeArrowheads="1"/>
          </p:cNvSpPr>
          <p:nvPr/>
        </p:nvSpPr>
        <p:spPr bwMode="auto">
          <a:xfrm rot="2816484">
            <a:off x="5621338" y="936625"/>
            <a:ext cx="3149600" cy="4283075"/>
          </a:xfrm>
          <a:prstGeom prst="irregularSeal2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2362200" y="1485900"/>
            <a:ext cx="0" cy="971550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513388" y="857250"/>
            <a:ext cx="3249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Application Process</a:t>
            </a:r>
            <a:r>
              <a:rPr lang="en-US" i="1"/>
              <a:t>  </a:t>
            </a:r>
            <a:r>
              <a:rPr lang="en-US" sz="3200" b="1" i="1"/>
              <a:t>pi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143000" y="3200400"/>
            <a:ext cx="23002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Membership List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8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31B985A-F3BE-7549-B20F-D7B1D1247A78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Two sub-protocols</a:t>
            </a: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5099050" y="2514600"/>
            <a:ext cx="3054350" cy="1033463"/>
            <a:chOff x="3740" y="1920"/>
            <a:chExt cx="1924" cy="868"/>
          </a:xfrm>
        </p:grpSpPr>
        <p:grpSp>
          <p:nvGrpSpPr>
            <p:cNvPr id="29717" name="Group 4"/>
            <p:cNvGrpSpPr>
              <a:grpSpLocks/>
            </p:cNvGrpSpPr>
            <p:nvPr/>
          </p:nvGrpSpPr>
          <p:grpSpPr bwMode="auto">
            <a:xfrm>
              <a:off x="4176" y="1920"/>
              <a:ext cx="1488" cy="484"/>
              <a:chOff x="4176" y="1920"/>
              <a:chExt cx="1488" cy="484"/>
            </a:xfrm>
          </p:grpSpPr>
          <p:sp>
            <p:nvSpPr>
              <p:cNvPr id="29721" name="AutoShape 5"/>
              <p:cNvSpPr>
                <a:spLocks noChangeArrowheads="1"/>
              </p:cNvSpPr>
              <p:nvPr/>
            </p:nvSpPr>
            <p:spPr bwMode="auto">
              <a:xfrm>
                <a:off x="4176" y="1920"/>
                <a:ext cx="1488" cy="432"/>
              </a:xfrm>
              <a:prstGeom prst="cube">
                <a:avLst>
                  <a:gd name="adj" fmla="val 25000"/>
                </a:avLst>
              </a:prstGeom>
              <a:solidFill>
                <a:schemeClr val="tx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2" name="Text Box 6"/>
              <p:cNvSpPr txBox="1">
                <a:spLocks noChangeArrowheads="1"/>
              </p:cNvSpPr>
              <p:nvPr/>
            </p:nvSpPr>
            <p:spPr bwMode="auto">
              <a:xfrm>
                <a:off x="4211" y="2016"/>
                <a:ext cx="1290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b="1">
                    <a:solidFill>
                      <a:schemeClr val="bg2"/>
                    </a:solidFill>
                  </a:rPr>
                  <a:t>Dissemination</a:t>
                </a:r>
              </a:p>
            </p:txBody>
          </p:sp>
        </p:grpSp>
        <p:grpSp>
          <p:nvGrpSpPr>
            <p:cNvPr id="29718" name="Group 7"/>
            <p:cNvGrpSpPr>
              <a:grpSpLocks/>
            </p:cNvGrpSpPr>
            <p:nvPr/>
          </p:nvGrpSpPr>
          <p:grpSpPr bwMode="auto">
            <a:xfrm>
              <a:off x="3740" y="2304"/>
              <a:ext cx="1540" cy="484"/>
              <a:chOff x="3740" y="2304"/>
              <a:chExt cx="1540" cy="484"/>
            </a:xfrm>
          </p:grpSpPr>
          <p:sp>
            <p:nvSpPr>
              <p:cNvPr id="29719" name="AutoShape 8"/>
              <p:cNvSpPr>
                <a:spLocks noChangeArrowheads="1"/>
              </p:cNvSpPr>
              <p:nvPr/>
            </p:nvSpPr>
            <p:spPr bwMode="auto">
              <a:xfrm>
                <a:off x="3792" y="2304"/>
                <a:ext cx="1488" cy="432"/>
              </a:xfrm>
              <a:prstGeom prst="cube">
                <a:avLst>
                  <a:gd name="adj" fmla="val 25000"/>
                </a:avLst>
              </a:prstGeom>
              <a:solidFill>
                <a:schemeClr val="tx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0" name="Text Box 9"/>
              <p:cNvSpPr txBox="1">
                <a:spLocks noChangeArrowheads="1"/>
              </p:cNvSpPr>
              <p:nvPr/>
            </p:nvSpPr>
            <p:spPr bwMode="auto">
              <a:xfrm>
                <a:off x="3740" y="2400"/>
                <a:ext cx="1471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b="1">
                    <a:solidFill>
                      <a:schemeClr val="bg2"/>
                    </a:solidFill>
                  </a:rPr>
                  <a:t>Failure Detector</a:t>
                </a:r>
              </a:p>
            </p:txBody>
          </p:sp>
        </p:grpSp>
      </p:grpSp>
      <p:sp>
        <p:nvSpPr>
          <p:cNvPr id="29700" name="Text Box 10"/>
          <p:cNvSpPr txBox="1">
            <a:spLocks noChangeArrowheads="1"/>
          </p:cNvSpPr>
          <p:nvPr/>
        </p:nvSpPr>
        <p:spPr bwMode="auto">
          <a:xfrm>
            <a:off x="2667000" y="857250"/>
            <a:ext cx="32496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Application Process</a:t>
            </a:r>
            <a:r>
              <a:rPr lang="en-US" i="1"/>
              <a:t>  </a:t>
            </a:r>
            <a:r>
              <a:rPr lang="en-US" sz="3200" b="1" i="1"/>
              <a:t>pi</a:t>
            </a:r>
          </a:p>
        </p:txBody>
      </p:sp>
      <p:sp>
        <p:nvSpPr>
          <p:cNvPr id="29701" name="AutoShape 18"/>
          <p:cNvSpPr>
            <a:spLocks noChangeArrowheads="1"/>
          </p:cNvSpPr>
          <p:nvPr/>
        </p:nvSpPr>
        <p:spPr bwMode="auto">
          <a:xfrm rot="5397037">
            <a:off x="4362450" y="-2247900"/>
            <a:ext cx="342900" cy="8153400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19"/>
          <p:cNvSpPr>
            <a:spLocks noChangeArrowheads="1"/>
          </p:cNvSpPr>
          <p:nvPr/>
        </p:nvSpPr>
        <p:spPr bwMode="auto">
          <a:xfrm rot="5397037">
            <a:off x="4362450" y="-76200"/>
            <a:ext cx="342900" cy="8153400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Text Box 20"/>
          <p:cNvSpPr txBox="1">
            <a:spLocks noChangeArrowheads="1"/>
          </p:cNvSpPr>
          <p:nvPr/>
        </p:nvSpPr>
        <p:spPr bwMode="auto">
          <a:xfrm>
            <a:off x="914400" y="1200150"/>
            <a:ext cx="23796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i="1"/>
              <a:t>Group </a:t>
            </a:r>
          </a:p>
          <a:p>
            <a:pPr algn="ctr" eaLnBrk="1" hangingPunct="1"/>
            <a:r>
              <a:rPr lang="en-GB" i="1"/>
              <a:t>Membership List</a:t>
            </a:r>
            <a:endParaRPr lang="en-US" i="1"/>
          </a:p>
        </p:txBody>
      </p:sp>
      <p:sp>
        <p:nvSpPr>
          <p:cNvPr id="220181" name="Text Box 21"/>
          <p:cNvSpPr txBox="1">
            <a:spLocks noChangeArrowheads="1"/>
          </p:cNvSpPr>
          <p:nvPr/>
        </p:nvSpPr>
        <p:spPr bwMode="auto">
          <a:xfrm>
            <a:off x="4343400" y="4171950"/>
            <a:ext cx="23082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Unreliable </a:t>
            </a:r>
          </a:p>
          <a:p>
            <a:pPr algn="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Communication</a:t>
            </a:r>
          </a:p>
        </p:txBody>
      </p:sp>
      <p:sp>
        <p:nvSpPr>
          <p:cNvPr id="29705" name="Text Box 22"/>
          <p:cNvSpPr txBox="1">
            <a:spLocks noChangeArrowheads="1"/>
          </p:cNvSpPr>
          <p:nvPr/>
        </p:nvSpPr>
        <p:spPr bwMode="auto">
          <a:xfrm>
            <a:off x="-82550" y="2800350"/>
            <a:ext cx="478948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1800" b="1" i="1"/>
              <a:t>Complete list all the time </a:t>
            </a:r>
            <a:r>
              <a:rPr lang="en-US" sz="1800" b="1"/>
              <a:t>(Strongly consistent)</a:t>
            </a:r>
          </a:p>
          <a:p>
            <a:pPr lvl="1" eaLnBrk="1" hangingPunct="1">
              <a:buFontTx/>
              <a:buChar char="•"/>
            </a:pPr>
            <a:r>
              <a:rPr lang="en-US" sz="1800"/>
              <a:t>Virtual synchrony</a:t>
            </a:r>
            <a:endParaRPr lang="en-US" sz="1800" b="1" i="1"/>
          </a:p>
          <a:p>
            <a:pPr eaLnBrk="1" hangingPunct="1">
              <a:buFontTx/>
              <a:buChar char="•"/>
            </a:pPr>
            <a:r>
              <a:rPr lang="en-US" sz="1800" b="1" i="1">
                <a:solidFill>
                  <a:srgbClr val="FF6600"/>
                </a:solidFill>
              </a:rPr>
              <a:t>Almost-Complete </a:t>
            </a:r>
            <a:r>
              <a:rPr lang="en-US" sz="1800" b="1">
                <a:solidFill>
                  <a:srgbClr val="FF6600"/>
                </a:solidFill>
              </a:rPr>
              <a:t>list (Weakly consistent)</a:t>
            </a:r>
          </a:p>
          <a:p>
            <a:pPr lvl="1" eaLnBrk="1" hangingPunct="1">
              <a:buFontTx/>
              <a:buChar char="•"/>
            </a:pPr>
            <a:r>
              <a:rPr lang="en-US" sz="1800">
                <a:solidFill>
                  <a:srgbClr val="FF6600"/>
                </a:solidFill>
              </a:rPr>
              <a:t>Gossip-style, SWIM, …</a:t>
            </a:r>
          </a:p>
          <a:p>
            <a:pPr eaLnBrk="1" hangingPunct="1">
              <a:buFontTx/>
              <a:buChar char="•"/>
            </a:pPr>
            <a:r>
              <a:rPr lang="en-US" sz="1800" b="1"/>
              <a:t>Or </a:t>
            </a:r>
            <a:r>
              <a:rPr lang="en-US" sz="1800" b="1" i="1"/>
              <a:t>Partial-random</a:t>
            </a:r>
            <a:r>
              <a:rPr lang="en-US" sz="1800" b="1"/>
              <a:t> list (other systems)</a:t>
            </a:r>
          </a:p>
          <a:p>
            <a:pPr lvl="1" eaLnBrk="1" hangingPunct="1">
              <a:buFontTx/>
              <a:buChar char="•"/>
            </a:pPr>
            <a:r>
              <a:rPr lang="en-US" sz="1800"/>
              <a:t>SCAMP, T-MAN, Cyclon,…</a:t>
            </a:r>
          </a:p>
        </p:txBody>
      </p:sp>
      <p:sp>
        <p:nvSpPr>
          <p:cNvPr id="29706" name="AutoShape 24"/>
          <p:cNvSpPr>
            <a:spLocks/>
          </p:cNvSpPr>
          <p:nvPr/>
        </p:nvSpPr>
        <p:spPr bwMode="auto">
          <a:xfrm>
            <a:off x="4191000" y="2038350"/>
            <a:ext cx="152400" cy="6858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25"/>
          <p:cNvSpPr>
            <a:spLocks noChangeShapeType="1"/>
          </p:cNvSpPr>
          <p:nvPr/>
        </p:nvSpPr>
        <p:spPr bwMode="auto">
          <a:xfrm flipH="1">
            <a:off x="609600" y="2628900"/>
            <a:ext cx="365760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914400" y="3657600"/>
            <a:ext cx="3101975" cy="1674813"/>
            <a:chOff x="914447" y="4876800"/>
            <a:chExt cx="3101726" cy="2233467"/>
          </a:xfrm>
        </p:grpSpPr>
        <p:sp>
          <p:nvSpPr>
            <p:cNvPr id="29715" name="TextBox 1"/>
            <p:cNvSpPr txBox="1">
              <a:spLocks noChangeArrowheads="1"/>
            </p:cNvSpPr>
            <p:nvPr/>
          </p:nvSpPr>
          <p:spPr bwMode="auto">
            <a:xfrm>
              <a:off x="914447" y="6248399"/>
              <a:ext cx="3101726" cy="861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rgbClr val="FF6600"/>
                  </a:solidFill>
                </a:rPr>
                <a:t>Focus of this series of lecture</a:t>
              </a:r>
            </a:p>
            <a:p>
              <a:pPr eaLnBrk="1" hangingPunct="1"/>
              <a:endParaRPr lang="en-US" sz="1800" b="1">
                <a:solidFill>
                  <a:srgbClr val="FF6600"/>
                </a:solidFill>
              </a:endParaRPr>
            </a:p>
          </p:txBody>
        </p:sp>
        <p:cxnSp>
          <p:nvCxnSpPr>
            <p:cNvPr id="29716" name="Straight Arrow Connector 3"/>
            <p:cNvCxnSpPr>
              <a:cxnSpLocks noChangeShapeType="1"/>
            </p:cNvCxnSpPr>
            <p:nvPr/>
          </p:nvCxnSpPr>
          <p:spPr bwMode="auto">
            <a:xfrm flipH="1" flipV="1">
              <a:off x="2895600" y="4876800"/>
              <a:ext cx="609600" cy="1371600"/>
            </a:xfrm>
            <a:prstGeom prst="straightConnector1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9709" name="Group 1"/>
          <p:cNvGrpSpPr>
            <a:grpSpLocks/>
          </p:cNvGrpSpPr>
          <p:nvPr/>
        </p:nvGrpSpPr>
        <p:grpSpPr bwMode="auto">
          <a:xfrm>
            <a:off x="609600" y="2114550"/>
            <a:ext cx="3455988" cy="465138"/>
            <a:chOff x="609600" y="2114550"/>
            <a:chExt cx="3455988" cy="465138"/>
          </a:xfrm>
        </p:grpSpPr>
        <p:sp>
          <p:nvSpPr>
            <p:cNvPr id="29710" name="Text Box 12"/>
            <p:cNvSpPr txBox="1">
              <a:spLocks noChangeArrowheads="1"/>
            </p:cNvSpPr>
            <p:nvPr/>
          </p:nvSpPr>
          <p:spPr bwMode="auto">
            <a:xfrm>
              <a:off x="609600" y="2114550"/>
              <a:ext cx="3455988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i="1"/>
                <a:t>                 pj</a:t>
              </a:r>
            </a:p>
          </p:txBody>
        </p:sp>
        <p:sp>
          <p:nvSpPr>
            <p:cNvPr id="29711" name="Line 13"/>
            <p:cNvSpPr>
              <a:spLocks noChangeShapeType="1"/>
            </p:cNvSpPr>
            <p:nvPr/>
          </p:nvSpPr>
          <p:spPr bwMode="auto">
            <a:xfrm flipV="1">
              <a:off x="1066800" y="2114550"/>
              <a:ext cx="0" cy="465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Line 14"/>
            <p:cNvSpPr>
              <a:spLocks noChangeShapeType="1"/>
            </p:cNvSpPr>
            <p:nvPr/>
          </p:nvSpPr>
          <p:spPr bwMode="auto">
            <a:xfrm flipV="1">
              <a:off x="1524000" y="2114550"/>
              <a:ext cx="0" cy="465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Line 15"/>
            <p:cNvSpPr>
              <a:spLocks noChangeShapeType="1"/>
            </p:cNvSpPr>
            <p:nvPr/>
          </p:nvSpPr>
          <p:spPr bwMode="auto">
            <a:xfrm flipV="1">
              <a:off x="1981200" y="2114550"/>
              <a:ext cx="0" cy="465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Line 16"/>
            <p:cNvSpPr>
              <a:spLocks noChangeShapeType="1"/>
            </p:cNvSpPr>
            <p:nvPr/>
          </p:nvSpPr>
          <p:spPr bwMode="auto">
            <a:xfrm flipV="1">
              <a:off x="2514600" y="2114550"/>
              <a:ext cx="0" cy="465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B3B0A04-1F95-214A-B734-CD348D3F0502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Large Group: Scalability A Goal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84163" y="819150"/>
            <a:ext cx="2268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 i="1"/>
              <a:t>this is us (</a:t>
            </a:r>
            <a:r>
              <a:rPr lang="en-US" sz="3200" b="1" i="1"/>
              <a:t>pi</a:t>
            </a:r>
            <a:r>
              <a:rPr lang="en-US" sz="2800" b="1" i="1"/>
              <a:t>)</a:t>
            </a:r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457200" y="1714500"/>
            <a:ext cx="839788" cy="914400"/>
            <a:chOff x="288" y="1440"/>
            <a:chExt cx="529" cy="768"/>
          </a:xfrm>
        </p:grpSpPr>
        <p:sp>
          <p:nvSpPr>
            <p:cNvPr id="31780" name="AutoShape 5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1" name="AutoShape 6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2" name="Rectangle 7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49" name="Group 8"/>
          <p:cNvGrpSpPr>
            <a:grpSpLocks/>
          </p:cNvGrpSpPr>
          <p:nvPr/>
        </p:nvGrpSpPr>
        <p:grpSpPr bwMode="auto">
          <a:xfrm>
            <a:off x="3124200" y="1885950"/>
            <a:ext cx="839788" cy="914400"/>
            <a:chOff x="288" y="1440"/>
            <a:chExt cx="529" cy="768"/>
          </a:xfrm>
        </p:grpSpPr>
        <p:sp>
          <p:nvSpPr>
            <p:cNvPr id="31777" name="AutoShape 9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8" name="AutoShape 10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9" name="Rectangle 11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0" name="Group 12"/>
          <p:cNvGrpSpPr>
            <a:grpSpLocks/>
          </p:cNvGrpSpPr>
          <p:nvPr/>
        </p:nvGrpSpPr>
        <p:grpSpPr bwMode="auto">
          <a:xfrm>
            <a:off x="1752600" y="1371600"/>
            <a:ext cx="839788" cy="914400"/>
            <a:chOff x="288" y="1440"/>
            <a:chExt cx="529" cy="768"/>
          </a:xfrm>
        </p:grpSpPr>
        <p:sp>
          <p:nvSpPr>
            <p:cNvPr id="31774" name="AutoShape 13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5" name="AutoShape 14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6" name="Rectangle 15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1" name="Group 16"/>
          <p:cNvGrpSpPr>
            <a:grpSpLocks/>
          </p:cNvGrpSpPr>
          <p:nvPr/>
        </p:nvGrpSpPr>
        <p:grpSpPr bwMode="auto">
          <a:xfrm>
            <a:off x="4495800" y="2114550"/>
            <a:ext cx="839788" cy="914400"/>
            <a:chOff x="288" y="1440"/>
            <a:chExt cx="529" cy="768"/>
          </a:xfrm>
        </p:grpSpPr>
        <p:sp>
          <p:nvSpPr>
            <p:cNvPr id="31771" name="AutoShape 17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AutoShape 18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3" name="Rectangle 19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2" name="Line 20"/>
          <p:cNvSpPr>
            <a:spLocks noChangeShapeType="1"/>
          </p:cNvSpPr>
          <p:nvPr/>
        </p:nvSpPr>
        <p:spPr bwMode="auto">
          <a:xfrm>
            <a:off x="609600" y="14287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1753" name="Group 21"/>
          <p:cNvGrpSpPr>
            <a:grpSpLocks/>
          </p:cNvGrpSpPr>
          <p:nvPr/>
        </p:nvGrpSpPr>
        <p:grpSpPr bwMode="auto">
          <a:xfrm>
            <a:off x="2667000" y="3865563"/>
            <a:ext cx="4724400" cy="1003300"/>
            <a:chOff x="1152" y="3072"/>
            <a:chExt cx="2976" cy="842"/>
          </a:xfrm>
        </p:grpSpPr>
        <p:sp>
          <p:nvSpPr>
            <p:cNvPr id="222230" name="Text Box 22"/>
            <p:cNvSpPr txBox="1">
              <a:spLocks noChangeArrowheads="1"/>
            </p:cNvSpPr>
            <p:nvPr/>
          </p:nvSpPr>
          <p:spPr bwMode="auto">
            <a:xfrm>
              <a:off x="1478" y="3216"/>
              <a:ext cx="2369" cy="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b="1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Unreliable Communication</a:t>
              </a:r>
            </a:p>
            <a:p>
              <a:pPr algn="ctr">
                <a:defRPr/>
              </a:pPr>
              <a:r>
                <a:rPr lang="en-US" b="1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Network</a:t>
              </a:r>
            </a:p>
          </p:txBody>
        </p:sp>
        <p:sp>
          <p:nvSpPr>
            <p:cNvPr id="31770" name="Cloud"/>
            <p:cNvSpPr>
              <a:spLocks noChangeAspect="1" noEditPoints="1" noChangeArrowheads="1"/>
            </p:cNvSpPr>
            <p:nvPr/>
          </p:nvSpPr>
          <p:spPr bwMode="auto">
            <a:xfrm>
              <a:off x="1152" y="3072"/>
              <a:ext cx="2976" cy="78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6 w 21600"/>
                <a:gd name="T13" fmla="*/ 3274 h 21600"/>
                <a:gd name="T14" fmla="*/ 17085 w 21600"/>
                <a:gd name="T15" fmla="*/ 173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noFill/>
            <a:ln w="349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54" name="Group 24"/>
          <p:cNvGrpSpPr>
            <a:grpSpLocks/>
          </p:cNvGrpSpPr>
          <p:nvPr/>
        </p:nvGrpSpPr>
        <p:grpSpPr bwMode="auto">
          <a:xfrm>
            <a:off x="5715000" y="914400"/>
            <a:ext cx="839788" cy="914400"/>
            <a:chOff x="288" y="1440"/>
            <a:chExt cx="529" cy="768"/>
          </a:xfrm>
        </p:grpSpPr>
        <p:sp>
          <p:nvSpPr>
            <p:cNvPr id="31766" name="AutoShape 25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7" name="AutoShape 26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8" name="Rectangle 27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5" name="Group 28"/>
          <p:cNvGrpSpPr>
            <a:grpSpLocks/>
          </p:cNvGrpSpPr>
          <p:nvPr/>
        </p:nvGrpSpPr>
        <p:grpSpPr bwMode="auto">
          <a:xfrm>
            <a:off x="6858000" y="1714500"/>
            <a:ext cx="839788" cy="914400"/>
            <a:chOff x="288" y="1440"/>
            <a:chExt cx="529" cy="768"/>
          </a:xfrm>
        </p:grpSpPr>
        <p:sp>
          <p:nvSpPr>
            <p:cNvPr id="31763" name="AutoShape 29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4" name="AutoShape 30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5" name="Rectangle 31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6" name="Text Box 32"/>
          <p:cNvSpPr txBox="1">
            <a:spLocks noChangeArrowheads="1"/>
          </p:cNvSpPr>
          <p:nvPr/>
        </p:nvSpPr>
        <p:spPr bwMode="auto">
          <a:xfrm>
            <a:off x="3679825" y="3227388"/>
            <a:ext cx="2527300" cy="461962"/>
          </a:xfrm>
          <a:prstGeom prst="rect">
            <a:avLst/>
          </a:prstGeom>
          <a:noFill/>
          <a:ln w="22225">
            <a:solidFill>
              <a:schemeClr val="tx2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  <a:latin typeface="Arial Narrow" charset="0"/>
              </a:rPr>
              <a:t>1000</a:t>
            </a:r>
            <a:r>
              <a:rPr lang="ja-JP" altLang="en-US">
                <a:solidFill>
                  <a:schemeClr val="tx2"/>
                </a:solidFill>
                <a:latin typeface="Arial Narrow" charset="0"/>
              </a:rPr>
              <a:t>’</a:t>
            </a:r>
            <a:r>
              <a:rPr lang="en-US" altLang="ja-JP">
                <a:solidFill>
                  <a:schemeClr val="tx2"/>
                </a:solidFill>
                <a:latin typeface="Arial Narrow" charset="0"/>
              </a:rPr>
              <a:t>s of processes</a:t>
            </a:r>
            <a:endParaRPr lang="en-US">
              <a:solidFill>
                <a:schemeClr val="tx2"/>
              </a:solidFill>
              <a:latin typeface="Arial Narrow" charset="0"/>
            </a:endParaRPr>
          </a:p>
        </p:txBody>
      </p:sp>
      <p:grpSp>
        <p:nvGrpSpPr>
          <p:cNvPr id="31757" name="Group 33"/>
          <p:cNvGrpSpPr>
            <a:grpSpLocks/>
          </p:cNvGrpSpPr>
          <p:nvPr/>
        </p:nvGrpSpPr>
        <p:grpSpPr bwMode="auto">
          <a:xfrm>
            <a:off x="7848600" y="2628900"/>
            <a:ext cx="839788" cy="914400"/>
            <a:chOff x="288" y="1440"/>
            <a:chExt cx="529" cy="768"/>
          </a:xfrm>
        </p:grpSpPr>
        <p:sp>
          <p:nvSpPr>
            <p:cNvPr id="31760" name="AutoShape 34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1" name="AutoShape 35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2" name="Rectangle 36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8" name="Text Box 37"/>
          <p:cNvSpPr txBox="1">
            <a:spLocks noChangeArrowheads="1"/>
          </p:cNvSpPr>
          <p:nvPr/>
        </p:nvSpPr>
        <p:spPr bwMode="auto">
          <a:xfrm>
            <a:off x="6621463" y="857250"/>
            <a:ext cx="1992312" cy="4619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Process Group</a:t>
            </a:r>
          </a:p>
        </p:txBody>
      </p:sp>
      <p:sp>
        <p:nvSpPr>
          <p:cNvPr id="31759" name="Text Box 38"/>
          <p:cNvSpPr txBox="1">
            <a:spLocks noChangeArrowheads="1"/>
          </p:cNvSpPr>
          <p:nvPr/>
        </p:nvSpPr>
        <p:spPr bwMode="auto">
          <a:xfrm>
            <a:off x="7126288" y="1235075"/>
            <a:ext cx="1671637" cy="4619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“Members”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E0CD8B8-A442-4C45-B3B2-B70CED433469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894138" y="1314450"/>
            <a:ext cx="744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i="1"/>
              <a:t> pj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635375" y="1306513"/>
            <a:ext cx="2536825" cy="1893887"/>
            <a:chOff x="2388" y="1098"/>
            <a:chExt cx="1357" cy="1580"/>
          </a:xfrm>
        </p:grpSpPr>
        <p:sp>
          <p:nvSpPr>
            <p:cNvPr id="33849" name="AutoShape 4"/>
            <p:cNvSpPr>
              <a:spLocks noChangeArrowheads="1"/>
            </p:cNvSpPr>
            <p:nvPr/>
          </p:nvSpPr>
          <p:spPr bwMode="auto">
            <a:xfrm rot="-729085">
              <a:off x="2496" y="1488"/>
              <a:ext cx="1249" cy="1190"/>
            </a:xfrm>
            <a:prstGeom prst="irregularSeal2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0" name="Text Box 5"/>
            <p:cNvSpPr txBox="1">
              <a:spLocks noChangeArrowheads="1"/>
            </p:cNvSpPr>
            <p:nvPr/>
          </p:nvSpPr>
          <p:spPr bwMode="auto">
            <a:xfrm rot="-13039">
              <a:off x="2388" y="1098"/>
              <a:ext cx="1272" cy="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 I</a:t>
              </a:r>
              <a:r>
                <a:rPr lang="en-US" sz="3200" b="1">
                  <a:solidFill>
                    <a:srgbClr val="FF3300"/>
                  </a:solidFill>
                </a:rPr>
                <a:t> </a:t>
              </a:r>
              <a:r>
                <a:rPr lang="en-US" sz="3200" b="1" i="1">
                  <a:solidFill>
                    <a:srgbClr val="FF3300"/>
                  </a:solidFill>
                </a:rPr>
                <a:t>pj</a:t>
              </a:r>
              <a:r>
                <a:rPr lang="en-US" sz="3200" i="1">
                  <a:solidFill>
                    <a:srgbClr val="FF3300"/>
                  </a:solidFill>
                </a:rPr>
                <a:t> crashed </a:t>
              </a:r>
            </a:p>
          </p:txBody>
        </p:sp>
      </p:grpSp>
      <p:sp>
        <p:nvSpPr>
          <p:cNvPr id="33796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" y="-228600"/>
            <a:ext cx="77724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Group Membership Protocol</a:t>
            </a:r>
          </a:p>
        </p:txBody>
      </p:sp>
      <p:grpSp>
        <p:nvGrpSpPr>
          <p:cNvPr id="33797" name="Group 7"/>
          <p:cNvGrpSpPr>
            <a:grpSpLocks/>
          </p:cNvGrpSpPr>
          <p:nvPr/>
        </p:nvGrpSpPr>
        <p:grpSpPr bwMode="auto">
          <a:xfrm>
            <a:off x="457200" y="1714500"/>
            <a:ext cx="839788" cy="914400"/>
            <a:chOff x="288" y="1440"/>
            <a:chExt cx="529" cy="768"/>
          </a:xfrm>
        </p:grpSpPr>
        <p:sp>
          <p:nvSpPr>
            <p:cNvPr id="33846" name="AutoShape 8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7" name="AutoShape 9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8" name="Rectangle 10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798" name="Group 11"/>
          <p:cNvGrpSpPr>
            <a:grpSpLocks/>
          </p:cNvGrpSpPr>
          <p:nvPr/>
        </p:nvGrpSpPr>
        <p:grpSpPr bwMode="auto">
          <a:xfrm>
            <a:off x="7848600" y="2628900"/>
            <a:ext cx="839788" cy="914400"/>
            <a:chOff x="288" y="1440"/>
            <a:chExt cx="529" cy="768"/>
          </a:xfrm>
        </p:grpSpPr>
        <p:sp>
          <p:nvSpPr>
            <p:cNvPr id="33843" name="AutoShape 12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4" name="AutoShape 13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5" name="Rectangle 14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799" name="Group 15"/>
          <p:cNvGrpSpPr>
            <a:grpSpLocks/>
          </p:cNvGrpSpPr>
          <p:nvPr/>
        </p:nvGrpSpPr>
        <p:grpSpPr bwMode="auto">
          <a:xfrm>
            <a:off x="3124200" y="1885950"/>
            <a:ext cx="839788" cy="914400"/>
            <a:chOff x="288" y="1440"/>
            <a:chExt cx="529" cy="768"/>
          </a:xfrm>
        </p:grpSpPr>
        <p:sp>
          <p:nvSpPr>
            <p:cNvPr id="33840" name="AutoShape 16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1" name="AutoShape 17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2" name="Rectangle 18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0" name="Group 19"/>
          <p:cNvGrpSpPr>
            <a:grpSpLocks/>
          </p:cNvGrpSpPr>
          <p:nvPr/>
        </p:nvGrpSpPr>
        <p:grpSpPr bwMode="auto">
          <a:xfrm>
            <a:off x="1752600" y="1371600"/>
            <a:ext cx="839788" cy="914400"/>
            <a:chOff x="288" y="1440"/>
            <a:chExt cx="529" cy="768"/>
          </a:xfrm>
        </p:grpSpPr>
        <p:sp>
          <p:nvSpPr>
            <p:cNvPr id="33837" name="AutoShape 20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8" name="AutoShape 21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9" name="Rectangle 22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1" name="Group 23"/>
          <p:cNvGrpSpPr>
            <a:grpSpLocks/>
          </p:cNvGrpSpPr>
          <p:nvPr/>
        </p:nvGrpSpPr>
        <p:grpSpPr bwMode="auto">
          <a:xfrm>
            <a:off x="4495800" y="2114550"/>
            <a:ext cx="839788" cy="914400"/>
            <a:chOff x="288" y="1440"/>
            <a:chExt cx="529" cy="768"/>
          </a:xfrm>
        </p:grpSpPr>
        <p:sp>
          <p:nvSpPr>
            <p:cNvPr id="33834" name="AutoShape 24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5" name="AutoShape 25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6" name="Rectangle 26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2" name="Group 27"/>
          <p:cNvGrpSpPr>
            <a:grpSpLocks/>
          </p:cNvGrpSpPr>
          <p:nvPr/>
        </p:nvGrpSpPr>
        <p:grpSpPr bwMode="auto">
          <a:xfrm>
            <a:off x="5715000" y="914400"/>
            <a:ext cx="839788" cy="914400"/>
            <a:chOff x="288" y="1440"/>
            <a:chExt cx="529" cy="768"/>
          </a:xfrm>
        </p:grpSpPr>
        <p:sp>
          <p:nvSpPr>
            <p:cNvPr id="33831" name="AutoShape 28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2" name="AutoShape 29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3" name="Rectangle 30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03" name="Line 31"/>
          <p:cNvSpPr>
            <a:spLocks noChangeShapeType="1"/>
          </p:cNvSpPr>
          <p:nvPr/>
        </p:nvSpPr>
        <p:spPr bwMode="auto">
          <a:xfrm>
            <a:off x="4343400" y="17716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3804" name="Group 32"/>
          <p:cNvGrpSpPr>
            <a:grpSpLocks/>
          </p:cNvGrpSpPr>
          <p:nvPr/>
        </p:nvGrpSpPr>
        <p:grpSpPr bwMode="auto">
          <a:xfrm>
            <a:off x="2667000" y="3865563"/>
            <a:ext cx="4724400" cy="1003300"/>
            <a:chOff x="1152" y="3072"/>
            <a:chExt cx="2976" cy="842"/>
          </a:xfrm>
        </p:grpSpPr>
        <p:sp>
          <p:nvSpPr>
            <p:cNvPr id="224289" name="Text Box 33"/>
            <p:cNvSpPr txBox="1">
              <a:spLocks noChangeArrowheads="1"/>
            </p:cNvSpPr>
            <p:nvPr/>
          </p:nvSpPr>
          <p:spPr bwMode="auto">
            <a:xfrm>
              <a:off x="1478" y="3216"/>
              <a:ext cx="2369" cy="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b="1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Unreliable Communication</a:t>
              </a:r>
            </a:p>
            <a:p>
              <a:pPr algn="ctr">
                <a:defRPr/>
              </a:pPr>
              <a:r>
                <a:rPr lang="en-US" b="1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Network</a:t>
              </a:r>
            </a:p>
          </p:txBody>
        </p:sp>
        <p:sp>
          <p:nvSpPr>
            <p:cNvPr id="33830" name="Cloud"/>
            <p:cNvSpPr>
              <a:spLocks noChangeAspect="1" noEditPoints="1" noChangeArrowheads="1"/>
            </p:cNvSpPr>
            <p:nvPr/>
          </p:nvSpPr>
          <p:spPr bwMode="auto">
            <a:xfrm>
              <a:off x="1152" y="3072"/>
              <a:ext cx="2976" cy="78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6 w 21600"/>
                <a:gd name="T13" fmla="*/ 3274 h 21600"/>
                <a:gd name="T14" fmla="*/ 17085 w 21600"/>
                <a:gd name="T15" fmla="*/ 173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noFill/>
            <a:ln w="349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05" name="Group 35"/>
          <p:cNvGrpSpPr>
            <a:grpSpLocks/>
          </p:cNvGrpSpPr>
          <p:nvPr/>
        </p:nvGrpSpPr>
        <p:grpSpPr bwMode="auto">
          <a:xfrm>
            <a:off x="6858000" y="1714500"/>
            <a:ext cx="839788" cy="914400"/>
            <a:chOff x="288" y="1440"/>
            <a:chExt cx="529" cy="768"/>
          </a:xfrm>
        </p:grpSpPr>
        <p:sp>
          <p:nvSpPr>
            <p:cNvPr id="33826" name="AutoShape 36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7" name="AutoShape 37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8" name="Rectangle 38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6" name="Group 39"/>
          <p:cNvGrpSpPr>
            <a:grpSpLocks/>
          </p:cNvGrpSpPr>
          <p:nvPr/>
        </p:nvGrpSpPr>
        <p:grpSpPr bwMode="auto">
          <a:xfrm>
            <a:off x="414338" y="971550"/>
            <a:ext cx="663575" cy="685800"/>
            <a:chOff x="261" y="816"/>
            <a:chExt cx="418" cy="576"/>
          </a:xfrm>
        </p:grpSpPr>
        <p:sp>
          <p:nvSpPr>
            <p:cNvPr id="33824" name="Text Box 40"/>
            <p:cNvSpPr txBox="1">
              <a:spLocks noChangeArrowheads="1"/>
            </p:cNvSpPr>
            <p:nvPr/>
          </p:nvSpPr>
          <p:spPr bwMode="auto">
            <a:xfrm>
              <a:off x="261" y="816"/>
              <a:ext cx="4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 i="1"/>
                <a:t>pi</a:t>
              </a:r>
            </a:p>
          </p:txBody>
        </p:sp>
        <p:sp>
          <p:nvSpPr>
            <p:cNvPr id="33825" name="Line 41"/>
            <p:cNvSpPr>
              <a:spLocks noChangeShapeType="1"/>
            </p:cNvSpPr>
            <p:nvPr/>
          </p:nvSpPr>
          <p:spPr bwMode="auto">
            <a:xfrm>
              <a:off x="384" y="120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2" name="Group 42"/>
          <p:cNvGrpSpPr>
            <a:grpSpLocks/>
          </p:cNvGrpSpPr>
          <p:nvPr/>
        </p:nvGrpSpPr>
        <p:grpSpPr bwMode="auto">
          <a:xfrm>
            <a:off x="5564188" y="365125"/>
            <a:ext cx="3400425" cy="2549525"/>
            <a:chOff x="3505" y="307"/>
            <a:chExt cx="2142" cy="2141"/>
          </a:xfrm>
        </p:grpSpPr>
        <p:grpSp>
          <p:nvGrpSpPr>
            <p:cNvPr id="33818" name="Group 43"/>
            <p:cNvGrpSpPr>
              <a:grpSpLocks/>
            </p:cNvGrpSpPr>
            <p:nvPr/>
          </p:nvGrpSpPr>
          <p:grpSpPr bwMode="auto">
            <a:xfrm>
              <a:off x="4128" y="634"/>
              <a:ext cx="1519" cy="1814"/>
              <a:chOff x="4128" y="634"/>
              <a:chExt cx="1519" cy="1814"/>
            </a:xfrm>
          </p:grpSpPr>
          <p:sp>
            <p:nvSpPr>
              <p:cNvPr id="33821" name="Oval 44"/>
              <p:cNvSpPr>
                <a:spLocks noChangeArrowheads="1"/>
              </p:cNvSpPr>
              <p:nvPr/>
            </p:nvSpPr>
            <p:spPr bwMode="auto">
              <a:xfrm>
                <a:off x="4128" y="1200"/>
                <a:ext cx="912" cy="1248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2" name="Text Box 45"/>
              <p:cNvSpPr txBox="1">
                <a:spLocks noChangeArrowheads="1"/>
              </p:cNvSpPr>
              <p:nvPr/>
            </p:nvSpPr>
            <p:spPr bwMode="auto">
              <a:xfrm>
                <a:off x="4200" y="634"/>
                <a:ext cx="1447" cy="6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b="1" i="1"/>
                  <a:t>Some</a:t>
                </a:r>
                <a:r>
                  <a:rPr lang="en-US"/>
                  <a:t> process </a:t>
                </a:r>
              </a:p>
              <a:p>
                <a:pPr eaLnBrk="1" hangingPunct="1"/>
                <a:r>
                  <a:rPr lang="en-US"/>
                  <a:t>finds out quickly</a:t>
                </a:r>
              </a:p>
            </p:txBody>
          </p:sp>
          <p:sp>
            <p:nvSpPr>
              <p:cNvPr id="33823" name="Line 46"/>
              <p:cNvSpPr>
                <a:spLocks noChangeShapeType="1"/>
              </p:cNvSpPr>
              <p:nvPr/>
            </p:nvSpPr>
            <p:spPr bwMode="auto">
              <a:xfrm flipH="1">
                <a:off x="4992" y="1152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3819" name="Text Box 47"/>
            <p:cNvSpPr txBox="1">
              <a:spLocks noChangeArrowheads="1"/>
            </p:cNvSpPr>
            <p:nvPr/>
          </p:nvSpPr>
          <p:spPr bwMode="auto">
            <a:xfrm>
              <a:off x="3866" y="384"/>
              <a:ext cx="1471" cy="3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bg2"/>
                  </a:solidFill>
                </a:rPr>
                <a:t>Failure Detector</a:t>
              </a:r>
            </a:p>
          </p:txBody>
        </p:sp>
        <p:sp>
          <p:nvSpPr>
            <p:cNvPr id="33820" name="Text Box 48"/>
            <p:cNvSpPr txBox="1">
              <a:spLocks noChangeArrowheads="1"/>
            </p:cNvSpPr>
            <p:nvPr/>
          </p:nvSpPr>
          <p:spPr bwMode="auto">
            <a:xfrm>
              <a:off x="3505" y="307"/>
              <a:ext cx="3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II</a:t>
              </a:r>
            </a:p>
          </p:txBody>
        </p:sp>
      </p:grpSp>
      <p:grpSp>
        <p:nvGrpSpPr>
          <p:cNvPr id="14" name="Group 49"/>
          <p:cNvGrpSpPr>
            <a:grpSpLocks/>
          </p:cNvGrpSpPr>
          <p:nvPr/>
        </p:nvGrpSpPr>
        <p:grpSpPr bwMode="auto">
          <a:xfrm>
            <a:off x="25400" y="1771650"/>
            <a:ext cx="8509000" cy="2413000"/>
            <a:chOff x="16" y="1488"/>
            <a:chExt cx="5360" cy="2027"/>
          </a:xfrm>
        </p:grpSpPr>
        <p:grpSp>
          <p:nvGrpSpPr>
            <p:cNvPr id="33810" name="Group 50"/>
            <p:cNvGrpSpPr>
              <a:grpSpLocks/>
            </p:cNvGrpSpPr>
            <p:nvPr/>
          </p:nvGrpSpPr>
          <p:grpSpPr bwMode="auto">
            <a:xfrm>
              <a:off x="576" y="1488"/>
              <a:ext cx="4800" cy="1952"/>
              <a:chOff x="576" y="1488"/>
              <a:chExt cx="4800" cy="1952"/>
            </a:xfrm>
          </p:grpSpPr>
          <p:sp>
            <p:nvSpPr>
              <p:cNvPr id="33813" name="Freeform 51"/>
              <p:cNvSpPr>
                <a:spLocks/>
              </p:cNvSpPr>
              <p:nvPr/>
            </p:nvSpPr>
            <p:spPr bwMode="auto">
              <a:xfrm>
                <a:off x="3984" y="1488"/>
                <a:ext cx="720" cy="1056"/>
              </a:xfrm>
              <a:custGeom>
                <a:avLst/>
                <a:gdLst>
                  <a:gd name="T0" fmla="*/ 720 w 720"/>
                  <a:gd name="T1" fmla="*/ 839 h 1072"/>
                  <a:gd name="T2" fmla="*/ 240 w 720"/>
                  <a:gd name="T3" fmla="*/ 797 h 1072"/>
                  <a:gd name="T4" fmla="*/ 0 w 720"/>
                  <a:gd name="T5" fmla="*/ 0 h 1072"/>
                  <a:gd name="T6" fmla="*/ 0 60000 65536"/>
                  <a:gd name="T7" fmla="*/ 0 60000 65536"/>
                  <a:gd name="T8" fmla="*/ 0 60000 65536"/>
                  <a:gd name="T9" fmla="*/ 0 w 720"/>
                  <a:gd name="T10" fmla="*/ 0 h 1072"/>
                  <a:gd name="T11" fmla="*/ 720 w 720"/>
                  <a:gd name="T12" fmla="*/ 1072 h 10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0" h="1072">
                    <a:moveTo>
                      <a:pt x="720" y="960"/>
                    </a:moveTo>
                    <a:cubicBezTo>
                      <a:pt x="540" y="1016"/>
                      <a:pt x="360" y="1072"/>
                      <a:pt x="240" y="912"/>
                    </a:cubicBezTo>
                    <a:cubicBezTo>
                      <a:pt x="120" y="752"/>
                      <a:pt x="60" y="376"/>
                      <a:pt x="0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4" name="Freeform 52"/>
              <p:cNvSpPr>
                <a:spLocks/>
              </p:cNvSpPr>
              <p:nvPr/>
            </p:nvSpPr>
            <p:spPr bwMode="auto">
              <a:xfrm>
                <a:off x="4656" y="2448"/>
                <a:ext cx="720" cy="992"/>
              </a:xfrm>
              <a:custGeom>
                <a:avLst/>
                <a:gdLst>
                  <a:gd name="T0" fmla="*/ 0 w 720"/>
                  <a:gd name="T1" fmla="*/ 0 h 992"/>
                  <a:gd name="T2" fmla="*/ 288 w 720"/>
                  <a:gd name="T3" fmla="*/ 912 h 992"/>
                  <a:gd name="T4" fmla="*/ 720 w 720"/>
                  <a:gd name="T5" fmla="*/ 480 h 992"/>
                  <a:gd name="T6" fmla="*/ 0 60000 65536"/>
                  <a:gd name="T7" fmla="*/ 0 60000 65536"/>
                  <a:gd name="T8" fmla="*/ 0 60000 65536"/>
                  <a:gd name="T9" fmla="*/ 0 w 720"/>
                  <a:gd name="T10" fmla="*/ 0 h 992"/>
                  <a:gd name="T11" fmla="*/ 720 w 720"/>
                  <a:gd name="T12" fmla="*/ 992 h 9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0" h="992">
                    <a:moveTo>
                      <a:pt x="0" y="0"/>
                    </a:moveTo>
                    <a:cubicBezTo>
                      <a:pt x="84" y="416"/>
                      <a:pt x="168" y="832"/>
                      <a:pt x="288" y="912"/>
                    </a:cubicBezTo>
                    <a:cubicBezTo>
                      <a:pt x="408" y="992"/>
                      <a:pt x="564" y="736"/>
                      <a:pt x="720" y="48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5" name="Freeform 53"/>
              <p:cNvSpPr>
                <a:spLocks/>
              </p:cNvSpPr>
              <p:nvPr/>
            </p:nvSpPr>
            <p:spPr bwMode="auto">
              <a:xfrm>
                <a:off x="2144" y="2256"/>
                <a:ext cx="2512" cy="584"/>
              </a:xfrm>
              <a:custGeom>
                <a:avLst/>
                <a:gdLst>
                  <a:gd name="T0" fmla="*/ 2512 w 2512"/>
                  <a:gd name="T1" fmla="*/ 192 h 584"/>
                  <a:gd name="T2" fmla="*/ 736 w 2512"/>
                  <a:gd name="T3" fmla="*/ 576 h 584"/>
                  <a:gd name="T4" fmla="*/ 112 w 2512"/>
                  <a:gd name="T5" fmla="*/ 240 h 584"/>
                  <a:gd name="T6" fmla="*/ 64 w 2512"/>
                  <a:gd name="T7" fmla="*/ 0 h 5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12"/>
                  <a:gd name="T13" fmla="*/ 0 h 584"/>
                  <a:gd name="T14" fmla="*/ 2512 w 2512"/>
                  <a:gd name="T15" fmla="*/ 584 h 5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12" h="584">
                    <a:moveTo>
                      <a:pt x="2512" y="192"/>
                    </a:moveTo>
                    <a:cubicBezTo>
                      <a:pt x="1824" y="380"/>
                      <a:pt x="1136" y="568"/>
                      <a:pt x="736" y="576"/>
                    </a:cubicBezTo>
                    <a:cubicBezTo>
                      <a:pt x="336" y="584"/>
                      <a:pt x="224" y="336"/>
                      <a:pt x="112" y="240"/>
                    </a:cubicBezTo>
                    <a:cubicBezTo>
                      <a:pt x="0" y="144"/>
                      <a:pt x="72" y="40"/>
                      <a:pt x="6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6" name="Freeform 54"/>
              <p:cNvSpPr>
                <a:spLocks/>
              </p:cNvSpPr>
              <p:nvPr/>
            </p:nvSpPr>
            <p:spPr bwMode="auto">
              <a:xfrm>
                <a:off x="1336" y="1824"/>
                <a:ext cx="3416" cy="1200"/>
              </a:xfrm>
              <a:custGeom>
                <a:avLst/>
                <a:gdLst>
                  <a:gd name="T0" fmla="*/ 2323 w 3560"/>
                  <a:gd name="T1" fmla="*/ 1237 h 1112"/>
                  <a:gd name="T2" fmla="*/ 2289 w 3560"/>
                  <a:gd name="T3" fmla="*/ 1237 h 1112"/>
                  <a:gd name="T4" fmla="*/ 1330 w 3560"/>
                  <a:gd name="T5" fmla="*/ 2095 h 1112"/>
                  <a:gd name="T6" fmla="*/ 434 w 3560"/>
                  <a:gd name="T7" fmla="*/ 1904 h 1112"/>
                  <a:gd name="T8" fmla="*/ 72 w 3560"/>
                  <a:gd name="T9" fmla="*/ 761 h 1112"/>
                  <a:gd name="T10" fmla="*/ 8 w 3560"/>
                  <a:gd name="T11" fmla="*/ 0 h 11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0"/>
                  <a:gd name="T19" fmla="*/ 0 h 1112"/>
                  <a:gd name="T20" fmla="*/ 3560 w 3560"/>
                  <a:gd name="T21" fmla="*/ 1112 h 11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0" h="1112">
                    <a:moveTo>
                      <a:pt x="3368" y="624"/>
                    </a:moveTo>
                    <a:cubicBezTo>
                      <a:pt x="3464" y="588"/>
                      <a:pt x="3560" y="552"/>
                      <a:pt x="3320" y="624"/>
                    </a:cubicBezTo>
                    <a:cubicBezTo>
                      <a:pt x="3080" y="696"/>
                      <a:pt x="2376" y="1000"/>
                      <a:pt x="1928" y="1056"/>
                    </a:cubicBezTo>
                    <a:cubicBezTo>
                      <a:pt x="1480" y="1112"/>
                      <a:pt x="936" y="1072"/>
                      <a:pt x="632" y="960"/>
                    </a:cubicBezTo>
                    <a:cubicBezTo>
                      <a:pt x="328" y="848"/>
                      <a:pt x="208" y="544"/>
                      <a:pt x="104" y="384"/>
                    </a:cubicBezTo>
                    <a:cubicBezTo>
                      <a:pt x="0" y="224"/>
                      <a:pt x="4" y="112"/>
                      <a:pt x="8" y="0"/>
                    </a:cubicBezTo>
                  </a:path>
                </a:pathLst>
              </a:custGeom>
              <a:noFill/>
              <a:ln w="2730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7" name="Freeform 55"/>
              <p:cNvSpPr>
                <a:spLocks/>
              </p:cNvSpPr>
              <p:nvPr/>
            </p:nvSpPr>
            <p:spPr bwMode="auto">
              <a:xfrm>
                <a:off x="576" y="2112"/>
                <a:ext cx="4080" cy="1040"/>
              </a:xfrm>
              <a:custGeom>
                <a:avLst/>
                <a:gdLst>
                  <a:gd name="T0" fmla="*/ 4080 w 4080"/>
                  <a:gd name="T1" fmla="*/ 336 h 1040"/>
                  <a:gd name="T2" fmla="*/ 2880 w 4080"/>
                  <a:gd name="T3" fmla="*/ 912 h 1040"/>
                  <a:gd name="T4" fmla="*/ 1920 w 4080"/>
                  <a:gd name="T5" fmla="*/ 1008 h 1040"/>
                  <a:gd name="T6" fmla="*/ 624 w 4080"/>
                  <a:gd name="T7" fmla="*/ 720 h 1040"/>
                  <a:gd name="T8" fmla="*/ 0 w 4080"/>
                  <a:gd name="T9" fmla="*/ 0 h 10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80"/>
                  <a:gd name="T16" fmla="*/ 0 h 1040"/>
                  <a:gd name="T17" fmla="*/ 4080 w 4080"/>
                  <a:gd name="T18" fmla="*/ 1040 h 10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80" h="1040">
                    <a:moveTo>
                      <a:pt x="4080" y="336"/>
                    </a:moveTo>
                    <a:cubicBezTo>
                      <a:pt x="3660" y="568"/>
                      <a:pt x="3240" y="800"/>
                      <a:pt x="2880" y="912"/>
                    </a:cubicBezTo>
                    <a:cubicBezTo>
                      <a:pt x="2520" y="1024"/>
                      <a:pt x="2296" y="1040"/>
                      <a:pt x="1920" y="1008"/>
                    </a:cubicBezTo>
                    <a:cubicBezTo>
                      <a:pt x="1544" y="976"/>
                      <a:pt x="944" y="888"/>
                      <a:pt x="624" y="720"/>
                    </a:cubicBezTo>
                    <a:cubicBezTo>
                      <a:pt x="304" y="552"/>
                      <a:pt x="152" y="276"/>
                      <a:pt x="0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3811" name="Text Box 56"/>
            <p:cNvSpPr txBox="1">
              <a:spLocks noChangeArrowheads="1"/>
            </p:cNvSpPr>
            <p:nvPr/>
          </p:nvSpPr>
          <p:spPr bwMode="auto">
            <a:xfrm>
              <a:off x="449" y="3072"/>
              <a:ext cx="1340" cy="3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bg2"/>
                  </a:solidFill>
                </a:rPr>
                <a:t>Dissemination</a:t>
              </a:r>
              <a:endParaRPr lang="en-US" i="1">
                <a:solidFill>
                  <a:schemeClr val="bg2"/>
                </a:solidFill>
              </a:endParaRPr>
            </a:p>
          </p:txBody>
        </p:sp>
        <p:sp>
          <p:nvSpPr>
            <p:cNvPr id="33812" name="Text Box 57"/>
            <p:cNvSpPr txBox="1">
              <a:spLocks noChangeArrowheads="1"/>
            </p:cNvSpPr>
            <p:nvPr/>
          </p:nvSpPr>
          <p:spPr bwMode="auto">
            <a:xfrm>
              <a:off x="16" y="3024"/>
              <a:ext cx="4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III</a:t>
              </a:r>
            </a:p>
          </p:txBody>
        </p:sp>
      </p:grpSp>
      <p:sp>
        <p:nvSpPr>
          <p:cNvPr id="33809" name="Text Box 58"/>
          <p:cNvSpPr txBox="1">
            <a:spLocks noChangeArrowheads="1"/>
          </p:cNvSpPr>
          <p:nvPr/>
        </p:nvSpPr>
        <p:spPr bwMode="auto">
          <a:xfrm>
            <a:off x="228600" y="4743450"/>
            <a:ext cx="2287806" cy="369332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/>
              <a:t>Fail-stop </a:t>
            </a:r>
            <a:r>
              <a:rPr lang="en-US" sz="1800" dirty="0"/>
              <a:t>Failures only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3765</TotalTime>
  <Words>2404</Words>
  <Application>Microsoft Macintosh PowerPoint</Application>
  <PresentationFormat>On-screen Show (16:9)</PresentationFormat>
  <Paragraphs>645</Paragraphs>
  <Slides>51</Slides>
  <Notes>45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Target Settings</vt:lpstr>
      <vt:lpstr>Group Membership Service</vt:lpstr>
      <vt:lpstr>Two sub-protocols</vt:lpstr>
      <vt:lpstr>Large Group: Scalability A Goal</vt:lpstr>
      <vt:lpstr>Group Membership Protocol</vt:lpstr>
      <vt:lpstr>Next</vt:lpstr>
      <vt:lpstr>I. pj crashes </vt:lpstr>
      <vt:lpstr>II. Distributed Failure Detectors: Desirable Properties</vt:lpstr>
      <vt:lpstr>Distributed Failure Detectors: Properties</vt:lpstr>
      <vt:lpstr>What Real Failure Detectors Prefer</vt:lpstr>
      <vt:lpstr>What Real Failure Detectors Prefer</vt:lpstr>
      <vt:lpstr>What Real Failure Detectors Prefer</vt:lpstr>
      <vt:lpstr>Failure Detector Properties</vt:lpstr>
      <vt:lpstr>Centralized Heartbeating</vt:lpstr>
      <vt:lpstr>Ring Heartbeating</vt:lpstr>
      <vt:lpstr>All-to-All Heartbeating</vt:lpstr>
      <vt:lpstr>Next</vt:lpstr>
      <vt:lpstr>Gossip-style Heartbeating</vt:lpstr>
      <vt:lpstr>Gossip-Style Failure Detection</vt:lpstr>
      <vt:lpstr>Gossip-Style Failure Detection</vt:lpstr>
      <vt:lpstr>Gossip-Style Failure Detection</vt:lpstr>
      <vt:lpstr>Analysis/Discussion</vt:lpstr>
      <vt:lpstr>Next</vt:lpstr>
      <vt:lpstr>Failure Detector Properties …</vt:lpstr>
      <vt:lpstr>…Are application-defined Requirements</vt:lpstr>
      <vt:lpstr>PowerPoint Presentation</vt:lpstr>
      <vt:lpstr>All-to-All Heartbeating</vt:lpstr>
      <vt:lpstr>Gossip-style Heartbeating</vt:lpstr>
      <vt:lpstr>What’s the Best/Optimal we can do?</vt:lpstr>
      <vt:lpstr>Heartbeating</vt:lpstr>
      <vt:lpstr>Next</vt:lpstr>
      <vt:lpstr>SWIM Failure Detector Protocol</vt:lpstr>
      <vt:lpstr>Detection Time</vt:lpstr>
      <vt:lpstr>Accuracy, Load</vt:lpstr>
      <vt:lpstr>SWIM Failure Detector</vt:lpstr>
      <vt:lpstr>Time-bounded Completeness</vt:lpstr>
      <vt:lpstr>SWIM versus Heartbeating</vt:lpstr>
      <vt:lpstr>Next</vt:lpstr>
      <vt:lpstr>Group Membership Protocol</vt:lpstr>
      <vt:lpstr>Dissemination Options</vt:lpstr>
      <vt:lpstr>Infection-style Dissemination</vt:lpstr>
      <vt:lpstr>Infection-style Dissemination</vt:lpstr>
      <vt:lpstr>Suspicion Mechanism</vt:lpstr>
      <vt:lpstr>Suspicion Mechanism</vt:lpstr>
      <vt:lpstr>Suspicion Mechanism</vt:lpstr>
      <vt:lpstr>Wrap Up</vt:lpstr>
      <vt:lpstr>Announcements</vt:lpstr>
    </vt:vector>
  </TitlesOfParts>
  <Company>CUCS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Indranil</dc:creator>
  <cp:lastModifiedBy>Indranil Gupta</cp:lastModifiedBy>
  <cp:revision>1184</cp:revision>
  <dcterms:created xsi:type="dcterms:W3CDTF">2011-01-15T17:00:17Z</dcterms:created>
  <dcterms:modified xsi:type="dcterms:W3CDTF">2015-09-10T18:43:54Z</dcterms:modified>
</cp:coreProperties>
</file>