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34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60" d="100"/>
          <a:sy n="60" d="100"/>
        </p:scale>
        <p:origin x="-1352" y="-96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0792307-2B31-8349-B688-18A7F5569A3E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387BD2-BE15-1647-95A9-A5710142545C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CD4FE2-C06E-0946-99C5-00F56270C322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2F9E2D-3D80-D042-BDF1-8A2B916908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F5CA189-527B-F845-8970-92AA1AE338F0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A92E9A-4E16-B84E-814E-A6F77A7A45AA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4F58C62-928D-F64C-9E8B-3683B8D75D41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3D98681-6A09-6F41-A3B3-9F183B199946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D9293CE-FA93-3B42-8CB1-80453F536FF6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3AC00D1-2C13-5543-9FA6-0FEE653A4BC5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D29DF-AD15-7C48-B92E-727AEB2E116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B57159A-1238-0C44-A476-0BE7CC29DD83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E4A893-C24F-0A46-A5F4-211FDDC05851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DEA5E7D-2B5A-D040-8434-8F8324E8C155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4B6F0F3-2899-F142-AB89-0CABEF47B527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F565FD8-C8D2-7441-AAE6-6E7AA137A056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CACAEC-D861-F148-8AA4-62F60728377C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E49D8B9-708C-FD4F-A4C5-9E31FAC61842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DD1EFAE-20D9-AB43-8D44-3633D008497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44EB4FE-20B2-F741-9243-D6328578D0C7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31A339-3273-9544-819D-FDA6DDBD264D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E3E583-659D-0142-8FD3-2C997A5815EF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8C67206-1BF0-4F45-A2C5-4562B880B8FF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393F69-160D-1341-B5D9-8E1ED34113E9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B6A6E7B-6B7A-DE46-8C59-81E112287A01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BFBCAB1-8B59-0940-9CD7-3A076652AF45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E32F88A-5011-3243-A425-B06EA5B62739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4362BB-8AD3-EE42-A3A8-BD912BDD1551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3DB298B-B83F-3E44-AB8B-3B9140A414E4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D2B347-EA29-D049-AAC6-CA6DA2848F70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6EB0369-F5BB-574E-9E48-265B7C84F097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DBDAEDC-045C-D644-A566-39D100707C86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B748812E-561E-438A-81D3-22B6B9FAEA9A}" type="datetimeFigureOut">
              <a:rPr lang="en-US" smtClean="0"/>
              <a:pPr/>
              <a:t>12/9/14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18288952-07DD-45F2-92DF-2D7C6E70F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en.wikipedia.org/wiki/Bulk_synchronous_paralle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torm.incubator.apache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  <a:latin typeface="Times New Roman"/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  <a:latin typeface="Times New Roman"/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  <a:latin typeface="Times New Roman"/>
              </a:rPr>
              <a:t>Fall 2014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>
                <a:latin typeface="Times New Roman"/>
              </a:rPr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>
                <a:latin typeface="Times New Roman"/>
              </a:rPr>
              <a:t>Lecture </a:t>
            </a:r>
            <a:r>
              <a:rPr lang="en-US" sz="3900" i="1" dirty="0" smtClean="0">
                <a:latin typeface="Times New Roman"/>
              </a:rPr>
              <a:t>22: Stream Processing, Graph Processing</a:t>
            </a:r>
            <a:endParaRPr lang="en-US" sz="3900" i="1" dirty="0">
              <a:solidFill>
                <a:srgbClr val="17375E"/>
              </a:solidFill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6294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1815253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A Storm entity (process) that 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Processes input streams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Outputs more streams for other bolts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Bolt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33795" name="Group 33"/>
          <p:cNvGrpSpPr>
            <a:grpSpLocks/>
          </p:cNvGrpSpPr>
          <p:nvPr/>
        </p:nvGrpSpPr>
        <p:grpSpPr bwMode="auto">
          <a:xfrm>
            <a:off x="2164027" y="514773"/>
            <a:ext cx="1082014" cy="975360"/>
            <a:chOff x="3352800" y="2343150"/>
            <a:chExt cx="762000" cy="685800"/>
          </a:xfrm>
        </p:grpSpPr>
        <p:sp>
          <p:nvSpPr>
            <p:cNvPr id="35" name="Lightning Bolt 34"/>
            <p:cNvSpPr/>
            <p:nvPr/>
          </p:nvSpPr>
          <p:spPr>
            <a:xfrm>
              <a:off x="3429000" y="2419350"/>
              <a:ext cx="533400" cy="533400"/>
            </a:xfrm>
            <a:prstGeom prst="lightningBolt">
              <a:avLst/>
            </a:prstGeom>
            <a:solidFill>
              <a:srgbClr val="0000FF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352800" y="2343150"/>
              <a:ext cx="762000" cy="685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</p:grpSp>
      <p:grpSp>
        <p:nvGrpSpPr>
          <p:cNvPr id="33796" name="Group 1"/>
          <p:cNvGrpSpPr>
            <a:grpSpLocks/>
          </p:cNvGrpSpPr>
          <p:nvPr/>
        </p:nvGrpSpPr>
        <p:grpSpPr bwMode="auto">
          <a:xfrm>
            <a:off x="0" y="3332480"/>
            <a:ext cx="11902149" cy="2962204"/>
            <a:chOff x="0" y="2343150"/>
            <a:chExt cx="8382000" cy="2082800"/>
          </a:xfrm>
        </p:grpSpPr>
        <p:sp>
          <p:nvSpPr>
            <p:cNvPr id="33797" name="Rounded Rectangle 14"/>
            <p:cNvSpPr>
              <a:spLocks noChangeArrowheads="1"/>
            </p:cNvSpPr>
            <p:nvPr/>
          </p:nvSpPr>
          <p:spPr bwMode="auto">
            <a:xfrm rot="-472738">
              <a:off x="1995488" y="2590800"/>
              <a:ext cx="276225" cy="230188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33798" name="Straight Arrow Connector 3"/>
            <p:cNvCxnSpPr>
              <a:cxnSpLocks noChangeShapeType="1"/>
              <a:endCxn id="7" idx="3"/>
            </p:cNvCxnSpPr>
            <p:nvPr/>
          </p:nvCxnSpPr>
          <p:spPr bwMode="auto">
            <a:xfrm flipV="1">
              <a:off x="1600200" y="2928938"/>
              <a:ext cx="1863725" cy="2936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3799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0035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3352800" y="2343150"/>
              <a:ext cx="762000" cy="685800"/>
              <a:chOff x="3352800" y="2343150"/>
              <a:chExt cx="762000" cy="685800"/>
            </a:xfrm>
          </p:grpSpPr>
          <p:sp>
            <p:nvSpPr>
              <p:cNvPr id="6" name="Lightning Bolt 5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grpSp>
          <p:nvGrpSpPr>
            <p:cNvPr id="33801" name="Group 26"/>
            <p:cNvGrpSpPr>
              <a:grpSpLocks/>
            </p:cNvGrpSpPr>
            <p:nvPr/>
          </p:nvGrpSpPr>
          <p:grpSpPr bwMode="auto">
            <a:xfrm>
              <a:off x="5867400" y="2647950"/>
              <a:ext cx="762000" cy="685800"/>
              <a:chOff x="3352800" y="2343150"/>
              <a:chExt cx="762000" cy="685800"/>
            </a:xfrm>
          </p:grpSpPr>
          <p:sp>
            <p:nvSpPr>
              <p:cNvPr id="28" name="Lightning Bolt 27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cxnSp>
          <p:nvCxnSpPr>
            <p:cNvPr id="33802" name="Straight Arrow Connector 3"/>
            <p:cNvCxnSpPr>
              <a:cxnSpLocks noChangeShapeType="1"/>
            </p:cNvCxnSpPr>
            <p:nvPr/>
          </p:nvCxnSpPr>
          <p:spPr bwMode="auto">
            <a:xfrm>
              <a:off x="4114800" y="2800350"/>
              <a:ext cx="1752600" cy="152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3" name="Straight Arrow Connector 3"/>
            <p:cNvCxnSpPr>
              <a:cxnSpLocks noChangeShapeType="1"/>
            </p:cNvCxnSpPr>
            <p:nvPr/>
          </p:nvCxnSpPr>
          <p:spPr bwMode="auto">
            <a:xfrm>
              <a:off x="6629400" y="3028950"/>
              <a:ext cx="17526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4" name="Rounded Rectangle 36"/>
            <p:cNvSpPr>
              <a:spLocks noChangeArrowheads="1"/>
            </p:cNvSpPr>
            <p:nvPr/>
          </p:nvSpPr>
          <p:spPr bwMode="auto">
            <a:xfrm rot="337682">
              <a:off x="4432300" y="2438400"/>
              <a:ext cx="350838" cy="241300"/>
            </a:xfrm>
            <a:prstGeom prst="roundRect">
              <a:avLst>
                <a:gd name="adj" fmla="val 16667"/>
              </a:avLst>
            </a:prstGeom>
            <a:solidFill>
              <a:srgbClr val="660066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3805" name="Rounded Rectangle 37"/>
            <p:cNvSpPr>
              <a:spLocks noChangeArrowheads="1"/>
            </p:cNvSpPr>
            <p:nvPr/>
          </p:nvSpPr>
          <p:spPr bwMode="auto">
            <a:xfrm rot="-472738">
              <a:off x="2376488" y="2530475"/>
              <a:ext cx="276225" cy="230188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3806" name="Rounded Rectangle 38"/>
            <p:cNvSpPr>
              <a:spLocks noChangeArrowheads="1"/>
            </p:cNvSpPr>
            <p:nvPr/>
          </p:nvSpPr>
          <p:spPr bwMode="auto">
            <a:xfrm rot="-472738">
              <a:off x="2757488" y="2478088"/>
              <a:ext cx="276225" cy="230187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3807" name="Rounded Rectangle 41"/>
            <p:cNvSpPr>
              <a:spLocks noChangeArrowheads="1"/>
            </p:cNvSpPr>
            <p:nvPr/>
          </p:nvSpPr>
          <p:spPr bwMode="auto">
            <a:xfrm rot="337682">
              <a:off x="4837113" y="2476500"/>
              <a:ext cx="350837" cy="239713"/>
            </a:xfrm>
            <a:prstGeom prst="roundRect">
              <a:avLst>
                <a:gd name="adj" fmla="val 16667"/>
              </a:avLst>
            </a:prstGeom>
            <a:solidFill>
              <a:srgbClr val="660066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3808" name="Rounded Rectangle 45"/>
            <p:cNvSpPr>
              <a:spLocks noChangeArrowheads="1"/>
            </p:cNvSpPr>
            <p:nvPr/>
          </p:nvSpPr>
          <p:spPr bwMode="auto">
            <a:xfrm>
              <a:off x="6808788" y="2587625"/>
              <a:ext cx="350837" cy="2413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3809" name="Rounded Rectangle 47"/>
            <p:cNvSpPr>
              <a:spLocks noChangeArrowheads="1"/>
            </p:cNvSpPr>
            <p:nvPr/>
          </p:nvSpPr>
          <p:spPr bwMode="auto">
            <a:xfrm>
              <a:off x="7308850" y="2581275"/>
              <a:ext cx="352425" cy="2397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86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/>
          <p:cNvSpPr>
            <a:spLocks noGrp="1"/>
          </p:cNvSpPr>
          <p:nvPr>
            <p:ph idx="1"/>
          </p:nvPr>
        </p:nvSpPr>
        <p:spPr>
          <a:xfrm>
            <a:off x="541007" y="1815253"/>
            <a:ext cx="9305317" cy="422656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 directed graph of spouts and bolts (and output bolts)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Corresponds to a Storm “application”</a:t>
            </a:r>
            <a:endParaRPr lang="en-US" sz="23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Topology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35843" name="Group 1"/>
          <p:cNvGrpSpPr>
            <a:grpSpLocks/>
          </p:cNvGrpSpPr>
          <p:nvPr/>
        </p:nvGrpSpPr>
        <p:grpSpPr bwMode="auto">
          <a:xfrm>
            <a:off x="0" y="3332480"/>
            <a:ext cx="11902149" cy="3576320"/>
            <a:chOff x="0" y="2343150"/>
            <a:chExt cx="8382000" cy="2514600"/>
          </a:xfrm>
        </p:grpSpPr>
        <p:sp>
          <p:nvSpPr>
            <p:cNvPr id="35844" name="Rounded Rectangle 14"/>
            <p:cNvSpPr>
              <a:spLocks noChangeArrowheads="1"/>
            </p:cNvSpPr>
            <p:nvPr/>
          </p:nvSpPr>
          <p:spPr bwMode="auto">
            <a:xfrm rot="-472738">
              <a:off x="1995488" y="2590800"/>
              <a:ext cx="276225" cy="230188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35845" name="Straight Arrow Connector 21"/>
            <p:cNvCxnSpPr>
              <a:cxnSpLocks noChangeShapeType="1"/>
            </p:cNvCxnSpPr>
            <p:nvPr/>
          </p:nvCxnSpPr>
          <p:spPr bwMode="auto">
            <a:xfrm>
              <a:off x="1600200" y="3562350"/>
              <a:ext cx="2971800" cy="914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6" name="Straight Arrow Connector 3"/>
            <p:cNvCxnSpPr>
              <a:cxnSpLocks noChangeShapeType="1"/>
              <a:endCxn id="7" idx="3"/>
            </p:cNvCxnSpPr>
            <p:nvPr/>
          </p:nvCxnSpPr>
          <p:spPr bwMode="auto">
            <a:xfrm flipV="1">
              <a:off x="1600200" y="2928938"/>
              <a:ext cx="1863725" cy="2936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5847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0035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8" name="Rounded Rectangle 28"/>
            <p:cNvSpPr>
              <a:spLocks noChangeArrowheads="1"/>
            </p:cNvSpPr>
            <p:nvPr/>
          </p:nvSpPr>
          <p:spPr bwMode="auto">
            <a:xfrm rot="1156853">
              <a:off x="2139950" y="3308350"/>
              <a:ext cx="341313" cy="2032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2800" dirty="0">
                <a:latin typeface="Times New Roman"/>
              </a:endParaRPr>
            </a:p>
          </p:txBody>
        </p:sp>
        <p:grpSp>
          <p:nvGrpSpPr>
            <p:cNvPr id="35849" name="Group 8"/>
            <p:cNvGrpSpPr>
              <a:grpSpLocks/>
            </p:cNvGrpSpPr>
            <p:nvPr/>
          </p:nvGrpSpPr>
          <p:grpSpPr bwMode="auto">
            <a:xfrm>
              <a:off x="3352800" y="2343150"/>
              <a:ext cx="762000" cy="685800"/>
              <a:chOff x="3352800" y="2343150"/>
              <a:chExt cx="762000" cy="685800"/>
            </a:xfrm>
          </p:grpSpPr>
          <p:sp>
            <p:nvSpPr>
              <p:cNvPr id="6" name="Lightning Bolt 5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grpSp>
          <p:nvGrpSpPr>
            <p:cNvPr id="35850" name="Group 20"/>
            <p:cNvGrpSpPr>
              <a:grpSpLocks/>
            </p:cNvGrpSpPr>
            <p:nvPr/>
          </p:nvGrpSpPr>
          <p:grpSpPr bwMode="auto">
            <a:xfrm>
              <a:off x="4572000" y="4171950"/>
              <a:ext cx="762000" cy="685800"/>
              <a:chOff x="3352800" y="2343150"/>
              <a:chExt cx="762000" cy="685800"/>
            </a:xfrm>
          </p:grpSpPr>
          <p:sp>
            <p:nvSpPr>
              <p:cNvPr id="24" name="Lightning Bolt 23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grpSp>
          <p:nvGrpSpPr>
            <p:cNvPr id="35851" name="Group 26"/>
            <p:cNvGrpSpPr>
              <a:grpSpLocks/>
            </p:cNvGrpSpPr>
            <p:nvPr/>
          </p:nvGrpSpPr>
          <p:grpSpPr bwMode="auto">
            <a:xfrm>
              <a:off x="5867400" y="2647950"/>
              <a:ext cx="762000" cy="685800"/>
              <a:chOff x="3352800" y="2343150"/>
              <a:chExt cx="762000" cy="685800"/>
            </a:xfrm>
          </p:grpSpPr>
          <p:sp>
            <p:nvSpPr>
              <p:cNvPr id="28" name="Lightning Bolt 27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cxnSp>
          <p:nvCxnSpPr>
            <p:cNvPr id="35852" name="Straight Arrow Connector 3"/>
            <p:cNvCxnSpPr>
              <a:cxnSpLocks noChangeShapeType="1"/>
            </p:cNvCxnSpPr>
            <p:nvPr/>
          </p:nvCxnSpPr>
          <p:spPr bwMode="auto">
            <a:xfrm>
              <a:off x="4114800" y="2800350"/>
              <a:ext cx="1752600" cy="152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3" name="Straight Arrow Connector 21"/>
            <p:cNvCxnSpPr>
              <a:cxnSpLocks noChangeShapeType="1"/>
              <a:endCxn id="29" idx="4"/>
            </p:cNvCxnSpPr>
            <p:nvPr/>
          </p:nvCxnSpPr>
          <p:spPr bwMode="auto">
            <a:xfrm flipV="1">
              <a:off x="5334000" y="3333750"/>
              <a:ext cx="914400" cy="10668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4" name="Straight Arrow Connector 3"/>
            <p:cNvCxnSpPr>
              <a:cxnSpLocks noChangeShapeType="1"/>
            </p:cNvCxnSpPr>
            <p:nvPr/>
          </p:nvCxnSpPr>
          <p:spPr bwMode="auto">
            <a:xfrm>
              <a:off x="6629400" y="3028950"/>
              <a:ext cx="17526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5" name="Rounded Rectangle 36"/>
            <p:cNvSpPr>
              <a:spLocks noChangeArrowheads="1"/>
            </p:cNvSpPr>
            <p:nvPr/>
          </p:nvSpPr>
          <p:spPr bwMode="auto">
            <a:xfrm rot="337682">
              <a:off x="4432300" y="2438400"/>
              <a:ext cx="350838" cy="241300"/>
            </a:xfrm>
            <a:prstGeom prst="roundRect">
              <a:avLst>
                <a:gd name="adj" fmla="val 16667"/>
              </a:avLst>
            </a:prstGeom>
            <a:solidFill>
              <a:srgbClr val="660066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5856" name="Rounded Rectangle 37"/>
            <p:cNvSpPr>
              <a:spLocks noChangeArrowheads="1"/>
            </p:cNvSpPr>
            <p:nvPr/>
          </p:nvSpPr>
          <p:spPr bwMode="auto">
            <a:xfrm rot="-472738">
              <a:off x="2376488" y="2530475"/>
              <a:ext cx="276225" cy="230188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5857" name="Rounded Rectangle 38"/>
            <p:cNvSpPr>
              <a:spLocks noChangeArrowheads="1"/>
            </p:cNvSpPr>
            <p:nvPr/>
          </p:nvSpPr>
          <p:spPr bwMode="auto">
            <a:xfrm rot="-472738">
              <a:off x="2757488" y="2478088"/>
              <a:ext cx="276225" cy="230187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5858" name="Rounded Rectangle 28"/>
            <p:cNvSpPr>
              <a:spLocks noChangeArrowheads="1"/>
            </p:cNvSpPr>
            <p:nvPr/>
          </p:nvSpPr>
          <p:spPr bwMode="auto">
            <a:xfrm rot="1156853">
              <a:off x="2579688" y="3471863"/>
              <a:ext cx="341312" cy="204787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2800" dirty="0">
                <a:latin typeface="Times New Roman"/>
              </a:endParaRPr>
            </a:p>
          </p:txBody>
        </p:sp>
        <p:sp>
          <p:nvSpPr>
            <p:cNvPr id="35859" name="Rounded Rectangle 28"/>
            <p:cNvSpPr>
              <a:spLocks noChangeArrowheads="1"/>
            </p:cNvSpPr>
            <p:nvPr/>
          </p:nvSpPr>
          <p:spPr bwMode="auto">
            <a:xfrm rot="1156853">
              <a:off x="2995613" y="3636963"/>
              <a:ext cx="341312" cy="2032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2800" dirty="0">
                <a:latin typeface="Times New Roman"/>
              </a:endParaRPr>
            </a:p>
          </p:txBody>
        </p:sp>
        <p:sp>
          <p:nvSpPr>
            <p:cNvPr id="35860" name="Rounded Rectangle 41"/>
            <p:cNvSpPr>
              <a:spLocks noChangeArrowheads="1"/>
            </p:cNvSpPr>
            <p:nvPr/>
          </p:nvSpPr>
          <p:spPr bwMode="auto">
            <a:xfrm rot="337682">
              <a:off x="4837113" y="2476500"/>
              <a:ext cx="350837" cy="239713"/>
            </a:xfrm>
            <a:prstGeom prst="roundRect">
              <a:avLst>
                <a:gd name="adj" fmla="val 16667"/>
              </a:avLst>
            </a:prstGeom>
            <a:solidFill>
              <a:srgbClr val="660066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44" name="Rounded Rectangle 43"/>
            <p:cNvSpPr>
              <a:spLocks noChangeArrowheads="1"/>
            </p:cNvSpPr>
            <p:nvPr/>
          </p:nvSpPr>
          <p:spPr bwMode="auto">
            <a:xfrm rot="18435368">
              <a:off x="5564981" y="4144170"/>
              <a:ext cx="352425" cy="239712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45" name="Rounded Rectangle 44"/>
            <p:cNvSpPr>
              <a:spLocks noChangeArrowheads="1"/>
            </p:cNvSpPr>
            <p:nvPr/>
          </p:nvSpPr>
          <p:spPr bwMode="auto">
            <a:xfrm rot="18435368">
              <a:off x="5838825" y="3830638"/>
              <a:ext cx="350838" cy="239712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5863" name="Rounded Rectangle 45"/>
            <p:cNvSpPr>
              <a:spLocks noChangeArrowheads="1"/>
            </p:cNvSpPr>
            <p:nvPr/>
          </p:nvSpPr>
          <p:spPr bwMode="auto">
            <a:xfrm>
              <a:off x="6808788" y="2587625"/>
              <a:ext cx="350837" cy="2413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5864" name="Rounded Rectangle 47"/>
            <p:cNvSpPr>
              <a:spLocks noChangeArrowheads="1"/>
            </p:cNvSpPr>
            <p:nvPr/>
          </p:nvSpPr>
          <p:spPr bwMode="auto">
            <a:xfrm>
              <a:off x="7308850" y="2581275"/>
              <a:ext cx="352425" cy="2397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7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/>
          <p:cNvSpPr>
            <a:spLocks noGrp="1"/>
          </p:cNvSpPr>
          <p:nvPr>
            <p:ph idx="1"/>
          </p:nvPr>
        </p:nvSpPr>
        <p:spPr>
          <a:xfrm>
            <a:off x="541007" y="1815253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Can have cycles if the application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	requires it</a:t>
            </a:r>
            <a:endParaRPr lang="en-US" sz="23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Topology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37891" name="Group 8"/>
          <p:cNvGrpSpPr>
            <a:grpSpLocks/>
          </p:cNvGrpSpPr>
          <p:nvPr/>
        </p:nvGrpSpPr>
        <p:grpSpPr bwMode="auto">
          <a:xfrm>
            <a:off x="0" y="2032000"/>
            <a:ext cx="11902149" cy="4876800"/>
            <a:chOff x="0" y="1428750"/>
            <a:chExt cx="8382000" cy="3429000"/>
          </a:xfrm>
        </p:grpSpPr>
        <p:sp>
          <p:nvSpPr>
            <p:cNvPr id="37892" name="Rounded Rectangle 14"/>
            <p:cNvSpPr>
              <a:spLocks noChangeArrowheads="1"/>
            </p:cNvSpPr>
            <p:nvPr/>
          </p:nvSpPr>
          <p:spPr bwMode="auto">
            <a:xfrm rot="-472738">
              <a:off x="1995488" y="2590800"/>
              <a:ext cx="276225" cy="230188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37893" name="Straight Arrow Connector 21"/>
            <p:cNvCxnSpPr>
              <a:cxnSpLocks noChangeShapeType="1"/>
            </p:cNvCxnSpPr>
            <p:nvPr/>
          </p:nvCxnSpPr>
          <p:spPr bwMode="auto">
            <a:xfrm>
              <a:off x="1600200" y="3562350"/>
              <a:ext cx="2971800" cy="914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4" name="Straight Arrow Connector 3"/>
            <p:cNvCxnSpPr>
              <a:cxnSpLocks noChangeShapeType="1"/>
              <a:endCxn id="7" idx="3"/>
            </p:cNvCxnSpPr>
            <p:nvPr/>
          </p:nvCxnSpPr>
          <p:spPr bwMode="auto">
            <a:xfrm flipV="1">
              <a:off x="1600200" y="2928938"/>
              <a:ext cx="1863725" cy="2936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7895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0035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6" name="Rounded Rectangle 28"/>
            <p:cNvSpPr>
              <a:spLocks noChangeArrowheads="1"/>
            </p:cNvSpPr>
            <p:nvPr/>
          </p:nvSpPr>
          <p:spPr bwMode="auto">
            <a:xfrm rot="1156853">
              <a:off x="2139950" y="3308350"/>
              <a:ext cx="341313" cy="2032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2800" dirty="0">
                <a:latin typeface="Times New Roman"/>
              </a:endParaRPr>
            </a:p>
          </p:txBody>
        </p:sp>
        <p:grpSp>
          <p:nvGrpSpPr>
            <p:cNvPr id="37897" name="Group 8"/>
            <p:cNvGrpSpPr>
              <a:grpSpLocks/>
            </p:cNvGrpSpPr>
            <p:nvPr/>
          </p:nvGrpSpPr>
          <p:grpSpPr bwMode="auto">
            <a:xfrm>
              <a:off x="3352800" y="2343150"/>
              <a:ext cx="762000" cy="685800"/>
              <a:chOff x="3352800" y="2343150"/>
              <a:chExt cx="762000" cy="685800"/>
            </a:xfrm>
          </p:grpSpPr>
          <p:sp>
            <p:nvSpPr>
              <p:cNvPr id="6" name="Lightning Bolt 5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grpSp>
          <p:nvGrpSpPr>
            <p:cNvPr id="37898" name="Group 20"/>
            <p:cNvGrpSpPr>
              <a:grpSpLocks/>
            </p:cNvGrpSpPr>
            <p:nvPr/>
          </p:nvGrpSpPr>
          <p:grpSpPr bwMode="auto">
            <a:xfrm>
              <a:off x="4572000" y="4171950"/>
              <a:ext cx="762000" cy="685800"/>
              <a:chOff x="3352800" y="2343150"/>
              <a:chExt cx="762000" cy="685800"/>
            </a:xfrm>
          </p:grpSpPr>
          <p:sp>
            <p:nvSpPr>
              <p:cNvPr id="24" name="Lightning Bolt 23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grpSp>
          <p:nvGrpSpPr>
            <p:cNvPr id="37899" name="Group 26"/>
            <p:cNvGrpSpPr>
              <a:grpSpLocks/>
            </p:cNvGrpSpPr>
            <p:nvPr/>
          </p:nvGrpSpPr>
          <p:grpSpPr bwMode="auto">
            <a:xfrm>
              <a:off x="5867400" y="2647950"/>
              <a:ext cx="762000" cy="685800"/>
              <a:chOff x="3352800" y="2343150"/>
              <a:chExt cx="762000" cy="685800"/>
            </a:xfrm>
          </p:grpSpPr>
          <p:sp>
            <p:nvSpPr>
              <p:cNvPr id="28" name="Lightning Bolt 27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cxnSp>
          <p:nvCxnSpPr>
            <p:cNvPr id="37900" name="Straight Arrow Connector 3"/>
            <p:cNvCxnSpPr>
              <a:cxnSpLocks noChangeShapeType="1"/>
            </p:cNvCxnSpPr>
            <p:nvPr/>
          </p:nvCxnSpPr>
          <p:spPr bwMode="auto">
            <a:xfrm>
              <a:off x="4114800" y="2800350"/>
              <a:ext cx="1752600" cy="152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1" name="Straight Arrow Connector 21"/>
            <p:cNvCxnSpPr>
              <a:cxnSpLocks noChangeShapeType="1"/>
              <a:endCxn id="29" idx="4"/>
            </p:cNvCxnSpPr>
            <p:nvPr/>
          </p:nvCxnSpPr>
          <p:spPr bwMode="auto">
            <a:xfrm flipV="1">
              <a:off x="5334000" y="3333750"/>
              <a:ext cx="914400" cy="10668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2" name="Straight Arrow Connector 3"/>
            <p:cNvCxnSpPr>
              <a:cxnSpLocks noChangeShapeType="1"/>
            </p:cNvCxnSpPr>
            <p:nvPr/>
          </p:nvCxnSpPr>
          <p:spPr bwMode="auto">
            <a:xfrm>
              <a:off x="6629400" y="3028950"/>
              <a:ext cx="17526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Rounded Rectangle 36"/>
            <p:cNvSpPr>
              <a:spLocks noChangeArrowheads="1"/>
            </p:cNvSpPr>
            <p:nvPr/>
          </p:nvSpPr>
          <p:spPr bwMode="auto">
            <a:xfrm rot="337682">
              <a:off x="4432300" y="2438400"/>
              <a:ext cx="350838" cy="241300"/>
            </a:xfrm>
            <a:prstGeom prst="roundRect">
              <a:avLst>
                <a:gd name="adj" fmla="val 16667"/>
              </a:avLst>
            </a:prstGeom>
            <a:solidFill>
              <a:srgbClr val="660066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7904" name="Rounded Rectangle 37"/>
            <p:cNvSpPr>
              <a:spLocks noChangeArrowheads="1"/>
            </p:cNvSpPr>
            <p:nvPr/>
          </p:nvSpPr>
          <p:spPr bwMode="auto">
            <a:xfrm rot="-472738">
              <a:off x="2376488" y="2530475"/>
              <a:ext cx="276225" cy="230188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7905" name="Rounded Rectangle 38"/>
            <p:cNvSpPr>
              <a:spLocks noChangeArrowheads="1"/>
            </p:cNvSpPr>
            <p:nvPr/>
          </p:nvSpPr>
          <p:spPr bwMode="auto">
            <a:xfrm rot="-472738">
              <a:off x="2757488" y="2478088"/>
              <a:ext cx="276225" cy="230187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7906" name="Rounded Rectangle 28"/>
            <p:cNvSpPr>
              <a:spLocks noChangeArrowheads="1"/>
            </p:cNvSpPr>
            <p:nvPr/>
          </p:nvSpPr>
          <p:spPr bwMode="auto">
            <a:xfrm rot="1156853">
              <a:off x="2579688" y="3471863"/>
              <a:ext cx="341312" cy="204787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2800" dirty="0">
                <a:latin typeface="Times New Roman"/>
              </a:endParaRPr>
            </a:p>
          </p:txBody>
        </p:sp>
        <p:sp>
          <p:nvSpPr>
            <p:cNvPr id="37907" name="Rounded Rectangle 28"/>
            <p:cNvSpPr>
              <a:spLocks noChangeArrowheads="1"/>
            </p:cNvSpPr>
            <p:nvPr/>
          </p:nvSpPr>
          <p:spPr bwMode="auto">
            <a:xfrm rot="1156853">
              <a:off x="2995613" y="3636963"/>
              <a:ext cx="341312" cy="2032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2800" dirty="0">
                <a:latin typeface="Times New Roman"/>
              </a:endParaRPr>
            </a:p>
          </p:txBody>
        </p:sp>
        <p:sp>
          <p:nvSpPr>
            <p:cNvPr id="37908" name="Rounded Rectangle 41"/>
            <p:cNvSpPr>
              <a:spLocks noChangeArrowheads="1"/>
            </p:cNvSpPr>
            <p:nvPr/>
          </p:nvSpPr>
          <p:spPr bwMode="auto">
            <a:xfrm rot="337682">
              <a:off x="4837113" y="2476500"/>
              <a:ext cx="350837" cy="239713"/>
            </a:xfrm>
            <a:prstGeom prst="roundRect">
              <a:avLst>
                <a:gd name="adj" fmla="val 16667"/>
              </a:avLst>
            </a:prstGeom>
            <a:solidFill>
              <a:srgbClr val="660066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44" name="Rounded Rectangle 43"/>
            <p:cNvSpPr>
              <a:spLocks noChangeArrowheads="1"/>
            </p:cNvSpPr>
            <p:nvPr/>
          </p:nvSpPr>
          <p:spPr bwMode="auto">
            <a:xfrm rot="18435368">
              <a:off x="5564981" y="4144170"/>
              <a:ext cx="352425" cy="239712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45" name="Rounded Rectangle 44"/>
            <p:cNvSpPr>
              <a:spLocks noChangeArrowheads="1"/>
            </p:cNvSpPr>
            <p:nvPr/>
          </p:nvSpPr>
          <p:spPr bwMode="auto">
            <a:xfrm rot="18435368">
              <a:off x="5838825" y="3830638"/>
              <a:ext cx="350838" cy="239712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7911" name="Rounded Rectangle 45"/>
            <p:cNvSpPr>
              <a:spLocks noChangeArrowheads="1"/>
            </p:cNvSpPr>
            <p:nvPr/>
          </p:nvSpPr>
          <p:spPr bwMode="auto">
            <a:xfrm>
              <a:off x="6808788" y="2587625"/>
              <a:ext cx="350837" cy="2413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sp>
          <p:nvSpPr>
            <p:cNvPr id="37912" name="Rounded Rectangle 47"/>
            <p:cNvSpPr>
              <a:spLocks noChangeArrowheads="1"/>
            </p:cNvSpPr>
            <p:nvPr/>
          </p:nvSpPr>
          <p:spPr bwMode="auto">
            <a:xfrm>
              <a:off x="7308850" y="2581275"/>
              <a:ext cx="352425" cy="2397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37913" name="Straight Arrow Connector 21"/>
            <p:cNvCxnSpPr>
              <a:cxnSpLocks noChangeShapeType="1"/>
            </p:cNvCxnSpPr>
            <p:nvPr/>
          </p:nvCxnSpPr>
          <p:spPr bwMode="auto">
            <a:xfrm flipH="1" flipV="1">
              <a:off x="5410200" y="1962150"/>
              <a:ext cx="685800" cy="6858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7914" name="Group 20"/>
            <p:cNvGrpSpPr>
              <a:grpSpLocks/>
            </p:cNvGrpSpPr>
            <p:nvPr/>
          </p:nvGrpSpPr>
          <p:grpSpPr bwMode="auto">
            <a:xfrm>
              <a:off x="4648200" y="1428750"/>
              <a:ext cx="762000" cy="685800"/>
              <a:chOff x="3352800" y="2343150"/>
              <a:chExt cx="762000" cy="685800"/>
            </a:xfrm>
          </p:grpSpPr>
          <p:sp>
            <p:nvSpPr>
              <p:cNvPr id="33" name="Lightning Bolt 32"/>
              <p:cNvSpPr/>
              <p:nvPr/>
            </p:nvSpPr>
            <p:spPr>
              <a:xfrm>
                <a:off x="3429000" y="2419350"/>
                <a:ext cx="533400" cy="533400"/>
              </a:xfrm>
              <a:prstGeom prst="lightningBolt">
                <a:avLst/>
              </a:prstGeom>
              <a:solidFill>
                <a:srgbClr val="0000FF"/>
              </a:solidFill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352800" y="2343150"/>
                <a:ext cx="7620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Times New Roman"/>
                </a:endParaRPr>
              </a:p>
            </p:txBody>
          </p:sp>
        </p:grpSp>
        <p:cxnSp>
          <p:nvCxnSpPr>
            <p:cNvPr id="37915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3886200" y="1885950"/>
              <a:ext cx="762000" cy="4572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123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>
            <a:normAutofit fontScale="92500" lnSpcReduction="10000"/>
          </a:bodyPr>
          <a:lstStyle/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Operations that can be performed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</a:rPr>
              <a:t>Filter</a:t>
            </a:r>
            <a:r>
              <a:rPr lang="en-US">
                <a:latin typeface="Times New Roman" charset="0"/>
                <a:ea typeface="ＭＳ Ｐゴシック" charset="0"/>
              </a:rPr>
              <a:t>: forward only tuples which satisfy a condition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</a:rPr>
              <a:t>Joins</a:t>
            </a:r>
            <a:r>
              <a:rPr lang="en-US">
                <a:latin typeface="Times New Roman" charset="0"/>
                <a:ea typeface="ＭＳ Ｐゴシック" charset="0"/>
              </a:rPr>
              <a:t>: When receiving two streams A and B, output all pairs (A,B) which satisfy a condition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</a:rPr>
              <a:t>Apply/transform</a:t>
            </a:r>
            <a:r>
              <a:rPr lang="en-US">
                <a:latin typeface="Times New Roman" charset="0"/>
                <a:ea typeface="ＭＳ Ｐゴシック" charset="0"/>
              </a:rPr>
              <a:t>: Modify each tuple according to a function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And many others</a:t>
            </a:r>
          </a:p>
          <a:p>
            <a:endParaRPr lang="en-US" sz="3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But bolts need to process a lot of data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Need to make them fast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Bolts come in many Flavors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"/>
                <a:ea typeface="MS PGothic" charset="0"/>
              </a:rPr>
              <a:t>Have multiple processes (“tasks”) constitute a bolt</a:t>
            </a:r>
          </a:p>
          <a:p>
            <a:pPr>
              <a:defRPr/>
            </a:pPr>
            <a:r>
              <a:rPr lang="en-US" sz="2800" dirty="0">
                <a:latin typeface="Times"/>
                <a:ea typeface="MS PGothic" charset="0"/>
              </a:rPr>
              <a:t>Incoming streams split among the tasks</a:t>
            </a:r>
          </a:p>
          <a:p>
            <a:pPr>
              <a:defRPr/>
            </a:pPr>
            <a:r>
              <a:rPr lang="en-US" sz="2800" dirty="0">
                <a:latin typeface="Times"/>
                <a:ea typeface="MS PGothic" charset="0"/>
              </a:rPr>
              <a:t>Typically each incoming tuple goes to one task in the bolt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Decided by “</a:t>
            </a:r>
            <a:r>
              <a:rPr lang="en-US" sz="2300" dirty="0">
                <a:solidFill>
                  <a:srgbClr val="008000"/>
                </a:solidFill>
                <a:latin typeface="Times"/>
                <a:ea typeface="MS PGothic" charset="0"/>
              </a:rPr>
              <a:t>Grouping strategy</a:t>
            </a:r>
            <a:r>
              <a:rPr lang="en-US" sz="2300" dirty="0">
                <a:latin typeface="Times"/>
                <a:ea typeface="MS PGothic" charset="0"/>
              </a:rPr>
              <a:t>”</a:t>
            </a:r>
          </a:p>
          <a:p>
            <a:pPr>
              <a:defRPr/>
            </a:pPr>
            <a:r>
              <a:rPr lang="en-US" sz="2800" dirty="0">
                <a:latin typeface="Times"/>
                <a:ea typeface="MS PGothic" charset="0"/>
              </a:rPr>
              <a:t>Three types of grouping are popular</a:t>
            </a:r>
          </a:p>
          <a:p>
            <a:pPr>
              <a:defRPr/>
            </a:pPr>
            <a:endParaRPr lang="en-US" sz="2800" dirty="0">
              <a:latin typeface="Times"/>
              <a:ea typeface="MS PGothic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Parallelizing Bolts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624681" y="1945640"/>
            <a:ext cx="9305317" cy="422656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Times"/>
                <a:ea typeface="MS PGothic" charset="0"/>
              </a:rPr>
              <a:t>Shuffle Grouping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Streams are distributed randomly to the bolt’s tasks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Randomly but consistently – use a hash function! (Remember consistent hashing from P2P systems?)</a:t>
            </a:r>
          </a:p>
          <a:p>
            <a:pPr lvl="1">
              <a:buFontTx/>
              <a:buNone/>
              <a:defRPr/>
            </a:pPr>
            <a:endParaRPr lang="en-US" sz="2300" dirty="0">
              <a:latin typeface="Times"/>
              <a:ea typeface="MS PGothic" charset="0"/>
            </a:endParaRPr>
          </a:p>
          <a:p>
            <a:pPr>
              <a:defRPr/>
            </a:pPr>
            <a:r>
              <a:rPr lang="en-US" b="1" dirty="0">
                <a:latin typeface="Times"/>
                <a:ea typeface="MS PGothic" charset="0"/>
              </a:rPr>
              <a:t>Fields Grouping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Group a stream by a subset of its fields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E.g., All tweets where twitter username starts with [A-M,a-m,0-4] goes to task 1, and all tweets starting with [N-Z,n-z,5-9] go to task 2</a:t>
            </a:r>
          </a:p>
          <a:p>
            <a:pPr>
              <a:defRPr/>
            </a:pPr>
            <a:endParaRPr lang="en-US" dirty="0">
              <a:latin typeface="Times"/>
              <a:ea typeface="MS PGothic" charset="0"/>
            </a:endParaRPr>
          </a:p>
          <a:p>
            <a:pPr>
              <a:defRPr/>
            </a:pPr>
            <a:r>
              <a:rPr lang="en-US" b="1" dirty="0">
                <a:latin typeface="Times"/>
                <a:ea typeface="MS PGothic" charset="0"/>
              </a:rPr>
              <a:t>All Grouping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All tasks of bolt receive all input tuples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Useful for joins</a:t>
            </a:r>
          </a:p>
          <a:p>
            <a:pPr>
              <a:defRPr/>
            </a:pPr>
            <a:endParaRPr lang="en-US" dirty="0">
              <a:latin typeface="Times"/>
              <a:ea typeface="MS PGothic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Grouping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2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1923627"/>
            <a:ext cx="9305317" cy="422656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Times"/>
                <a:ea typeface="MS PGothic" charset="0"/>
              </a:rPr>
              <a:t>Master node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Runs a daemon called </a:t>
            </a:r>
            <a:r>
              <a:rPr lang="en-US" sz="2300" i="1" dirty="0">
                <a:latin typeface="Times"/>
                <a:ea typeface="MS PGothic" charset="0"/>
              </a:rPr>
              <a:t>Nimbus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Responsible for </a:t>
            </a:r>
          </a:p>
          <a:p>
            <a:pPr lvl="2">
              <a:defRPr/>
            </a:pPr>
            <a:r>
              <a:rPr lang="en-US" sz="1700" dirty="0">
                <a:latin typeface="Times"/>
                <a:ea typeface="MS PGothic" charset="0"/>
              </a:rPr>
              <a:t>Distributing code around cluster</a:t>
            </a:r>
          </a:p>
          <a:p>
            <a:pPr lvl="2">
              <a:defRPr/>
            </a:pPr>
            <a:r>
              <a:rPr lang="en-US" sz="1700" dirty="0">
                <a:latin typeface="Times"/>
                <a:ea typeface="MS PGothic" charset="0"/>
              </a:rPr>
              <a:t>Assigning tasks to machines</a:t>
            </a:r>
          </a:p>
          <a:p>
            <a:pPr lvl="2">
              <a:defRPr/>
            </a:pPr>
            <a:r>
              <a:rPr lang="en-US" sz="1700" dirty="0">
                <a:latin typeface="Times"/>
                <a:ea typeface="MS PGothic" charset="0"/>
              </a:rPr>
              <a:t>Monitoring for failures of machines</a:t>
            </a:r>
          </a:p>
          <a:p>
            <a:pPr>
              <a:defRPr/>
            </a:pPr>
            <a:r>
              <a:rPr lang="en-US" dirty="0">
                <a:latin typeface="Times"/>
                <a:ea typeface="MS PGothic" charset="0"/>
              </a:rPr>
              <a:t>Worker node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Runs on a machine (server)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Runs a daemon called </a:t>
            </a:r>
            <a:r>
              <a:rPr lang="en-US" sz="2300" i="1" dirty="0">
                <a:latin typeface="Times"/>
                <a:ea typeface="MS PGothic" charset="0"/>
              </a:rPr>
              <a:t>Supervisor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Listens for work assigned to its machines</a:t>
            </a:r>
          </a:p>
          <a:p>
            <a:pPr>
              <a:defRPr/>
            </a:pPr>
            <a:r>
              <a:rPr lang="en-US" dirty="0">
                <a:latin typeface="Times"/>
                <a:ea typeface="MS PGothic" charset="0"/>
              </a:rPr>
              <a:t>Zookeeper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Coordinates Nimbus and Supervisors communication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All state of Supervisor and Nimbus is kept here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Storm Cluster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"/>
              </a:rPr>
              <a:t>A tuple is considered failed when its topology (graph) of resulting tuples fails to be fully processed within a specified timeout</a:t>
            </a:r>
          </a:p>
          <a:p>
            <a:pPr>
              <a:defRPr/>
            </a:pPr>
            <a:endParaRPr lang="en-US" sz="2300" dirty="0">
              <a:latin typeface="Times"/>
            </a:endParaRPr>
          </a:p>
          <a:p>
            <a:pPr>
              <a:defRPr/>
            </a:pPr>
            <a:r>
              <a:rPr lang="en-US" altLang="en-US" b="1" dirty="0">
                <a:latin typeface="Times"/>
              </a:rPr>
              <a:t>Anchoring</a:t>
            </a:r>
            <a:r>
              <a:rPr lang="en-US" altLang="en-US" dirty="0">
                <a:latin typeface="Times"/>
              </a:rPr>
              <a:t>: Anchor an output to one or more input tuples</a:t>
            </a:r>
          </a:p>
          <a:p>
            <a:pPr lvl="1">
              <a:defRPr/>
            </a:pPr>
            <a:r>
              <a:rPr lang="en-US" altLang="en-US" sz="2000" dirty="0">
                <a:latin typeface="Times"/>
              </a:rPr>
              <a:t>Failure of one tuple causes one or more tuples to replayed</a:t>
            </a:r>
            <a:endParaRPr lang="en-US" altLang="en-US" dirty="0">
              <a:latin typeface="Times"/>
            </a:endParaRPr>
          </a:p>
          <a:p>
            <a:pPr>
              <a:defRPr/>
            </a:pPr>
            <a:endParaRPr lang="en-US" sz="2300" dirty="0">
              <a:latin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Failures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>
                <a:latin typeface="Times"/>
                <a:ea typeface="MS PGothic" charset="0"/>
              </a:rPr>
              <a:t>Emit</a:t>
            </a:r>
            <a:r>
              <a:rPr lang="en-US" dirty="0">
                <a:latin typeface="Times"/>
                <a:ea typeface="MS PGothic" charset="0"/>
              </a:rPr>
              <a:t>(tuple, output)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Emits an output tuple, perhaps anchored on an input tuple (first argument)</a:t>
            </a:r>
          </a:p>
          <a:p>
            <a:pPr>
              <a:defRPr/>
            </a:pPr>
            <a:r>
              <a:rPr lang="en-US" b="1" dirty="0" err="1">
                <a:latin typeface="Times"/>
                <a:ea typeface="MS PGothic" charset="0"/>
              </a:rPr>
              <a:t>Ack</a:t>
            </a:r>
            <a:r>
              <a:rPr lang="en-US" dirty="0">
                <a:latin typeface="Times"/>
                <a:ea typeface="MS PGothic" charset="0"/>
              </a:rPr>
              <a:t>(tuple)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Acknowledge that you </a:t>
            </a:r>
            <a:r>
              <a:rPr lang="en-US" sz="2300" dirty="0" smtClean="0">
                <a:latin typeface="Times"/>
                <a:ea typeface="MS PGothic" charset="0"/>
              </a:rPr>
              <a:t>(bolt) finished </a:t>
            </a:r>
            <a:r>
              <a:rPr lang="en-US" sz="2300" dirty="0">
                <a:latin typeface="Times"/>
                <a:ea typeface="MS PGothic" charset="0"/>
              </a:rPr>
              <a:t>processing a tuple</a:t>
            </a:r>
          </a:p>
          <a:p>
            <a:pPr>
              <a:defRPr/>
            </a:pPr>
            <a:r>
              <a:rPr lang="en-US" b="1" dirty="0">
                <a:latin typeface="Times"/>
                <a:ea typeface="MS PGothic" charset="0"/>
              </a:rPr>
              <a:t>Fail</a:t>
            </a:r>
            <a:r>
              <a:rPr lang="en-US" dirty="0">
                <a:latin typeface="Times"/>
                <a:ea typeface="MS PGothic" charset="0"/>
              </a:rPr>
              <a:t>(tuple)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Immediately fail the spout tuple at the root of tuple topology if there is an exception from the database, etc.</a:t>
            </a:r>
          </a:p>
          <a:p>
            <a:pPr>
              <a:defRPr/>
            </a:pPr>
            <a:r>
              <a:rPr lang="en-US" dirty="0">
                <a:latin typeface="Times"/>
                <a:ea typeface="MS PGothic" charset="0"/>
              </a:rPr>
              <a:t>Must remember to </a:t>
            </a:r>
            <a:r>
              <a:rPr lang="en-US" dirty="0" err="1">
                <a:latin typeface="Times"/>
                <a:ea typeface="MS PGothic" charset="0"/>
              </a:rPr>
              <a:t>ack</a:t>
            </a:r>
            <a:r>
              <a:rPr lang="en-US" dirty="0">
                <a:latin typeface="Times"/>
                <a:ea typeface="MS PGothic" charset="0"/>
              </a:rPr>
              <a:t>/fail each tuple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MS PGothic" charset="0"/>
              </a:rPr>
              <a:t>Each tuple consumes memory. Failure to do so results in memory leaks.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API For Fault</a:t>
            </a:r>
            <a:r>
              <a:rPr lang="en-US" sz="4500" kern="0">
                <a:solidFill>
                  <a:schemeClr val="bg1"/>
                </a:solidFill>
                <a:latin typeface="Whitney-BlackSC" pitchFamily="50" charset="0"/>
              </a:rPr>
              <a:t>-Tolerance (</a:t>
            </a: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OutputCollector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)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Processing data in real-time a big requirement today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Storm 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And other sister systems, e.g., Spark Streaming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Parallelism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Application topologies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Fault-tolerance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smtClean="0">
                <a:solidFill>
                  <a:schemeClr val="bg1"/>
                </a:solidFill>
                <a:latin typeface="Whitney-BlackSC" pitchFamily="50" charset="0"/>
              </a:rPr>
              <a:t>Summary: Stream Processing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8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649208" y="1815253"/>
            <a:ext cx="9305317" cy="4226560"/>
          </a:xfrm>
        </p:spPr>
        <p:txBody>
          <a:bodyPr/>
          <a:lstStyle/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Why Stream Processing</a:t>
            </a:r>
          </a:p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Storm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smtClean="0">
                <a:solidFill>
                  <a:schemeClr val="bg1"/>
                </a:solidFill>
                <a:latin typeface="Whitney-BlackSC" pitchFamily="50" charset="0"/>
              </a:rPr>
              <a:t>Stream Processing: What 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We’ll Cover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23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649208" y="1815253"/>
            <a:ext cx="9305317" cy="4226560"/>
          </a:xfrm>
        </p:spPr>
        <p:txBody>
          <a:bodyPr/>
          <a:lstStyle/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Distributed Graph Processing</a:t>
            </a:r>
          </a:p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Google’s Pregel system</a:t>
            </a:r>
          </a:p>
          <a:p>
            <a:pPr lvl="1"/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Inspiration for many newer graph processing systems: Piccolo, Giraph, GraphLab, PowerGraph, LFGraph, X-Stream, etc.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smtClean="0">
                <a:solidFill>
                  <a:schemeClr val="bg1"/>
                </a:solidFill>
                <a:latin typeface="Whitney-BlackSC" pitchFamily="50" charset="0"/>
              </a:rPr>
              <a:t>Graph Processing: What 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We’ll Cover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6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0" y="2140373"/>
            <a:ext cx="9305317" cy="42265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3400" dirty="0">
                <a:latin typeface="Times"/>
              </a:rPr>
              <a:t>Large graphs are all around us</a:t>
            </a:r>
          </a:p>
          <a:p>
            <a:pPr lvl="1">
              <a:defRPr/>
            </a:pPr>
            <a:r>
              <a:rPr lang="en-US" altLang="en-US" sz="2800" dirty="0">
                <a:latin typeface="Times"/>
              </a:rPr>
              <a:t>Internet Graph: vertices are routers/switches and edges are links</a:t>
            </a:r>
          </a:p>
          <a:p>
            <a:pPr lvl="1">
              <a:defRPr/>
            </a:pPr>
            <a:r>
              <a:rPr lang="en-US" altLang="en-US" sz="2800" dirty="0">
                <a:latin typeface="Times"/>
              </a:rPr>
              <a:t>World Wide Web: vertices are webpages, and edges are URL links on a webpage pointing to another webpage</a:t>
            </a:r>
          </a:p>
          <a:p>
            <a:pPr lvl="2">
              <a:defRPr/>
            </a:pPr>
            <a:r>
              <a:rPr lang="en-US" altLang="en-US" sz="2300" dirty="0">
                <a:latin typeface="Times"/>
              </a:rPr>
              <a:t>Called “Directed” graph as edges are </a:t>
            </a:r>
            <a:r>
              <a:rPr lang="en-US" altLang="en-US" sz="2300" dirty="0" err="1">
                <a:latin typeface="Times"/>
              </a:rPr>
              <a:t>uni</a:t>
            </a:r>
            <a:r>
              <a:rPr lang="en-US" altLang="en-US" sz="2300" dirty="0">
                <a:latin typeface="Times"/>
              </a:rPr>
              <a:t>-directional</a:t>
            </a:r>
          </a:p>
          <a:p>
            <a:pPr lvl="1">
              <a:defRPr/>
            </a:pPr>
            <a:r>
              <a:rPr lang="en-US" altLang="en-US" sz="2800" dirty="0"/>
              <a:t>Social graphs: Facebook, Twitter, LinkedIn</a:t>
            </a:r>
          </a:p>
          <a:p>
            <a:pPr lvl="1">
              <a:defRPr/>
            </a:pPr>
            <a:r>
              <a:rPr lang="en-US" altLang="en-US" sz="2800" dirty="0"/>
              <a:t>Biological graphs: DNA interaction graphs, ecosystem graphs, etc.</a:t>
            </a:r>
          </a:p>
          <a:p>
            <a:pPr lvl="1">
              <a:defRPr/>
            </a:pPr>
            <a:endParaRPr lang="en-US" altLang="en-US" sz="2800" dirty="0">
              <a:latin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Lots of Graphs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115" y="1950720"/>
            <a:ext cx="3002588" cy="300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내용 개체 틀 7"/>
          <p:cNvSpPr txBox="1">
            <a:spLocks/>
          </p:cNvSpPr>
          <p:nvPr/>
        </p:nvSpPr>
        <p:spPr>
          <a:xfrm>
            <a:off x="8331505" y="4849707"/>
            <a:ext cx="4544457" cy="406400"/>
          </a:xfrm>
          <a:prstGeom prst="rect">
            <a:avLst/>
          </a:prstGeom>
        </p:spPr>
        <p:txBody>
          <a:bodyPr lIns="129909" tIns="64954" rIns="129909" bIns="64954">
            <a:normAutofit/>
          </a:bodyPr>
          <a:lstStyle/>
          <a:p>
            <a:pPr marL="487158" indent="-487158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altLang="ko-KR" sz="1700" dirty="0">
                <a:latin typeface="Corbel" pitchFamily="34" charset="0"/>
              </a:rPr>
              <a:t>Source: Wikimedia Commons</a:t>
            </a:r>
            <a:endParaRPr lang="ko-KR" altLang="en-US" sz="17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4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32805" y="1923626"/>
            <a:ext cx="9305317" cy="4934373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Need to derive properties from these graphs</a:t>
            </a:r>
          </a:p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Need to summarize these graphs into statistics</a:t>
            </a:r>
          </a:p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E.g., find shortest paths between pairs of vertices</a:t>
            </a:r>
          </a:p>
          <a:p>
            <a:pPr lvl="1"/>
            <a:r>
              <a:rPr lang="en-US" sz="2300" dirty="0">
                <a:latin typeface="Times New Roman" charset="0"/>
                <a:ea typeface="ＭＳ Ｐゴシック" charset="0"/>
              </a:rPr>
              <a:t>Internet (for routing) </a:t>
            </a:r>
          </a:p>
          <a:p>
            <a:pPr lvl="1"/>
            <a:r>
              <a:rPr lang="en-US" sz="2300" dirty="0">
                <a:latin typeface="Times New Roman" charset="0"/>
                <a:ea typeface="ＭＳ Ｐゴシック" charset="0"/>
              </a:rPr>
              <a:t>LinkedIn (degrees of separation)</a:t>
            </a:r>
          </a:p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E.g., do matching </a:t>
            </a:r>
          </a:p>
          <a:p>
            <a:pPr lvl="1"/>
            <a:r>
              <a:rPr lang="en-US" sz="2300" dirty="0">
                <a:latin typeface="Times New Roman" charset="0"/>
                <a:ea typeface="ＭＳ Ｐゴシック" charset="0"/>
              </a:rPr>
              <a:t>Dating graphs in </a:t>
            </a:r>
            <a:r>
              <a:rPr lang="en-US" sz="2300" dirty="0" err="1">
                <a:latin typeface="Times New Roman" charset="0"/>
                <a:ea typeface="ＭＳ Ｐゴシック" charset="0"/>
              </a:rPr>
              <a:t>match.com</a:t>
            </a:r>
            <a:r>
              <a:rPr lang="en-US" sz="2300" dirty="0">
                <a:latin typeface="Times New Roman" charset="0"/>
                <a:ea typeface="ＭＳ Ｐゴシック" charset="0"/>
              </a:rPr>
              <a:t> (for better dates</a:t>
            </a:r>
            <a:r>
              <a:rPr lang="en-US" sz="2300" dirty="0" smtClean="0">
                <a:latin typeface="Times New Roman" charset="0"/>
                <a:ea typeface="ＭＳ Ｐゴシック" charset="0"/>
              </a:rPr>
              <a:t>)</a:t>
            </a:r>
          </a:p>
          <a:p>
            <a:r>
              <a:rPr lang="en-US" sz="3400" dirty="0" smtClean="0">
                <a:latin typeface="Times New Roman" charset="0"/>
                <a:ea typeface="ＭＳ Ｐゴシック" charset="0"/>
                <a:cs typeface="ＭＳ Ｐゴシック" charset="0"/>
              </a:rPr>
              <a:t>PageRank</a:t>
            </a:r>
            <a:endParaRPr lang="en-US" sz="3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300" dirty="0" smtClean="0">
                <a:latin typeface="Times New Roman" charset="0"/>
                <a:ea typeface="ＭＳ Ｐゴシック" charset="0"/>
              </a:rPr>
              <a:t>Web Graphs</a:t>
            </a:r>
          </a:p>
          <a:p>
            <a:pPr lvl="1"/>
            <a:r>
              <a:rPr lang="en-US" sz="2300" dirty="0" smtClean="0">
                <a:latin typeface="Times New Roman" charset="0"/>
                <a:ea typeface="ＭＳ Ｐゴシック" charset="0"/>
              </a:rPr>
              <a:t>Google search, Bing search, Yahoo search: all rely on this</a:t>
            </a:r>
            <a:endParaRPr lang="en-US" sz="2300" dirty="0">
              <a:latin typeface="Times New Roman" charset="0"/>
              <a:ea typeface="ＭＳ Ｐゴシック" charset="0"/>
            </a:endParaRPr>
          </a:p>
          <a:p>
            <a:endParaRPr lang="en-US" sz="2300" dirty="0">
              <a:latin typeface="Times New Roman" charset="0"/>
              <a:ea typeface="ＭＳ Ｐゴシック" charset="0"/>
            </a:endParaRPr>
          </a:p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And many (many) other examples!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Graph Processing Operations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8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432805" y="2140373"/>
            <a:ext cx="9305317" cy="4226560"/>
          </a:xfrm>
        </p:spPr>
        <p:txBody>
          <a:bodyPr>
            <a:normAutofit lnSpcReduction="10000"/>
          </a:bodyPr>
          <a:lstStyle/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Because these graphs are large!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Human social network has 100s Millions of vertices and Billions of edges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WWW has Millions of vertices and edges</a:t>
            </a:r>
          </a:p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Hard to store the entire graph on one server and process it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Slow on one server (even if beefy!)</a:t>
            </a:r>
          </a:p>
          <a:p>
            <a:r>
              <a:rPr lang="en-US" sz="3400">
                <a:latin typeface="Times New Roman" charset="0"/>
                <a:ea typeface="ＭＳ Ｐゴシック" charset="0"/>
                <a:cs typeface="ＭＳ Ｐゴシック" charset="0"/>
              </a:rPr>
              <a:t>Use distributed cluster/cloud!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Why Hard?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1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649208" y="1869440"/>
            <a:ext cx="9305317" cy="422656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800" dirty="0">
                <a:latin typeface="Times"/>
              </a:rPr>
              <a:t>Works in </a:t>
            </a:r>
            <a:r>
              <a:rPr lang="en-US" altLang="en-US" sz="2800" i="1" dirty="0">
                <a:latin typeface="Times"/>
              </a:rPr>
              <a:t>iterations</a:t>
            </a:r>
          </a:p>
          <a:p>
            <a:pPr>
              <a:defRPr/>
            </a:pPr>
            <a:r>
              <a:rPr lang="en-US" altLang="en-US" sz="2800" dirty="0">
                <a:latin typeface="Times"/>
              </a:rPr>
              <a:t>Each vertex assigned a </a:t>
            </a:r>
            <a:r>
              <a:rPr lang="en-US" altLang="en-US" sz="2800" i="1" dirty="0">
                <a:latin typeface="Times"/>
              </a:rPr>
              <a:t>value</a:t>
            </a:r>
          </a:p>
          <a:p>
            <a:pPr>
              <a:defRPr/>
            </a:pPr>
            <a:r>
              <a:rPr lang="en-US" altLang="en-US" sz="2800" dirty="0">
                <a:latin typeface="Times"/>
              </a:rPr>
              <a:t>In each iteration, each vertex:</a:t>
            </a:r>
          </a:p>
          <a:p>
            <a:pPr marL="1299088" lvl="1" indent="-649544">
              <a:buFont typeface="+mj-lt"/>
              <a:buAutoNum type="arabicPeriod"/>
              <a:defRPr/>
            </a:pPr>
            <a:r>
              <a:rPr lang="en-US" altLang="en-US" dirty="0">
                <a:latin typeface="Times"/>
              </a:rPr>
              <a:t>Gathers values from its immediate neighbors (vertices who join it directly with an edge). E.g., @A: B</a:t>
            </a:r>
            <a:r>
              <a:rPr lang="en-US" altLang="en-US" dirty="0">
                <a:latin typeface="Times"/>
                <a:sym typeface="Wingdings"/>
              </a:rPr>
              <a:t>A, CA, DA,…</a:t>
            </a:r>
            <a:endParaRPr lang="en-US" altLang="en-US" dirty="0">
              <a:latin typeface="Times"/>
            </a:endParaRPr>
          </a:p>
          <a:p>
            <a:pPr marL="1299088" lvl="1" indent="-649544">
              <a:buFont typeface="+mj-lt"/>
              <a:buAutoNum type="arabicPeriod"/>
              <a:defRPr/>
            </a:pPr>
            <a:r>
              <a:rPr lang="en-US" altLang="en-US" dirty="0">
                <a:latin typeface="Times"/>
              </a:rPr>
              <a:t>Does some computation using its own value and its neighbors values. </a:t>
            </a:r>
          </a:p>
          <a:p>
            <a:pPr marL="1299088" lvl="1" indent="-649544">
              <a:buFont typeface="+mj-lt"/>
              <a:buAutoNum type="arabicPeriod"/>
              <a:defRPr/>
            </a:pPr>
            <a:r>
              <a:rPr lang="en-US" altLang="en-US" dirty="0">
                <a:latin typeface="Times"/>
              </a:rPr>
              <a:t>Updates its new value and sends it out to its neighboring vertices. E.g., A</a:t>
            </a:r>
            <a:r>
              <a:rPr lang="en-US" altLang="en-US" dirty="0">
                <a:latin typeface="Times"/>
                <a:sym typeface="Wingdings"/>
              </a:rPr>
              <a:t>B, C, D, E</a:t>
            </a:r>
            <a:endParaRPr lang="en-US" altLang="en-US" dirty="0">
              <a:latin typeface="Times"/>
            </a:endParaRPr>
          </a:p>
          <a:p>
            <a:pPr marL="730737" indent="-649544">
              <a:defRPr/>
            </a:pPr>
            <a:r>
              <a:rPr lang="en-US" altLang="en-US" sz="2800" dirty="0">
                <a:latin typeface="Times"/>
              </a:rPr>
              <a:t>Graph processing terminates after: </a:t>
            </a:r>
            <a:r>
              <a:rPr lang="en-US" altLang="en-US" sz="2800" dirty="0" err="1">
                <a:latin typeface="Times"/>
              </a:rPr>
              <a:t>i</a:t>
            </a:r>
            <a:r>
              <a:rPr lang="en-US" altLang="en-US" sz="2800" dirty="0">
                <a:latin typeface="Times"/>
              </a:rPr>
              <a:t>) fixed iterations, or ii) vertices stop changing values</a:t>
            </a:r>
          </a:p>
          <a:p>
            <a:pPr lvl="1">
              <a:defRPr/>
            </a:pPr>
            <a:endParaRPr lang="en-US" altLang="en-US" sz="2000" dirty="0">
              <a:latin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Typical Graph Processing Application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27651" name="Group 43"/>
          <p:cNvGrpSpPr>
            <a:grpSpLocks/>
          </p:cNvGrpSpPr>
          <p:nvPr/>
        </p:nvGrpSpPr>
        <p:grpSpPr bwMode="auto">
          <a:xfrm>
            <a:off x="9287283" y="1862667"/>
            <a:ext cx="3480477" cy="2878666"/>
            <a:chOff x="6248400" y="1309935"/>
            <a:chExt cx="2451444" cy="2023815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934296" y="2114699"/>
              <a:ext cx="381053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7315350" y="226708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48533" y="1954381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0" name="Straight Connector 9"/>
            <p:cNvCxnSpPr>
              <a:endCxn id="5" idx="7"/>
            </p:cNvCxnSpPr>
            <p:nvPr/>
          </p:nvCxnSpPr>
          <p:spPr>
            <a:xfrm flipH="1">
              <a:off x="7510640" y="2038508"/>
              <a:ext cx="185763" cy="2619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637658" y="184327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899632" y="2630574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536044" y="2452796"/>
              <a:ext cx="379465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7170867" y="2487716"/>
              <a:ext cx="185763" cy="261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993042" y="2716288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6858086" y="1428982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2"/>
            </p:cNvCxnSpPr>
            <p:nvPr/>
          </p:nvCxnSpPr>
          <p:spPr>
            <a:xfrm flipH="1" flipV="1">
              <a:off x="6248400" y="1733745"/>
              <a:ext cx="500133" cy="33492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72614" y="1309935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</p:cNvCxnSpPr>
            <p:nvPr/>
          </p:nvCxnSpPr>
          <p:spPr>
            <a:xfrm flipV="1">
              <a:off x="7866290" y="1581364"/>
              <a:ext cx="516009" cy="37619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9" idx="3"/>
            </p:cNvCxnSpPr>
            <p:nvPr/>
          </p:nvCxnSpPr>
          <p:spPr>
            <a:xfrm flipH="1">
              <a:off x="6781875" y="2911527"/>
              <a:ext cx="244509" cy="346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7086718" y="2935337"/>
              <a:ext cx="76211" cy="39841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8102860" y="2495652"/>
              <a:ext cx="596984" cy="21111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4" idx="6"/>
            </p:cNvCxnSpPr>
            <p:nvPr/>
          </p:nvCxnSpPr>
          <p:spPr>
            <a:xfrm>
              <a:off x="8128264" y="2744860"/>
              <a:ext cx="558878" cy="5555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4" idx="5"/>
            </p:cNvCxnSpPr>
            <p:nvPr/>
          </p:nvCxnSpPr>
          <p:spPr>
            <a:xfrm>
              <a:off x="8094922" y="2825812"/>
              <a:ext cx="516009" cy="27936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70" name="TextBox 42"/>
            <p:cNvSpPr txBox="1">
              <a:spLocks noChangeArrowheads="1"/>
            </p:cNvSpPr>
            <p:nvPr/>
          </p:nvSpPr>
          <p:spPr bwMode="auto">
            <a:xfrm>
              <a:off x="7543800" y="2266950"/>
              <a:ext cx="238458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/>
                <a:t>A</a:t>
              </a:r>
            </a:p>
          </p:txBody>
        </p:sp>
        <p:sp>
          <p:nvSpPr>
            <p:cNvPr id="27671" name="TextBox 44"/>
            <p:cNvSpPr txBox="1">
              <a:spLocks noChangeArrowheads="1"/>
            </p:cNvSpPr>
            <p:nvPr/>
          </p:nvSpPr>
          <p:spPr bwMode="auto">
            <a:xfrm>
              <a:off x="6934200" y="1809750"/>
              <a:ext cx="232486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/>
                <a:t>B</a:t>
              </a:r>
            </a:p>
          </p:txBody>
        </p:sp>
        <p:sp>
          <p:nvSpPr>
            <p:cNvPr id="27672" name="TextBox 45"/>
            <p:cNvSpPr txBox="1">
              <a:spLocks noChangeArrowheads="1"/>
            </p:cNvSpPr>
            <p:nvPr/>
          </p:nvSpPr>
          <p:spPr bwMode="auto">
            <a:xfrm>
              <a:off x="7391400" y="1581150"/>
              <a:ext cx="232486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/>
                <a:t>C</a:t>
              </a:r>
            </a:p>
          </p:txBody>
        </p:sp>
        <p:sp>
          <p:nvSpPr>
            <p:cNvPr id="27673" name="TextBox 46"/>
            <p:cNvSpPr txBox="1">
              <a:spLocks noChangeArrowheads="1"/>
            </p:cNvSpPr>
            <p:nvPr/>
          </p:nvSpPr>
          <p:spPr bwMode="auto">
            <a:xfrm>
              <a:off x="6705600" y="2571750"/>
              <a:ext cx="240959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/>
                <a:t>D</a:t>
              </a:r>
            </a:p>
          </p:txBody>
        </p:sp>
        <p:sp>
          <p:nvSpPr>
            <p:cNvPr id="27674" name="TextBox 47"/>
            <p:cNvSpPr txBox="1">
              <a:spLocks noChangeArrowheads="1"/>
            </p:cNvSpPr>
            <p:nvPr/>
          </p:nvSpPr>
          <p:spPr bwMode="auto">
            <a:xfrm>
              <a:off x="7696200" y="2800350"/>
              <a:ext cx="223864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94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1923627"/>
            <a:ext cx="9305317" cy="42265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3400" dirty="0">
                <a:latin typeface="Times"/>
              </a:rPr>
              <a:t>Multi-stage </a:t>
            </a:r>
            <a:r>
              <a:rPr lang="en-US" altLang="en-US" sz="3400" dirty="0" err="1">
                <a:latin typeface="Times"/>
              </a:rPr>
              <a:t>Hadoop</a:t>
            </a:r>
            <a:endParaRPr lang="en-US" altLang="en-US" sz="3400" dirty="0">
              <a:latin typeface="Times"/>
            </a:endParaRPr>
          </a:p>
          <a:p>
            <a:pPr>
              <a:defRPr/>
            </a:pPr>
            <a:r>
              <a:rPr lang="en-US" altLang="en-US" sz="3400" dirty="0">
                <a:latin typeface="Times"/>
              </a:rPr>
              <a:t>Each stage == 1 graph iteration</a:t>
            </a:r>
          </a:p>
          <a:p>
            <a:pPr>
              <a:defRPr/>
            </a:pPr>
            <a:r>
              <a:rPr lang="en-US" altLang="en-US" sz="3400" dirty="0">
                <a:latin typeface="Times"/>
              </a:rPr>
              <a:t>Assign vertex ids as keys in the reduce phase</a:t>
            </a:r>
          </a:p>
          <a:p>
            <a:pPr>
              <a:buFont typeface="Wingdings" charset="0"/>
              <a:buChar char="J"/>
              <a:defRPr/>
            </a:pPr>
            <a:r>
              <a:rPr lang="en-US" altLang="en-US" sz="3400" dirty="0">
                <a:latin typeface="Times"/>
                <a:sym typeface="Wingdings"/>
              </a:rPr>
              <a:t>Well-known</a:t>
            </a:r>
          </a:p>
          <a:p>
            <a:pPr>
              <a:buFont typeface="Wingdings" charset="0"/>
              <a:buChar char="L"/>
              <a:defRPr/>
            </a:pPr>
            <a:r>
              <a:rPr lang="en-US" altLang="en-US" sz="3400" dirty="0">
                <a:latin typeface="Times"/>
                <a:sym typeface="Wingdings"/>
              </a:rPr>
              <a:t>At the end of every stage, transfer all vertices over </a:t>
            </a:r>
            <a:r>
              <a:rPr lang="en-US" altLang="en-US" sz="3400" dirty="0" smtClean="0">
                <a:latin typeface="Times"/>
                <a:sym typeface="Wingdings"/>
              </a:rPr>
              <a:t>network (to neighbor vertices)</a:t>
            </a:r>
            <a:endParaRPr lang="en-US" altLang="en-US" sz="3400" dirty="0">
              <a:latin typeface="Times"/>
              <a:sym typeface="Wingdings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altLang="en-US" sz="2800" dirty="0">
                <a:latin typeface="Times"/>
                <a:sym typeface="Wingdings"/>
              </a:rPr>
              <a:t>All vertex values written to HDFS (file system)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altLang="en-US" sz="2800" dirty="0">
                <a:latin typeface="Times"/>
                <a:sym typeface="Wingdings"/>
              </a:rPr>
              <a:t>Very slow!</a:t>
            </a:r>
            <a:endParaRPr lang="en-US" altLang="en-US" sz="2800" dirty="0">
              <a:latin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Hadoop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/</a:t>
            </a: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MapReduce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 to the Rescue?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8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432805" y="2140373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latin typeface="Times"/>
              </a:rPr>
              <a:t>“Think like a vertex”</a:t>
            </a:r>
          </a:p>
          <a:p>
            <a:pPr>
              <a:defRPr/>
            </a:pPr>
            <a:r>
              <a:rPr lang="en-US" altLang="en-US" sz="2800" dirty="0">
                <a:latin typeface="Times"/>
              </a:rPr>
              <a:t>Originally by Valiant (1990)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Bulk Synchronous Parallel Model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pic>
        <p:nvPicPr>
          <p:cNvPr id="31747" name="Picture 2" descr="bsp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54" y="2032001"/>
            <a:ext cx="6861769" cy="535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내용 개체 틀 7"/>
          <p:cNvSpPr txBox="1">
            <a:spLocks/>
          </p:cNvSpPr>
          <p:nvPr/>
        </p:nvSpPr>
        <p:spPr>
          <a:xfrm>
            <a:off x="108201" y="6838810"/>
            <a:ext cx="12984163" cy="476390"/>
          </a:xfrm>
          <a:prstGeom prst="rect">
            <a:avLst/>
          </a:prstGeom>
        </p:spPr>
        <p:txBody>
          <a:bodyPr lIns="129909" tIns="64954" rIns="129909" bIns="64954">
            <a:normAutofit/>
          </a:bodyPr>
          <a:lstStyle/>
          <a:p>
            <a:pPr marL="487158" indent="-487158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altLang="ko-KR" sz="1700" dirty="0">
                <a:latin typeface="Corbel" pitchFamily="34" charset="0"/>
              </a:rPr>
              <a:t>Source: </a:t>
            </a:r>
            <a:r>
              <a:rPr lang="en-US" altLang="ko-KR" sz="1700" dirty="0">
                <a:latin typeface="Corbel" pitchFamily="34" charset="0"/>
                <a:hlinkClick r:id="rId4"/>
              </a:rPr>
              <a:t>http://en.wikipedia.org/wiki/Bulk_synchronous_parallel</a:t>
            </a:r>
            <a:r>
              <a:rPr lang="en-US" altLang="ko-KR" sz="1700" dirty="0">
                <a:latin typeface="Corbel" pitchFamily="34" charset="0"/>
              </a:rPr>
              <a:t> </a:t>
            </a:r>
            <a:endParaRPr lang="ko-KR" altLang="en-US" sz="17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5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541007" y="2140373"/>
            <a:ext cx="9305317" cy="42265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“Think like a vertex”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Assign each vertex to one server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Each server thus gets a subset of vertices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In each iteration, each server performs </a:t>
            </a:r>
            <a:r>
              <a:rPr lang="en-US" altLang="ko-KR" sz="2800" b="1">
                <a:latin typeface="Times New Roman" charset="0"/>
                <a:ea typeface="ＭＳ Ｐゴシック" charset="0"/>
                <a:cs typeface="ＭＳ Ｐゴシック" charset="0"/>
              </a:rPr>
              <a:t>Gather-Apply-Scatter </a:t>
            </a: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for all its assigned vertices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Gather: get all neighboring vertices’ values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Apply: compute own new value from own old value and gathered neighbors’ values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Scatter: send own new value to neighboring vertices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endParaRPr lang="en-US" altLang="ko-KR" sz="2300">
              <a:latin typeface="Times New Roman" charset="0"/>
              <a:ea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Basic Distributed Graph Processing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4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/>
          <p:cNvSpPr>
            <a:spLocks noGrp="1"/>
          </p:cNvSpPr>
          <p:nvPr>
            <p:ph idx="1"/>
          </p:nvPr>
        </p:nvSpPr>
        <p:spPr>
          <a:xfrm>
            <a:off x="324604" y="2032000"/>
            <a:ext cx="9305317" cy="422656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How to decide which server a given vertex is assigned to?</a:t>
            </a:r>
          </a:p>
          <a:p>
            <a:r>
              <a:rPr lang="en-US" sz="3400" dirty="0">
                <a:latin typeface="Times New Roman" charset="0"/>
                <a:ea typeface="ＭＳ Ｐゴシック" charset="0"/>
                <a:cs typeface="ＭＳ Ｐゴシック" charset="0"/>
              </a:rPr>
              <a:t>Different options</a:t>
            </a:r>
          </a:p>
          <a:p>
            <a:pPr lvl="1"/>
            <a:r>
              <a:rPr lang="en-US" sz="2800" dirty="0">
                <a:solidFill>
                  <a:srgbClr val="008000"/>
                </a:solidFill>
                <a:latin typeface="Times New Roman" charset="0"/>
                <a:ea typeface="ＭＳ Ｐゴシック" charset="0"/>
              </a:rPr>
              <a:t>Hash-based</a:t>
            </a:r>
            <a:r>
              <a:rPr lang="en-US" sz="2800" dirty="0">
                <a:latin typeface="Times New Roman" charset="0"/>
                <a:ea typeface="ＭＳ Ｐゴシック" charset="0"/>
              </a:rPr>
              <a:t>: Hash(vertex id) modulo number of servers</a:t>
            </a:r>
          </a:p>
          <a:p>
            <a:pPr lvl="2"/>
            <a:r>
              <a:rPr lang="en-US" sz="2300" dirty="0">
                <a:latin typeface="Times New Roman" charset="0"/>
                <a:ea typeface="ＭＳ Ｐゴシック" charset="0"/>
              </a:rPr>
              <a:t>Remember consistent hashing from P2P systems?!</a:t>
            </a:r>
          </a:p>
          <a:p>
            <a:pPr lvl="1"/>
            <a:r>
              <a:rPr lang="en-US" sz="2800" dirty="0">
                <a:solidFill>
                  <a:srgbClr val="008000"/>
                </a:solidFill>
                <a:latin typeface="Times New Roman" charset="0"/>
                <a:ea typeface="ＭＳ Ｐゴシック" charset="0"/>
              </a:rPr>
              <a:t>Locality-based</a:t>
            </a:r>
            <a:r>
              <a:rPr lang="en-US" sz="2800" dirty="0">
                <a:latin typeface="Times New Roman" charset="0"/>
                <a:ea typeface="ＭＳ Ｐゴシック" charset="0"/>
              </a:rPr>
              <a:t>: Assign vertices with more neighbors to the same server as its neighbors</a:t>
            </a:r>
          </a:p>
          <a:p>
            <a:pPr lvl="2"/>
            <a:r>
              <a:rPr lang="en-US" sz="2300" dirty="0">
                <a:latin typeface="Times New Roman" charset="0"/>
                <a:ea typeface="ＭＳ Ｐゴシック" charset="0"/>
              </a:rPr>
              <a:t>Reduces server to server communication volume after each </a:t>
            </a:r>
            <a:r>
              <a:rPr lang="en-US" sz="2300" dirty="0" smtClean="0">
                <a:latin typeface="Times New Roman" charset="0"/>
                <a:ea typeface="ＭＳ Ｐゴシック" charset="0"/>
              </a:rPr>
              <a:t>iteration</a:t>
            </a:r>
          </a:p>
          <a:p>
            <a:pPr lvl="2"/>
            <a:r>
              <a:rPr lang="en-US" sz="2300" dirty="0" smtClean="0">
                <a:latin typeface="Times New Roman" charset="0"/>
                <a:ea typeface="ＭＳ Ｐゴシック" charset="0"/>
              </a:rPr>
              <a:t>Need to be careful: some “intelligent” locality-based schemes may take up a lot of upfront time and may not give sufficient benefits!</a:t>
            </a:r>
            <a:endParaRPr lang="en-US" sz="23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Assigning Vertices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/>
          <p:cNvSpPr>
            <a:spLocks noGrp="1"/>
          </p:cNvSpPr>
          <p:nvPr>
            <p:ph idx="1"/>
          </p:nvPr>
        </p:nvSpPr>
        <p:spPr>
          <a:xfrm>
            <a:off x="324604" y="2032000"/>
            <a:ext cx="9305317" cy="42265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Pregel uses the master/worker model</a:t>
            </a:r>
          </a:p>
          <a:p>
            <a:pPr lvl="1"/>
            <a:r>
              <a:rPr lang="en-US" altLang="ko-KR">
                <a:latin typeface="Times New Roman" charset="0"/>
                <a:ea typeface="ＭＳ Ｐゴシック" charset="0"/>
              </a:rPr>
              <a:t>Master (one server)</a:t>
            </a:r>
          </a:p>
          <a:p>
            <a:pPr lvl="2"/>
            <a:r>
              <a:rPr lang="en-US" altLang="ko-KR" sz="2300">
                <a:latin typeface="Times New Roman" charset="0"/>
                <a:ea typeface="ＭＳ Ｐゴシック" charset="0"/>
              </a:rPr>
              <a:t>Maintains list of worker servers</a:t>
            </a:r>
          </a:p>
          <a:p>
            <a:pPr lvl="2"/>
            <a:r>
              <a:rPr lang="en-US" altLang="ko-KR" sz="2300">
                <a:latin typeface="Times New Roman" charset="0"/>
                <a:ea typeface="ＭＳ Ｐゴシック" charset="0"/>
              </a:rPr>
              <a:t>Monitors workers; restarts them on failure</a:t>
            </a:r>
          </a:p>
          <a:p>
            <a:pPr lvl="2"/>
            <a:r>
              <a:rPr lang="en-US" altLang="ko-KR" sz="2300">
                <a:latin typeface="Times New Roman" charset="0"/>
                <a:ea typeface="ＭＳ Ｐゴシック" charset="0"/>
              </a:rPr>
              <a:t>Provides Web-UI monitoring tool of job progress</a:t>
            </a:r>
          </a:p>
          <a:p>
            <a:pPr lvl="1"/>
            <a:r>
              <a:rPr lang="en-US" altLang="ko-KR">
                <a:latin typeface="Times New Roman" charset="0"/>
                <a:ea typeface="ＭＳ Ｐゴシック" charset="0"/>
              </a:rPr>
              <a:t>Worker (rest of the servers)</a:t>
            </a:r>
          </a:p>
          <a:p>
            <a:pPr lvl="2"/>
            <a:r>
              <a:rPr lang="en-US" altLang="ko-KR" sz="2300">
                <a:latin typeface="Times New Roman" charset="0"/>
                <a:ea typeface="ＭＳ Ｐゴシック" charset="0"/>
              </a:rPr>
              <a:t>Processes its vertices</a:t>
            </a:r>
          </a:p>
          <a:p>
            <a:pPr lvl="2"/>
            <a:r>
              <a:rPr lang="en-US" altLang="ko-KR" sz="2300">
                <a:latin typeface="Times New Roman" charset="0"/>
                <a:ea typeface="ＭＳ Ｐゴシック" charset="0"/>
              </a:rPr>
              <a:t>Communicates with the other workers</a:t>
            </a:r>
            <a:endParaRPr lang="en-US" altLang="ko-KR" sz="2800">
              <a:latin typeface="Times New Roman" charset="0"/>
              <a:ea typeface="ＭＳ Ｐゴシック" charset="0"/>
            </a:endParaRP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Persistent data is stored as files on a distributed storage system (such as GFS or BigTable)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>
                <a:latin typeface="Times New Roman" charset="0"/>
                <a:ea typeface="ＭＳ Ｐゴシック" charset="0"/>
                <a:cs typeface="ＭＳ Ｐゴシック" charset="0"/>
              </a:rPr>
              <a:t>Temporary data is stored on local disk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Pregel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 System By Google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7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432805" y="2140373"/>
            <a:ext cx="9305317" cy="42265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3400" dirty="0">
                <a:latin typeface="Times"/>
              </a:rPr>
              <a:t>Large amounts of data =&gt; Need for real-time views of data</a:t>
            </a:r>
          </a:p>
          <a:p>
            <a:pPr lvl="1">
              <a:defRPr/>
            </a:pPr>
            <a:r>
              <a:rPr lang="en-US" altLang="en-US" dirty="0">
                <a:latin typeface="Times"/>
              </a:rPr>
              <a:t>Social network trends, e.g., Twitter real-time search</a:t>
            </a:r>
          </a:p>
          <a:p>
            <a:pPr lvl="1">
              <a:defRPr/>
            </a:pPr>
            <a:r>
              <a:rPr lang="en-US" altLang="en-US" dirty="0">
                <a:latin typeface="Times"/>
              </a:rPr>
              <a:t>Website statistics, e.g., Google Analytics</a:t>
            </a:r>
          </a:p>
          <a:p>
            <a:pPr lvl="1">
              <a:defRPr/>
            </a:pPr>
            <a:r>
              <a:rPr lang="en-US" altLang="en-US" dirty="0">
                <a:latin typeface="Times"/>
              </a:rPr>
              <a:t>Intrusion detection systems, e.g., in most datacenters</a:t>
            </a:r>
          </a:p>
          <a:p>
            <a:pPr marL="649544" lvl="1" indent="0">
              <a:buNone/>
              <a:defRPr/>
            </a:pPr>
            <a:endParaRPr lang="en-US" altLang="en-US" dirty="0">
              <a:latin typeface="Times"/>
            </a:endParaRPr>
          </a:p>
          <a:p>
            <a:pPr>
              <a:defRPr/>
            </a:pPr>
            <a:r>
              <a:rPr lang="en-US" altLang="en-US" sz="3400" dirty="0">
                <a:latin typeface="Times"/>
              </a:rPr>
              <a:t>Process large amounts of data</a:t>
            </a:r>
          </a:p>
          <a:p>
            <a:pPr lvl="1">
              <a:defRPr/>
            </a:pPr>
            <a:r>
              <a:rPr lang="en-US" altLang="en-US" dirty="0">
                <a:latin typeface="Times"/>
              </a:rPr>
              <a:t>With latencies of few seconds</a:t>
            </a:r>
          </a:p>
          <a:p>
            <a:pPr lvl="1">
              <a:defRPr/>
            </a:pPr>
            <a:r>
              <a:rPr lang="en-US" altLang="en-US" dirty="0">
                <a:latin typeface="Times"/>
              </a:rPr>
              <a:t>With high throughput</a:t>
            </a:r>
          </a:p>
          <a:p>
            <a:pPr>
              <a:defRPr/>
            </a:pPr>
            <a:endParaRPr lang="en-US" altLang="en-US" sz="2800" dirty="0">
              <a:latin typeface="Times"/>
            </a:endParaRPr>
          </a:p>
          <a:p>
            <a:pPr>
              <a:defRPr/>
            </a:pPr>
            <a:endParaRPr lang="en-US" altLang="en-US" sz="2800" dirty="0">
              <a:latin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Stream Processing Challenge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6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>
          <a:xfrm>
            <a:off x="324604" y="2032000"/>
            <a:ext cx="9305317" cy="4226560"/>
          </a:xfrm>
        </p:spPr>
        <p:txBody>
          <a:bodyPr>
            <a:normAutofit fontScale="85000" lnSpcReduction="20000"/>
          </a:bodyPr>
          <a:lstStyle/>
          <a:p>
            <a:pPr marL="649544" indent="-649544">
              <a:spcBef>
                <a:spcPts val="710"/>
              </a:spcBef>
              <a:spcAft>
                <a:spcPts val="710"/>
              </a:spcAft>
              <a:buFont typeface="Times New Roman" charset="0"/>
              <a:buAutoNum type="arabicPeriod"/>
            </a:pPr>
            <a:r>
              <a:rPr lang="en-US" altLang="ko-KR" sz="2300" dirty="0">
                <a:latin typeface="Times New Roman" charset="0"/>
                <a:ea typeface="ＭＳ Ｐゴシック" charset="0"/>
                <a:cs typeface="ＭＳ Ｐゴシック" charset="0"/>
              </a:rPr>
              <a:t>Many copies of the program begin executing on a cluster</a:t>
            </a:r>
          </a:p>
          <a:p>
            <a:pPr marL="649544" indent="-649544">
              <a:spcBef>
                <a:spcPts val="710"/>
              </a:spcBef>
              <a:spcAft>
                <a:spcPts val="710"/>
              </a:spcAft>
              <a:buFont typeface="Times New Roman" charset="0"/>
              <a:buAutoNum type="arabicPeriod"/>
            </a:pPr>
            <a:r>
              <a:rPr lang="en-US" altLang="ko-KR" sz="2300" dirty="0">
                <a:latin typeface="Times New Roman" charset="0"/>
                <a:ea typeface="ＭＳ Ｐゴシック" charset="0"/>
                <a:cs typeface="ＭＳ Ｐゴシック" charset="0"/>
              </a:rPr>
              <a:t>The master assigns a partition of input (vertices) to each worker</a:t>
            </a:r>
          </a:p>
          <a:p>
            <a:pPr marL="1217895" lvl="1" indent="-649544">
              <a:spcBef>
                <a:spcPts val="710"/>
              </a:spcBef>
              <a:spcAft>
                <a:spcPts val="710"/>
              </a:spcAft>
            </a:pPr>
            <a:r>
              <a:rPr lang="en-US" altLang="ko-KR" sz="2000" dirty="0">
                <a:latin typeface="Times New Roman" charset="0"/>
                <a:ea typeface="ＭＳ Ｐゴシック" charset="0"/>
              </a:rPr>
              <a:t>Each worker loads the vertices and marks them as </a:t>
            </a:r>
            <a:r>
              <a:rPr lang="en-US" altLang="ko-KR" sz="2000" i="1" dirty="0">
                <a:latin typeface="Times New Roman" charset="0"/>
                <a:ea typeface="ＭＳ Ｐゴシック" charset="0"/>
              </a:rPr>
              <a:t>active</a:t>
            </a:r>
          </a:p>
          <a:p>
            <a:pPr marL="649544" indent="-649544">
              <a:spcBef>
                <a:spcPts val="710"/>
              </a:spcBef>
              <a:spcAft>
                <a:spcPts val="710"/>
              </a:spcAft>
              <a:buFont typeface="Times New Roman" charset="0"/>
              <a:buAutoNum type="arabicPeriod"/>
            </a:pPr>
            <a:r>
              <a:rPr lang="en-US" altLang="ko-KR" sz="2300" dirty="0">
                <a:latin typeface="Times New Roman" charset="0"/>
                <a:ea typeface="ＭＳ Ｐゴシック" charset="0"/>
                <a:cs typeface="ＭＳ Ｐゴシック" charset="0"/>
              </a:rPr>
              <a:t>The master instructs each worker to perform a iteration</a:t>
            </a:r>
          </a:p>
          <a:p>
            <a:pPr marL="1217895" lvl="1" indent="-649544">
              <a:spcBef>
                <a:spcPts val="710"/>
              </a:spcBef>
              <a:spcAft>
                <a:spcPts val="710"/>
              </a:spcAft>
            </a:pPr>
            <a:r>
              <a:rPr lang="en-US" altLang="ko-KR" sz="20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Each worker loops through its active vertices &amp; computes for each vertex</a:t>
            </a:r>
          </a:p>
          <a:p>
            <a:pPr marL="1217895" lvl="1" indent="-649544">
              <a:spcBef>
                <a:spcPts val="710"/>
              </a:spcBef>
              <a:spcAft>
                <a:spcPts val="710"/>
              </a:spcAft>
            </a:pPr>
            <a:r>
              <a:rPr lang="en-US" altLang="ko-KR" sz="20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Messages can be sent whenever, but need to be delivered before the end of the iteration (i.e., the barrier)</a:t>
            </a:r>
          </a:p>
          <a:p>
            <a:pPr marL="1217895" lvl="1" indent="-649544">
              <a:spcBef>
                <a:spcPts val="710"/>
              </a:spcBef>
              <a:spcAft>
                <a:spcPts val="710"/>
              </a:spcAft>
            </a:pPr>
            <a:r>
              <a:rPr lang="en-US" altLang="ko-KR" sz="20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When all workers reach iteration barrier, master starts next iteration</a:t>
            </a:r>
          </a:p>
          <a:p>
            <a:pPr marL="649544" indent="-649544">
              <a:spcBef>
                <a:spcPts val="710"/>
              </a:spcBef>
              <a:spcAft>
                <a:spcPts val="710"/>
              </a:spcAft>
              <a:buFont typeface="Times New Roman" charset="0"/>
              <a:buAutoNum type="arabicPeriod"/>
            </a:pPr>
            <a:r>
              <a:rPr lang="en-US" altLang="ko-KR" sz="2300" dirty="0">
                <a:latin typeface="Times New Roman" charset="0"/>
                <a:ea typeface="ＭＳ Ｐゴシック" charset="0"/>
                <a:cs typeface="ＭＳ Ｐゴシック" charset="0"/>
              </a:rPr>
              <a:t>Computation halts when, in some iteration: no vertices </a:t>
            </a:r>
            <a:r>
              <a:rPr lang="en-US" altLang="ko-KR" sz="2300">
                <a:latin typeface="Times New Roman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altLang="ko-KR" sz="2300" smtClean="0">
                <a:latin typeface="Times New Roman" charset="0"/>
                <a:ea typeface="ＭＳ Ｐゴシック" charset="0"/>
                <a:cs typeface="ＭＳ Ｐゴシック" charset="0"/>
              </a:rPr>
              <a:t>active </a:t>
            </a:r>
            <a:r>
              <a:rPr lang="en-US" altLang="ko-KR" sz="2300" dirty="0">
                <a:latin typeface="Times New Roman" charset="0"/>
                <a:ea typeface="ＭＳ Ｐゴシック" charset="0"/>
                <a:cs typeface="ＭＳ Ｐゴシック" charset="0"/>
              </a:rPr>
              <a:t>and when no messages are in transit</a:t>
            </a:r>
          </a:p>
          <a:p>
            <a:pPr marL="649544" indent="-649544">
              <a:spcBef>
                <a:spcPts val="710"/>
              </a:spcBef>
              <a:spcAft>
                <a:spcPts val="710"/>
              </a:spcAft>
              <a:buFont typeface="Times New Roman" charset="0"/>
              <a:buAutoNum type="arabicPeriod"/>
            </a:pPr>
            <a:r>
              <a:rPr lang="en-US" altLang="ko-KR" sz="2300" dirty="0">
                <a:latin typeface="Times New Roman" charset="0"/>
                <a:ea typeface="ＭＳ Ｐゴシック" charset="0"/>
                <a:cs typeface="ＭＳ Ｐゴシック" charset="0"/>
              </a:rPr>
              <a:t>Master instructs each worker to save its portion of the graph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Pregel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 Execution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4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/>
          <p:cNvSpPr>
            <a:spLocks noGrp="1"/>
          </p:cNvSpPr>
          <p:nvPr>
            <p:ph idx="1"/>
          </p:nvPr>
        </p:nvSpPr>
        <p:spPr>
          <a:xfrm>
            <a:off x="324604" y="2032000"/>
            <a:ext cx="9305317" cy="42265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300" b="1">
                <a:latin typeface="Times New Roman" charset="0"/>
                <a:ea typeface="ＭＳ Ｐゴシック" charset="0"/>
                <a:cs typeface="ＭＳ Ｐゴシック" charset="0"/>
              </a:rPr>
              <a:t>Checkpointing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Periodically, master instructs the workers to save state of their partitions to persistent storage</a:t>
            </a:r>
          </a:p>
          <a:p>
            <a:pPr lvl="2">
              <a:spcBef>
                <a:spcPts val="710"/>
              </a:spcBef>
              <a:spcAft>
                <a:spcPts val="710"/>
              </a:spcAft>
            </a:pPr>
            <a:r>
              <a:rPr lang="en-US" altLang="ko-KR" sz="2000">
                <a:latin typeface="Times New Roman" charset="0"/>
                <a:ea typeface="ＭＳ Ｐゴシック" charset="0"/>
              </a:rPr>
              <a:t>e.g., Vertex values, edge values, incoming messages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300" b="1">
                <a:latin typeface="Times New Roman" charset="0"/>
                <a:ea typeface="ＭＳ Ｐゴシック" charset="0"/>
                <a:cs typeface="ＭＳ Ｐゴシック" charset="0"/>
              </a:rPr>
              <a:t>Failure detection 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Using periodic “ping” messages from master </a:t>
            </a:r>
            <a:r>
              <a:rPr lang="en-US" altLang="ko-KR" sz="2300">
                <a:latin typeface="Times New Roman" charset="0"/>
                <a:ea typeface="ＭＳ Ｐゴシック" charset="0"/>
                <a:sym typeface="Wingdings" charset="0"/>
              </a:rPr>
              <a:t> worker</a:t>
            </a:r>
            <a:endParaRPr lang="en-US" altLang="ko-KR" sz="2300">
              <a:latin typeface="Times New Roman" charset="0"/>
              <a:ea typeface="ＭＳ Ｐゴシック" charset="0"/>
            </a:endParaRP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300" b="1">
                <a:latin typeface="Times New Roman" charset="0"/>
                <a:ea typeface="ＭＳ Ｐゴシック" charset="0"/>
                <a:cs typeface="ＭＳ Ｐゴシック" charset="0"/>
              </a:rPr>
              <a:t>Recovery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The master reassigns graph partitions to the currently available workers</a:t>
            </a:r>
          </a:p>
          <a:p>
            <a:pPr lvl="1">
              <a:spcBef>
                <a:spcPts val="710"/>
              </a:spcBef>
              <a:spcAft>
                <a:spcPts val="710"/>
              </a:spcAft>
            </a:pPr>
            <a:r>
              <a:rPr lang="en-US" altLang="ko-KR" sz="2300">
                <a:latin typeface="Times New Roman" charset="0"/>
                <a:ea typeface="ＭＳ Ｐゴシック" charset="0"/>
              </a:rPr>
              <a:t>The workers all reload their partition state from most recent available checkpoint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Fault-Tolerance in </a:t>
            </a: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Pregel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1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2"/>
          <p:cNvSpPr>
            <a:spLocks noGrp="1"/>
          </p:cNvSpPr>
          <p:nvPr>
            <p:ph idx="1"/>
          </p:nvPr>
        </p:nvSpPr>
        <p:spPr>
          <a:xfrm>
            <a:off x="757409" y="2248747"/>
            <a:ext cx="9305317" cy="422656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Shortest paths from one vertex to all vertices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SSSP: “Single Source Shortest Path”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On 1 Billion vertex graph (tree)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50 workers: 180 seconds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800 workers: 20 seconds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50 B vertices on 800 workers: 700 seconds (~12 minutes)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Pretty Fast!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How Fast Is It?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9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/>
          <p:cNvSpPr>
            <a:spLocks noGrp="1"/>
          </p:cNvSpPr>
          <p:nvPr>
            <p:ph idx="1"/>
          </p:nvPr>
        </p:nvSpPr>
        <p:spPr>
          <a:xfrm>
            <a:off x="541007" y="2140373"/>
            <a:ext cx="9305317" cy="422656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Lots of (large) graphs around us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Need to process these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MapReduce not a good match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Distributed Graph Processing systems: Pregel by Google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Many follow-up systems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Piccolo, Giraph: Pregel-like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GraphLab, PowerGraph, LFGraph, X-Stream: more advanced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smtClean="0">
                <a:solidFill>
                  <a:schemeClr val="bg1"/>
                </a:solidFill>
                <a:latin typeface="Whitney-BlackSC" pitchFamily="50" charset="0"/>
              </a:rPr>
              <a:t>Summary: Graph Processing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541007" y="2465493"/>
            <a:ext cx="9305317" cy="422656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Batch Processing =&gt; Need to wait for entire computation on large dataset to complete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Not intended for long-running stream-processing</a:t>
            </a:r>
            <a:endParaRPr lang="en-US" sz="23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 err="1">
                <a:solidFill>
                  <a:schemeClr val="bg1"/>
                </a:solidFill>
                <a:latin typeface="Whitney-BlackSC" pitchFamily="50" charset="0"/>
              </a:rPr>
              <a:t>MapReduce</a:t>
            </a: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?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Apache Project 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00FF"/>
                </a:solidFill>
                <a:latin typeface="Times"/>
                <a:hlinkClick r:id="rId3"/>
              </a:rPr>
              <a:t>https://storm.incubator.apache.org/</a:t>
            </a:r>
            <a:r>
              <a:rPr lang="en-US" altLang="en-US" sz="2800" dirty="0">
                <a:solidFill>
                  <a:srgbClr val="0000FF"/>
                </a:solidFill>
                <a:latin typeface="Times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Highly active JVM project</a:t>
            </a:r>
          </a:p>
          <a:p>
            <a:pPr>
              <a:defRPr/>
            </a:pPr>
            <a:r>
              <a:rPr lang="en-US" altLang="en-US" sz="2800" dirty="0">
                <a:latin typeface="Times"/>
              </a:rPr>
              <a:t>Multiple languages supported via API</a:t>
            </a:r>
          </a:p>
          <a:p>
            <a:pPr lvl="1">
              <a:defRPr/>
            </a:pPr>
            <a:r>
              <a:rPr lang="en-US" altLang="en-US" sz="2800" dirty="0">
                <a:latin typeface="Times"/>
              </a:rPr>
              <a:t>Python, Ruby, etc.</a:t>
            </a:r>
          </a:p>
          <a:p>
            <a:pPr lvl="1">
              <a:defRPr/>
            </a:pPr>
            <a:endParaRPr lang="en-US" altLang="en-US" sz="2800" dirty="0">
              <a:latin typeface="Times"/>
            </a:endParaRPr>
          </a:p>
          <a:p>
            <a:pPr>
              <a:defRPr/>
            </a:pPr>
            <a:r>
              <a:rPr lang="en-US" altLang="en-US" sz="2800" dirty="0">
                <a:latin typeface="Times"/>
              </a:rPr>
              <a:t>Used by over 30 companies including</a:t>
            </a:r>
          </a:p>
          <a:p>
            <a:pPr lvl="1">
              <a:defRPr/>
            </a:pPr>
            <a:r>
              <a:rPr lang="en-US" altLang="en-US" sz="2800" dirty="0">
                <a:latin typeface="Times"/>
              </a:rPr>
              <a:t>Twitter: For personalization, search</a:t>
            </a:r>
          </a:p>
          <a:p>
            <a:pPr lvl="1">
              <a:defRPr/>
            </a:pPr>
            <a:r>
              <a:rPr lang="en-US" altLang="en-US" sz="2800" dirty="0" err="1">
                <a:latin typeface="Times"/>
              </a:rPr>
              <a:t>Flipboard</a:t>
            </a:r>
            <a:r>
              <a:rPr lang="en-US" altLang="en-US" sz="2800" dirty="0">
                <a:latin typeface="Times"/>
              </a:rPr>
              <a:t>: For generating custom feeds</a:t>
            </a:r>
          </a:p>
          <a:p>
            <a:pPr lvl="1">
              <a:defRPr/>
            </a:pPr>
            <a:r>
              <a:rPr lang="en-US" altLang="en-US" sz="2800" dirty="0">
                <a:latin typeface="Times"/>
              </a:rPr>
              <a:t>Weather Channel, WebMD, etc.</a:t>
            </a:r>
          </a:p>
          <a:p>
            <a:pPr>
              <a:defRPr/>
            </a:pPr>
            <a:endParaRPr lang="en-US" sz="2800" dirty="0"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Enter Storm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7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Tuples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Streams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Spouts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Bolts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Topologies</a:t>
            </a:r>
          </a:p>
          <a:p>
            <a:pPr>
              <a:defRPr/>
            </a:pPr>
            <a:endParaRPr lang="en-US" sz="2800" dirty="0"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Storm Components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4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An ordered list of elements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E.g., &lt;tweeter, tweet&gt;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E.g., &lt;“</a:t>
            </a:r>
            <a:r>
              <a:rPr lang="en-US" sz="2300" dirty="0" err="1">
                <a:latin typeface="Times"/>
                <a:ea typeface="ＭＳ Ｐゴシック" charset="0"/>
                <a:cs typeface="ＭＳ Ｐゴシック" charset="0"/>
              </a:rPr>
              <a:t>Miley</a:t>
            </a: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 Cyrus”, “Hey! Here’s my new song!”&gt;</a:t>
            </a:r>
          </a:p>
          <a:p>
            <a:pPr lvl="1">
              <a:defRPr/>
            </a:pPr>
            <a:r>
              <a:rPr lang="en-US" sz="2300" dirty="0">
                <a:ea typeface="ＭＳ Ｐゴシック" charset="0"/>
                <a:cs typeface="ＭＳ Ｐゴシック" charset="0"/>
              </a:rPr>
              <a:t>E.g., &lt;“Justin </a:t>
            </a:r>
            <a:r>
              <a:rPr lang="en-US" sz="2300" dirty="0" err="1">
                <a:ea typeface="ＭＳ Ｐゴシック" charset="0"/>
                <a:cs typeface="ＭＳ Ｐゴシック" charset="0"/>
              </a:rPr>
              <a:t>Bieber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”, “Hey! Here’s MY new song!”&gt;</a:t>
            </a:r>
          </a:p>
          <a:p>
            <a:pPr lvl="1">
              <a:defRPr/>
            </a:pPr>
            <a:endParaRPr lang="en-US" sz="2300" dirty="0">
              <a:latin typeface="Times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E.g., &lt;URL, clicker-IP, date, time&gt;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E.g., &lt;</a:t>
            </a:r>
            <a:r>
              <a:rPr lang="en-US" sz="2300" dirty="0" err="1">
                <a:latin typeface="Times"/>
                <a:ea typeface="ＭＳ Ｐゴシック" charset="0"/>
                <a:cs typeface="ＭＳ Ｐゴシック" charset="0"/>
              </a:rPr>
              <a:t>coursera.org</a:t>
            </a: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, 101.201.301.401, 4/4/2014, 10:35:40&gt;</a:t>
            </a:r>
          </a:p>
          <a:p>
            <a:pPr lvl="1">
              <a:defRPr/>
            </a:pPr>
            <a:r>
              <a:rPr lang="en-US" sz="2300" dirty="0">
                <a:ea typeface="ＭＳ Ｐゴシック" charset="0"/>
                <a:cs typeface="ＭＳ Ｐゴシック" charset="0"/>
              </a:rPr>
              <a:t>E.g., &lt;</a:t>
            </a:r>
            <a:r>
              <a:rPr lang="en-US" sz="2300" dirty="0" err="1">
                <a:ea typeface="ＭＳ Ｐゴシック" charset="0"/>
                <a:cs typeface="ＭＳ Ｐゴシック" charset="0"/>
              </a:rPr>
              <a:t>coursera.org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, 901.801.701.601, 4/4/2014, 10:35:42&gt;</a:t>
            </a:r>
          </a:p>
          <a:p>
            <a:pPr lvl="1">
              <a:defRPr/>
            </a:pPr>
            <a:endParaRPr lang="en-US" sz="2300" dirty="0"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Tuple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7651" name="Rounded Rectangle 18"/>
          <p:cNvSpPr>
            <a:spLocks noChangeArrowheads="1"/>
          </p:cNvSpPr>
          <p:nvPr/>
        </p:nvSpPr>
        <p:spPr bwMode="auto">
          <a:xfrm>
            <a:off x="8811649" y="2327769"/>
            <a:ext cx="1190215" cy="541867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lIns="129909" tIns="64954" rIns="129909" bIns="64954"/>
          <a:lstStyle/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Times New Roman"/>
              </a:rPr>
              <a:t>Tuple</a:t>
            </a:r>
          </a:p>
        </p:txBody>
      </p:sp>
    </p:spTree>
    <p:extLst>
      <p:ext uri="{BB962C8B-B14F-4D97-AF65-F5344CB8AC3E}">
        <p14:creationId xmlns:p14="http://schemas.microsoft.com/office/powerpoint/2010/main" val="249302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Sequence of tuples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Potentially unbounded in number of tuples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Social network example: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&lt;“</a:t>
            </a:r>
            <a:r>
              <a:rPr lang="en-US" sz="2300" dirty="0" err="1">
                <a:latin typeface="Times"/>
                <a:ea typeface="ＭＳ Ｐゴシック" charset="0"/>
                <a:cs typeface="ＭＳ Ｐゴシック" charset="0"/>
              </a:rPr>
              <a:t>Miley</a:t>
            </a: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 Cyrus”, “Hey! Here’s my new song!”&gt;, </a:t>
            </a:r>
          </a:p>
          <a:p>
            <a:pPr marL="649544" lvl="1" indent="0">
              <a:buNone/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      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&lt;“Justin </a:t>
            </a:r>
            <a:r>
              <a:rPr lang="en-US" sz="2300" dirty="0" err="1">
                <a:ea typeface="ＭＳ Ｐゴシック" charset="0"/>
                <a:cs typeface="ＭＳ Ｐゴシック" charset="0"/>
              </a:rPr>
              <a:t>Bieber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”, “Hey! Here’s MY new song!”&gt;, </a:t>
            </a:r>
          </a:p>
          <a:p>
            <a:pPr marL="649544" lvl="1" indent="0">
              <a:buNone/>
              <a:defRPr/>
            </a:pPr>
            <a:r>
              <a:rPr lang="en-US" sz="2300" dirty="0">
                <a:ea typeface="ＭＳ Ｐゴシック" charset="0"/>
                <a:cs typeface="ＭＳ Ｐゴシック" charset="0"/>
              </a:rPr>
              <a:t>      &lt;“Rolling Stones”, “Hey! Here’s my old song that’s still a super-hit!”&gt;, …</a:t>
            </a:r>
          </a:p>
          <a:p>
            <a:pPr lvl="1">
              <a:defRPr/>
            </a:pPr>
            <a:endParaRPr lang="en-US" sz="2300" dirty="0">
              <a:latin typeface="Times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Website example:</a:t>
            </a:r>
          </a:p>
          <a:p>
            <a:pPr lvl="1">
              <a:defRPr/>
            </a:pP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&lt;</a:t>
            </a:r>
            <a:r>
              <a:rPr lang="en-US" sz="2300" dirty="0" err="1">
                <a:latin typeface="Times"/>
                <a:ea typeface="ＭＳ Ｐゴシック" charset="0"/>
                <a:cs typeface="ＭＳ Ｐゴシック" charset="0"/>
              </a:rPr>
              <a:t>coursera.org</a:t>
            </a:r>
            <a:r>
              <a:rPr lang="en-US" sz="2300" dirty="0">
                <a:latin typeface="Times"/>
                <a:ea typeface="ＭＳ Ｐゴシック" charset="0"/>
                <a:cs typeface="ＭＳ Ｐゴシック" charset="0"/>
              </a:rPr>
              <a:t>, 101.201.301.401, 4/4/2014, 10:35:40&gt;, 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&lt;</a:t>
            </a:r>
            <a:r>
              <a:rPr lang="en-US" sz="2300" dirty="0" err="1">
                <a:ea typeface="ＭＳ Ｐゴシック" charset="0"/>
                <a:cs typeface="ＭＳ Ｐゴシック" charset="0"/>
              </a:rPr>
              <a:t>coursera.org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, 901.801.701.601, 4/4/2014, 10:35:42&gt;, …</a:t>
            </a:r>
          </a:p>
          <a:p>
            <a:pPr lvl="1">
              <a:defRPr/>
            </a:pPr>
            <a:endParaRPr lang="en-US" sz="2300" dirty="0"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Stream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29699" name="Group 9"/>
          <p:cNvGrpSpPr>
            <a:grpSpLocks/>
          </p:cNvGrpSpPr>
          <p:nvPr/>
        </p:nvGrpSpPr>
        <p:grpSpPr bwMode="auto">
          <a:xfrm>
            <a:off x="8547907" y="2323254"/>
            <a:ext cx="4436256" cy="792479"/>
            <a:chOff x="6019800" y="1634260"/>
            <a:chExt cx="3124200" cy="556490"/>
          </a:xfrm>
        </p:grpSpPr>
        <p:sp>
          <p:nvSpPr>
            <p:cNvPr id="29700" name="Rounded Rectangle 18"/>
            <p:cNvSpPr>
              <a:spLocks noChangeArrowheads="1"/>
            </p:cNvSpPr>
            <p:nvPr/>
          </p:nvSpPr>
          <p:spPr bwMode="auto">
            <a:xfrm>
              <a:off x="6205902" y="1636803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dirty="0">
                  <a:latin typeface="Times New Roman"/>
                </a:rPr>
                <a:t>Tuple</a:t>
              </a:r>
            </a:p>
          </p:txBody>
        </p:sp>
        <p:sp>
          <p:nvSpPr>
            <p:cNvPr id="29701" name="Rounded Rectangle 18"/>
            <p:cNvSpPr>
              <a:spLocks noChangeArrowheads="1"/>
            </p:cNvSpPr>
            <p:nvPr/>
          </p:nvSpPr>
          <p:spPr bwMode="auto">
            <a:xfrm>
              <a:off x="7162800" y="1634260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dirty="0">
                  <a:latin typeface="Times New Roman"/>
                </a:rPr>
                <a:t>Tuple</a:t>
              </a:r>
            </a:p>
          </p:txBody>
        </p:sp>
        <p:sp>
          <p:nvSpPr>
            <p:cNvPr id="29702" name="Rounded Rectangle 18"/>
            <p:cNvSpPr>
              <a:spLocks noChangeArrowheads="1"/>
            </p:cNvSpPr>
            <p:nvPr/>
          </p:nvSpPr>
          <p:spPr bwMode="auto">
            <a:xfrm>
              <a:off x="8077200" y="1634260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dirty="0">
                  <a:latin typeface="Times New Roman"/>
                </a:rPr>
                <a:t>Tuple</a:t>
              </a:r>
            </a:p>
          </p:txBody>
        </p:sp>
        <p:cxnSp>
          <p:nvCxnSpPr>
            <p:cNvPr id="29703" name="Straight Arrow Connector 3"/>
            <p:cNvCxnSpPr>
              <a:cxnSpLocks noChangeShapeType="1"/>
            </p:cNvCxnSpPr>
            <p:nvPr/>
          </p:nvCxnSpPr>
          <p:spPr bwMode="auto">
            <a:xfrm>
              <a:off x="6019800" y="2190750"/>
              <a:ext cx="31242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958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41007" y="2032000"/>
            <a:ext cx="9305317" cy="42265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A Storm entity (process) that is a source of streams</a:t>
            </a:r>
          </a:p>
          <a:p>
            <a:pPr>
              <a:defRPr/>
            </a:pPr>
            <a:r>
              <a:rPr lang="en-US" sz="2800" dirty="0">
                <a:latin typeface="Times"/>
                <a:ea typeface="ＭＳ Ｐゴシック" charset="0"/>
                <a:cs typeface="ＭＳ Ｐゴシック" charset="0"/>
              </a:rPr>
              <a:t>Often reads from a crawler or DB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9208" y="514773"/>
            <a:ext cx="11902149" cy="8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4500" kern="0" dirty="0">
                <a:solidFill>
                  <a:schemeClr val="bg1"/>
                </a:solidFill>
                <a:latin typeface="Whitney-BlackSC" pitchFamily="50" charset="0"/>
              </a:rPr>
              <a:t>Spout</a:t>
            </a:r>
            <a:endParaRPr lang="en-US" sz="45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31747" name="Group 1"/>
          <p:cNvGrpSpPr>
            <a:grpSpLocks/>
          </p:cNvGrpSpPr>
          <p:nvPr/>
        </p:nvGrpSpPr>
        <p:grpSpPr bwMode="auto">
          <a:xfrm>
            <a:off x="0" y="3194757"/>
            <a:ext cx="8872511" cy="3714044"/>
            <a:chOff x="0" y="2246313"/>
            <a:chExt cx="6248400" cy="2611437"/>
          </a:xfrm>
        </p:grpSpPr>
        <p:sp>
          <p:nvSpPr>
            <p:cNvPr id="31748" name="Rounded Rectangle 14"/>
            <p:cNvSpPr>
              <a:spLocks noChangeArrowheads="1"/>
            </p:cNvSpPr>
            <p:nvPr/>
          </p:nvSpPr>
          <p:spPr bwMode="auto">
            <a:xfrm rot="-472738">
              <a:off x="2003425" y="2551113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dirty="0">
                  <a:latin typeface="Times New Roman"/>
                </a:rPr>
                <a:t>Tuple</a:t>
              </a:r>
            </a:p>
          </p:txBody>
        </p:sp>
        <p:cxnSp>
          <p:nvCxnSpPr>
            <p:cNvPr id="31749" name="Straight Arrow Connector 21"/>
            <p:cNvCxnSpPr>
              <a:cxnSpLocks noChangeShapeType="1"/>
            </p:cNvCxnSpPr>
            <p:nvPr/>
          </p:nvCxnSpPr>
          <p:spPr bwMode="auto">
            <a:xfrm>
              <a:off x="1600200" y="3562350"/>
              <a:ext cx="3886200" cy="1295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0" name="Rounded Rectangle 17"/>
            <p:cNvSpPr>
              <a:spLocks noChangeArrowheads="1"/>
            </p:cNvSpPr>
            <p:nvPr/>
          </p:nvSpPr>
          <p:spPr bwMode="auto">
            <a:xfrm rot="-472738">
              <a:off x="3070225" y="2398713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dirty="0">
                  <a:latin typeface="Times New Roman"/>
                </a:rPr>
                <a:t>Tuple</a:t>
              </a:r>
            </a:p>
          </p:txBody>
        </p:sp>
        <p:sp>
          <p:nvSpPr>
            <p:cNvPr id="31751" name="Rounded Rectangle 18"/>
            <p:cNvSpPr>
              <a:spLocks noChangeArrowheads="1"/>
            </p:cNvSpPr>
            <p:nvPr/>
          </p:nvSpPr>
          <p:spPr bwMode="auto">
            <a:xfrm rot="-472738">
              <a:off x="4137025" y="2246313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dirty="0">
                  <a:latin typeface="Times New Roman"/>
                </a:rPr>
                <a:t>Tuple</a:t>
              </a:r>
            </a:p>
          </p:txBody>
        </p:sp>
        <p:cxnSp>
          <p:nvCxnSpPr>
            <p:cNvPr id="31752" name="Straight Arrow Connector 3"/>
            <p:cNvCxnSpPr>
              <a:cxnSpLocks noChangeShapeType="1"/>
            </p:cNvCxnSpPr>
            <p:nvPr/>
          </p:nvCxnSpPr>
          <p:spPr bwMode="auto">
            <a:xfrm flipV="1">
              <a:off x="1600200" y="2571750"/>
              <a:ext cx="4648200" cy="6508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175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0035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4" name="Rounded Rectangle 28"/>
            <p:cNvSpPr>
              <a:spLocks noChangeArrowheads="1"/>
            </p:cNvSpPr>
            <p:nvPr/>
          </p:nvSpPr>
          <p:spPr bwMode="auto">
            <a:xfrm rot="1156853">
              <a:off x="2097088" y="3384550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800" dirty="0">
                  <a:latin typeface="Times New Roman"/>
                </a:rPr>
                <a:t>Tuple</a:t>
              </a:r>
            </a:p>
          </p:txBody>
        </p:sp>
        <p:sp>
          <p:nvSpPr>
            <p:cNvPr id="31755" name="Rounded Rectangle 28"/>
            <p:cNvSpPr>
              <a:spLocks noChangeArrowheads="1"/>
            </p:cNvSpPr>
            <p:nvPr/>
          </p:nvSpPr>
          <p:spPr bwMode="auto">
            <a:xfrm rot="1156853">
              <a:off x="3163888" y="3740150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800" dirty="0">
                  <a:latin typeface="Times New Roman"/>
                </a:rPr>
                <a:t>Tuple</a:t>
              </a:r>
            </a:p>
          </p:txBody>
        </p:sp>
        <p:sp>
          <p:nvSpPr>
            <p:cNvPr id="31756" name="Rounded Rectangle 28"/>
            <p:cNvSpPr>
              <a:spLocks noChangeArrowheads="1"/>
            </p:cNvSpPr>
            <p:nvPr/>
          </p:nvSpPr>
          <p:spPr bwMode="auto">
            <a:xfrm rot="1156853">
              <a:off x="4143375" y="4110038"/>
              <a:ext cx="838200" cy="38100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800" dirty="0">
                  <a:latin typeface="Times New Roman"/>
                </a:rPr>
                <a:t>Tuple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130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1929</Words>
  <Application>Microsoft Macintosh PowerPoint</Application>
  <PresentationFormat>Custom</PresentationFormat>
  <Paragraphs>293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HPP-template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369</cp:revision>
  <dcterms:created xsi:type="dcterms:W3CDTF">2012-12-19T21:49:48Z</dcterms:created>
  <dcterms:modified xsi:type="dcterms:W3CDTF">2014-12-09T17:51:05Z</dcterms:modified>
</cp:coreProperties>
</file>