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3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344" r:id="rId2"/>
    <p:sldId id="371" r:id="rId3"/>
    <p:sldId id="394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6" r:id="rId18"/>
    <p:sldId id="395" r:id="rId19"/>
    <p:sldId id="388" r:id="rId20"/>
    <p:sldId id="389" r:id="rId21"/>
    <p:sldId id="390" r:id="rId22"/>
    <p:sldId id="391" r:id="rId23"/>
    <p:sldId id="392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4577007-A686-D541-AA9E-D4BE927AB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</a:pPr>
            <a:r>
              <a:rPr lang="en-US" sz="1200" b="1">
                <a:solidFill>
                  <a:srgbClr val="000000"/>
                </a:solidFill>
              </a:rPr>
              <a:t>       2002 M. T. Harandi and J. Hou</a:t>
            </a:r>
          </a:p>
        </p:txBody>
      </p:sp>
      <p:pic>
        <p:nvPicPr>
          <p:cNvPr id="307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2" tIns="44840" rIns="91342" bIns="44840">
            <a:spAutoFit/>
          </a:bodyPr>
          <a:lstStyle/>
          <a:p>
            <a:pPr defTabSz="912813"/>
            <a:r>
              <a:rPr lang="en-US" sz="1500" b="1" i="1">
                <a:solidFill>
                  <a:schemeClr val="tx1"/>
                </a:solidFill>
                <a:latin typeface="Arial" charset="0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2018145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8D65E31-0ED6-244E-8EB3-325F49453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</a:pPr>
            <a:r>
              <a:rPr lang="en-US" sz="1700" b="1">
                <a:solidFill>
                  <a:srgbClr val="000000"/>
                </a:solidFill>
              </a:rPr>
              <a:t>Teaching Tips: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7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6F854E0-5A4F-E24C-B801-41CB084D2E2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5200" y="4530725"/>
            <a:ext cx="5384800" cy="437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Main adv: can elect master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5200" y="4530725"/>
            <a:ext cx="5384800" cy="437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Main adv: f-t of av. and accuracy.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Synch: multicast mode or procedure call mode (~Cristian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algorithm) or symmetric mode (next slide)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5200" y="4530725"/>
            <a:ext cx="5384800" cy="437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Motivations compared to previous slides: errors, and such fine-grained synch may not be required.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5200" y="4530725"/>
            <a:ext cx="5384800" cy="437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Software timers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5200" y="4530725"/>
            <a:ext cx="5384800" cy="437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Works for smaller rtt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240463"/>
            <a:ext cx="52546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C498-5213-DF4D-8510-124F3EE88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6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29600" y="6240463"/>
            <a:ext cx="6016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B43A5-F6DA-EC4C-899D-4E1425D3B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04788"/>
            <a:ext cx="6324600" cy="2990850"/>
          </a:xfrm>
          <a:effectLst>
            <a:outerShdw blurRad="63500" dist="107763" dir="2700000" algn="ctr" rotWithShape="0">
              <a:srgbClr val="790015"/>
            </a:outerShdw>
          </a:effectLst>
        </p:spPr>
        <p:txBody>
          <a:bodyPr wrap="square" anchor="ctr"/>
          <a:lstStyle/>
          <a:p>
            <a:pPr algn="ctr">
              <a:defRPr/>
            </a:pPr>
            <a:r>
              <a:rPr lang="en-US" i="0" dirty="0">
                <a:solidFill>
                  <a:srgbClr val="006600"/>
                </a:solidFill>
                <a:latin typeface="+mj-lt"/>
              </a:rPr>
              <a:t>Computer Science 425</a:t>
            </a:r>
            <a:br>
              <a:rPr lang="en-US" i="0" dirty="0">
                <a:solidFill>
                  <a:srgbClr val="006600"/>
                </a:solidFill>
                <a:latin typeface="+mj-lt"/>
              </a:rPr>
            </a:br>
            <a:r>
              <a:rPr lang="en-US" i="0" dirty="0">
                <a:solidFill>
                  <a:srgbClr val="006600"/>
                </a:solidFill>
                <a:latin typeface="+mj-lt"/>
              </a:rPr>
              <a:t>Distributed Systems</a:t>
            </a:r>
            <a:br>
              <a:rPr lang="en-US" i="0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>CS 425 / CSE 424 / ECE 428</a:t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i="0" dirty="0">
                <a:solidFill>
                  <a:srgbClr val="006600"/>
                </a:solidFill>
                <a:latin typeface="+mj-lt"/>
              </a:rPr>
              <a:t>Fall </a:t>
            </a:r>
            <a:r>
              <a:rPr lang="en-US" i="0" dirty="0" smtClean="0">
                <a:solidFill>
                  <a:srgbClr val="006600"/>
                </a:solidFill>
                <a:latin typeface="+mj-lt"/>
              </a:rPr>
              <a:t>2011</a:t>
            </a:r>
            <a:endParaRPr lang="en-US" i="0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371600" y="3810000"/>
            <a:ext cx="6400800" cy="2209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  <a:buSzPct val="100000"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August </a:t>
            </a: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30, 2011</a:t>
            </a:r>
          </a:p>
          <a:p>
            <a:pPr algn="ctr"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Lecture 3</a:t>
            </a:r>
          </a:p>
          <a:p>
            <a:pPr algn="ctr"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Time and Synchronization</a:t>
            </a:r>
          </a:p>
          <a:p>
            <a:pPr algn="ctr">
              <a:spcBef>
                <a:spcPct val="30000"/>
              </a:spcBef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Reading: Sections 11.1-</a:t>
            </a:r>
            <a:r>
              <a:rPr lang="en-US" b="1" dirty="0" smtClean="0">
                <a:solidFill>
                  <a:schemeClr val="tx1"/>
                </a:solidFill>
              </a:rPr>
              <a:t>11.4 (4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ed</a:t>
            </a:r>
            <a:r>
              <a:rPr lang="en-US" b="1" dirty="0" smtClean="0">
                <a:solidFill>
                  <a:schemeClr val="tx1"/>
                </a:solidFill>
              </a:rPr>
              <a:t>) 14.1–14.4 (5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ed</a:t>
            </a:r>
            <a:r>
              <a:rPr lang="en-US" b="1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5800" y="6324600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chemeClr val="tx1"/>
                </a:solidFill>
                <a:sym typeface="Symbol" charset="0"/>
              </a:rPr>
              <a:t> 2010, I. Gupta, K. Nahrtstedt,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chemeClr val="tx1"/>
                </a:solidFill>
                <a:sym typeface="Symbol" charset="0"/>
              </a:rPr>
              <a:t>S. Mitra,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chemeClr val="tx1"/>
                </a:solidFill>
                <a:sym typeface="Symbol" charset="0"/>
              </a:rPr>
              <a:t>N. Vaidya, M. T. Harandi, J. Hou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305800" cy="5105400"/>
          </a:xfrm>
        </p:spPr>
        <p:txBody>
          <a:bodyPr/>
          <a:lstStyle/>
          <a:p>
            <a:pPr>
              <a:lnSpc>
                <a:spcPct val="120000"/>
              </a:lnSpc>
              <a:buClr>
                <a:schemeClr val="hlink"/>
              </a:buClr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Uses an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elected master process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to synchronize among clients, without the presence of a time server </a:t>
            </a:r>
          </a:p>
          <a:p>
            <a:pPr>
              <a:lnSpc>
                <a:spcPct val="120000"/>
              </a:lnSpc>
              <a:buClr>
                <a:schemeClr val="hlink"/>
              </a:buClr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elected master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broadcasts to all machines requesting for their time, adjusts times received for RTT &amp; latency, averages times, and tells each machine how to adjust.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Multiple leaders may also be used. </a:t>
            </a:r>
          </a:p>
          <a:p>
            <a:pPr>
              <a:lnSpc>
                <a:spcPct val="120000"/>
              </a:lnSpc>
              <a:buFont typeface="Symbol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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Averaging client</a:t>
            </a:r>
            <a:r>
              <a:rPr lang="ja-JP" altLang="en-US" sz="20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ＭＳ Ｐゴシック" charset="0"/>
              </a:rPr>
              <a:t>s clocks may cause the entire system to drift away from UTC over time</a:t>
            </a:r>
          </a:p>
          <a:p>
            <a:pPr>
              <a:lnSpc>
                <a:spcPct val="120000"/>
              </a:lnSpc>
              <a:buFont typeface="Symbol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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Failure of the master requires some time for re-election, so accuracy cannot be guaranteed</a:t>
            </a:r>
          </a:p>
          <a:p>
            <a:pPr>
              <a:lnSpc>
                <a:spcPct val="120000"/>
              </a:lnSpc>
              <a:buFont typeface="Symbol" charset="0"/>
              <a:buChar char="§"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917950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Berkeley Algorithm </a:t>
            </a: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267CA5A-3119-7E4A-9FA0-C95DF17034A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reeform 2"/>
          <p:cNvSpPr>
            <a:spLocks/>
          </p:cNvSpPr>
          <p:nvPr/>
        </p:nvSpPr>
        <p:spPr bwMode="auto">
          <a:xfrm>
            <a:off x="581025" y="4343400"/>
            <a:ext cx="5845175" cy="876300"/>
          </a:xfrm>
          <a:custGeom>
            <a:avLst/>
            <a:gdLst>
              <a:gd name="T0" fmla="*/ 2147483647 w 3682"/>
              <a:gd name="T1" fmla="*/ 2147483647 h 552"/>
              <a:gd name="T2" fmla="*/ 2147483647 w 3682"/>
              <a:gd name="T3" fmla="*/ 2147483647 h 552"/>
              <a:gd name="T4" fmla="*/ 2147483647 w 3682"/>
              <a:gd name="T5" fmla="*/ 2147483647 h 552"/>
              <a:gd name="T6" fmla="*/ 2147483647 w 3682"/>
              <a:gd name="T7" fmla="*/ 2147483647 h 552"/>
              <a:gd name="T8" fmla="*/ 2147483647 w 3682"/>
              <a:gd name="T9" fmla="*/ 2147483647 h 552"/>
              <a:gd name="T10" fmla="*/ 2147483647 w 3682"/>
              <a:gd name="T11" fmla="*/ 2147483647 h 552"/>
              <a:gd name="T12" fmla="*/ 2147483647 w 3682"/>
              <a:gd name="T13" fmla="*/ 2147483647 h 552"/>
              <a:gd name="T14" fmla="*/ 2147483647 w 3682"/>
              <a:gd name="T15" fmla="*/ 2147483647 h 552"/>
              <a:gd name="T16" fmla="*/ 2147483647 w 3682"/>
              <a:gd name="T17" fmla="*/ 2147483647 h 552"/>
              <a:gd name="T18" fmla="*/ 2147483647 w 3682"/>
              <a:gd name="T19" fmla="*/ 2147483647 h 552"/>
              <a:gd name="T20" fmla="*/ 2147483647 w 3682"/>
              <a:gd name="T21" fmla="*/ 2147483647 h 552"/>
              <a:gd name="T22" fmla="*/ 2147483647 w 3682"/>
              <a:gd name="T23" fmla="*/ 2147483647 h 552"/>
              <a:gd name="T24" fmla="*/ 2147483647 w 3682"/>
              <a:gd name="T25" fmla="*/ 2147483647 h 552"/>
              <a:gd name="T26" fmla="*/ 2147483647 w 3682"/>
              <a:gd name="T27" fmla="*/ 2147483647 h 552"/>
              <a:gd name="T28" fmla="*/ 2147483647 w 3682"/>
              <a:gd name="T29" fmla="*/ 2147483647 h 552"/>
              <a:gd name="T30" fmla="*/ 2147483647 w 3682"/>
              <a:gd name="T31" fmla="*/ 2147483647 h 552"/>
              <a:gd name="T32" fmla="*/ 2147483647 w 3682"/>
              <a:gd name="T33" fmla="*/ 2147483647 h 552"/>
              <a:gd name="T34" fmla="*/ 2147483647 w 3682"/>
              <a:gd name="T35" fmla="*/ 2147483647 h 552"/>
              <a:gd name="T36" fmla="*/ 2147483647 w 3682"/>
              <a:gd name="T37" fmla="*/ 2147483647 h 552"/>
              <a:gd name="T38" fmla="*/ 2147483647 w 3682"/>
              <a:gd name="T39" fmla="*/ 2147483647 h 552"/>
              <a:gd name="T40" fmla="*/ 2147483647 w 3682"/>
              <a:gd name="T41" fmla="*/ 2147483647 h 552"/>
              <a:gd name="T42" fmla="*/ 2147483647 w 3682"/>
              <a:gd name="T43" fmla="*/ 2147483647 h 552"/>
              <a:gd name="T44" fmla="*/ 2147483647 w 3682"/>
              <a:gd name="T45" fmla="*/ 2147483647 h 552"/>
              <a:gd name="T46" fmla="*/ 2147483647 w 3682"/>
              <a:gd name="T47" fmla="*/ 2147483647 h 552"/>
              <a:gd name="T48" fmla="*/ 2147483647 w 3682"/>
              <a:gd name="T49" fmla="*/ 2147483647 h 552"/>
              <a:gd name="T50" fmla="*/ 2147483647 w 3682"/>
              <a:gd name="T51" fmla="*/ 2147483647 h 552"/>
              <a:gd name="T52" fmla="*/ 2147483647 w 3682"/>
              <a:gd name="T53" fmla="*/ 2147483647 h 552"/>
              <a:gd name="T54" fmla="*/ 2147483647 w 3682"/>
              <a:gd name="T55" fmla="*/ 0 h 552"/>
              <a:gd name="T56" fmla="*/ 2147483647 w 3682"/>
              <a:gd name="T57" fmla="*/ 2147483647 h 552"/>
              <a:gd name="T58" fmla="*/ 2147483647 w 3682"/>
              <a:gd name="T59" fmla="*/ 2147483647 h 552"/>
              <a:gd name="T60" fmla="*/ 2147483647 w 3682"/>
              <a:gd name="T61" fmla="*/ 2147483647 h 552"/>
              <a:gd name="T62" fmla="*/ 2147483647 w 3682"/>
              <a:gd name="T63" fmla="*/ 2147483647 h 552"/>
              <a:gd name="T64" fmla="*/ 2147483647 w 3682"/>
              <a:gd name="T65" fmla="*/ 2147483647 h 552"/>
              <a:gd name="T66" fmla="*/ 2147483647 w 3682"/>
              <a:gd name="T67" fmla="*/ 2147483647 h 552"/>
              <a:gd name="T68" fmla="*/ 2147483647 w 3682"/>
              <a:gd name="T69" fmla="*/ 2147483647 h 552"/>
              <a:gd name="T70" fmla="*/ 2147483647 w 3682"/>
              <a:gd name="T71" fmla="*/ 2147483647 h 552"/>
              <a:gd name="T72" fmla="*/ 2147483647 w 3682"/>
              <a:gd name="T73" fmla="*/ 2147483647 h 552"/>
              <a:gd name="T74" fmla="*/ 2147483647 w 3682"/>
              <a:gd name="T75" fmla="*/ 2147483647 h 552"/>
              <a:gd name="T76" fmla="*/ 2147483647 w 3682"/>
              <a:gd name="T77" fmla="*/ 2147483647 h 552"/>
              <a:gd name="T78" fmla="*/ 2147483647 w 3682"/>
              <a:gd name="T79" fmla="*/ 2147483647 h 552"/>
              <a:gd name="T80" fmla="*/ 2147483647 w 3682"/>
              <a:gd name="T81" fmla="*/ 2147483647 h 552"/>
              <a:gd name="T82" fmla="*/ 2147483647 w 3682"/>
              <a:gd name="T83" fmla="*/ 2147483647 h 552"/>
              <a:gd name="T84" fmla="*/ 2147483647 w 3682"/>
              <a:gd name="T85" fmla="*/ 2147483647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2" name="Freeform 3"/>
          <p:cNvSpPr>
            <a:spLocks/>
          </p:cNvSpPr>
          <p:nvPr/>
        </p:nvSpPr>
        <p:spPr bwMode="auto">
          <a:xfrm>
            <a:off x="2209800" y="4787900"/>
            <a:ext cx="6253163" cy="1079500"/>
          </a:xfrm>
          <a:custGeom>
            <a:avLst/>
            <a:gdLst>
              <a:gd name="T0" fmla="*/ 2147483647 w 3899"/>
              <a:gd name="T1" fmla="*/ 2147483647 h 824"/>
              <a:gd name="T2" fmla="*/ 2147483647 w 3899"/>
              <a:gd name="T3" fmla="*/ 2147483647 h 824"/>
              <a:gd name="T4" fmla="*/ 2147483647 w 3899"/>
              <a:gd name="T5" fmla="*/ 2147483647 h 824"/>
              <a:gd name="T6" fmla="*/ 2147483647 w 3899"/>
              <a:gd name="T7" fmla="*/ 2147483647 h 824"/>
              <a:gd name="T8" fmla="*/ 2147483647 w 3899"/>
              <a:gd name="T9" fmla="*/ 2147483647 h 824"/>
              <a:gd name="T10" fmla="*/ 2147483647 w 3899"/>
              <a:gd name="T11" fmla="*/ 2147483647 h 824"/>
              <a:gd name="T12" fmla="*/ 2147483647 w 3899"/>
              <a:gd name="T13" fmla="*/ 2147483647 h 824"/>
              <a:gd name="T14" fmla="*/ 2147483647 w 3899"/>
              <a:gd name="T15" fmla="*/ 2147483647 h 824"/>
              <a:gd name="T16" fmla="*/ 2147483647 w 3899"/>
              <a:gd name="T17" fmla="*/ 2147483647 h 824"/>
              <a:gd name="T18" fmla="*/ 2147483647 w 3899"/>
              <a:gd name="T19" fmla="*/ 2147483647 h 824"/>
              <a:gd name="T20" fmla="*/ 2147483647 w 3899"/>
              <a:gd name="T21" fmla="*/ 2147483647 h 824"/>
              <a:gd name="T22" fmla="*/ 2147483647 w 3899"/>
              <a:gd name="T23" fmla="*/ 2147483647 h 824"/>
              <a:gd name="T24" fmla="*/ 2147483647 w 3899"/>
              <a:gd name="T25" fmla="*/ 2147483647 h 824"/>
              <a:gd name="T26" fmla="*/ 2147483647 w 3899"/>
              <a:gd name="T27" fmla="*/ 2147483647 h 824"/>
              <a:gd name="T28" fmla="*/ 2147483647 w 3899"/>
              <a:gd name="T29" fmla="*/ 2147483647 h 824"/>
              <a:gd name="T30" fmla="*/ 2147483647 w 3899"/>
              <a:gd name="T31" fmla="*/ 0 h 824"/>
              <a:gd name="T32" fmla="*/ 2147483647 w 3899"/>
              <a:gd name="T33" fmla="*/ 2147483647 h 824"/>
              <a:gd name="T34" fmla="*/ 2147483647 w 3899"/>
              <a:gd name="T35" fmla="*/ 2147483647 h 824"/>
              <a:gd name="T36" fmla="*/ 2147483647 w 3899"/>
              <a:gd name="T37" fmla="*/ 2147483647 h 824"/>
              <a:gd name="T38" fmla="*/ 2147483647 w 3899"/>
              <a:gd name="T39" fmla="*/ 2147483647 h 824"/>
              <a:gd name="T40" fmla="*/ 2147483647 w 3899"/>
              <a:gd name="T41" fmla="*/ 2147483647 h 824"/>
              <a:gd name="T42" fmla="*/ 2147483647 w 3899"/>
              <a:gd name="T43" fmla="*/ 2147483647 h 824"/>
              <a:gd name="T44" fmla="*/ 2147483647 w 3899"/>
              <a:gd name="T45" fmla="*/ 2147483647 h 824"/>
              <a:gd name="T46" fmla="*/ 2147483647 w 3899"/>
              <a:gd name="T47" fmla="*/ 2147483647 h 824"/>
              <a:gd name="T48" fmla="*/ 2147483647 w 3899"/>
              <a:gd name="T49" fmla="*/ 2147483647 h 824"/>
              <a:gd name="T50" fmla="*/ 2147483647 w 3899"/>
              <a:gd name="T51" fmla="*/ 2147483647 h 824"/>
              <a:gd name="T52" fmla="*/ 2147483647 w 3899"/>
              <a:gd name="T53" fmla="*/ 2147483647 h 824"/>
              <a:gd name="T54" fmla="*/ 2147483647 w 3899"/>
              <a:gd name="T55" fmla="*/ 2147483647 h 824"/>
              <a:gd name="T56" fmla="*/ 0 w 3899"/>
              <a:gd name="T57" fmla="*/ 2147483647 h 824"/>
              <a:gd name="T58" fmla="*/ 2147483647 w 3899"/>
              <a:gd name="T59" fmla="*/ 2147483647 h 824"/>
              <a:gd name="T60" fmla="*/ 2147483647 w 3899"/>
              <a:gd name="T61" fmla="*/ 2147483647 h 824"/>
              <a:gd name="T62" fmla="*/ 2147483647 w 3899"/>
              <a:gd name="T63" fmla="*/ 2147483647 h 824"/>
              <a:gd name="T64" fmla="*/ 2147483647 w 3899"/>
              <a:gd name="T65" fmla="*/ 2147483647 h 824"/>
              <a:gd name="T66" fmla="*/ 2147483647 w 3899"/>
              <a:gd name="T67" fmla="*/ 2147483647 h 824"/>
              <a:gd name="T68" fmla="*/ 2147483647 w 3899"/>
              <a:gd name="T69" fmla="*/ 2147483647 h 824"/>
              <a:gd name="T70" fmla="*/ 2147483647 w 3899"/>
              <a:gd name="T71" fmla="*/ 2147483647 h 824"/>
              <a:gd name="T72" fmla="*/ 2147483647 w 3899"/>
              <a:gd name="T73" fmla="*/ 2147483647 h 824"/>
              <a:gd name="T74" fmla="*/ 2147483647 w 3899"/>
              <a:gd name="T75" fmla="*/ 2147483647 h 824"/>
              <a:gd name="T76" fmla="*/ 2147483647 w 3899"/>
              <a:gd name="T77" fmla="*/ 2147483647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571500" y="4406900"/>
            <a:ext cx="22225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Secondry servers, synched by the primary server</a:t>
            </a:r>
          </a:p>
        </p:txBody>
      </p:sp>
      <p:sp>
        <p:nvSpPr>
          <p:cNvPr id="79877" name="Freeform 5"/>
          <p:cNvSpPr>
            <a:spLocks/>
          </p:cNvSpPr>
          <p:nvPr/>
        </p:nvSpPr>
        <p:spPr bwMode="auto">
          <a:xfrm>
            <a:off x="4800600" y="35433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6645275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The Network Time Protocol (NTP) </a:t>
            </a: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4089400" y="3848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0" name="Oval 8"/>
          <p:cNvSpPr>
            <a:spLocks noChangeArrowheads="1"/>
          </p:cNvSpPr>
          <p:nvPr/>
        </p:nvSpPr>
        <p:spPr bwMode="auto">
          <a:xfrm>
            <a:off x="2768600" y="457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1" name="Oval 9"/>
          <p:cNvSpPr>
            <a:spLocks noChangeArrowheads="1"/>
          </p:cNvSpPr>
          <p:nvPr/>
        </p:nvSpPr>
        <p:spPr bwMode="auto">
          <a:xfrm>
            <a:off x="4140200" y="45212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2" name="Oval 10"/>
          <p:cNvSpPr>
            <a:spLocks noChangeArrowheads="1"/>
          </p:cNvSpPr>
          <p:nvPr/>
        </p:nvSpPr>
        <p:spPr bwMode="auto">
          <a:xfrm>
            <a:off x="5740400" y="45593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2298700" y="53213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3048000" y="52832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3873500" y="52832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4584700" y="52705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5397500" y="5232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9888" name="Oval 16"/>
          <p:cNvSpPr>
            <a:spLocks noChangeArrowheads="1"/>
          </p:cNvSpPr>
          <p:nvPr/>
        </p:nvSpPr>
        <p:spPr bwMode="auto">
          <a:xfrm>
            <a:off x="6172200" y="5257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 flipH="1">
            <a:off x="3187700" y="41275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>
            <a:off x="4394200" y="42672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>
            <a:off x="4622800" y="42037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/>
        </p:nvSpPr>
        <p:spPr bwMode="auto">
          <a:xfrm flipH="1">
            <a:off x="2654300" y="50292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/>
        </p:nvSpPr>
        <p:spPr bwMode="auto">
          <a:xfrm>
            <a:off x="3124200" y="49657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>
            <a:off x="4584700" y="49022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/>
        </p:nvSpPr>
        <p:spPr bwMode="auto">
          <a:xfrm flipH="1">
            <a:off x="5791200" y="49657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6184900" y="49530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5232400" y="3670300"/>
            <a:ext cx="3124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Primary server, direct synch.</a:t>
            </a:r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6743700" y="4787900"/>
            <a:ext cx="17526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Strata 3, synched by the secondary servers</a:t>
            </a:r>
          </a:p>
        </p:txBody>
      </p:sp>
      <p:sp>
        <p:nvSpPr>
          <p:cNvPr id="25626" name="Line 27"/>
          <p:cNvSpPr>
            <a:spLocks noChangeShapeType="1"/>
          </p:cNvSpPr>
          <p:nvPr/>
        </p:nvSpPr>
        <p:spPr bwMode="auto">
          <a:xfrm flipH="1">
            <a:off x="4216400" y="49149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 flipH="1">
            <a:off x="2349500" y="57531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2717800" y="57277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/>
        </p:nvSpPr>
        <p:spPr bwMode="auto">
          <a:xfrm flipH="1">
            <a:off x="3771900" y="56769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/>
        </p:nvSpPr>
        <p:spPr bwMode="auto">
          <a:xfrm flipH="1">
            <a:off x="4165600" y="57023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/>
        </p:nvSpPr>
        <p:spPr bwMode="auto">
          <a:xfrm>
            <a:off x="4343400" y="56642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/>
        </p:nvSpPr>
        <p:spPr bwMode="auto">
          <a:xfrm flipH="1">
            <a:off x="4775200" y="57150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34"/>
          <p:cNvSpPr>
            <a:spLocks noChangeShapeType="1"/>
          </p:cNvSpPr>
          <p:nvPr/>
        </p:nvSpPr>
        <p:spPr bwMode="auto">
          <a:xfrm flipH="1">
            <a:off x="5435600" y="56769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Line 35"/>
          <p:cNvSpPr>
            <a:spLocks noChangeShapeType="1"/>
          </p:cNvSpPr>
          <p:nvPr/>
        </p:nvSpPr>
        <p:spPr bwMode="auto">
          <a:xfrm>
            <a:off x="5765800" y="56515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6"/>
          <p:cNvSpPr>
            <a:spLocks noChangeShapeType="1"/>
          </p:cNvSpPr>
          <p:nvPr/>
        </p:nvSpPr>
        <p:spPr bwMode="auto">
          <a:xfrm flipH="1">
            <a:off x="6286500" y="57023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7"/>
          <p:cNvSpPr>
            <a:spLocks noChangeShapeType="1"/>
          </p:cNvSpPr>
          <p:nvPr/>
        </p:nvSpPr>
        <p:spPr bwMode="auto">
          <a:xfrm>
            <a:off x="6553200" y="56769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8"/>
          <p:cNvSpPr>
            <a:spLocks noChangeShapeType="1"/>
          </p:cNvSpPr>
          <p:nvPr/>
        </p:nvSpPr>
        <p:spPr bwMode="auto">
          <a:xfrm flipH="1">
            <a:off x="3136900" y="57150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Line 39"/>
          <p:cNvSpPr>
            <a:spLocks noChangeShapeType="1"/>
          </p:cNvSpPr>
          <p:nvPr/>
        </p:nvSpPr>
        <p:spPr bwMode="auto">
          <a:xfrm>
            <a:off x="3454400" y="56896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40"/>
          <p:cNvSpPr>
            <a:spLocks noChangeShapeType="1"/>
          </p:cNvSpPr>
          <p:nvPr/>
        </p:nvSpPr>
        <p:spPr bwMode="auto">
          <a:xfrm>
            <a:off x="4978400" y="56896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Line 41"/>
          <p:cNvSpPr>
            <a:spLocks noChangeShapeType="1"/>
          </p:cNvSpPr>
          <p:nvPr/>
        </p:nvSpPr>
        <p:spPr bwMode="auto">
          <a:xfrm>
            <a:off x="5689600" y="56388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Rectangle 4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343900" cy="5105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hlink"/>
              </a:buClr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Uses a network of time servers to synchronize all processes on a network. </a:t>
            </a:r>
          </a:p>
          <a:p>
            <a:pPr>
              <a:lnSpc>
                <a:spcPct val="110000"/>
              </a:lnSpc>
              <a:buClr>
                <a:schemeClr val="hlink"/>
              </a:buClr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Time servers are connected by a synchronization subnet tree.  The root is in touch with UTC.  Each node synchronizes its 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Font typeface="Symbol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children nodes.</a:t>
            </a:r>
          </a:p>
          <a:p>
            <a:pPr>
              <a:lnSpc>
                <a:spcPct val="120000"/>
              </a:lnSpc>
              <a:buFont typeface="Symbol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buFont typeface="Symbol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42" name="Text Box 43"/>
          <p:cNvSpPr txBox="1">
            <a:spLocks noChangeArrowheads="1"/>
          </p:cNvSpPr>
          <p:nvPr/>
        </p:nvSpPr>
        <p:spPr bwMode="auto">
          <a:xfrm>
            <a:off x="4267200" y="39116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643" name="Text Box 44"/>
          <p:cNvSpPr txBox="1">
            <a:spLocks noChangeArrowheads="1"/>
          </p:cNvSpPr>
          <p:nvPr/>
        </p:nvSpPr>
        <p:spPr bwMode="auto">
          <a:xfrm>
            <a:off x="2908300" y="46482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644" name="Text Box 45"/>
          <p:cNvSpPr txBox="1">
            <a:spLocks noChangeArrowheads="1"/>
          </p:cNvSpPr>
          <p:nvPr/>
        </p:nvSpPr>
        <p:spPr bwMode="auto">
          <a:xfrm>
            <a:off x="4292600" y="46101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645" name="Text Box 46"/>
          <p:cNvSpPr txBox="1">
            <a:spLocks noChangeArrowheads="1"/>
          </p:cNvSpPr>
          <p:nvPr/>
        </p:nvSpPr>
        <p:spPr bwMode="auto">
          <a:xfrm>
            <a:off x="5892800" y="46482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5646" name="Text Box 47"/>
          <p:cNvSpPr txBox="1">
            <a:spLocks noChangeArrowheads="1"/>
          </p:cNvSpPr>
          <p:nvPr/>
        </p:nvSpPr>
        <p:spPr bwMode="auto">
          <a:xfrm>
            <a:off x="2425700" y="53975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647" name="Text Box 48"/>
          <p:cNvSpPr txBox="1">
            <a:spLocks noChangeArrowheads="1"/>
          </p:cNvSpPr>
          <p:nvPr/>
        </p:nvSpPr>
        <p:spPr bwMode="auto">
          <a:xfrm>
            <a:off x="3213100" y="53721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648" name="Text Box 49"/>
          <p:cNvSpPr txBox="1">
            <a:spLocks noChangeArrowheads="1"/>
          </p:cNvSpPr>
          <p:nvPr/>
        </p:nvSpPr>
        <p:spPr bwMode="auto">
          <a:xfrm>
            <a:off x="4013200" y="53594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649" name="Text Box 50"/>
          <p:cNvSpPr txBox="1">
            <a:spLocks noChangeArrowheads="1"/>
          </p:cNvSpPr>
          <p:nvPr/>
        </p:nvSpPr>
        <p:spPr bwMode="auto">
          <a:xfrm>
            <a:off x="4737100" y="53467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650" name="Text Box 51"/>
          <p:cNvSpPr txBox="1">
            <a:spLocks noChangeArrowheads="1"/>
          </p:cNvSpPr>
          <p:nvPr/>
        </p:nvSpPr>
        <p:spPr bwMode="auto">
          <a:xfrm>
            <a:off x="5562600" y="53340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651" name="Text Box 52"/>
          <p:cNvSpPr txBox="1">
            <a:spLocks noChangeArrowheads="1"/>
          </p:cNvSpPr>
          <p:nvPr/>
        </p:nvSpPr>
        <p:spPr bwMode="auto">
          <a:xfrm>
            <a:off x="6337300" y="5334000"/>
            <a:ext cx="41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65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E1F64F7-E7D5-D14F-95E0-2FA6646B187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373063"/>
            <a:ext cx="8831262" cy="10096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Messages Exchanged Between a Pair of NTP </a:t>
            </a:r>
            <a:br>
              <a:rPr lang="en-GB"/>
            </a:br>
            <a:r>
              <a:rPr lang="en-GB"/>
              <a:t>Peers (“Connected Servers”)</a:t>
            </a:r>
          </a:p>
        </p:txBody>
      </p:sp>
      <p:grpSp>
        <p:nvGrpSpPr>
          <p:cNvPr id="27650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27653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4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0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27651" name="Text Box 35"/>
          <p:cNvSpPr txBox="1">
            <a:spLocks noChangeArrowheads="1"/>
          </p:cNvSpPr>
          <p:nvPr/>
        </p:nvSpPr>
        <p:spPr bwMode="auto">
          <a:xfrm>
            <a:off x="847725" y="4505325"/>
            <a:ext cx="780415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hlink"/>
                </a:solidFill>
              </a:rPr>
              <a:t>Each message bears timestamps of recent message events: the local time</a:t>
            </a:r>
          </a:p>
          <a:p>
            <a:r>
              <a:rPr lang="en-US" sz="1800">
                <a:solidFill>
                  <a:schemeClr val="hlink"/>
                </a:solidFill>
              </a:rPr>
              <a:t>when the previous NTP message was sent and received, and the local time</a:t>
            </a:r>
          </a:p>
          <a:p>
            <a:r>
              <a:rPr lang="en-US" sz="1800">
                <a:solidFill>
                  <a:schemeClr val="hlink"/>
                </a:solidFill>
              </a:rPr>
              <a:t>when the current message was transmitted.</a:t>
            </a:r>
          </a:p>
        </p:txBody>
      </p:sp>
      <p:sp>
        <p:nvSpPr>
          <p:cNvPr id="2765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99A225F-633F-0E49-82C7-23C32C27D677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4343400" y="6019800"/>
            <a:ext cx="3657600" cy="533400"/>
          </a:xfrm>
          <a:prstGeom prst="rect">
            <a:avLst/>
          </a:prstGeom>
          <a:ln>
            <a:headEnd type="none" w="sm" len="sm"/>
            <a:tailEnd type="stealth" w="med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2"/>
              </a:solidFill>
              <a:latin typeface="Helvetica" pitchFamily="-107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343400" y="4876800"/>
            <a:ext cx="3657600" cy="838200"/>
          </a:xfrm>
          <a:prstGeom prst="rect">
            <a:avLst/>
          </a:prstGeom>
          <a:ln>
            <a:headEnd type="none" w="sm" len="sm"/>
            <a:tailEnd type="stealth" w="med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2"/>
              </a:solidFill>
              <a:latin typeface="Helvetica" pitchFamily="-107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4343400"/>
            <a:ext cx="3657600" cy="533400"/>
          </a:xfrm>
          <a:prstGeom prst="rect">
            <a:avLst/>
          </a:prstGeom>
          <a:ln>
            <a:headEnd type="none" w="sm" len="sm"/>
            <a:tailEnd type="stealth" w="med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2"/>
              </a:solidFill>
              <a:latin typeface="Helvetica" pitchFamily="-107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343400" y="3505200"/>
            <a:ext cx="3657600" cy="533400"/>
          </a:xfrm>
          <a:prstGeom prst="rect">
            <a:avLst/>
          </a:prstGeom>
          <a:ln>
            <a:headEnd type="none" w="sm" len="sm"/>
            <a:tailEnd type="stealth" w="med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2"/>
              </a:solidFill>
              <a:latin typeface="Helvetica" pitchFamily="-107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343400" y="3200400"/>
            <a:ext cx="3657600" cy="533400"/>
          </a:xfrm>
          <a:prstGeom prst="rect">
            <a:avLst/>
          </a:prstGeom>
          <a:ln>
            <a:headEnd type="none" w="sm" len="sm"/>
            <a:tailEnd type="stealth" w="med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accent2"/>
              </a:solidFill>
              <a:latin typeface="Helvetica" pitchFamily="-107" charset="0"/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373063"/>
            <a:ext cx="4908550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Theoretical Base for NTP</a:t>
            </a:r>
          </a:p>
        </p:txBody>
      </p:sp>
      <p:grpSp>
        <p:nvGrpSpPr>
          <p:cNvPr id="29703" name="Group 3"/>
          <p:cNvGrpSpPr>
            <a:grpSpLocks/>
          </p:cNvGrpSpPr>
          <p:nvPr/>
        </p:nvGrpSpPr>
        <p:grpSpPr bwMode="auto">
          <a:xfrm>
            <a:off x="1047750" y="1287463"/>
            <a:ext cx="6551613" cy="1978025"/>
            <a:chOff x="579" y="1435"/>
            <a:chExt cx="5340" cy="1749"/>
          </a:xfrm>
        </p:grpSpPr>
        <p:sp>
          <p:nvSpPr>
            <p:cNvPr id="29709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4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5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6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7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8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9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0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1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2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3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4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5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6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7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8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9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29704" name="Text Box 35"/>
          <p:cNvSpPr txBox="1">
            <a:spLocks noChangeArrowheads="1"/>
          </p:cNvSpPr>
          <p:nvPr/>
        </p:nvSpPr>
        <p:spPr bwMode="auto">
          <a:xfrm>
            <a:off x="815975" y="3756025"/>
            <a:ext cx="1841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29705" name="Text Box 36"/>
          <p:cNvSpPr txBox="1">
            <a:spLocks noChangeArrowheads="1"/>
          </p:cNvSpPr>
          <p:nvPr/>
        </p:nvSpPr>
        <p:spPr bwMode="auto">
          <a:xfrm>
            <a:off x="1190625" y="3954463"/>
            <a:ext cx="1841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377825" y="3641725"/>
            <a:ext cx="3786188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en-US" sz="1800" i="1">
                <a:solidFill>
                  <a:schemeClr val="hlink"/>
                </a:solidFill>
              </a:rPr>
              <a:t>t</a:t>
            </a:r>
            <a:r>
              <a:rPr lang="en-US" sz="1800">
                <a:solidFill>
                  <a:schemeClr val="hlink"/>
                </a:solidFill>
              </a:rPr>
              <a:t> and </a:t>
            </a:r>
            <a:r>
              <a:rPr lang="en-US" sz="1800" i="1">
                <a:solidFill>
                  <a:schemeClr val="hlink"/>
                </a:solidFill>
              </a:rPr>
              <a:t>t</a:t>
            </a:r>
            <a:r>
              <a:rPr lang="ja-JP" altLang="en-US" sz="1800" i="1">
                <a:solidFill>
                  <a:schemeClr val="hlink"/>
                </a:solidFill>
              </a:rPr>
              <a:t>’</a:t>
            </a:r>
            <a:r>
              <a:rPr lang="en-US" altLang="ja-JP" sz="1800" i="1">
                <a:solidFill>
                  <a:schemeClr val="hlink"/>
                </a:solidFill>
              </a:rPr>
              <a:t>:</a:t>
            </a:r>
            <a:r>
              <a:rPr lang="en-US" altLang="ja-JP" sz="1800">
                <a:solidFill>
                  <a:schemeClr val="hlink"/>
                </a:solidFill>
              </a:rPr>
              <a:t> actual transmission times </a:t>
            </a:r>
          </a:p>
          <a:p>
            <a:r>
              <a:rPr lang="en-US" sz="1800">
                <a:solidFill>
                  <a:schemeClr val="hlink"/>
                </a:solidFill>
              </a:rPr>
              <a:t>       for </a:t>
            </a:r>
            <a:r>
              <a:rPr lang="en-US" sz="1800" i="1">
                <a:solidFill>
                  <a:schemeClr val="hlink"/>
                </a:solidFill>
              </a:rPr>
              <a:t>m</a:t>
            </a:r>
            <a:r>
              <a:rPr lang="en-US" sz="1800">
                <a:solidFill>
                  <a:schemeClr val="hlink"/>
                </a:solidFill>
              </a:rPr>
              <a:t> and </a:t>
            </a:r>
            <a:r>
              <a:rPr lang="en-US" sz="1800" i="1">
                <a:solidFill>
                  <a:schemeClr val="hlink"/>
                </a:solidFill>
              </a:rPr>
              <a:t>m</a:t>
            </a:r>
            <a:r>
              <a:rPr lang="ja-JP" altLang="en-US" sz="1800" i="1">
                <a:solidFill>
                  <a:schemeClr val="hlink"/>
                </a:solidFill>
              </a:rPr>
              <a:t>’</a:t>
            </a:r>
            <a:endParaRPr lang="en-US" altLang="ja-JP" sz="1800" i="1">
              <a:solidFill>
                <a:schemeClr val="hlink"/>
              </a:solidFill>
            </a:endParaRPr>
          </a:p>
          <a:p>
            <a:pPr>
              <a:buFontTx/>
              <a:buChar char="•"/>
            </a:pPr>
            <a:r>
              <a:rPr lang="en-US" sz="1800" i="1">
                <a:solidFill>
                  <a:schemeClr val="hlink"/>
                </a:solidFill>
              </a:rPr>
              <a:t> o</a:t>
            </a:r>
            <a:r>
              <a:rPr lang="en-US" sz="1800">
                <a:solidFill>
                  <a:schemeClr val="hlink"/>
                </a:solidFill>
              </a:rPr>
              <a:t>:  true offset of the clock at </a:t>
            </a:r>
            <a:r>
              <a:rPr lang="en-US" sz="1800" i="1">
                <a:solidFill>
                  <a:schemeClr val="hlink"/>
                </a:solidFill>
              </a:rPr>
              <a:t>B</a:t>
            </a:r>
            <a:r>
              <a:rPr lang="en-US" sz="1800">
                <a:solidFill>
                  <a:schemeClr val="hlink"/>
                </a:solidFill>
              </a:rPr>
              <a:t> </a:t>
            </a:r>
          </a:p>
          <a:p>
            <a:r>
              <a:rPr lang="en-US" sz="1800">
                <a:solidFill>
                  <a:schemeClr val="hlink"/>
                </a:solidFill>
              </a:rPr>
              <a:t>       relative to that at </a:t>
            </a:r>
            <a:r>
              <a:rPr lang="en-US" sz="1800" i="1">
                <a:solidFill>
                  <a:schemeClr val="hlink"/>
                </a:solidFill>
              </a:rPr>
              <a:t>A</a:t>
            </a:r>
          </a:p>
          <a:p>
            <a:pPr>
              <a:buFontTx/>
              <a:buChar char="•"/>
            </a:pPr>
            <a:r>
              <a:rPr lang="en-US" sz="1800" i="1">
                <a:solidFill>
                  <a:schemeClr val="hlink"/>
                </a:solidFill>
              </a:rPr>
              <a:t> o</a:t>
            </a:r>
            <a:r>
              <a:rPr lang="en-US" sz="1800" i="1" baseline="-25000">
                <a:solidFill>
                  <a:schemeClr val="hlink"/>
                </a:solidFill>
              </a:rPr>
              <a:t>i</a:t>
            </a:r>
            <a:r>
              <a:rPr lang="en-US" sz="1800">
                <a:solidFill>
                  <a:schemeClr val="hlink"/>
                </a:solidFill>
              </a:rPr>
              <a:t>: estimate of the actual offset   </a:t>
            </a:r>
          </a:p>
          <a:p>
            <a:r>
              <a:rPr lang="en-US" sz="1800">
                <a:solidFill>
                  <a:schemeClr val="hlink"/>
                </a:solidFill>
              </a:rPr>
              <a:t>       between the two clocks</a:t>
            </a:r>
          </a:p>
          <a:p>
            <a:pPr>
              <a:buFontTx/>
              <a:buChar char="•"/>
            </a:pPr>
            <a:r>
              <a:rPr lang="en-US" sz="1800" i="1">
                <a:solidFill>
                  <a:schemeClr val="hlink"/>
                </a:solidFill>
              </a:rPr>
              <a:t> d</a:t>
            </a:r>
            <a:r>
              <a:rPr lang="en-US" sz="1800" i="1" baseline="-25000">
                <a:solidFill>
                  <a:schemeClr val="hlink"/>
                </a:solidFill>
              </a:rPr>
              <a:t>i</a:t>
            </a:r>
            <a:r>
              <a:rPr lang="en-US" sz="1800">
                <a:solidFill>
                  <a:schemeClr val="hlink"/>
                </a:solidFill>
              </a:rPr>
              <a:t>: estimate of accuracy of </a:t>
            </a:r>
            <a:r>
              <a:rPr lang="en-US" sz="1800" i="1">
                <a:solidFill>
                  <a:schemeClr val="hlink"/>
                </a:solidFill>
              </a:rPr>
              <a:t>o</a:t>
            </a:r>
            <a:r>
              <a:rPr lang="en-US" sz="1800" i="1" baseline="-25000">
                <a:solidFill>
                  <a:schemeClr val="hlink"/>
                </a:solidFill>
              </a:rPr>
              <a:t>i</a:t>
            </a:r>
            <a:r>
              <a:rPr lang="en-US" sz="1800">
                <a:solidFill>
                  <a:schemeClr val="hlink"/>
                </a:solidFill>
              </a:rPr>
              <a:t> ;</a:t>
            </a:r>
          </a:p>
          <a:p>
            <a:r>
              <a:rPr lang="en-US" sz="1800">
                <a:solidFill>
                  <a:schemeClr val="hlink"/>
                </a:solidFill>
              </a:rPr>
              <a:t>       total transmission times for </a:t>
            </a:r>
            <a:r>
              <a:rPr lang="en-US" sz="1800" i="1">
                <a:solidFill>
                  <a:schemeClr val="hlink"/>
                </a:solidFill>
              </a:rPr>
              <a:t>m</a:t>
            </a:r>
            <a:r>
              <a:rPr lang="en-US" sz="1800">
                <a:solidFill>
                  <a:schemeClr val="hlink"/>
                </a:solidFill>
              </a:rPr>
              <a:t> </a:t>
            </a:r>
          </a:p>
          <a:p>
            <a:r>
              <a:rPr lang="en-US" sz="1800">
                <a:solidFill>
                  <a:schemeClr val="hlink"/>
                </a:solidFill>
              </a:rPr>
              <a:t>       and </a:t>
            </a:r>
            <a:r>
              <a:rPr lang="en-US" sz="1800" i="1">
                <a:solidFill>
                  <a:schemeClr val="hlink"/>
                </a:solidFill>
              </a:rPr>
              <a:t>m</a:t>
            </a:r>
            <a:r>
              <a:rPr lang="ja-JP" altLang="en-US" sz="1800" i="1">
                <a:solidFill>
                  <a:schemeClr val="hlink"/>
                </a:solidFill>
              </a:rPr>
              <a:t>’</a:t>
            </a:r>
            <a:r>
              <a:rPr lang="en-US" altLang="ja-JP" sz="1800">
                <a:solidFill>
                  <a:schemeClr val="hlink"/>
                </a:solidFill>
              </a:rPr>
              <a:t>; </a:t>
            </a:r>
            <a:r>
              <a:rPr lang="en-US" altLang="ja-JP" sz="1800" i="1">
                <a:solidFill>
                  <a:schemeClr val="hlink"/>
                </a:solidFill>
              </a:rPr>
              <a:t>d</a:t>
            </a:r>
            <a:r>
              <a:rPr lang="en-US" altLang="ja-JP" sz="1800" i="1" baseline="-25000">
                <a:solidFill>
                  <a:schemeClr val="hlink"/>
                </a:solidFill>
              </a:rPr>
              <a:t>i</a:t>
            </a:r>
            <a:r>
              <a:rPr lang="en-US" altLang="ja-JP" sz="1800" i="1">
                <a:solidFill>
                  <a:schemeClr val="hlink"/>
                </a:solidFill>
              </a:rPr>
              <a:t>=t+t</a:t>
            </a:r>
            <a:r>
              <a:rPr lang="ja-JP" altLang="en-US" sz="1800" i="1">
                <a:solidFill>
                  <a:schemeClr val="hlink"/>
                </a:solidFill>
              </a:rPr>
              <a:t>’</a:t>
            </a:r>
            <a:endParaRPr lang="en-US" sz="1800" i="1">
              <a:solidFill>
                <a:schemeClr val="hlink"/>
              </a:solidFill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389438" y="3238500"/>
          <a:ext cx="3335337" cy="317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4" name="Equation" r:id="rId4" imgW="1866900" imgH="1778000" progId="Equation.3">
                  <p:embed/>
                </p:oleObj>
              </mc:Choice>
              <mc:Fallback>
                <p:oleObj name="Equation" r:id="rId4" imgW="1866900" imgH="177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438" y="3238500"/>
                        <a:ext cx="3335337" cy="317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2AB9678-8DBD-AD42-B6A6-78B8956A791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3" grpId="1" animBg="1"/>
      <p:bldP spid="42" grpId="0" animBg="1"/>
      <p:bldP spid="42" grpId="1" animBg="1"/>
      <p:bldP spid="41" grpId="0" animBg="1"/>
      <p:bldP spid="41" grpId="1" animBg="1"/>
      <p:bldP spid="40" grpId="0" animBg="1"/>
      <p:bldP spid="40" grpId="1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0575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Logical Clocks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8039100" cy="541020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buFont typeface="Wingdings" charset="0"/>
              <a:buChar char="v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Is it always necessary to give </a:t>
            </a:r>
            <a:r>
              <a:rPr lang="en-US" sz="1800" i="1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absolute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time to events?</a:t>
            </a:r>
          </a:p>
          <a:p>
            <a:pPr marL="457200" indent="-457200">
              <a:lnSpc>
                <a:spcPct val="100000"/>
              </a:lnSpc>
              <a:buFont typeface="Wingdings" charset="0"/>
              <a:buChar char="v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Suppose we can assign </a:t>
            </a:r>
            <a:r>
              <a:rPr lang="en-US" sz="18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relative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time to events, in a way that does not violate their </a:t>
            </a:r>
            <a:r>
              <a:rPr lang="en-US" sz="1800">
                <a:solidFill>
                  <a:srgbClr val="037C03"/>
                </a:solidFill>
                <a:latin typeface="Arial" charset="0"/>
                <a:ea typeface="ＭＳ Ｐゴシック" charset="0"/>
                <a:cs typeface="ＭＳ Ｐゴシック" charset="0"/>
              </a:rPr>
              <a:t>causality</a:t>
            </a:r>
          </a:p>
          <a:p>
            <a:pPr marL="800100" lvl="1" indent="-342900">
              <a:lnSpc>
                <a:spcPct val="100000"/>
              </a:lnSpc>
              <a:buFont typeface="Wingdings" charset="0"/>
              <a:buChar char="v"/>
            </a:pPr>
            <a:r>
              <a:rPr lang="en-US" sz="1400">
                <a:latin typeface="Arial" charset="0"/>
                <a:ea typeface="ＭＳ Ｐゴシック" charset="0"/>
              </a:rPr>
              <a:t>Well, that would work – that</a:t>
            </a:r>
            <a:r>
              <a:rPr lang="ja-JP" altLang="en-US" sz="1400">
                <a:latin typeface="Arial" charset="0"/>
                <a:ea typeface="ＭＳ Ｐゴシック" charset="0"/>
              </a:rPr>
              <a:t>’</a:t>
            </a:r>
            <a:r>
              <a:rPr lang="en-US" altLang="ja-JP" sz="1400">
                <a:latin typeface="Arial" charset="0"/>
                <a:ea typeface="ＭＳ Ｐゴシック" charset="0"/>
              </a:rPr>
              <a:t>s how we humans run their lives without looking at our watches for everything we do</a:t>
            </a:r>
            <a:endParaRPr lang="en-US" altLang="ja-JP" sz="1400">
              <a:solidFill>
                <a:srgbClr val="037C03"/>
              </a:solidFill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100000"/>
              </a:lnSpc>
              <a:buFont typeface="Wingdings" charset="0"/>
              <a:buChar char="v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First proposed by Leslie 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Lamport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in the 70</a:t>
            </a:r>
            <a:r>
              <a:rPr lang="ja-JP" altLang="en-US" sz="18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1800">
                <a:latin typeface="Arial" charset="0"/>
                <a:ea typeface="ＭＳ Ｐゴシック" charset="0"/>
                <a:cs typeface="ＭＳ Ｐゴシック" charset="0"/>
              </a:rPr>
              <a:t>s </a:t>
            </a:r>
          </a:p>
          <a:p>
            <a:pPr marL="457200" indent="-457200">
              <a:lnSpc>
                <a:spcPct val="100000"/>
              </a:lnSpc>
              <a:buFont typeface="Wingdings" charset="0"/>
              <a:buChar char="v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Define a logical relation </a:t>
            </a:r>
            <a:r>
              <a:rPr lang="en-US" sz="18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Happens-Before (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)</a:t>
            </a:r>
            <a:r>
              <a:rPr lang="en-US" sz="18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among events: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Font typeface="Wingdings" charset="0"/>
              <a:buAutoNum type="arabicPeriod"/>
            </a:pPr>
            <a:r>
              <a:rPr lang="en-US" sz="1600">
                <a:latin typeface="Arial" charset="0"/>
                <a:ea typeface="ＭＳ Ｐゴシック" charset="0"/>
              </a:rPr>
              <a:t> On the same process: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a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 b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, if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time(a) &lt; time(b)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marL="800100" lvl="1" indent="-342900">
              <a:lnSpc>
                <a:spcPct val="100000"/>
              </a:lnSpc>
              <a:buFont typeface="Wingdings" charset="0"/>
              <a:buAutoNum type="arabicPeriod"/>
            </a:pP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>
                <a:latin typeface="Arial" charset="0"/>
                <a:ea typeface="ＭＳ Ｐゴシック" charset="0"/>
              </a:rPr>
              <a:t>If p1 sends </a:t>
            </a:r>
            <a:r>
              <a:rPr lang="en-US" sz="1600" i="1">
                <a:latin typeface="Arial" charset="0"/>
                <a:ea typeface="ＭＳ Ｐゴシック" charset="0"/>
              </a:rPr>
              <a:t>m</a:t>
            </a:r>
            <a:r>
              <a:rPr lang="en-US" sz="1600">
                <a:latin typeface="Arial" charset="0"/>
                <a:ea typeface="ＭＳ Ｐゴシック" charset="0"/>
              </a:rPr>
              <a:t> to p2: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send(m)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 receive(m)</a:t>
            </a:r>
          </a:p>
          <a:p>
            <a:pPr marL="800100" lvl="1" indent="-342900">
              <a:lnSpc>
                <a:spcPct val="100000"/>
              </a:lnSpc>
              <a:buFont typeface="Wingdings" charset="0"/>
              <a:buAutoNum type="arabicPeriod"/>
            </a:pP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(Transitivity) </a:t>
            </a:r>
            <a:r>
              <a:rPr lang="en-US" sz="1600">
                <a:latin typeface="Arial" charset="0"/>
                <a:ea typeface="ＭＳ Ｐゴシック" charset="0"/>
              </a:rPr>
              <a:t>If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a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 b and  b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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</a:rPr>
              <a:t> c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1600">
                <a:latin typeface="Arial" charset="0"/>
                <a:ea typeface="ＭＳ Ｐゴシック" charset="0"/>
                <a:sym typeface="Symbol" charset="0"/>
              </a:rPr>
              <a:t>then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en-US" sz="1600" i="1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a  c</a:t>
            </a:r>
            <a:endParaRPr lang="en-US" sz="1600" i="1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457200" indent="-457200"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Lamport Algorithm assigns </a:t>
            </a:r>
            <a:r>
              <a:rPr lang="en-US" sz="180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logical timestamps to events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 sz="1400">
                <a:latin typeface="Arial" charset="0"/>
                <a:ea typeface="ＭＳ Ｐゴシック" charset="0"/>
              </a:rPr>
              <a:t> </a:t>
            </a:r>
            <a:r>
              <a:rPr lang="en-US" sz="1600">
                <a:latin typeface="Arial" charset="0"/>
                <a:ea typeface="ＭＳ Ｐゴシック" charset="0"/>
              </a:rPr>
              <a:t>All processes use a counter (clock) with initial value of zero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 sz="1600">
                <a:latin typeface="Arial" charset="0"/>
                <a:ea typeface="ＭＳ Ｐゴシック" charset="0"/>
              </a:rPr>
              <a:t> A process increments its counter when a 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send </a:t>
            </a:r>
            <a:r>
              <a:rPr lang="en-US" sz="1600">
                <a:latin typeface="Arial" charset="0"/>
                <a:ea typeface="ＭＳ Ｐゴシック" charset="0"/>
              </a:rPr>
              <a:t>or an 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instruction</a:t>
            </a:r>
            <a:r>
              <a:rPr lang="en-US" sz="1600">
                <a:latin typeface="Arial" charset="0"/>
                <a:ea typeface="ＭＳ Ｐゴシック" charset="0"/>
              </a:rPr>
              <a:t> happens at it. The counter is assigned to the event as its timestamp.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 sz="1600">
                <a:latin typeface="Arial" charset="0"/>
                <a:ea typeface="ＭＳ Ｐゴシック" charset="0"/>
              </a:rPr>
              <a:t> A 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send (message)</a:t>
            </a:r>
            <a:r>
              <a:rPr lang="en-US" sz="1600">
                <a:latin typeface="Arial" charset="0"/>
                <a:ea typeface="ＭＳ Ｐゴシック" charset="0"/>
              </a:rPr>
              <a:t> event carries its timestamp  </a:t>
            </a:r>
          </a:p>
          <a:p>
            <a:pPr marL="800100" lvl="1" indent="-342900"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 sz="1600">
                <a:latin typeface="Arial" charset="0"/>
                <a:ea typeface="ＭＳ Ｐゴシック" charset="0"/>
              </a:rPr>
              <a:t> For a </a:t>
            </a: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receive (message)</a:t>
            </a:r>
            <a:r>
              <a:rPr lang="en-US" sz="1600">
                <a:latin typeface="Arial" charset="0"/>
                <a:ea typeface="ＭＳ Ｐゴシック" charset="0"/>
              </a:rPr>
              <a:t> event the counter is updated by  	</a:t>
            </a:r>
          </a:p>
          <a:p>
            <a:pPr marL="800100" lvl="1" indent="-342900"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 sz="160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max(local clock, message timestamp) + 1</a:t>
            </a:r>
          </a:p>
          <a:p>
            <a:pPr marL="800100" lvl="1" indent="-342900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endParaRPr lang="en-US" sz="1600">
              <a:latin typeface="Arial" charset="0"/>
              <a:ea typeface="ＭＳ Ｐゴシック" charset="0"/>
            </a:endParaRPr>
          </a:p>
        </p:txBody>
      </p:sp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18FCEA1-26C0-1448-A1D2-4F139AFF1E2F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7299325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Events Occurring at Three Processes</a:t>
            </a:r>
          </a:p>
        </p:txBody>
      </p:sp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27607B6-3C31-5B45-8CA4-E31147A5006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213" y="373063"/>
            <a:ext cx="4187825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Lamport Timestamps</a:t>
            </a:r>
          </a:p>
        </p:txBody>
      </p:sp>
      <p:pic>
        <p:nvPicPr>
          <p:cNvPr id="358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1843088"/>
            <a:ext cx="803433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5806F1A-B34F-F343-ACBD-C59C8A044BEE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7835900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Find the Mistake: Lamport Logical Time 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7848600" cy="49530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7908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7910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7912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7914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7916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7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918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7920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1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7922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3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7924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7926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7928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7930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37932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3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7934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5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7936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7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7938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7940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7942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37943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37944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37945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37946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37947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37948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9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37951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37952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3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37954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37955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6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7957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3795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19F4C4E-DCD3-2345-BB63-19ED5C36F03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843915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Corrected Example: Lamport Logical Time 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7848600" cy="49530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Line 4"/>
          <p:cNvSpPr>
            <a:spLocks noChangeShapeType="1"/>
          </p:cNvSpPr>
          <p:nvPr/>
        </p:nvSpPr>
        <p:spPr bwMode="auto">
          <a:xfrm flipV="1">
            <a:off x="1955800" y="2413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711200" y="28448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711200" y="34544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736600" y="42164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39944" name="Line 9"/>
          <p:cNvSpPr>
            <a:spLocks noChangeShapeType="1"/>
          </p:cNvSpPr>
          <p:nvPr/>
        </p:nvSpPr>
        <p:spPr bwMode="auto">
          <a:xfrm>
            <a:off x="2209800" y="2413000"/>
            <a:ext cx="5207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10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1"/>
          <p:cNvSpPr>
            <a:spLocks noChangeShapeType="1"/>
          </p:cNvSpPr>
          <p:nvPr/>
        </p:nvSpPr>
        <p:spPr bwMode="auto">
          <a:xfrm>
            <a:off x="4241800" y="3708400"/>
            <a:ext cx="4826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2"/>
          <p:cNvSpPr>
            <a:spLocks noChangeShapeType="1"/>
          </p:cNvSpPr>
          <p:nvPr/>
        </p:nvSpPr>
        <p:spPr bwMode="auto">
          <a:xfrm>
            <a:off x="4470400" y="3048000"/>
            <a:ext cx="406400" cy="660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3"/>
          <p:cNvSpPr>
            <a:spLocks noChangeShapeType="1"/>
          </p:cNvSpPr>
          <p:nvPr/>
        </p:nvSpPr>
        <p:spPr bwMode="auto">
          <a:xfrm flipV="1">
            <a:off x="5181600" y="2590800"/>
            <a:ext cx="228600" cy="1828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4"/>
          <p:cNvSpPr>
            <a:spLocks noChangeShapeType="1"/>
          </p:cNvSpPr>
          <p:nvPr/>
        </p:nvSpPr>
        <p:spPr bwMode="auto">
          <a:xfrm>
            <a:off x="5715000" y="2438400"/>
            <a:ext cx="7620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Line 15"/>
          <p:cNvSpPr>
            <a:spLocks noChangeShapeType="1"/>
          </p:cNvSpPr>
          <p:nvPr/>
        </p:nvSpPr>
        <p:spPr bwMode="auto">
          <a:xfrm flipV="1">
            <a:off x="19685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Line 16"/>
          <p:cNvSpPr>
            <a:spLocks noChangeShapeType="1"/>
          </p:cNvSpPr>
          <p:nvPr/>
        </p:nvSpPr>
        <p:spPr bwMode="auto">
          <a:xfrm flipV="1">
            <a:off x="1968500" y="37084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2" name="Line 17"/>
          <p:cNvSpPr>
            <a:spLocks noChangeShapeType="1"/>
          </p:cNvSpPr>
          <p:nvPr/>
        </p:nvSpPr>
        <p:spPr bwMode="auto">
          <a:xfrm flipV="1">
            <a:off x="2019300" y="4419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 flipV="1">
            <a:off x="6616700" y="3835400"/>
            <a:ext cx="3175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Oval 19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Text Box 20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9956" name="Oval 21"/>
          <p:cNvSpPr>
            <a:spLocks noChangeArrowheads="1"/>
          </p:cNvSpPr>
          <p:nvPr/>
        </p:nvSpPr>
        <p:spPr bwMode="auto">
          <a:xfrm>
            <a:off x="26162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7" name="Text Box 22"/>
          <p:cNvSpPr txBox="1">
            <a:spLocks noChangeArrowheads="1"/>
          </p:cNvSpPr>
          <p:nvPr/>
        </p:nvSpPr>
        <p:spPr bwMode="auto">
          <a:xfrm>
            <a:off x="2613025" y="29845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9958" name="Oval 23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Text Box 24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9960" name="Oval 25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1" name="Text Box 26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962" name="Oval 27"/>
          <p:cNvSpPr>
            <a:spLocks noChangeArrowheads="1"/>
          </p:cNvSpPr>
          <p:nvPr/>
        </p:nvSpPr>
        <p:spPr bwMode="auto">
          <a:xfrm>
            <a:off x="4330700" y="2870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3" name="Text Box 28"/>
          <p:cNvSpPr txBox="1">
            <a:spLocks noChangeArrowheads="1"/>
          </p:cNvSpPr>
          <p:nvPr/>
        </p:nvSpPr>
        <p:spPr bwMode="auto">
          <a:xfrm>
            <a:off x="4327525" y="28321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9964" name="Oval 29"/>
          <p:cNvSpPr>
            <a:spLocks noChangeArrowheads="1"/>
          </p:cNvSpPr>
          <p:nvPr/>
        </p:nvSpPr>
        <p:spPr bwMode="auto">
          <a:xfrm>
            <a:off x="47625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Text Box 30"/>
          <p:cNvSpPr txBox="1">
            <a:spLocks noChangeArrowheads="1"/>
          </p:cNvSpPr>
          <p:nvPr/>
        </p:nvSpPr>
        <p:spPr bwMode="auto">
          <a:xfrm>
            <a:off x="4759325" y="3657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9966" name="Oval 31"/>
          <p:cNvSpPr>
            <a:spLocks noChangeArrowheads="1"/>
          </p:cNvSpPr>
          <p:nvPr/>
        </p:nvSpPr>
        <p:spPr bwMode="auto">
          <a:xfrm>
            <a:off x="4127500" y="3543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7" name="Text Box 32"/>
          <p:cNvSpPr txBox="1">
            <a:spLocks noChangeArrowheads="1"/>
          </p:cNvSpPr>
          <p:nvPr/>
        </p:nvSpPr>
        <p:spPr bwMode="auto">
          <a:xfrm>
            <a:off x="4124325" y="35052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39968" name="Oval 33"/>
          <p:cNvSpPr>
            <a:spLocks noChangeArrowheads="1"/>
          </p:cNvSpPr>
          <p:nvPr/>
        </p:nvSpPr>
        <p:spPr bwMode="auto">
          <a:xfrm>
            <a:off x="45847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9" name="Text Box 34"/>
          <p:cNvSpPr txBox="1">
            <a:spLocks noChangeArrowheads="1"/>
          </p:cNvSpPr>
          <p:nvPr/>
        </p:nvSpPr>
        <p:spPr bwMode="auto">
          <a:xfrm>
            <a:off x="4581525" y="43688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9970" name="Oval 35"/>
          <p:cNvSpPr>
            <a:spLocks noChangeArrowheads="1"/>
          </p:cNvSpPr>
          <p:nvPr/>
        </p:nvSpPr>
        <p:spPr bwMode="auto">
          <a:xfrm>
            <a:off x="5260975" y="237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1" name="Text Box 36"/>
          <p:cNvSpPr txBox="1">
            <a:spLocks noChangeArrowheads="1"/>
          </p:cNvSpPr>
          <p:nvPr/>
        </p:nvSpPr>
        <p:spPr bwMode="auto">
          <a:xfrm>
            <a:off x="5257800" y="2336800"/>
            <a:ext cx="2222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972" name="Oval 37"/>
          <p:cNvSpPr>
            <a:spLocks noChangeArrowheads="1"/>
          </p:cNvSpPr>
          <p:nvPr/>
        </p:nvSpPr>
        <p:spPr bwMode="auto">
          <a:xfrm>
            <a:off x="5032375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3" name="Text Box 38"/>
          <p:cNvSpPr txBox="1">
            <a:spLocks noChangeArrowheads="1"/>
          </p:cNvSpPr>
          <p:nvPr/>
        </p:nvSpPr>
        <p:spPr bwMode="auto">
          <a:xfrm>
            <a:off x="5029200" y="43688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sp>
        <p:nvSpPr>
          <p:cNvPr id="39974" name="Oval 39"/>
          <p:cNvSpPr>
            <a:spLocks noChangeArrowheads="1"/>
          </p:cNvSpPr>
          <p:nvPr/>
        </p:nvSpPr>
        <p:spPr bwMode="auto">
          <a:xfrm>
            <a:off x="5534025" y="22352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5" name="Text Box 40"/>
          <p:cNvSpPr txBox="1">
            <a:spLocks noChangeArrowheads="1"/>
          </p:cNvSpPr>
          <p:nvPr/>
        </p:nvSpPr>
        <p:spPr bwMode="auto">
          <a:xfrm>
            <a:off x="5530850" y="2197100"/>
            <a:ext cx="2222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</a:t>
            </a:r>
          </a:p>
        </p:txBody>
      </p:sp>
      <p:sp>
        <p:nvSpPr>
          <p:cNvPr id="39976" name="Oval 41"/>
          <p:cNvSpPr>
            <a:spLocks noChangeArrowheads="1"/>
          </p:cNvSpPr>
          <p:nvPr/>
        </p:nvSpPr>
        <p:spPr bwMode="auto">
          <a:xfrm>
            <a:off x="6426200" y="36830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7" name="Text Box 42"/>
          <p:cNvSpPr txBox="1">
            <a:spLocks noChangeArrowheads="1"/>
          </p:cNvSpPr>
          <p:nvPr/>
        </p:nvSpPr>
        <p:spPr bwMode="auto">
          <a:xfrm>
            <a:off x="6423025" y="3644900"/>
            <a:ext cx="2222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</a:t>
            </a:r>
          </a:p>
        </p:txBody>
      </p:sp>
      <p:sp>
        <p:nvSpPr>
          <p:cNvPr id="39978" name="Oval 43"/>
          <p:cNvSpPr>
            <a:spLocks noChangeArrowheads="1"/>
          </p:cNvSpPr>
          <p:nvPr/>
        </p:nvSpPr>
        <p:spPr bwMode="auto">
          <a:xfrm>
            <a:off x="67818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9" name="Text Box 44"/>
          <p:cNvSpPr txBox="1">
            <a:spLocks noChangeArrowheads="1"/>
          </p:cNvSpPr>
          <p:nvPr/>
        </p:nvSpPr>
        <p:spPr bwMode="auto">
          <a:xfrm>
            <a:off x="6702425" y="3606800"/>
            <a:ext cx="4508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39980" name="Oval 45"/>
          <p:cNvSpPr>
            <a:spLocks noChangeArrowheads="1"/>
          </p:cNvSpPr>
          <p:nvPr/>
        </p:nvSpPr>
        <p:spPr bwMode="auto">
          <a:xfrm>
            <a:off x="6502400" y="4406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Text Box 46"/>
          <p:cNvSpPr txBox="1">
            <a:spLocks noChangeArrowheads="1"/>
          </p:cNvSpPr>
          <p:nvPr/>
        </p:nvSpPr>
        <p:spPr bwMode="auto">
          <a:xfrm>
            <a:off x="6499225" y="43688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9982" name="Oval 47"/>
          <p:cNvSpPr>
            <a:spLocks noChangeArrowheads="1"/>
          </p:cNvSpPr>
          <p:nvPr/>
        </p:nvSpPr>
        <p:spPr bwMode="auto">
          <a:xfrm>
            <a:off x="17272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3" name="Text Box 48"/>
          <p:cNvSpPr txBox="1">
            <a:spLocks noChangeArrowheads="1"/>
          </p:cNvSpPr>
          <p:nvPr/>
        </p:nvSpPr>
        <p:spPr bwMode="auto">
          <a:xfrm>
            <a:off x="1724025" y="2260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9984" name="Oval 49"/>
          <p:cNvSpPr>
            <a:spLocks noChangeArrowheads="1"/>
          </p:cNvSpPr>
          <p:nvPr/>
        </p:nvSpPr>
        <p:spPr bwMode="auto">
          <a:xfrm>
            <a:off x="17399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5" name="Text Box 50"/>
          <p:cNvSpPr txBox="1">
            <a:spLocks noChangeArrowheads="1"/>
          </p:cNvSpPr>
          <p:nvPr/>
        </p:nvSpPr>
        <p:spPr bwMode="auto">
          <a:xfrm>
            <a:off x="1736725" y="2895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9986" name="Oval 51"/>
          <p:cNvSpPr>
            <a:spLocks noChangeArrowheads="1"/>
          </p:cNvSpPr>
          <p:nvPr/>
        </p:nvSpPr>
        <p:spPr bwMode="auto">
          <a:xfrm>
            <a:off x="17272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7" name="Text Box 52"/>
          <p:cNvSpPr txBox="1">
            <a:spLocks noChangeArrowheads="1"/>
          </p:cNvSpPr>
          <p:nvPr/>
        </p:nvSpPr>
        <p:spPr bwMode="auto">
          <a:xfrm>
            <a:off x="1724025" y="35560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9988" name="Oval 53"/>
          <p:cNvSpPr>
            <a:spLocks noChangeArrowheads="1"/>
          </p:cNvSpPr>
          <p:nvPr/>
        </p:nvSpPr>
        <p:spPr bwMode="auto">
          <a:xfrm>
            <a:off x="1765300" y="43053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Text Box 54"/>
          <p:cNvSpPr txBox="1">
            <a:spLocks noChangeArrowheads="1"/>
          </p:cNvSpPr>
          <p:nvPr/>
        </p:nvSpPr>
        <p:spPr bwMode="auto">
          <a:xfrm>
            <a:off x="1762125" y="42672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39990" name="Text Box 55"/>
          <p:cNvSpPr txBox="1">
            <a:spLocks noChangeArrowheads="1"/>
          </p:cNvSpPr>
          <p:nvPr/>
        </p:nvSpPr>
        <p:spPr bwMode="auto">
          <a:xfrm>
            <a:off x="2171700" y="25781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39991" name="Text Box 56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39992" name="Text Box 57"/>
          <p:cNvSpPr txBox="1">
            <a:spLocks noChangeArrowheads="1"/>
          </p:cNvSpPr>
          <p:nvPr/>
        </p:nvSpPr>
        <p:spPr bwMode="auto">
          <a:xfrm>
            <a:off x="4152900" y="39116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39993" name="Text Box 58"/>
          <p:cNvSpPr txBox="1">
            <a:spLocks noChangeArrowheads="1"/>
          </p:cNvSpPr>
          <p:nvPr/>
        </p:nvSpPr>
        <p:spPr bwMode="auto">
          <a:xfrm>
            <a:off x="4318000" y="31750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39994" name="Text Box 59"/>
          <p:cNvSpPr txBox="1">
            <a:spLocks noChangeArrowheads="1"/>
          </p:cNvSpPr>
          <p:nvPr/>
        </p:nvSpPr>
        <p:spPr bwMode="auto">
          <a:xfrm>
            <a:off x="5334000" y="32766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6</a:t>
            </a:r>
          </a:p>
        </p:txBody>
      </p:sp>
      <p:sp>
        <p:nvSpPr>
          <p:cNvPr id="39995" name="Text Box 61"/>
          <p:cNvSpPr txBox="1">
            <a:spLocks noChangeArrowheads="1"/>
          </p:cNvSpPr>
          <p:nvPr/>
        </p:nvSpPr>
        <p:spPr bwMode="auto">
          <a:xfrm>
            <a:off x="6794500" y="39878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39996" name="Line 62"/>
          <p:cNvSpPr>
            <a:spLocks noChangeShapeType="1"/>
          </p:cNvSpPr>
          <p:nvPr/>
        </p:nvSpPr>
        <p:spPr bwMode="auto">
          <a:xfrm>
            <a:off x="5775325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7" name="Oval 63"/>
          <p:cNvSpPr>
            <a:spLocks noChangeArrowheads="1"/>
          </p:cNvSpPr>
          <p:nvPr/>
        </p:nvSpPr>
        <p:spPr bwMode="auto">
          <a:xfrm>
            <a:off x="1079500" y="5118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98" name="Text Box 64"/>
          <p:cNvSpPr txBox="1">
            <a:spLocks noChangeArrowheads="1"/>
          </p:cNvSpPr>
          <p:nvPr/>
        </p:nvSpPr>
        <p:spPr bwMode="auto">
          <a:xfrm>
            <a:off x="1050925" y="5054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39999" name="Text Box 65"/>
          <p:cNvSpPr txBox="1">
            <a:spLocks noChangeArrowheads="1"/>
          </p:cNvSpPr>
          <p:nvPr/>
        </p:nvSpPr>
        <p:spPr bwMode="auto">
          <a:xfrm>
            <a:off x="1435100" y="5041900"/>
            <a:ext cx="166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Clock Value</a:t>
            </a:r>
          </a:p>
        </p:txBody>
      </p:sp>
      <p:sp>
        <p:nvSpPr>
          <p:cNvPr id="40000" name="Line 66"/>
          <p:cNvSpPr>
            <a:spLocks noChangeShapeType="1"/>
          </p:cNvSpPr>
          <p:nvPr/>
        </p:nvSpPr>
        <p:spPr bwMode="auto">
          <a:xfrm>
            <a:off x="1155700" y="57023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1" name="Text Box 67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40002" name="Text Box 68"/>
          <p:cNvSpPr txBox="1">
            <a:spLocks noChangeArrowheads="1"/>
          </p:cNvSpPr>
          <p:nvPr/>
        </p:nvSpPr>
        <p:spPr bwMode="auto">
          <a:xfrm>
            <a:off x="1435100" y="5422900"/>
            <a:ext cx="1358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timestamp</a:t>
            </a:r>
          </a:p>
        </p:txBody>
      </p:sp>
      <p:sp>
        <p:nvSpPr>
          <p:cNvPr id="40003" name="Line 69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4" name="Text Box 70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0005" name="Text Box 57"/>
          <p:cNvSpPr txBox="1">
            <a:spLocks noChangeArrowheads="1"/>
          </p:cNvSpPr>
          <p:nvPr/>
        </p:nvSpPr>
        <p:spPr bwMode="auto">
          <a:xfrm>
            <a:off x="6019800" y="2743200"/>
            <a:ext cx="3683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8</a:t>
            </a:r>
          </a:p>
        </p:txBody>
      </p:sp>
      <p:grpSp>
        <p:nvGrpSpPr>
          <p:cNvPr id="40006" name="Group 72"/>
          <p:cNvGrpSpPr>
            <a:grpSpLocks/>
          </p:cNvGrpSpPr>
          <p:nvPr/>
        </p:nvGrpSpPr>
        <p:grpSpPr bwMode="auto">
          <a:xfrm>
            <a:off x="4884738" y="3073400"/>
            <a:ext cx="2747962" cy="2871788"/>
            <a:chOff x="3077" y="1936"/>
            <a:chExt cx="1731" cy="1809"/>
          </a:xfrm>
        </p:grpSpPr>
        <p:sp>
          <p:nvSpPr>
            <p:cNvPr id="40009" name="Text Box 73"/>
            <p:cNvSpPr txBox="1">
              <a:spLocks noChangeArrowheads="1"/>
            </p:cNvSpPr>
            <p:nvPr/>
          </p:nvSpPr>
          <p:spPr bwMode="auto">
            <a:xfrm>
              <a:off x="3314" y="3160"/>
              <a:ext cx="1494" cy="58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prstDash val="dash"/>
              <a:miter lim="800000"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/>
                <a:t>3 and 7 are logically </a:t>
              </a:r>
              <a:r>
                <a:rPr lang="en-US" sz="2000" i="1" u="sng"/>
                <a:t>concurrent </a:t>
              </a:r>
              <a:r>
                <a:rPr lang="en-US" sz="2000"/>
                <a:t>events</a:t>
              </a:r>
            </a:p>
          </p:txBody>
        </p:sp>
        <p:sp>
          <p:nvSpPr>
            <p:cNvPr id="40010" name="Line 74"/>
            <p:cNvSpPr>
              <a:spLocks noChangeShapeType="1"/>
            </p:cNvSpPr>
            <p:nvPr/>
          </p:nvSpPr>
          <p:spPr bwMode="auto">
            <a:xfrm flipH="1" flipV="1">
              <a:off x="3077" y="1936"/>
              <a:ext cx="277" cy="1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07" name="Oval 71"/>
          <p:cNvSpPr>
            <a:spLocks noChangeArrowheads="1"/>
          </p:cNvSpPr>
          <p:nvPr/>
        </p:nvSpPr>
        <p:spPr bwMode="auto">
          <a:xfrm rot="-1817726">
            <a:off x="4102100" y="2551113"/>
            <a:ext cx="1654175" cy="611187"/>
          </a:xfrm>
          <a:prstGeom prst="ellips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08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9F08D36-DBB0-2449-9CD9-82149A65CADF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433888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Vector Logical Clocks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7848600" cy="54102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With Lamport Logical Timestamp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e 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solidFill>
                  <a:schemeClr val="hlink"/>
                </a:solidFill>
                <a:latin typeface="Arial" charset="0"/>
                <a:ea typeface="ＭＳ Ｐゴシック" charset="0"/>
              </a:rPr>
              <a:t>happens-before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solidFill>
                  <a:schemeClr val="hlink"/>
                </a:solidFill>
                <a:latin typeface="Arial" charset="0"/>
                <a:ea typeface="ＭＳ Ｐゴシック" charset="0"/>
              </a:rPr>
              <a:t> f </a:t>
            </a:r>
            <a:r>
              <a:rPr lang="en-US" altLang="ja-JP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  timestamp(e) &lt; timestamp (f),  but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timestamp(e) &lt; timestamp (f)   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e 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solidFill>
                  <a:schemeClr val="hlink"/>
                </a:solidFill>
                <a:latin typeface="Arial" charset="0"/>
                <a:ea typeface="ＭＳ Ｐゴシック" charset="0"/>
              </a:rPr>
              <a:t>happens-before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solidFill>
                  <a:schemeClr val="hlink"/>
                </a:solidFill>
                <a:latin typeface="Arial" charset="0"/>
                <a:ea typeface="ＭＳ Ｐゴシック" charset="0"/>
              </a:rPr>
              <a:t> f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Vector Logical time addresses this issue: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 sz="1600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</a:rPr>
              <a:t>All processes use a vector of counters (logical clocks), i</a:t>
            </a:r>
            <a:r>
              <a:rPr lang="en-US" baseline="30000">
                <a:latin typeface="Arial" charset="0"/>
                <a:ea typeface="ＭＳ Ｐゴシック" charset="0"/>
              </a:rPr>
              <a:t>th</a:t>
            </a:r>
            <a:r>
              <a:rPr lang="en-US">
                <a:latin typeface="Arial" charset="0"/>
                <a:ea typeface="ＭＳ Ｐゴシック" charset="0"/>
              </a:rPr>
              <a:t> element is the clock value for process i, initially all zero.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>
                <a:latin typeface="Arial" charset="0"/>
                <a:ea typeface="ＭＳ Ｐゴシック" charset="0"/>
              </a:rPr>
              <a:t> Each process i increments the i</a:t>
            </a:r>
            <a:r>
              <a:rPr lang="en-US" baseline="30000">
                <a:latin typeface="Arial" charset="0"/>
                <a:ea typeface="ＭＳ Ｐゴシック" charset="0"/>
              </a:rPr>
              <a:t>th</a:t>
            </a:r>
            <a:r>
              <a:rPr lang="en-US">
                <a:latin typeface="Arial" charset="0"/>
                <a:ea typeface="ＭＳ Ｐゴシック" charset="0"/>
              </a:rPr>
              <a:t> element of its vector 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     upon an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instruction</a:t>
            </a:r>
            <a:r>
              <a:rPr lang="en-US">
                <a:latin typeface="Arial" charset="0"/>
                <a:ea typeface="ＭＳ Ｐゴシック" charset="0"/>
              </a:rPr>
              <a:t> or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send</a:t>
            </a:r>
            <a:r>
              <a:rPr lang="en-US">
                <a:latin typeface="Arial" charset="0"/>
                <a:ea typeface="ＭＳ Ｐゴシック" charset="0"/>
              </a:rPr>
              <a:t> event. Vector value is timestamp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		of the event.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>
                <a:latin typeface="Arial" charset="0"/>
                <a:ea typeface="ＭＳ Ｐゴシック" charset="0"/>
              </a:rPr>
              <a:t> A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send(message)</a:t>
            </a:r>
            <a:r>
              <a:rPr lang="en-US">
                <a:latin typeface="Arial" charset="0"/>
                <a:ea typeface="ＭＳ Ｐゴシック" charset="0"/>
              </a:rPr>
              <a:t> event carries its vector timestamp (counter vector)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r>
              <a:rPr lang="en-US">
                <a:latin typeface="Arial" charset="0"/>
                <a:ea typeface="ＭＳ Ｐゴシック" charset="0"/>
              </a:rPr>
              <a:t> For a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receive(message)</a:t>
            </a:r>
            <a:r>
              <a:rPr lang="en-US">
                <a:latin typeface="Arial" charset="0"/>
                <a:ea typeface="ＭＳ Ｐゴシック" charset="0"/>
              </a:rPr>
              <a:t> event,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</a:rPr>
              <a:t>			  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Max(V</a:t>
            </a:r>
            <a:r>
              <a:rPr lang="en-US" baseline="-25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receiver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[j] , V</a:t>
            </a:r>
            <a:r>
              <a:rPr lang="en-US" baseline="-25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message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[j]),   if j is not self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V</a:t>
            </a:r>
            <a:r>
              <a:rPr lang="en-US" baseline="-25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receiver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[j] + 1		otherwise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Wingdings" charset="0"/>
              <a:buChar char="q"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77900" y="52832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Arial" charset="0"/>
              </a:rPr>
              <a:t>V</a:t>
            </a:r>
            <a:r>
              <a:rPr lang="en-US" sz="2000" b="1" baseline="-25000">
                <a:solidFill>
                  <a:schemeClr val="hlink"/>
                </a:solidFill>
                <a:latin typeface="Arial" charset="0"/>
              </a:rPr>
              <a:t>receiver</a:t>
            </a:r>
            <a:r>
              <a:rPr lang="en-US" sz="2000" b="1">
                <a:solidFill>
                  <a:schemeClr val="hlink"/>
                </a:solidFill>
                <a:latin typeface="Arial" charset="0"/>
              </a:rPr>
              <a:t>[j] =</a:t>
            </a:r>
          </a:p>
        </p:txBody>
      </p:sp>
      <p:sp>
        <p:nvSpPr>
          <p:cNvPr id="41989" name="AutoShape 5"/>
          <p:cNvSpPr>
            <a:spLocks/>
          </p:cNvSpPr>
          <p:nvPr/>
        </p:nvSpPr>
        <p:spPr bwMode="auto">
          <a:xfrm>
            <a:off x="2628900" y="5092700"/>
            <a:ext cx="266700" cy="812800"/>
          </a:xfrm>
          <a:prstGeom prst="leftBrace">
            <a:avLst>
              <a:gd name="adj1" fmla="val 2539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327525" y="1593850"/>
            <a:ext cx="38576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2400"/>
              <a:t>X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-92075" y="4729163"/>
            <a:ext cx="1841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4199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183FFAB-B158-6D48-AFE1-51F950D7D5C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 animBg="1"/>
      <p:bldP spid="4199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41007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Why synchronization?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You want to catch the 10 Gold West bus at the Illini Union stop at 6.05 pm, but your watch is off by 15 minutes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if your watch is Late by 15 minutes?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if your watch is Fast by 15 minutes?</a:t>
            </a:r>
          </a:p>
          <a:p>
            <a:pPr lvl="1"/>
            <a:endParaRPr lang="en-US">
              <a:latin typeface="Arial" charset="0"/>
              <a:ea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Synchronization is required for </a:t>
            </a:r>
          </a:p>
          <a:p>
            <a:pPr lvl="1"/>
            <a:r>
              <a:rPr lang="en-US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Correctness</a:t>
            </a:r>
            <a:r>
              <a:rPr lang="en-US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lvl="1"/>
            <a:r>
              <a:rPr lang="en-US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Fairness</a:t>
            </a:r>
          </a:p>
          <a:p>
            <a:pPr lvl="1"/>
            <a:endParaRPr lang="en-US" sz="240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lvl="1"/>
            <a:endParaRPr lang="en-US" sz="240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934572C-0810-6C4C-9347-23311F4BC26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423863"/>
            <a:ext cx="3827462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Vector Timestamps</a:t>
            </a:r>
          </a:p>
        </p:txBody>
      </p:sp>
      <p:pic>
        <p:nvPicPr>
          <p:cNvPr id="440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" y="1789113"/>
            <a:ext cx="798512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9BC2160-D449-3B4B-A40B-91DD114909B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5969000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Example: Vector Logical Time 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8128000" cy="49530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3" name="Line 4"/>
          <p:cNvSpPr>
            <a:spLocks noChangeShapeType="1"/>
          </p:cNvSpPr>
          <p:nvPr/>
        </p:nvSpPr>
        <p:spPr bwMode="auto">
          <a:xfrm flipV="1">
            <a:off x="2590800" y="2374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6731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1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673100" y="2806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2</a:t>
            </a:r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647700" y="34417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3</a:t>
            </a: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698500" y="41402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  4</a:t>
            </a:r>
          </a:p>
        </p:txBody>
      </p:sp>
      <p:sp>
        <p:nvSpPr>
          <p:cNvPr id="46088" name="Line 15"/>
          <p:cNvSpPr>
            <a:spLocks noChangeShapeType="1"/>
          </p:cNvSpPr>
          <p:nvPr/>
        </p:nvSpPr>
        <p:spPr bwMode="auto">
          <a:xfrm flipV="1">
            <a:off x="2603500" y="3009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Line 16"/>
          <p:cNvSpPr>
            <a:spLocks noChangeShapeType="1"/>
          </p:cNvSpPr>
          <p:nvPr/>
        </p:nvSpPr>
        <p:spPr bwMode="auto">
          <a:xfrm flipV="1">
            <a:off x="2603500" y="3683000"/>
            <a:ext cx="542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Line 17"/>
          <p:cNvSpPr>
            <a:spLocks noChangeShapeType="1"/>
          </p:cNvSpPr>
          <p:nvPr/>
        </p:nvSpPr>
        <p:spPr bwMode="auto">
          <a:xfrm flipV="1">
            <a:off x="2654300" y="4394200"/>
            <a:ext cx="53340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1" name="Oval 19"/>
          <p:cNvSpPr>
            <a:spLocks noChangeArrowheads="1"/>
          </p:cNvSpPr>
          <p:nvPr/>
        </p:nvSpPr>
        <p:spPr bwMode="auto">
          <a:xfrm>
            <a:off x="1638300" y="2286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Text Box 20"/>
          <p:cNvSpPr txBox="1">
            <a:spLocks noChangeArrowheads="1"/>
          </p:cNvSpPr>
          <p:nvPr/>
        </p:nvSpPr>
        <p:spPr bwMode="auto">
          <a:xfrm>
            <a:off x="1635125" y="2260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46093" name="Line 2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Text Box 22"/>
          <p:cNvSpPr txBox="1">
            <a:spLocks noChangeArrowheads="1"/>
          </p:cNvSpPr>
          <p:nvPr/>
        </p:nvSpPr>
        <p:spPr bwMode="auto">
          <a:xfrm>
            <a:off x="1981200" y="4940300"/>
            <a:ext cx="2374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Vector logical clock</a:t>
            </a:r>
          </a:p>
        </p:txBody>
      </p:sp>
      <p:sp>
        <p:nvSpPr>
          <p:cNvPr id="46095" name="Line 23"/>
          <p:cNvSpPr>
            <a:spLocks noChangeShapeType="1"/>
          </p:cNvSpPr>
          <p:nvPr/>
        </p:nvSpPr>
        <p:spPr bwMode="auto">
          <a:xfrm>
            <a:off x="1104900" y="5765800"/>
            <a:ext cx="21844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Text Box 24"/>
          <p:cNvSpPr txBox="1">
            <a:spLocks noChangeArrowheads="1"/>
          </p:cNvSpPr>
          <p:nvPr/>
        </p:nvSpPr>
        <p:spPr bwMode="auto">
          <a:xfrm>
            <a:off x="3492500" y="5524500"/>
            <a:ext cx="166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Message</a:t>
            </a:r>
          </a:p>
        </p:txBody>
      </p:sp>
      <p:sp>
        <p:nvSpPr>
          <p:cNvPr id="46097" name="Text Box 25"/>
          <p:cNvSpPr txBox="1">
            <a:spLocks noChangeArrowheads="1"/>
          </p:cNvSpPr>
          <p:nvPr/>
        </p:nvSpPr>
        <p:spPr bwMode="auto">
          <a:xfrm>
            <a:off x="977900" y="5397500"/>
            <a:ext cx="290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(vector timestamp)</a:t>
            </a:r>
          </a:p>
        </p:txBody>
      </p:sp>
      <p:sp>
        <p:nvSpPr>
          <p:cNvPr id="46098" name="Line 26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Text Box 2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46100" name="Oval 28"/>
          <p:cNvSpPr>
            <a:spLocks noChangeArrowheads="1"/>
          </p:cNvSpPr>
          <p:nvPr/>
        </p:nvSpPr>
        <p:spPr bwMode="auto">
          <a:xfrm>
            <a:off x="1676400" y="28575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Text Box 29"/>
          <p:cNvSpPr txBox="1">
            <a:spLocks noChangeArrowheads="1"/>
          </p:cNvSpPr>
          <p:nvPr/>
        </p:nvSpPr>
        <p:spPr bwMode="auto">
          <a:xfrm>
            <a:off x="1673225" y="28321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46102" name="Oval 30"/>
          <p:cNvSpPr>
            <a:spLocks noChangeArrowheads="1"/>
          </p:cNvSpPr>
          <p:nvPr/>
        </p:nvSpPr>
        <p:spPr bwMode="auto">
          <a:xfrm>
            <a:off x="1676400" y="35052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Text Box 31"/>
          <p:cNvSpPr txBox="1">
            <a:spLocks noChangeArrowheads="1"/>
          </p:cNvSpPr>
          <p:nvPr/>
        </p:nvSpPr>
        <p:spPr bwMode="auto">
          <a:xfrm>
            <a:off x="1673225" y="34798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sp>
        <p:nvSpPr>
          <p:cNvPr id="46104" name="Oval 32"/>
          <p:cNvSpPr>
            <a:spLocks noChangeArrowheads="1"/>
          </p:cNvSpPr>
          <p:nvPr/>
        </p:nvSpPr>
        <p:spPr bwMode="auto">
          <a:xfrm>
            <a:off x="1727200" y="421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Text Box 33"/>
          <p:cNvSpPr txBox="1">
            <a:spLocks noChangeArrowheads="1"/>
          </p:cNvSpPr>
          <p:nvPr/>
        </p:nvSpPr>
        <p:spPr bwMode="auto">
          <a:xfrm>
            <a:off x="1724025" y="4191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0,0,0,0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2397125" y="2108200"/>
            <a:ext cx="1263650" cy="1214438"/>
            <a:chOff x="1510" y="1328"/>
            <a:chExt cx="796" cy="765"/>
          </a:xfrm>
        </p:grpSpPr>
        <p:sp>
          <p:nvSpPr>
            <p:cNvPr id="46158" name="Line 9"/>
            <p:cNvSpPr>
              <a:spLocks noChangeShapeType="1"/>
            </p:cNvSpPr>
            <p:nvPr/>
          </p:nvSpPr>
          <p:spPr bwMode="auto">
            <a:xfrm>
              <a:off x="1792" y="1496"/>
              <a:ext cx="240" cy="40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59" name="Group 34"/>
            <p:cNvGrpSpPr>
              <a:grpSpLocks/>
            </p:cNvGrpSpPr>
            <p:nvPr/>
          </p:nvGrpSpPr>
          <p:grpSpPr bwMode="auto">
            <a:xfrm>
              <a:off x="1510" y="1328"/>
              <a:ext cx="796" cy="765"/>
              <a:chOff x="1510" y="1328"/>
              <a:chExt cx="796" cy="765"/>
            </a:xfrm>
          </p:grpSpPr>
          <p:sp>
            <p:nvSpPr>
              <p:cNvPr id="46160" name="Text Box 35"/>
              <p:cNvSpPr txBox="1">
                <a:spLocks noChangeArrowheads="1"/>
              </p:cNvSpPr>
              <p:nvPr/>
            </p:nvSpPr>
            <p:spPr bwMode="auto">
              <a:xfrm>
                <a:off x="1600" y="1568"/>
                <a:ext cx="6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/>
                  <a:t>(1,0,0,0)</a:t>
                </a:r>
              </a:p>
            </p:txBody>
          </p:sp>
          <p:sp>
            <p:nvSpPr>
              <p:cNvPr id="46161" name="Oval 36"/>
              <p:cNvSpPr>
                <a:spLocks noChangeArrowheads="1"/>
              </p:cNvSpPr>
              <p:nvPr/>
            </p:nvSpPr>
            <p:spPr bwMode="auto">
              <a:xfrm>
                <a:off x="151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2" name="Text Box 37"/>
              <p:cNvSpPr txBox="1">
                <a:spLocks noChangeArrowheads="1"/>
              </p:cNvSpPr>
              <p:nvPr/>
            </p:nvSpPr>
            <p:spPr bwMode="auto">
              <a:xfrm>
                <a:off x="1510" y="1328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1,0,0,0</a:t>
                </a:r>
              </a:p>
            </p:txBody>
          </p:sp>
          <p:sp>
            <p:nvSpPr>
              <p:cNvPr id="46163" name="Oval 38"/>
              <p:cNvSpPr>
                <a:spLocks noChangeArrowheads="1"/>
              </p:cNvSpPr>
              <p:nvPr/>
            </p:nvSpPr>
            <p:spPr bwMode="auto">
              <a:xfrm>
                <a:off x="1760" y="19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64" name="Text Box 39"/>
              <p:cNvSpPr txBox="1">
                <a:spLocks noChangeArrowheads="1"/>
              </p:cNvSpPr>
              <p:nvPr/>
            </p:nvSpPr>
            <p:spPr bwMode="auto">
              <a:xfrm>
                <a:off x="1758" y="1896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1,1,0,0</a:t>
                </a:r>
              </a:p>
            </p:txBody>
          </p:sp>
        </p:grp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3235325" y="2108200"/>
            <a:ext cx="1454150" cy="1862138"/>
            <a:chOff x="2038" y="1328"/>
            <a:chExt cx="916" cy="1173"/>
          </a:xfrm>
        </p:grpSpPr>
        <p:sp>
          <p:nvSpPr>
            <p:cNvPr id="46151" name="Line 10"/>
            <p:cNvSpPr>
              <a:spLocks noChangeShapeType="1"/>
            </p:cNvSpPr>
            <p:nvPr/>
          </p:nvSpPr>
          <p:spPr bwMode="auto">
            <a:xfrm>
              <a:off x="2304" y="1496"/>
              <a:ext cx="384" cy="840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52" name="Group 40"/>
            <p:cNvGrpSpPr>
              <a:grpSpLocks/>
            </p:cNvGrpSpPr>
            <p:nvPr/>
          </p:nvGrpSpPr>
          <p:grpSpPr bwMode="auto">
            <a:xfrm>
              <a:off x="2038" y="1328"/>
              <a:ext cx="916" cy="1173"/>
              <a:chOff x="2038" y="1328"/>
              <a:chExt cx="916" cy="1173"/>
            </a:xfrm>
          </p:grpSpPr>
          <p:sp>
            <p:nvSpPr>
              <p:cNvPr id="46153" name="Oval 41"/>
              <p:cNvSpPr>
                <a:spLocks noChangeArrowheads="1"/>
              </p:cNvSpPr>
              <p:nvPr/>
            </p:nvSpPr>
            <p:spPr bwMode="auto">
              <a:xfrm>
                <a:off x="2040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4" name="Text Box 42"/>
              <p:cNvSpPr txBox="1">
                <a:spLocks noChangeArrowheads="1"/>
              </p:cNvSpPr>
              <p:nvPr/>
            </p:nvSpPr>
            <p:spPr bwMode="auto">
              <a:xfrm>
                <a:off x="2038" y="1328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2,0,0,0</a:t>
                </a:r>
              </a:p>
            </p:txBody>
          </p:sp>
          <p:sp>
            <p:nvSpPr>
              <p:cNvPr id="46155" name="Oval 43"/>
              <p:cNvSpPr>
                <a:spLocks noChangeArrowheads="1"/>
              </p:cNvSpPr>
              <p:nvPr/>
            </p:nvSpPr>
            <p:spPr bwMode="auto">
              <a:xfrm>
                <a:off x="2408" y="232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56" name="Text Box 44"/>
              <p:cNvSpPr txBox="1">
                <a:spLocks noChangeArrowheads="1"/>
              </p:cNvSpPr>
              <p:nvPr/>
            </p:nvSpPr>
            <p:spPr bwMode="auto">
              <a:xfrm>
                <a:off x="2406" y="230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2,0,1,0</a:t>
                </a:r>
              </a:p>
            </p:txBody>
          </p:sp>
          <p:sp>
            <p:nvSpPr>
              <p:cNvPr id="46157" name="Text Box 45"/>
              <p:cNvSpPr txBox="1">
                <a:spLocks noChangeArrowheads="1"/>
              </p:cNvSpPr>
              <p:nvPr/>
            </p:nvSpPr>
            <p:spPr bwMode="auto">
              <a:xfrm>
                <a:off x="2224" y="1912"/>
                <a:ext cx="6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(2,0,0,0)</a:t>
                </a:r>
              </a:p>
            </p:txBody>
          </p:sp>
        </p:grpSp>
      </p:grp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4445000" y="3416300"/>
            <a:ext cx="1073150" cy="1277938"/>
            <a:chOff x="2800" y="2152"/>
            <a:chExt cx="676" cy="805"/>
          </a:xfrm>
        </p:grpSpPr>
        <p:sp>
          <p:nvSpPr>
            <p:cNvPr id="46144" name="Line 11"/>
            <p:cNvSpPr>
              <a:spLocks noChangeShapeType="1"/>
            </p:cNvSpPr>
            <p:nvPr/>
          </p:nvSpPr>
          <p:spPr bwMode="auto">
            <a:xfrm>
              <a:off x="3072" y="2312"/>
              <a:ext cx="144" cy="42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45" name="Group 79"/>
            <p:cNvGrpSpPr>
              <a:grpSpLocks/>
            </p:cNvGrpSpPr>
            <p:nvPr/>
          </p:nvGrpSpPr>
          <p:grpSpPr bwMode="auto">
            <a:xfrm>
              <a:off x="2800" y="2152"/>
              <a:ext cx="676" cy="805"/>
              <a:chOff x="2800" y="2152"/>
              <a:chExt cx="676" cy="805"/>
            </a:xfrm>
          </p:grpSpPr>
          <p:sp>
            <p:nvSpPr>
              <p:cNvPr id="46146" name="Oval 47"/>
              <p:cNvSpPr>
                <a:spLocks noChangeArrowheads="1"/>
              </p:cNvSpPr>
              <p:nvPr/>
            </p:nvSpPr>
            <p:spPr bwMode="auto">
              <a:xfrm>
                <a:off x="2824" y="216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7" name="Text Box 48"/>
              <p:cNvSpPr txBox="1">
                <a:spLocks noChangeArrowheads="1"/>
              </p:cNvSpPr>
              <p:nvPr/>
            </p:nvSpPr>
            <p:spPr bwMode="auto">
              <a:xfrm>
                <a:off x="2822" y="215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2,0,2,0</a:t>
                </a:r>
              </a:p>
            </p:txBody>
          </p:sp>
          <p:sp>
            <p:nvSpPr>
              <p:cNvPr id="46148" name="Oval 49"/>
              <p:cNvSpPr>
                <a:spLocks noChangeArrowheads="1"/>
              </p:cNvSpPr>
              <p:nvPr/>
            </p:nvSpPr>
            <p:spPr bwMode="auto">
              <a:xfrm>
                <a:off x="2930" y="277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9" name="Text Box 50"/>
              <p:cNvSpPr txBox="1">
                <a:spLocks noChangeArrowheads="1"/>
              </p:cNvSpPr>
              <p:nvPr/>
            </p:nvSpPr>
            <p:spPr bwMode="auto">
              <a:xfrm>
                <a:off x="2928" y="2760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2,0,2,1</a:t>
                </a:r>
              </a:p>
            </p:txBody>
          </p:sp>
          <p:sp>
            <p:nvSpPr>
              <p:cNvPr id="46150" name="Text Box 51"/>
              <p:cNvSpPr txBox="1">
                <a:spLocks noChangeArrowheads="1"/>
              </p:cNvSpPr>
              <p:nvPr/>
            </p:nvSpPr>
            <p:spPr bwMode="auto">
              <a:xfrm>
                <a:off x="2800" y="2472"/>
                <a:ext cx="6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(2,0,2,0)</a:t>
                </a:r>
              </a:p>
            </p:txBody>
          </p:sp>
        </p:grpSp>
      </p:grpSp>
      <p:grpSp>
        <p:nvGrpSpPr>
          <p:cNvPr id="8" name="Group 84"/>
          <p:cNvGrpSpPr>
            <a:grpSpLocks/>
          </p:cNvGrpSpPr>
          <p:nvPr/>
        </p:nvGrpSpPr>
        <p:grpSpPr bwMode="auto">
          <a:xfrm>
            <a:off x="4556125" y="2755900"/>
            <a:ext cx="1492250" cy="1227138"/>
            <a:chOff x="2870" y="1736"/>
            <a:chExt cx="940" cy="773"/>
          </a:xfrm>
        </p:grpSpPr>
        <p:sp>
          <p:nvSpPr>
            <p:cNvPr id="46137" name="Line 12"/>
            <p:cNvSpPr>
              <a:spLocks noChangeShapeType="1"/>
            </p:cNvSpPr>
            <p:nvPr/>
          </p:nvSpPr>
          <p:spPr bwMode="auto">
            <a:xfrm>
              <a:off x="3216" y="1896"/>
              <a:ext cx="256" cy="4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38" name="Group 52"/>
            <p:cNvGrpSpPr>
              <a:grpSpLocks/>
            </p:cNvGrpSpPr>
            <p:nvPr/>
          </p:nvGrpSpPr>
          <p:grpSpPr bwMode="auto">
            <a:xfrm>
              <a:off x="2870" y="1736"/>
              <a:ext cx="940" cy="773"/>
              <a:chOff x="2870" y="1736"/>
              <a:chExt cx="940" cy="773"/>
            </a:xfrm>
          </p:grpSpPr>
          <p:sp>
            <p:nvSpPr>
              <p:cNvPr id="46139" name="Oval 53"/>
              <p:cNvSpPr>
                <a:spLocks noChangeArrowheads="1"/>
              </p:cNvSpPr>
              <p:nvPr/>
            </p:nvSpPr>
            <p:spPr bwMode="auto">
              <a:xfrm>
                <a:off x="2872" y="175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0" name="Text Box 54"/>
              <p:cNvSpPr txBox="1">
                <a:spLocks noChangeArrowheads="1"/>
              </p:cNvSpPr>
              <p:nvPr/>
            </p:nvSpPr>
            <p:spPr bwMode="auto">
              <a:xfrm>
                <a:off x="2870" y="1736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1,2,0,0</a:t>
                </a:r>
              </a:p>
            </p:txBody>
          </p:sp>
          <p:sp>
            <p:nvSpPr>
              <p:cNvPr id="46141" name="Oval 55"/>
              <p:cNvSpPr>
                <a:spLocks noChangeArrowheads="1"/>
              </p:cNvSpPr>
              <p:nvPr/>
            </p:nvSpPr>
            <p:spPr bwMode="auto">
              <a:xfrm>
                <a:off x="3264" y="2328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2" name="Text Box 56"/>
              <p:cNvSpPr txBox="1">
                <a:spLocks noChangeArrowheads="1"/>
              </p:cNvSpPr>
              <p:nvPr/>
            </p:nvSpPr>
            <p:spPr bwMode="auto">
              <a:xfrm>
                <a:off x="3262" y="231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2,2,3,0</a:t>
                </a:r>
              </a:p>
            </p:txBody>
          </p:sp>
          <p:sp>
            <p:nvSpPr>
              <p:cNvPr id="46143" name="Text Box 57"/>
              <p:cNvSpPr txBox="1">
                <a:spLocks noChangeArrowheads="1"/>
              </p:cNvSpPr>
              <p:nvPr/>
            </p:nvSpPr>
            <p:spPr bwMode="auto">
              <a:xfrm>
                <a:off x="2960" y="1944"/>
                <a:ext cx="6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/>
                  <a:t>(1,2,0,0)</a:t>
                </a:r>
              </a:p>
            </p:txBody>
          </p:sp>
        </p:grpSp>
      </p:grpSp>
      <p:grpSp>
        <p:nvGrpSpPr>
          <p:cNvPr id="10" name="Group 85"/>
          <p:cNvGrpSpPr>
            <a:grpSpLocks/>
          </p:cNvGrpSpPr>
          <p:nvPr/>
        </p:nvGrpSpPr>
        <p:grpSpPr bwMode="auto">
          <a:xfrm>
            <a:off x="5715000" y="2108200"/>
            <a:ext cx="1631950" cy="1849438"/>
            <a:chOff x="3600" y="1328"/>
            <a:chExt cx="1028" cy="1165"/>
          </a:xfrm>
        </p:grpSpPr>
        <p:sp>
          <p:nvSpPr>
            <p:cNvPr id="46130" name="Line 14"/>
            <p:cNvSpPr>
              <a:spLocks noChangeShapeType="1"/>
            </p:cNvSpPr>
            <p:nvPr/>
          </p:nvSpPr>
          <p:spPr bwMode="auto">
            <a:xfrm>
              <a:off x="3936" y="1504"/>
              <a:ext cx="480" cy="81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31" name="Group 58"/>
            <p:cNvGrpSpPr>
              <a:grpSpLocks/>
            </p:cNvGrpSpPr>
            <p:nvPr/>
          </p:nvGrpSpPr>
          <p:grpSpPr bwMode="auto">
            <a:xfrm>
              <a:off x="3600" y="1328"/>
              <a:ext cx="1028" cy="1165"/>
              <a:chOff x="3550" y="1328"/>
              <a:chExt cx="1028" cy="1165"/>
            </a:xfrm>
          </p:grpSpPr>
          <p:sp>
            <p:nvSpPr>
              <p:cNvPr id="46132" name="Oval 59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3" name="Text Box 60"/>
              <p:cNvSpPr txBox="1">
                <a:spLocks noChangeArrowheads="1"/>
              </p:cNvSpPr>
              <p:nvPr/>
            </p:nvSpPr>
            <p:spPr bwMode="auto">
              <a:xfrm>
                <a:off x="3550" y="1328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4,0,2,2</a:t>
                </a:r>
              </a:p>
            </p:txBody>
          </p:sp>
          <p:sp>
            <p:nvSpPr>
              <p:cNvPr id="46134" name="Oval 61"/>
              <p:cNvSpPr>
                <a:spLocks noChangeArrowheads="1"/>
              </p:cNvSpPr>
              <p:nvPr/>
            </p:nvSpPr>
            <p:spPr bwMode="auto">
              <a:xfrm>
                <a:off x="4032" y="231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5" name="Text Box 62"/>
              <p:cNvSpPr txBox="1">
                <a:spLocks noChangeArrowheads="1"/>
              </p:cNvSpPr>
              <p:nvPr/>
            </p:nvSpPr>
            <p:spPr bwMode="auto">
              <a:xfrm>
                <a:off x="4030" y="2296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4,2,4,2</a:t>
                </a:r>
              </a:p>
            </p:txBody>
          </p:sp>
          <p:sp>
            <p:nvSpPr>
              <p:cNvPr id="46136" name="Text Box 63"/>
              <p:cNvSpPr txBox="1">
                <a:spLocks noChangeArrowheads="1"/>
              </p:cNvSpPr>
              <p:nvPr/>
            </p:nvSpPr>
            <p:spPr bwMode="auto">
              <a:xfrm>
                <a:off x="3736" y="1688"/>
                <a:ext cx="6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/>
                  <a:t>(4,0,2,2)</a:t>
                </a:r>
              </a:p>
            </p:txBody>
          </p:sp>
        </p:grpSp>
      </p:grpSp>
      <p:grpSp>
        <p:nvGrpSpPr>
          <p:cNvPr id="12" name="Group 87"/>
          <p:cNvGrpSpPr>
            <a:grpSpLocks/>
          </p:cNvGrpSpPr>
          <p:nvPr/>
        </p:nvGrpSpPr>
        <p:grpSpPr bwMode="auto">
          <a:xfrm>
            <a:off x="5334000" y="2311400"/>
            <a:ext cx="1206500" cy="2230438"/>
            <a:chOff x="3360" y="1456"/>
            <a:chExt cx="760" cy="1405"/>
          </a:xfrm>
        </p:grpSpPr>
        <p:sp>
          <p:nvSpPr>
            <p:cNvPr id="46123" name="Line 13"/>
            <p:cNvSpPr>
              <a:spLocks noChangeShapeType="1"/>
            </p:cNvSpPr>
            <p:nvPr/>
          </p:nvSpPr>
          <p:spPr bwMode="auto">
            <a:xfrm flipV="1">
              <a:off x="3600" y="1632"/>
              <a:ext cx="48" cy="1056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24" name="Group 80"/>
            <p:cNvGrpSpPr>
              <a:grpSpLocks/>
            </p:cNvGrpSpPr>
            <p:nvPr/>
          </p:nvGrpSpPr>
          <p:grpSpPr bwMode="auto">
            <a:xfrm>
              <a:off x="3360" y="1456"/>
              <a:ext cx="760" cy="1405"/>
              <a:chOff x="3360" y="1456"/>
              <a:chExt cx="760" cy="1405"/>
            </a:xfrm>
          </p:grpSpPr>
          <p:sp>
            <p:nvSpPr>
              <p:cNvPr id="46125" name="Oval 65"/>
              <p:cNvSpPr>
                <a:spLocks noChangeArrowheads="1"/>
              </p:cNvSpPr>
              <p:nvPr/>
            </p:nvSpPr>
            <p:spPr bwMode="auto">
              <a:xfrm>
                <a:off x="3418" y="268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6" name="Text Box 66"/>
              <p:cNvSpPr txBox="1">
                <a:spLocks noChangeArrowheads="1"/>
              </p:cNvSpPr>
              <p:nvPr/>
            </p:nvSpPr>
            <p:spPr bwMode="auto">
              <a:xfrm>
                <a:off x="3408" y="266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2,0,2,2</a:t>
                </a:r>
              </a:p>
            </p:txBody>
          </p:sp>
          <p:sp>
            <p:nvSpPr>
              <p:cNvPr id="46127" name="Oval 67"/>
              <p:cNvSpPr>
                <a:spLocks noChangeArrowheads="1"/>
              </p:cNvSpPr>
              <p:nvPr/>
            </p:nvSpPr>
            <p:spPr bwMode="auto">
              <a:xfrm>
                <a:off x="3362" y="1472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8" name="Text Box 68"/>
              <p:cNvSpPr txBox="1">
                <a:spLocks noChangeArrowheads="1"/>
              </p:cNvSpPr>
              <p:nvPr/>
            </p:nvSpPr>
            <p:spPr bwMode="auto">
              <a:xfrm>
                <a:off x="3360" y="1456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3,0,2,2</a:t>
                </a:r>
              </a:p>
            </p:txBody>
          </p:sp>
          <p:sp>
            <p:nvSpPr>
              <p:cNvPr id="46129" name="Text Box 69"/>
              <p:cNvSpPr txBox="1">
                <a:spLocks noChangeArrowheads="1"/>
              </p:cNvSpPr>
              <p:nvPr/>
            </p:nvSpPr>
            <p:spPr bwMode="auto">
              <a:xfrm>
                <a:off x="3512" y="2040"/>
                <a:ext cx="6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(2,0,2,2)</a:t>
                </a:r>
              </a:p>
            </p:txBody>
          </p:sp>
        </p:grpSp>
      </p:grpSp>
      <p:grpSp>
        <p:nvGrpSpPr>
          <p:cNvPr id="14" name="Group 86"/>
          <p:cNvGrpSpPr>
            <a:grpSpLocks/>
          </p:cNvGrpSpPr>
          <p:nvPr/>
        </p:nvGrpSpPr>
        <p:grpSpPr bwMode="auto">
          <a:xfrm>
            <a:off x="7086600" y="3556000"/>
            <a:ext cx="1282700" cy="1112838"/>
            <a:chOff x="4464" y="2240"/>
            <a:chExt cx="808" cy="701"/>
          </a:xfrm>
        </p:grpSpPr>
        <p:sp>
          <p:nvSpPr>
            <p:cNvPr id="46116" name="Line 18"/>
            <p:cNvSpPr>
              <a:spLocks noChangeShapeType="1"/>
            </p:cNvSpPr>
            <p:nvPr/>
          </p:nvSpPr>
          <p:spPr bwMode="auto">
            <a:xfrm flipV="1">
              <a:off x="4624" y="2392"/>
              <a:ext cx="80" cy="3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6117" name="Group 78"/>
            <p:cNvGrpSpPr>
              <a:grpSpLocks/>
            </p:cNvGrpSpPr>
            <p:nvPr/>
          </p:nvGrpSpPr>
          <p:grpSpPr bwMode="auto">
            <a:xfrm>
              <a:off x="4464" y="2240"/>
              <a:ext cx="808" cy="701"/>
              <a:chOff x="4464" y="2240"/>
              <a:chExt cx="808" cy="701"/>
            </a:xfrm>
          </p:grpSpPr>
          <p:sp>
            <p:nvSpPr>
              <p:cNvPr id="46118" name="Oval 71"/>
              <p:cNvSpPr>
                <a:spLocks noChangeArrowheads="1"/>
              </p:cNvSpPr>
              <p:nvPr/>
            </p:nvSpPr>
            <p:spPr bwMode="auto">
              <a:xfrm>
                <a:off x="4466" y="2760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19" name="Text Box 72"/>
              <p:cNvSpPr txBox="1">
                <a:spLocks noChangeArrowheads="1"/>
              </p:cNvSpPr>
              <p:nvPr/>
            </p:nvSpPr>
            <p:spPr bwMode="auto">
              <a:xfrm>
                <a:off x="4464" y="274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2,0,2,3</a:t>
                </a:r>
              </a:p>
            </p:txBody>
          </p:sp>
          <p:sp>
            <p:nvSpPr>
              <p:cNvPr id="46120" name="Oval 73"/>
              <p:cNvSpPr>
                <a:spLocks noChangeArrowheads="1"/>
              </p:cNvSpPr>
              <p:nvPr/>
            </p:nvSpPr>
            <p:spPr bwMode="auto">
              <a:xfrm>
                <a:off x="4568" y="2256"/>
                <a:ext cx="488" cy="152"/>
              </a:xfrm>
              <a:prstGeom prst="ellips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1" name="Text Box 74"/>
              <p:cNvSpPr txBox="1">
                <a:spLocks noChangeArrowheads="1"/>
              </p:cNvSpPr>
              <p:nvPr/>
            </p:nvSpPr>
            <p:spPr bwMode="auto">
              <a:xfrm>
                <a:off x="4566" y="2240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4,2,5,3</a:t>
                </a:r>
              </a:p>
            </p:txBody>
          </p:sp>
          <p:sp>
            <p:nvSpPr>
              <p:cNvPr id="46122" name="Text Box 75"/>
              <p:cNvSpPr txBox="1">
                <a:spLocks noChangeArrowheads="1"/>
              </p:cNvSpPr>
              <p:nvPr/>
            </p:nvSpPr>
            <p:spPr bwMode="auto">
              <a:xfrm>
                <a:off x="4664" y="2528"/>
                <a:ext cx="60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/>
                  <a:t>(2,0,2,3)</a:t>
                </a:r>
              </a:p>
            </p:txBody>
          </p:sp>
        </p:grpSp>
      </p:grpSp>
      <p:sp>
        <p:nvSpPr>
          <p:cNvPr id="46113" name="Oval 76"/>
          <p:cNvSpPr>
            <a:spLocks noChangeArrowheads="1"/>
          </p:cNvSpPr>
          <p:nvPr/>
        </p:nvSpPr>
        <p:spPr bwMode="auto">
          <a:xfrm>
            <a:off x="965200" y="5016500"/>
            <a:ext cx="838200" cy="2921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4" name="Text Box 77"/>
          <p:cNvSpPr txBox="1">
            <a:spLocks noChangeArrowheads="1"/>
          </p:cNvSpPr>
          <p:nvPr/>
        </p:nvSpPr>
        <p:spPr bwMode="auto">
          <a:xfrm>
            <a:off x="923925" y="4991100"/>
            <a:ext cx="9588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n,m,p,q</a:t>
            </a:r>
          </a:p>
        </p:txBody>
      </p:sp>
      <p:sp>
        <p:nvSpPr>
          <p:cNvPr id="46115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B9D23A9-0FC9-0643-9B30-60A62BFA25AA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6196012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Comparing Vector Timestamps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990600"/>
            <a:ext cx="7899400" cy="53086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,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[i] =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[i], for all i = 1, … , n</a:t>
            </a:r>
            <a:endParaRPr lang="en-US" sz="32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&lt;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,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[i] &lt;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[i], for all i = 1, … , n</a:t>
            </a:r>
            <a:endParaRPr lang="en-US" sz="32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&lt;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,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&lt;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&amp;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	     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 j (1 &lt; j &lt; n &amp;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[j] &lt;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[j])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32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is concurrent with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iff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(not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&lt;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AND not 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&lt; VT</a:t>
            </a:r>
            <a:r>
              <a:rPr lang="en-US" sz="2800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1803400" y="2425700"/>
            <a:ext cx="1397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933700" y="4089400"/>
            <a:ext cx="1397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124200" y="4673600"/>
            <a:ext cx="1397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3644900" y="4660900"/>
            <a:ext cx="1397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492500" y="5867400"/>
            <a:ext cx="1397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946900" y="5892800"/>
            <a:ext cx="1397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B90AC37-7C72-254C-91BB-1A7C820AB4D6}" type="slidenum">
              <a:rPr lang="en-US"/>
              <a:pPr/>
              <a:t>22</a:t>
            </a:fld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3289300" y="3048000"/>
            <a:ext cx="1397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4" grpId="0" animBg="1"/>
      <p:bldP spid="48135" grpId="0" animBg="1"/>
      <p:bldP spid="48136" grpId="0" animBg="1"/>
      <p:bldP spid="48137" grpId="0" animBg="1"/>
      <p:bldP spid="48138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45147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Summary, Announcements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Cristian</a:t>
            </a:r>
            <a:r>
              <a:rPr lang="ja-JP" altLang="en-US" sz="1600">
                <a:latin typeface="Arial" charset="0"/>
                <a:ea typeface="ＭＳ Ｐゴシック" charset="0"/>
              </a:rPr>
              <a:t>’</a:t>
            </a:r>
            <a:r>
              <a:rPr lang="en-US" altLang="ja-JP" sz="1600">
                <a:latin typeface="Arial" charset="0"/>
                <a:ea typeface="ＭＳ Ｐゴシック" charset="0"/>
              </a:rPr>
              <a:t>s algorithm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Berkeley algorithm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Lamport</a:t>
            </a:r>
            <a:r>
              <a:rPr lang="ja-JP" altLang="en-US" sz="1600">
                <a:latin typeface="Arial" charset="0"/>
                <a:ea typeface="ＭＳ Ｐゴシック" charset="0"/>
              </a:rPr>
              <a:t>’</a:t>
            </a:r>
            <a:r>
              <a:rPr lang="en-US" altLang="ja-JP" sz="1600">
                <a:latin typeface="Arial" charset="0"/>
                <a:ea typeface="ＭＳ Ｐゴシック" charset="0"/>
              </a:rPr>
              <a:t>s logical clocks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Vector clocks</a:t>
            </a:r>
          </a:p>
          <a:p>
            <a:pPr lvl="1">
              <a:lnSpc>
                <a:spcPct val="80000"/>
              </a:lnSpc>
            </a:pPr>
            <a:endParaRPr lang="en-US" sz="160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Next class: Global Snapshots. Reading: 11.5</a:t>
            </a:r>
          </a:p>
          <a:p>
            <a:pPr>
              <a:lnSpc>
                <a:spcPct val="80000"/>
              </a:lnSpc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Classes will be held in MEB 253 from now on.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Midterm date: October 11th, 2011 in class.</a:t>
            </a:r>
          </a:p>
        </p:txBody>
      </p:sp>
      <p:sp>
        <p:nvSpPr>
          <p:cNvPr id="5017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88D5CFE-F71F-6644-AA2D-693B9971ED3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724400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 wrap="square"/>
          <a:lstStyle/>
          <a:p>
            <a:pPr>
              <a:defRPr/>
            </a:pPr>
            <a:r>
              <a:rPr lang="en-US"/>
              <a:t>Why synchronization?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Servers in the cloud need to timestamp events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Server A and server B in the cloud have different clock values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You buy an airline ticket online via the cloud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It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s the last airline ticket available on that flight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Server A timestamps your purchase at 9h:15m:32.45s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if someone else also bought the last ticket (via server B) at 9h:20m:22.76s?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if Server A was &gt; 10 minutes ahead of server B? Behind? 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How would you know what the difference was at those times?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Synchronization is required for </a:t>
            </a:r>
          </a:p>
          <a:p>
            <a:pPr lvl="1"/>
            <a:r>
              <a:rPr lang="en-US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Fairness</a:t>
            </a:r>
          </a:p>
          <a:p>
            <a:pPr lvl="1"/>
            <a:r>
              <a:rPr lang="en-US" sz="24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Correctness</a:t>
            </a:r>
            <a:r>
              <a:rPr lang="en-US" sz="2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 </a:t>
            </a:r>
          </a:p>
          <a:p>
            <a:pPr lvl="1"/>
            <a:endParaRPr lang="en-US" sz="240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E70A147-316B-7147-91E3-BDF1130D6F9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901700"/>
            <a:ext cx="8153400" cy="5270500"/>
          </a:xfrm>
        </p:spPr>
        <p:txBody>
          <a:bodyPr/>
          <a:lstStyle/>
          <a:p>
            <a:pPr marL="381000" indent="-381000">
              <a:lnSpc>
                <a:spcPct val="110000"/>
              </a:lnSpc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An Asynchronous Distributed System (DS) consists of a number of </a:t>
            </a:r>
            <a:r>
              <a:rPr lang="en-US" sz="18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processes.</a:t>
            </a:r>
          </a:p>
          <a:p>
            <a:pPr marL="381000" indent="-381000">
              <a:lnSpc>
                <a:spcPct val="110000"/>
              </a:lnSpc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process has a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state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(values of variables).</a:t>
            </a:r>
          </a:p>
          <a:p>
            <a:pPr marL="381000" indent="-381000">
              <a:lnSpc>
                <a:spcPct val="110000"/>
              </a:lnSpc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process takes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actions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to change its state, which may be an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instruction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or a communication action (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send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receive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).</a:t>
            </a:r>
          </a:p>
          <a:p>
            <a:pPr marL="381000" indent="-381000">
              <a:lnSpc>
                <a:spcPct val="110000"/>
              </a:lnSpc>
              <a:buClr>
                <a:schemeClr val="hlink"/>
              </a:buClr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An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event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is the occurrence of an action.</a:t>
            </a:r>
          </a:p>
          <a:p>
            <a:pPr marL="381000" indent="-381000">
              <a:lnSpc>
                <a:spcPct val="110000"/>
              </a:lnSpc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process has a local clock – events 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within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a process can be assigned </a:t>
            </a: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timestamps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, and thus ordered linearly.</a:t>
            </a:r>
          </a:p>
          <a:p>
            <a:pPr marL="381000" indent="-381000">
              <a:lnSpc>
                <a:spcPct val="110000"/>
              </a:lnSpc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But – in a DS, we also need to know the time order of events </a:t>
            </a:r>
            <a:r>
              <a:rPr lang="en-US" sz="1800" i="1" u="sng">
                <a:latin typeface="Arial" charset="0"/>
                <a:ea typeface="ＭＳ Ｐゴシック" charset="0"/>
                <a:cs typeface="ＭＳ Ｐゴシック" charset="0"/>
              </a:rPr>
              <a:t>across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different processes.</a:t>
            </a:r>
          </a:p>
          <a:p>
            <a:pPr marL="381000" indent="-381000">
              <a:lnSpc>
                <a:spcPct val="110000"/>
              </a:lnSpc>
              <a:buFont typeface="Wingdings" charset="0"/>
              <a:buChar char="L"/>
            </a:pPr>
            <a:r>
              <a:rPr lang="en-US" sz="1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Clocks across processes are not synchronized in an asynchronous DS</a:t>
            </a:r>
          </a:p>
          <a:p>
            <a:pPr marL="762000" lvl="1" indent="-304800">
              <a:lnSpc>
                <a:spcPct val="110000"/>
              </a:lnSpc>
              <a:buFont typeface="Wingdings" charset="0"/>
              <a:buNone/>
            </a:pPr>
            <a:r>
              <a:rPr lang="en-US" sz="1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(unlike in a multiprocessor/parallel system, where they are). So…</a:t>
            </a:r>
          </a:p>
          <a:p>
            <a:pPr marL="762000" lvl="1" indent="-304800">
              <a:lnSpc>
                <a:spcPct val="110000"/>
              </a:lnSpc>
              <a:buFont typeface="Wingdings" charset="0"/>
              <a:buAutoNum type="arabicPeriod"/>
            </a:pPr>
            <a:r>
              <a:rPr lang="en-US" sz="1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Process clocks can be different</a:t>
            </a:r>
          </a:p>
          <a:p>
            <a:pPr marL="762000" lvl="1" indent="-304800">
              <a:lnSpc>
                <a:spcPct val="110000"/>
              </a:lnSpc>
              <a:buFont typeface="Wingdings" charset="0"/>
              <a:buAutoNum type="arabicPeriod"/>
            </a:pPr>
            <a:r>
              <a:rPr lang="en-US" sz="1400">
                <a:solidFill>
                  <a:schemeClr val="hlink"/>
                </a:solidFill>
                <a:latin typeface="Arial" charset="0"/>
                <a:ea typeface="ＭＳ Ｐゴシック" charset="0"/>
              </a:rPr>
              <a:t>Need algorithms for either (a) time synchronization, or (b) for telling which event happened before which</a:t>
            </a:r>
          </a:p>
          <a:p>
            <a:pPr marL="381000" indent="-381000">
              <a:lnSpc>
                <a:spcPct val="120000"/>
              </a:lnSpc>
            </a:pPr>
            <a:endParaRPr lang="en-US" sz="1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6261100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Basics – Processes and Events </a:t>
            </a:r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20E7FC9-E36C-7744-867B-00FAA83FA35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3200" y="1073150"/>
            <a:ext cx="8737600" cy="50927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In a DS, each process has its own clock.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1600">
                <a:latin typeface="Arial" charset="0"/>
                <a:ea typeface="ＭＳ Ｐゴシック" charset="0"/>
              </a:rPr>
              <a:t>Clock </a:t>
            </a:r>
            <a:r>
              <a:rPr lang="en-US" sz="1600">
                <a:solidFill>
                  <a:srgbClr val="038A69"/>
                </a:solidFill>
                <a:latin typeface="Arial" charset="0"/>
                <a:ea typeface="ＭＳ Ｐゴシック" charset="0"/>
              </a:rPr>
              <a:t>Skew = Relative Difference in clock </a:t>
            </a:r>
            <a:r>
              <a:rPr lang="en-US" sz="1600" i="1">
                <a:solidFill>
                  <a:srgbClr val="038A69"/>
                </a:solidFill>
                <a:latin typeface="Arial" charset="0"/>
                <a:ea typeface="ＭＳ Ｐゴシック" charset="0"/>
              </a:rPr>
              <a:t>values </a:t>
            </a:r>
            <a:r>
              <a:rPr lang="en-US" sz="1600">
                <a:solidFill>
                  <a:srgbClr val="038A69"/>
                </a:solidFill>
                <a:latin typeface="Arial" charset="0"/>
                <a:ea typeface="ＭＳ Ｐゴシック" charset="0"/>
              </a:rPr>
              <a:t>of two processes</a:t>
            </a:r>
            <a:endParaRPr lang="en-US" sz="1600">
              <a:solidFill>
                <a:schemeClr val="accent2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1600">
                <a:latin typeface="Arial" charset="0"/>
                <a:ea typeface="ＭＳ Ｐゴシック" charset="0"/>
              </a:rPr>
              <a:t>Clock </a:t>
            </a:r>
            <a:r>
              <a:rPr lang="en-US" sz="16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Drift</a:t>
            </a:r>
            <a:r>
              <a:rPr lang="en-US" sz="1600">
                <a:latin typeface="Arial" charset="0"/>
                <a:ea typeface="ＭＳ Ｐゴシック" charset="0"/>
              </a:rPr>
              <a:t> </a:t>
            </a:r>
            <a:r>
              <a:rPr lang="en-US" sz="16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= Relative Difference in clock </a:t>
            </a:r>
            <a:r>
              <a:rPr lang="en-US" sz="1600" i="1">
                <a:solidFill>
                  <a:schemeClr val="accent2"/>
                </a:solidFill>
                <a:latin typeface="Arial" charset="0"/>
                <a:ea typeface="ＭＳ Ｐゴシック" charset="0"/>
              </a:rPr>
              <a:t>frequencies (rates) </a:t>
            </a:r>
            <a:r>
              <a:rPr lang="en-US" sz="16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A non-zero clock drift will cause skew to continuously increase. 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Maximum Drift Rate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(MDR)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of a clock 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Absolute MDR is defined relative to Coordinated Universal Time (UTC)</a:t>
            </a: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sz="1600">
                <a:latin typeface="Arial" charset="0"/>
                <a:ea typeface="ＭＳ Ｐゴシック" charset="0"/>
              </a:rPr>
              <a:t>MDR of a process depends on the  environment.</a:t>
            </a:r>
          </a:p>
          <a:p>
            <a:pPr>
              <a:lnSpc>
                <a:spcPct val="12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Max drift rate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between two clocks with similar MDR is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2 * MDR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6959600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Physical Clocks &amp; Synchronization 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09600" y="5226050"/>
            <a:ext cx="72263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Max-Synch-Interval = 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	(MaxAcceptableSkew—CurrentSkew) / (MDR </a:t>
            </a:r>
            <a:r>
              <a:rPr lang="en-US" sz="2000" b="1">
                <a:sym typeface="Symbol" charset="0"/>
              </a:rPr>
              <a:t>* 2)</a:t>
            </a:r>
            <a:endParaRPr lang="en-US" sz="2000" b="1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8F86961-5F24-4F4B-B277-B3644643444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233363"/>
            <a:ext cx="6080125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/>
              <a:t>Synchronizing Physical Clocks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0700" y="1066800"/>
            <a:ext cx="8064500" cy="5181600"/>
          </a:xfrm>
        </p:spPr>
        <p:txBody>
          <a:bodyPr/>
          <a:lstStyle/>
          <a:p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b="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(t):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the reading of the software clock at process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when the real time is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External synchronization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: For a synchronization bound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D&gt;0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for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i=1,2,...,N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and for all real times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Clocks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are accurate to within the bound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Internal synchronization: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For a synchronization bound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D&gt;0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000">
              <a:solidFill>
                <a:schemeClr val="accent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for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i, j=1,2,...,N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and for all real times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t.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   Clocks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agree within the bound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External synchronization with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D 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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Internal synchronization with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2D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Internal synchronization with D 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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External synchronization with ??</a:t>
            </a:r>
          </a:p>
        </p:txBody>
      </p:sp>
      <p:graphicFrame>
        <p:nvGraphicFramePr>
          <p:cNvPr id="15363" name="Object 2"/>
          <p:cNvGraphicFramePr>
            <a:graphicFrameLocks noChangeAspect="1"/>
          </p:cNvGraphicFramePr>
          <p:nvPr/>
        </p:nvGraphicFramePr>
        <p:xfrm>
          <a:off x="895350" y="2235200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4" imgW="1079032" imgH="253890" progId="Equation.3">
                  <p:embed/>
                </p:oleObj>
              </mc:Choice>
              <mc:Fallback>
                <p:oleObj name="Equation" r:id="rId4" imgW="1079032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2235200"/>
                        <a:ext cx="25685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3"/>
          <p:cNvGraphicFramePr>
            <a:graphicFrameLocks noChangeAspect="1"/>
          </p:cNvGraphicFramePr>
          <p:nvPr/>
        </p:nvGraphicFramePr>
        <p:xfrm>
          <a:off x="857250" y="3733800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6" imgW="1129810" imgH="253890" progId="Equation.3">
                  <p:embed/>
                </p:oleObj>
              </mc:Choice>
              <mc:Fallback>
                <p:oleObj name="Equation" r:id="rId6" imgW="1129810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733800"/>
                        <a:ext cx="26225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2F83C0E-07FA-4249-A31F-13D1357D851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423863"/>
            <a:ext cx="8472487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/>
              <a:t>Clock Synchronization Using a Time Server</a:t>
            </a:r>
          </a:p>
        </p:txBody>
      </p:sp>
      <p:grpSp>
        <p:nvGrpSpPr>
          <p:cNvPr id="17410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434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436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437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17411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EA018FAA-FCDC-3A40-9537-4AD340BEBB2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00100"/>
            <a:ext cx="7924800" cy="5524500"/>
          </a:xfrm>
        </p:spPr>
        <p:txBody>
          <a:bodyPr/>
          <a:lstStyle/>
          <a:p>
            <a:pPr>
              <a:lnSpc>
                <a:spcPct val="120000"/>
              </a:lnSpc>
              <a:buClr>
                <a:schemeClr val="hlink"/>
              </a:buClr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Uses a </a:t>
            </a:r>
            <a:r>
              <a:rPr lang="en-US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time server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to synchronize clocks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client asks the time server for time, the server responds with its current time, and the client uses the received value </a:t>
            </a:r>
            <a:r>
              <a:rPr lang="en-US" i="1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to set its clock</a:t>
            </a:r>
          </a:p>
          <a:p>
            <a:pPr>
              <a:lnSpc>
                <a:spcPct val="12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But network round-trip time introduces an error…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endParaRPr lang="en-US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07511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Cristian’s Algorithm 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98500" y="3797300"/>
            <a:ext cx="69596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Let </a:t>
            </a:r>
            <a:r>
              <a:rPr lang="en-US" sz="1800" b="1" i="1"/>
              <a:t>RTT = response-received-time – request-sent-time </a:t>
            </a:r>
            <a:r>
              <a:rPr lang="en-US" sz="1800" b="1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Also, suppose we know (1) the minimum value </a:t>
            </a:r>
            <a:r>
              <a:rPr lang="en-US" sz="1800" b="1" i="1"/>
              <a:t>min </a:t>
            </a:r>
            <a:r>
              <a:rPr lang="en-US" sz="1800" b="1"/>
              <a:t>of the client-server one-way transmission time [Depends on what?]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(2) that the server timestamped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Then, the actual time could be between [T+min,T+RTT— min]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	What are the two extremes?</a:t>
            </a:r>
          </a:p>
          <a:p>
            <a:pPr>
              <a:spcBef>
                <a:spcPct val="50000"/>
              </a:spcBef>
            </a:pPr>
            <a:endParaRPr lang="en-US" sz="1800" b="1"/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lang="en-US" sz="1800" b="1"/>
          </a:p>
          <a:p>
            <a:pPr>
              <a:spcBef>
                <a:spcPct val="50000"/>
              </a:spcBef>
            </a:pPr>
            <a:endParaRPr lang="en-US" sz="1800" b="1"/>
          </a:p>
        </p:txBody>
      </p:sp>
      <p:sp>
        <p:nvSpPr>
          <p:cNvPr id="19460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6C912F2-A8D5-E342-8331-181EEC689BB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8102600" cy="53975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Client sets its clock to halfway between  </a:t>
            </a:r>
            <a:r>
              <a:rPr lang="en-US" sz="16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T+min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sz="16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T+RTT— min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i.e.,  at </a:t>
            </a:r>
            <a:r>
              <a:rPr lang="en-US" sz="16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rPr>
              <a:t>T+RTT/2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Font typeface="Symbol" charset="0"/>
              <a:buNone/>
            </a:pPr>
            <a:r>
              <a:rPr lang="en-US" sz="1200">
                <a:solidFill>
                  <a:schemeClr val="accent2"/>
                </a:solidFill>
                <a:latin typeface="Helvetica" charset="0"/>
                <a:ea typeface="ＭＳ Ｐゴシック" charset="0"/>
                <a:sym typeface="Wingdings" charset="0"/>
              </a:rPr>
              <a:t> </a:t>
            </a:r>
            <a:r>
              <a:rPr lang="en-US" sz="1200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Expected (i.e., average) skew in client clock time will be = half of this interval = (RTT/2 – </a:t>
            </a:r>
            <a:r>
              <a:rPr lang="en-US" sz="1200" i="1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min</a:t>
            </a:r>
            <a:r>
              <a:rPr lang="en-US" sz="1200">
                <a:solidFill>
                  <a:schemeClr val="accent2"/>
                </a:solidFill>
                <a:latin typeface="Helvetica" charset="0"/>
                <a:ea typeface="ＭＳ Ｐゴシック" charset="0"/>
              </a:rPr>
              <a:t>)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increase clock value, but should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never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decrease it – Why?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Can adjust speed of clock too (take multiple readings) – either up or down is ok. 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 unusually long RTTs, repeat the time request</a:t>
            </a:r>
          </a:p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For non-uniform RTTs, use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weighted  average</a:t>
            </a:r>
          </a:p>
          <a:p>
            <a:pPr>
              <a:lnSpc>
                <a:spcPct val="110000"/>
              </a:lnSpc>
              <a:buFont typeface="Symbol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683125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</a:rPr>
              <a:t>Cristian’s Algorithm (2)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03300" y="4991100"/>
            <a:ext cx="6959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avg-clock-error</a:t>
            </a:r>
            <a:r>
              <a:rPr lang="en-US" sz="2800" b="1" baseline="-25000"/>
              <a:t>0</a:t>
            </a:r>
            <a:r>
              <a:rPr lang="en-US" sz="2000" b="1"/>
              <a:t> = local-clock-error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 b="1"/>
              <a:t>avg-clock-error</a:t>
            </a:r>
            <a:r>
              <a:rPr lang="en-US" sz="2800" b="1" baseline="-25000"/>
              <a:t>n</a:t>
            </a:r>
            <a:r>
              <a:rPr lang="en-US" sz="2000" b="1"/>
              <a:t> = (W</a:t>
            </a:r>
            <a:r>
              <a:rPr lang="en-US" sz="2800" b="1" baseline="-25000"/>
              <a:t>n</a:t>
            </a:r>
            <a:r>
              <a:rPr lang="en-US" sz="2000" b="1"/>
              <a:t> * local-clock-error) + 				       (1 – W</a:t>
            </a:r>
            <a:r>
              <a:rPr lang="en-US" sz="2800" b="1" baseline="-25000"/>
              <a:t>n</a:t>
            </a:r>
            <a:r>
              <a:rPr lang="en-US" sz="2000" b="1"/>
              <a:t>) * local-clock-error</a:t>
            </a:r>
            <a:r>
              <a:rPr lang="en-US" sz="2800" b="1" baseline="-25000"/>
              <a:t>n-1</a:t>
            </a:r>
          </a:p>
        </p:txBody>
      </p:sp>
      <p:sp>
        <p:nvSpPr>
          <p:cNvPr id="2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566610A-6D64-4D4D-9FE9-19DDA9DD042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</p:bldLst>
  </p:timing>
</p:sld>
</file>

<file path=ppt/theme/theme1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99203352</TotalTime>
  <Pages>34</Pages>
  <Words>1882</Words>
  <Application>Microsoft Macintosh PowerPoint</Application>
  <PresentationFormat>On-screen Show (4:3)</PresentationFormat>
  <Paragraphs>360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2_LECT01</vt:lpstr>
      <vt:lpstr>Equation</vt:lpstr>
      <vt:lpstr>Computer Science 425 Distributed Systems  CS 425 / CSE 424 / ECE 428  Fall 2011</vt:lpstr>
      <vt:lpstr>Why synchronization?</vt:lpstr>
      <vt:lpstr>Why synchronization?</vt:lpstr>
      <vt:lpstr>Basics – Processes and Events </vt:lpstr>
      <vt:lpstr>Physical Clocks &amp; Synchronization </vt:lpstr>
      <vt:lpstr>Synchronizing Physical Clocks</vt:lpstr>
      <vt:lpstr>Clock Synchronization Using a Time Server</vt:lpstr>
      <vt:lpstr>Cristian’s Algorithm </vt:lpstr>
      <vt:lpstr>Cristian’s Algorithm (2) </vt:lpstr>
      <vt:lpstr>Berkeley Algorithm </vt:lpstr>
      <vt:lpstr>The Network Time Protocol (NTP) </vt:lpstr>
      <vt:lpstr>Messages Exchanged Between a Pair of NTP  Peers (“Connected Servers”)</vt:lpstr>
      <vt:lpstr>Theoretical Base for NTP</vt:lpstr>
      <vt:lpstr>Logical Clocks </vt:lpstr>
      <vt:lpstr>Events Occurring at Three Processes</vt:lpstr>
      <vt:lpstr>Lamport Timestamps</vt:lpstr>
      <vt:lpstr>Find the Mistake: Lamport Logical Time </vt:lpstr>
      <vt:lpstr>Corrected Example: Lamport Logical Time </vt:lpstr>
      <vt:lpstr>Vector Logical Clocks </vt:lpstr>
      <vt:lpstr>Vector Timestamps</vt:lpstr>
      <vt:lpstr>Example: Vector Logical Time </vt:lpstr>
      <vt:lpstr>Comparing Vector Timestamps </vt:lpstr>
      <vt:lpstr>Summary, Announcements 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537</cp:revision>
  <cp:lastPrinted>1997-09-02T21:25:19Z</cp:lastPrinted>
  <dcterms:created xsi:type="dcterms:W3CDTF">2010-09-05T18:55:15Z</dcterms:created>
  <dcterms:modified xsi:type="dcterms:W3CDTF">2011-09-07T18:50:17Z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