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2" r:id="rId4"/>
    <p:sldId id="264" r:id="rId5"/>
    <p:sldId id="265" r:id="rId6"/>
    <p:sldId id="257" r:id="rId7"/>
    <p:sldId id="258" r:id="rId8"/>
    <p:sldId id="269" r:id="rId9"/>
    <p:sldId id="268" r:id="rId10"/>
    <p:sldId id="270" r:id="rId11"/>
    <p:sldId id="271" r:id="rId12"/>
    <p:sldId id="267" r:id="rId13"/>
    <p:sldId id="266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5" r:id="rId22"/>
    <p:sldId id="277" r:id="rId23"/>
    <p:sldId id="259" r:id="rId24"/>
    <p:sldId id="281" r:id="rId25"/>
    <p:sldId id="284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6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8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6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9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E66C-DC60-BD4E-9DC8-682E145643BD}" type="datetimeFigureOut">
              <a:rPr lang="en-US" smtClean="0"/>
              <a:t>12/2/11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ping-</a:t>
            </a:r>
            <a:r>
              <a:rPr lang="en-US" dirty="0" err="1"/>
              <a:t>a</a:t>
            </a:r>
            <a:r>
              <a:rPr lang="en-US" dirty="0" err="1" smtClean="0"/>
              <a:t>ck</a:t>
            </a:r>
            <a:r>
              <a:rPr lang="en-US" dirty="0" smtClean="0"/>
              <a:t> failure </a:t>
            </a:r>
            <a:r>
              <a:rPr lang="cs-CZ" dirty="0" err="1" smtClean="0"/>
              <a:t>detector</a:t>
            </a:r>
            <a:r>
              <a:rPr lang="cs-CZ" dirty="0" smtClean="0"/>
              <a:t> in a </a:t>
            </a:r>
            <a:r>
              <a:rPr lang="cs-CZ" b="1" dirty="0" smtClean="0"/>
              <a:t>synchronous</a:t>
            </a:r>
            <a:r>
              <a:rPr lang="cs-CZ" dirty="0" smtClean="0"/>
              <a:t> </a:t>
            </a:r>
            <a:r>
              <a:rPr lang="en-GB" dirty="0" smtClean="0"/>
              <a:t>system</a:t>
            </a:r>
            <a:r>
              <a:rPr lang="cs-CZ" dirty="0" smtClean="0"/>
              <a:t> </a:t>
            </a:r>
            <a:r>
              <a:rPr lang="en-US" dirty="0" smtClean="0"/>
              <a:t>satisfies</a:t>
            </a:r>
            <a:endParaRPr lang="en-US" dirty="0"/>
          </a:p>
          <a:p>
            <a:pPr lvl="1"/>
            <a:r>
              <a:rPr lang="en-GB" dirty="0" smtClean="0"/>
              <a:t>A: completeness</a:t>
            </a:r>
          </a:p>
          <a:p>
            <a:pPr lvl="1"/>
            <a:r>
              <a:rPr lang="en-US" dirty="0" smtClean="0"/>
              <a:t>B: a</a:t>
            </a:r>
            <a:r>
              <a:rPr lang="pl-PL" dirty="0" err="1" smtClean="0"/>
              <a:t>ccuracy</a:t>
            </a:r>
            <a:endParaRPr lang="pl-PL" dirty="0" smtClean="0"/>
          </a:p>
          <a:p>
            <a:pPr lvl="1"/>
            <a:r>
              <a:rPr lang="en-US" dirty="0" smtClean="0"/>
              <a:t>C: n</a:t>
            </a:r>
            <a:r>
              <a:rPr lang="pl-PL" dirty="0" err="1" smtClean="0"/>
              <a:t>either</a:t>
            </a:r>
            <a:endParaRPr lang="pl-PL" dirty="0" smtClean="0"/>
          </a:p>
          <a:p>
            <a:pPr lvl="1"/>
            <a:r>
              <a:rPr lang="pl-PL" b="1" dirty="0" smtClean="0"/>
              <a:t>D: </a:t>
            </a:r>
            <a:r>
              <a:rPr lang="pl-PL" b="1" dirty="0" err="1" smtClean="0"/>
              <a:t>both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0524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election in asynchronous systems is</a:t>
            </a:r>
          </a:p>
          <a:p>
            <a:pPr lvl="1"/>
            <a:r>
              <a:rPr lang="en-US" dirty="0" smtClean="0"/>
              <a:t>A: possible</a:t>
            </a:r>
          </a:p>
          <a:p>
            <a:pPr lvl="1"/>
            <a:r>
              <a:rPr lang="en-US" b="1" dirty="0" smtClean="0"/>
              <a:t>B: impossible</a:t>
            </a:r>
          </a:p>
        </p:txBody>
      </p:sp>
    </p:spTree>
    <p:extLst>
      <p:ext uri="{BB962C8B-B14F-4D97-AF65-F5344CB8AC3E}">
        <p14:creationId xmlns:p14="http://schemas.microsoft.com/office/powerpoint/2010/main" val="2483702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Bully </a:t>
            </a:r>
            <a:r>
              <a:rPr lang="en-US" dirty="0"/>
              <a:t>algorithm guarantees:</a:t>
            </a:r>
          </a:p>
          <a:p>
            <a:pPr lvl="1"/>
            <a:r>
              <a:rPr lang="en-US" dirty="0"/>
              <a:t>A: Safety</a:t>
            </a:r>
          </a:p>
          <a:p>
            <a:pPr lvl="1"/>
            <a:r>
              <a:rPr lang="en-US" dirty="0"/>
              <a:t>B: </a:t>
            </a:r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b="1" dirty="0"/>
              <a:t>C: Both</a:t>
            </a:r>
          </a:p>
          <a:p>
            <a:pPr lvl="1"/>
            <a:r>
              <a:rPr lang="en-US" dirty="0"/>
              <a:t>D: Neither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Generals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minimum number of nodes required to achieve agreement in Byzantine generals algorithm with </a:t>
            </a:r>
            <a:r>
              <a:rPr lang="en-US" i="1" dirty="0" smtClean="0"/>
              <a:t>f</a:t>
            </a:r>
            <a:r>
              <a:rPr lang="en-US" dirty="0" smtClean="0"/>
              <a:t> Byzantine faulty nodes?</a:t>
            </a:r>
          </a:p>
          <a:p>
            <a:pPr lvl="1"/>
            <a:r>
              <a:rPr lang="en-US" dirty="0" smtClean="0"/>
              <a:t>A: f+1</a:t>
            </a:r>
          </a:p>
          <a:p>
            <a:pPr lvl="1"/>
            <a:r>
              <a:rPr lang="en-US" dirty="0" smtClean="0"/>
              <a:t>B: 2f+1</a:t>
            </a:r>
          </a:p>
          <a:p>
            <a:pPr lvl="1"/>
            <a:r>
              <a:rPr lang="en-US" b="1" dirty="0" smtClean="0"/>
              <a:t>C: 3f+1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0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which routing algorithm each node talks only to its directly connected neighbors, but it tells them everything it has learned?</a:t>
            </a:r>
            <a:endParaRPr lang="en-US" dirty="0"/>
          </a:p>
          <a:p>
            <a:pPr lvl="1"/>
            <a:r>
              <a:rPr lang="en-US" b="1" dirty="0" smtClean="0"/>
              <a:t>A: Link State </a:t>
            </a:r>
            <a:r>
              <a:rPr lang="fr-FR" b="1" dirty="0" err="1"/>
              <a:t>r</a:t>
            </a:r>
            <a:r>
              <a:rPr lang="fr-FR" b="1" dirty="0" err="1" smtClean="0"/>
              <a:t>outing</a:t>
            </a:r>
            <a:r>
              <a:rPr lang="fr-FR" b="1" dirty="0" smtClean="0"/>
              <a:t> </a:t>
            </a:r>
            <a:r>
              <a:rPr lang="en-US" b="1" dirty="0" smtClean="0"/>
              <a:t>algorithm</a:t>
            </a:r>
            <a:endParaRPr lang="en-US" b="1" dirty="0"/>
          </a:p>
          <a:p>
            <a:pPr lvl="1"/>
            <a:r>
              <a:rPr lang="en-US" dirty="0" smtClean="0"/>
              <a:t>B: Distance Vector routing algorithm</a:t>
            </a:r>
          </a:p>
        </p:txBody>
      </p:sp>
    </p:spTree>
    <p:extLst>
      <p:ext uri="{BB962C8B-B14F-4D97-AF65-F5344CB8AC3E}">
        <p14:creationId xmlns:p14="http://schemas.microsoft.com/office/powerpoint/2010/main" val="315938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state does a Chord peer maintain?</a:t>
            </a:r>
          </a:p>
          <a:p>
            <a:pPr lvl="1"/>
            <a:r>
              <a:rPr lang="en-US" dirty="0" smtClean="0"/>
              <a:t>A: O(1)</a:t>
            </a:r>
          </a:p>
          <a:p>
            <a:pPr lvl="1"/>
            <a:r>
              <a:rPr lang="en-US" dirty="0" smtClean="0"/>
              <a:t>B: O(log N / log log N)</a:t>
            </a:r>
          </a:p>
          <a:p>
            <a:pPr lvl="1"/>
            <a:r>
              <a:rPr lang="en-US" b="1" dirty="0" smtClean="0"/>
              <a:t>C: O(log N)</a:t>
            </a:r>
          </a:p>
          <a:p>
            <a:pPr lvl="1"/>
            <a:r>
              <a:rPr lang="en-US" dirty="0" smtClean="0"/>
              <a:t>D: O(√N)</a:t>
            </a:r>
          </a:p>
          <a:p>
            <a:pPr lvl="1"/>
            <a:r>
              <a:rPr lang="en-US" dirty="0" smtClean="0"/>
              <a:t>E: O(N)</a:t>
            </a:r>
          </a:p>
        </p:txBody>
      </p:sp>
    </p:spTree>
    <p:extLst>
      <p:ext uri="{BB962C8B-B14F-4D97-AF65-F5344CB8AC3E}">
        <p14:creationId xmlns:p14="http://schemas.microsoft.com/office/powerpoint/2010/main" val="218078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Idempotence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Idempotent algorithms are needed when using</a:t>
            </a:r>
          </a:p>
          <a:p>
            <a:pPr lvl="1"/>
            <a:r>
              <a:rPr lang="en-US" dirty="0" smtClean="0"/>
              <a:t>A: at most once invocation semantics</a:t>
            </a:r>
          </a:p>
          <a:p>
            <a:pPr lvl="1"/>
            <a:r>
              <a:rPr lang="en-US" b="1" dirty="0" smtClean="0"/>
              <a:t>B: at least once invocation semantics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479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facilitate RMI, a stub object is maintained</a:t>
            </a:r>
          </a:p>
          <a:p>
            <a:pPr lvl="1"/>
            <a:r>
              <a:rPr lang="en-US" b="1" dirty="0" smtClean="0"/>
              <a:t>A: on the client</a:t>
            </a:r>
          </a:p>
          <a:p>
            <a:pPr lvl="1"/>
            <a:r>
              <a:rPr lang="en-US" dirty="0" smtClean="0"/>
              <a:t>B: on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81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Two-phase locking ensures that:</a:t>
            </a:r>
          </a:p>
          <a:p>
            <a:pPr lvl="1"/>
            <a:r>
              <a:rPr lang="en-US" b="1" dirty="0" smtClean="0"/>
              <a:t>A: Transactions maintain serial equivalence</a:t>
            </a:r>
          </a:p>
          <a:p>
            <a:pPr lvl="1"/>
            <a:r>
              <a:rPr lang="en-US" dirty="0" smtClean="0"/>
              <a:t>B: Deadlocks do not occur</a:t>
            </a:r>
          </a:p>
          <a:p>
            <a:pPr lvl="1"/>
            <a:r>
              <a:rPr lang="en-US" dirty="0" smtClean="0"/>
              <a:t>C: Distributed transactions can commit atomically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79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system of 6 nodes, which of these is an </a:t>
            </a:r>
            <a:r>
              <a:rPr lang="en-US" i="1" dirty="0" smtClean="0"/>
              <a:t>invalid</a:t>
            </a:r>
            <a:r>
              <a:rPr lang="en-US" dirty="0" smtClean="0"/>
              <a:t> quorum configuration?</a:t>
            </a:r>
          </a:p>
          <a:p>
            <a:pPr lvl="1"/>
            <a:r>
              <a:rPr lang="en-US" dirty="0" smtClean="0"/>
              <a:t>A: w=4, r=3</a:t>
            </a:r>
          </a:p>
          <a:p>
            <a:pPr lvl="1"/>
            <a:r>
              <a:rPr lang="en-US" dirty="0" smtClean="0"/>
              <a:t>B: w=6, r=3</a:t>
            </a:r>
          </a:p>
          <a:p>
            <a:pPr lvl="1"/>
            <a:r>
              <a:rPr lang="en-US" b="1" dirty="0" smtClean="0"/>
              <a:t>C: w=5, r=1</a:t>
            </a:r>
          </a:p>
          <a:p>
            <a:pPr lvl="1"/>
            <a:r>
              <a:rPr lang="en-US" dirty="0" smtClean="0"/>
              <a:t>D: w=6, r=1</a:t>
            </a:r>
          </a:p>
          <a:p>
            <a:pPr lvl="1"/>
            <a:r>
              <a:rPr lang="en-US" dirty="0" smtClean="0"/>
              <a:t>E: w=4, r=5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copies replication captures which two properties from the CAP theorem?</a:t>
            </a:r>
          </a:p>
          <a:p>
            <a:pPr lvl="1"/>
            <a:r>
              <a:rPr lang="en-US" b="1" dirty="0" smtClean="0"/>
              <a:t>A: Consistency and Availability</a:t>
            </a:r>
          </a:p>
          <a:p>
            <a:pPr lvl="1"/>
            <a:r>
              <a:rPr lang="en-US" dirty="0" smtClean="0"/>
              <a:t>B: Consistency and Partition-tolerance</a:t>
            </a:r>
          </a:p>
          <a:p>
            <a:pPr lvl="1"/>
            <a:r>
              <a:rPr lang="en-US" dirty="0" smtClean="0"/>
              <a:t>C: Availability and Partition-tolerance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4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ping-</a:t>
            </a:r>
            <a:r>
              <a:rPr lang="en-US" dirty="0" err="1"/>
              <a:t>a</a:t>
            </a:r>
            <a:r>
              <a:rPr lang="en-US" dirty="0" err="1" smtClean="0"/>
              <a:t>ck</a:t>
            </a:r>
            <a:r>
              <a:rPr lang="en-US" dirty="0" smtClean="0"/>
              <a:t> failure </a:t>
            </a:r>
            <a:r>
              <a:rPr lang="cs-CZ" dirty="0" err="1" smtClean="0"/>
              <a:t>detector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/>
              <a:t> </a:t>
            </a:r>
            <a:r>
              <a:rPr lang="cs-CZ" b="1" dirty="0" err="1" smtClean="0"/>
              <a:t>asynchronous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en-US" dirty="0" smtClean="0"/>
              <a:t>satisfies</a:t>
            </a:r>
            <a:endParaRPr lang="en-US" dirty="0"/>
          </a:p>
          <a:p>
            <a:pPr lvl="1"/>
            <a:r>
              <a:rPr lang="en-US" b="1" dirty="0" smtClean="0"/>
              <a:t>A: c</a:t>
            </a:r>
            <a:r>
              <a:rPr lang="cs-CZ" b="1" dirty="0" err="1" smtClean="0"/>
              <a:t>ompleteness</a:t>
            </a:r>
            <a:endParaRPr lang="en-US" b="1" dirty="0"/>
          </a:p>
          <a:p>
            <a:pPr lvl="1"/>
            <a:r>
              <a:rPr lang="en-US" dirty="0" smtClean="0"/>
              <a:t>B: a</a:t>
            </a:r>
            <a:r>
              <a:rPr lang="pl-PL" dirty="0" err="1" smtClean="0"/>
              <a:t>ccuracy</a:t>
            </a:r>
            <a:endParaRPr lang="pl-PL" dirty="0" smtClean="0"/>
          </a:p>
          <a:p>
            <a:pPr lvl="1"/>
            <a:r>
              <a:rPr lang="en-US" dirty="0" smtClean="0"/>
              <a:t>C: n</a:t>
            </a:r>
            <a:r>
              <a:rPr lang="pl-PL" dirty="0" err="1" smtClean="0"/>
              <a:t>either</a:t>
            </a:r>
            <a:endParaRPr lang="pl-PL" dirty="0" smtClean="0"/>
          </a:p>
          <a:p>
            <a:pPr lvl="1"/>
            <a:r>
              <a:rPr lang="pl-PL" dirty="0" smtClean="0"/>
              <a:t>D: </a:t>
            </a:r>
            <a:r>
              <a:rPr lang="pl-PL" dirty="0" err="1" smtClean="0"/>
              <a:t>both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9121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b="1" dirty="0" smtClean="0"/>
              <a:t>worst-case</a:t>
            </a:r>
            <a:r>
              <a:rPr lang="en-US" dirty="0" smtClean="0"/>
              <a:t> latency for distributing a message among N nodes through a gossip protocol</a:t>
            </a:r>
          </a:p>
          <a:p>
            <a:pPr lvl="1"/>
            <a:r>
              <a:rPr lang="en-US" dirty="0" smtClean="0"/>
              <a:t>A: O(log N)</a:t>
            </a:r>
          </a:p>
          <a:p>
            <a:pPr lvl="1"/>
            <a:r>
              <a:rPr lang="en-US" dirty="0" smtClean="0"/>
              <a:t>B: O(N</a:t>
            </a:r>
            <a:r>
              <a:rPr lang="en-US" baseline="30000" dirty="0" smtClean="0"/>
              <a:t>0.5</a:t>
            </a:r>
            <a:r>
              <a:rPr lang="en-US" dirty="0" smtClean="0"/>
              <a:t>)</a:t>
            </a:r>
            <a:endParaRPr lang="en-US" baseline="30000" dirty="0"/>
          </a:p>
          <a:p>
            <a:pPr lvl="1"/>
            <a:r>
              <a:rPr lang="en-US" dirty="0" smtClean="0"/>
              <a:t>C: O(N)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: unbounded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6963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b="1" dirty="0" smtClean="0"/>
              <a:t>expected </a:t>
            </a:r>
            <a:r>
              <a:rPr lang="en-US" dirty="0" smtClean="0"/>
              <a:t>latency for distributing a message among N nodes through a gossip protocol</a:t>
            </a:r>
          </a:p>
          <a:p>
            <a:pPr lvl="1"/>
            <a:r>
              <a:rPr lang="en-US" b="1" dirty="0"/>
              <a:t>A: O(log N)</a:t>
            </a:r>
          </a:p>
          <a:p>
            <a:pPr lvl="1"/>
            <a:r>
              <a:rPr lang="en-US" dirty="0"/>
              <a:t>B: O(N</a:t>
            </a:r>
            <a:r>
              <a:rPr lang="en-US" baseline="30000" dirty="0"/>
              <a:t>0.5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/>
              <a:t>C: O(N)</a:t>
            </a:r>
          </a:p>
          <a:p>
            <a:pPr lvl="1"/>
            <a:r>
              <a:rPr lang="en-US" dirty="0"/>
              <a:t>D: unbounded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45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participant has responded </a:t>
            </a:r>
            <a:r>
              <a:rPr lang="en-US" i="1" dirty="0" smtClean="0"/>
              <a:t>yes </a:t>
            </a:r>
            <a:r>
              <a:rPr lang="en-US" dirty="0" smtClean="0"/>
              <a:t>to a </a:t>
            </a:r>
            <a:r>
              <a:rPr lang="en-US" i="1" dirty="0" err="1" smtClean="0"/>
              <a:t>canCommit</a:t>
            </a:r>
            <a:r>
              <a:rPr lang="en-US" dirty="0" smtClean="0"/>
              <a:t> call and has not heard from the coordinator for a long time, it should:</a:t>
            </a:r>
          </a:p>
          <a:p>
            <a:pPr lvl="1"/>
            <a:r>
              <a:rPr lang="en-US" dirty="0" smtClean="0"/>
              <a:t>A: abort</a:t>
            </a:r>
          </a:p>
          <a:p>
            <a:pPr lvl="1"/>
            <a:r>
              <a:rPr lang="en-US" dirty="0" smtClean="0"/>
              <a:t>B: commit</a:t>
            </a:r>
          </a:p>
          <a:p>
            <a:pPr lvl="1"/>
            <a:r>
              <a:rPr lang="en-US" b="1" dirty="0" smtClean="0"/>
              <a:t>C: call </a:t>
            </a:r>
            <a:r>
              <a:rPr lang="en-US" b="1" i="1" dirty="0" err="1" smtClean="0"/>
              <a:t>getDecision</a:t>
            </a:r>
            <a:r>
              <a:rPr lang="en-US" b="1" dirty="0" smtClean="0"/>
              <a:t> on the coordinator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: keep waiting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Count-to-infinity is a problem of</a:t>
            </a:r>
            <a:endParaRPr lang="en-US" dirty="0"/>
          </a:p>
          <a:p>
            <a:pPr lvl="1"/>
            <a:r>
              <a:rPr lang="en-US" dirty="0" smtClean="0"/>
              <a:t>A: Link State </a:t>
            </a:r>
            <a:r>
              <a:rPr lang="fr-FR" dirty="0" err="1"/>
              <a:t>r</a:t>
            </a:r>
            <a:r>
              <a:rPr lang="fr-FR" dirty="0" err="1" smtClean="0"/>
              <a:t>outing</a:t>
            </a:r>
            <a:r>
              <a:rPr lang="fr-FR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  <a:p>
            <a:pPr lvl="1"/>
            <a:r>
              <a:rPr lang="en-US" b="1" dirty="0" smtClean="0"/>
              <a:t>B: Distance Vector routing algorithm</a:t>
            </a:r>
          </a:p>
        </p:txBody>
      </p:sp>
    </p:spTree>
    <p:extLst>
      <p:ext uri="{BB962C8B-B14F-4D97-AF65-F5344CB8AC3E}">
        <p14:creationId xmlns:p14="http://schemas.microsoft.com/office/powerpoint/2010/main" val="1800172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sharing leads to:</a:t>
            </a:r>
          </a:p>
          <a:p>
            <a:pPr lvl="1"/>
            <a:r>
              <a:rPr lang="en-US" b="1" dirty="0" smtClean="0"/>
              <a:t>A: Excessive page transfers</a:t>
            </a:r>
          </a:p>
          <a:p>
            <a:pPr lvl="1"/>
            <a:r>
              <a:rPr lang="en-US" dirty="0" smtClean="0"/>
              <a:t>B: Violations of sequential consistency</a:t>
            </a:r>
          </a:p>
          <a:p>
            <a:pPr lvl="1"/>
            <a:r>
              <a:rPr lang="en-US" dirty="0" smtClean="0"/>
              <a:t>C: Deadlock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7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CAP “vertices” does CODA sacrifice?</a:t>
            </a:r>
          </a:p>
          <a:p>
            <a:pPr lvl="1"/>
            <a:r>
              <a:rPr lang="en-US" b="1" dirty="0" smtClean="0"/>
              <a:t>A: Consistency</a:t>
            </a:r>
          </a:p>
          <a:p>
            <a:pPr lvl="1"/>
            <a:r>
              <a:rPr lang="en-US" dirty="0" smtClean="0"/>
              <a:t>B: Availability</a:t>
            </a:r>
          </a:p>
          <a:p>
            <a:pPr lvl="1"/>
            <a:r>
              <a:rPr lang="en-US" dirty="0" smtClean="0"/>
              <a:t>C: Partition-tolerance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5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a distinguished </a:t>
            </a:r>
            <a:r>
              <a:rPr lang="en-US" b="1" dirty="0" smtClean="0"/>
              <a:t>proposer</a:t>
            </a:r>
            <a:r>
              <a:rPr lang="en-US" dirty="0" smtClean="0"/>
              <a:t> is used to:</a:t>
            </a:r>
          </a:p>
          <a:p>
            <a:pPr lvl="1"/>
            <a:r>
              <a:rPr lang="en-US" dirty="0" smtClean="0"/>
              <a:t>A: ensure safety</a:t>
            </a:r>
          </a:p>
          <a:p>
            <a:pPr lvl="1"/>
            <a:r>
              <a:rPr lang="en-US" b="1" dirty="0" smtClean="0"/>
              <a:t>B: ensure </a:t>
            </a:r>
            <a:r>
              <a:rPr lang="en-US" b="1" dirty="0" err="1" smtClean="0"/>
              <a:t>liveness</a:t>
            </a:r>
            <a:endParaRPr lang="en-US" b="1" dirty="0" smtClean="0"/>
          </a:p>
          <a:p>
            <a:pPr lvl="1"/>
            <a:r>
              <a:rPr lang="en-US" dirty="0" smtClean="0"/>
              <a:t>C: optimize performance</a:t>
            </a:r>
          </a:p>
        </p:txBody>
      </p:sp>
    </p:spTree>
    <p:extLst>
      <p:ext uri="{BB962C8B-B14F-4D97-AF65-F5344CB8AC3E}">
        <p14:creationId xmlns:p14="http://schemas.microsoft.com/office/powerpoint/2010/main" val="57593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a distinguished </a:t>
            </a:r>
            <a:r>
              <a:rPr lang="en-US" b="1" dirty="0" smtClean="0"/>
              <a:t>listener </a:t>
            </a:r>
            <a:r>
              <a:rPr lang="en-US" dirty="0" smtClean="0"/>
              <a:t>is used to:</a:t>
            </a:r>
          </a:p>
          <a:p>
            <a:pPr lvl="1"/>
            <a:r>
              <a:rPr lang="en-US" dirty="0" smtClean="0"/>
              <a:t>A: ensure safety</a:t>
            </a:r>
          </a:p>
          <a:p>
            <a:pPr lvl="1"/>
            <a:r>
              <a:rPr lang="en-US" dirty="0" smtClean="0"/>
              <a:t>B: ensure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b="1" dirty="0" smtClean="0"/>
              <a:t>C: optimize performance</a:t>
            </a:r>
          </a:p>
        </p:txBody>
      </p:sp>
    </p:spTree>
    <p:extLst>
      <p:ext uri="{BB962C8B-B14F-4D97-AF65-F5344CB8AC3E}">
        <p14:creationId xmlns:p14="http://schemas.microsoft.com/office/powerpoint/2010/main" val="233545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timestamps is </a:t>
            </a:r>
            <a:r>
              <a:rPr lang="en-US" b="1" dirty="0" smtClean="0"/>
              <a:t>concurrent </a:t>
            </a:r>
            <a:r>
              <a:rPr lang="en-US" dirty="0" smtClean="0"/>
              <a:t>with (1,2,3)</a:t>
            </a:r>
          </a:p>
          <a:p>
            <a:pPr lvl="1"/>
            <a:r>
              <a:rPr lang="en-US" dirty="0" smtClean="0"/>
              <a:t>A: (1,3,3)</a:t>
            </a:r>
          </a:p>
          <a:p>
            <a:pPr lvl="1"/>
            <a:r>
              <a:rPr lang="en-US" dirty="0" smtClean="0"/>
              <a:t>B: (1,2,1)</a:t>
            </a:r>
          </a:p>
          <a:p>
            <a:pPr lvl="1"/>
            <a:r>
              <a:rPr lang="en-US" dirty="0" smtClean="0"/>
              <a:t>C: (4,5,6)</a:t>
            </a:r>
            <a:endParaRPr lang="en-US" dirty="0"/>
          </a:p>
          <a:p>
            <a:pPr lvl="1"/>
            <a:r>
              <a:rPr lang="en-US" b="1" dirty="0" smtClean="0"/>
              <a:t>D: (2,3,2)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103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Cut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</a:t>
            </a:r>
            <a:r>
              <a:rPr lang="en-US" dirty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en-US" dirty="0" smtClean="0"/>
              <a:t>these</a:t>
            </a:r>
            <a:r>
              <a:rPr lang="en-US" dirty="0"/>
              <a:t> </a:t>
            </a:r>
            <a:r>
              <a:rPr lang="en-US" dirty="0" smtClean="0"/>
              <a:t>cuts</a:t>
            </a:r>
            <a:r>
              <a:rPr lang="en-US" dirty="0"/>
              <a:t>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consistent?</a:t>
            </a:r>
          </a:p>
          <a:p>
            <a:pPr lvl="1"/>
            <a:r>
              <a:rPr lang="en-US" b="1" dirty="0" smtClean="0"/>
              <a:t>A: cut1</a:t>
            </a:r>
          </a:p>
          <a:p>
            <a:pPr lvl="1"/>
            <a:r>
              <a:rPr lang="en-US" dirty="0" smtClean="0"/>
              <a:t>B: cut2</a:t>
            </a:r>
          </a:p>
          <a:p>
            <a:pPr lvl="1"/>
            <a:endParaRPr lang="pl-PL" dirty="0"/>
          </a:p>
        </p:txBody>
      </p:sp>
      <p:sp>
        <p:nvSpPr>
          <p:cNvPr id="6" name="TextBox 5"/>
          <p:cNvSpPr txBox="1"/>
          <p:nvPr/>
        </p:nvSpPr>
        <p:spPr>
          <a:xfrm>
            <a:off x="965604" y="4519341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1447" y="5931348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3352" y="83703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884427" y="4656286"/>
            <a:ext cx="6071798" cy="273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13932" y="6133221"/>
            <a:ext cx="6071798" cy="273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85265" y="4683596"/>
            <a:ext cx="1843480" cy="144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98697" y="4683596"/>
            <a:ext cx="655460" cy="144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2512581" y="4219341"/>
            <a:ext cx="1188020" cy="4314839"/>
          </a:xfrm>
          <a:prstGeom prst="arc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253127" y="4300861"/>
            <a:ext cx="41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030472" y="6078206"/>
            <a:ext cx="41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86732" y="4344021"/>
            <a:ext cx="41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092377" y="6078206"/>
            <a:ext cx="41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897107" y="3852441"/>
            <a:ext cx="59786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n>
                  <a:solidFill>
                    <a:schemeClr val="accent2"/>
                  </a:solidFill>
                </a:ln>
              </a:rPr>
              <a:t>cut1</a:t>
            </a:r>
            <a:endParaRPr lang="en-GB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3632" y="3963876"/>
            <a:ext cx="59786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n>
                  <a:solidFill>
                    <a:schemeClr val="accent2"/>
                  </a:solidFill>
                </a:ln>
              </a:rPr>
              <a:t>cut2</a:t>
            </a:r>
            <a:endParaRPr lang="en-GB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369729" y="4410426"/>
            <a:ext cx="2457973" cy="2184729"/>
          </a:xfrm>
          <a:custGeom>
            <a:avLst/>
            <a:gdLst>
              <a:gd name="connsiteX0" fmla="*/ 0 w 2457973"/>
              <a:gd name="connsiteY0" fmla="*/ 0 h 2184729"/>
              <a:gd name="connsiteX1" fmla="*/ 2034656 w 2457973"/>
              <a:gd name="connsiteY1" fmla="*/ 1146983 h 2184729"/>
              <a:gd name="connsiteX2" fmla="*/ 2457973 w 2457973"/>
              <a:gd name="connsiteY2" fmla="*/ 2184729 h 21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973" h="2184729">
                <a:moveTo>
                  <a:pt x="0" y="0"/>
                </a:moveTo>
                <a:cubicBezTo>
                  <a:pt x="812497" y="391431"/>
                  <a:pt x="1624994" y="782862"/>
                  <a:pt x="2034656" y="1146983"/>
                </a:cubicBezTo>
                <a:cubicBezTo>
                  <a:pt x="2444318" y="1511104"/>
                  <a:pt x="2457973" y="2184729"/>
                  <a:pt x="2457973" y="2184729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7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reliable multicast, what is the definition of “Integrity”?</a:t>
            </a:r>
          </a:p>
          <a:p>
            <a:pPr lvl="1"/>
            <a:r>
              <a:rPr lang="en-US" b="1" dirty="0" smtClean="0"/>
              <a:t>A: A correct</a:t>
            </a:r>
            <a:r>
              <a:rPr lang="en-US" b="1" dirty="0"/>
              <a:t> </a:t>
            </a:r>
            <a:r>
              <a:rPr lang="en-US" b="1" dirty="0" smtClean="0"/>
              <a:t>process</a:t>
            </a:r>
            <a:r>
              <a:rPr lang="en-US" b="1" dirty="0"/>
              <a:t> </a:t>
            </a:r>
            <a:r>
              <a:rPr lang="en-US" b="1" i="1" dirty="0" smtClean="0"/>
              <a:t>p</a:t>
            </a:r>
            <a:r>
              <a:rPr lang="en-US" b="1" i="1" dirty="0"/>
              <a:t> </a:t>
            </a:r>
            <a:r>
              <a:rPr lang="da-DK" b="1" dirty="0" smtClean="0"/>
              <a:t>delivers</a:t>
            </a:r>
            <a:r>
              <a:rPr lang="da-DK" b="1" dirty="0"/>
              <a:t> </a:t>
            </a:r>
            <a:r>
              <a:rPr lang="en-US" b="1" dirty="0" smtClean="0"/>
              <a:t>a</a:t>
            </a:r>
            <a:r>
              <a:rPr lang="en-US" b="1" dirty="0"/>
              <a:t> </a:t>
            </a:r>
            <a:r>
              <a:rPr lang="fi-FI" b="1" dirty="0" err="1" smtClean="0"/>
              <a:t>message</a:t>
            </a:r>
            <a:r>
              <a:rPr lang="fi-FI" b="1" dirty="0"/>
              <a:t> </a:t>
            </a:r>
            <a:r>
              <a:rPr lang="en-US" b="1" i="1" dirty="0" smtClean="0"/>
              <a:t>m</a:t>
            </a:r>
            <a:r>
              <a:rPr lang="en-US" b="1" i="1" dirty="0"/>
              <a:t> </a:t>
            </a:r>
            <a:r>
              <a:rPr lang="en-US" b="1" dirty="0" smtClean="0"/>
              <a:t>at</a:t>
            </a:r>
            <a:r>
              <a:rPr lang="en-US" b="1" dirty="0"/>
              <a:t> </a:t>
            </a:r>
            <a:r>
              <a:rPr lang="en-US" b="1" dirty="0" smtClean="0"/>
              <a:t>most</a:t>
            </a:r>
            <a:r>
              <a:rPr lang="en-US" b="1" dirty="0"/>
              <a:t> </a:t>
            </a:r>
            <a:r>
              <a:rPr lang="en-US" b="1" dirty="0" smtClean="0"/>
              <a:t>once.</a:t>
            </a:r>
          </a:p>
          <a:p>
            <a:pPr lvl="1"/>
            <a:r>
              <a:rPr lang="en-US" dirty="0" smtClean="0"/>
              <a:t>B: If a</a:t>
            </a:r>
            <a:r>
              <a:rPr lang="en-US" dirty="0"/>
              <a:t> </a:t>
            </a:r>
            <a:r>
              <a:rPr lang="en-US" dirty="0" smtClean="0"/>
              <a:t>correct</a:t>
            </a:r>
            <a:r>
              <a:rPr lang="en-US" dirty="0"/>
              <a:t> </a:t>
            </a:r>
            <a:r>
              <a:rPr lang="en-US" dirty="0" smtClean="0"/>
              <a:t>process</a:t>
            </a:r>
            <a:r>
              <a:rPr lang="en-US" dirty="0"/>
              <a:t> </a:t>
            </a:r>
            <a:r>
              <a:rPr lang="da-DK" dirty="0" smtClean="0"/>
              <a:t>delivers</a:t>
            </a:r>
            <a:r>
              <a:rPr lang="da-DK" dirty="0"/>
              <a:t> </a:t>
            </a:r>
            <a:r>
              <a:rPr lang="fi-FI" dirty="0" err="1" smtClean="0"/>
              <a:t>message</a:t>
            </a:r>
            <a:r>
              <a:rPr lang="fi-FI" dirty="0"/>
              <a:t> </a:t>
            </a:r>
            <a:r>
              <a:rPr lang="en-US" i="1" dirty="0" smtClean="0"/>
              <a:t>m</a:t>
            </a:r>
            <a:r>
              <a:rPr lang="en-US" dirty="0" smtClean="0"/>
              <a:t>, then</a:t>
            </a:r>
            <a:r>
              <a:rPr lang="en-US" dirty="0"/>
              <a:t> </a:t>
            </a:r>
            <a:r>
              <a:rPr lang="en-US" dirty="0" smtClean="0"/>
              <a:t>all</a:t>
            </a:r>
            <a:r>
              <a:rPr lang="en-US" dirty="0"/>
              <a:t>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other</a:t>
            </a:r>
            <a:r>
              <a:rPr lang="en-US" dirty="0"/>
              <a:t> </a:t>
            </a:r>
            <a:r>
              <a:rPr lang="en-US" dirty="0" smtClean="0"/>
              <a:t>correct</a:t>
            </a:r>
            <a:r>
              <a:rPr lang="en-US" dirty="0"/>
              <a:t> </a:t>
            </a:r>
            <a:r>
              <a:rPr lang="en-US" dirty="0" smtClean="0"/>
              <a:t>processes</a:t>
            </a:r>
            <a:r>
              <a:rPr lang="en-US" dirty="0"/>
              <a:t>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group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 smtClean="0"/>
              <a:t>) will</a:t>
            </a:r>
            <a:r>
              <a:rPr lang="en-US" dirty="0"/>
              <a:t> </a:t>
            </a:r>
            <a:r>
              <a:rPr lang="en-US" dirty="0" smtClean="0"/>
              <a:t>eventually</a:t>
            </a:r>
            <a:r>
              <a:rPr lang="en-US" dirty="0"/>
              <a:t> </a:t>
            </a:r>
            <a:r>
              <a:rPr lang="da-DK" dirty="0" smtClean="0"/>
              <a:t>deliver</a:t>
            </a:r>
            <a:r>
              <a:rPr lang="da-DK" dirty="0"/>
              <a:t>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C: If a</a:t>
            </a:r>
            <a:r>
              <a:rPr lang="en-US" dirty="0"/>
              <a:t> </a:t>
            </a:r>
            <a:r>
              <a:rPr lang="en-US" dirty="0" smtClean="0"/>
              <a:t>correct</a:t>
            </a:r>
            <a:r>
              <a:rPr lang="en-US" dirty="0"/>
              <a:t> </a:t>
            </a:r>
            <a:r>
              <a:rPr lang="en-US" dirty="0" smtClean="0"/>
              <a:t>process</a:t>
            </a:r>
            <a:r>
              <a:rPr lang="en-US" dirty="0"/>
              <a:t> </a:t>
            </a:r>
            <a:r>
              <a:rPr lang="es-ES_tradnl" dirty="0" err="1" smtClean="0"/>
              <a:t>multicasts</a:t>
            </a:r>
            <a:r>
              <a:rPr lang="es-ES_tradnl" dirty="0"/>
              <a:t> </a:t>
            </a:r>
            <a:r>
              <a:rPr lang="hu-HU" dirty="0" smtClean="0"/>
              <a:t>(</a:t>
            </a:r>
            <a:r>
              <a:rPr lang="hu-HU" dirty="0"/>
              <a:t>sends</a:t>
            </a:r>
            <a:r>
              <a:rPr lang="hu-HU" dirty="0" smtClean="0"/>
              <a:t>) </a:t>
            </a:r>
            <a:r>
              <a:rPr lang="fi-FI" dirty="0" err="1" smtClean="0"/>
              <a:t>message</a:t>
            </a:r>
            <a:r>
              <a:rPr lang="fi-FI" dirty="0"/>
              <a:t> </a:t>
            </a:r>
            <a:r>
              <a:rPr lang="en-US" i="1" dirty="0" smtClean="0"/>
              <a:t>m</a:t>
            </a:r>
            <a:r>
              <a:rPr lang="en-US" dirty="0" smtClean="0"/>
              <a:t>, then</a:t>
            </a:r>
            <a:r>
              <a:rPr lang="en-US" dirty="0"/>
              <a:t>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will</a:t>
            </a:r>
            <a:r>
              <a:rPr lang="en-US" dirty="0"/>
              <a:t> </a:t>
            </a:r>
            <a:r>
              <a:rPr lang="en-US" dirty="0" smtClean="0"/>
              <a:t>eventually</a:t>
            </a:r>
            <a:r>
              <a:rPr lang="en-US" dirty="0"/>
              <a:t> </a:t>
            </a:r>
            <a:r>
              <a:rPr lang="da-DK" dirty="0" smtClean="0"/>
              <a:t>deliver</a:t>
            </a:r>
            <a:r>
              <a:rPr lang="da-DK" dirty="0"/>
              <a:t> </a:t>
            </a:r>
            <a:r>
              <a:rPr lang="en-US" i="1" dirty="0" smtClean="0"/>
              <a:t>m</a:t>
            </a:r>
            <a:r>
              <a:rPr lang="en-US" i="1" dirty="0"/>
              <a:t> </a:t>
            </a:r>
            <a:r>
              <a:rPr lang="en-US" dirty="0" smtClean="0"/>
              <a:t>itself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9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true or false: Any multicast that is both FIFO-ordered and totally ordered is thereby causally ordered.</a:t>
            </a:r>
          </a:p>
          <a:p>
            <a:pPr lvl="1"/>
            <a:r>
              <a:rPr lang="en-US" dirty="0" smtClean="0"/>
              <a:t>A: True</a:t>
            </a:r>
          </a:p>
          <a:p>
            <a:pPr lvl="1"/>
            <a:r>
              <a:rPr lang="en-US" b="1" dirty="0" smtClean="0"/>
              <a:t>B: False</a:t>
            </a:r>
          </a:p>
        </p:txBody>
      </p:sp>
    </p:spTree>
    <p:extLst>
      <p:ext uri="{BB962C8B-B14F-4D97-AF65-F5344CB8AC3E}">
        <p14:creationId xmlns:p14="http://schemas.microsoft.com/office/powerpoint/2010/main" val="19199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which </a:t>
            </a:r>
            <a:r>
              <a:rPr lang="en-US" dirty="0"/>
              <a:t>of the following situations</a:t>
            </a:r>
            <a:r>
              <a:rPr lang="en-US" dirty="0" smtClean="0"/>
              <a:t>, consensus </a:t>
            </a:r>
            <a:r>
              <a:rPr lang="en-US" dirty="0"/>
              <a:t>is </a:t>
            </a:r>
            <a:r>
              <a:rPr lang="en-US" dirty="0" smtClean="0"/>
              <a:t>possible: </a:t>
            </a:r>
          </a:p>
          <a:p>
            <a:pPr lvl="1"/>
            <a:r>
              <a:rPr lang="fr-FR" dirty="0" smtClean="0"/>
              <a:t>A: synchronous system, </a:t>
            </a:r>
            <a:r>
              <a:rPr lang="fr-FR" dirty="0" err="1"/>
              <a:t>failures</a:t>
            </a:r>
            <a:r>
              <a:rPr lang="fr-FR" dirty="0"/>
              <a:t> </a:t>
            </a:r>
            <a:r>
              <a:rPr lang="fr-FR" dirty="0" smtClean="0"/>
              <a:t>possible</a:t>
            </a:r>
          </a:p>
          <a:p>
            <a:pPr lvl="1"/>
            <a:r>
              <a:rPr lang="fr-FR" dirty="0" smtClean="0"/>
              <a:t>B: </a:t>
            </a:r>
            <a:r>
              <a:rPr lang="fr-FR" dirty="0" err="1" smtClean="0"/>
              <a:t>asynchronous</a:t>
            </a:r>
            <a:r>
              <a:rPr lang="fr-FR" dirty="0" smtClean="0"/>
              <a:t> system, </a:t>
            </a:r>
            <a:r>
              <a:rPr lang="fr-FR" dirty="0" err="1"/>
              <a:t>failures</a:t>
            </a:r>
            <a:r>
              <a:rPr lang="fr-FR" dirty="0"/>
              <a:t> </a:t>
            </a:r>
            <a:r>
              <a:rPr lang="fr-FR" dirty="0" smtClean="0"/>
              <a:t>impossible</a:t>
            </a:r>
          </a:p>
          <a:p>
            <a:pPr lvl="1"/>
            <a:r>
              <a:rPr lang="en-US" b="1" dirty="0" smtClean="0"/>
              <a:t>C: b</a:t>
            </a:r>
            <a:r>
              <a:rPr lang="fr-FR" b="1" dirty="0" err="1" smtClean="0"/>
              <a:t>oth</a:t>
            </a:r>
            <a:endParaRPr lang="fr-FR" b="1" dirty="0" smtClean="0"/>
          </a:p>
          <a:p>
            <a:pPr lvl="1"/>
            <a:r>
              <a:rPr lang="fr-FR" dirty="0" smtClean="0"/>
              <a:t>D: </a:t>
            </a:r>
            <a:r>
              <a:rPr lang="fr-FR" dirty="0" err="1" smtClean="0"/>
              <a:t>neither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properties does </a:t>
            </a:r>
            <a:r>
              <a:rPr lang="en-US" dirty="0" smtClean="0"/>
              <a:t>Token Ring mutual exclusion algorithm </a:t>
            </a:r>
            <a:r>
              <a:rPr lang="en-US" dirty="0"/>
              <a:t>satisfy</a:t>
            </a:r>
          </a:p>
          <a:p>
            <a:pPr lvl="1"/>
            <a:r>
              <a:rPr lang="en-US" dirty="0"/>
              <a:t>A: Safety only</a:t>
            </a:r>
          </a:p>
          <a:p>
            <a:pPr lvl="1"/>
            <a:r>
              <a:rPr lang="en-US" b="1" dirty="0"/>
              <a:t>B: Safety &amp; </a:t>
            </a:r>
            <a:r>
              <a:rPr lang="en-US" b="1" dirty="0" err="1"/>
              <a:t>liveness</a:t>
            </a:r>
            <a:endParaRPr lang="en-US" b="1" dirty="0"/>
          </a:p>
          <a:p>
            <a:pPr lvl="1"/>
            <a:r>
              <a:rPr lang="en-US" dirty="0"/>
              <a:t>C: Safety &amp; ordering</a:t>
            </a:r>
          </a:p>
          <a:p>
            <a:pPr lvl="1"/>
            <a:r>
              <a:rPr lang="en-US" dirty="0"/>
              <a:t>D: Safety, </a:t>
            </a:r>
            <a:r>
              <a:rPr lang="en-US" dirty="0" err="1"/>
              <a:t>liveness</a:t>
            </a:r>
            <a:r>
              <a:rPr lang="en-US" dirty="0"/>
              <a:t>, and ordering</a:t>
            </a:r>
          </a:p>
          <a:p>
            <a:pPr lvl="1"/>
            <a:r>
              <a:rPr lang="en-US" dirty="0"/>
              <a:t>E: none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1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properties does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en-US" dirty="0" smtClean="0"/>
              <a:t> mutual exclusion algorithm </a:t>
            </a:r>
            <a:r>
              <a:rPr lang="en-US" dirty="0"/>
              <a:t>satisfy</a:t>
            </a:r>
          </a:p>
          <a:p>
            <a:pPr lvl="1"/>
            <a:r>
              <a:rPr lang="en-US" dirty="0"/>
              <a:t>A: Safety only</a:t>
            </a:r>
          </a:p>
          <a:p>
            <a:pPr lvl="1"/>
            <a:r>
              <a:rPr lang="en-US" dirty="0"/>
              <a:t>B: Safety &amp; </a:t>
            </a:r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C: Safety &amp; ordering</a:t>
            </a:r>
          </a:p>
          <a:p>
            <a:pPr lvl="1"/>
            <a:r>
              <a:rPr lang="en-US" b="1" dirty="0"/>
              <a:t>D: Safety, </a:t>
            </a:r>
            <a:r>
              <a:rPr lang="en-US" b="1" dirty="0" err="1"/>
              <a:t>liveness</a:t>
            </a:r>
            <a:r>
              <a:rPr lang="en-US" b="1" dirty="0"/>
              <a:t>, and ordering</a:t>
            </a:r>
          </a:p>
          <a:p>
            <a:pPr lvl="1"/>
            <a:r>
              <a:rPr lang="en-US" dirty="0"/>
              <a:t>E: none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8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</TotalTime>
  <Words>881</Words>
  <Application>Microsoft Macintosh PowerPoint</Application>
  <PresentationFormat>On-screen Show (4:3)</PresentationFormat>
  <Paragraphs>152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Failure Detection</vt:lpstr>
      <vt:lpstr>Failure Detection</vt:lpstr>
      <vt:lpstr>Vector timestamps</vt:lpstr>
      <vt:lpstr>Consistent Cut</vt:lpstr>
      <vt:lpstr>Reliable Multicast</vt:lpstr>
      <vt:lpstr>Multicast</vt:lpstr>
      <vt:lpstr>Consensus</vt:lpstr>
      <vt:lpstr>Mutual Exclusion</vt:lpstr>
      <vt:lpstr>Mutual Exclusion</vt:lpstr>
      <vt:lpstr>Leader Election</vt:lpstr>
      <vt:lpstr>Leader Election</vt:lpstr>
      <vt:lpstr>Byzantine Generals Algorithm </vt:lpstr>
      <vt:lpstr>Routing Algorithms</vt:lpstr>
      <vt:lpstr>Chord</vt:lpstr>
      <vt:lpstr>Idempotence</vt:lpstr>
      <vt:lpstr>RMI</vt:lpstr>
      <vt:lpstr>2PL</vt:lpstr>
      <vt:lpstr>Quorum</vt:lpstr>
      <vt:lpstr>Available Copies Replication</vt:lpstr>
      <vt:lpstr>Gossip protocols</vt:lpstr>
      <vt:lpstr>Gossip protocols</vt:lpstr>
      <vt:lpstr>Two-phase commit</vt:lpstr>
      <vt:lpstr>Routing Algorithms</vt:lpstr>
      <vt:lpstr>Distributed Shared Memory</vt:lpstr>
      <vt:lpstr>CODA</vt:lpstr>
      <vt:lpstr>Paxos</vt:lpstr>
      <vt:lpstr>Paxos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Nikita Borisov</dc:creator>
  <cp:lastModifiedBy>Nikita Borisov</cp:lastModifiedBy>
  <cp:revision>31</cp:revision>
  <dcterms:created xsi:type="dcterms:W3CDTF">2011-10-04T18:38:18Z</dcterms:created>
  <dcterms:modified xsi:type="dcterms:W3CDTF">2011-12-06T21:35:19Z</dcterms:modified>
</cp:coreProperties>
</file>