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89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8" autoAdjust="0"/>
  </p:normalViewPr>
  <p:slideViewPr>
    <p:cSldViewPr snapToGrid="0" snapToObjects="1">
      <p:cViewPr>
        <p:scale>
          <a:sx n="125" d="100"/>
          <a:sy n="125" d="100"/>
        </p:scale>
        <p:origin x="-112" y="-9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60" d="100"/>
          <a:sy n="160" d="100"/>
        </p:scale>
        <p:origin x="-1368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2B59E-5ACC-0149-9230-69BD2A97BD06}" type="datetimeFigureOut">
              <a:rPr lang="en-US" smtClean="0"/>
              <a:t>12/6/11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B7FA3-6A8B-394C-B957-05596C855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731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EE33E-9019-FB49-9BAD-5C9C9380C646}" type="datetimeFigureOut">
              <a:rPr lang="en-US" smtClean="0"/>
              <a:t>12/6/11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1392F-B7EC-EB4F-9100-0B084681A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094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well does this work?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1392F-B7EC-EB4F-9100-0B084681A5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8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1392F-B7EC-EB4F-9100-0B084681A5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99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two people who “mint” x at the same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1392F-B7EC-EB4F-9100-0B084681A59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70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 thought: heavy</a:t>
            </a:r>
            <a:r>
              <a:rPr lang="en-US" baseline="0" dirty="0" smtClean="0"/>
              <a:t> </a:t>
            </a:r>
            <a:r>
              <a:rPr lang="en-US" dirty="0" err="1" smtClean="0"/>
              <a:t>bitcoin</a:t>
            </a:r>
            <a:r>
              <a:rPr lang="en-US" dirty="0" smtClean="0"/>
              <a:t> servers</a:t>
            </a:r>
            <a:r>
              <a:rPr lang="en-US" baseline="0" dirty="0" smtClean="0"/>
              <a:t> vs. lightweight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1392F-B7EC-EB4F-9100-0B084681A59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21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1392F-B7EC-EB4F-9100-0B084681A59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84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Arguably</a:t>
            </a:r>
            <a:r>
              <a:rPr lang="en-US" baseline="0" dirty="0" smtClean="0"/>
              <a:t>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1392F-B7EC-EB4F-9100-0B084681A59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62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can’t just get a certificate for </a:t>
            </a:r>
            <a:r>
              <a:rPr lang="en-US" dirty="0" err="1" smtClean="0"/>
              <a:t>microsoft.com</a:t>
            </a:r>
            <a:r>
              <a:rPr lang="en-US" dirty="0" smtClean="0"/>
              <a:t> – well, scratch that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1392F-B7EC-EB4F-9100-0B084681A59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52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B1D2-AF33-B148-BA7A-6FC8F31DA1FD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0F88C-D268-7242-8B87-66C0536006BF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5FADD-A015-AC45-B940-09FFF263A7B5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3D2A-5F06-5742-B2E1-6AA894701F6C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02352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02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15C8-C5AC-C744-86CF-332C8C53892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85E-7148-7441-B501-A4986EB8F90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4C72-B118-704E-97D4-78D3F4878E0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CDC5-88DF-6B4B-BCA3-0DC2BE5BC05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white">
                    <a:shade val="50000"/>
                  </a:prstClr>
                </a:solidFill>
              </a:rPr>
              <a:t>Nikita Borisov - UIUC</a:t>
            </a: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419773E-CA48-0349-9BDF-FA1EE1CCD06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972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4000" cy="10668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82296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2011-12-01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A8D5497-B8DB-7A44-B582-8B1AF77EB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228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BitCoin</a:t>
            </a:r>
            <a:r>
              <a:rPr lang="en-US" dirty="0" smtClean="0"/>
              <a:t> and </a:t>
            </a:r>
            <a:r>
              <a:rPr lang="en-US" dirty="0" err="1" smtClean="0"/>
              <a:t>Zooko’s</a:t>
            </a:r>
            <a:r>
              <a:rPr lang="en-US" dirty="0" smtClean="0"/>
              <a:t> Triangle: Global, Distributed Time Stamping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04466"/>
            <a:ext cx="8077200" cy="1499616"/>
          </a:xfrm>
        </p:spPr>
        <p:txBody>
          <a:bodyPr/>
          <a:lstStyle/>
          <a:p>
            <a:r>
              <a:rPr lang="en-US" dirty="0" smtClean="0"/>
              <a:t>CS425/CSE424/ECE428 — Distributed Systems — Fall 2011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B1D2-AF33-B148-BA7A-6FC8F31DA1FD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241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incorporate data (z) into puzzle</a:t>
            </a:r>
          </a:p>
          <a:p>
            <a:pPr lvl="1"/>
            <a:r>
              <a:rPr lang="en-US" dirty="0" smtClean="0"/>
              <a:t>Find x such that H(x || z) has k 0 bits</a:t>
            </a:r>
          </a:p>
          <a:p>
            <a:r>
              <a:rPr lang="en-US" dirty="0" smtClean="0"/>
              <a:t>To append to log, must solve puzzle based on existing log</a:t>
            </a:r>
          </a:p>
          <a:p>
            <a:r>
              <a:rPr lang="en-US" dirty="0" smtClean="0"/>
              <a:t>Format of log “line” n: L</a:t>
            </a:r>
            <a:r>
              <a:rPr lang="en-US" baseline="-25000" dirty="0" smtClean="0"/>
              <a:t>n</a:t>
            </a:r>
            <a:r>
              <a:rPr lang="en-US" dirty="0" smtClean="0"/>
              <a:t> = M, x, where</a:t>
            </a:r>
          </a:p>
          <a:p>
            <a:pPr lvl="1"/>
            <a:r>
              <a:rPr lang="en-US" dirty="0" smtClean="0"/>
              <a:t>M: new message appended to log</a:t>
            </a:r>
          </a:p>
          <a:p>
            <a:pPr lvl="1"/>
            <a:r>
              <a:rPr lang="en-US" dirty="0" smtClean="0"/>
              <a:t>x: number such that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k</a:t>
            </a:r>
            <a:r>
              <a:rPr lang="en-US" dirty="0" smtClean="0"/>
              <a:t>(x || M || L</a:t>
            </a:r>
            <a:r>
              <a:rPr lang="en-US" baseline="-25000" dirty="0" smtClean="0"/>
              <a:t>n-1</a:t>
            </a:r>
            <a:r>
              <a:rPr lang="en-US" dirty="0" smtClean="0"/>
              <a:t>) = 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101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line’s puzzle depends on the previous one</a:t>
            </a:r>
          </a:p>
          <a:p>
            <a:pPr lvl="1"/>
            <a:r>
              <a:rPr lang="en-US" dirty="0" smtClean="0"/>
              <a:t>L</a:t>
            </a:r>
            <a:r>
              <a:rPr lang="en-US" baseline="-25000" dirty="0" smtClean="0"/>
              <a:t>n</a:t>
            </a:r>
            <a:r>
              <a:rPr lang="en-US" dirty="0" smtClean="0"/>
              <a:t> -&gt; L</a:t>
            </a:r>
            <a:r>
              <a:rPr lang="en-US" baseline="-25000" dirty="0" smtClean="0"/>
              <a:t>n-1</a:t>
            </a:r>
            <a:r>
              <a:rPr lang="en-US" dirty="0" smtClean="0"/>
              <a:t> -&gt; … -&gt; L</a:t>
            </a:r>
            <a:r>
              <a:rPr lang="en-US" baseline="-25000" dirty="0" smtClean="0"/>
              <a:t>1</a:t>
            </a:r>
            <a:r>
              <a:rPr lang="en-US" dirty="0" smtClean="0"/>
              <a:t> -&gt; L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To add m lines, must solve m puzzles</a:t>
            </a:r>
          </a:p>
          <a:p>
            <a:r>
              <a:rPr lang="en-US" dirty="0" smtClean="0"/>
              <a:t>Longest chain wins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04240" y="4734560"/>
            <a:ext cx="640080" cy="599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1970036" y="4734560"/>
            <a:ext cx="640080" cy="599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3078480" y="4734560"/>
            <a:ext cx="640080" cy="599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277360" y="4287520"/>
            <a:ext cx="640080" cy="599440"/>
          </a:xfrm>
          <a:prstGeom prst="round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4’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4277360" y="5334000"/>
            <a:ext cx="640080" cy="599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212080" y="5334000"/>
            <a:ext cx="640080" cy="599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6350000" y="4287520"/>
            <a:ext cx="640080" cy="599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14" name="Rounded Rectangle 13"/>
          <p:cNvSpPr/>
          <p:nvPr/>
        </p:nvSpPr>
        <p:spPr>
          <a:xfrm>
            <a:off x="6350000" y="5334000"/>
            <a:ext cx="640080" cy="599440"/>
          </a:xfrm>
          <a:prstGeom prst="round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6’</a:t>
            </a:r>
            <a:endParaRPr lang="en-US" sz="2400" dirty="0"/>
          </a:p>
        </p:txBody>
      </p:sp>
      <p:sp>
        <p:nvSpPr>
          <p:cNvPr id="15" name="Rounded Rectangle 14"/>
          <p:cNvSpPr/>
          <p:nvPr/>
        </p:nvSpPr>
        <p:spPr>
          <a:xfrm>
            <a:off x="7574476" y="4287520"/>
            <a:ext cx="640080" cy="599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7</a:t>
            </a:r>
          </a:p>
        </p:txBody>
      </p:sp>
      <p:cxnSp>
        <p:nvCxnSpPr>
          <p:cNvPr id="17" name="Straight Arrow Connector 16"/>
          <p:cNvCxnSpPr>
            <a:stCxn id="7" idx="3"/>
            <a:endCxn id="8" idx="1"/>
          </p:cNvCxnSpPr>
          <p:nvPr/>
        </p:nvCxnSpPr>
        <p:spPr>
          <a:xfrm>
            <a:off x="1544320" y="5034280"/>
            <a:ext cx="4257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  <a:endCxn id="9" idx="1"/>
          </p:cNvCxnSpPr>
          <p:nvPr/>
        </p:nvCxnSpPr>
        <p:spPr>
          <a:xfrm>
            <a:off x="2610116" y="5034280"/>
            <a:ext cx="4683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3"/>
            <a:endCxn id="10" idx="1"/>
          </p:cNvCxnSpPr>
          <p:nvPr/>
        </p:nvCxnSpPr>
        <p:spPr>
          <a:xfrm flipV="1">
            <a:off x="3718560" y="4587240"/>
            <a:ext cx="558800" cy="447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3"/>
            <a:endCxn id="11" idx="1"/>
          </p:cNvCxnSpPr>
          <p:nvPr/>
        </p:nvCxnSpPr>
        <p:spPr>
          <a:xfrm>
            <a:off x="3718560" y="5034280"/>
            <a:ext cx="558800" cy="599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" idx="3"/>
            <a:endCxn id="12" idx="1"/>
          </p:cNvCxnSpPr>
          <p:nvPr/>
        </p:nvCxnSpPr>
        <p:spPr>
          <a:xfrm>
            <a:off x="4917440" y="5633720"/>
            <a:ext cx="2946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3"/>
            <a:endCxn id="14" idx="1"/>
          </p:cNvCxnSpPr>
          <p:nvPr/>
        </p:nvCxnSpPr>
        <p:spPr>
          <a:xfrm>
            <a:off x="5852160" y="5633720"/>
            <a:ext cx="4978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2" idx="3"/>
          </p:cNvCxnSpPr>
          <p:nvPr/>
        </p:nvCxnSpPr>
        <p:spPr>
          <a:xfrm flipV="1">
            <a:off x="5852160" y="4587240"/>
            <a:ext cx="497840" cy="10464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3" idx="3"/>
            <a:endCxn id="15" idx="1"/>
          </p:cNvCxnSpPr>
          <p:nvPr/>
        </p:nvCxnSpPr>
        <p:spPr>
          <a:xfrm>
            <a:off x="6990080" y="4587240"/>
            <a:ext cx="5843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234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Suppose r people try to append to a log</a:t>
            </a:r>
          </a:p>
          <a:p>
            <a:pPr lvl="1"/>
            <a:r>
              <a:rPr lang="en-US" dirty="0" smtClean="0"/>
              <a:t>Each person j has own message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j</a:t>
            </a:r>
            <a:endParaRPr lang="en-US" baseline="-25000" dirty="0" smtClean="0"/>
          </a:p>
          <a:p>
            <a:pPr lvl="1"/>
            <a:r>
              <a:rPr lang="en-US" dirty="0" smtClean="0"/>
              <a:t>Each tries to solve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k</a:t>
            </a:r>
            <a:r>
              <a:rPr lang="en-US" dirty="0" smtClean="0"/>
              <a:t>(x ||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j</a:t>
            </a:r>
            <a:r>
              <a:rPr lang="en-US" dirty="0" smtClean="0"/>
              <a:t> || L</a:t>
            </a:r>
            <a:r>
              <a:rPr lang="en-US" baseline="-25000" dirty="0" smtClean="0"/>
              <a:t>n-1</a:t>
            </a:r>
            <a:r>
              <a:rPr lang="en-US" dirty="0" smtClean="0"/>
              <a:t>) = 0</a:t>
            </a:r>
          </a:p>
          <a:p>
            <a:r>
              <a:rPr lang="en-US" dirty="0" smtClean="0"/>
              <a:t>As soon a someone finds a solution, </a:t>
            </a:r>
            <a:r>
              <a:rPr lang="en-US" i="1" dirty="0" smtClean="0"/>
              <a:t>broadcasts</a:t>
            </a:r>
            <a:r>
              <a:rPr lang="en-US" baseline="30000" dirty="0" smtClean="0"/>
              <a:t>†</a:t>
            </a:r>
            <a:r>
              <a:rPr lang="en-US" dirty="0" smtClean="0"/>
              <a:t> solution (L</a:t>
            </a:r>
            <a:r>
              <a:rPr lang="en-US" baseline="-25000" dirty="0" smtClean="0"/>
              <a:t>n</a:t>
            </a:r>
            <a:r>
              <a:rPr lang="en-US" dirty="0" smtClean="0"/>
              <a:t>) to everyone</a:t>
            </a:r>
          </a:p>
          <a:p>
            <a:r>
              <a:rPr lang="en-US" dirty="0" smtClean="0"/>
              <a:t>Everyone else switches to searching for L</a:t>
            </a:r>
            <a:r>
              <a:rPr lang="en-US" baseline="-25000" dirty="0" smtClean="0"/>
              <a:t>n+1</a:t>
            </a:r>
          </a:p>
          <a:p>
            <a:pPr lvl="1"/>
            <a:r>
              <a:rPr lang="en-US" dirty="0" smtClean="0"/>
              <a:t>I.e., solve </a:t>
            </a:r>
            <a:r>
              <a:rPr lang="en-US" dirty="0" err="1"/>
              <a:t>H</a:t>
            </a:r>
            <a:r>
              <a:rPr lang="en-US" baseline="-25000" dirty="0" err="1"/>
              <a:t>k</a:t>
            </a:r>
            <a:r>
              <a:rPr lang="en-US" dirty="0"/>
              <a:t>(x || </a:t>
            </a:r>
            <a:r>
              <a:rPr lang="en-US" dirty="0" err="1"/>
              <a:t>M</a:t>
            </a:r>
            <a:r>
              <a:rPr lang="en-US" baseline="-25000" dirty="0" err="1"/>
              <a:t>j</a:t>
            </a:r>
            <a:r>
              <a:rPr lang="en-US" dirty="0"/>
              <a:t> || </a:t>
            </a:r>
            <a:r>
              <a:rPr lang="en-US" dirty="0" smtClean="0"/>
              <a:t>L</a:t>
            </a:r>
            <a:r>
              <a:rPr lang="en-US" baseline="-25000" dirty="0" smtClean="0"/>
              <a:t>n</a:t>
            </a:r>
            <a:r>
              <a:rPr lang="en-US" dirty="0" smtClean="0"/>
              <a:t>) </a:t>
            </a:r>
            <a:r>
              <a:rPr lang="en-US" dirty="0"/>
              <a:t>= 0</a:t>
            </a:r>
          </a:p>
          <a:p>
            <a:pPr lvl="1"/>
            <a:r>
              <a:rPr lang="en-US" dirty="0" smtClean="0"/>
              <a:t>(why?)</a:t>
            </a:r>
          </a:p>
          <a:p>
            <a:pPr marL="457200" lvl="1" indent="0">
              <a:buNone/>
            </a:pPr>
            <a:endParaRPr lang="en-US" dirty="0"/>
          </a:p>
          <a:p>
            <a:pPr marL="411480" lvl="1" indent="0">
              <a:buNone/>
            </a:pPr>
            <a:r>
              <a:rPr lang="en-US" dirty="0" smtClean="0"/>
              <a:t>† we’ll return to this later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562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fast does the chain grow?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person expects to solve puzzle/generate new line in time t</a:t>
            </a:r>
          </a:p>
          <a:p>
            <a:r>
              <a:rPr lang="en-US" dirty="0" smtClean="0"/>
              <a:t>Among the r processes, log grows at the speed of t/r per line</a:t>
            </a:r>
          </a:p>
          <a:p>
            <a:pPr lvl="1"/>
            <a:r>
              <a:rPr lang="en-US" dirty="0" smtClean="0"/>
              <a:t>Why?</a:t>
            </a:r>
            <a:endParaRPr lang="en-US" i="1" dirty="0" smtClean="0"/>
          </a:p>
          <a:p>
            <a:r>
              <a:rPr lang="en-US" dirty="0" smtClean="0"/>
              <a:t>As more people participate</a:t>
            </a:r>
          </a:p>
          <a:p>
            <a:pPr lvl="1"/>
            <a:r>
              <a:rPr lang="en-US" dirty="0" smtClean="0"/>
              <a:t>r grows</a:t>
            </a:r>
          </a:p>
          <a:p>
            <a:pPr lvl="1"/>
            <a:r>
              <a:rPr lang="en-US" dirty="0" smtClean="0"/>
              <a:t>Log grows faster</a:t>
            </a:r>
          </a:p>
          <a:p>
            <a:pPr lvl="1"/>
            <a:r>
              <a:rPr lang="en-US" dirty="0" smtClean="0"/>
              <a:t>More difficult to revise history!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366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Incentives for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Security better if more people participated in logging</a:t>
            </a:r>
          </a:p>
          <a:p>
            <a:r>
              <a:rPr lang="en-US" dirty="0" smtClean="0"/>
              <a:t>Incentivize users to log </a:t>
            </a:r>
            <a:r>
              <a:rPr lang="en-US" i="1" dirty="0" smtClean="0"/>
              <a:t>others’ </a:t>
            </a:r>
            <a:r>
              <a:rPr lang="en-US" dirty="0" smtClean="0"/>
              <a:t>transactions</a:t>
            </a:r>
          </a:p>
          <a:p>
            <a:pPr lvl="1"/>
            <a:r>
              <a:rPr lang="en-US" dirty="0" smtClean="0"/>
              <a:t>Transaction fees: pay me x% to log your data</a:t>
            </a:r>
          </a:p>
          <a:p>
            <a:pPr lvl="1"/>
            <a:r>
              <a:rPr lang="en-US" dirty="0" smtClean="0"/>
              <a:t>Mining: each log line </a:t>
            </a:r>
            <a:r>
              <a:rPr lang="en-US" i="1" dirty="0" smtClean="0"/>
              <a:t>creates </a:t>
            </a:r>
            <a:r>
              <a:rPr lang="en-US" dirty="0" err="1" smtClean="0"/>
              <a:t>bitcoins</a:t>
            </a:r>
            <a:endParaRPr lang="en-US" dirty="0" smtClean="0"/>
          </a:p>
          <a:p>
            <a:pPr lvl="2"/>
            <a:r>
              <a:rPr lang="en-US" dirty="0" smtClean="0"/>
              <a:t>Replace “Alice minted x” entries with “Alice logged line L</a:t>
            </a:r>
            <a:r>
              <a:rPr lang="en-US" baseline="-25000" dirty="0" smtClean="0"/>
              <a:t>n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Payment protocol:</a:t>
            </a:r>
          </a:p>
          <a:p>
            <a:pPr lvl="1"/>
            <a:r>
              <a:rPr lang="en-US" dirty="0" smtClean="0"/>
              <a:t>Alice-&gt;Bob: here’s coin x</a:t>
            </a:r>
          </a:p>
          <a:p>
            <a:pPr lvl="1"/>
            <a:r>
              <a:rPr lang="en-US" i="1" dirty="0" smtClean="0"/>
              <a:t>Broadcast </a:t>
            </a:r>
            <a:r>
              <a:rPr lang="en-US" dirty="0" smtClean="0"/>
              <a:t>to everyone: Alice transfers x to Bob</a:t>
            </a:r>
          </a:p>
          <a:p>
            <a:pPr lvl="1"/>
            <a:r>
              <a:rPr lang="en-US" dirty="0" smtClean="0"/>
              <a:t>Bob: wait until transfer appears in a new log line</a:t>
            </a:r>
          </a:p>
          <a:p>
            <a:pPr lvl="2"/>
            <a:r>
              <a:rPr lang="en-US" dirty="0" smtClean="0"/>
              <a:t>Optionally wait until a few more lines follow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081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4520" y="1351280"/>
            <a:ext cx="1838960" cy="15544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Alice generated </a:t>
            </a:r>
          </a:p>
          <a:p>
            <a:pPr algn="ctr"/>
            <a:r>
              <a:rPr lang="en-US" dirty="0" smtClean="0"/>
              <a:t>50 BTC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Nonce: 1234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444240" y="1351280"/>
            <a:ext cx="1838960" cy="15544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 generated</a:t>
            </a:r>
          </a:p>
          <a:p>
            <a:pPr algn="ctr"/>
            <a:r>
              <a:rPr lang="en-US" dirty="0" smtClean="0"/>
              <a:t>50 BTC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Nonce: 5678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156960" y="1351280"/>
            <a:ext cx="1838960" cy="15544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Carol generated</a:t>
            </a:r>
          </a:p>
          <a:p>
            <a:pPr algn="ctr"/>
            <a:r>
              <a:rPr lang="en-US" dirty="0" smtClean="0"/>
              <a:t>50 BTC</a:t>
            </a:r>
          </a:p>
          <a:p>
            <a:pPr algn="ctr"/>
            <a:r>
              <a:rPr lang="en-US" dirty="0" smtClean="0"/>
              <a:t>Alice transferred 10 BTC to Bob + 1 BTC to Carol (fee)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Nonce: 9932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847689"/>
              </p:ext>
            </p:extLst>
          </p:nvPr>
        </p:nvGraphicFramePr>
        <p:xfrm>
          <a:off x="1524000" y="4729480"/>
          <a:ext cx="60960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US" dirty="0"/>
                    </a:p>
                  </a:txBody>
                  <a:tcPr/>
                </a:tc>
              </a:tr>
              <a:tr h="345440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 BTC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BTC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Carol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 BTC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3586480" y="3484880"/>
            <a:ext cx="1544320" cy="49784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Hash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299200" y="3484880"/>
            <a:ext cx="1544320" cy="49784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Hash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1840" y="3484880"/>
            <a:ext cx="1544320" cy="49784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Hash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7" idx="2"/>
            <a:endCxn id="16" idx="0"/>
          </p:cNvCxnSpPr>
          <p:nvPr/>
        </p:nvCxnSpPr>
        <p:spPr>
          <a:xfrm>
            <a:off x="1524000" y="2905760"/>
            <a:ext cx="0" cy="579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  <a:endCxn id="14" idx="0"/>
          </p:cNvCxnSpPr>
          <p:nvPr/>
        </p:nvCxnSpPr>
        <p:spPr>
          <a:xfrm flipH="1">
            <a:off x="4358640" y="2905760"/>
            <a:ext cx="5080" cy="579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2"/>
            <a:endCxn id="15" idx="0"/>
          </p:cNvCxnSpPr>
          <p:nvPr/>
        </p:nvCxnSpPr>
        <p:spPr>
          <a:xfrm flipH="1">
            <a:off x="7071360" y="2905760"/>
            <a:ext cx="5080" cy="579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6" idx="3"/>
            <a:endCxn id="14" idx="1"/>
          </p:cNvCxnSpPr>
          <p:nvPr/>
        </p:nvCxnSpPr>
        <p:spPr>
          <a:xfrm>
            <a:off x="2296160" y="3733800"/>
            <a:ext cx="12903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3"/>
            <a:endCxn id="15" idx="1"/>
          </p:cNvCxnSpPr>
          <p:nvPr/>
        </p:nvCxnSpPr>
        <p:spPr>
          <a:xfrm>
            <a:off x="5130800" y="3733800"/>
            <a:ext cx="1168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6" idx="1"/>
          </p:cNvCxnSpPr>
          <p:nvPr/>
        </p:nvCxnSpPr>
        <p:spPr>
          <a:xfrm>
            <a:off x="0" y="3733800"/>
            <a:ext cx="751840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579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 to set k?</a:t>
            </a:r>
          </a:p>
          <a:p>
            <a:pPr lvl="1"/>
            <a:r>
              <a:rPr lang="en-US" dirty="0" smtClean="0"/>
              <a:t>Too short: wasted effort due to broadcast delays &amp; chain splits</a:t>
            </a:r>
          </a:p>
          <a:p>
            <a:pPr lvl="1"/>
            <a:r>
              <a:rPr lang="en-US" dirty="0" smtClean="0"/>
              <a:t>Too long: slows down transactions</a:t>
            </a:r>
          </a:p>
          <a:p>
            <a:r>
              <a:rPr lang="en-US" dirty="0" smtClean="0"/>
              <a:t>Periodically adjust difficulty k such that one line gets added every 10 minutes</a:t>
            </a:r>
          </a:p>
          <a:p>
            <a:pPr lvl="1"/>
            <a:r>
              <a:rPr lang="en-US" dirty="0" smtClean="0"/>
              <a:t>Determined algorithmically based on timestamps of previous log entries</a:t>
            </a:r>
          </a:p>
          <a:p>
            <a:r>
              <a:rPr lang="en-US" dirty="0" smtClean="0"/>
              <a:t>Current difficulty</a:t>
            </a:r>
          </a:p>
          <a:p>
            <a:pPr lvl="1"/>
            <a:r>
              <a:rPr lang="en-US" dirty="0" smtClean="0"/>
              <a:t>p = 0.0000000000000002134626788616875506243708571219031000509</a:t>
            </a:r>
          </a:p>
          <a:p>
            <a:pPr lvl="1"/>
            <a:r>
              <a:rPr lang="en-US" dirty="0" smtClean="0"/>
              <a:t>4684659657288133 expected hash computations to win (4.7 </a:t>
            </a:r>
            <a:r>
              <a:rPr lang="en-US" b="1" dirty="0" smtClean="0"/>
              <a:t>quadrillion!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568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All-to-all broadcast</a:t>
            </a:r>
          </a:p>
          <a:p>
            <a:pPr lvl="1"/>
            <a:r>
              <a:rPr lang="en-US" dirty="0" smtClean="0"/>
              <a:t>Every transaction (for logging)</a:t>
            </a:r>
          </a:p>
          <a:p>
            <a:pPr lvl="1"/>
            <a:r>
              <a:rPr lang="en-US" dirty="0" smtClean="0"/>
              <a:t>Every block (for chain growth)</a:t>
            </a:r>
          </a:p>
          <a:p>
            <a:r>
              <a:rPr lang="en-US" dirty="0" smtClean="0"/>
              <a:t>How do you implement this?</a:t>
            </a:r>
          </a:p>
          <a:p>
            <a:pPr lvl="1"/>
            <a:r>
              <a:rPr lang="en-US" dirty="0" smtClean="0"/>
              <a:t>DHT (e.g., Chord)</a:t>
            </a:r>
          </a:p>
          <a:p>
            <a:pPr lvl="1"/>
            <a:r>
              <a:rPr lang="en-US" dirty="0" smtClean="0"/>
              <a:t>Gossip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841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Data volume</a:t>
            </a:r>
          </a:p>
          <a:p>
            <a:pPr lvl="1"/>
            <a:r>
              <a:rPr lang="en-US" dirty="0" smtClean="0"/>
              <a:t>VISA network: 2000 </a:t>
            </a:r>
            <a:r>
              <a:rPr lang="en-US" dirty="0" err="1" smtClean="0"/>
              <a:t>tps</a:t>
            </a:r>
            <a:endParaRPr lang="en-US" dirty="0" smtClean="0"/>
          </a:p>
          <a:p>
            <a:pPr lvl="1"/>
            <a:r>
              <a:rPr lang="en-US" dirty="0" smtClean="0"/>
              <a:t>Transaction: 0.5 – 1KB</a:t>
            </a:r>
          </a:p>
          <a:p>
            <a:pPr lvl="1"/>
            <a:r>
              <a:rPr lang="en-US" dirty="0" smtClean="0"/>
              <a:t>A single block (10 </a:t>
            </a:r>
            <a:r>
              <a:rPr lang="en-US" dirty="0" err="1" smtClean="0"/>
              <a:t>mins</a:t>
            </a:r>
            <a:r>
              <a:rPr lang="en-US" dirty="0" smtClean="0"/>
              <a:t>): 1.14 GB</a:t>
            </a:r>
          </a:p>
          <a:p>
            <a:pPr lvl="1"/>
            <a:r>
              <a:rPr lang="en-US" dirty="0" smtClean="0"/>
              <a:t>Total volume ~160 GB / day</a:t>
            </a:r>
          </a:p>
          <a:p>
            <a:pPr lvl="2"/>
            <a:r>
              <a:rPr lang="en-US" dirty="0" smtClean="0"/>
              <a:t>Or twice that if you include transaction broadcasts</a:t>
            </a:r>
          </a:p>
          <a:p>
            <a:r>
              <a:rPr lang="en-US" dirty="0" smtClean="0"/>
              <a:t>Bandwidth per node?</a:t>
            </a:r>
          </a:p>
          <a:p>
            <a:pPr lvl="1"/>
            <a:r>
              <a:rPr lang="en-US" dirty="0" smtClean="0"/>
              <a:t>On average, each node downloads / uploads each block once</a:t>
            </a:r>
          </a:p>
          <a:p>
            <a:pPr lvl="1"/>
            <a:r>
              <a:rPr lang="en-US" dirty="0" smtClean="0"/>
              <a:t>~160 GB/day = 15 Mbps</a:t>
            </a:r>
          </a:p>
          <a:p>
            <a:pPr lvl="1"/>
            <a:r>
              <a:rPr lang="en-US" dirty="0" smtClean="0"/>
              <a:t>(only ~$50/month at EC2 prices!)</a:t>
            </a:r>
          </a:p>
          <a:p>
            <a:pPr lvl="1"/>
            <a:r>
              <a:rPr lang="en-US" dirty="0" smtClean="0"/>
              <a:t>Storage &amp; CPU costs dominate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701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BitCoin</a:t>
            </a:r>
            <a:r>
              <a:rPr lang="en-US" dirty="0" smtClean="0"/>
              <a:t>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“Mining” not profitable</a:t>
            </a:r>
          </a:p>
          <a:p>
            <a:pPr lvl="1"/>
            <a:r>
              <a:rPr lang="en-US" dirty="0" smtClean="0"/>
              <a:t>Unless you have some expensive, special-purpose rigs</a:t>
            </a:r>
          </a:p>
          <a:p>
            <a:pPr marL="457200" lvl="1" indent="0">
              <a:buNone/>
            </a:pPr>
            <a:r>
              <a:rPr lang="en-US" i="1" dirty="0"/>
              <a:t>“the bulk of mining is now concentrated in a handful of huge mining pools, which theoretically could hijack the entire network if they worked in concert</a:t>
            </a:r>
            <a:r>
              <a:rPr lang="en-US" i="1" dirty="0" smtClean="0"/>
              <a:t>.”</a:t>
            </a:r>
            <a:endParaRPr lang="en-US" i="1" dirty="0"/>
          </a:p>
          <a:p>
            <a:r>
              <a:rPr lang="en-US" dirty="0" smtClean="0"/>
              <a:t>Coins must be kept safe</a:t>
            </a:r>
          </a:p>
          <a:p>
            <a:pPr lvl="1"/>
            <a:r>
              <a:rPr lang="en-US" dirty="0" smtClean="0"/>
              <a:t>From loss</a:t>
            </a:r>
          </a:p>
          <a:p>
            <a:pPr lvl="1"/>
            <a:r>
              <a:rPr lang="en-US" dirty="0" smtClean="0"/>
              <a:t>From theft</a:t>
            </a:r>
          </a:p>
          <a:p>
            <a:r>
              <a:rPr lang="en-US" dirty="0" smtClean="0"/>
              <a:t>[Economics]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584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problems</a:t>
            </a:r>
          </a:p>
          <a:p>
            <a:pPr lvl="1"/>
            <a:r>
              <a:rPr lang="en-US" dirty="0" err="1" smtClean="0"/>
              <a:t>Unforgeable</a:t>
            </a:r>
            <a:r>
              <a:rPr lang="en-US" dirty="0"/>
              <a:t> </a:t>
            </a:r>
            <a:r>
              <a:rPr lang="en-US" dirty="0" smtClean="0"/>
              <a:t>electronic currency</a:t>
            </a:r>
          </a:p>
          <a:p>
            <a:pPr lvl="1"/>
            <a:r>
              <a:rPr lang="en-US" dirty="0" smtClean="0"/>
              <a:t>Secure, globally unique names</a:t>
            </a:r>
          </a:p>
          <a:p>
            <a:r>
              <a:rPr lang="en-US" dirty="0" smtClean="0"/>
              <a:t>Same underlying principle</a:t>
            </a:r>
          </a:p>
          <a:p>
            <a:pPr lvl="1"/>
            <a:r>
              <a:rPr lang="en-US" dirty="0" smtClean="0"/>
              <a:t>Decentralized global </a:t>
            </a:r>
            <a:r>
              <a:rPr lang="en-US" dirty="0" err="1" smtClean="0"/>
              <a:t>timestamping</a:t>
            </a:r>
            <a:r>
              <a:rPr lang="en-US" dirty="0" smtClean="0"/>
              <a:t> service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583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How to assign names to processes?</a:t>
            </a:r>
          </a:p>
          <a:p>
            <a:r>
              <a:rPr lang="en-US" dirty="0" smtClean="0"/>
              <a:t>Solutions:</a:t>
            </a:r>
          </a:p>
          <a:p>
            <a:pPr lvl="1"/>
            <a:r>
              <a:rPr lang="en-US" dirty="0" smtClean="0"/>
              <a:t>IP addresses</a:t>
            </a:r>
          </a:p>
          <a:p>
            <a:pPr lvl="1"/>
            <a:r>
              <a:rPr lang="en-US" dirty="0" smtClean="0"/>
              <a:t>DNS</a:t>
            </a:r>
          </a:p>
          <a:p>
            <a:pPr lvl="1"/>
            <a:r>
              <a:rPr lang="en-US" dirty="0" smtClean="0"/>
              <a:t>Web certificates</a:t>
            </a:r>
          </a:p>
          <a:p>
            <a:pPr lvl="1"/>
            <a:r>
              <a:rPr lang="en-US" dirty="0" smtClean="0"/>
              <a:t>…</a:t>
            </a:r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014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Desirable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Secure</a:t>
            </a:r>
          </a:p>
          <a:p>
            <a:pPr lvl="1"/>
            <a:r>
              <a:rPr lang="en-US" dirty="0" smtClean="0"/>
              <a:t>Can “claim” a name, and prove this claim to others</a:t>
            </a:r>
          </a:p>
          <a:p>
            <a:r>
              <a:rPr lang="en-US" dirty="0" smtClean="0"/>
              <a:t>Meaningful</a:t>
            </a:r>
          </a:p>
          <a:p>
            <a:pPr lvl="1"/>
            <a:r>
              <a:rPr lang="en-US" dirty="0" smtClean="0"/>
              <a:t>Name needs to be “Nikita Borisov” or </a:t>
            </a:r>
            <a:r>
              <a:rPr lang="en-US" dirty="0"/>
              <a:t>“Amazon,” not </a:t>
            </a:r>
            <a:r>
              <a:rPr lang="en-US" dirty="0" smtClean="0"/>
              <a:t>“</a:t>
            </a:r>
            <a:r>
              <a:rPr lang="en-US" sz="2000" dirty="0" smtClean="0"/>
              <a:t>1Na7VPBzpwP5QNJk3zG9jMYXvaSzzGS3mn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Sometimes called “memorable”</a:t>
            </a:r>
          </a:p>
          <a:p>
            <a:r>
              <a:rPr lang="en-US" dirty="0" smtClean="0"/>
              <a:t>Decentralized</a:t>
            </a:r>
          </a:p>
          <a:p>
            <a:pPr lvl="1"/>
            <a:r>
              <a:rPr lang="en-US" dirty="0" smtClean="0"/>
              <a:t>Context-free: “Amazon” means the same to you as to 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379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Zooko’s</a:t>
            </a:r>
            <a:r>
              <a:rPr lang="en-US" dirty="0" smtClean="0"/>
              <a:t>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Conjecture: cannot have all three</a:t>
            </a:r>
          </a:p>
          <a:p>
            <a:pPr lvl="1"/>
            <a:r>
              <a:rPr lang="en-US" dirty="0" smtClean="0"/>
              <a:t>But can have any two!</a:t>
            </a:r>
          </a:p>
          <a:p>
            <a:r>
              <a:rPr lang="en-US" dirty="0" smtClean="0"/>
              <a:t>E.g.:</a:t>
            </a:r>
          </a:p>
          <a:p>
            <a:pPr lvl="1"/>
            <a:r>
              <a:rPr lang="en-US" dirty="0" smtClean="0"/>
              <a:t>Secure &amp; decentralized: public keys</a:t>
            </a:r>
          </a:p>
          <a:p>
            <a:pPr lvl="2"/>
            <a:r>
              <a:rPr lang="en-US" dirty="0" smtClean="0"/>
              <a:t>1Na7VPBzpwP5QNJk3zG9jMYXvaSzzGS3mn uniquely, globally identifies someone, who can prove the right to have that name</a:t>
            </a:r>
          </a:p>
          <a:p>
            <a:pPr lvl="1"/>
            <a:r>
              <a:rPr lang="en-US" dirty="0" smtClean="0"/>
              <a:t>Meaningful &amp; decentralized: domain names</a:t>
            </a:r>
          </a:p>
          <a:p>
            <a:pPr lvl="2"/>
            <a:r>
              <a:rPr lang="en-US" b="1" dirty="0" smtClean="0"/>
              <a:t>Not </a:t>
            </a:r>
            <a:r>
              <a:rPr lang="en-US" dirty="0" smtClean="0"/>
              <a:t>secure</a:t>
            </a:r>
          </a:p>
          <a:p>
            <a:pPr lvl="1"/>
            <a:r>
              <a:rPr lang="en-US" dirty="0" smtClean="0"/>
              <a:t>Secure &amp; meaningful: nicknames / </a:t>
            </a:r>
            <a:r>
              <a:rPr lang="en-US" dirty="0" err="1" smtClean="0"/>
              <a:t>petnames</a:t>
            </a:r>
            <a:endParaRPr lang="en-US" dirty="0" smtClean="0"/>
          </a:p>
          <a:p>
            <a:pPr lvl="2"/>
            <a:r>
              <a:rPr lang="en-US" i="1" dirty="0" smtClean="0"/>
              <a:t>Local</a:t>
            </a:r>
            <a:r>
              <a:rPr lang="en-US" dirty="0" smtClean="0"/>
              <a:t> mapping of names to identities</a:t>
            </a:r>
          </a:p>
          <a:p>
            <a:pPr lvl="2"/>
            <a:r>
              <a:rPr lang="en-US" dirty="0" smtClean="0"/>
              <a:t>Can be translated to secure &amp; decentralized names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060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Zooko’s</a:t>
            </a:r>
            <a:r>
              <a:rPr lang="en-US" dirty="0" smtClean="0"/>
              <a:t> Tetrahedron?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definitions of decentralized</a:t>
            </a:r>
          </a:p>
          <a:p>
            <a:pPr lvl="1"/>
            <a:r>
              <a:rPr lang="en-US" dirty="0" smtClean="0"/>
              <a:t>Globally meaningful</a:t>
            </a:r>
          </a:p>
          <a:p>
            <a:pPr lvl="1"/>
            <a:r>
              <a:rPr lang="en-US" dirty="0" smtClean="0"/>
              <a:t>No central authority</a:t>
            </a:r>
          </a:p>
          <a:p>
            <a:r>
              <a:rPr lang="en-US" dirty="0" smtClean="0"/>
              <a:t>Turns out you can have one of the two</a:t>
            </a:r>
          </a:p>
          <a:p>
            <a:pPr lvl="1"/>
            <a:r>
              <a:rPr lang="en-US" dirty="0" smtClean="0"/>
              <a:t>E.g., X.509 certificates used for Web Browsing</a:t>
            </a:r>
          </a:p>
          <a:p>
            <a:pPr lvl="1"/>
            <a:r>
              <a:rPr lang="en-US" dirty="0" smtClean="0"/>
              <a:t>E.g., DNSSEC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23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56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</a:t>
            </a:r>
            <a:r>
              <a:rPr lang="en-US" dirty="0" err="1" smtClean="0"/>
              <a:t>Timestamping</a:t>
            </a:r>
            <a:r>
              <a:rPr lang="en-US" dirty="0" smtClean="0"/>
              <a:t>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solve triangle with distributed global </a:t>
            </a:r>
            <a:r>
              <a:rPr lang="en-US" dirty="0" err="1" smtClean="0"/>
              <a:t>timestamping</a:t>
            </a:r>
            <a:endParaRPr lang="en-US" dirty="0" smtClean="0"/>
          </a:p>
          <a:p>
            <a:pPr lvl="1"/>
            <a:r>
              <a:rPr lang="en-US" dirty="0" smtClean="0"/>
              <a:t>I “claim” a name by saying “Nikita Borisov” belongs to public key </a:t>
            </a:r>
            <a:r>
              <a:rPr lang="en-US" sz="2000" dirty="0" smtClean="0"/>
              <a:t>1Na7VPBzpwP5QNJk3zG9jMYXvaSzzGS3mn</a:t>
            </a:r>
          </a:p>
          <a:p>
            <a:pPr lvl="1"/>
            <a:r>
              <a:rPr lang="en-US" dirty="0" smtClean="0"/>
              <a:t>First claim wins</a:t>
            </a:r>
          </a:p>
          <a:p>
            <a:pPr lvl="1"/>
            <a:r>
              <a:rPr lang="en-US" dirty="0" smtClean="0"/>
              <a:t>Sound familiar?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028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BitCoin</a:t>
            </a:r>
            <a:r>
              <a:rPr lang="en-US" dirty="0" smtClean="0"/>
              <a:t>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Mine names instead of coins!</a:t>
            </a:r>
          </a:p>
          <a:p>
            <a:r>
              <a:rPr lang="en-US" dirty="0" smtClean="0"/>
              <a:t>New block includes any names you want to register</a:t>
            </a:r>
            <a:endParaRPr lang="en-US" dirty="0"/>
          </a:p>
          <a:p>
            <a:pPr lvl="1"/>
            <a:r>
              <a:rPr lang="en-US" dirty="0" smtClean="0"/>
              <a:t>Your own + any others you care about</a:t>
            </a:r>
          </a:p>
          <a:p>
            <a:r>
              <a:rPr lang="en-US" dirty="0" smtClean="0"/>
              <a:t>Name ownership verified by the longest chain</a:t>
            </a:r>
          </a:p>
          <a:p>
            <a:pPr lvl="1"/>
            <a:r>
              <a:rPr lang="en-US" dirty="0" smtClean="0"/>
              <a:t>Can implement transfers, too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[originally proposed by Aaron Swartz]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504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reality…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WWW: use public key certificates</a:t>
            </a:r>
          </a:p>
          <a:p>
            <a:pPr lvl="1"/>
            <a:r>
              <a:rPr lang="en-US" dirty="0" smtClean="0"/>
              <a:t>Issued by certificate authorities</a:t>
            </a:r>
          </a:p>
          <a:p>
            <a:pPr lvl="1"/>
            <a:r>
              <a:rPr lang="en-US" dirty="0" smtClean="0"/>
              <a:t>Ensure uniqueness, trademarks, etc.</a:t>
            </a:r>
          </a:p>
          <a:p>
            <a:r>
              <a:rPr lang="en-US" dirty="0" smtClean="0"/>
              <a:t>Use </a:t>
            </a:r>
            <a:r>
              <a:rPr lang="en-US" i="1" dirty="0" smtClean="0"/>
              <a:t>multiple </a:t>
            </a:r>
            <a:r>
              <a:rPr lang="en-US" dirty="0" smtClean="0"/>
              <a:t>authorities</a:t>
            </a:r>
          </a:p>
          <a:p>
            <a:pPr lvl="1"/>
            <a:r>
              <a:rPr lang="en-US" dirty="0" smtClean="0"/>
              <a:t>100+ in existence!</a:t>
            </a:r>
          </a:p>
          <a:p>
            <a:pPr lvl="1"/>
            <a:r>
              <a:rPr lang="en-US" dirty="0" smtClean="0"/>
              <a:t>Good: encourages competition, lowers prices</a:t>
            </a:r>
          </a:p>
          <a:p>
            <a:pPr lvl="1"/>
            <a:r>
              <a:rPr lang="en-US" dirty="0" smtClean="0"/>
              <a:t>Bad: Any single authority can compromise security</a:t>
            </a:r>
          </a:p>
          <a:p>
            <a:r>
              <a:rPr lang="en-US" dirty="0" smtClean="0"/>
              <a:t>E.g.: “</a:t>
            </a:r>
            <a:r>
              <a:rPr lang="en-US" dirty="0" err="1" smtClean="0"/>
              <a:t>comodogate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Comodo</a:t>
            </a:r>
            <a:r>
              <a:rPr lang="en-US" dirty="0" smtClean="0"/>
              <a:t> compromised issued new certificates for “</a:t>
            </a:r>
            <a:r>
              <a:rPr lang="en-US" dirty="0" err="1" smtClean="0"/>
              <a:t>mail.google.com</a:t>
            </a:r>
            <a:r>
              <a:rPr lang="en-US" dirty="0" smtClean="0"/>
              <a:t>”, “</a:t>
            </a:r>
            <a:r>
              <a:rPr lang="en-US" dirty="0" err="1" smtClean="0"/>
              <a:t>login.skype.com</a:t>
            </a:r>
            <a:r>
              <a:rPr lang="en-US" dirty="0" smtClean="0"/>
              <a:t>”, etc.</a:t>
            </a:r>
          </a:p>
          <a:p>
            <a:pPr lvl="1"/>
            <a:r>
              <a:rPr lang="en-US" dirty="0" smtClean="0"/>
              <a:t>Other compromises have happened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26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191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Web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Solution: add a new global </a:t>
            </a:r>
            <a:r>
              <a:rPr lang="en-US" strike="sngStrike" dirty="0" smtClean="0"/>
              <a:t>decentralized</a:t>
            </a:r>
            <a:r>
              <a:rPr lang="en-US" dirty="0" smtClean="0"/>
              <a:t> distributed log</a:t>
            </a:r>
          </a:p>
          <a:p>
            <a:pPr lvl="1"/>
            <a:r>
              <a:rPr lang="en-US" dirty="0" smtClean="0"/>
              <a:t>All new certificates added to log</a:t>
            </a:r>
          </a:p>
          <a:p>
            <a:pPr lvl="1"/>
            <a:r>
              <a:rPr lang="en-US" dirty="0" smtClean="0"/>
              <a:t>Can be monitored by domain owners</a:t>
            </a:r>
          </a:p>
          <a:p>
            <a:r>
              <a:rPr lang="en-US" dirty="0" smtClean="0"/>
              <a:t>Log servers run an agreement algorithm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Paxos</a:t>
            </a:r>
            <a:r>
              <a:rPr lang="en-US" dirty="0" smtClean="0"/>
              <a:t> or BFT</a:t>
            </a:r>
          </a:p>
          <a:p>
            <a:pPr lvl="1"/>
            <a:r>
              <a:rPr lang="en-US" dirty="0" smtClean="0"/>
              <a:t>Cryptographic evidence of correct behavior</a:t>
            </a:r>
          </a:p>
          <a:p>
            <a:pPr lvl="1"/>
            <a:r>
              <a:rPr lang="en-US" dirty="0" smtClean="0"/>
              <a:t>Must compromise </a:t>
            </a:r>
            <a:r>
              <a:rPr lang="en-US" i="1" dirty="0" smtClean="0"/>
              <a:t>all </a:t>
            </a:r>
            <a:r>
              <a:rPr lang="en-US" dirty="0" smtClean="0"/>
              <a:t>log servers</a:t>
            </a:r>
          </a:p>
          <a:p>
            <a:r>
              <a:rPr lang="en-US" dirty="0" smtClean="0"/>
              <a:t>Proposals</a:t>
            </a:r>
          </a:p>
          <a:p>
            <a:pPr lvl="1"/>
            <a:r>
              <a:rPr lang="en-US" dirty="0" smtClean="0"/>
              <a:t>Sovereign Keys (EFF)</a:t>
            </a:r>
          </a:p>
          <a:p>
            <a:pPr lvl="1"/>
            <a:r>
              <a:rPr lang="en-US" dirty="0" smtClean="0"/>
              <a:t>Certificate Transparency (Google)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27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02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Global, distributed consensus useful for many applications</a:t>
            </a:r>
          </a:p>
          <a:p>
            <a:pPr lvl="1"/>
            <a:r>
              <a:rPr lang="en-US" dirty="0" smtClean="0"/>
              <a:t>Electronic cash</a:t>
            </a:r>
          </a:p>
          <a:p>
            <a:pPr lvl="1"/>
            <a:r>
              <a:rPr lang="en-US" dirty="0" smtClean="0"/>
              <a:t>Naming</a:t>
            </a:r>
          </a:p>
          <a:p>
            <a:r>
              <a:rPr lang="en-US" dirty="0" smtClean="0"/>
              <a:t>Global, decentralized consensus </a:t>
            </a:r>
            <a:r>
              <a:rPr lang="en-US" i="1" dirty="0" smtClean="0"/>
              <a:t>may</a:t>
            </a:r>
            <a:r>
              <a:rPr lang="en-US" dirty="0" smtClean="0"/>
              <a:t> be possible</a:t>
            </a:r>
          </a:p>
          <a:p>
            <a:pPr lvl="1"/>
            <a:r>
              <a:rPr lang="en-US" dirty="0" smtClean="0"/>
              <a:t>With some assumptions on computation, communication, …</a:t>
            </a:r>
          </a:p>
          <a:p>
            <a:r>
              <a:rPr lang="en-US" dirty="0" smtClean="0"/>
              <a:t>Centralized distributed consensus may be a good alternative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596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digital currency that is</a:t>
            </a:r>
          </a:p>
          <a:p>
            <a:pPr lvl="1"/>
            <a:r>
              <a:rPr lang="en-US" dirty="0" err="1" smtClean="0"/>
              <a:t>Unforgeable</a:t>
            </a:r>
            <a:endParaRPr lang="en-US" dirty="0" smtClean="0"/>
          </a:p>
          <a:p>
            <a:pPr lvl="1"/>
            <a:r>
              <a:rPr lang="en-US" dirty="0" smtClean="0"/>
              <a:t>Transferrable</a:t>
            </a:r>
          </a:p>
          <a:p>
            <a:pPr lvl="1"/>
            <a:r>
              <a:rPr lang="en-US" dirty="0" smtClean="0"/>
              <a:t>Secure</a:t>
            </a:r>
          </a:p>
          <a:p>
            <a:pPr lvl="1"/>
            <a:r>
              <a:rPr lang="en-US" dirty="0" smtClean="0"/>
              <a:t>Decentralized</a:t>
            </a:r>
          </a:p>
          <a:p>
            <a:r>
              <a:rPr lang="en-US" dirty="0" smtClean="0"/>
              <a:t>`Traditional’ e-cash:</a:t>
            </a:r>
          </a:p>
          <a:p>
            <a:pPr lvl="1"/>
            <a:r>
              <a:rPr lang="en-US" dirty="0" smtClean="0"/>
              <a:t>Coin = Token + signature of bank</a:t>
            </a:r>
            <a:endParaRPr lang="en-US" dirty="0"/>
          </a:p>
          <a:p>
            <a:r>
              <a:rPr lang="en-US" dirty="0" err="1" smtClean="0"/>
              <a:t>BitCoin</a:t>
            </a:r>
            <a:r>
              <a:rPr lang="en-US" dirty="0" smtClean="0"/>
              <a:t>: eliminate the bank!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110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Computational puzzle</a:t>
            </a:r>
          </a:p>
          <a:p>
            <a:pPr lvl="1"/>
            <a:r>
              <a:rPr lang="en-US" dirty="0" smtClean="0"/>
              <a:t>Find x such that f(x) = y</a:t>
            </a:r>
          </a:p>
          <a:p>
            <a:pPr lvl="1"/>
            <a:r>
              <a:rPr lang="en-US" dirty="0" smtClean="0"/>
              <a:t>f is easy to compute, hard to invert</a:t>
            </a:r>
          </a:p>
          <a:p>
            <a:pPr lvl="1"/>
            <a:r>
              <a:rPr lang="en-US" dirty="0" smtClean="0"/>
              <a:t>f is many-to-one </a:t>
            </a:r>
            <a:r>
              <a:rPr lang="en-US" dirty="0" err="1" smtClean="0"/>
              <a:t>s.t.</a:t>
            </a:r>
            <a:r>
              <a:rPr lang="en-US" dirty="0" smtClean="0"/>
              <a:t> f(x) = y with probability p</a:t>
            </a:r>
          </a:p>
          <a:p>
            <a:r>
              <a:rPr lang="en-US" dirty="0" smtClean="0"/>
              <a:t>Find solution:</a:t>
            </a:r>
          </a:p>
          <a:p>
            <a:pPr lvl="1"/>
            <a:r>
              <a:rPr lang="en-US" dirty="0" smtClean="0"/>
              <a:t>Try random choices for x</a:t>
            </a:r>
          </a:p>
          <a:p>
            <a:pPr lvl="1"/>
            <a:r>
              <a:rPr lang="en-US" dirty="0" smtClean="0"/>
              <a:t>Expected running time – O(1/p)</a:t>
            </a:r>
          </a:p>
          <a:p>
            <a:r>
              <a:rPr lang="en-US" dirty="0" smtClean="0"/>
              <a:t>Verify solution</a:t>
            </a:r>
          </a:p>
          <a:p>
            <a:pPr lvl="1"/>
            <a:r>
              <a:rPr lang="en-US" dirty="0" smtClean="0"/>
              <a:t>Compute f(x)</a:t>
            </a:r>
          </a:p>
          <a:p>
            <a:pPr lvl="1"/>
            <a:r>
              <a:rPr lang="en-US" dirty="0" smtClean="0"/>
              <a:t>Expected running time – O(1)</a:t>
            </a:r>
          </a:p>
          <a:p>
            <a:r>
              <a:rPr lang="en-US" dirty="0" smtClean="0"/>
              <a:t>Example: f = cryptographic hash function H</a:t>
            </a:r>
          </a:p>
          <a:p>
            <a:pPr lvl="1"/>
            <a:r>
              <a:rPr lang="en-US" dirty="0" smtClean="0"/>
              <a:t>Find x such that H(x) has k leading 0’s</a:t>
            </a:r>
          </a:p>
          <a:p>
            <a:pPr lvl="2"/>
            <a:r>
              <a:rPr lang="en-US" dirty="0" smtClean="0"/>
              <a:t>f(x) = first k bits of H [</a:t>
            </a:r>
            <a:r>
              <a:rPr lang="en-US" dirty="0" err="1" smtClean="0"/>
              <a:t>H</a:t>
            </a:r>
            <a:r>
              <a:rPr lang="en-US" baseline="-25000" dirty="0" err="1" smtClean="0"/>
              <a:t>k</a:t>
            </a:r>
            <a:r>
              <a:rPr lang="en-US" dirty="0" smtClean="0"/>
              <a:t>], y = 0</a:t>
            </a:r>
          </a:p>
          <a:p>
            <a:pPr lvl="1"/>
            <a:r>
              <a:rPr lang="en-US" dirty="0" smtClean="0"/>
              <a:t>Difficulty: 2</a:t>
            </a:r>
            <a:r>
              <a:rPr lang="en-US" baseline="30000" dirty="0" smtClean="0"/>
              <a:t>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253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Coin: puzzle solution</a:t>
            </a:r>
          </a:p>
          <a:p>
            <a:r>
              <a:rPr lang="en-US" dirty="0" smtClean="0"/>
              <a:t>Forgeable, but only with computational effort</a:t>
            </a:r>
          </a:p>
          <a:p>
            <a:pPr lvl="1"/>
            <a:r>
              <a:rPr lang="en-US" dirty="0" smtClean="0"/>
              <a:t>“Value” proportional to puzzle difficulty (</a:t>
            </a:r>
            <a:r>
              <a:rPr lang="en-US" dirty="0"/>
              <a:t>2</a:t>
            </a:r>
            <a:r>
              <a:rPr lang="en-US" baseline="30000" dirty="0" smtClean="0"/>
              <a:t>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E.g., cost of electricity needed to “mint” new coin</a:t>
            </a:r>
          </a:p>
          <a:p>
            <a:r>
              <a:rPr lang="en-US" dirty="0" smtClean="0"/>
              <a:t>Payment protocol:</a:t>
            </a:r>
          </a:p>
          <a:p>
            <a:pPr lvl="1"/>
            <a:r>
              <a:rPr lang="en-US" dirty="0" smtClean="0"/>
              <a:t>Alice-&gt;Bob: coin x</a:t>
            </a:r>
          </a:p>
          <a:p>
            <a:pPr lvl="1"/>
            <a:r>
              <a:rPr lang="en-US" dirty="0" smtClean="0"/>
              <a:t>Bob: compute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k</a:t>
            </a:r>
            <a:r>
              <a:rPr lang="en-US" dirty="0" smtClean="0"/>
              <a:t>(x), verify = 0</a:t>
            </a:r>
          </a:p>
          <a:p>
            <a:pPr lvl="1"/>
            <a:r>
              <a:rPr lang="en-US" dirty="0" smtClean="0"/>
              <a:t>Bob-&gt;Alice: goods or services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707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Double-spending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Alice still has coin x after giving it to Bob!</a:t>
            </a:r>
          </a:p>
          <a:p>
            <a:pPr lvl="1"/>
            <a:r>
              <a:rPr lang="en-US" dirty="0" smtClean="0"/>
              <a:t>Alice-&gt;Bob: coin x</a:t>
            </a:r>
          </a:p>
          <a:p>
            <a:pPr lvl="1"/>
            <a:r>
              <a:rPr lang="en-US" dirty="0" smtClean="0"/>
              <a:t>Alice-&gt;Carol: coin x</a:t>
            </a:r>
          </a:p>
          <a:p>
            <a:pPr lvl="1"/>
            <a:r>
              <a:rPr lang="en-US" dirty="0" smtClean="0"/>
              <a:t>Alice-&gt;David: coin x</a:t>
            </a:r>
          </a:p>
          <a:p>
            <a:r>
              <a:rPr lang="en-US" dirty="0" smtClean="0"/>
              <a:t>Traditional e-cash solution: detection after the fact</a:t>
            </a:r>
          </a:p>
          <a:p>
            <a:pPr lvl="1"/>
            <a:r>
              <a:rPr lang="en-US" dirty="0" smtClean="0"/>
              <a:t>Bob, Carol, David deposit x into the bank</a:t>
            </a:r>
          </a:p>
          <a:p>
            <a:pPr lvl="1"/>
            <a:r>
              <a:rPr lang="en-US" dirty="0" smtClean="0"/>
              <a:t>Bank realizes x has been double-spent, punishes Alice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168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BitCoin</a:t>
            </a:r>
            <a:r>
              <a:rPr lang="en-US" dirty="0" smtClean="0"/>
              <a:t>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 log</a:t>
            </a:r>
          </a:p>
          <a:p>
            <a:pPr lvl="1"/>
            <a:r>
              <a:rPr lang="en-US" dirty="0" smtClean="0"/>
              <a:t>For each coin x, lists who has it</a:t>
            </a:r>
          </a:p>
          <a:p>
            <a:r>
              <a:rPr lang="en-US" dirty="0" smtClean="0"/>
              <a:t>When coin first “minted”, claim it</a:t>
            </a:r>
          </a:p>
          <a:p>
            <a:pPr lvl="1"/>
            <a:r>
              <a:rPr lang="en-US" dirty="0" smtClean="0"/>
              <a:t>Append: “Alice found x”</a:t>
            </a:r>
          </a:p>
          <a:p>
            <a:r>
              <a:rPr lang="en-US" dirty="0" smtClean="0"/>
              <a:t>During a transaction, log transfer</a:t>
            </a:r>
          </a:p>
          <a:p>
            <a:pPr lvl="1"/>
            <a:r>
              <a:rPr lang="en-US" dirty="0" smtClean="0"/>
              <a:t>Bob verifies that Alice currently owns x</a:t>
            </a:r>
          </a:p>
          <a:p>
            <a:pPr lvl="1"/>
            <a:r>
              <a:rPr lang="en-US" dirty="0" smtClean="0"/>
              <a:t>Appends “Alice transfers x to Bob”</a:t>
            </a:r>
          </a:p>
          <a:p>
            <a:pPr lvl="2"/>
            <a:r>
              <a:rPr lang="en-US" dirty="0" smtClean="0"/>
              <a:t>(with proper signatures from Alice, Bob)</a:t>
            </a:r>
          </a:p>
          <a:p>
            <a:r>
              <a:rPr lang="en-US" dirty="0" smtClean="0"/>
              <a:t>Now Bob is owner of 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376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Transaction Ordering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 1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Alice mints x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Alice transfers x to Bob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Bob transfer x to Carol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Alice transfer x to David — </a:t>
            </a:r>
            <a:r>
              <a:rPr lang="en-US" dirty="0" smtClean="0">
                <a:solidFill>
                  <a:srgbClr val="FF0000"/>
                </a:solidFill>
              </a:rPr>
              <a:t>INVALID</a:t>
            </a:r>
          </a:p>
          <a:p>
            <a:pPr marL="118872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118872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Most recent owner: Carol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LOG 2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76072" indent="-457200">
              <a:buFont typeface="+mj-lt"/>
              <a:buAutoNum type="arabicPeriod"/>
            </a:pPr>
            <a:r>
              <a:rPr lang="en-US" dirty="0" smtClean="0"/>
              <a:t>Alice mints x</a:t>
            </a:r>
          </a:p>
          <a:p>
            <a:pPr marL="576072" indent="-457200">
              <a:buFont typeface="+mj-lt"/>
              <a:buAutoNum type="arabicPeriod"/>
            </a:pPr>
            <a:r>
              <a:rPr lang="en-US" dirty="0" smtClean="0"/>
              <a:t>Alice transfers x to David</a:t>
            </a:r>
          </a:p>
          <a:p>
            <a:pPr marL="576072" indent="-457200">
              <a:buFont typeface="+mj-lt"/>
              <a:buAutoNum type="arabicPeriod"/>
            </a:pPr>
            <a:r>
              <a:rPr lang="en-US" dirty="0" smtClean="0"/>
              <a:t>Alice transfers x to Bob — </a:t>
            </a:r>
            <a:r>
              <a:rPr lang="en-US" dirty="0" smtClean="0">
                <a:solidFill>
                  <a:srgbClr val="FF0000"/>
                </a:solidFill>
              </a:rPr>
              <a:t>INVALID</a:t>
            </a:r>
          </a:p>
          <a:p>
            <a:pPr marL="576072" indent="-457200">
              <a:buFont typeface="+mj-lt"/>
              <a:buAutoNum type="arabicPeriod"/>
            </a:pPr>
            <a:r>
              <a:rPr lang="en-US" dirty="0" smtClean="0"/>
              <a:t>Bob transfers x to Carol — </a:t>
            </a:r>
            <a:r>
              <a:rPr lang="en-US" dirty="0" smtClean="0">
                <a:solidFill>
                  <a:srgbClr val="FF0000"/>
                </a:solidFill>
              </a:rPr>
              <a:t>INVALID</a:t>
            </a:r>
          </a:p>
          <a:p>
            <a:pPr marL="576072" indent="-45720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118872" indent="0">
              <a:buNone/>
            </a:pPr>
            <a:r>
              <a:rPr lang="en-US" dirty="0">
                <a:solidFill>
                  <a:srgbClr val="000000"/>
                </a:solidFill>
              </a:rPr>
              <a:t>Most recent owner: </a:t>
            </a:r>
            <a:r>
              <a:rPr lang="en-US" dirty="0" smtClean="0">
                <a:solidFill>
                  <a:srgbClr val="000000"/>
                </a:solidFill>
              </a:rPr>
              <a:t>David</a:t>
            </a:r>
            <a:endParaRPr lang="en-US" dirty="0">
              <a:solidFill>
                <a:srgbClr val="000000"/>
              </a:solidFill>
            </a:endParaRPr>
          </a:p>
          <a:p>
            <a:pPr marL="118872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256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Centralized: single log</a:t>
            </a:r>
          </a:p>
          <a:p>
            <a:pPr lvl="1"/>
            <a:r>
              <a:rPr lang="en-US" dirty="0" smtClean="0"/>
              <a:t>Maintained by </a:t>
            </a:r>
            <a:r>
              <a:rPr lang="en-US" b="1" dirty="0" smtClean="0"/>
              <a:t>trusted </a:t>
            </a:r>
            <a:r>
              <a:rPr lang="en-US" dirty="0" smtClean="0"/>
              <a:t>bank</a:t>
            </a:r>
          </a:p>
          <a:p>
            <a:r>
              <a:rPr lang="en-US" dirty="0" smtClean="0"/>
              <a:t>Decentralized</a:t>
            </a:r>
          </a:p>
          <a:p>
            <a:pPr lvl="1"/>
            <a:r>
              <a:rPr lang="en-US" dirty="0" smtClean="0"/>
              <a:t>Run </a:t>
            </a:r>
            <a:r>
              <a:rPr lang="en-US" dirty="0" err="1" smtClean="0"/>
              <a:t>Paxos</a:t>
            </a:r>
            <a:r>
              <a:rPr lang="en-US" dirty="0" smtClean="0"/>
              <a:t> on a global scale??</a:t>
            </a:r>
          </a:p>
          <a:p>
            <a:r>
              <a:rPr lang="en-US" dirty="0" err="1" smtClean="0"/>
              <a:t>Bitcoin</a:t>
            </a:r>
            <a:endParaRPr lang="en-US" dirty="0" smtClean="0"/>
          </a:p>
          <a:p>
            <a:pPr lvl="1"/>
            <a:r>
              <a:rPr lang="en-US" dirty="0" smtClean="0"/>
              <a:t>Proof of work, chains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2011-12-01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85E-7148-7441-B501-A4986EB8F90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713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lectur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lecture.thmx</Template>
  <TotalTime>1898</TotalTime>
  <Words>1855</Words>
  <Application>Microsoft Macintosh PowerPoint</Application>
  <PresentationFormat>On-screen Show (4:3)</PresentationFormat>
  <Paragraphs>364</Paragraphs>
  <Slides>28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lecture</vt:lpstr>
      <vt:lpstr>BitCoin and Zooko’s Triangle: Global, Distributed Time Stamping</vt:lpstr>
      <vt:lpstr>Overview</vt:lpstr>
      <vt:lpstr>BitCoin</vt:lpstr>
      <vt:lpstr>Proof of work</vt:lpstr>
      <vt:lpstr>Scheme 1</vt:lpstr>
      <vt:lpstr>Double-spending</vt:lpstr>
      <vt:lpstr>BitCoin solution</vt:lpstr>
      <vt:lpstr>Global Transaction Ordering</vt:lpstr>
      <vt:lpstr>Solutions</vt:lpstr>
      <vt:lpstr>Proof of work</vt:lpstr>
      <vt:lpstr>Chaining</vt:lpstr>
      <vt:lpstr>Chain Growth</vt:lpstr>
      <vt:lpstr>How fast does the chain grow?</vt:lpstr>
      <vt:lpstr>Incentives for Logging</vt:lpstr>
      <vt:lpstr>Putting it all together</vt:lpstr>
      <vt:lpstr>Logging Speed</vt:lpstr>
      <vt:lpstr>Broadcast</vt:lpstr>
      <vt:lpstr>Bandwidth</vt:lpstr>
      <vt:lpstr>BitCoin Issues</vt:lpstr>
      <vt:lpstr>Naming</vt:lpstr>
      <vt:lpstr>Desirable Features</vt:lpstr>
      <vt:lpstr>Zooko’s Triangle</vt:lpstr>
      <vt:lpstr>Zooko’s Tetrahedron?</vt:lpstr>
      <vt:lpstr>Distributed Timestamping Service</vt:lpstr>
      <vt:lpstr>BitCoin names</vt:lpstr>
      <vt:lpstr>Back to reality…</vt:lpstr>
      <vt:lpstr>Fixing Web Security</vt:lpstr>
      <vt:lpstr>Summary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BitCoin and Zooko’s Triangle: Global, Distributed Time Stamping</dc:title>
  <dc:creator>Nikita Borisov</dc:creator>
  <cp:lastModifiedBy>Nikita Borisov</cp:lastModifiedBy>
  <cp:revision>29</cp:revision>
  <dcterms:created xsi:type="dcterms:W3CDTF">2011-11-30T16:42:41Z</dcterms:created>
  <dcterms:modified xsi:type="dcterms:W3CDTF">2011-12-06T21:37:51Z</dcterms:modified>
</cp:coreProperties>
</file>