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1.bin" ContentType="application/vnd.openxmlformats-officedocument.oleObject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notesSlides/notesSlide25.xml" ContentType="application/vnd.openxmlformats-officedocument.presentationml.notesSlide+xml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notesSlides/notesSlide41.xml" ContentType="application/vnd.openxmlformats-officedocument.presentationml.notesSlide+xml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notesSlides/notesSlide42.xml" ContentType="application/vnd.openxmlformats-officedocument.presentationml.notesSlide+xml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51" r:id="rId1"/>
    <p:sldMasterId id="2147483696" r:id="rId2"/>
  </p:sldMasterIdLst>
  <p:notesMasterIdLst>
    <p:notesMasterId r:id="rId47"/>
  </p:notesMasterIdLst>
  <p:handoutMasterIdLst>
    <p:handoutMasterId r:id="rId48"/>
  </p:handoutMasterIdLst>
  <p:sldIdLst>
    <p:sldId id="698" r:id="rId3"/>
    <p:sldId id="684" r:id="rId4"/>
    <p:sldId id="615" r:id="rId5"/>
    <p:sldId id="548" r:id="rId6"/>
    <p:sldId id="550" r:id="rId7"/>
    <p:sldId id="551" r:id="rId8"/>
    <p:sldId id="555" r:id="rId9"/>
    <p:sldId id="674" r:id="rId10"/>
    <p:sldId id="676" r:id="rId11"/>
    <p:sldId id="675" r:id="rId12"/>
    <p:sldId id="560" r:id="rId13"/>
    <p:sldId id="561" r:id="rId14"/>
    <p:sldId id="562" r:id="rId15"/>
    <p:sldId id="563" r:id="rId16"/>
    <p:sldId id="564" r:id="rId17"/>
    <p:sldId id="665" r:id="rId18"/>
    <p:sldId id="666" r:id="rId19"/>
    <p:sldId id="566" r:id="rId20"/>
    <p:sldId id="567" r:id="rId21"/>
    <p:sldId id="669" r:id="rId22"/>
    <p:sldId id="670" r:id="rId23"/>
    <p:sldId id="671" r:id="rId24"/>
    <p:sldId id="673" r:id="rId25"/>
    <p:sldId id="569" r:id="rId26"/>
    <p:sldId id="685" r:id="rId27"/>
    <p:sldId id="686" r:id="rId28"/>
    <p:sldId id="687" r:id="rId29"/>
    <p:sldId id="688" r:id="rId30"/>
    <p:sldId id="689" r:id="rId31"/>
    <p:sldId id="690" r:id="rId32"/>
    <p:sldId id="691" r:id="rId33"/>
    <p:sldId id="692" r:id="rId34"/>
    <p:sldId id="693" r:id="rId35"/>
    <p:sldId id="694" r:id="rId36"/>
    <p:sldId id="695" r:id="rId37"/>
    <p:sldId id="696" r:id="rId38"/>
    <p:sldId id="697" r:id="rId39"/>
    <p:sldId id="677" r:id="rId40"/>
    <p:sldId id="678" r:id="rId41"/>
    <p:sldId id="679" r:id="rId42"/>
    <p:sldId id="680" r:id="rId43"/>
    <p:sldId id="681" r:id="rId44"/>
    <p:sldId id="682" r:id="rId45"/>
    <p:sldId id="683" r:id="rId4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DDDDDD"/>
    <a:srgbClr val="FFCCFF"/>
    <a:srgbClr val="FF99CC"/>
    <a:srgbClr val="CCFFFF"/>
    <a:srgbClr val="FF0000"/>
    <a:srgbClr val="99CC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-104" y="-10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notesMaster" Target="notesMasters/notesMaster1.xml"/><Relationship Id="rId48" Type="http://schemas.openxmlformats.org/officeDocument/2006/relationships/handoutMaster" Target="handoutMasters/handout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3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3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3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3532B042-376F-F94C-813A-2FA4DF485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099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Times New Roman" charset="0"/>
                <a:cs typeface="+mn-cs"/>
              </a:defRPr>
            </a:lvl1pPr>
          </a:lstStyle>
          <a:p>
            <a:pPr>
              <a:defRPr/>
            </a:pPr>
            <a:fld id="{1ED84251-B69A-DC43-A32C-57848C0E5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081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</p:spPr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3" tIns="48327" rIns="96653" bIns="48327"/>
          <a:lstStyle/>
          <a:p>
            <a:pPr>
              <a:defRPr/>
            </a:pPr>
            <a:r>
              <a:rPr lang="en-US" smtClean="0">
                <a:latin typeface="Arial" charset="0"/>
              </a:rPr>
              <a:t>Mercator map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7BEA650-688A-7046-8127-EF9B995369B8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70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77A0B5-0F1A-9548-B629-A8B1EB6A27DC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70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D7E757-3115-9942-AD47-801693CED3AB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70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0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D7E6EB1-AF19-5B4B-B45A-580EDBF2099D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70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0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BCCD3F-C1CF-AC4F-BD74-E860B8F48BB5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70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097262-331E-AF4B-AECA-A69038EE5F23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74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4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954B6CF-6CB1-054C-BC36-6321262DCBEC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74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4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CAB940-1CC2-7249-B446-A1770E9AE07A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70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B8577D-1F99-054E-8BE8-9F52A512ED5F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70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45AFAD-5B75-A243-A99E-B102D326E609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75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5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13EF0D-EDFA-5442-A6F1-01C1299C2933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69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9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4BAD01-7BB1-0F41-8257-A2B8DB680535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75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5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60C6DE-5D3B-5343-89A7-9A35271F0985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75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14F49F-0214-4847-B57A-2CE9F3133DDC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76288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628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56EE39-A7BB-524B-AD11-B1E493872270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71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8ACB28-8342-0A44-A608-54E6772102A5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008001-656A-7F43-9EB4-E4E8F6DB4574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536F3A-A5A8-8049-A10A-6CAD844040F3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6122A7-B4DC-2C4D-BCC1-A99AEF0C5FD2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AC85D7-6D31-A14A-8E4A-A2F6AFB9A79E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E96164-3D8F-254A-B9C0-4A2455C57BF9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7DE3AD-81AE-5F48-8EAE-8D971F53E918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69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9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DC2640-820C-8247-AB3B-690FA536750F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3" tIns="48326" rIns="96653" bIns="48326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E558F7-BA57-9945-8686-DE5365544EA1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2" tIns="45716" rIns="91432" bIns="45716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0D5B4A-D21C-3049-B76C-381C52F4818B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2" tIns="45716" rIns="91432" bIns="45716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1A5E44-8CA5-D641-B164-90505F4DF4E6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3" tIns="48326" rIns="96653" bIns="48326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971754-C1F7-FD4A-90F2-869B219D1FD4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3" tIns="48326" rIns="96653" bIns="48326"/>
          <a:lstStyle/>
          <a:p>
            <a:pPr>
              <a:defRPr/>
            </a:pPr>
            <a:r>
              <a:rPr lang="en-US" smtClean="0">
                <a:cs typeface="+mn-cs"/>
              </a:rPr>
              <a:t>Forwarding tables are small, except at network core</a:t>
            </a:r>
          </a:p>
          <a:p>
            <a:pPr>
              <a:defRPr/>
            </a:pPr>
            <a:r>
              <a:rPr lang="en-US" smtClean="0">
                <a:cs typeface="+mn-cs"/>
              </a:rPr>
              <a:t>Stop here, go back to routing.</a:t>
            </a:r>
          </a:p>
          <a:p>
            <a:pPr>
              <a:defRPr/>
            </a:pPr>
            <a:endParaRPr lang="en-US" smtClean="0">
              <a:cs typeface="+mn-cs"/>
            </a:endParaRPr>
          </a:p>
          <a:p>
            <a:pPr>
              <a:defRPr/>
            </a:pPr>
            <a:endParaRPr lang="en-US" smtClean="0">
              <a:cs typeface="+mn-cs"/>
            </a:endParaRPr>
          </a:p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51DA0FC-BD7D-4F41-8A64-D29F6E13F769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2" tIns="45716" rIns="91432" bIns="45716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E90208-4897-F649-B6DA-9D3818CC5A86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2" tIns="45716" rIns="91432" bIns="45716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27" tIns="47914" rIns="95827" bIns="47914"/>
          <a:lstStyle/>
          <a:p>
            <a:pPr>
              <a:defRPr/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27" tIns="47914" rIns="95827" bIns="47914"/>
          <a:lstStyle/>
          <a:p>
            <a:pPr>
              <a:defRPr/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27" tIns="47914" rIns="95827" bIns="47914"/>
          <a:lstStyle/>
          <a:p>
            <a:pPr>
              <a:defRPr/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8D5C6E-15AF-7C46-A7B4-23C325ECF79B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9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9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27" tIns="47914" rIns="95827" bIns="47914"/>
          <a:lstStyle/>
          <a:p>
            <a:pPr>
              <a:defRPr/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27" tIns="47914" rIns="95827" bIns="47914"/>
          <a:lstStyle/>
          <a:p>
            <a:pPr>
              <a:defRPr/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27" tIns="47914" rIns="95827" bIns="47914"/>
          <a:lstStyle/>
          <a:p>
            <a:pPr>
              <a:defRPr/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27" tIns="47914" rIns="95827" bIns="47914"/>
          <a:lstStyle/>
          <a:p>
            <a:pPr>
              <a:defRPr/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BF9592-1221-0448-A550-D7553D2108C0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69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8125108-A64A-1744-95A3-5204C8215675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69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pPr>
              <a:defRPr/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pPr>
              <a:defRPr/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838" tIns="47919" rIns="95838" bIns="47919"/>
          <a:lstStyle/>
          <a:p>
            <a:pPr>
              <a:defRPr/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403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34D17-5192-C04E-BE0E-D7EBEE1E9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870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090B0-08C0-9847-BC2E-A8D579100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31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4E038-8380-1E41-9E67-1B9C4B16A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39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7B3489-321A-2D42-A6EB-C00238C0A3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66470-B12D-0B45-85C4-CE5B6A6039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09AFAB-0889-5347-86F4-D7797A7667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102352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102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7793AD-066D-D94F-B199-859C5CB1ED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130A06-A584-C44F-B3DB-4CFB98E17A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004AD-38F4-8A42-A224-1C1833700C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CC78-A956-B346-B687-0EA70689D8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14128F-794E-B849-8EEB-F70DD93483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0CF37-12A3-0C4C-BC15-D438198088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1265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629ED0D0-6B6E-AE43-82FE-4739D05AB8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FB94A9-8AE1-1C4C-B278-E9381930DD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BA5D10-3210-6A41-92F3-33DE8D73FF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DDB78-A3CA-3D47-9579-6AE7BFE70A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130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CC29B-6503-8643-937A-77918213C6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51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C096F-4F7A-134C-BB6B-167B57FD6F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553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30C8B-8A32-7146-9B4D-82A5B55A6E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86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1F5BD-D3F9-1A4F-8878-24254DB6EE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33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CE4BB-9939-2848-8DCB-070875793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69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41A61-D2EA-A941-9969-BCA8F32C4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4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3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73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73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9D6B5E7-F26E-B949-9F8C-515203137B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charset="0"/>
          <a:cs typeface="Osak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9728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4000" cy="10668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1"/>
            <a:ext cx="8229600" cy="5105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0228FBC7-0466-F843-8ECA-899A1C161F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3.emf"/><Relationship Id="rId6" Type="http://schemas.openxmlformats.org/officeDocument/2006/relationships/oleObject" Target="../embeddings/oleObject3.bin"/><Relationship Id="rId7" Type="http://schemas.openxmlformats.org/officeDocument/2006/relationships/oleObject" Target="../embeddings/oleObject4.bin"/><Relationship Id="rId8" Type="http://schemas.openxmlformats.org/officeDocument/2006/relationships/oleObject" Target="../embeddings/oleObject5.bin"/><Relationship Id="rId9" Type="http://schemas.openxmlformats.org/officeDocument/2006/relationships/oleObject" Target="../embeddings/oleObject6.bin"/><Relationship Id="rId10" Type="http://schemas.openxmlformats.org/officeDocument/2006/relationships/oleObject" Target="../embeddings/oleObject7.bin"/><Relationship Id="rId11" Type="http://schemas.openxmlformats.org/officeDocument/2006/relationships/oleObject" Target="../embeddings/oleObject8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4" Type="http://schemas.openxmlformats.org/officeDocument/2006/relationships/oleObject" Target="../embeddings/oleObject9.bin"/><Relationship Id="rId5" Type="http://schemas.openxmlformats.org/officeDocument/2006/relationships/image" Target="../media/image3.emf"/><Relationship Id="rId6" Type="http://schemas.openxmlformats.org/officeDocument/2006/relationships/oleObject" Target="../embeddings/oleObject10.bin"/><Relationship Id="rId7" Type="http://schemas.openxmlformats.org/officeDocument/2006/relationships/oleObject" Target="../embeddings/oleObject11.bin"/><Relationship Id="rId8" Type="http://schemas.openxmlformats.org/officeDocument/2006/relationships/oleObject" Target="../embeddings/oleObject12.bin"/><Relationship Id="rId9" Type="http://schemas.openxmlformats.org/officeDocument/2006/relationships/oleObject" Target="../embeddings/oleObject13.bin"/><Relationship Id="rId10" Type="http://schemas.openxmlformats.org/officeDocument/2006/relationships/oleObject" Target="../embeddings/oleObject14.bin"/><Relationship Id="rId11" Type="http://schemas.openxmlformats.org/officeDocument/2006/relationships/oleObject" Target="../embeddings/oleObject15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t.edu/" TargetMode="External"/><Relationship Id="rId4" Type="http://schemas.openxmlformats.org/officeDocument/2006/relationships/hyperlink" Target="http://www.cs.uiuc.edu/" TargetMode="External"/><Relationship Id="rId5" Type="http://schemas.openxmlformats.org/officeDocument/2006/relationships/hyperlink" Target="http://www.parkland.edu/" TargetMode="External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4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4" Type="http://schemas.openxmlformats.org/officeDocument/2006/relationships/oleObject" Target="../embeddings/oleObject16.bin"/><Relationship Id="rId5" Type="http://schemas.openxmlformats.org/officeDocument/2006/relationships/image" Target="../media/image5.wmf"/><Relationship Id="rId6" Type="http://schemas.openxmlformats.org/officeDocument/2006/relationships/oleObject" Target="../embeddings/oleObject17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4" Type="http://schemas.openxmlformats.org/officeDocument/2006/relationships/oleObject" Target="../embeddings/oleObject18.bin"/><Relationship Id="rId5" Type="http://schemas.openxmlformats.org/officeDocument/2006/relationships/image" Target="../media/image5.wmf"/><Relationship Id="rId6" Type="http://schemas.openxmlformats.org/officeDocument/2006/relationships/oleObject" Target="../embeddings/oleObject19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4" Type="http://schemas.openxmlformats.org/officeDocument/2006/relationships/oleObject" Target="../embeddings/oleObject20.bin"/><Relationship Id="rId5" Type="http://schemas.openxmlformats.org/officeDocument/2006/relationships/image" Target="../media/image5.wmf"/><Relationship Id="rId6" Type="http://schemas.openxmlformats.org/officeDocument/2006/relationships/oleObject" Target="../embeddings/oleObject21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3.xml"/><Relationship Id="rId3" Type="http://schemas.openxmlformats.org/officeDocument/2006/relationships/hyperlink" Target="http://www.ietf.org/html.charters/dnsind-charter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Networking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CS425 / CSE424 / ECE428 — Fall 2011 — Distributed Systems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25360" y="5426011"/>
            <a:ext cx="4946662" cy="905817"/>
          </a:xfrm>
          <a:prstGeom prst="rect">
            <a:avLst/>
          </a:prstGeom>
          <a:noFill/>
        </p:spPr>
        <p:txBody>
          <a:bodyPr wrap="square" rtlCol="0">
            <a:normAutofit fontScale="85000" lnSpcReduction="20000"/>
          </a:bodyPr>
          <a:lstStyle/>
          <a:p>
            <a:r>
              <a:rPr lang="en-US" dirty="0" smtClean="0">
                <a:latin typeface="+mn-lt"/>
              </a:rPr>
              <a:t>Some material derived from slides by I. Gupta, K. </a:t>
            </a:r>
            <a:r>
              <a:rPr lang="en-US" dirty="0" err="1" smtClean="0">
                <a:latin typeface="+mn-lt"/>
              </a:rPr>
              <a:t>Nahrstedt</a:t>
            </a:r>
            <a:r>
              <a:rPr lang="en-US" dirty="0" smtClean="0">
                <a:latin typeface="+mn-lt"/>
              </a:rPr>
              <a:t>, S. </a:t>
            </a:r>
            <a:r>
              <a:rPr lang="en-US" dirty="0" err="1" smtClean="0">
                <a:latin typeface="+mn-lt"/>
              </a:rPr>
              <a:t>Mitra</a:t>
            </a:r>
            <a:r>
              <a:rPr lang="en-US" dirty="0" smtClean="0">
                <a:latin typeface="+mn-lt"/>
              </a:rPr>
              <a:t>, N. </a:t>
            </a:r>
            <a:r>
              <a:rPr lang="en-US" dirty="0" err="1" smtClean="0">
                <a:latin typeface="+mn-lt"/>
              </a:rPr>
              <a:t>Vaidya</a:t>
            </a:r>
            <a:r>
              <a:rPr lang="en-US" dirty="0" smtClean="0">
                <a:latin typeface="+mn-lt"/>
              </a:rPr>
              <a:t>, M.T. </a:t>
            </a:r>
            <a:r>
              <a:rPr lang="en-US" dirty="0" err="1" smtClean="0">
                <a:latin typeface="+mn-lt"/>
              </a:rPr>
              <a:t>Harandi</a:t>
            </a:r>
            <a:r>
              <a:rPr lang="en-US" dirty="0" smtClean="0">
                <a:latin typeface="+mn-lt"/>
              </a:rPr>
              <a:t>, J. </a:t>
            </a:r>
            <a:r>
              <a:rPr lang="en-US" dirty="0" err="1" smtClean="0">
                <a:latin typeface="+mn-lt"/>
              </a:rPr>
              <a:t>Hou</a:t>
            </a:r>
            <a:endParaRPr lang="en-US" dirty="0" smtClean="0">
              <a:latin typeface="+mn-lt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7B3489-321A-2D42-A6EB-C00238C0A37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571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Link State Routing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Broadcast the LSA packet to all other routers.</a:t>
            </a:r>
          </a:p>
          <a:p>
            <a:pPr lvl="1" eaLnBrk="1" hangingPunct="1">
              <a:defRPr/>
            </a:pPr>
            <a:r>
              <a:rPr lang="en-US" dirty="0" smtClean="0"/>
              <a:t>Each packet contains a sequence number that is incremented for each new LSA packet sent.</a:t>
            </a:r>
          </a:p>
          <a:p>
            <a:pPr lvl="1" eaLnBrk="1" hangingPunct="1">
              <a:defRPr/>
            </a:pPr>
            <a:r>
              <a:rPr lang="en-US" dirty="0" smtClean="0"/>
              <a:t>Each router keeps track of all the (source router, sequence) pairs it sees. When a new LSA packet comes in, it is checked against the pairs.  If the received packet is new, it is forwarded on all the links except the one it arrived on.</a:t>
            </a:r>
          </a:p>
          <a:p>
            <a:pPr lvl="1" eaLnBrk="1" hangingPunct="1">
              <a:defRPr/>
            </a:pPr>
            <a:r>
              <a:rPr lang="en-US" dirty="0" smtClean="0"/>
              <a:t>The age of each packet is included and is decremented once per time unit. When the age hits zero, the information is discarded. Initial age = very high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For routing a packet, since the source knows the entire network graph, it simply computes the shortest path (actual sequence of nodes) locally using the </a:t>
            </a:r>
            <a:r>
              <a:rPr lang="en-US" dirty="0" err="1" smtClean="0">
                <a:cs typeface="+mn-cs"/>
              </a:rPr>
              <a:t>Dijkstra</a:t>
            </a:r>
            <a:r>
              <a:rPr lang="ja-JP" altLang="en-US" dirty="0" smtClean="0">
                <a:cs typeface="+mn-cs"/>
              </a:rPr>
              <a:t>’</a:t>
            </a:r>
            <a:r>
              <a:rPr lang="en-US" altLang="ja-JP" dirty="0" smtClean="0">
                <a:cs typeface="+mn-cs"/>
              </a:rPr>
              <a:t>s algorithm. It can include the path in the packet, and intermediate nodes simply follow this route to decide their next hop for the packet.</a:t>
            </a:r>
            <a:endParaRPr lang="en-US" dirty="0" smtClean="0"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66470-B12D-0B45-85C4-CE5B6A60391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Distance Vector Algorithm (1)</a:t>
            </a:r>
          </a:p>
        </p:txBody>
      </p:sp>
      <p:sp>
        <p:nvSpPr>
          <p:cNvPr id="466947" name="Rectangle 3"/>
          <p:cNvSpPr>
            <a:spLocks noGrp="1" noChangeArrowheads="1"/>
          </p:cNvSpPr>
          <p:nvPr>
            <p:ph idx="1"/>
          </p:nvPr>
        </p:nvSpPr>
        <p:spPr>
          <a:xfrm>
            <a:off x="523875" y="1590675"/>
            <a:ext cx="7953375" cy="4648200"/>
          </a:xfrm>
        </p:spPr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en-US" sz="2800" u="sng" dirty="0" smtClean="0">
                <a:solidFill>
                  <a:srgbClr val="FF0000"/>
                </a:solidFill>
                <a:cs typeface="+mn-cs"/>
              </a:rPr>
              <a:t>Bellman-Ford Equation (dynamic programming)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sz="2800" dirty="0" smtClean="0">
                <a:cs typeface="+mn-cs"/>
              </a:rPr>
              <a:t>Define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sz="2800" dirty="0" smtClean="0">
                <a:cs typeface="+mn-cs"/>
              </a:rPr>
              <a:t>d</a:t>
            </a:r>
            <a:r>
              <a:rPr lang="en-US" sz="2800" baseline="-25000" dirty="0" smtClean="0">
                <a:cs typeface="+mn-cs"/>
              </a:rPr>
              <a:t>x</a:t>
            </a:r>
            <a:r>
              <a:rPr lang="en-US" sz="2800" dirty="0" smtClean="0">
                <a:cs typeface="+mn-cs"/>
              </a:rPr>
              <a:t>(y) := cost of least-cost path from x to y</a:t>
            </a:r>
          </a:p>
          <a:p>
            <a:pPr eaLnBrk="1" hangingPunct="1">
              <a:buFont typeface="Wingdings" charset="0"/>
              <a:buNone/>
              <a:defRPr/>
            </a:pPr>
            <a:endParaRPr lang="en-US" sz="2800" dirty="0" smtClean="0"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r>
              <a:rPr lang="en-US" sz="2800" dirty="0" smtClean="0">
                <a:cs typeface="+mn-cs"/>
              </a:rPr>
              <a:t>Then</a:t>
            </a:r>
          </a:p>
          <a:p>
            <a:pPr eaLnBrk="1" hangingPunct="1">
              <a:buFont typeface="Wingdings" charset="0"/>
              <a:buNone/>
              <a:defRPr/>
            </a:pPr>
            <a:endParaRPr lang="en-US" sz="2800" dirty="0" smtClean="0"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r>
              <a:rPr lang="en-US" sz="2800" dirty="0" smtClean="0">
                <a:solidFill>
                  <a:srgbClr val="FF0000"/>
                </a:solidFill>
                <a:cs typeface="+mn-cs"/>
              </a:rPr>
              <a:t>d</a:t>
            </a:r>
            <a:r>
              <a:rPr lang="en-US" sz="2800" baseline="-25000" dirty="0" smtClean="0">
                <a:solidFill>
                  <a:srgbClr val="FF0000"/>
                </a:solidFill>
                <a:cs typeface="+mn-cs"/>
              </a:rPr>
              <a:t>x</a:t>
            </a:r>
            <a:r>
              <a:rPr lang="en-US" sz="2800" dirty="0" smtClean="0">
                <a:solidFill>
                  <a:srgbClr val="FF0000"/>
                </a:solidFill>
                <a:cs typeface="+mn-cs"/>
              </a:rPr>
              <a:t>(y) = min {c(</a:t>
            </a:r>
            <a:r>
              <a:rPr lang="en-US" sz="2800" dirty="0" err="1" smtClean="0">
                <a:solidFill>
                  <a:srgbClr val="FF0000"/>
                </a:solidFill>
                <a:cs typeface="+mn-cs"/>
              </a:rPr>
              <a:t>x,v</a:t>
            </a:r>
            <a:r>
              <a:rPr lang="en-US" sz="2800" dirty="0" smtClean="0">
                <a:solidFill>
                  <a:srgbClr val="FF0000"/>
                </a:solidFill>
                <a:cs typeface="+mn-cs"/>
              </a:rPr>
              <a:t>) + d</a:t>
            </a:r>
            <a:r>
              <a:rPr lang="en-US" sz="2800" baseline="-25000" dirty="0" smtClean="0">
                <a:solidFill>
                  <a:srgbClr val="FF0000"/>
                </a:solidFill>
                <a:cs typeface="+mn-cs"/>
              </a:rPr>
              <a:t>v</a:t>
            </a:r>
            <a:r>
              <a:rPr lang="en-US" sz="2800" dirty="0" smtClean="0">
                <a:solidFill>
                  <a:srgbClr val="FF0000"/>
                </a:solidFill>
                <a:cs typeface="+mn-cs"/>
              </a:rPr>
              <a:t>(y) }</a:t>
            </a:r>
          </a:p>
          <a:p>
            <a:pPr eaLnBrk="1" hangingPunct="1">
              <a:buFont typeface="Wingdings" charset="0"/>
              <a:buNone/>
              <a:defRPr/>
            </a:pPr>
            <a:endParaRPr lang="en-US" sz="2800" dirty="0" smtClean="0"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r>
              <a:rPr lang="en-US" sz="2800" dirty="0" smtClean="0">
                <a:cs typeface="+mn-cs"/>
              </a:rPr>
              <a:t>where min is taken over all neighbors of x</a:t>
            </a:r>
          </a:p>
        </p:txBody>
      </p:sp>
      <p:sp>
        <p:nvSpPr>
          <p:cNvPr id="466948" name="Rectangle 4"/>
          <p:cNvSpPr>
            <a:spLocks noChangeArrowheads="1"/>
          </p:cNvSpPr>
          <p:nvPr/>
        </p:nvSpPr>
        <p:spPr bwMode="auto">
          <a:xfrm>
            <a:off x="428372" y="4194004"/>
            <a:ext cx="4662487" cy="66992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66470-B12D-0B45-85C4-CE5B6A60391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Bellman-Ford example (2)</a:t>
            </a:r>
          </a:p>
        </p:txBody>
      </p:sp>
      <p:grpSp>
        <p:nvGrpSpPr>
          <p:cNvPr id="27650" name="Group 3"/>
          <p:cNvGrpSpPr>
            <a:grpSpLocks/>
          </p:cNvGrpSpPr>
          <p:nvPr/>
        </p:nvGrpSpPr>
        <p:grpSpPr bwMode="auto">
          <a:xfrm>
            <a:off x="276225" y="1470025"/>
            <a:ext cx="3571875" cy="2236788"/>
            <a:chOff x="3162" y="1071"/>
            <a:chExt cx="2250" cy="1409"/>
          </a:xfrm>
        </p:grpSpPr>
        <p:sp>
          <p:nvSpPr>
            <p:cNvPr id="467972" name="Freeform 4"/>
            <p:cNvSpPr>
              <a:spLocks/>
            </p:cNvSpPr>
            <p:nvPr/>
          </p:nvSpPr>
          <p:spPr bwMode="auto">
            <a:xfrm>
              <a:off x="3162" y="1071"/>
              <a:ext cx="2250" cy="1409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67973" name="Freeform 5"/>
            <p:cNvSpPr>
              <a:spLocks/>
            </p:cNvSpPr>
            <p:nvPr/>
          </p:nvSpPr>
          <p:spPr bwMode="auto">
            <a:xfrm>
              <a:off x="3498" y="1620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67974" name="Oval 6"/>
            <p:cNvSpPr>
              <a:spLocks noChangeArrowheads="1"/>
            </p:cNvSpPr>
            <p:nvPr/>
          </p:nvSpPr>
          <p:spPr bwMode="auto">
            <a:xfrm>
              <a:off x="3238" y="186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67975" name="Line 7"/>
            <p:cNvSpPr>
              <a:spLocks noChangeShapeType="1"/>
            </p:cNvSpPr>
            <p:nvPr/>
          </p:nvSpPr>
          <p:spPr bwMode="auto">
            <a:xfrm>
              <a:off x="3238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67976" name="Line 8"/>
            <p:cNvSpPr>
              <a:spLocks noChangeShapeType="1"/>
            </p:cNvSpPr>
            <p:nvPr/>
          </p:nvSpPr>
          <p:spPr bwMode="auto">
            <a:xfrm>
              <a:off x="3551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67977" name="Rectangle 9"/>
            <p:cNvSpPr>
              <a:spLocks noChangeArrowheads="1"/>
            </p:cNvSpPr>
            <p:nvPr/>
          </p:nvSpPr>
          <p:spPr bwMode="auto">
            <a:xfrm>
              <a:off x="3238" y="1855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67978" name="Oval 10"/>
            <p:cNvSpPr>
              <a:spLocks noChangeArrowheads="1"/>
            </p:cNvSpPr>
            <p:nvPr/>
          </p:nvSpPr>
          <p:spPr bwMode="auto">
            <a:xfrm>
              <a:off x="3235" y="179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67979" name="Oval 11"/>
            <p:cNvSpPr>
              <a:spLocks noChangeArrowheads="1"/>
            </p:cNvSpPr>
            <p:nvPr/>
          </p:nvSpPr>
          <p:spPr bwMode="auto">
            <a:xfrm>
              <a:off x="3712" y="224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67980" name="Line 12"/>
            <p:cNvSpPr>
              <a:spLocks noChangeShapeType="1"/>
            </p:cNvSpPr>
            <p:nvPr/>
          </p:nvSpPr>
          <p:spPr bwMode="auto">
            <a:xfrm>
              <a:off x="3712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67981" name="Line 13"/>
            <p:cNvSpPr>
              <a:spLocks noChangeShapeType="1"/>
            </p:cNvSpPr>
            <p:nvPr/>
          </p:nvSpPr>
          <p:spPr bwMode="auto">
            <a:xfrm>
              <a:off x="4025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67982" name="Rectangle 14"/>
            <p:cNvSpPr>
              <a:spLocks noChangeArrowheads="1"/>
            </p:cNvSpPr>
            <p:nvPr/>
          </p:nvSpPr>
          <p:spPr bwMode="auto">
            <a:xfrm>
              <a:off x="3712" y="224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67983" name="Oval 15"/>
            <p:cNvSpPr>
              <a:spLocks noChangeArrowheads="1"/>
            </p:cNvSpPr>
            <p:nvPr/>
          </p:nvSpPr>
          <p:spPr bwMode="auto">
            <a:xfrm>
              <a:off x="3709" y="218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67984" name="Oval 16"/>
            <p:cNvSpPr>
              <a:spLocks noChangeArrowheads="1"/>
            </p:cNvSpPr>
            <p:nvPr/>
          </p:nvSpPr>
          <p:spPr bwMode="auto">
            <a:xfrm>
              <a:off x="3708" y="155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67985" name="Line 17"/>
            <p:cNvSpPr>
              <a:spLocks noChangeShapeType="1"/>
            </p:cNvSpPr>
            <p:nvPr/>
          </p:nvSpPr>
          <p:spPr bwMode="auto">
            <a:xfrm>
              <a:off x="3708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67986" name="Line 18"/>
            <p:cNvSpPr>
              <a:spLocks noChangeShapeType="1"/>
            </p:cNvSpPr>
            <p:nvPr/>
          </p:nvSpPr>
          <p:spPr bwMode="auto">
            <a:xfrm>
              <a:off x="4021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67987" name="Rectangle 19"/>
            <p:cNvSpPr>
              <a:spLocks noChangeArrowheads="1"/>
            </p:cNvSpPr>
            <p:nvPr/>
          </p:nvSpPr>
          <p:spPr bwMode="auto">
            <a:xfrm>
              <a:off x="3708" y="155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67988" name="Oval 20"/>
            <p:cNvSpPr>
              <a:spLocks noChangeArrowheads="1"/>
            </p:cNvSpPr>
            <p:nvPr/>
          </p:nvSpPr>
          <p:spPr bwMode="auto">
            <a:xfrm>
              <a:off x="3705" y="149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67989" name="Oval 21"/>
            <p:cNvSpPr>
              <a:spLocks noChangeArrowheads="1"/>
            </p:cNvSpPr>
            <p:nvPr/>
          </p:nvSpPr>
          <p:spPr bwMode="auto">
            <a:xfrm>
              <a:off x="4391" y="1555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67990" name="Line 22"/>
            <p:cNvSpPr>
              <a:spLocks noChangeShapeType="1"/>
            </p:cNvSpPr>
            <p:nvPr/>
          </p:nvSpPr>
          <p:spPr bwMode="auto">
            <a:xfrm>
              <a:off x="4391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67991" name="Line 23"/>
            <p:cNvSpPr>
              <a:spLocks noChangeShapeType="1"/>
            </p:cNvSpPr>
            <p:nvPr/>
          </p:nvSpPr>
          <p:spPr bwMode="auto">
            <a:xfrm>
              <a:off x="4703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67992" name="Rectangle 24"/>
            <p:cNvSpPr>
              <a:spLocks noChangeArrowheads="1"/>
            </p:cNvSpPr>
            <p:nvPr/>
          </p:nvSpPr>
          <p:spPr bwMode="auto">
            <a:xfrm>
              <a:off x="4391" y="1548"/>
              <a:ext cx="309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67993" name="Oval 25"/>
            <p:cNvSpPr>
              <a:spLocks noChangeArrowheads="1"/>
            </p:cNvSpPr>
            <p:nvPr/>
          </p:nvSpPr>
          <p:spPr bwMode="auto">
            <a:xfrm>
              <a:off x="4394" y="1492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67994" name="Oval 26"/>
            <p:cNvSpPr>
              <a:spLocks noChangeArrowheads="1"/>
            </p:cNvSpPr>
            <p:nvPr/>
          </p:nvSpPr>
          <p:spPr bwMode="auto">
            <a:xfrm>
              <a:off x="4401" y="224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67995" name="Line 27"/>
            <p:cNvSpPr>
              <a:spLocks noChangeShapeType="1"/>
            </p:cNvSpPr>
            <p:nvPr/>
          </p:nvSpPr>
          <p:spPr bwMode="auto">
            <a:xfrm>
              <a:off x="4401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67996" name="Line 28"/>
            <p:cNvSpPr>
              <a:spLocks noChangeShapeType="1"/>
            </p:cNvSpPr>
            <p:nvPr/>
          </p:nvSpPr>
          <p:spPr bwMode="auto">
            <a:xfrm>
              <a:off x="4714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67997" name="Rectangle 29"/>
            <p:cNvSpPr>
              <a:spLocks noChangeArrowheads="1"/>
            </p:cNvSpPr>
            <p:nvPr/>
          </p:nvSpPr>
          <p:spPr bwMode="auto">
            <a:xfrm>
              <a:off x="4401" y="2239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67998" name="Oval 30"/>
            <p:cNvSpPr>
              <a:spLocks noChangeArrowheads="1"/>
            </p:cNvSpPr>
            <p:nvPr/>
          </p:nvSpPr>
          <p:spPr bwMode="auto">
            <a:xfrm>
              <a:off x="4398" y="218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67999" name="Oval 31"/>
            <p:cNvSpPr>
              <a:spLocks noChangeArrowheads="1"/>
            </p:cNvSpPr>
            <p:nvPr/>
          </p:nvSpPr>
          <p:spPr bwMode="auto">
            <a:xfrm>
              <a:off x="4966" y="19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68000" name="Line 32"/>
            <p:cNvSpPr>
              <a:spLocks noChangeShapeType="1"/>
            </p:cNvSpPr>
            <p:nvPr/>
          </p:nvSpPr>
          <p:spPr bwMode="auto">
            <a:xfrm>
              <a:off x="4966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68001" name="Line 33"/>
            <p:cNvSpPr>
              <a:spLocks noChangeShapeType="1"/>
            </p:cNvSpPr>
            <p:nvPr/>
          </p:nvSpPr>
          <p:spPr bwMode="auto">
            <a:xfrm>
              <a:off x="5279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68002" name="Rectangle 34"/>
            <p:cNvSpPr>
              <a:spLocks noChangeArrowheads="1"/>
            </p:cNvSpPr>
            <p:nvPr/>
          </p:nvSpPr>
          <p:spPr bwMode="auto">
            <a:xfrm>
              <a:off x="4966" y="1898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68003" name="Oval 35"/>
            <p:cNvSpPr>
              <a:spLocks noChangeArrowheads="1"/>
            </p:cNvSpPr>
            <p:nvPr/>
          </p:nvSpPr>
          <p:spPr bwMode="auto">
            <a:xfrm>
              <a:off x="4963" y="18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68004" name="Freeform 36"/>
            <p:cNvSpPr>
              <a:spLocks/>
            </p:cNvSpPr>
            <p:nvPr/>
          </p:nvSpPr>
          <p:spPr bwMode="auto">
            <a:xfrm>
              <a:off x="4557" y="1647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68005" name="Freeform 37"/>
            <p:cNvSpPr>
              <a:spLocks/>
            </p:cNvSpPr>
            <p:nvPr/>
          </p:nvSpPr>
          <p:spPr bwMode="auto">
            <a:xfrm>
              <a:off x="3864" y="1653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68006" name="Freeform 38"/>
            <p:cNvSpPr>
              <a:spLocks/>
            </p:cNvSpPr>
            <p:nvPr/>
          </p:nvSpPr>
          <p:spPr bwMode="auto">
            <a:xfrm>
              <a:off x="4029" y="1638"/>
              <a:ext cx="504" cy="600"/>
            </a:xfrm>
            <a:custGeom>
              <a:avLst/>
              <a:gdLst>
                <a:gd name="T0" fmla="*/ 0 w 378"/>
                <a:gd name="T1" fmla="*/ 174 h 174"/>
                <a:gd name="T2" fmla="*/ 378 w 378"/>
                <a:gd name="T3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68007" name="Freeform 39"/>
            <p:cNvSpPr>
              <a:spLocks/>
            </p:cNvSpPr>
            <p:nvPr/>
          </p:nvSpPr>
          <p:spPr bwMode="auto">
            <a:xfrm>
              <a:off x="4716" y="1986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68008" name="Freeform 40"/>
            <p:cNvSpPr>
              <a:spLocks/>
            </p:cNvSpPr>
            <p:nvPr/>
          </p:nvSpPr>
          <p:spPr bwMode="auto">
            <a:xfrm>
              <a:off x="4035" y="226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68009" name="Freeform 41"/>
            <p:cNvSpPr>
              <a:spLocks/>
            </p:cNvSpPr>
            <p:nvPr/>
          </p:nvSpPr>
          <p:spPr bwMode="auto">
            <a:xfrm>
              <a:off x="3444" y="1944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68010" name="Freeform 42"/>
            <p:cNvSpPr>
              <a:spLocks/>
            </p:cNvSpPr>
            <p:nvPr/>
          </p:nvSpPr>
          <p:spPr bwMode="auto">
            <a:xfrm>
              <a:off x="4029" y="157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68011" name="Freeform 43"/>
            <p:cNvSpPr>
              <a:spLocks/>
            </p:cNvSpPr>
            <p:nvPr/>
          </p:nvSpPr>
          <p:spPr bwMode="auto">
            <a:xfrm>
              <a:off x="4704" y="1575"/>
              <a:ext cx="396" cy="267"/>
            </a:xfrm>
            <a:custGeom>
              <a:avLst/>
              <a:gdLst>
                <a:gd name="T0" fmla="*/ 396 w 396"/>
                <a:gd name="T1" fmla="*/ 267 h 267"/>
                <a:gd name="T2" fmla="*/ 0 w 396"/>
                <a:gd name="T3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68012" name="Freeform 44"/>
            <p:cNvSpPr>
              <a:spLocks/>
            </p:cNvSpPr>
            <p:nvPr/>
          </p:nvSpPr>
          <p:spPr bwMode="auto">
            <a:xfrm>
              <a:off x="3387" y="1146"/>
              <a:ext cx="1110" cy="645"/>
            </a:xfrm>
            <a:custGeom>
              <a:avLst/>
              <a:gdLst>
                <a:gd name="T0" fmla="*/ 1110 w 1110"/>
                <a:gd name="T1" fmla="*/ 342 h 645"/>
                <a:gd name="T2" fmla="*/ 0 w 1110"/>
                <a:gd name="T3" fmla="*/ 645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grpSp>
          <p:nvGrpSpPr>
            <p:cNvPr id="27696" name="Group 45"/>
            <p:cNvGrpSpPr>
              <a:grpSpLocks/>
            </p:cNvGrpSpPr>
            <p:nvPr/>
          </p:nvGrpSpPr>
          <p:grpSpPr bwMode="auto">
            <a:xfrm>
              <a:off x="3287" y="1749"/>
              <a:ext cx="205" cy="250"/>
              <a:chOff x="2954" y="2430"/>
              <a:chExt cx="208" cy="250"/>
            </a:xfrm>
          </p:grpSpPr>
          <p:sp>
            <p:nvSpPr>
              <p:cNvPr id="468014" name="Rectangle 4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68015" name="Text Box 47"/>
              <p:cNvSpPr txBox="1">
                <a:spLocks noChangeArrowheads="1"/>
              </p:cNvSpPr>
              <p:nvPr/>
            </p:nvSpPr>
            <p:spPr bwMode="auto">
              <a:xfrm>
                <a:off x="2954" y="2430"/>
                <a:ext cx="20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000">
                    <a:latin typeface="Arial" charset="0"/>
                    <a:cs typeface="+mn-cs"/>
                  </a:rPr>
                  <a:t>u</a:t>
                </a:r>
                <a:endParaRPr lang="en-US">
                  <a:latin typeface="Arial" charset="0"/>
                  <a:cs typeface="+mn-cs"/>
                </a:endParaRPr>
              </a:p>
            </p:txBody>
          </p:sp>
        </p:grpSp>
        <p:grpSp>
          <p:nvGrpSpPr>
            <p:cNvPr id="27697" name="Group 48"/>
            <p:cNvGrpSpPr>
              <a:grpSpLocks/>
            </p:cNvGrpSpPr>
            <p:nvPr/>
          </p:nvGrpSpPr>
          <p:grpSpPr bwMode="auto">
            <a:xfrm>
              <a:off x="4462" y="2133"/>
              <a:ext cx="196" cy="250"/>
              <a:chOff x="2959" y="2430"/>
              <a:chExt cx="199" cy="250"/>
            </a:xfrm>
          </p:grpSpPr>
          <p:sp>
            <p:nvSpPr>
              <p:cNvPr id="468017" name="Rectangle 4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3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68018" name="Text Box 50"/>
              <p:cNvSpPr txBox="1">
                <a:spLocks noChangeArrowheads="1"/>
              </p:cNvSpPr>
              <p:nvPr/>
            </p:nvSpPr>
            <p:spPr bwMode="auto">
              <a:xfrm>
                <a:off x="2959" y="2430"/>
                <a:ext cx="19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000">
                    <a:latin typeface="Arial" charset="0"/>
                    <a:cs typeface="+mn-cs"/>
                  </a:rPr>
                  <a:t>y</a:t>
                </a:r>
                <a:endParaRPr lang="en-US">
                  <a:latin typeface="Arial" charset="0"/>
                  <a:cs typeface="+mn-cs"/>
                </a:endParaRPr>
              </a:p>
            </p:txBody>
          </p:sp>
        </p:grpSp>
        <p:grpSp>
          <p:nvGrpSpPr>
            <p:cNvPr id="27698" name="Group 51"/>
            <p:cNvGrpSpPr>
              <a:grpSpLocks/>
            </p:cNvGrpSpPr>
            <p:nvPr/>
          </p:nvGrpSpPr>
          <p:grpSpPr bwMode="auto">
            <a:xfrm>
              <a:off x="3773" y="2100"/>
              <a:ext cx="212" cy="288"/>
              <a:chOff x="2952" y="2400"/>
              <a:chExt cx="213" cy="288"/>
            </a:xfrm>
          </p:grpSpPr>
          <p:sp>
            <p:nvSpPr>
              <p:cNvPr id="468020" name="Rectangle 5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68021" name="Text Box 53"/>
              <p:cNvSpPr txBox="1">
                <a:spLocks noChangeArrowheads="1"/>
              </p:cNvSpPr>
              <p:nvPr/>
            </p:nvSpPr>
            <p:spPr bwMode="auto">
              <a:xfrm>
                <a:off x="2952" y="2400"/>
                <a:ext cx="21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>
                    <a:latin typeface="Arial" charset="0"/>
                    <a:cs typeface="+mn-cs"/>
                  </a:rPr>
                  <a:t>x</a:t>
                </a:r>
              </a:p>
            </p:txBody>
          </p:sp>
        </p:grpSp>
        <p:grpSp>
          <p:nvGrpSpPr>
            <p:cNvPr id="27699" name="Group 54"/>
            <p:cNvGrpSpPr>
              <a:grpSpLocks/>
            </p:cNvGrpSpPr>
            <p:nvPr/>
          </p:nvGrpSpPr>
          <p:grpSpPr bwMode="auto">
            <a:xfrm>
              <a:off x="4438" y="1443"/>
              <a:ext cx="232" cy="250"/>
              <a:chOff x="2941" y="2430"/>
              <a:chExt cx="235" cy="250"/>
            </a:xfrm>
          </p:grpSpPr>
          <p:sp>
            <p:nvSpPr>
              <p:cNvPr id="468023" name="Rectangle 5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5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68024" name="Text Box 56"/>
              <p:cNvSpPr txBox="1">
                <a:spLocks noChangeArrowheads="1"/>
              </p:cNvSpPr>
              <p:nvPr/>
            </p:nvSpPr>
            <p:spPr bwMode="auto">
              <a:xfrm>
                <a:off x="2941" y="2430"/>
                <a:ext cx="23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000">
                    <a:latin typeface="Arial" charset="0"/>
                    <a:cs typeface="+mn-cs"/>
                  </a:rPr>
                  <a:t>w</a:t>
                </a:r>
                <a:endParaRPr lang="en-US">
                  <a:latin typeface="Arial" charset="0"/>
                  <a:cs typeface="+mn-cs"/>
                </a:endParaRPr>
              </a:p>
            </p:txBody>
          </p:sp>
        </p:grpSp>
        <p:grpSp>
          <p:nvGrpSpPr>
            <p:cNvPr id="27700" name="Group 57"/>
            <p:cNvGrpSpPr>
              <a:grpSpLocks/>
            </p:cNvGrpSpPr>
            <p:nvPr/>
          </p:nvGrpSpPr>
          <p:grpSpPr bwMode="auto">
            <a:xfrm>
              <a:off x="3771" y="1443"/>
              <a:ext cx="196" cy="250"/>
              <a:chOff x="2958" y="2430"/>
              <a:chExt cx="199" cy="250"/>
            </a:xfrm>
          </p:grpSpPr>
          <p:sp>
            <p:nvSpPr>
              <p:cNvPr id="468026" name="Rectangle 5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3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68027" name="Text Box 59"/>
              <p:cNvSpPr txBox="1">
                <a:spLocks noChangeArrowheads="1"/>
              </p:cNvSpPr>
              <p:nvPr/>
            </p:nvSpPr>
            <p:spPr bwMode="auto">
              <a:xfrm>
                <a:off x="2958" y="2430"/>
                <a:ext cx="19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000">
                    <a:latin typeface="Arial" charset="0"/>
                    <a:cs typeface="+mn-cs"/>
                  </a:rPr>
                  <a:t>v</a:t>
                </a:r>
                <a:endParaRPr lang="en-US">
                  <a:latin typeface="Arial" charset="0"/>
                  <a:cs typeface="+mn-cs"/>
                </a:endParaRPr>
              </a:p>
            </p:txBody>
          </p:sp>
        </p:grpSp>
        <p:grpSp>
          <p:nvGrpSpPr>
            <p:cNvPr id="27701" name="Group 60"/>
            <p:cNvGrpSpPr>
              <a:grpSpLocks/>
            </p:cNvGrpSpPr>
            <p:nvPr/>
          </p:nvGrpSpPr>
          <p:grpSpPr bwMode="auto">
            <a:xfrm>
              <a:off x="5026" y="1761"/>
              <a:ext cx="212" cy="288"/>
              <a:chOff x="2950" y="2400"/>
              <a:chExt cx="214" cy="288"/>
            </a:xfrm>
          </p:grpSpPr>
          <p:sp>
            <p:nvSpPr>
              <p:cNvPr id="468029" name="Rectangle 6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3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68030" name="Text Box 62"/>
              <p:cNvSpPr txBox="1">
                <a:spLocks noChangeArrowheads="1"/>
              </p:cNvSpPr>
              <p:nvPr/>
            </p:nvSpPr>
            <p:spPr bwMode="auto">
              <a:xfrm>
                <a:off x="2950" y="2400"/>
                <a:ext cx="21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>
                    <a:latin typeface="Arial" charset="0"/>
                    <a:cs typeface="+mn-cs"/>
                  </a:rPr>
                  <a:t>z</a:t>
                </a:r>
              </a:p>
            </p:txBody>
          </p:sp>
        </p:grpSp>
        <p:sp>
          <p:nvSpPr>
            <p:cNvPr id="468031" name="Text Box 63"/>
            <p:cNvSpPr txBox="1">
              <a:spLocks noChangeArrowheads="1"/>
            </p:cNvSpPr>
            <p:nvPr/>
          </p:nvSpPr>
          <p:spPr bwMode="auto">
            <a:xfrm>
              <a:off x="3493" y="157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2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68032" name="Text Box 64"/>
            <p:cNvSpPr txBox="1">
              <a:spLocks noChangeArrowheads="1"/>
            </p:cNvSpPr>
            <p:nvPr/>
          </p:nvSpPr>
          <p:spPr bwMode="auto">
            <a:xfrm>
              <a:off x="3841" y="179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2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68033" name="Text Box 65"/>
            <p:cNvSpPr txBox="1">
              <a:spLocks noChangeArrowheads="1"/>
            </p:cNvSpPr>
            <p:nvPr/>
          </p:nvSpPr>
          <p:spPr bwMode="auto">
            <a:xfrm>
              <a:off x="3406" y="200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1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68034" name="Text Box 66"/>
            <p:cNvSpPr txBox="1">
              <a:spLocks noChangeArrowheads="1"/>
            </p:cNvSpPr>
            <p:nvPr/>
          </p:nvSpPr>
          <p:spPr bwMode="auto">
            <a:xfrm>
              <a:off x="4225" y="188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3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68035" name="Text Box 67"/>
            <p:cNvSpPr txBox="1">
              <a:spLocks noChangeArrowheads="1"/>
            </p:cNvSpPr>
            <p:nvPr/>
          </p:nvSpPr>
          <p:spPr bwMode="auto">
            <a:xfrm>
              <a:off x="4162" y="223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1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68036" name="Text Box 68"/>
            <p:cNvSpPr txBox="1">
              <a:spLocks noChangeArrowheads="1"/>
            </p:cNvSpPr>
            <p:nvPr/>
          </p:nvSpPr>
          <p:spPr bwMode="auto">
            <a:xfrm>
              <a:off x="4522" y="180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1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68037" name="Text Box 69"/>
            <p:cNvSpPr txBox="1">
              <a:spLocks noChangeArrowheads="1"/>
            </p:cNvSpPr>
            <p:nvPr/>
          </p:nvSpPr>
          <p:spPr bwMode="auto">
            <a:xfrm>
              <a:off x="4882" y="2073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2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68038" name="Text Box 70"/>
            <p:cNvSpPr txBox="1">
              <a:spLocks noChangeArrowheads="1"/>
            </p:cNvSpPr>
            <p:nvPr/>
          </p:nvSpPr>
          <p:spPr bwMode="auto">
            <a:xfrm>
              <a:off x="4855" y="1536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5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68039" name="Text Box 71"/>
            <p:cNvSpPr txBox="1">
              <a:spLocks noChangeArrowheads="1"/>
            </p:cNvSpPr>
            <p:nvPr/>
          </p:nvSpPr>
          <p:spPr bwMode="auto">
            <a:xfrm>
              <a:off x="4120" y="1386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3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68040" name="Text Box 72"/>
            <p:cNvSpPr txBox="1">
              <a:spLocks noChangeArrowheads="1"/>
            </p:cNvSpPr>
            <p:nvPr/>
          </p:nvSpPr>
          <p:spPr bwMode="auto">
            <a:xfrm>
              <a:off x="3769" y="111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5</a:t>
              </a:r>
              <a:endParaRPr lang="en-US">
                <a:latin typeface="Arial" charset="0"/>
                <a:cs typeface="+mn-cs"/>
              </a:endParaRPr>
            </a:p>
          </p:txBody>
        </p:sp>
      </p:grpSp>
      <p:sp>
        <p:nvSpPr>
          <p:cNvPr id="468041" name="Text Box 73"/>
          <p:cNvSpPr txBox="1">
            <a:spLocks noChangeArrowheads="1"/>
          </p:cNvSpPr>
          <p:nvPr/>
        </p:nvSpPr>
        <p:spPr bwMode="auto">
          <a:xfrm>
            <a:off x="3654425" y="1778000"/>
            <a:ext cx="5116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cs typeface="+mn-cs"/>
              </a:rPr>
              <a:t>Clearly, d</a:t>
            </a:r>
            <a:r>
              <a:rPr lang="en-US" baseline="-25000">
                <a:latin typeface="Arial" charset="0"/>
                <a:cs typeface="+mn-cs"/>
              </a:rPr>
              <a:t>v</a:t>
            </a:r>
            <a:r>
              <a:rPr lang="en-US">
                <a:latin typeface="Arial" charset="0"/>
                <a:cs typeface="+mn-cs"/>
              </a:rPr>
              <a:t>(z) = 5, d</a:t>
            </a:r>
            <a:r>
              <a:rPr lang="en-US" baseline="-25000">
                <a:latin typeface="Arial" charset="0"/>
                <a:cs typeface="+mn-cs"/>
              </a:rPr>
              <a:t>x</a:t>
            </a:r>
            <a:r>
              <a:rPr lang="en-US">
                <a:latin typeface="Arial" charset="0"/>
                <a:cs typeface="+mn-cs"/>
              </a:rPr>
              <a:t>(z) = 3, d</a:t>
            </a:r>
            <a:r>
              <a:rPr lang="en-US" baseline="-25000">
                <a:latin typeface="Arial" charset="0"/>
                <a:cs typeface="+mn-cs"/>
              </a:rPr>
              <a:t>w</a:t>
            </a:r>
            <a:r>
              <a:rPr lang="en-US">
                <a:latin typeface="Arial" charset="0"/>
                <a:cs typeface="+mn-cs"/>
              </a:rPr>
              <a:t>(z) = 3</a:t>
            </a:r>
          </a:p>
        </p:txBody>
      </p:sp>
      <p:sp>
        <p:nvSpPr>
          <p:cNvPr id="468042" name="Text Box 74"/>
          <p:cNvSpPr txBox="1">
            <a:spLocks noChangeArrowheads="1"/>
          </p:cNvSpPr>
          <p:nvPr/>
        </p:nvSpPr>
        <p:spPr bwMode="auto">
          <a:xfrm>
            <a:off x="4275138" y="2936875"/>
            <a:ext cx="3913187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cs typeface="+mn-cs"/>
              </a:rPr>
              <a:t>d</a:t>
            </a:r>
            <a:r>
              <a:rPr lang="en-US" baseline="-25000">
                <a:latin typeface="Arial" charset="0"/>
                <a:cs typeface="+mn-cs"/>
              </a:rPr>
              <a:t>u</a:t>
            </a:r>
            <a:r>
              <a:rPr lang="en-US">
                <a:latin typeface="Arial" charset="0"/>
                <a:cs typeface="+mn-cs"/>
              </a:rPr>
              <a:t>(z) = min { c(u,v) + d</a:t>
            </a:r>
            <a:r>
              <a:rPr lang="en-US" baseline="-25000">
                <a:latin typeface="Arial" charset="0"/>
                <a:cs typeface="+mn-cs"/>
              </a:rPr>
              <a:t>v</a:t>
            </a:r>
            <a:r>
              <a:rPr lang="en-US">
                <a:latin typeface="Arial" charset="0"/>
                <a:cs typeface="+mn-cs"/>
              </a:rPr>
              <a:t>(z),</a:t>
            </a:r>
          </a:p>
          <a:p>
            <a:pPr>
              <a:defRPr/>
            </a:pPr>
            <a:r>
              <a:rPr lang="en-US">
                <a:latin typeface="Arial" charset="0"/>
                <a:cs typeface="+mn-cs"/>
              </a:rPr>
              <a:t>                    c(u,x) + d</a:t>
            </a:r>
            <a:r>
              <a:rPr lang="en-US" baseline="-25000">
                <a:latin typeface="Arial" charset="0"/>
                <a:cs typeface="+mn-cs"/>
              </a:rPr>
              <a:t>x</a:t>
            </a:r>
            <a:r>
              <a:rPr lang="en-US">
                <a:latin typeface="Arial" charset="0"/>
                <a:cs typeface="+mn-cs"/>
              </a:rPr>
              <a:t>(z),</a:t>
            </a:r>
          </a:p>
          <a:p>
            <a:pPr>
              <a:defRPr/>
            </a:pPr>
            <a:r>
              <a:rPr lang="en-US">
                <a:latin typeface="Arial" charset="0"/>
                <a:cs typeface="+mn-cs"/>
              </a:rPr>
              <a:t>                    c(u,w) + d</a:t>
            </a:r>
            <a:r>
              <a:rPr lang="en-US" baseline="-25000">
                <a:latin typeface="Arial" charset="0"/>
                <a:cs typeface="+mn-cs"/>
              </a:rPr>
              <a:t>w</a:t>
            </a:r>
            <a:r>
              <a:rPr lang="en-US">
                <a:latin typeface="Arial" charset="0"/>
                <a:cs typeface="+mn-cs"/>
              </a:rPr>
              <a:t>(z) }</a:t>
            </a:r>
          </a:p>
          <a:p>
            <a:pPr>
              <a:defRPr/>
            </a:pPr>
            <a:r>
              <a:rPr lang="en-US">
                <a:latin typeface="Arial" charset="0"/>
                <a:cs typeface="+mn-cs"/>
              </a:rPr>
              <a:t>         = min {2 + 5,</a:t>
            </a:r>
          </a:p>
          <a:p>
            <a:pPr>
              <a:defRPr/>
            </a:pPr>
            <a:r>
              <a:rPr lang="en-US">
                <a:latin typeface="Arial" charset="0"/>
                <a:cs typeface="+mn-cs"/>
              </a:rPr>
              <a:t>                    1 + 3,</a:t>
            </a:r>
          </a:p>
          <a:p>
            <a:pPr>
              <a:defRPr/>
            </a:pPr>
            <a:r>
              <a:rPr lang="en-US">
                <a:latin typeface="Arial" charset="0"/>
                <a:cs typeface="+mn-cs"/>
              </a:rPr>
              <a:t>                    5 + 3}  = 4</a:t>
            </a:r>
          </a:p>
        </p:txBody>
      </p:sp>
      <p:sp>
        <p:nvSpPr>
          <p:cNvPr id="468043" name="Text Box 75"/>
          <p:cNvSpPr txBox="1">
            <a:spLocks noChangeArrowheads="1"/>
          </p:cNvSpPr>
          <p:nvPr/>
        </p:nvSpPr>
        <p:spPr bwMode="auto">
          <a:xfrm>
            <a:off x="461963" y="5334000"/>
            <a:ext cx="55721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latin typeface="Arial" charset="0"/>
                <a:cs typeface="+mn-cs"/>
              </a:rPr>
              <a:t>Node that achieves minimum is next</a:t>
            </a:r>
          </a:p>
          <a:p>
            <a:pPr>
              <a:defRPr/>
            </a:pPr>
            <a:r>
              <a:rPr lang="en-US">
                <a:solidFill>
                  <a:srgbClr val="FF0000"/>
                </a:solidFill>
                <a:latin typeface="Arial" charset="0"/>
                <a:cs typeface="+mn-cs"/>
              </a:rPr>
              <a:t>hop in shortest path </a:t>
            </a:r>
            <a:r>
              <a:rPr lang="en-US">
                <a:solidFill>
                  <a:srgbClr val="FF0000"/>
                </a:solidFill>
                <a:latin typeface="Arial" charset="0"/>
                <a:ea typeface="MS Mincho" charset="0"/>
                <a:cs typeface="MS Mincho" charset="0"/>
              </a:rPr>
              <a:t>➜ </a:t>
            </a:r>
            <a:r>
              <a:rPr lang="en-US">
                <a:solidFill>
                  <a:srgbClr val="FF0000"/>
                </a:solidFill>
                <a:latin typeface="Arial" charset="0"/>
                <a:cs typeface="+mn-cs"/>
              </a:rPr>
              <a:t>forwarding table</a:t>
            </a:r>
          </a:p>
        </p:txBody>
      </p:sp>
      <p:sp>
        <p:nvSpPr>
          <p:cNvPr id="468044" name="Text Box 76"/>
          <p:cNvSpPr txBox="1">
            <a:spLocks noChangeArrowheads="1"/>
          </p:cNvSpPr>
          <p:nvPr/>
        </p:nvSpPr>
        <p:spPr bwMode="auto">
          <a:xfrm>
            <a:off x="3862388" y="2474913"/>
            <a:ext cx="2725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cs typeface="+mn-cs"/>
              </a:rPr>
              <a:t>B-F equation says: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004AD-38F4-8A42-A224-1C1833700CA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Distance Vector Algorithm (3)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solidFill>
                  <a:srgbClr val="FF0000"/>
                </a:solidFill>
                <a:cs typeface="+mn-cs"/>
              </a:rPr>
              <a:t>D</a:t>
            </a:r>
            <a:r>
              <a:rPr lang="en-US" sz="2800" baseline="-25000" smtClean="0">
                <a:solidFill>
                  <a:srgbClr val="FF0000"/>
                </a:solidFill>
                <a:cs typeface="+mn-cs"/>
              </a:rPr>
              <a:t>x</a:t>
            </a:r>
            <a:r>
              <a:rPr lang="en-US" sz="2800" smtClean="0">
                <a:solidFill>
                  <a:srgbClr val="FF0000"/>
                </a:solidFill>
                <a:cs typeface="+mn-cs"/>
              </a:rPr>
              <a:t>(y)</a:t>
            </a:r>
            <a:r>
              <a:rPr lang="en-US" sz="2800" smtClean="0">
                <a:cs typeface="+mn-cs"/>
              </a:rPr>
              <a:t> = estimate of least cost from x to 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cs typeface="+mn-cs"/>
              </a:rPr>
              <a:t>Distance vector: </a:t>
            </a:r>
            <a:r>
              <a:rPr lang="en-US" sz="2800" b="1" smtClean="0">
                <a:solidFill>
                  <a:srgbClr val="FF0000"/>
                </a:solidFill>
                <a:cs typeface="+mn-cs"/>
              </a:rPr>
              <a:t>D</a:t>
            </a:r>
            <a:r>
              <a:rPr lang="en-US" sz="2800" baseline="-25000" smtClean="0">
                <a:solidFill>
                  <a:srgbClr val="FF0000"/>
                </a:solidFill>
                <a:cs typeface="+mn-cs"/>
              </a:rPr>
              <a:t>x</a:t>
            </a:r>
            <a:r>
              <a:rPr lang="en-US" sz="2800" smtClean="0">
                <a:solidFill>
                  <a:srgbClr val="FF0000"/>
                </a:solidFill>
                <a:cs typeface="+mn-cs"/>
              </a:rPr>
              <a:t> = [D</a:t>
            </a:r>
            <a:r>
              <a:rPr lang="en-US" sz="2800" baseline="-25000" smtClean="0">
                <a:solidFill>
                  <a:srgbClr val="FF0000"/>
                </a:solidFill>
                <a:cs typeface="+mn-cs"/>
              </a:rPr>
              <a:t>x</a:t>
            </a:r>
            <a:r>
              <a:rPr lang="en-US" sz="2800" smtClean="0">
                <a:solidFill>
                  <a:srgbClr val="FF0000"/>
                </a:solidFill>
                <a:cs typeface="+mn-cs"/>
              </a:rPr>
              <a:t>(y): y </a:t>
            </a:r>
            <a:r>
              <a:rPr lang="ru-RU" sz="2800" smtClean="0">
                <a:solidFill>
                  <a:srgbClr val="FF0000"/>
                </a:solidFill>
                <a:cs typeface="+mn-cs"/>
              </a:rPr>
              <a:t>є</a:t>
            </a:r>
            <a:r>
              <a:rPr lang="en-US" sz="2800" smtClean="0">
                <a:solidFill>
                  <a:srgbClr val="FF0000"/>
                </a:solidFill>
                <a:cs typeface="+mn-cs"/>
              </a:rPr>
              <a:t> N ]</a:t>
            </a:r>
            <a:endParaRPr lang="ru-RU" sz="2800" smtClean="0">
              <a:solidFill>
                <a:srgbClr val="FF0000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cs typeface="+mn-cs"/>
              </a:rPr>
              <a:t>Node x knows cost to each neighbor v: </a:t>
            </a:r>
            <a:r>
              <a:rPr lang="en-US" sz="2800" smtClean="0">
                <a:solidFill>
                  <a:srgbClr val="FF0000"/>
                </a:solidFill>
                <a:cs typeface="+mn-cs"/>
              </a:rPr>
              <a:t>c(x,v)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cs typeface="+mn-cs"/>
              </a:rPr>
              <a:t>Node x maintains </a:t>
            </a:r>
            <a:r>
              <a:rPr lang="en-US" sz="2800" b="1" smtClean="0">
                <a:solidFill>
                  <a:srgbClr val="FF0000"/>
                </a:solidFill>
                <a:cs typeface="+mn-cs"/>
              </a:rPr>
              <a:t>D</a:t>
            </a:r>
            <a:r>
              <a:rPr lang="en-US" sz="2800" baseline="-25000" smtClean="0">
                <a:solidFill>
                  <a:srgbClr val="FF0000"/>
                </a:solidFill>
                <a:cs typeface="+mn-cs"/>
              </a:rPr>
              <a:t>x</a:t>
            </a:r>
            <a:r>
              <a:rPr lang="en-US" sz="2800" smtClean="0">
                <a:solidFill>
                  <a:srgbClr val="FF0000"/>
                </a:solidFill>
                <a:cs typeface="+mn-cs"/>
              </a:rPr>
              <a:t> = [D</a:t>
            </a:r>
            <a:r>
              <a:rPr lang="en-US" sz="2800" baseline="-25000" smtClean="0">
                <a:solidFill>
                  <a:srgbClr val="FF0000"/>
                </a:solidFill>
                <a:cs typeface="+mn-cs"/>
              </a:rPr>
              <a:t>x</a:t>
            </a:r>
            <a:r>
              <a:rPr lang="en-US" sz="2800" smtClean="0">
                <a:solidFill>
                  <a:srgbClr val="FF0000"/>
                </a:solidFill>
                <a:cs typeface="+mn-cs"/>
              </a:rPr>
              <a:t>(y): y </a:t>
            </a:r>
            <a:r>
              <a:rPr lang="ru-RU" sz="2800" smtClean="0">
                <a:solidFill>
                  <a:srgbClr val="FF0000"/>
                </a:solidFill>
                <a:cs typeface="+mn-cs"/>
              </a:rPr>
              <a:t>є</a:t>
            </a:r>
            <a:r>
              <a:rPr lang="en-US" sz="2800" smtClean="0">
                <a:solidFill>
                  <a:srgbClr val="FF0000"/>
                </a:solidFill>
                <a:cs typeface="+mn-cs"/>
              </a:rPr>
              <a:t> N ]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cs typeface="+mn-cs"/>
              </a:rPr>
              <a:t>Node x also maintains its neighbors</a:t>
            </a:r>
            <a:r>
              <a:rPr lang="ja-JP" altLang="en-US" sz="2800" smtClean="0">
                <a:cs typeface="+mn-cs"/>
              </a:rPr>
              <a:t>’</a:t>
            </a:r>
            <a:r>
              <a:rPr lang="en-US" sz="2800" smtClean="0">
                <a:cs typeface="+mn-cs"/>
              </a:rPr>
              <a:t> distance vectors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For each neighbor v, x maintains </a:t>
            </a:r>
            <a:br>
              <a:rPr lang="en-US" sz="2400" smtClean="0"/>
            </a:br>
            <a:r>
              <a:rPr lang="en-US" sz="2400" b="1" smtClean="0">
                <a:solidFill>
                  <a:srgbClr val="FF0000"/>
                </a:solidFill>
              </a:rPr>
              <a:t>D</a:t>
            </a:r>
            <a:r>
              <a:rPr lang="en-US" sz="2400" baseline="-25000" smtClean="0">
                <a:solidFill>
                  <a:srgbClr val="FF0000"/>
                </a:solidFill>
              </a:rPr>
              <a:t>v</a:t>
            </a:r>
            <a:r>
              <a:rPr lang="en-US" sz="2400" smtClean="0">
                <a:solidFill>
                  <a:srgbClr val="FF0000"/>
                </a:solidFill>
              </a:rPr>
              <a:t> = [D</a:t>
            </a:r>
            <a:r>
              <a:rPr lang="en-US" sz="2400" baseline="-25000" smtClean="0">
                <a:solidFill>
                  <a:srgbClr val="FF0000"/>
                </a:solidFill>
              </a:rPr>
              <a:t>v</a:t>
            </a:r>
            <a:r>
              <a:rPr lang="en-US" sz="2400" smtClean="0">
                <a:solidFill>
                  <a:srgbClr val="FF0000"/>
                </a:solidFill>
              </a:rPr>
              <a:t>(y): y </a:t>
            </a:r>
            <a:r>
              <a:rPr lang="ru-RU" sz="2400" smtClean="0">
                <a:solidFill>
                  <a:srgbClr val="FF0000"/>
                </a:solidFill>
              </a:rPr>
              <a:t>є</a:t>
            </a:r>
            <a:r>
              <a:rPr lang="en-US" sz="2400" smtClean="0">
                <a:solidFill>
                  <a:srgbClr val="FF0000"/>
                </a:solidFill>
              </a:rPr>
              <a:t> N ]</a:t>
            </a:r>
            <a:endParaRPr lang="en-US" sz="2400" smtClean="0"/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smtClean="0">
              <a:solidFill>
                <a:srgbClr val="FF0000"/>
              </a:solidFill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800" smtClean="0"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66470-B12D-0B45-85C4-CE5B6A60391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Distance vector algorithm (4)</a:t>
            </a:r>
          </a:p>
        </p:txBody>
      </p:sp>
      <p:sp>
        <p:nvSpPr>
          <p:cNvPr id="470019" name="Rectangle 3"/>
          <p:cNvSpPr>
            <a:spLocks noGrp="1" noChangeArrowheads="1"/>
          </p:cNvSpPr>
          <p:nvPr>
            <p:ph idx="1"/>
          </p:nvPr>
        </p:nvSpPr>
        <p:spPr>
          <a:xfrm>
            <a:off x="949325" y="1981200"/>
            <a:ext cx="7661275" cy="2136775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800" u="sng" smtClean="0">
                <a:solidFill>
                  <a:srgbClr val="FF0000"/>
                </a:solidFill>
                <a:cs typeface="+mn-cs"/>
              </a:rPr>
              <a:t>Basic idea:</a:t>
            </a:r>
            <a:r>
              <a:rPr lang="en-US" sz="2800" smtClean="0">
                <a:cs typeface="+mn-cs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cs typeface="+mn-cs"/>
              </a:rPr>
              <a:t>Each node periodically sends its own distance vector estimate to neighbors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cs typeface="+mn-cs"/>
              </a:rPr>
              <a:t>When node a node x receives new DV estimate from neighbor, it updates its own DV using B-F equation: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smtClean="0">
              <a:cs typeface="+mn-cs"/>
            </a:endParaRPr>
          </a:p>
        </p:txBody>
      </p:sp>
      <p:sp>
        <p:nvSpPr>
          <p:cNvPr id="470020" name="Rectangle 4"/>
          <p:cNvSpPr>
            <a:spLocks noChangeArrowheads="1"/>
          </p:cNvSpPr>
          <p:nvPr/>
        </p:nvSpPr>
        <p:spPr bwMode="auto">
          <a:xfrm>
            <a:off x="1063625" y="4702175"/>
            <a:ext cx="688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>
                <a:solidFill>
                  <a:srgbClr val="FF0000"/>
                </a:solidFill>
                <a:latin typeface="Arial" charset="0"/>
                <a:cs typeface="Times New Roman" charset="0"/>
              </a:rPr>
              <a:t>D</a:t>
            </a:r>
            <a:r>
              <a:rPr lang="en-US" i="1" baseline="-30000">
                <a:solidFill>
                  <a:srgbClr val="FF0000"/>
                </a:solidFill>
                <a:latin typeface="Arial" charset="0"/>
                <a:cs typeface="Times New Roman" charset="0"/>
              </a:rPr>
              <a:t>x</a:t>
            </a:r>
            <a:r>
              <a:rPr lang="en-US" i="1">
                <a:solidFill>
                  <a:srgbClr val="FF0000"/>
                </a:solidFill>
                <a:latin typeface="Arial" charset="0"/>
                <a:cs typeface="Times New Roman" charset="0"/>
              </a:rPr>
              <a:t>(y) ← min</a:t>
            </a:r>
            <a:r>
              <a:rPr lang="en-US" i="1" baseline="-30000">
                <a:solidFill>
                  <a:srgbClr val="FF0000"/>
                </a:solidFill>
                <a:latin typeface="Arial" charset="0"/>
                <a:cs typeface="Times New Roman" charset="0"/>
              </a:rPr>
              <a:t>v</a:t>
            </a:r>
            <a:r>
              <a:rPr lang="en-US" i="1">
                <a:solidFill>
                  <a:srgbClr val="FF0000"/>
                </a:solidFill>
                <a:latin typeface="Arial" charset="0"/>
                <a:cs typeface="Times New Roman" charset="0"/>
              </a:rPr>
              <a:t>{c(x,v) + D</a:t>
            </a:r>
            <a:r>
              <a:rPr lang="en-US" i="1" baseline="-30000">
                <a:solidFill>
                  <a:srgbClr val="FF0000"/>
                </a:solidFill>
                <a:latin typeface="Arial" charset="0"/>
                <a:cs typeface="Times New Roman" charset="0"/>
              </a:rPr>
              <a:t>v</a:t>
            </a:r>
            <a:r>
              <a:rPr lang="en-US" i="1">
                <a:solidFill>
                  <a:srgbClr val="FF0000"/>
                </a:solidFill>
                <a:latin typeface="Arial" charset="0"/>
                <a:cs typeface="Times New Roman" charset="0"/>
              </a:rPr>
              <a:t>(y)}    for each node y </a:t>
            </a:r>
            <a:r>
              <a:rPr lang="en-US" i="1">
                <a:solidFill>
                  <a:srgbClr val="FF0000"/>
                </a:solidFill>
                <a:latin typeface="ヒラギノ角ゴ Pro W3" charset="0"/>
                <a:ea typeface="MS Mincho" charset="0"/>
                <a:cs typeface="MS Mincho" charset="0"/>
              </a:rPr>
              <a:t>∊</a:t>
            </a:r>
            <a:r>
              <a:rPr lang="en-US" i="1">
                <a:solidFill>
                  <a:srgbClr val="FF0000"/>
                </a:solidFill>
                <a:latin typeface="Arial" charset="0"/>
                <a:cs typeface="Times New Roman" charset="0"/>
              </a:rPr>
              <a:t> N</a:t>
            </a:r>
          </a:p>
        </p:txBody>
      </p:sp>
      <p:sp>
        <p:nvSpPr>
          <p:cNvPr id="470021" name="Rectangle 5"/>
          <p:cNvSpPr>
            <a:spLocks noChangeArrowheads="1"/>
          </p:cNvSpPr>
          <p:nvPr/>
        </p:nvSpPr>
        <p:spPr bwMode="auto">
          <a:xfrm>
            <a:off x="396875" y="5357813"/>
            <a:ext cx="7772400" cy="150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>
                <a:latin typeface="Arial" charset="0"/>
                <a:cs typeface="+mn-cs"/>
              </a:rPr>
              <a:t>Under minor, natural conditions, the estimate </a:t>
            </a:r>
            <a:r>
              <a:rPr lang="en-US" i="1">
                <a:latin typeface="Arial" charset="0"/>
                <a:cs typeface="Times New Roman" charset="0"/>
              </a:rPr>
              <a:t>D</a:t>
            </a:r>
            <a:r>
              <a:rPr lang="en-US" i="1" baseline="-30000">
                <a:latin typeface="Arial" charset="0"/>
                <a:cs typeface="Times New Roman" charset="0"/>
              </a:rPr>
              <a:t>x</a:t>
            </a:r>
            <a:r>
              <a:rPr lang="en-US" i="1">
                <a:latin typeface="Arial" charset="0"/>
                <a:cs typeface="Times New Roman" charset="0"/>
              </a:rPr>
              <a:t>(y) converge the actual least cost </a:t>
            </a:r>
            <a:r>
              <a:rPr lang="en-US">
                <a:latin typeface="Arial" charset="0"/>
                <a:cs typeface="+mn-cs"/>
              </a:rPr>
              <a:t>d</a:t>
            </a:r>
            <a:r>
              <a:rPr lang="en-US" baseline="-25000">
                <a:latin typeface="Arial" charset="0"/>
                <a:cs typeface="+mn-cs"/>
              </a:rPr>
              <a:t>x</a:t>
            </a:r>
            <a:r>
              <a:rPr lang="en-US">
                <a:latin typeface="Arial" charset="0"/>
                <a:cs typeface="+mn-cs"/>
              </a:rPr>
              <a:t>(y)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66470-B12D-0B45-85C4-CE5B6A60391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>
                <a:cs typeface="+mj-cs"/>
              </a:rPr>
              <a:t>Distance Vector Algorithm (5)</a:t>
            </a:r>
            <a:endParaRPr lang="en-US" smtClean="0">
              <a:cs typeface="+mj-cs"/>
            </a:endParaRPr>
          </a:p>
        </p:txBody>
      </p:sp>
      <p:sp>
        <p:nvSpPr>
          <p:cNvPr id="4710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50863" y="1570038"/>
            <a:ext cx="3781425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mtClean="0">
                <a:solidFill>
                  <a:srgbClr val="FF0000"/>
                </a:solidFill>
                <a:cs typeface="+mn-cs"/>
              </a:rPr>
              <a:t>Iterative, asynchronous: </a:t>
            </a:r>
            <a:r>
              <a:rPr lang="en-US" sz="2400" smtClean="0">
                <a:cs typeface="+mn-cs"/>
              </a:rPr>
              <a:t>each local iteration caused by: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cs typeface="+mn-cs"/>
              </a:rPr>
              <a:t>local link cost change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cs typeface="+mn-cs"/>
              </a:rPr>
              <a:t>DV update message from neighbor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mtClean="0">
                <a:solidFill>
                  <a:srgbClr val="FF0000"/>
                </a:solidFill>
                <a:cs typeface="+mn-cs"/>
              </a:rPr>
              <a:t>Distributed:</a:t>
            </a:r>
            <a:endParaRPr lang="en-US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cs typeface="+mn-cs"/>
              </a:rPr>
              <a:t>each node notifies neighbors </a:t>
            </a:r>
            <a:r>
              <a:rPr lang="en-US" sz="2400" i="1" smtClean="0">
                <a:cs typeface="+mn-cs"/>
              </a:rPr>
              <a:t>only</a:t>
            </a:r>
            <a:r>
              <a:rPr lang="en-US" sz="2400" smtClean="0">
                <a:cs typeface="+mn-cs"/>
              </a:rPr>
              <a:t> when its DV changes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neighbors then notify their neighbors if necessary</a:t>
            </a:r>
            <a:endParaRPr lang="en-US" smtClean="0"/>
          </a:p>
        </p:txBody>
      </p:sp>
      <p:grpSp>
        <p:nvGrpSpPr>
          <p:cNvPr id="33795" name="Group 4"/>
          <p:cNvGrpSpPr>
            <a:grpSpLocks/>
          </p:cNvGrpSpPr>
          <p:nvPr/>
        </p:nvGrpSpPr>
        <p:grpSpPr bwMode="auto">
          <a:xfrm>
            <a:off x="5218113" y="1992313"/>
            <a:ext cx="3552825" cy="4141787"/>
            <a:chOff x="3354" y="954"/>
            <a:chExt cx="2238" cy="2609"/>
          </a:xfrm>
        </p:grpSpPr>
        <p:sp>
          <p:nvSpPr>
            <p:cNvPr id="471045" name="Text Box 5"/>
            <p:cNvSpPr txBox="1">
              <a:spLocks noChangeArrowheads="1"/>
            </p:cNvSpPr>
            <p:nvPr/>
          </p:nvSpPr>
          <p:spPr bwMode="auto">
            <a:xfrm>
              <a:off x="3372" y="954"/>
              <a:ext cx="2220" cy="26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endParaRPr lang="en-US">
                <a:latin typeface="Arial" charset="0"/>
                <a:cs typeface="+mn-cs"/>
              </a:endParaRPr>
            </a:p>
            <a:p>
              <a:pPr>
                <a:spcBef>
                  <a:spcPct val="50000"/>
                </a:spcBef>
                <a:defRPr/>
              </a:pPr>
              <a:r>
                <a:rPr lang="en-US" i="1">
                  <a:solidFill>
                    <a:schemeClr val="accent2"/>
                  </a:solidFill>
                  <a:latin typeface="Arial" charset="0"/>
                  <a:cs typeface="+mn-cs"/>
                </a:rPr>
                <a:t>wait</a:t>
              </a:r>
              <a:r>
                <a:rPr lang="en-US" sz="2000">
                  <a:latin typeface="Arial" charset="0"/>
                  <a:cs typeface="+mn-cs"/>
                </a:rPr>
                <a:t> for (change in local link cost of msg from neighbor)</a:t>
              </a:r>
            </a:p>
            <a:p>
              <a:pPr>
                <a:spcBef>
                  <a:spcPct val="50000"/>
                </a:spcBef>
                <a:defRPr/>
              </a:pPr>
              <a:endParaRPr lang="en-US" sz="2000">
                <a:latin typeface="Arial" charset="0"/>
                <a:cs typeface="+mn-cs"/>
              </a:endParaRPr>
            </a:p>
            <a:p>
              <a:pPr>
                <a:spcBef>
                  <a:spcPct val="50000"/>
                </a:spcBef>
                <a:defRPr/>
              </a:pPr>
              <a:r>
                <a:rPr lang="en-US" i="1">
                  <a:solidFill>
                    <a:schemeClr val="accent2"/>
                  </a:solidFill>
                  <a:latin typeface="Arial" charset="0"/>
                  <a:cs typeface="+mn-cs"/>
                </a:rPr>
                <a:t>recompute</a:t>
              </a:r>
              <a:r>
                <a:rPr lang="en-US" sz="2000">
                  <a:latin typeface="Arial" charset="0"/>
                  <a:cs typeface="+mn-cs"/>
                </a:rPr>
                <a:t> estimates</a:t>
              </a:r>
            </a:p>
            <a:p>
              <a:pPr>
                <a:spcBef>
                  <a:spcPct val="50000"/>
                </a:spcBef>
                <a:defRPr/>
              </a:pPr>
              <a:endParaRPr lang="en-US" sz="2000">
                <a:latin typeface="Arial" charset="0"/>
                <a:cs typeface="+mn-cs"/>
              </a:endParaRPr>
            </a:p>
            <a:p>
              <a:pPr>
                <a:spcBef>
                  <a:spcPct val="50000"/>
                </a:spcBef>
                <a:defRPr/>
              </a:pPr>
              <a:r>
                <a:rPr lang="en-US" sz="2000">
                  <a:latin typeface="Arial" charset="0"/>
                  <a:cs typeface="+mn-cs"/>
                </a:rPr>
                <a:t>if DV to any dest has changed, </a:t>
              </a:r>
              <a:r>
                <a:rPr lang="en-US" i="1">
                  <a:solidFill>
                    <a:schemeClr val="accent2"/>
                  </a:solidFill>
                  <a:latin typeface="Arial" charset="0"/>
                  <a:cs typeface="+mn-cs"/>
                </a:rPr>
                <a:t>notify</a:t>
              </a:r>
              <a:r>
                <a:rPr lang="en-US" sz="2000">
                  <a:latin typeface="Arial" charset="0"/>
                  <a:cs typeface="+mn-cs"/>
                </a:rPr>
                <a:t> neighbors </a:t>
              </a:r>
              <a:endParaRPr lang="en-US">
                <a:latin typeface="Arial" charset="0"/>
                <a:cs typeface="+mn-cs"/>
              </a:endParaRPr>
            </a:p>
            <a:p>
              <a:pPr algn="ctr">
                <a:spcBef>
                  <a:spcPct val="50000"/>
                </a:spcBef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71046" name="Line 6"/>
            <p:cNvSpPr>
              <a:spLocks noChangeShapeType="1"/>
            </p:cNvSpPr>
            <p:nvPr/>
          </p:nvSpPr>
          <p:spPr bwMode="auto">
            <a:xfrm>
              <a:off x="4344" y="1776"/>
              <a:ext cx="0" cy="37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71047" name="Line 7"/>
            <p:cNvSpPr>
              <a:spLocks noChangeShapeType="1"/>
            </p:cNvSpPr>
            <p:nvPr/>
          </p:nvSpPr>
          <p:spPr bwMode="auto">
            <a:xfrm>
              <a:off x="4338" y="2418"/>
              <a:ext cx="0" cy="372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71048" name="Freeform 8"/>
            <p:cNvSpPr>
              <a:spLocks/>
            </p:cNvSpPr>
            <p:nvPr/>
          </p:nvSpPr>
          <p:spPr bwMode="auto">
            <a:xfrm>
              <a:off x="3354" y="1212"/>
              <a:ext cx="978" cy="2256"/>
            </a:xfrm>
            <a:custGeom>
              <a:avLst/>
              <a:gdLst>
                <a:gd name="T0" fmla="*/ 960 w 978"/>
                <a:gd name="T1" fmla="*/ 2010 h 2256"/>
                <a:gd name="T2" fmla="*/ 961 w 978"/>
                <a:gd name="T3" fmla="*/ 2256 h 2256"/>
                <a:gd name="T4" fmla="*/ 0 w 978"/>
                <a:gd name="T5" fmla="*/ 2256 h 2256"/>
                <a:gd name="T6" fmla="*/ 0 w 978"/>
                <a:gd name="T7" fmla="*/ 0 h 2256"/>
                <a:gd name="T8" fmla="*/ 978 w 978"/>
                <a:gd name="T9" fmla="*/ 0 h 2256"/>
                <a:gd name="T10" fmla="*/ 978 w 978"/>
                <a:gd name="T11" fmla="*/ 155 h 2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8" h="2256">
                  <a:moveTo>
                    <a:pt x="960" y="2010"/>
                  </a:moveTo>
                  <a:lnTo>
                    <a:pt x="961" y="2256"/>
                  </a:lnTo>
                  <a:lnTo>
                    <a:pt x="0" y="2256"/>
                  </a:lnTo>
                  <a:lnTo>
                    <a:pt x="0" y="0"/>
                  </a:lnTo>
                  <a:lnTo>
                    <a:pt x="978" y="0"/>
                  </a:lnTo>
                  <a:lnTo>
                    <a:pt x="978" y="155"/>
                  </a:ln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</p:grpSp>
      <p:sp>
        <p:nvSpPr>
          <p:cNvPr id="471049" name="Text Box 9"/>
          <p:cNvSpPr txBox="1">
            <a:spLocks noChangeArrowheads="1"/>
          </p:cNvSpPr>
          <p:nvPr/>
        </p:nvSpPr>
        <p:spPr bwMode="auto">
          <a:xfrm>
            <a:off x="4857750" y="1533525"/>
            <a:ext cx="172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>
                <a:solidFill>
                  <a:srgbClr val="FF0000"/>
                </a:solidFill>
                <a:latin typeface="Arial" charset="0"/>
                <a:cs typeface="+mn-cs"/>
              </a:rPr>
              <a:t>Each node:</a:t>
            </a:r>
            <a:endParaRPr lang="en-US">
              <a:latin typeface="Arial" charset="0"/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7793AD-066D-D94F-B199-859C5CB1EDD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1" name="Group 37"/>
          <p:cNvGrpSpPr>
            <a:grpSpLocks/>
          </p:cNvGrpSpPr>
          <p:nvPr/>
        </p:nvGrpSpPr>
        <p:grpSpPr bwMode="auto">
          <a:xfrm>
            <a:off x="5267325" y="3789363"/>
            <a:ext cx="3571875" cy="2236787"/>
            <a:chOff x="3162" y="1071"/>
            <a:chExt cx="2250" cy="1409"/>
          </a:xfrm>
        </p:grpSpPr>
        <p:sp>
          <p:nvSpPr>
            <p:cNvPr id="742438" name="Freeform 38"/>
            <p:cNvSpPr>
              <a:spLocks/>
            </p:cNvSpPr>
            <p:nvPr/>
          </p:nvSpPr>
          <p:spPr bwMode="auto">
            <a:xfrm>
              <a:off x="3162" y="1071"/>
              <a:ext cx="2250" cy="1409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2439" name="Freeform 39"/>
            <p:cNvSpPr>
              <a:spLocks/>
            </p:cNvSpPr>
            <p:nvPr/>
          </p:nvSpPr>
          <p:spPr bwMode="auto">
            <a:xfrm>
              <a:off x="3498" y="1620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2440" name="Oval 40"/>
            <p:cNvSpPr>
              <a:spLocks noChangeArrowheads="1"/>
            </p:cNvSpPr>
            <p:nvPr/>
          </p:nvSpPr>
          <p:spPr bwMode="auto">
            <a:xfrm>
              <a:off x="3238" y="186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2441" name="Line 41"/>
            <p:cNvSpPr>
              <a:spLocks noChangeShapeType="1"/>
            </p:cNvSpPr>
            <p:nvPr/>
          </p:nvSpPr>
          <p:spPr bwMode="auto">
            <a:xfrm>
              <a:off x="3238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2442" name="Line 42"/>
            <p:cNvSpPr>
              <a:spLocks noChangeShapeType="1"/>
            </p:cNvSpPr>
            <p:nvPr/>
          </p:nvSpPr>
          <p:spPr bwMode="auto">
            <a:xfrm>
              <a:off x="3551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2443" name="Rectangle 43"/>
            <p:cNvSpPr>
              <a:spLocks noChangeArrowheads="1"/>
            </p:cNvSpPr>
            <p:nvPr/>
          </p:nvSpPr>
          <p:spPr bwMode="auto">
            <a:xfrm>
              <a:off x="3238" y="1855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742444" name="Oval 44"/>
            <p:cNvSpPr>
              <a:spLocks noChangeArrowheads="1"/>
            </p:cNvSpPr>
            <p:nvPr/>
          </p:nvSpPr>
          <p:spPr bwMode="auto">
            <a:xfrm>
              <a:off x="3235" y="179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2445" name="Oval 45"/>
            <p:cNvSpPr>
              <a:spLocks noChangeArrowheads="1"/>
            </p:cNvSpPr>
            <p:nvPr/>
          </p:nvSpPr>
          <p:spPr bwMode="auto">
            <a:xfrm>
              <a:off x="3712" y="224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2446" name="Line 46"/>
            <p:cNvSpPr>
              <a:spLocks noChangeShapeType="1"/>
            </p:cNvSpPr>
            <p:nvPr/>
          </p:nvSpPr>
          <p:spPr bwMode="auto">
            <a:xfrm>
              <a:off x="3712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2447" name="Line 47"/>
            <p:cNvSpPr>
              <a:spLocks noChangeShapeType="1"/>
            </p:cNvSpPr>
            <p:nvPr/>
          </p:nvSpPr>
          <p:spPr bwMode="auto">
            <a:xfrm>
              <a:off x="4025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2448" name="Rectangle 48"/>
            <p:cNvSpPr>
              <a:spLocks noChangeArrowheads="1"/>
            </p:cNvSpPr>
            <p:nvPr/>
          </p:nvSpPr>
          <p:spPr bwMode="auto">
            <a:xfrm>
              <a:off x="3712" y="224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742449" name="Oval 49"/>
            <p:cNvSpPr>
              <a:spLocks noChangeArrowheads="1"/>
            </p:cNvSpPr>
            <p:nvPr/>
          </p:nvSpPr>
          <p:spPr bwMode="auto">
            <a:xfrm>
              <a:off x="3709" y="218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2450" name="Oval 50"/>
            <p:cNvSpPr>
              <a:spLocks noChangeArrowheads="1"/>
            </p:cNvSpPr>
            <p:nvPr/>
          </p:nvSpPr>
          <p:spPr bwMode="auto">
            <a:xfrm>
              <a:off x="3708" y="155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2451" name="Line 51"/>
            <p:cNvSpPr>
              <a:spLocks noChangeShapeType="1"/>
            </p:cNvSpPr>
            <p:nvPr/>
          </p:nvSpPr>
          <p:spPr bwMode="auto">
            <a:xfrm>
              <a:off x="3708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2452" name="Line 52"/>
            <p:cNvSpPr>
              <a:spLocks noChangeShapeType="1"/>
            </p:cNvSpPr>
            <p:nvPr/>
          </p:nvSpPr>
          <p:spPr bwMode="auto">
            <a:xfrm>
              <a:off x="4021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2453" name="Rectangle 53"/>
            <p:cNvSpPr>
              <a:spLocks noChangeArrowheads="1"/>
            </p:cNvSpPr>
            <p:nvPr/>
          </p:nvSpPr>
          <p:spPr bwMode="auto">
            <a:xfrm>
              <a:off x="3708" y="155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742454" name="Oval 54"/>
            <p:cNvSpPr>
              <a:spLocks noChangeArrowheads="1"/>
            </p:cNvSpPr>
            <p:nvPr/>
          </p:nvSpPr>
          <p:spPr bwMode="auto">
            <a:xfrm>
              <a:off x="3705" y="149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2455" name="Oval 55"/>
            <p:cNvSpPr>
              <a:spLocks noChangeArrowheads="1"/>
            </p:cNvSpPr>
            <p:nvPr/>
          </p:nvSpPr>
          <p:spPr bwMode="auto">
            <a:xfrm>
              <a:off x="4391" y="1555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2456" name="Line 56"/>
            <p:cNvSpPr>
              <a:spLocks noChangeShapeType="1"/>
            </p:cNvSpPr>
            <p:nvPr/>
          </p:nvSpPr>
          <p:spPr bwMode="auto">
            <a:xfrm>
              <a:off x="4391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2457" name="Line 57"/>
            <p:cNvSpPr>
              <a:spLocks noChangeShapeType="1"/>
            </p:cNvSpPr>
            <p:nvPr/>
          </p:nvSpPr>
          <p:spPr bwMode="auto">
            <a:xfrm>
              <a:off x="4703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2458" name="Rectangle 58"/>
            <p:cNvSpPr>
              <a:spLocks noChangeArrowheads="1"/>
            </p:cNvSpPr>
            <p:nvPr/>
          </p:nvSpPr>
          <p:spPr bwMode="auto">
            <a:xfrm>
              <a:off x="4391" y="1548"/>
              <a:ext cx="309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742459" name="Oval 59"/>
            <p:cNvSpPr>
              <a:spLocks noChangeArrowheads="1"/>
            </p:cNvSpPr>
            <p:nvPr/>
          </p:nvSpPr>
          <p:spPr bwMode="auto">
            <a:xfrm>
              <a:off x="4394" y="1492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2460" name="Oval 60"/>
            <p:cNvSpPr>
              <a:spLocks noChangeArrowheads="1"/>
            </p:cNvSpPr>
            <p:nvPr/>
          </p:nvSpPr>
          <p:spPr bwMode="auto">
            <a:xfrm>
              <a:off x="4401" y="224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2461" name="Line 61"/>
            <p:cNvSpPr>
              <a:spLocks noChangeShapeType="1"/>
            </p:cNvSpPr>
            <p:nvPr/>
          </p:nvSpPr>
          <p:spPr bwMode="auto">
            <a:xfrm>
              <a:off x="4401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2462" name="Line 62"/>
            <p:cNvSpPr>
              <a:spLocks noChangeShapeType="1"/>
            </p:cNvSpPr>
            <p:nvPr/>
          </p:nvSpPr>
          <p:spPr bwMode="auto">
            <a:xfrm>
              <a:off x="4714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2463" name="Rectangle 63"/>
            <p:cNvSpPr>
              <a:spLocks noChangeArrowheads="1"/>
            </p:cNvSpPr>
            <p:nvPr/>
          </p:nvSpPr>
          <p:spPr bwMode="auto">
            <a:xfrm>
              <a:off x="4401" y="2239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742464" name="Oval 64"/>
            <p:cNvSpPr>
              <a:spLocks noChangeArrowheads="1"/>
            </p:cNvSpPr>
            <p:nvPr/>
          </p:nvSpPr>
          <p:spPr bwMode="auto">
            <a:xfrm>
              <a:off x="4398" y="218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2465" name="Oval 65"/>
            <p:cNvSpPr>
              <a:spLocks noChangeArrowheads="1"/>
            </p:cNvSpPr>
            <p:nvPr/>
          </p:nvSpPr>
          <p:spPr bwMode="auto">
            <a:xfrm>
              <a:off x="4966" y="19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2466" name="Line 66"/>
            <p:cNvSpPr>
              <a:spLocks noChangeShapeType="1"/>
            </p:cNvSpPr>
            <p:nvPr/>
          </p:nvSpPr>
          <p:spPr bwMode="auto">
            <a:xfrm>
              <a:off x="4966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2467" name="Line 67"/>
            <p:cNvSpPr>
              <a:spLocks noChangeShapeType="1"/>
            </p:cNvSpPr>
            <p:nvPr/>
          </p:nvSpPr>
          <p:spPr bwMode="auto">
            <a:xfrm>
              <a:off x="5279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2468" name="Rectangle 68"/>
            <p:cNvSpPr>
              <a:spLocks noChangeArrowheads="1"/>
            </p:cNvSpPr>
            <p:nvPr/>
          </p:nvSpPr>
          <p:spPr bwMode="auto">
            <a:xfrm>
              <a:off x="4966" y="1898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742469" name="Oval 69"/>
            <p:cNvSpPr>
              <a:spLocks noChangeArrowheads="1"/>
            </p:cNvSpPr>
            <p:nvPr/>
          </p:nvSpPr>
          <p:spPr bwMode="auto">
            <a:xfrm>
              <a:off x="4963" y="18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2470" name="Freeform 70"/>
            <p:cNvSpPr>
              <a:spLocks/>
            </p:cNvSpPr>
            <p:nvPr/>
          </p:nvSpPr>
          <p:spPr bwMode="auto">
            <a:xfrm>
              <a:off x="4557" y="1647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2471" name="Freeform 71"/>
            <p:cNvSpPr>
              <a:spLocks/>
            </p:cNvSpPr>
            <p:nvPr/>
          </p:nvSpPr>
          <p:spPr bwMode="auto">
            <a:xfrm>
              <a:off x="3864" y="1653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2472" name="Freeform 72"/>
            <p:cNvSpPr>
              <a:spLocks/>
            </p:cNvSpPr>
            <p:nvPr/>
          </p:nvSpPr>
          <p:spPr bwMode="auto">
            <a:xfrm>
              <a:off x="4029" y="1638"/>
              <a:ext cx="504" cy="600"/>
            </a:xfrm>
            <a:custGeom>
              <a:avLst/>
              <a:gdLst>
                <a:gd name="T0" fmla="*/ 0 w 378"/>
                <a:gd name="T1" fmla="*/ 174 h 174"/>
                <a:gd name="T2" fmla="*/ 378 w 378"/>
                <a:gd name="T3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2473" name="Freeform 73"/>
            <p:cNvSpPr>
              <a:spLocks/>
            </p:cNvSpPr>
            <p:nvPr/>
          </p:nvSpPr>
          <p:spPr bwMode="auto">
            <a:xfrm>
              <a:off x="4716" y="1986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2474" name="Freeform 74"/>
            <p:cNvSpPr>
              <a:spLocks/>
            </p:cNvSpPr>
            <p:nvPr/>
          </p:nvSpPr>
          <p:spPr bwMode="auto">
            <a:xfrm>
              <a:off x="4035" y="226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2475" name="Freeform 75"/>
            <p:cNvSpPr>
              <a:spLocks/>
            </p:cNvSpPr>
            <p:nvPr/>
          </p:nvSpPr>
          <p:spPr bwMode="auto">
            <a:xfrm>
              <a:off x="3444" y="1944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2476" name="Freeform 76"/>
            <p:cNvSpPr>
              <a:spLocks/>
            </p:cNvSpPr>
            <p:nvPr/>
          </p:nvSpPr>
          <p:spPr bwMode="auto">
            <a:xfrm>
              <a:off x="4029" y="157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2477" name="Freeform 77"/>
            <p:cNvSpPr>
              <a:spLocks/>
            </p:cNvSpPr>
            <p:nvPr/>
          </p:nvSpPr>
          <p:spPr bwMode="auto">
            <a:xfrm>
              <a:off x="4704" y="1575"/>
              <a:ext cx="396" cy="267"/>
            </a:xfrm>
            <a:custGeom>
              <a:avLst/>
              <a:gdLst>
                <a:gd name="T0" fmla="*/ 396 w 396"/>
                <a:gd name="T1" fmla="*/ 267 h 267"/>
                <a:gd name="T2" fmla="*/ 0 w 396"/>
                <a:gd name="T3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2478" name="Freeform 78"/>
            <p:cNvSpPr>
              <a:spLocks/>
            </p:cNvSpPr>
            <p:nvPr/>
          </p:nvSpPr>
          <p:spPr bwMode="auto">
            <a:xfrm>
              <a:off x="3387" y="1146"/>
              <a:ext cx="1110" cy="645"/>
            </a:xfrm>
            <a:custGeom>
              <a:avLst/>
              <a:gdLst>
                <a:gd name="T0" fmla="*/ 1110 w 1110"/>
                <a:gd name="T1" fmla="*/ 342 h 645"/>
                <a:gd name="T2" fmla="*/ 0 w 1110"/>
                <a:gd name="T3" fmla="*/ 645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grpSp>
          <p:nvGrpSpPr>
            <p:cNvPr id="36027" name="Group 79"/>
            <p:cNvGrpSpPr>
              <a:grpSpLocks/>
            </p:cNvGrpSpPr>
            <p:nvPr/>
          </p:nvGrpSpPr>
          <p:grpSpPr bwMode="auto">
            <a:xfrm>
              <a:off x="3287" y="1749"/>
              <a:ext cx="205" cy="250"/>
              <a:chOff x="2954" y="2430"/>
              <a:chExt cx="208" cy="250"/>
            </a:xfrm>
          </p:grpSpPr>
          <p:sp>
            <p:nvSpPr>
              <p:cNvPr id="742480" name="Rectangle 80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742481" name="Text Box 81"/>
              <p:cNvSpPr txBox="1">
                <a:spLocks noChangeArrowheads="1"/>
              </p:cNvSpPr>
              <p:nvPr/>
            </p:nvSpPr>
            <p:spPr bwMode="auto">
              <a:xfrm>
                <a:off x="2954" y="2430"/>
                <a:ext cx="20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000">
                    <a:latin typeface="Arial" charset="0"/>
                    <a:cs typeface="+mn-cs"/>
                  </a:rPr>
                  <a:t>u</a:t>
                </a:r>
                <a:endParaRPr lang="en-US">
                  <a:latin typeface="Arial" charset="0"/>
                  <a:cs typeface="+mn-cs"/>
                </a:endParaRPr>
              </a:p>
            </p:txBody>
          </p:sp>
        </p:grpSp>
        <p:grpSp>
          <p:nvGrpSpPr>
            <p:cNvPr id="36028" name="Group 82"/>
            <p:cNvGrpSpPr>
              <a:grpSpLocks/>
            </p:cNvGrpSpPr>
            <p:nvPr/>
          </p:nvGrpSpPr>
          <p:grpSpPr bwMode="auto">
            <a:xfrm>
              <a:off x="4462" y="2133"/>
              <a:ext cx="196" cy="250"/>
              <a:chOff x="2959" y="2430"/>
              <a:chExt cx="199" cy="250"/>
            </a:xfrm>
          </p:grpSpPr>
          <p:sp>
            <p:nvSpPr>
              <p:cNvPr id="742483" name="Rectangle 83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3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742484" name="Text Box 84"/>
              <p:cNvSpPr txBox="1">
                <a:spLocks noChangeArrowheads="1"/>
              </p:cNvSpPr>
              <p:nvPr/>
            </p:nvSpPr>
            <p:spPr bwMode="auto">
              <a:xfrm>
                <a:off x="2959" y="2430"/>
                <a:ext cx="19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000">
                    <a:latin typeface="Arial" charset="0"/>
                    <a:cs typeface="+mn-cs"/>
                  </a:rPr>
                  <a:t>y</a:t>
                </a:r>
                <a:endParaRPr lang="en-US">
                  <a:latin typeface="Arial" charset="0"/>
                  <a:cs typeface="+mn-cs"/>
                </a:endParaRPr>
              </a:p>
            </p:txBody>
          </p:sp>
        </p:grpSp>
        <p:grpSp>
          <p:nvGrpSpPr>
            <p:cNvPr id="36029" name="Group 85"/>
            <p:cNvGrpSpPr>
              <a:grpSpLocks/>
            </p:cNvGrpSpPr>
            <p:nvPr/>
          </p:nvGrpSpPr>
          <p:grpSpPr bwMode="auto">
            <a:xfrm>
              <a:off x="3773" y="2100"/>
              <a:ext cx="212" cy="288"/>
              <a:chOff x="2952" y="2400"/>
              <a:chExt cx="213" cy="288"/>
            </a:xfrm>
          </p:grpSpPr>
          <p:sp>
            <p:nvSpPr>
              <p:cNvPr id="742486" name="Rectangle 8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742487" name="Text Box 87"/>
              <p:cNvSpPr txBox="1">
                <a:spLocks noChangeArrowheads="1"/>
              </p:cNvSpPr>
              <p:nvPr/>
            </p:nvSpPr>
            <p:spPr bwMode="auto">
              <a:xfrm>
                <a:off x="2952" y="2400"/>
                <a:ext cx="21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>
                    <a:latin typeface="Arial" charset="0"/>
                    <a:cs typeface="+mn-cs"/>
                  </a:rPr>
                  <a:t>x</a:t>
                </a:r>
              </a:p>
            </p:txBody>
          </p:sp>
        </p:grpSp>
        <p:grpSp>
          <p:nvGrpSpPr>
            <p:cNvPr id="36030" name="Group 88"/>
            <p:cNvGrpSpPr>
              <a:grpSpLocks/>
            </p:cNvGrpSpPr>
            <p:nvPr/>
          </p:nvGrpSpPr>
          <p:grpSpPr bwMode="auto">
            <a:xfrm>
              <a:off x="4438" y="1443"/>
              <a:ext cx="232" cy="250"/>
              <a:chOff x="2941" y="2430"/>
              <a:chExt cx="235" cy="250"/>
            </a:xfrm>
          </p:grpSpPr>
          <p:sp>
            <p:nvSpPr>
              <p:cNvPr id="742489" name="Rectangle 8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5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742490" name="Text Box 90"/>
              <p:cNvSpPr txBox="1">
                <a:spLocks noChangeArrowheads="1"/>
              </p:cNvSpPr>
              <p:nvPr/>
            </p:nvSpPr>
            <p:spPr bwMode="auto">
              <a:xfrm>
                <a:off x="2941" y="2430"/>
                <a:ext cx="23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000">
                    <a:latin typeface="Arial" charset="0"/>
                    <a:cs typeface="+mn-cs"/>
                  </a:rPr>
                  <a:t>w</a:t>
                </a:r>
                <a:endParaRPr lang="en-US">
                  <a:latin typeface="Arial" charset="0"/>
                  <a:cs typeface="+mn-cs"/>
                </a:endParaRPr>
              </a:p>
            </p:txBody>
          </p:sp>
        </p:grpSp>
        <p:grpSp>
          <p:nvGrpSpPr>
            <p:cNvPr id="36031" name="Group 91"/>
            <p:cNvGrpSpPr>
              <a:grpSpLocks/>
            </p:cNvGrpSpPr>
            <p:nvPr/>
          </p:nvGrpSpPr>
          <p:grpSpPr bwMode="auto">
            <a:xfrm>
              <a:off x="3771" y="1443"/>
              <a:ext cx="196" cy="250"/>
              <a:chOff x="2958" y="2430"/>
              <a:chExt cx="199" cy="250"/>
            </a:xfrm>
          </p:grpSpPr>
          <p:sp>
            <p:nvSpPr>
              <p:cNvPr id="742492" name="Rectangle 9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3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742493" name="Text Box 93"/>
              <p:cNvSpPr txBox="1">
                <a:spLocks noChangeArrowheads="1"/>
              </p:cNvSpPr>
              <p:nvPr/>
            </p:nvSpPr>
            <p:spPr bwMode="auto">
              <a:xfrm>
                <a:off x="2958" y="2430"/>
                <a:ext cx="19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000">
                    <a:latin typeface="Arial" charset="0"/>
                    <a:cs typeface="+mn-cs"/>
                  </a:rPr>
                  <a:t>v</a:t>
                </a:r>
                <a:endParaRPr lang="en-US">
                  <a:latin typeface="Arial" charset="0"/>
                  <a:cs typeface="+mn-cs"/>
                </a:endParaRPr>
              </a:p>
            </p:txBody>
          </p:sp>
        </p:grpSp>
        <p:grpSp>
          <p:nvGrpSpPr>
            <p:cNvPr id="36032" name="Group 94"/>
            <p:cNvGrpSpPr>
              <a:grpSpLocks/>
            </p:cNvGrpSpPr>
            <p:nvPr/>
          </p:nvGrpSpPr>
          <p:grpSpPr bwMode="auto">
            <a:xfrm>
              <a:off x="5026" y="1761"/>
              <a:ext cx="212" cy="288"/>
              <a:chOff x="2950" y="2400"/>
              <a:chExt cx="214" cy="288"/>
            </a:xfrm>
          </p:grpSpPr>
          <p:sp>
            <p:nvSpPr>
              <p:cNvPr id="742495" name="Rectangle 9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3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742496" name="Text Box 96"/>
              <p:cNvSpPr txBox="1">
                <a:spLocks noChangeArrowheads="1"/>
              </p:cNvSpPr>
              <p:nvPr/>
            </p:nvSpPr>
            <p:spPr bwMode="auto">
              <a:xfrm>
                <a:off x="2950" y="2400"/>
                <a:ext cx="21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>
                    <a:latin typeface="Arial" charset="0"/>
                    <a:cs typeface="+mn-cs"/>
                  </a:rPr>
                  <a:t>z</a:t>
                </a:r>
              </a:p>
            </p:txBody>
          </p:sp>
        </p:grpSp>
        <p:sp>
          <p:nvSpPr>
            <p:cNvPr id="742497" name="Text Box 97"/>
            <p:cNvSpPr txBox="1">
              <a:spLocks noChangeArrowheads="1"/>
            </p:cNvSpPr>
            <p:nvPr/>
          </p:nvSpPr>
          <p:spPr bwMode="auto">
            <a:xfrm>
              <a:off x="3493" y="157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2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742498" name="Text Box 98"/>
            <p:cNvSpPr txBox="1">
              <a:spLocks noChangeArrowheads="1"/>
            </p:cNvSpPr>
            <p:nvPr/>
          </p:nvSpPr>
          <p:spPr bwMode="auto">
            <a:xfrm>
              <a:off x="3841" y="179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2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742499" name="Text Box 99"/>
            <p:cNvSpPr txBox="1">
              <a:spLocks noChangeArrowheads="1"/>
            </p:cNvSpPr>
            <p:nvPr/>
          </p:nvSpPr>
          <p:spPr bwMode="auto">
            <a:xfrm>
              <a:off x="3406" y="200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1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742500" name="Text Box 100"/>
            <p:cNvSpPr txBox="1">
              <a:spLocks noChangeArrowheads="1"/>
            </p:cNvSpPr>
            <p:nvPr/>
          </p:nvSpPr>
          <p:spPr bwMode="auto">
            <a:xfrm>
              <a:off x="4225" y="188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3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742501" name="Text Box 101"/>
            <p:cNvSpPr txBox="1">
              <a:spLocks noChangeArrowheads="1"/>
            </p:cNvSpPr>
            <p:nvPr/>
          </p:nvSpPr>
          <p:spPr bwMode="auto">
            <a:xfrm>
              <a:off x="4162" y="223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1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742502" name="Text Box 102"/>
            <p:cNvSpPr txBox="1">
              <a:spLocks noChangeArrowheads="1"/>
            </p:cNvSpPr>
            <p:nvPr/>
          </p:nvSpPr>
          <p:spPr bwMode="auto">
            <a:xfrm>
              <a:off x="4522" y="180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1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742503" name="Text Box 103"/>
            <p:cNvSpPr txBox="1">
              <a:spLocks noChangeArrowheads="1"/>
            </p:cNvSpPr>
            <p:nvPr/>
          </p:nvSpPr>
          <p:spPr bwMode="auto">
            <a:xfrm>
              <a:off x="4882" y="2073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2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742504" name="Text Box 104"/>
            <p:cNvSpPr txBox="1">
              <a:spLocks noChangeArrowheads="1"/>
            </p:cNvSpPr>
            <p:nvPr/>
          </p:nvSpPr>
          <p:spPr bwMode="auto">
            <a:xfrm>
              <a:off x="4855" y="1536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5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742505" name="Text Box 105"/>
            <p:cNvSpPr txBox="1">
              <a:spLocks noChangeArrowheads="1"/>
            </p:cNvSpPr>
            <p:nvPr/>
          </p:nvSpPr>
          <p:spPr bwMode="auto">
            <a:xfrm>
              <a:off x="4120" y="1386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3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742506" name="Text Box 106"/>
            <p:cNvSpPr txBox="1">
              <a:spLocks noChangeArrowheads="1"/>
            </p:cNvSpPr>
            <p:nvPr/>
          </p:nvSpPr>
          <p:spPr bwMode="auto">
            <a:xfrm>
              <a:off x="3769" y="111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5</a:t>
              </a:r>
              <a:endParaRPr lang="en-US">
                <a:latin typeface="Arial" charset="0"/>
                <a:cs typeface="+mn-cs"/>
              </a:endParaRPr>
            </a:p>
          </p:txBody>
        </p:sp>
      </p:grpSp>
      <p:sp>
        <p:nvSpPr>
          <p:cNvPr id="742507" name="Text Box 107"/>
          <p:cNvSpPr txBox="1">
            <a:spLocks noChangeArrowheads="1"/>
          </p:cNvSpPr>
          <p:nvPr/>
        </p:nvSpPr>
        <p:spPr bwMode="auto">
          <a:xfrm>
            <a:off x="587375" y="457200"/>
            <a:ext cx="857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Arial" charset="0"/>
                <a:cs typeface="+mn-cs"/>
              </a:rPr>
              <a:t>u</a:t>
            </a:r>
            <a:r>
              <a:rPr lang="ja-JP" altLang="en-US" sz="1800">
                <a:latin typeface="Arial" charset="0"/>
                <a:cs typeface="+mn-cs"/>
              </a:rPr>
              <a:t>’</a:t>
            </a:r>
            <a:r>
              <a:rPr lang="en-US" sz="1800">
                <a:latin typeface="Arial" charset="0"/>
                <a:cs typeface="+mn-cs"/>
              </a:rPr>
              <a:t>s DV</a:t>
            </a:r>
          </a:p>
        </p:txBody>
      </p:sp>
      <p:graphicFrame>
        <p:nvGraphicFramePr>
          <p:cNvPr id="742541" name="Group 141"/>
          <p:cNvGraphicFramePr>
            <a:graphicFrameLocks noGrp="1"/>
          </p:cNvGraphicFramePr>
          <p:nvPr/>
        </p:nvGraphicFramePr>
        <p:xfrm>
          <a:off x="606425" y="858838"/>
          <a:ext cx="803275" cy="2743200"/>
        </p:xfrm>
        <a:graphic>
          <a:graphicData uri="http://schemas.openxmlformats.org/drawingml/2006/table">
            <a:tbl>
              <a:tblPr/>
              <a:tblGrid>
                <a:gridCol w="357188"/>
                <a:gridCol w="446087"/>
              </a:tblGrid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42566" name="Text Box 166"/>
          <p:cNvSpPr txBox="1">
            <a:spLocks noChangeArrowheads="1"/>
          </p:cNvSpPr>
          <p:nvPr/>
        </p:nvSpPr>
        <p:spPr bwMode="auto">
          <a:xfrm>
            <a:off x="2000250" y="457200"/>
            <a:ext cx="84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Arial" charset="0"/>
                <a:cs typeface="+mn-cs"/>
              </a:rPr>
              <a:t>v</a:t>
            </a:r>
            <a:r>
              <a:rPr lang="ja-JP" altLang="en-US" sz="1800">
                <a:latin typeface="Arial" charset="0"/>
                <a:cs typeface="+mn-cs"/>
              </a:rPr>
              <a:t>’</a:t>
            </a:r>
            <a:r>
              <a:rPr lang="en-US" sz="1800">
                <a:latin typeface="Arial" charset="0"/>
                <a:cs typeface="+mn-cs"/>
              </a:rPr>
              <a:t>s DV</a:t>
            </a:r>
          </a:p>
        </p:txBody>
      </p:sp>
      <p:graphicFrame>
        <p:nvGraphicFramePr>
          <p:cNvPr id="742567" name="Group 167"/>
          <p:cNvGraphicFramePr>
            <a:graphicFrameLocks noGrp="1"/>
          </p:cNvGraphicFramePr>
          <p:nvPr/>
        </p:nvGraphicFramePr>
        <p:xfrm>
          <a:off x="2020888" y="879475"/>
          <a:ext cx="803275" cy="2743200"/>
        </p:xfrm>
        <a:graphic>
          <a:graphicData uri="http://schemas.openxmlformats.org/drawingml/2006/table">
            <a:tbl>
              <a:tblPr/>
              <a:tblGrid>
                <a:gridCol w="357187"/>
                <a:gridCol w="446088"/>
              </a:tblGrid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42590" name="Text Box 190"/>
          <p:cNvSpPr txBox="1">
            <a:spLocks noChangeArrowheads="1"/>
          </p:cNvSpPr>
          <p:nvPr/>
        </p:nvSpPr>
        <p:spPr bwMode="auto">
          <a:xfrm>
            <a:off x="3414713" y="457200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Arial" charset="0"/>
                <a:cs typeface="+mn-cs"/>
              </a:rPr>
              <a:t>w</a:t>
            </a:r>
            <a:r>
              <a:rPr lang="ja-JP" altLang="en-US" sz="1800">
                <a:latin typeface="Arial" charset="0"/>
                <a:cs typeface="+mn-cs"/>
              </a:rPr>
              <a:t>’</a:t>
            </a:r>
            <a:r>
              <a:rPr lang="en-US" sz="1800">
                <a:latin typeface="Arial" charset="0"/>
                <a:cs typeface="+mn-cs"/>
              </a:rPr>
              <a:t>s DV</a:t>
            </a:r>
          </a:p>
        </p:txBody>
      </p:sp>
      <p:graphicFrame>
        <p:nvGraphicFramePr>
          <p:cNvPr id="742591" name="Group 191"/>
          <p:cNvGraphicFramePr>
            <a:graphicFrameLocks noGrp="1"/>
          </p:cNvGraphicFramePr>
          <p:nvPr/>
        </p:nvGraphicFramePr>
        <p:xfrm>
          <a:off x="3516313" y="858838"/>
          <a:ext cx="803275" cy="2743200"/>
        </p:xfrm>
        <a:graphic>
          <a:graphicData uri="http://schemas.openxmlformats.org/drawingml/2006/table">
            <a:tbl>
              <a:tblPr/>
              <a:tblGrid>
                <a:gridCol w="357187"/>
                <a:gridCol w="446088"/>
              </a:tblGrid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42614" name="Text Box 214"/>
          <p:cNvSpPr txBox="1">
            <a:spLocks noChangeArrowheads="1"/>
          </p:cNvSpPr>
          <p:nvPr/>
        </p:nvSpPr>
        <p:spPr bwMode="auto">
          <a:xfrm>
            <a:off x="4829175" y="457200"/>
            <a:ext cx="84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Arial" charset="0"/>
                <a:cs typeface="+mn-cs"/>
              </a:rPr>
              <a:t>x</a:t>
            </a:r>
            <a:r>
              <a:rPr lang="ja-JP" altLang="en-US" sz="1800">
                <a:latin typeface="Arial" charset="0"/>
                <a:cs typeface="+mn-cs"/>
              </a:rPr>
              <a:t>’</a:t>
            </a:r>
            <a:r>
              <a:rPr lang="en-US" sz="1800">
                <a:latin typeface="Arial" charset="0"/>
                <a:cs typeface="+mn-cs"/>
              </a:rPr>
              <a:t>s DV</a:t>
            </a:r>
          </a:p>
        </p:txBody>
      </p:sp>
      <p:graphicFrame>
        <p:nvGraphicFramePr>
          <p:cNvPr id="742615" name="Group 215"/>
          <p:cNvGraphicFramePr>
            <a:graphicFrameLocks noGrp="1"/>
          </p:cNvGraphicFramePr>
          <p:nvPr/>
        </p:nvGraphicFramePr>
        <p:xfrm>
          <a:off x="4906963" y="879475"/>
          <a:ext cx="803275" cy="2743200"/>
        </p:xfrm>
        <a:graphic>
          <a:graphicData uri="http://schemas.openxmlformats.org/drawingml/2006/table">
            <a:tbl>
              <a:tblPr/>
              <a:tblGrid>
                <a:gridCol w="357187"/>
                <a:gridCol w="446088"/>
              </a:tblGrid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42638" name="Text Box 238"/>
          <p:cNvSpPr txBox="1">
            <a:spLocks noChangeArrowheads="1"/>
          </p:cNvSpPr>
          <p:nvPr/>
        </p:nvSpPr>
        <p:spPr bwMode="auto">
          <a:xfrm>
            <a:off x="6243638" y="457200"/>
            <a:ext cx="84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Arial" charset="0"/>
                <a:cs typeface="+mn-cs"/>
              </a:rPr>
              <a:t>y</a:t>
            </a:r>
            <a:r>
              <a:rPr lang="ja-JP" altLang="en-US" sz="1800">
                <a:latin typeface="Arial" charset="0"/>
                <a:cs typeface="+mn-cs"/>
              </a:rPr>
              <a:t>’</a:t>
            </a:r>
            <a:r>
              <a:rPr lang="en-US" sz="1800">
                <a:latin typeface="Arial" charset="0"/>
                <a:cs typeface="+mn-cs"/>
              </a:rPr>
              <a:t>s DV</a:t>
            </a:r>
          </a:p>
        </p:txBody>
      </p:sp>
      <p:graphicFrame>
        <p:nvGraphicFramePr>
          <p:cNvPr id="742639" name="Group 239"/>
          <p:cNvGraphicFramePr>
            <a:graphicFrameLocks noGrp="1"/>
          </p:cNvGraphicFramePr>
          <p:nvPr/>
        </p:nvGraphicFramePr>
        <p:xfrm>
          <a:off x="6276975" y="879475"/>
          <a:ext cx="803275" cy="2743200"/>
        </p:xfrm>
        <a:graphic>
          <a:graphicData uri="http://schemas.openxmlformats.org/drawingml/2006/table">
            <a:tbl>
              <a:tblPr/>
              <a:tblGrid>
                <a:gridCol w="357188"/>
                <a:gridCol w="446087"/>
              </a:tblGrid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42662" name="Text Box 262"/>
          <p:cNvSpPr txBox="1">
            <a:spLocks noChangeArrowheads="1"/>
          </p:cNvSpPr>
          <p:nvPr/>
        </p:nvSpPr>
        <p:spPr bwMode="auto">
          <a:xfrm>
            <a:off x="7713663" y="457200"/>
            <a:ext cx="84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Arial" charset="0"/>
                <a:cs typeface="+mn-cs"/>
              </a:rPr>
              <a:t>z</a:t>
            </a:r>
            <a:r>
              <a:rPr lang="ja-JP" altLang="en-US" sz="1800">
                <a:latin typeface="Arial" charset="0"/>
                <a:cs typeface="+mn-cs"/>
              </a:rPr>
              <a:t>’</a:t>
            </a:r>
            <a:r>
              <a:rPr lang="en-US" sz="1800">
                <a:latin typeface="Arial" charset="0"/>
                <a:cs typeface="+mn-cs"/>
              </a:rPr>
              <a:t>s DV</a:t>
            </a:r>
          </a:p>
        </p:txBody>
      </p:sp>
      <p:graphicFrame>
        <p:nvGraphicFramePr>
          <p:cNvPr id="742663" name="Group 263"/>
          <p:cNvGraphicFramePr>
            <a:graphicFrameLocks noGrp="1"/>
          </p:cNvGraphicFramePr>
          <p:nvPr/>
        </p:nvGraphicFramePr>
        <p:xfrm>
          <a:off x="7742238" y="857250"/>
          <a:ext cx="803275" cy="2743200"/>
        </p:xfrm>
        <a:graphic>
          <a:graphicData uri="http://schemas.openxmlformats.org/drawingml/2006/table">
            <a:tbl>
              <a:tblPr/>
              <a:tblGrid>
                <a:gridCol w="357187"/>
                <a:gridCol w="446088"/>
              </a:tblGrid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1F5BD-D3F9-1A4F-8878-24254DB6EEC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89" name="Group 2"/>
          <p:cNvGrpSpPr>
            <a:grpSpLocks/>
          </p:cNvGrpSpPr>
          <p:nvPr/>
        </p:nvGrpSpPr>
        <p:grpSpPr bwMode="auto">
          <a:xfrm>
            <a:off x="5267325" y="3789363"/>
            <a:ext cx="3571875" cy="2236787"/>
            <a:chOff x="3162" y="1071"/>
            <a:chExt cx="2250" cy="1409"/>
          </a:xfrm>
        </p:grpSpPr>
        <p:sp>
          <p:nvSpPr>
            <p:cNvPr id="744451" name="Freeform 3"/>
            <p:cNvSpPr>
              <a:spLocks/>
            </p:cNvSpPr>
            <p:nvPr/>
          </p:nvSpPr>
          <p:spPr bwMode="auto">
            <a:xfrm>
              <a:off x="3162" y="1071"/>
              <a:ext cx="2250" cy="1409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4452" name="Freeform 4"/>
            <p:cNvSpPr>
              <a:spLocks/>
            </p:cNvSpPr>
            <p:nvPr/>
          </p:nvSpPr>
          <p:spPr bwMode="auto">
            <a:xfrm>
              <a:off x="3498" y="1620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4453" name="Oval 5"/>
            <p:cNvSpPr>
              <a:spLocks noChangeArrowheads="1"/>
            </p:cNvSpPr>
            <p:nvPr/>
          </p:nvSpPr>
          <p:spPr bwMode="auto">
            <a:xfrm>
              <a:off x="3238" y="186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4454" name="Line 6"/>
            <p:cNvSpPr>
              <a:spLocks noChangeShapeType="1"/>
            </p:cNvSpPr>
            <p:nvPr/>
          </p:nvSpPr>
          <p:spPr bwMode="auto">
            <a:xfrm>
              <a:off x="3238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4455" name="Line 7"/>
            <p:cNvSpPr>
              <a:spLocks noChangeShapeType="1"/>
            </p:cNvSpPr>
            <p:nvPr/>
          </p:nvSpPr>
          <p:spPr bwMode="auto">
            <a:xfrm>
              <a:off x="3551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4456" name="Rectangle 8"/>
            <p:cNvSpPr>
              <a:spLocks noChangeArrowheads="1"/>
            </p:cNvSpPr>
            <p:nvPr/>
          </p:nvSpPr>
          <p:spPr bwMode="auto">
            <a:xfrm>
              <a:off x="3238" y="1855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744457" name="Oval 9"/>
            <p:cNvSpPr>
              <a:spLocks noChangeArrowheads="1"/>
            </p:cNvSpPr>
            <p:nvPr/>
          </p:nvSpPr>
          <p:spPr bwMode="auto">
            <a:xfrm>
              <a:off x="3235" y="179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4458" name="Oval 10"/>
            <p:cNvSpPr>
              <a:spLocks noChangeArrowheads="1"/>
            </p:cNvSpPr>
            <p:nvPr/>
          </p:nvSpPr>
          <p:spPr bwMode="auto">
            <a:xfrm>
              <a:off x="3712" y="224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4459" name="Line 11"/>
            <p:cNvSpPr>
              <a:spLocks noChangeShapeType="1"/>
            </p:cNvSpPr>
            <p:nvPr/>
          </p:nvSpPr>
          <p:spPr bwMode="auto">
            <a:xfrm>
              <a:off x="3712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4460" name="Line 12"/>
            <p:cNvSpPr>
              <a:spLocks noChangeShapeType="1"/>
            </p:cNvSpPr>
            <p:nvPr/>
          </p:nvSpPr>
          <p:spPr bwMode="auto">
            <a:xfrm>
              <a:off x="4025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4461" name="Rectangle 13"/>
            <p:cNvSpPr>
              <a:spLocks noChangeArrowheads="1"/>
            </p:cNvSpPr>
            <p:nvPr/>
          </p:nvSpPr>
          <p:spPr bwMode="auto">
            <a:xfrm>
              <a:off x="3712" y="224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744462" name="Oval 14"/>
            <p:cNvSpPr>
              <a:spLocks noChangeArrowheads="1"/>
            </p:cNvSpPr>
            <p:nvPr/>
          </p:nvSpPr>
          <p:spPr bwMode="auto">
            <a:xfrm>
              <a:off x="3709" y="218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4463" name="Oval 15"/>
            <p:cNvSpPr>
              <a:spLocks noChangeArrowheads="1"/>
            </p:cNvSpPr>
            <p:nvPr/>
          </p:nvSpPr>
          <p:spPr bwMode="auto">
            <a:xfrm>
              <a:off x="3708" y="155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4464" name="Line 16"/>
            <p:cNvSpPr>
              <a:spLocks noChangeShapeType="1"/>
            </p:cNvSpPr>
            <p:nvPr/>
          </p:nvSpPr>
          <p:spPr bwMode="auto">
            <a:xfrm>
              <a:off x="3708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4465" name="Line 17"/>
            <p:cNvSpPr>
              <a:spLocks noChangeShapeType="1"/>
            </p:cNvSpPr>
            <p:nvPr/>
          </p:nvSpPr>
          <p:spPr bwMode="auto">
            <a:xfrm>
              <a:off x="4021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4466" name="Rectangle 18"/>
            <p:cNvSpPr>
              <a:spLocks noChangeArrowheads="1"/>
            </p:cNvSpPr>
            <p:nvPr/>
          </p:nvSpPr>
          <p:spPr bwMode="auto">
            <a:xfrm>
              <a:off x="3708" y="155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744467" name="Oval 19"/>
            <p:cNvSpPr>
              <a:spLocks noChangeArrowheads="1"/>
            </p:cNvSpPr>
            <p:nvPr/>
          </p:nvSpPr>
          <p:spPr bwMode="auto">
            <a:xfrm>
              <a:off x="3705" y="149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4468" name="Oval 20"/>
            <p:cNvSpPr>
              <a:spLocks noChangeArrowheads="1"/>
            </p:cNvSpPr>
            <p:nvPr/>
          </p:nvSpPr>
          <p:spPr bwMode="auto">
            <a:xfrm>
              <a:off x="4391" y="1555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4469" name="Line 21"/>
            <p:cNvSpPr>
              <a:spLocks noChangeShapeType="1"/>
            </p:cNvSpPr>
            <p:nvPr/>
          </p:nvSpPr>
          <p:spPr bwMode="auto">
            <a:xfrm>
              <a:off x="4391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4470" name="Line 22"/>
            <p:cNvSpPr>
              <a:spLocks noChangeShapeType="1"/>
            </p:cNvSpPr>
            <p:nvPr/>
          </p:nvSpPr>
          <p:spPr bwMode="auto">
            <a:xfrm>
              <a:off x="4703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4471" name="Rectangle 23"/>
            <p:cNvSpPr>
              <a:spLocks noChangeArrowheads="1"/>
            </p:cNvSpPr>
            <p:nvPr/>
          </p:nvSpPr>
          <p:spPr bwMode="auto">
            <a:xfrm>
              <a:off x="4391" y="1548"/>
              <a:ext cx="309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744472" name="Oval 24"/>
            <p:cNvSpPr>
              <a:spLocks noChangeArrowheads="1"/>
            </p:cNvSpPr>
            <p:nvPr/>
          </p:nvSpPr>
          <p:spPr bwMode="auto">
            <a:xfrm>
              <a:off x="4394" y="1492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4473" name="Oval 25"/>
            <p:cNvSpPr>
              <a:spLocks noChangeArrowheads="1"/>
            </p:cNvSpPr>
            <p:nvPr/>
          </p:nvSpPr>
          <p:spPr bwMode="auto">
            <a:xfrm>
              <a:off x="4401" y="224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4474" name="Line 26"/>
            <p:cNvSpPr>
              <a:spLocks noChangeShapeType="1"/>
            </p:cNvSpPr>
            <p:nvPr/>
          </p:nvSpPr>
          <p:spPr bwMode="auto">
            <a:xfrm>
              <a:off x="4401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4475" name="Line 27"/>
            <p:cNvSpPr>
              <a:spLocks noChangeShapeType="1"/>
            </p:cNvSpPr>
            <p:nvPr/>
          </p:nvSpPr>
          <p:spPr bwMode="auto">
            <a:xfrm>
              <a:off x="4714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4476" name="Rectangle 28"/>
            <p:cNvSpPr>
              <a:spLocks noChangeArrowheads="1"/>
            </p:cNvSpPr>
            <p:nvPr/>
          </p:nvSpPr>
          <p:spPr bwMode="auto">
            <a:xfrm>
              <a:off x="4401" y="2239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744477" name="Oval 29"/>
            <p:cNvSpPr>
              <a:spLocks noChangeArrowheads="1"/>
            </p:cNvSpPr>
            <p:nvPr/>
          </p:nvSpPr>
          <p:spPr bwMode="auto">
            <a:xfrm>
              <a:off x="4398" y="218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4478" name="Oval 30"/>
            <p:cNvSpPr>
              <a:spLocks noChangeArrowheads="1"/>
            </p:cNvSpPr>
            <p:nvPr/>
          </p:nvSpPr>
          <p:spPr bwMode="auto">
            <a:xfrm>
              <a:off x="4966" y="19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4479" name="Line 31"/>
            <p:cNvSpPr>
              <a:spLocks noChangeShapeType="1"/>
            </p:cNvSpPr>
            <p:nvPr/>
          </p:nvSpPr>
          <p:spPr bwMode="auto">
            <a:xfrm>
              <a:off x="4966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4480" name="Line 32"/>
            <p:cNvSpPr>
              <a:spLocks noChangeShapeType="1"/>
            </p:cNvSpPr>
            <p:nvPr/>
          </p:nvSpPr>
          <p:spPr bwMode="auto">
            <a:xfrm>
              <a:off x="5279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4481" name="Rectangle 33"/>
            <p:cNvSpPr>
              <a:spLocks noChangeArrowheads="1"/>
            </p:cNvSpPr>
            <p:nvPr/>
          </p:nvSpPr>
          <p:spPr bwMode="auto">
            <a:xfrm>
              <a:off x="4966" y="1898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744482" name="Oval 34"/>
            <p:cNvSpPr>
              <a:spLocks noChangeArrowheads="1"/>
            </p:cNvSpPr>
            <p:nvPr/>
          </p:nvSpPr>
          <p:spPr bwMode="auto">
            <a:xfrm>
              <a:off x="4963" y="18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4483" name="Freeform 35"/>
            <p:cNvSpPr>
              <a:spLocks/>
            </p:cNvSpPr>
            <p:nvPr/>
          </p:nvSpPr>
          <p:spPr bwMode="auto">
            <a:xfrm>
              <a:off x="4557" y="1647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4484" name="Freeform 36"/>
            <p:cNvSpPr>
              <a:spLocks/>
            </p:cNvSpPr>
            <p:nvPr/>
          </p:nvSpPr>
          <p:spPr bwMode="auto">
            <a:xfrm>
              <a:off x="3864" y="1653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4485" name="Freeform 37"/>
            <p:cNvSpPr>
              <a:spLocks/>
            </p:cNvSpPr>
            <p:nvPr/>
          </p:nvSpPr>
          <p:spPr bwMode="auto">
            <a:xfrm>
              <a:off x="4029" y="1638"/>
              <a:ext cx="504" cy="600"/>
            </a:xfrm>
            <a:custGeom>
              <a:avLst/>
              <a:gdLst>
                <a:gd name="T0" fmla="*/ 0 w 378"/>
                <a:gd name="T1" fmla="*/ 174 h 174"/>
                <a:gd name="T2" fmla="*/ 378 w 378"/>
                <a:gd name="T3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4486" name="Freeform 38"/>
            <p:cNvSpPr>
              <a:spLocks/>
            </p:cNvSpPr>
            <p:nvPr/>
          </p:nvSpPr>
          <p:spPr bwMode="auto">
            <a:xfrm>
              <a:off x="4716" y="1986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4487" name="Freeform 39"/>
            <p:cNvSpPr>
              <a:spLocks/>
            </p:cNvSpPr>
            <p:nvPr/>
          </p:nvSpPr>
          <p:spPr bwMode="auto">
            <a:xfrm>
              <a:off x="4035" y="226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4488" name="Freeform 40"/>
            <p:cNvSpPr>
              <a:spLocks/>
            </p:cNvSpPr>
            <p:nvPr/>
          </p:nvSpPr>
          <p:spPr bwMode="auto">
            <a:xfrm>
              <a:off x="3444" y="1944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4489" name="Freeform 41"/>
            <p:cNvSpPr>
              <a:spLocks/>
            </p:cNvSpPr>
            <p:nvPr/>
          </p:nvSpPr>
          <p:spPr bwMode="auto">
            <a:xfrm>
              <a:off x="4029" y="157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4490" name="Freeform 42"/>
            <p:cNvSpPr>
              <a:spLocks/>
            </p:cNvSpPr>
            <p:nvPr/>
          </p:nvSpPr>
          <p:spPr bwMode="auto">
            <a:xfrm>
              <a:off x="4704" y="1575"/>
              <a:ext cx="396" cy="267"/>
            </a:xfrm>
            <a:custGeom>
              <a:avLst/>
              <a:gdLst>
                <a:gd name="T0" fmla="*/ 396 w 396"/>
                <a:gd name="T1" fmla="*/ 267 h 267"/>
                <a:gd name="T2" fmla="*/ 0 w 396"/>
                <a:gd name="T3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4491" name="Freeform 43"/>
            <p:cNvSpPr>
              <a:spLocks/>
            </p:cNvSpPr>
            <p:nvPr/>
          </p:nvSpPr>
          <p:spPr bwMode="auto">
            <a:xfrm>
              <a:off x="3387" y="1146"/>
              <a:ext cx="1110" cy="645"/>
            </a:xfrm>
            <a:custGeom>
              <a:avLst/>
              <a:gdLst>
                <a:gd name="T0" fmla="*/ 1110 w 1110"/>
                <a:gd name="T1" fmla="*/ 342 h 645"/>
                <a:gd name="T2" fmla="*/ 0 w 1110"/>
                <a:gd name="T3" fmla="*/ 645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grpSp>
          <p:nvGrpSpPr>
            <p:cNvPr id="38119" name="Group 44"/>
            <p:cNvGrpSpPr>
              <a:grpSpLocks/>
            </p:cNvGrpSpPr>
            <p:nvPr/>
          </p:nvGrpSpPr>
          <p:grpSpPr bwMode="auto">
            <a:xfrm>
              <a:off x="3287" y="1749"/>
              <a:ext cx="205" cy="250"/>
              <a:chOff x="2954" y="2430"/>
              <a:chExt cx="208" cy="250"/>
            </a:xfrm>
          </p:grpSpPr>
          <p:sp>
            <p:nvSpPr>
              <p:cNvPr id="744493" name="Rectangle 4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744494" name="Text Box 46"/>
              <p:cNvSpPr txBox="1">
                <a:spLocks noChangeArrowheads="1"/>
              </p:cNvSpPr>
              <p:nvPr/>
            </p:nvSpPr>
            <p:spPr bwMode="auto">
              <a:xfrm>
                <a:off x="2954" y="2430"/>
                <a:ext cx="20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000">
                    <a:latin typeface="Arial" charset="0"/>
                    <a:cs typeface="+mn-cs"/>
                  </a:rPr>
                  <a:t>u</a:t>
                </a:r>
                <a:endParaRPr lang="en-US">
                  <a:latin typeface="Arial" charset="0"/>
                  <a:cs typeface="+mn-cs"/>
                </a:endParaRPr>
              </a:p>
            </p:txBody>
          </p:sp>
        </p:grpSp>
        <p:grpSp>
          <p:nvGrpSpPr>
            <p:cNvPr id="38120" name="Group 47"/>
            <p:cNvGrpSpPr>
              <a:grpSpLocks/>
            </p:cNvGrpSpPr>
            <p:nvPr/>
          </p:nvGrpSpPr>
          <p:grpSpPr bwMode="auto">
            <a:xfrm>
              <a:off x="4462" y="2133"/>
              <a:ext cx="196" cy="250"/>
              <a:chOff x="2959" y="2430"/>
              <a:chExt cx="199" cy="250"/>
            </a:xfrm>
          </p:grpSpPr>
          <p:sp>
            <p:nvSpPr>
              <p:cNvPr id="744496" name="Rectangle 4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3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744497" name="Text Box 49"/>
              <p:cNvSpPr txBox="1">
                <a:spLocks noChangeArrowheads="1"/>
              </p:cNvSpPr>
              <p:nvPr/>
            </p:nvSpPr>
            <p:spPr bwMode="auto">
              <a:xfrm>
                <a:off x="2959" y="2430"/>
                <a:ext cx="19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000">
                    <a:latin typeface="Arial" charset="0"/>
                    <a:cs typeface="+mn-cs"/>
                  </a:rPr>
                  <a:t>y</a:t>
                </a:r>
                <a:endParaRPr lang="en-US">
                  <a:latin typeface="Arial" charset="0"/>
                  <a:cs typeface="+mn-cs"/>
                </a:endParaRPr>
              </a:p>
            </p:txBody>
          </p:sp>
        </p:grpSp>
        <p:grpSp>
          <p:nvGrpSpPr>
            <p:cNvPr id="38121" name="Group 50"/>
            <p:cNvGrpSpPr>
              <a:grpSpLocks/>
            </p:cNvGrpSpPr>
            <p:nvPr/>
          </p:nvGrpSpPr>
          <p:grpSpPr bwMode="auto">
            <a:xfrm>
              <a:off x="3773" y="2100"/>
              <a:ext cx="212" cy="288"/>
              <a:chOff x="2952" y="2400"/>
              <a:chExt cx="213" cy="288"/>
            </a:xfrm>
          </p:grpSpPr>
          <p:sp>
            <p:nvSpPr>
              <p:cNvPr id="744499" name="Rectangle 5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744500" name="Text Box 52"/>
              <p:cNvSpPr txBox="1">
                <a:spLocks noChangeArrowheads="1"/>
              </p:cNvSpPr>
              <p:nvPr/>
            </p:nvSpPr>
            <p:spPr bwMode="auto">
              <a:xfrm>
                <a:off x="2952" y="2400"/>
                <a:ext cx="21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>
                    <a:latin typeface="Arial" charset="0"/>
                    <a:cs typeface="+mn-cs"/>
                  </a:rPr>
                  <a:t>x</a:t>
                </a:r>
              </a:p>
            </p:txBody>
          </p:sp>
        </p:grpSp>
        <p:grpSp>
          <p:nvGrpSpPr>
            <p:cNvPr id="38122" name="Group 53"/>
            <p:cNvGrpSpPr>
              <a:grpSpLocks/>
            </p:cNvGrpSpPr>
            <p:nvPr/>
          </p:nvGrpSpPr>
          <p:grpSpPr bwMode="auto">
            <a:xfrm>
              <a:off x="4438" y="1443"/>
              <a:ext cx="232" cy="250"/>
              <a:chOff x="2941" y="2430"/>
              <a:chExt cx="235" cy="250"/>
            </a:xfrm>
          </p:grpSpPr>
          <p:sp>
            <p:nvSpPr>
              <p:cNvPr id="744502" name="Rectangle 5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5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744503" name="Text Box 55"/>
              <p:cNvSpPr txBox="1">
                <a:spLocks noChangeArrowheads="1"/>
              </p:cNvSpPr>
              <p:nvPr/>
            </p:nvSpPr>
            <p:spPr bwMode="auto">
              <a:xfrm>
                <a:off x="2941" y="2430"/>
                <a:ext cx="23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000">
                    <a:latin typeface="Arial" charset="0"/>
                    <a:cs typeface="+mn-cs"/>
                  </a:rPr>
                  <a:t>w</a:t>
                </a:r>
                <a:endParaRPr lang="en-US">
                  <a:latin typeface="Arial" charset="0"/>
                  <a:cs typeface="+mn-cs"/>
                </a:endParaRPr>
              </a:p>
            </p:txBody>
          </p:sp>
        </p:grpSp>
        <p:grpSp>
          <p:nvGrpSpPr>
            <p:cNvPr id="38123" name="Group 56"/>
            <p:cNvGrpSpPr>
              <a:grpSpLocks/>
            </p:cNvGrpSpPr>
            <p:nvPr/>
          </p:nvGrpSpPr>
          <p:grpSpPr bwMode="auto">
            <a:xfrm>
              <a:off x="3771" y="1443"/>
              <a:ext cx="196" cy="250"/>
              <a:chOff x="2958" y="2430"/>
              <a:chExt cx="199" cy="250"/>
            </a:xfrm>
          </p:grpSpPr>
          <p:sp>
            <p:nvSpPr>
              <p:cNvPr id="744505" name="Rectangle 57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3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744506" name="Text Box 58"/>
              <p:cNvSpPr txBox="1">
                <a:spLocks noChangeArrowheads="1"/>
              </p:cNvSpPr>
              <p:nvPr/>
            </p:nvSpPr>
            <p:spPr bwMode="auto">
              <a:xfrm>
                <a:off x="2958" y="2430"/>
                <a:ext cx="19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000">
                    <a:latin typeface="Arial" charset="0"/>
                    <a:cs typeface="+mn-cs"/>
                  </a:rPr>
                  <a:t>v</a:t>
                </a:r>
                <a:endParaRPr lang="en-US">
                  <a:latin typeface="Arial" charset="0"/>
                  <a:cs typeface="+mn-cs"/>
                </a:endParaRPr>
              </a:p>
            </p:txBody>
          </p:sp>
        </p:grpSp>
        <p:grpSp>
          <p:nvGrpSpPr>
            <p:cNvPr id="38124" name="Group 59"/>
            <p:cNvGrpSpPr>
              <a:grpSpLocks/>
            </p:cNvGrpSpPr>
            <p:nvPr/>
          </p:nvGrpSpPr>
          <p:grpSpPr bwMode="auto">
            <a:xfrm>
              <a:off x="5026" y="1761"/>
              <a:ext cx="212" cy="288"/>
              <a:chOff x="2950" y="2400"/>
              <a:chExt cx="214" cy="288"/>
            </a:xfrm>
          </p:grpSpPr>
          <p:sp>
            <p:nvSpPr>
              <p:cNvPr id="744508" name="Rectangle 60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3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744509" name="Text Box 61"/>
              <p:cNvSpPr txBox="1">
                <a:spLocks noChangeArrowheads="1"/>
              </p:cNvSpPr>
              <p:nvPr/>
            </p:nvSpPr>
            <p:spPr bwMode="auto">
              <a:xfrm>
                <a:off x="2950" y="2400"/>
                <a:ext cx="21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>
                    <a:latin typeface="Arial" charset="0"/>
                    <a:cs typeface="+mn-cs"/>
                  </a:rPr>
                  <a:t>z</a:t>
                </a:r>
              </a:p>
            </p:txBody>
          </p:sp>
        </p:grpSp>
        <p:sp>
          <p:nvSpPr>
            <p:cNvPr id="744510" name="Text Box 62"/>
            <p:cNvSpPr txBox="1">
              <a:spLocks noChangeArrowheads="1"/>
            </p:cNvSpPr>
            <p:nvPr/>
          </p:nvSpPr>
          <p:spPr bwMode="auto">
            <a:xfrm>
              <a:off x="3493" y="157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2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744511" name="Text Box 63"/>
            <p:cNvSpPr txBox="1">
              <a:spLocks noChangeArrowheads="1"/>
            </p:cNvSpPr>
            <p:nvPr/>
          </p:nvSpPr>
          <p:spPr bwMode="auto">
            <a:xfrm>
              <a:off x="3841" y="179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2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744512" name="Text Box 64"/>
            <p:cNvSpPr txBox="1">
              <a:spLocks noChangeArrowheads="1"/>
            </p:cNvSpPr>
            <p:nvPr/>
          </p:nvSpPr>
          <p:spPr bwMode="auto">
            <a:xfrm>
              <a:off x="3406" y="200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1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744513" name="Text Box 65"/>
            <p:cNvSpPr txBox="1">
              <a:spLocks noChangeArrowheads="1"/>
            </p:cNvSpPr>
            <p:nvPr/>
          </p:nvSpPr>
          <p:spPr bwMode="auto">
            <a:xfrm>
              <a:off x="4225" y="188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3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744514" name="Text Box 66"/>
            <p:cNvSpPr txBox="1">
              <a:spLocks noChangeArrowheads="1"/>
            </p:cNvSpPr>
            <p:nvPr/>
          </p:nvSpPr>
          <p:spPr bwMode="auto">
            <a:xfrm>
              <a:off x="4162" y="223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1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744515" name="Text Box 67"/>
            <p:cNvSpPr txBox="1">
              <a:spLocks noChangeArrowheads="1"/>
            </p:cNvSpPr>
            <p:nvPr/>
          </p:nvSpPr>
          <p:spPr bwMode="auto">
            <a:xfrm>
              <a:off x="4522" y="180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1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744516" name="Text Box 68"/>
            <p:cNvSpPr txBox="1">
              <a:spLocks noChangeArrowheads="1"/>
            </p:cNvSpPr>
            <p:nvPr/>
          </p:nvSpPr>
          <p:spPr bwMode="auto">
            <a:xfrm>
              <a:off x="4882" y="2073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2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744517" name="Text Box 69"/>
            <p:cNvSpPr txBox="1">
              <a:spLocks noChangeArrowheads="1"/>
            </p:cNvSpPr>
            <p:nvPr/>
          </p:nvSpPr>
          <p:spPr bwMode="auto">
            <a:xfrm>
              <a:off x="4855" y="1536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5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744518" name="Text Box 70"/>
            <p:cNvSpPr txBox="1">
              <a:spLocks noChangeArrowheads="1"/>
            </p:cNvSpPr>
            <p:nvPr/>
          </p:nvSpPr>
          <p:spPr bwMode="auto">
            <a:xfrm>
              <a:off x="4120" y="1386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3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744519" name="Text Box 71"/>
            <p:cNvSpPr txBox="1">
              <a:spLocks noChangeArrowheads="1"/>
            </p:cNvSpPr>
            <p:nvPr/>
          </p:nvSpPr>
          <p:spPr bwMode="auto">
            <a:xfrm>
              <a:off x="3769" y="111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5</a:t>
              </a:r>
              <a:endParaRPr lang="en-US">
                <a:latin typeface="Arial" charset="0"/>
                <a:cs typeface="+mn-cs"/>
              </a:endParaRPr>
            </a:p>
          </p:txBody>
        </p:sp>
      </p:grpSp>
      <p:sp>
        <p:nvSpPr>
          <p:cNvPr id="744520" name="Text Box 72"/>
          <p:cNvSpPr txBox="1">
            <a:spLocks noChangeArrowheads="1"/>
          </p:cNvSpPr>
          <p:nvPr/>
        </p:nvSpPr>
        <p:spPr bwMode="auto">
          <a:xfrm>
            <a:off x="587375" y="457200"/>
            <a:ext cx="857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Arial" charset="0"/>
                <a:cs typeface="+mn-cs"/>
              </a:rPr>
              <a:t>u</a:t>
            </a:r>
            <a:r>
              <a:rPr lang="ja-JP" altLang="en-US" sz="1800">
                <a:latin typeface="Arial" charset="0"/>
                <a:cs typeface="+mn-cs"/>
              </a:rPr>
              <a:t>’</a:t>
            </a:r>
            <a:r>
              <a:rPr lang="en-US" sz="1800">
                <a:latin typeface="Arial" charset="0"/>
                <a:cs typeface="+mn-cs"/>
              </a:rPr>
              <a:t>s DV</a:t>
            </a:r>
          </a:p>
        </p:txBody>
      </p:sp>
      <p:graphicFrame>
        <p:nvGraphicFramePr>
          <p:cNvPr id="744521" name="Group 73"/>
          <p:cNvGraphicFramePr>
            <a:graphicFrameLocks noGrp="1"/>
          </p:cNvGraphicFramePr>
          <p:nvPr/>
        </p:nvGraphicFramePr>
        <p:xfrm>
          <a:off x="606425" y="858838"/>
          <a:ext cx="803275" cy="2743200"/>
        </p:xfrm>
        <a:graphic>
          <a:graphicData uri="http://schemas.openxmlformats.org/drawingml/2006/table">
            <a:tbl>
              <a:tblPr/>
              <a:tblGrid>
                <a:gridCol w="357188"/>
                <a:gridCol w="446087"/>
              </a:tblGrid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44544" name="Text Box 96"/>
          <p:cNvSpPr txBox="1">
            <a:spLocks noChangeArrowheads="1"/>
          </p:cNvSpPr>
          <p:nvPr/>
        </p:nvSpPr>
        <p:spPr bwMode="auto">
          <a:xfrm>
            <a:off x="2000250" y="457200"/>
            <a:ext cx="84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Arial" charset="0"/>
                <a:cs typeface="+mn-cs"/>
              </a:rPr>
              <a:t>v</a:t>
            </a:r>
            <a:r>
              <a:rPr lang="ja-JP" altLang="en-US" sz="1800">
                <a:latin typeface="Arial" charset="0"/>
                <a:cs typeface="+mn-cs"/>
              </a:rPr>
              <a:t>’</a:t>
            </a:r>
            <a:r>
              <a:rPr lang="en-US" sz="1800">
                <a:latin typeface="Arial" charset="0"/>
                <a:cs typeface="+mn-cs"/>
              </a:rPr>
              <a:t>s DV</a:t>
            </a:r>
          </a:p>
        </p:txBody>
      </p:sp>
      <p:graphicFrame>
        <p:nvGraphicFramePr>
          <p:cNvPr id="744545" name="Group 97"/>
          <p:cNvGraphicFramePr>
            <a:graphicFrameLocks noGrp="1"/>
          </p:cNvGraphicFramePr>
          <p:nvPr/>
        </p:nvGraphicFramePr>
        <p:xfrm>
          <a:off x="2020888" y="879475"/>
          <a:ext cx="803275" cy="2743200"/>
        </p:xfrm>
        <a:graphic>
          <a:graphicData uri="http://schemas.openxmlformats.org/drawingml/2006/table">
            <a:tbl>
              <a:tblPr/>
              <a:tblGrid>
                <a:gridCol w="357187"/>
                <a:gridCol w="446088"/>
              </a:tblGrid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44568" name="Text Box 120"/>
          <p:cNvSpPr txBox="1">
            <a:spLocks noChangeArrowheads="1"/>
          </p:cNvSpPr>
          <p:nvPr/>
        </p:nvSpPr>
        <p:spPr bwMode="auto">
          <a:xfrm>
            <a:off x="3414713" y="457200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Arial" charset="0"/>
                <a:cs typeface="+mn-cs"/>
              </a:rPr>
              <a:t>w</a:t>
            </a:r>
            <a:r>
              <a:rPr lang="ja-JP" altLang="en-US" sz="1800">
                <a:latin typeface="Arial" charset="0"/>
                <a:cs typeface="+mn-cs"/>
              </a:rPr>
              <a:t>’</a:t>
            </a:r>
            <a:r>
              <a:rPr lang="en-US" sz="1800">
                <a:latin typeface="Arial" charset="0"/>
                <a:cs typeface="+mn-cs"/>
              </a:rPr>
              <a:t>s DV</a:t>
            </a:r>
          </a:p>
        </p:txBody>
      </p:sp>
      <p:graphicFrame>
        <p:nvGraphicFramePr>
          <p:cNvPr id="744569" name="Group 121"/>
          <p:cNvGraphicFramePr>
            <a:graphicFrameLocks noGrp="1"/>
          </p:cNvGraphicFramePr>
          <p:nvPr/>
        </p:nvGraphicFramePr>
        <p:xfrm>
          <a:off x="3516313" y="858838"/>
          <a:ext cx="803275" cy="2743200"/>
        </p:xfrm>
        <a:graphic>
          <a:graphicData uri="http://schemas.openxmlformats.org/drawingml/2006/table">
            <a:tbl>
              <a:tblPr/>
              <a:tblGrid>
                <a:gridCol w="357187"/>
                <a:gridCol w="446088"/>
              </a:tblGrid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44592" name="Text Box 144"/>
          <p:cNvSpPr txBox="1">
            <a:spLocks noChangeArrowheads="1"/>
          </p:cNvSpPr>
          <p:nvPr/>
        </p:nvSpPr>
        <p:spPr bwMode="auto">
          <a:xfrm>
            <a:off x="4829175" y="457200"/>
            <a:ext cx="84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Arial" charset="0"/>
                <a:cs typeface="+mn-cs"/>
              </a:rPr>
              <a:t>x</a:t>
            </a:r>
            <a:r>
              <a:rPr lang="ja-JP" altLang="en-US" sz="1800">
                <a:latin typeface="Arial" charset="0"/>
                <a:cs typeface="+mn-cs"/>
              </a:rPr>
              <a:t>’</a:t>
            </a:r>
            <a:r>
              <a:rPr lang="en-US" sz="1800">
                <a:latin typeface="Arial" charset="0"/>
                <a:cs typeface="+mn-cs"/>
              </a:rPr>
              <a:t>s DV</a:t>
            </a:r>
          </a:p>
        </p:txBody>
      </p:sp>
      <p:graphicFrame>
        <p:nvGraphicFramePr>
          <p:cNvPr id="744593" name="Group 145"/>
          <p:cNvGraphicFramePr>
            <a:graphicFrameLocks noGrp="1"/>
          </p:cNvGraphicFramePr>
          <p:nvPr/>
        </p:nvGraphicFramePr>
        <p:xfrm>
          <a:off x="4906963" y="879475"/>
          <a:ext cx="803275" cy="2743200"/>
        </p:xfrm>
        <a:graphic>
          <a:graphicData uri="http://schemas.openxmlformats.org/drawingml/2006/table">
            <a:tbl>
              <a:tblPr/>
              <a:tblGrid>
                <a:gridCol w="357187"/>
                <a:gridCol w="446088"/>
              </a:tblGrid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44616" name="Text Box 168"/>
          <p:cNvSpPr txBox="1">
            <a:spLocks noChangeArrowheads="1"/>
          </p:cNvSpPr>
          <p:nvPr/>
        </p:nvSpPr>
        <p:spPr bwMode="auto">
          <a:xfrm>
            <a:off x="6243638" y="457200"/>
            <a:ext cx="84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Arial" charset="0"/>
                <a:cs typeface="+mn-cs"/>
              </a:rPr>
              <a:t>y</a:t>
            </a:r>
            <a:r>
              <a:rPr lang="ja-JP" altLang="en-US" sz="1800">
                <a:latin typeface="Arial" charset="0"/>
                <a:cs typeface="+mn-cs"/>
              </a:rPr>
              <a:t>’</a:t>
            </a:r>
            <a:r>
              <a:rPr lang="en-US" sz="1800">
                <a:latin typeface="Arial" charset="0"/>
                <a:cs typeface="+mn-cs"/>
              </a:rPr>
              <a:t>s DV</a:t>
            </a:r>
          </a:p>
        </p:txBody>
      </p:sp>
      <p:graphicFrame>
        <p:nvGraphicFramePr>
          <p:cNvPr id="744617" name="Group 169"/>
          <p:cNvGraphicFramePr>
            <a:graphicFrameLocks noGrp="1"/>
          </p:cNvGraphicFramePr>
          <p:nvPr/>
        </p:nvGraphicFramePr>
        <p:xfrm>
          <a:off x="6276975" y="879475"/>
          <a:ext cx="803275" cy="2743200"/>
        </p:xfrm>
        <a:graphic>
          <a:graphicData uri="http://schemas.openxmlformats.org/drawingml/2006/table">
            <a:tbl>
              <a:tblPr/>
              <a:tblGrid>
                <a:gridCol w="357188"/>
                <a:gridCol w="446087"/>
              </a:tblGrid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44640" name="Text Box 192"/>
          <p:cNvSpPr txBox="1">
            <a:spLocks noChangeArrowheads="1"/>
          </p:cNvSpPr>
          <p:nvPr/>
        </p:nvSpPr>
        <p:spPr bwMode="auto">
          <a:xfrm>
            <a:off x="7713663" y="457200"/>
            <a:ext cx="84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Arial" charset="0"/>
                <a:cs typeface="+mn-cs"/>
              </a:rPr>
              <a:t>z</a:t>
            </a:r>
            <a:r>
              <a:rPr lang="ja-JP" altLang="en-US" sz="1800">
                <a:latin typeface="Arial" charset="0"/>
                <a:cs typeface="+mn-cs"/>
              </a:rPr>
              <a:t>’</a:t>
            </a:r>
            <a:r>
              <a:rPr lang="en-US" sz="1800">
                <a:latin typeface="Arial" charset="0"/>
                <a:cs typeface="+mn-cs"/>
              </a:rPr>
              <a:t>s DV</a:t>
            </a:r>
          </a:p>
        </p:txBody>
      </p:sp>
      <p:graphicFrame>
        <p:nvGraphicFramePr>
          <p:cNvPr id="744641" name="Group 193"/>
          <p:cNvGraphicFramePr>
            <a:graphicFrameLocks noGrp="1"/>
          </p:cNvGraphicFramePr>
          <p:nvPr/>
        </p:nvGraphicFramePr>
        <p:xfrm>
          <a:off x="7742238" y="857250"/>
          <a:ext cx="803275" cy="2743200"/>
        </p:xfrm>
        <a:graphic>
          <a:graphicData uri="http://schemas.openxmlformats.org/drawingml/2006/table">
            <a:tbl>
              <a:tblPr/>
              <a:tblGrid>
                <a:gridCol w="357187"/>
                <a:gridCol w="446088"/>
              </a:tblGrid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∞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44664" name="Text Box 216"/>
          <p:cNvSpPr txBox="1">
            <a:spLocks noChangeArrowheads="1"/>
          </p:cNvSpPr>
          <p:nvPr/>
        </p:nvSpPr>
        <p:spPr bwMode="auto">
          <a:xfrm>
            <a:off x="1736725" y="3722688"/>
            <a:ext cx="17478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Arial" charset="0"/>
                <a:cs typeface="+mn-cs"/>
              </a:rPr>
              <a:t>u</a:t>
            </a:r>
            <a:r>
              <a:rPr lang="ja-JP" altLang="en-US" sz="1800">
                <a:latin typeface="Arial" charset="0"/>
                <a:cs typeface="+mn-cs"/>
              </a:rPr>
              <a:t>’</a:t>
            </a:r>
            <a:r>
              <a:rPr lang="en-US" sz="1800">
                <a:latin typeface="Arial" charset="0"/>
                <a:cs typeface="+mn-cs"/>
              </a:rPr>
              <a:t>s updated DV</a:t>
            </a:r>
          </a:p>
        </p:txBody>
      </p:sp>
      <p:graphicFrame>
        <p:nvGraphicFramePr>
          <p:cNvPr id="744665" name="Group 217"/>
          <p:cNvGraphicFramePr>
            <a:graphicFrameLocks noGrp="1"/>
          </p:cNvGraphicFramePr>
          <p:nvPr/>
        </p:nvGraphicFramePr>
        <p:xfrm>
          <a:off x="1755775" y="4124325"/>
          <a:ext cx="803275" cy="2743200"/>
        </p:xfrm>
        <a:graphic>
          <a:graphicData uri="http://schemas.openxmlformats.org/drawingml/2006/table">
            <a:tbl>
              <a:tblPr/>
              <a:tblGrid>
                <a:gridCol w="357188"/>
                <a:gridCol w="446087"/>
              </a:tblGrid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Osaka" charset="0"/>
                        <a:cs typeface="Osak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Osaka" charset="0"/>
                        <a:cs typeface="Osak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Osaka" charset="0"/>
                        <a:cs typeface="Osak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Osaka" charset="0"/>
                        <a:cs typeface="Osak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Osaka" charset="0"/>
                        <a:cs typeface="Osak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Osaka" charset="0"/>
                          <a:cs typeface="Osaka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Osaka" charset="0"/>
                        <a:cs typeface="Osak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744696" name="Group 248"/>
          <p:cNvGrpSpPr>
            <a:grpSpLocks/>
          </p:cNvGrpSpPr>
          <p:nvPr/>
        </p:nvGrpSpPr>
        <p:grpSpPr bwMode="auto">
          <a:xfrm>
            <a:off x="1216025" y="1554163"/>
            <a:ext cx="995363" cy="3252787"/>
            <a:chOff x="759" y="979"/>
            <a:chExt cx="627" cy="2049"/>
          </a:xfrm>
        </p:grpSpPr>
        <p:sp>
          <p:nvSpPr>
            <p:cNvPr id="744688" name="Line 240"/>
            <p:cNvSpPr>
              <a:spLocks noChangeShapeType="1"/>
            </p:cNvSpPr>
            <p:nvPr/>
          </p:nvSpPr>
          <p:spPr bwMode="auto">
            <a:xfrm>
              <a:off x="759" y="979"/>
              <a:ext cx="627" cy="204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4691" name="Text Box 243"/>
            <p:cNvSpPr txBox="1">
              <a:spLocks noChangeArrowheads="1"/>
            </p:cNvSpPr>
            <p:nvPr/>
          </p:nvSpPr>
          <p:spPr bwMode="auto">
            <a:xfrm>
              <a:off x="1004" y="1924"/>
              <a:ext cx="204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>
                  <a:cs typeface="+mn-cs"/>
                </a:rPr>
                <a:t>2</a:t>
              </a:r>
            </a:p>
          </p:txBody>
        </p:sp>
      </p:grpSp>
      <p:grpSp>
        <p:nvGrpSpPr>
          <p:cNvPr id="744695" name="Group 247"/>
          <p:cNvGrpSpPr>
            <a:grpSpLocks/>
          </p:cNvGrpSpPr>
          <p:nvPr/>
        </p:nvGrpSpPr>
        <p:grpSpPr bwMode="auto">
          <a:xfrm>
            <a:off x="2428875" y="1684338"/>
            <a:ext cx="1643063" cy="3035300"/>
            <a:chOff x="1530" y="1061"/>
            <a:chExt cx="1035" cy="1912"/>
          </a:xfrm>
        </p:grpSpPr>
        <p:sp>
          <p:nvSpPr>
            <p:cNvPr id="744689" name="Line 241"/>
            <p:cNvSpPr>
              <a:spLocks noChangeShapeType="1"/>
            </p:cNvSpPr>
            <p:nvPr/>
          </p:nvSpPr>
          <p:spPr bwMode="auto">
            <a:xfrm flipH="1">
              <a:off x="1530" y="1061"/>
              <a:ext cx="1035" cy="19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4692" name="Text Box 244"/>
            <p:cNvSpPr txBox="1">
              <a:spLocks noChangeArrowheads="1"/>
            </p:cNvSpPr>
            <p:nvPr/>
          </p:nvSpPr>
          <p:spPr bwMode="auto">
            <a:xfrm>
              <a:off x="1832" y="1917"/>
              <a:ext cx="361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>
                  <a:cs typeface="+mn-cs"/>
                </a:rPr>
                <a:t>3+5</a:t>
              </a:r>
            </a:p>
          </p:txBody>
        </p:sp>
      </p:grpSp>
      <p:grpSp>
        <p:nvGrpSpPr>
          <p:cNvPr id="744694" name="Group 246"/>
          <p:cNvGrpSpPr>
            <a:grpSpLocks/>
          </p:cNvGrpSpPr>
          <p:nvPr/>
        </p:nvGrpSpPr>
        <p:grpSpPr bwMode="auto">
          <a:xfrm>
            <a:off x="2560638" y="1641475"/>
            <a:ext cx="3000375" cy="3130550"/>
            <a:chOff x="1613" y="1034"/>
            <a:chExt cx="1890" cy="1972"/>
          </a:xfrm>
        </p:grpSpPr>
        <p:sp>
          <p:nvSpPr>
            <p:cNvPr id="744690" name="Line 242"/>
            <p:cNvSpPr>
              <a:spLocks noChangeShapeType="1"/>
            </p:cNvSpPr>
            <p:nvPr/>
          </p:nvSpPr>
          <p:spPr bwMode="auto">
            <a:xfrm flipH="1">
              <a:off x="1613" y="1034"/>
              <a:ext cx="1890" cy="19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4693" name="Text Box 245"/>
            <p:cNvSpPr txBox="1">
              <a:spLocks noChangeArrowheads="1"/>
            </p:cNvSpPr>
            <p:nvPr/>
          </p:nvSpPr>
          <p:spPr bwMode="auto">
            <a:xfrm>
              <a:off x="2741" y="1572"/>
              <a:ext cx="338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>
                  <a:cs typeface="+mn-cs"/>
                </a:rPr>
                <a:t>1+2</a:t>
              </a:r>
            </a:p>
          </p:txBody>
        </p:sp>
      </p:grpSp>
      <p:sp>
        <p:nvSpPr>
          <p:cNvPr id="744697" name="Text Box 249"/>
          <p:cNvSpPr txBox="1">
            <a:spLocks noChangeArrowheads="1"/>
          </p:cNvSpPr>
          <p:nvPr/>
        </p:nvSpPr>
        <p:spPr bwMode="auto">
          <a:xfrm>
            <a:off x="2184400" y="4652963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cs typeface="+mn-cs"/>
              </a:rPr>
              <a:t>2</a:t>
            </a:r>
          </a:p>
        </p:txBody>
      </p:sp>
      <p:grpSp>
        <p:nvGrpSpPr>
          <p:cNvPr id="744704" name="Group 256"/>
          <p:cNvGrpSpPr>
            <a:grpSpLocks/>
          </p:cNvGrpSpPr>
          <p:nvPr/>
        </p:nvGrpSpPr>
        <p:grpSpPr bwMode="auto">
          <a:xfrm>
            <a:off x="1203325" y="2025650"/>
            <a:ext cx="1073150" cy="3360738"/>
            <a:chOff x="758" y="1276"/>
            <a:chExt cx="676" cy="2117"/>
          </a:xfrm>
        </p:grpSpPr>
        <p:sp>
          <p:nvSpPr>
            <p:cNvPr id="744698" name="Line 250"/>
            <p:cNvSpPr>
              <a:spLocks noChangeShapeType="1"/>
            </p:cNvSpPr>
            <p:nvPr/>
          </p:nvSpPr>
          <p:spPr bwMode="auto">
            <a:xfrm>
              <a:off x="758" y="1276"/>
              <a:ext cx="676" cy="211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4701" name="Text Box 253"/>
            <p:cNvSpPr txBox="1">
              <a:spLocks noChangeArrowheads="1"/>
            </p:cNvSpPr>
            <p:nvPr/>
          </p:nvSpPr>
          <p:spPr bwMode="auto">
            <a:xfrm>
              <a:off x="942" y="2144"/>
              <a:ext cx="204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>
                  <a:cs typeface="+mn-cs"/>
                </a:rPr>
                <a:t>5</a:t>
              </a:r>
            </a:p>
          </p:txBody>
        </p:sp>
      </p:grpSp>
      <p:grpSp>
        <p:nvGrpSpPr>
          <p:cNvPr id="744705" name="Group 257"/>
          <p:cNvGrpSpPr>
            <a:grpSpLocks/>
          </p:cNvGrpSpPr>
          <p:nvPr/>
        </p:nvGrpSpPr>
        <p:grpSpPr bwMode="auto">
          <a:xfrm>
            <a:off x="2193925" y="2001838"/>
            <a:ext cx="573088" cy="3208337"/>
            <a:chOff x="1382" y="1261"/>
            <a:chExt cx="361" cy="2021"/>
          </a:xfrm>
        </p:grpSpPr>
        <p:sp>
          <p:nvSpPr>
            <p:cNvPr id="744699" name="Line 251"/>
            <p:cNvSpPr>
              <a:spLocks noChangeShapeType="1"/>
            </p:cNvSpPr>
            <p:nvPr/>
          </p:nvSpPr>
          <p:spPr bwMode="auto">
            <a:xfrm flipH="1">
              <a:off x="1495" y="1261"/>
              <a:ext cx="180" cy="202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4702" name="Text Box 254"/>
            <p:cNvSpPr txBox="1">
              <a:spLocks noChangeArrowheads="1"/>
            </p:cNvSpPr>
            <p:nvPr/>
          </p:nvSpPr>
          <p:spPr bwMode="auto">
            <a:xfrm>
              <a:off x="1382" y="2247"/>
              <a:ext cx="361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>
                  <a:cs typeface="+mn-cs"/>
                </a:rPr>
                <a:t>3+2</a:t>
              </a:r>
            </a:p>
          </p:txBody>
        </p:sp>
      </p:grpSp>
      <p:grpSp>
        <p:nvGrpSpPr>
          <p:cNvPr id="744706" name="Group 258"/>
          <p:cNvGrpSpPr>
            <a:grpSpLocks/>
          </p:cNvGrpSpPr>
          <p:nvPr/>
        </p:nvGrpSpPr>
        <p:grpSpPr bwMode="auto">
          <a:xfrm>
            <a:off x="2428875" y="2090738"/>
            <a:ext cx="3032125" cy="3184525"/>
            <a:chOff x="1530" y="1317"/>
            <a:chExt cx="1910" cy="2006"/>
          </a:xfrm>
        </p:grpSpPr>
        <p:sp>
          <p:nvSpPr>
            <p:cNvPr id="744700" name="Line 252"/>
            <p:cNvSpPr>
              <a:spLocks noChangeShapeType="1"/>
            </p:cNvSpPr>
            <p:nvPr/>
          </p:nvSpPr>
          <p:spPr bwMode="auto">
            <a:xfrm flipH="1">
              <a:off x="1530" y="1317"/>
              <a:ext cx="1910" cy="200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44703" name="Text Box 255"/>
            <p:cNvSpPr txBox="1">
              <a:spLocks noChangeArrowheads="1"/>
            </p:cNvSpPr>
            <p:nvPr/>
          </p:nvSpPr>
          <p:spPr bwMode="auto">
            <a:xfrm>
              <a:off x="2287" y="2364"/>
              <a:ext cx="338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>
                  <a:cs typeface="+mn-cs"/>
                </a:rPr>
                <a:t>1+3</a:t>
              </a:r>
            </a:p>
          </p:txBody>
        </p:sp>
      </p:grpSp>
      <p:sp>
        <p:nvSpPr>
          <p:cNvPr id="744707" name="Text Box 259"/>
          <p:cNvSpPr txBox="1">
            <a:spLocks noChangeArrowheads="1"/>
          </p:cNvSpPr>
          <p:nvPr/>
        </p:nvSpPr>
        <p:spPr bwMode="auto">
          <a:xfrm>
            <a:off x="2217738" y="5122863"/>
            <a:ext cx="323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cs typeface="+mn-cs"/>
              </a:rPr>
              <a:t>4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1F5BD-D3F9-1A4F-8878-24254DB6EEC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4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4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4697" grpId="0" build="p" autoUpdateAnimBg="0"/>
      <p:bldP spid="74470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>
                <a:cs typeface="+mj-cs"/>
              </a:rPr>
              <a:t>Distance Vector: link cost changes</a:t>
            </a:r>
            <a:endParaRPr lang="en-US" smtClean="0">
              <a:cs typeface="+mj-cs"/>
            </a:endParaRPr>
          </a:p>
        </p:txBody>
      </p:sp>
      <p:sp>
        <p:nvSpPr>
          <p:cNvPr id="473091" name="Rectangle 3"/>
          <p:cNvSpPr>
            <a:spLocks noChangeArrowheads="1"/>
          </p:cNvSpPr>
          <p:nvPr/>
        </p:nvSpPr>
        <p:spPr bwMode="auto">
          <a:xfrm>
            <a:off x="552450" y="1400175"/>
            <a:ext cx="4867275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latin typeface="Arial" charset="0"/>
                <a:cs typeface="+mn-cs"/>
              </a:rPr>
              <a:t>Link cost changes:</a:t>
            </a:r>
            <a:endParaRPr lang="en-US" sz="2000">
              <a:latin typeface="Arial" charset="0"/>
              <a:cs typeface="+mn-cs"/>
            </a:endParaRPr>
          </a:p>
          <a:p>
            <a:pPr>
              <a:defRPr/>
            </a:pPr>
            <a:r>
              <a:rPr lang="en-US" sz="2000">
                <a:latin typeface="Arial" charset="0"/>
                <a:cs typeface="+mn-cs"/>
              </a:rPr>
              <a:t>node detects local link cost change </a:t>
            </a:r>
          </a:p>
          <a:p>
            <a:pPr>
              <a:defRPr/>
            </a:pPr>
            <a:r>
              <a:rPr lang="en-US" sz="2000">
                <a:latin typeface="Arial" charset="0"/>
                <a:cs typeface="+mn-cs"/>
              </a:rPr>
              <a:t>updates routing info, recalculates </a:t>
            </a:r>
            <a:br>
              <a:rPr lang="en-US" sz="2000">
                <a:latin typeface="Arial" charset="0"/>
                <a:cs typeface="+mn-cs"/>
              </a:rPr>
            </a:br>
            <a:r>
              <a:rPr lang="en-US" sz="2000">
                <a:latin typeface="Arial" charset="0"/>
                <a:cs typeface="+mn-cs"/>
              </a:rPr>
              <a:t>distance vector</a:t>
            </a:r>
          </a:p>
          <a:p>
            <a:pPr>
              <a:defRPr/>
            </a:pPr>
            <a:r>
              <a:rPr lang="en-US" sz="2000">
                <a:latin typeface="Arial" charset="0"/>
                <a:cs typeface="+mn-cs"/>
              </a:rPr>
              <a:t>if DV changes, notify neighbors </a:t>
            </a:r>
            <a:endParaRPr lang="en-US">
              <a:latin typeface="Arial" charset="0"/>
              <a:cs typeface="+mn-cs"/>
            </a:endParaRPr>
          </a:p>
        </p:txBody>
      </p:sp>
      <p:sp>
        <p:nvSpPr>
          <p:cNvPr id="473092" name="Text Box 4"/>
          <p:cNvSpPr txBox="1">
            <a:spLocks noChangeArrowheads="1"/>
          </p:cNvSpPr>
          <p:nvPr/>
        </p:nvSpPr>
        <p:spPr bwMode="auto">
          <a:xfrm>
            <a:off x="269875" y="3829050"/>
            <a:ext cx="10826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>
                <a:solidFill>
                  <a:schemeClr val="accent2"/>
                </a:solidFill>
                <a:latin typeface="Arial" charset="0"/>
                <a:cs typeface="+mn-cs"/>
              </a:rPr>
              <a:t>“</a:t>
            </a:r>
            <a:r>
              <a:rPr lang="en-US">
                <a:solidFill>
                  <a:schemeClr val="accent2"/>
                </a:solidFill>
                <a:latin typeface="Arial" charset="0"/>
                <a:cs typeface="+mn-cs"/>
              </a:rPr>
              <a:t>good</a:t>
            </a:r>
          </a:p>
          <a:p>
            <a:pPr>
              <a:defRPr/>
            </a:pPr>
            <a:r>
              <a:rPr lang="en-US">
                <a:solidFill>
                  <a:schemeClr val="accent2"/>
                </a:solidFill>
                <a:latin typeface="Arial" charset="0"/>
                <a:cs typeface="+mn-cs"/>
              </a:rPr>
              <a:t>news </a:t>
            </a:r>
          </a:p>
          <a:p>
            <a:pPr>
              <a:defRPr/>
            </a:pPr>
            <a:r>
              <a:rPr lang="en-US">
                <a:solidFill>
                  <a:schemeClr val="accent2"/>
                </a:solidFill>
                <a:latin typeface="Arial" charset="0"/>
                <a:cs typeface="+mn-cs"/>
              </a:rPr>
              <a:t>travels</a:t>
            </a:r>
          </a:p>
          <a:p>
            <a:pPr>
              <a:defRPr/>
            </a:pPr>
            <a:r>
              <a:rPr lang="en-US">
                <a:solidFill>
                  <a:schemeClr val="accent2"/>
                </a:solidFill>
                <a:latin typeface="Arial" charset="0"/>
                <a:cs typeface="+mn-cs"/>
              </a:rPr>
              <a:t>fast</a:t>
            </a:r>
            <a:r>
              <a:rPr lang="ja-JP" altLang="en-US">
                <a:solidFill>
                  <a:schemeClr val="accent2"/>
                </a:solidFill>
                <a:latin typeface="Arial" charset="0"/>
                <a:cs typeface="+mn-cs"/>
              </a:rPr>
              <a:t>”</a:t>
            </a:r>
            <a:endParaRPr lang="en-US" sz="1600">
              <a:solidFill>
                <a:schemeClr val="accent2"/>
              </a:solidFill>
              <a:latin typeface="Arial" charset="0"/>
              <a:cs typeface="+mn-cs"/>
            </a:endParaRPr>
          </a:p>
        </p:txBody>
      </p:sp>
      <p:grpSp>
        <p:nvGrpSpPr>
          <p:cNvPr id="39940" name="Group 5"/>
          <p:cNvGrpSpPr>
            <a:grpSpLocks/>
          </p:cNvGrpSpPr>
          <p:nvPr/>
        </p:nvGrpSpPr>
        <p:grpSpPr bwMode="auto">
          <a:xfrm>
            <a:off x="5838825" y="1611313"/>
            <a:ext cx="2184400" cy="1312862"/>
            <a:chOff x="3625" y="1077"/>
            <a:chExt cx="1376" cy="827"/>
          </a:xfrm>
        </p:grpSpPr>
        <p:sp>
          <p:nvSpPr>
            <p:cNvPr id="473094" name="Freeform 6"/>
            <p:cNvSpPr>
              <a:spLocks/>
            </p:cNvSpPr>
            <p:nvPr/>
          </p:nvSpPr>
          <p:spPr bwMode="auto">
            <a:xfrm>
              <a:off x="3625" y="1140"/>
              <a:ext cx="1376" cy="764"/>
            </a:xfrm>
            <a:custGeom>
              <a:avLst/>
              <a:gdLst>
                <a:gd name="T0" fmla="*/ 113 w 1376"/>
                <a:gd name="T1" fmla="*/ 348 h 764"/>
                <a:gd name="T2" fmla="*/ 395 w 1376"/>
                <a:gd name="T3" fmla="*/ 162 h 764"/>
                <a:gd name="T4" fmla="*/ 710 w 1376"/>
                <a:gd name="T5" fmla="*/ 9 h 764"/>
                <a:gd name="T6" fmla="*/ 1160 w 1376"/>
                <a:gd name="T7" fmla="*/ 219 h 764"/>
                <a:gd name="T8" fmla="*/ 1367 w 1376"/>
                <a:gd name="T9" fmla="*/ 510 h 764"/>
                <a:gd name="T10" fmla="*/ 1103 w 1376"/>
                <a:gd name="T11" fmla="*/ 726 h 764"/>
                <a:gd name="T12" fmla="*/ 578 w 1376"/>
                <a:gd name="T13" fmla="*/ 738 h 764"/>
                <a:gd name="T14" fmla="*/ 77 w 1376"/>
                <a:gd name="T15" fmla="*/ 630 h 764"/>
                <a:gd name="T16" fmla="*/ 113 w 1376"/>
                <a:gd name="T17" fmla="*/ 348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73095" name="Freeform 7"/>
            <p:cNvSpPr>
              <a:spLocks/>
            </p:cNvSpPr>
            <p:nvPr/>
          </p:nvSpPr>
          <p:spPr bwMode="auto">
            <a:xfrm>
              <a:off x="3984" y="1404"/>
              <a:ext cx="222" cy="180"/>
            </a:xfrm>
            <a:custGeom>
              <a:avLst/>
              <a:gdLst>
                <a:gd name="T0" fmla="*/ 0 w 222"/>
                <a:gd name="T1" fmla="*/ 180 h 180"/>
                <a:gd name="T2" fmla="*/ 222 w 222"/>
                <a:gd name="T3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80">
                  <a:moveTo>
                    <a:pt x="0" y="180"/>
                  </a:moveTo>
                  <a:lnTo>
                    <a:pt x="22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73096" name="Oval 8"/>
            <p:cNvSpPr>
              <a:spLocks noChangeArrowheads="1"/>
            </p:cNvSpPr>
            <p:nvPr/>
          </p:nvSpPr>
          <p:spPr bwMode="auto">
            <a:xfrm>
              <a:off x="3724" y="164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73097" name="Line 9"/>
            <p:cNvSpPr>
              <a:spLocks noChangeShapeType="1"/>
            </p:cNvSpPr>
            <p:nvPr/>
          </p:nvSpPr>
          <p:spPr bwMode="auto">
            <a:xfrm>
              <a:off x="3724" y="163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73098" name="Line 10"/>
            <p:cNvSpPr>
              <a:spLocks noChangeShapeType="1"/>
            </p:cNvSpPr>
            <p:nvPr/>
          </p:nvSpPr>
          <p:spPr bwMode="auto">
            <a:xfrm>
              <a:off x="4037" y="1633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73099" name="Rectangle 11"/>
            <p:cNvSpPr>
              <a:spLocks noChangeArrowheads="1"/>
            </p:cNvSpPr>
            <p:nvPr/>
          </p:nvSpPr>
          <p:spPr bwMode="auto">
            <a:xfrm>
              <a:off x="3724" y="163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73100" name="Oval 12"/>
            <p:cNvSpPr>
              <a:spLocks noChangeArrowheads="1"/>
            </p:cNvSpPr>
            <p:nvPr/>
          </p:nvSpPr>
          <p:spPr bwMode="auto">
            <a:xfrm>
              <a:off x="3721" y="157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73101" name="Freeform 13"/>
            <p:cNvSpPr>
              <a:spLocks/>
            </p:cNvSpPr>
            <p:nvPr/>
          </p:nvSpPr>
          <p:spPr bwMode="auto">
            <a:xfrm>
              <a:off x="4389" y="1404"/>
              <a:ext cx="216" cy="189"/>
            </a:xfrm>
            <a:custGeom>
              <a:avLst/>
              <a:gdLst>
                <a:gd name="T0" fmla="*/ 0 w 216"/>
                <a:gd name="T1" fmla="*/ 0 h 189"/>
                <a:gd name="T2" fmla="*/ 216 w 216"/>
                <a:gd name="T3" fmla="*/ 189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" h="189">
                  <a:moveTo>
                    <a:pt x="0" y="0"/>
                  </a:moveTo>
                  <a:lnTo>
                    <a:pt x="216" y="1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73102" name="Freeform 14"/>
            <p:cNvSpPr>
              <a:spLocks/>
            </p:cNvSpPr>
            <p:nvPr/>
          </p:nvSpPr>
          <p:spPr bwMode="auto">
            <a:xfrm>
              <a:off x="4041" y="1668"/>
              <a:ext cx="540" cy="3"/>
            </a:xfrm>
            <a:custGeom>
              <a:avLst/>
              <a:gdLst>
                <a:gd name="T0" fmla="*/ 540 w 540"/>
                <a:gd name="T1" fmla="*/ 3 h 3"/>
                <a:gd name="T2" fmla="*/ 0 w 540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40" h="3">
                  <a:moveTo>
                    <a:pt x="540" y="3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grpSp>
          <p:nvGrpSpPr>
            <p:cNvPr id="39951" name="Group 15"/>
            <p:cNvGrpSpPr>
              <a:grpSpLocks/>
            </p:cNvGrpSpPr>
            <p:nvPr/>
          </p:nvGrpSpPr>
          <p:grpSpPr bwMode="auto">
            <a:xfrm>
              <a:off x="3777" y="1527"/>
              <a:ext cx="196" cy="250"/>
              <a:chOff x="2958" y="2430"/>
              <a:chExt cx="199" cy="250"/>
            </a:xfrm>
          </p:grpSpPr>
          <p:sp>
            <p:nvSpPr>
              <p:cNvPr id="473104" name="Rectangle 1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3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73105" name="Text Box 17"/>
              <p:cNvSpPr txBox="1">
                <a:spLocks noChangeArrowheads="1"/>
              </p:cNvSpPr>
              <p:nvPr/>
            </p:nvSpPr>
            <p:spPr bwMode="auto">
              <a:xfrm>
                <a:off x="2958" y="2430"/>
                <a:ext cx="19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000">
                    <a:latin typeface="Arial" charset="0"/>
                    <a:cs typeface="+mn-cs"/>
                  </a:rPr>
                  <a:t>x</a:t>
                </a:r>
                <a:endParaRPr lang="en-US">
                  <a:latin typeface="Arial" charset="0"/>
                  <a:cs typeface="+mn-cs"/>
                </a:endParaRPr>
              </a:p>
            </p:txBody>
          </p:sp>
        </p:grpSp>
        <p:grpSp>
          <p:nvGrpSpPr>
            <p:cNvPr id="39952" name="Group 18"/>
            <p:cNvGrpSpPr>
              <a:grpSpLocks/>
            </p:cNvGrpSpPr>
            <p:nvPr/>
          </p:nvGrpSpPr>
          <p:grpSpPr bwMode="auto">
            <a:xfrm>
              <a:off x="4566" y="1539"/>
              <a:ext cx="316" cy="250"/>
              <a:chOff x="1740" y="2307"/>
              <a:chExt cx="316" cy="250"/>
            </a:xfrm>
          </p:grpSpPr>
          <p:sp>
            <p:nvSpPr>
              <p:cNvPr id="473107" name="Oval 19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73108" name="Line 20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73109" name="Line 21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73110" name="Rectangle 22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473111" name="Oval 23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grpSp>
            <p:nvGrpSpPr>
              <p:cNvPr id="39972" name="Group 24"/>
              <p:cNvGrpSpPr>
                <a:grpSpLocks/>
              </p:cNvGrpSpPr>
              <p:nvPr/>
            </p:nvGrpSpPr>
            <p:grpSpPr bwMode="auto">
              <a:xfrm>
                <a:off x="1803" y="2307"/>
                <a:ext cx="196" cy="250"/>
                <a:chOff x="2958" y="2430"/>
                <a:chExt cx="199" cy="250"/>
              </a:xfrm>
            </p:grpSpPr>
            <p:sp>
              <p:nvSpPr>
                <p:cNvPr id="473113" name="Rectangle 25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3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>
                    <a:cs typeface="+mn-cs"/>
                  </a:endParaRPr>
                </a:p>
              </p:txBody>
            </p:sp>
            <p:sp>
              <p:nvSpPr>
                <p:cNvPr id="473114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958" y="2430"/>
                  <a:ext cx="19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2000">
                      <a:latin typeface="Arial" charset="0"/>
                      <a:cs typeface="+mn-cs"/>
                    </a:rPr>
                    <a:t>z</a:t>
                  </a:r>
                  <a:endParaRPr lang="en-US">
                    <a:latin typeface="Arial" charset="0"/>
                    <a:cs typeface="+mn-cs"/>
                  </a:endParaRPr>
                </a:p>
              </p:txBody>
            </p:sp>
          </p:grpSp>
        </p:grpSp>
        <p:sp>
          <p:nvSpPr>
            <p:cNvPr id="473115" name="Text Box 27"/>
            <p:cNvSpPr txBox="1">
              <a:spLocks noChangeArrowheads="1"/>
            </p:cNvSpPr>
            <p:nvPr/>
          </p:nvSpPr>
          <p:spPr bwMode="auto">
            <a:xfrm>
              <a:off x="4462" y="132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1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73116" name="Text Box 28"/>
            <p:cNvSpPr txBox="1">
              <a:spLocks noChangeArrowheads="1"/>
            </p:cNvSpPr>
            <p:nvPr/>
          </p:nvSpPr>
          <p:spPr bwMode="auto">
            <a:xfrm>
              <a:off x="3934" y="1326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4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73117" name="Text Box 29"/>
            <p:cNvSpPr txBox="1">
              <a:spLocks noChangeArrowheads="1"/>
            </p:cNvSpPr>
            <p:nvPr/>
          </p:nvSpPr>
          <p:spPr bwMode="auto">
            <a:xfrm>
              <a:off x="4179" y="1659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50</a:t>
              </a:r>
              <a:endParaRPr lang="en-US">
                <a:latin typeface="Arial" charset="0"/>
                <a:cs typeface="+mn-cs"/>
              </a:endParaRPr>
            </a:p>
          </p:txBody>
        </p:sp>
        <p:grpSp>
          <p:nvGrpSpPr>
            <p:cNvPr id="39956" name="Group 30"/>
            <p:cNvGrpSpPr>
              <a:grpSpLocks/>
            </p:cNvGrpSpPr>
            <p:nvPr/>
          </p:nvGrpSpPr>
          <p:grpSpPr bwMode="auto">
            <a:xfrm>
              <a:off x="4146" y="1215"/>
              <a:ext cx="316" cy="250"/>
              <a:chOff x="1740" y="2307"/>
              <a:chExt cx="316" cy="250"/>
            </a:xfrm>
          </p:grpSpPr>
          <p:sp>
            <p:nvSpPr>
              <p:cNvPr id="473119" name="Oval 31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73120" name="Line 32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73121" name="Line 33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73122" name="Rectangle 34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473123" name="Oval 35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grpSp>
            <p:nvGrpSpPr>
              <p:cNvPr id="39964" name="Group 36"/>
              <p:cNvGrpSpPr>
                <a:grpSpLocks/>
              </p:cNvGrpSpPr>
              <p:nvPr/>
            </p:nvGrpSpPr>
            <p:grpSpPr bwMode="auto">
              <a:xfrm>
                <a:off x="1804" y="2307"/>
                <a:ext cx="196" cy="250"/>
                <a:chOff x="2959" y="2430"/>
                <a:chExt cx="199" cy="250"/>
              </a:xfrm>
            </p:grpSpPr>
            <p:sp>
              <p:nvSpPr>
                <p:cNvPr id="473125" name="Rectangle 37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3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>
                    <a:cs typeface="+mn-cs"/>
                  </a:endParaRPr>
                </a:p>
              </p:txBody>
            </p:sp>
            <p:sp>
              <p:nvSpPr>
                <p:cNvPr id="473126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959" y="2430"/>
                  <a:ext cx="19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2000">
                      <a:latin typeface="Arial" charset="0"/>
                      <a:cs typeface="+mn-cs"/>
                    </a:rPr>
                    <a:t>y</a:t>
                  </a:r>
                  <a:endParaRPr lang="en-US">
                    <a:latin typeface="Arial" charset="0"/>
                    <a:cs typeface="+mn-cs"/>
                  </a:endParaRPr>
                </a:p>
              </p:txBody>
            </p:sp>
          </p:grpSp>
        </p:grpSp>
        <p:sp>
          <p:nvSpPr>
            <p:cNvPr id="473127" name="Text Box 39"/>
            <p:cNvSpPr txBox="1">
              <a:spLocks noChangeArrowheads="1"/>
            </p:cNvSpPr>
            <p:nvPr/>
          </p:nvSpPr>
          <p:spPr bwMode="auto">
            <a:xfrm>
              <a:off x="3832" y="1077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rgbClr val="FF0000"/>
                  </a:solidFill>
                  <a:latin typeface="Arial" charset="0"/>
                  <a:cs typeface="+mn-cs"/>
                </a:rPr>
                <a:t>1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73128" name="Line 40"/>
            <p:cNvSpPr>
              <a:spLocks noChangeShapeType="1"/>
            </p:cNvSpPr>
            <p:nvPr/>
          </p:nvSpPr>
          <p:spPr bwMode="auto">
            <a:xfrm flipH="1" flipV="1">
              <a:off x="3948" y="1272"/>
              <a:ext cx="132" cy="2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</p:grpSp>
      <p:sp>
        <p:nvSpPr>
          <p:cNvPr id="473129" name="Rectangle 41"/>
          <p:cNvSpPr>
            <a:spLocks noChangeArrowheads="1"/>
          </p:cNvSpPr>
          <p:nvPr/>
        </p:nvSpPr>
        <p:spPr bwMode="auto">
          <a:xfrm>
            <a:off x="1958975" y="3802063"/>
            <a:ext cx="6778625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tabLst>
                <a:tab pos="228600" algn="l"/>
                <a:tab pos="457200" algn="l"/>
              </a:tabLst>
              <a:defRPr/>
            </a:pPr>
            <a:r>
              <a:rPr lang="en-US" sz="1800">
                <a:latin typeface="Arial" charset="0"/>
                <a:cs typeface="+mn-cs"/>
              </a:rPr>
              <a:t>At time </a:t>
            </a:r>
            <a:r>
              <a:rPr lang="en-US" sz="1800" i="1">
                <a:latin typeface="Arial" charset="0"/>
                <a:cs typeface="+mn-cs"/>
              </a:rPr>
              <a:t>t</a:t>
            </a:r>
            <a:r>
              <a:rPr lang="en-US" sz="1800" i="1" baseline="-25000">
                <a:latin typeface="Arial" charset="0"/>
                <a:cs typeface="+mn-cs"/>
              </a:rPr>
              <a:t>0</a:t>
            </a:r>
            <a:r>
              <a:rPr lang="en-US" sz="1800">
                <a:latin typeface="Arial" charset="0"/>
                <a:cs typeface="+mn-cs"/>
              </a:rPr>
              <a:t>, </a:t>
            </a:r>
            <a:r>
              <a:rPr lang="en-US" sz="1800" i="1">
                <a:latin typeface="Arial" charset="0"/>
                <a:cs typeface="+mn-cs"/>
              </a:rPr>
              <a:t>y</a:t>
            </a:r>
            <a:r>
              <a:rPr lang="en-US" sz="1800">
                <a:latin typeface="Arial" charset="0"/>
                <a:cs typeface="+mn-cs"/>
              </a:rPr>
              <a:t> detects the link-cost change, updates its DV, </a:t>
            </a:r>
          </a:p>
          <a:p>
            <a:pPr>
              <a:tabLst>
                <a:tab pos="228600" algn="l"/>
                <a:tab pos="457200" algn="l"/>
              </a:tabLst>
              <a:defRPr/>
            </a:pPr>
            <a:r>
              <a:rPr lang="en-US" sz="1800">
                <a:latin typeface="Arial" charset="0"/>
                <a:cs typeface="+mn-cs"/>
              </a:rPr>
              <a:t>and informs its neighbors.</a:t>
            </a:r>
          </a:p>
          <a:p>
            <a:pPr>
              <a:tabLst>
                <a:tab pos="228600" algn="l"/>
                <a:tab pos="457200" algn="l"/>
              </a:tabLst>
              <a:defRPr/>
            </a:pPr>
            <a:endParaRPr lang="en-US" sz="1800">
              <a:latin typeface="Arial" charset="0"/>
              <a:cs typeface="+mn-cs"/>
            </a:endParaRPr>
          </a:p>
          <a:p>
            <a:pPr>
              <a:tabLst>
                <a:tab pos="228600" algn="l"/>
                <a:tab pos="457200" algn="l"/>
              </a:tabLst>
              <a:defRPr/>
            </a:pPr>
            <a:r>
              <a:rPr lang="en-US" sz="1800">
                <a:latin typeface="Arial" charset="0"/>
                <a:cs typeface="+mn-cs"/>
              </a:rPr>
              <a:t>At time </a:t>
            </a:r>
            <a:r>
              <a:rPr lang="en-US" sz="1800" i="1">
                <a:latin typeface="Arial" charset="0"/>
                <a:cs typeface="+mn-cs"/>
              </a:rPr>
              <a:t>t</a:t>
            </a:r>
            <a:r>
              <a:rPr lang="en-US" sz="1800" i="1" baseline="-25000">
                <a:latin typeface="Arial" charset="0"/>
                <a:cs typeface="+mn-cs"/>
              </a:rPr>
              <a:t>1</a:t>
            </a:r>
            <a:r>
              <a:rPr lang="en-US" sz="1800">
                <a:latin typeface="Arial" charset="0"/>
                <a:cs typeface="+mn-cs"/>
              </a:rPr>
              <a:t>, </a:t>
            </a:r>
            <a:r>
              <a:rPr lang="en-US" sz="1800" i="1">
                <a:latin typeface="Arial" charset="0"/>
                <a:cs typeface="+mn-cs"/>
              </a:rPr>
              <a:t>z</a:t>
            </a:r>
            <a:r>
              <a:rPr lang="en-US" sz="1800">
                <a:latin typeface="Arial" charset="0"/>
                <a:cs typeface="+mn-cs"/>
              </a:rPr>
              <a:t> receives the update from </a:t>
            </a:r>
            <a:r>
              <a:rPr lang="en-US" sz="1800" i="1">
                <a:latin typeface="Arial" charset="0"/>
                <a:cs typeface="+mn-cs"/>
              </a:rPr>
              <a:t>y</a:t>
            </a:r>
            <a:r>
              <a:rPr lang="en-US" sz="1800">
                <a:latin typeface="Arial" charset="0"/>
                <a:cs typeface="+mn-cs"/>
              </a:rPr>
              <a:t> and updates its table. </a:t>
            </a:r>
          </a:p>
          <a:p>
            <a:pPr>
              <a:tabLst>
                <a:tab pos="228600" algn="l"/>
                <a:tab pos="457200" algn="l"/>
              </a:tabLst>
              <a:defRPr/>
            </a:pPr>
            <a:r>
              <a:rPr lang="en-US" sz="1800">
                <a:latin typeface="Arial" charset="0"/>
                <a:cs typeface="+mn-cs"/>
              </a:rPr>
              <a:t>It computes a new least cost to </a:t>
            </a:r>
            <a:r>
              <a:rPr lang="en-US" sz="1800" i="1">
                <a:latin typeface="Arial" charset="0"/>
                <a:cs typeface="+mn-cs"/>
              </a:rPr>
              <a:t>x</a:t>
            </a:r>
            <a:r>
              <a:rPr lang="en-US" sz="1800">
                <a:latin typeface="Arial" charset="0"/>
                <a:cs typeface="+mn-cs"/>
              </a:rPr>
              <a:t>  and sends its neighbors its DV.</a:t>
            </a:r>
          </a:p>
          <a:p>
            <a:pPr>
              <a:tabLst>
                <a:tab pos="228600" algn="l"/>
                <a:tab pos="457200" algn="l"/>
              </a:tabLst>
              <a:defRPr/>
            </a:pPr>
            <a:endParaRPr lang="en-US" sz="1800">
              <a:latin typeface="Arial" charset="0"/>
              <a:cs typeface="+mn-cs"/>
            </a:endParaRPr>
          </a:p>
          <a:p>
            <a:pPr>
              <a:tabLst>
                <a:tab pos="228600" algn="l"/>
                <a:tab pos="457200" algn="l"/>
              </a:tabLst>
              <a:defRPr/>
            </a:pPr>
            <a:r>
              <a:rPr lang="en-US" sz="1800">
                <a:latin typeface="Arial" charset="0"/>
                <a:cs typeface="+mn-cs"/>
              </a:rPr>
              <a:t>At time </a:t>
            </a:r>
            <a:r>
              <a:rPr lang="en-US" sz="1800" i="1">
                <a:latin typeface="Arial" charset="0"/>
                <a:cs typeface="+mn-cs"/>
              </a:rPr>
              <a:t>t</a:t>
            </a:r>
            <a:r>
              <a:rPr lang="en-US" sz="1800" i="1" baseline="-25000">
                <a:latin typeface="Arial" charset="0"/>
                <a:cs typeface="+mn-cs"/>
              </a:rPr>
              <a:t>2</a:t>
            </a:r>
            <a:r>
              <a:rPr lang="en-US" sz="1800">
                <a:latin typeface="Arial" charset="0"/>
                <a:cs typeface="+mn-cs"/>
              </a:rPr>
              <a:t>, </a:t>
            </a:r>
            <a:r>
              <a:rPr lang="en-US" sz="1800" i="1">
                <a:latin typeface="Arial" charset="0"/>
                <a:cs typeface="+mn-cs"/>
              </a:rPr>
              <a:t>y</a:t>
            </a:r>
            <a:r>
              <a:rPr lang="en-US" sz="1800">
                <a:latin typeface="Arial" charset="0"/>
                <a:cs typeface="+mn-cs"/>
              </a:rPr>
              <a:t> receives </a:t>
            </a:r>
            <a:r>
              <a:rPr lang="en-US" sz="1800" i="1">
                <a:latin typeface="Arial" charset="0"/>
                <a:cs typeface="+mn-cs"/>
              </a:rPr>
              <a:t>z</a:t>
            </a:r>
            <a:r>
              <a:rPr lang="ja-JP" altLang="en-US" sz="1800">
                <a:latin typeface="Arial" charset="0"/>
                <a:cs typeface="+mn-cs"/>
              </a:rPr>
              <a:t>’</a:t>
            </a:r>
            <a:r>
              <a:rPr lang="en-US" sz="1800">
                <a:latin typeface="Arial" charset="0"/>
                <a:cs typeface="+mn-cs"/>
              </a:rPr>
              <a:t>s update and updates its distance table. </a:t>
            </a:r>
          </a:p>
          <a:p>
            <a:pPr>
              <a:tabLst>
                <a:tab pos="228600" algn="l"/>
                <a:tab pos="457200" algn="l"/>
              </a:tabLst>
              <a:defRPr/>
            </a:pPr>
            <a:r>
              <a:rPr lang="en-US" sz="1800" i="1">
                <a:latin typeface="Arial" charset="0"/>
                <a:cs typeface="+mn-cs"/>
              </a:rPr>
              <a:t>y</a:t>
            </a:r>
            <a:r>
              <a:rPr lang="ja-JP" altLang="en-US" sz="1800">
                <a:latin typeface="Arial" charset="0"/>
                <a:cs typeface="+mn-cs"/>
              </a:rPr>
              <a:t>’</a:t>
            </a:r>
            <a:r>
              <a:rPr lang="en-US" sz="1800">
                <a:latin typeface="Arial" charset="0"/>
                <a:cs typeface="+mn-cs"/>
              </a:rPr>
              <a:t>s least costs do not change and hence </a:t>
            </a:r>
            <a:r>
              <a:rPr lang="en-US" sz="1800" i="1">
                <a:latin typeface="Arial" charset="0"/>
                <a:cs typeface="+mn-cs"/>
              </a:rPr>
              <a:t>y</a:t>
            </a:r>
            <a:r>
              <a:rPr lang="en-US" sz="1800">
                <a:latin typeface="Arial" charset="0"/>
                <a:cs typeface="+mn-cs"/>
              </a:rPr>
              <a:t>  does </a:t>
            </a:r>
            <a:r>
              <a:rPr lang="en-US" sz="1800" i="1">
                <a:latin typeface="Arial" charset="0"/>
                <a:cs typeface="+mn-cs"/>
              </a:rPr>
              <a:t>not</a:t>
            </a:r>
            <a:r>
              <a:rPr lang="en-US" sz="1800">
                <a:latin typeface="Arial" charset="0"/>
                <a:cs typeface="+mn-cs"/>
              </a:rPr>
              <a:t> send any </a:t>
            </a:r>
          </a:p>
          <a:p>
            <a:pPr>
              <a:tabLst>
                <a:tab pos="228600" algn="l"/>
                <a:tab pos="457200" algn="l"/>
              </a:tabLst>
              <a:defRPr/>
            </a:pPr>
            <a:r>
              <a:rPr lang="en-US" sz="1800">
                <a:latin typeface="Arial" charset="0"/>
                <a:cs typeface="+mn-cs"/>
              </a:rPr>
              <a:t>message to </a:t>
            </a:r>
            <a:r>
              <a:rPr lang="en-US" sz="1800" i="1">
                <a:latin typeface="Arial" charset="0"/>
                <a:cs typeface="+mn-cs"/>
              </a:rPr>
              <a:t>z</a:t>
            </a:r>
            <a:r>
              <a:rPr lang="en-US" sz="1800">
                <a:latin typeface="Arial" charset="0"/>
                <a:cs typeface="+mn-cs"/>
              </a:rPr>
              <a:t>. </a:t>
            </a:r>
          </a:p>
          <a:p>
            <a:pPr>
              <a:tabLst>
                <a:tab pos="228600" algn="l"/>
                <a:tab pos="457200" algn="l"/>
              </a:tabLst>
              <a:defRPr/>
            </a:pPr>
            <a:endParaRPr lang="en-US" sz="1800">
              <a:latin typeface="Arial" charset="0"/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004AD-38F4-8A42-A224-1C1833700CA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>
                <a:cs typeface="+mj-cs"/>
              </a:rPr>
              <a:t>Distance Vector: link cost changes</a:t>
            </a:r>
            <a:endParaRPr lang="en-US" smtClean="0">
              <a:cs typeface="+mj-cs"/>
            </a:endParaRPr>
          </a:p>
        </p:txBody>
      </p:sp>
      <p:sp>
        <p:nvSpPr>
          <p:cNvPr id="474115" name="Rectangle 3"/>
          <p:cNvSpPr>
            <a:spLocks noChangeArrowheads="1"/>
          </p:cNvSpPr>
          <p:nvPr/>
        </p:nvSpPr>
        <p:spPr bwMode="auto">
          <a:xfrm>
            <a:off x="962025" y="1346200"/>
            <a:ext cx="3810000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sz="2000" dirty="0">
                <a:solidFill>
                  <a:srgbClr val="FF0000"/>
                </a:solidFill>
                <a:latin typeface="Arial" charset="0"/>
                <a:cs typeface="+mn-cs"/>
              </a:rPr>
              <a:t>Link cost changes:</a:t>
            </a:r>
            <a:endParaRPr lang="en-US" sz="1800" dirty="0">
              <a:latin typeface="Arial" charset="0"/>
              <a:cs typeface="+mn-cs"/>
            </a:endParaRPr>
          </a:p>
          <a:p>
            <a:pPr>
              <a:defRPr/>
            </a:pPr>
            <a:r>
              <a:rPr lang="en-US" sz="1800" dirty="0">
                <a:latin typeface="Arial" charset="0"/>
                <a:cs typeface="+mn-cs"/>
              </a:rPr>
              <a:t>good news travels fast </a:t>
            </a:r>
          </a:p>
          <a:p>
            <a:pPr>
              <a:defRPr/>
            </a:pPr>
            <a:r>
              <a:rPr lang="en-US" sz="1800" dirty="0">
                <a:latin typeface="Arial" charset="0"/>
                <a:cs typeface="+mn-cs"/>
              </a:rPr>
              <a:t>bad news travels slow - </a:t>
            </a:r>
            <a:r>
              <a:rPr lang="ja-JP" altLang="en-US" sz="1800" dirty="0">
                <a:latin typeface="Arial" charset="0"/>
                <a:cs typeface="+mn-cs"/>
              </a:rPr>
              <a:t>“</a:t>
            </a:r>
            <a:r>
              <a:rPr lang="en-US" sz="1800" dirty="0">
                <a:latin typeface="Arial" charset="0"/>
                <a:cs typeface="+mn-cs"/>
              </a:rPr>
              <a:t>count to infinity</a:t>
            </a:r>
            <a:r>
              <a:rPr lang="ja-JP" altLang="en-US" sz="1800" dirty="0">
                <a:latin typeface="Arial" charset="0"/>
                <a:cs typeface="+mn-cs"/>
              </a:rPr>
              <a:t>”</a:t>
            </a:r>
            <a:r>
              <a:rPr lang="en-US" sz="1800" dirty="0">
                <a:latin typeface="Arial" charset="0"/>
                <a:cs typeface="+mn-cs"/>
              </a:rPr>
              <a:t> problem!</a:t>
            </a:r>
          </a:p>
          <a:p>
            <a:pPr>
              <a:defRPr/>
            </a:pPr>
            <a:r>
              <a:rPr lang="en-US" sz="1800" dirty="0">
                <a:latin typeface="Arial" charset="0"/>
                <a:cs typeface="+mn-cs"/>
              </a:rPr>
              <a:t>44 iterations before algorithm </a:t>
            </a:r>
            <a:r>
              <a:rPr lang="en-US" sz="1800" dirty="0" smtClean="0">
                <a:latin typeface="Arial" charset="0"/>
                <a:cs typeface="+mn-cs"/>
              </a:rPr>
              <a:t>stabilizes</a:t>
            </a:r>
            <a:endParaRPr lang="en-US" sz="1800" dirty="0">
              <a:latin typeface="Arial" charset="0"/>
              <a:cs typeface="+mn-cs"/>
            </a:endParaRPr>
          </a:p>
          <a:p>
            <a:pPr>
              <a:defRPr/>
            </a:pPr>
            <a:r>
              <a:rPr lang="en-US" sz="2000" dirty="0">
                <a:solidFill>
                  <a:srgbClr val="FF0000"/>
                </a:solidFill>
                <a:latin typeface="Arial" charset="0"/>
                <a:cs typeface="+mn-cs"/>
              </a:rPr>
              <a:t>Poisoned reverse:</a:t>
            </a:r>
            <a:r>
              <a:rPr lang="en-US" sz="1800" dirty="0">
                <a:latin typeface="Arial" charset="0"/>
                <a:cs typeface="+mn-cs"/>
              </a:rPr>
              <a:t> </a:t>
            </a:r>
          </a:p>
          <a:p>
            <a:pPr>
              <a:defRPr/>
            </a:pPr>
            <a:r>
              <a:rPr lang="en-US" sz="1800" dirty="0">
                <a:latin typeface="Arial" charset="0"/>
                <a:cs typeface="+mn-cs"/>
              </a:rPr>
              <a:t>If Z routes through Y to get to X :</a:t>
            </a:r>
          </a:p>
          <a:p>
            <a:pPr lvl="1">
              <a:defRPr/>
            </a:pPr>
            <a:r>
              <a:rPr lang="en-US" sz="1600" dirty="0">
                <a:latin typeface="Arial" charset="0"/>
                <a:cs typeface="+mn-cs"/>
              </a:rPr>
              <a:t>Z tells Y its (Z</a:t>
            </a:r>
            <a:r>
              <a:rPr lang="ja-JP" altLang="en-US" sz="1600" dirty="0">
                <a:latin typeface="Arial" charset="0"/>
                <a:cs typeface="+mn-cs"/>
              </a:rPr>
              <a:t>’</a:t>
            </a:r>
            <a:r>
              <a:rPr lang="en-US" sz="1600" dirty="0">
                <a:latin typeface="Arial" charset="0"/>
                <a:cs typeface="+mn-cs"/>
              </a:rPr>
              <a:t>s) distance to X is infinite (so Y won</a:t>
            </a:r>
            <a:r>
              <a:rPr lang="ja-JP" altLang="en-US" sz="1600" dirty="0">
                <a:latin typeface="Arial" charset="0"/>
                <a:cs typeface="+mn-cs"/>
              </a:rPr>
              <a:t>’</a:t>
            </a:r>
            <a:r>
              <a:rPr lang="en-US" sz="1600" dirty="0">
                <a:latin typeface="Arial" charset="0"/>
                <a:cs typeface="+mn-cs"/>
              </a:rPr>
              <a:t>t route to X via Z)</a:t>
            </a:r>
          </a:p>
          <a:p>
            <a:pPr>
              <a:defRPr/>
            </a:pPr>
            <a:r>
              <a:rPr lang="en-US" sz="1800" dirty="0">
                <a:latin typeface="Arial" charset="0"/>
                <a:cs typeface="+mn-cs"/>
              </a:rPr>
              <a:t>will this completely solve count to infinity problem? </a:t>
            </a:r>
          </a:p>
          <a:p>
            <a:pPr>
              <a:defRPr/>
            </a:pPr>
            <a:endParaRPr lang="en-US" sz="1800" dirty="0">
              <a:latin typeface="Arial" charset="0"/>
              <a:cs typeface="+mn-cs"/>
            </a:endParaRPr>
          </a:p>
          <a:p>
            <a:pPr>
              <a:defRPr/>
            </a:pPr>
            <a:endParaRPr lang="en-US" sz="1800" dirty="0">
              <a:latin typeface="Arial" charset="0"/>
              <a:cs typeface="+mn-cs"/>
            </a:endParaRPr>
          </a:p>
          <a:p>
            <a:pPr>
              <a:defRPr/>
            </a:pPr>
            <a:endParaRPr lang="en-US" sz="1800" dirty="0">
              <a:latin typeface="Arial" charset="0"/>
              <a:cs typeface="+mn-cs"/>
            </a:endParaRPr>
          </a:p>
        </p:txBody>
      </p:sp>
      <p:grpSp>
        <p:nvGrpSpPr>
          <p:cNvPr id="41987" name="Group 4"/>
          <p:cNvGrpSpPr>
            <a:grpSpLocks/>
          </p:cNvGrpSpPr>
          <p:nvPr/>
        </p:nvGrpSpPr>
        <p:grpSpPr bwMode="auto">
          <a:xfrm>
            <a:off x="5389563" y="1601788"/>
            <a:ext cx="2184400" cy="1312862"/>
            <a:chOff x="3805" y="939"/>
            <a:chExt cx="1376" cy="827"/>
          </a:xfrm>
        </p:grpSpPr>
        <p:sp>
          <p:nvSpPr>
            <p:cNvPr id="474117" name="Freeform 5"/>
            <p:cNvSpPr>
              <a:spLocks/>
            </p:cNvSpPr>
            <p:nvPr/>
          </p:nvSpPr>
          <p:spPr bwMode="auto">
            <a:xfrm>
              <a:off x="3805" y="1002"/>
              <a:ext cx="1376" cy="764"/>
            </a:xfrm>
            <a:custGeom>
              <a:avLst/>
              <a:gdLst>
                <a:gd name="T0" fmla="*/ 113 w 1376"/>
                <a:gd name="T1" fmla="*/ 348 h 764"/>
                <a:gd name="T2" fmla="*/ 395 w 1376"/>
                <a:gd name="T3" fmla="*/ 162 h 764"/>
                <a:gd name="T4" fmla="*/ 710 w 1376"/>
                <a:gd name="T5" fmla="*/ 9 h 764"/>
                <a:gd name="T6" fmla="*/ 1160 w 1376"/>
                <a:gd name="T7" fmla="*/ 219 h 764"/>
                <a:gd name="T8" fmla="*/ 1367 w 1376"/>
                <a:gd name="T9" fmla="*/ 510 h 764"/>
                <a:gd name="T10" fmla="*/ 1103 w 1376"/>
                <a:gd name="T11" fmla="*/ 726 h 764"/>
                <a:gd name="T12" fmla="*/ 578 w 1376"/>
                <a:gd name="T13" fmla="*/ 738 h 764"/>
                <a:gd name="T14" fmla="*/ 77 w 1376"/>
                <a:gd name="T15" fmla="*/ 630 h 764"/>
                <a:gd name="T16" fmla="*/ 113 w 1376"/>
                <a:gd name="T17" fmla="*/ 348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6" h="764">
                  <a:moveTo>
                    <a:pt x="113" y="348"/>
                  </a:moveTo>
                  <a:cubicBezTo>
                    <a:pt x="166" y="270"/>
                    <a:pt x="296" y="218"/>
                    <a:pt x="395" y="162"/>
                  </a:cubicBezTo>
                  <a:cubicBezTo>
                    <a:pt x="494" y="106"/>
                    <a:pt x="583" y="0"/>
                    <a:pt x="710" y="9"/>
                  </a:cubicBezTo>
                  <a:cubicBezTo>
                    <a:pt x="837" y="18"/>
                    <a:pt x="1051" y="136"/>
                    <a:pt x="1160" y="219"/>
                  </a:cubicBezTo>
                  <a:cubicBezTo>
                    <a:pt x="1269" y="302"/>
                    <a:pt x="1376" y="426"/>
                    <a:pt x="1367" y="510"/>
                  </a:cubicBezTo>
                  <a:cubicBezTo>
                    <a:pt x="1358" y="594"/>
                    <a:pt x="1234" y="688"/>
                    <a:pt x="1103" y="726"/>
                  </a:cubicBezTo>
                  <a:cubicBezTo>
                    <a:pt x="972" y="764"/>
                    <a:pt x="749" y="754"/>
                    <a:pt x="578" y="738"/>
                  </a:cubicBezTo>
                  <a:cubicBezTo>
                    <a:pt x="407" y="722"/>
                    <a:pt x="154" y="695"/>
                    <a:pt x="77" y="630"/>
                  </a:cubicBezTo>
                  <a:cubicBezTo>
                    <a:pt x="0" y="565"/>
                    <a:pt x="60" y="426"/>
                    <a:pt x="113" y="348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74118" name="Freeform 6"/>
            <p:cNvSpPr>
              <a:spLocks/>
            </p:cNvSpPr>
            <p:nvPr/>
          </p:nvSpPr>
          <p:spPr bwMode="auto">
            <a:xfrm>
              <a:off x="4164" y="1266"/>
              <a:ext cx="222" cy="180"/>
            </a:xfrm>
            <a:custGeom>
              <a:avLst/>
              <a:gdLst>
                <a:gd name="T0" fmla="*/ 0 w 222"/>
                <a:gd name="T1" fmla="*/ 180 h 180"/>
                <a:gd name="T2" fmla="*/ 222 w 222"/>
                <a:gd name="T3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22" h="180">
                  <a:moveTo>
                    <a:pt x="0" y="180"/>
                  </a:moveTo>
                  <a:lnTo>
                    <a:pt x="22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74119" name="Oval 7"/>
            <p:cNvSpPr>
              <a:spLocks noChangeArrowheads="1"/>
            </p:cNvSpPr>
            <p:nvPr/>
          </p:nvSpPr>
          <p:spPr bwMode="auto">
            <a:xfrm>
              <a:off x="3904" y="150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74120" name="Line 8"/>
            <p:cNvSpPr>
              <a:spLocks noChangeShapeType="1"/>
            </p:cNvSpPr>
            <p:nvPr/>
          </p:nvSpPr>
          <p:spPr bwMode="auto">
            <a:xfrm>
              <a:off x="3904" y="1495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74121" name="Line 9"/>
            <p:cNvSpPr>
              <a:spLocks noChangeShapeType="1"/>
            </p:cNvSpPr>
            <p:nvPr/>
          </p:nvSpPr>
          <p:spPr bwMode="auto">
            <a:xfrm>
              <a:off x="4217" y="1495"/>
              <a:ext cx="1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74122" name="Rectangle 10"/>
            <p:cNvSpPr>
              <a:spLocks noChangeArrowheads="1"/>
            </p:cNvSpPr>
            <p:nvPr/>
          </p:nvSpPr>
          <p:spPr bwMode="auto">
            <a:xfrm>
              <a:off x="3904" y="1495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74123" name="Oval 11"/>
            <p:cNvSpPr>
              <a:spLocks noChangeArrowheads="1"/>
            </p:cNvSpPr>
            <p:nvPr/>
          </p:nvSpPr>
          <p:spPr bwMode="auto">
            <a:xfrm>
              <a:off x="3901" y="143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74124" name="Freeform 12"/>
            <p:cNvSpPr>
              <a:spLocks/>
            </p:cNvSpPr>
            <p:nvPr/>
          </p:nvSpPr>
          <p:spPr bwMode="auto">
            <a:xfrm>
              <a:off x="4569" y="1266"/>
              <a:ext cx="216" cy="189"/>
            </a:xfrm>
            <a:custGeom>
              <a:avLst/>
              <a:gdLst>
                <a:gd name="T0" fmla="*/ 0 w 216"/>
                <a:gd name="T1" fmla="*/ 0 h 189"/>
                <a:gd name="T2" fmla="*/ 216 w 216"/>
                <a:gd name="T3" fmla="*/ 189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" h="189">
                  <a:moveTo>
                    <a:pt x="0" y="0"/>
                  </a:moveTo>
                  <a:lnTo>
                    <a:pt x="216" y="189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74125" name="Freeform 13"/>
            <p:cNvSpPr>
              <a:spLocks/>
            </p:cNvSpPr>
            <p:nvPr/>
          </p:nvSpPr>
          <p:spPr bwMode="auto">
            <a:xfrm>
              <a:off x="4221" y="1530"/>
              <a:ext cx="540" cy="3"/>
            </a:xfrm>
            <a:custGeom>
              <a:avLst/>
              <a:gdLst>
                <a:gd name="T0" fmla="*/ 540 w 540"/>
                <a:gd name="T1" fmla="*/ 3 h 3"/>
                <a:gd name="T2" fmla="*/ 0 w 540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40" h="3">
                  <a:moveTo>
                    <a:pt x="540" y="3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grpSp>
          <p:nvGrpSpPr>
            <p:cNvPr id="41997" name="Group 14"/>
            <p:cNvGrpSpPr>
              <a:grpSpLocks/>
            </p:cNvGrpSpPr>
            <p:nvPr/>
          </p:nvGrpSpPr>
          <p:grpSpPr bwMode="auto">
            <a:xfrm>
              <a:off x="3957" y="1389"/>
              <a:ext cx="196" cy="250"/>
              <a:chOff x="2958" y="2430"/>
              <a:chExt cx="199" cy="250"/>
            </a:xfrm>
          </p:grpSpPr>
          <p:sp>
            <p:nvSpPr>
              <p:cNvPr id="474127" name="Rectangle 1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3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74128" name="Text Box 16"/>
              <p:cNvSpPr txBox="1">
                <a:spLocks noChangeArrowheads="1"/>
              </p:cNvSpPr>
              <p:nvPr/>
            </p:nvSpPr>
            <p:spPr bwMode="auto">
              <a:xfrm>
                <a:off x="2958" y="2430"/>
                <a:ext cx="19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000">
                    <a:latin typeface="Arial" charset="0"/>
                    <a:cs typeface="+mn-cs"/>
                  </a:rPr>
                  <a:t>x</a:t>
                </a:r>
                <a:endParaRPr lang="en-US">
                  <a:latin typeface="Arial" charset="0"/>
                  <a:cs typeface="+mn-cs"/>
                </a:endParaRPr>
              </a:p>
            </p:txBody>
          </p:sp>
        </p:grpSp>
        <p:grpSp>
          <p:nvGrpSpPr>
            <p:cNvPr id="41998" name="Group 17"/>
            <p:cNvGrpSpPr>
              <a:grpSpLocks/>
            </p:cNvGrpSpPr>
            <p:nvPr/>
          </p:nvGrpSpPr>
          <p:grpSpPr bwMode="auto">
            <a:xfrm>
              <a:off x="4746" y="1401"/>
              <a:ext cx="316" cy="250"/>
              <a:chOff x="1740" y="2307"/>
              <a:chExt cx="316" cy="250"/>
            </a:xfrm>
          </p:grpSpPr>
          <p:sp>
            <p:nvSpPr>
              <p:cNvPr id="474130" name="Oval 18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74131" name="Line 19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74132" name="Line 20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74133" name="Rectangle 21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474134" name="Oval 22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grpSp>
            <p:nvGrpSpPr>
              <p:cNvPr id="42018" name="Group 23"/>
              <p:cNvGrpSpPr>
                <a:grpSpLocks/>
              </p:cNvGrpSpPr>
              <p:nvPr/>
            </p:nvGrpSpPr>
            <p:grpSpPr bwMode="auto">
              <a:xfrm>
                <a:off x="1803" y="2307"/>
                <a:ext cx="196" cy="250"/>
                <a:chOff x="2958" y="2430"/>
                <a:chExt cx="199" cy="250"/>
              </a:xfrm>
            </p:grpSpPr>
            <p:sp>
              <p:nvSpPr>
                <p:cNvPr id="474136" name="Rectangle 24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3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>
                    <a:cs typeface="+mn-cs"/>
                  </a:endParaRPr>
                </a:p>
              </p:txBody>
            </p:sp>
            <p:sp>
              <p:nvSpPr>
                <p:cNvPr id="47413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958" y="2430"/>
                  <a:ext cx="19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2000">
                      <a:latin typeface="Arial" charset="0"/>
                      <a:cs typeface="+mn-cs"/>
                    </a:rPr>
                    <a:t>z</a:t>
                  </a:r>
                  <a:endParaRPr lang="en-US">
                    <a:latin typeface="Arial" charset="0"/>
                    <a:cs typeface="+mn-cs"/>
                  </a:endParaRPr>
                </a:p>
              </p:txBody>
            </p:sp>
          </p:grpSp>
        </p:grpSp>
        <p:sp>
          <p:nvSpPr>
            <p:cNvPr id="474138" name="Text Box 26"/>
            <p:cNvSpPr txBox="1">
              <a:spLocks noChangeArrowheads="1"/>
            </p:cNvSpPr>
            <p:nvPr/>
          </p:nvSpPr>
          <p:spPr bwMode="auto">
            <a:xfrm>
              <a:off x="4642" y="119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1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74139" name="Text Box 27"/>
            <p:cNvSpPr txBox="1">
              <a:spLocks noChangeArrowheads="1"/>
            </p:cNvSpPr>
            <p:nvPr/>
          </p:nvSpPr>
          <p:spPr bwMode="auto">
            <a:xfrm>
              <a:off x="4114" y="118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4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74140" name="Text Box 28"/>
            <p:cNvSpPr txBox="1">
              <a:spLocks noChangeArrowheads="1"/>
            </p:cNvSpPr>
            <p:nvPr/>
          </p:nvSpPr>
          <p:spPr bwMode="auto">
            <a:xfrm>
              <a:off x="4359" y="1521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50</a:t>
              </a:r>
              <a:endParaRPr lang="en-US">
                <a:latin typeface="Arial" charset="0"/>
                <a:cs typeface="+mn-cs"/>
              </a:endParaRPr>
            </a:p>
          </p:txBody>
        </p:sp>
        <p:grpSp>
          <p:nvGrpSpPr>
            <p:cNvPr id="42002" name="Group 29"/>
            <p:cNvGrpSpPr>
              <a:grpSpLocks/>
            </p:cNvGrpSpPr>
            <p:nvPr/>
          </p:nvGrpSpPr>
          <p:grpSpPr bwMode="auto">
            <a:xfrm>
              <a:off x="4326" y="1077"/>
              <a:ext cx="316" cy="250"/>
              <a:chOff x="1740" y="2307"/>
              <a:chExt cx="316" cy="250"/>
            </a:xfrm>
          </p:grpSpPr>
          <p:sp>
            <p:nvSpPr>
              <p:cNvPr id="474142" name="Oval 30"/>
              <p:cNvSpPr>
                <a:spLocks noChangeArrowheads="1"/>
              </p:cNvSpPr>
              <p:nvPr/>
            </p:nvSpPr>
            <p:spPr bwMode="auto">
              <a:xfrm>
                <a:off x="1743" y="2420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74143" name="Line 31"/>
              <p:cNvSpPr>
                <a:spLocks noChangeShapeType="1"/>
              </p:cNvSpPr>
              <p:nvPr/>
            </p:nvSpPr>
            <p:spPr bwMode="auto">
              <a:xfrm>
                <a:off x="1743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74144" name="Line 32"/>
              <p:cNvSpPr>
                <a:spLocks noChangeShapeType="1"/>
              </p:cNvSpPr>
              <p:nvPr/>
            </p:nvSpPr>
            <p:spPr bwMode="auto">
              <a:xfrm>
                <a:off x="2056" y="2413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74145" name="Rectangle 33"/>
              <p:cNvSpPr>
                <a:spLocks noChangeArrowheads="1"/>
              </p:cNvSpPr>
              <p:nvPr/>
            </p:nvSpPr>
            <p:spPr bwMode="auto">
              <a:xfrm>
                <a:off x="1743" y="2413"/>
                <a:ext cx="310" cy="4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474146" name="Oval 34"/>
              <p:cNvSpPr>
                <a:spLocks noChangeArrowheads="1"/>
              </p:cNvSpPr>
              <p:nvPr/>
            </p:nvSpPr>
            <p:spPr bwMode="auto">
              <a:xfrm>
                <a:off x="1740" y="2354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grpSp>
            <p:nvGrpSpPr>
              <p:cNvPr id="42010" name="Group 35"/>
              <p:cNvGrpSpPr>
                <a:grpSpLocks/>
              </p:cNvGrpSpPr>
              <p:nvPr/>
            </p:nvGrpSpPr>
            <p:grpSpPr bwMode="auto">
              <a:xfrm>
                <a:off x="1804" y="2307"/>
                <a:ext cx="196" cy="250"/>
                <a:chOff x="2959" y="2430"/>
                <a:chExt cx="199" cy="250"/>
              </a:xfrm>
            </p:grpSpPr>
            <p:sp>
              <p:nvSpPr>
                <p:cNvPr id="474148" name="Rectangle 3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3" cy="132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>
                    <a:cs typeface="+mn-cs"/>
                  </a:endParaRPr>
                </a:p>
              </p:txBody>
            </p:sp>
            <p:sp>
              <p:nvSpPr>
                <p:cNvPr id="474149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959" y="2430"/>
                  <a:ext cx="199" cy="2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2000">
                      <a:latin typeface="Arial" charset="0"/>
                      <a:cs typeface="+mn-cs"/>
                    </a:rPr>
                    <a:t>y</a:t>
                  </a:r>
                  <a:endParaRPr lang="en-US">
                    <a:latin typeface="Arial" charset="0"/>
                    <a:cs typeface="+mn-cs"/>
                  </a:endParaRPr>
                </a:p>
              </p:txBody>
            </p:sp>
          </p:grpSp>
        </p:grpSp>
        <p:sp>
          <p:nvSpPr>
            <p:cNvPr id="474150" name="Text Box 38"/>
            <p:cNvSpPr txBox="1">
              <a:spLocks noChangeArrowheads="1"/>
            </p:cNvSpPr>
            <p:nvPr/>
          </p:nvSpPr>
          <p:spPr bwMode="auto">
            <a:xfrm>
              <a:off x="3972" y="939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rgbClr val="FF0000"/>
                  </a:solidFill>
                  <a:latin typeface="Arial" charset="0"/>
                  <a:cs typeface="+mn-cs"/>
                </a:rPr>
                <a:t>60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74151" name="Line 39"/>
            <p:cNvSpPr>
              <a:spLocks noChangeShapeType="1"/>
            </p:cNvSpPr>
            <p:nvPr/>
          </p:nvSpPr>
          <p:spPr bwMode="auto">
            <a:xfrm flipH="1" flipV="1">
              <a:off x="4128" y="1134"/>
              <a:ext cx="132" cy="2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004AD-38F4-8A42-A224-1C1833700CA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2"/>
          <p:cNvSpPr txBox="1">
            <a:spLocks noChangeArrowheads="1"/>
          </p:cNvSpPr>
          <p:nvPr/>
        </p:nvSpPr>
        <p:spPr bwMode="auto">
          <a:xfrm>
            <a:off x="593725" y="5908675"/>
            <a:ext cx="7618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Times New Roman" charset="0"/>
              </a:rPr>
              <a:t>The Internet (Internet Mapping Project, color coded by ISPs)</a:t>
            </a:r>
          </a:p>
        </p:txBody>
      </p:sp>
      <p:pic>
        <p:nvPicPr>
          <p:cNvPr id="7170" name="Picture 3" descr="isp-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-76200"/>
            <a:ext cx="7315200" cy="586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38100" y="879475"/>
            <a:ext cx="172561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 i="1">
                <a:latin typeface="Times New Roman" charset="0"/>
              </a:rPr>
              <a:t>PCs,routers,</a:t>
            </a:r>
          </a:p>
          <a:p>
            <a:pPr eaLnBrk="1" hangingPunct="1"/>
            <a:r>
              <a:rPr lang="en-US" i="1">
                <a:latin typeface="Times New Roman" charset="0"/>
              </a:rPr>
              <a:t>switches…</a:t>
            </a:r>
          </a:p>
          <a:p>
            <a:pPr eaLnBrk="1" hangingPunct="1"/>
            <a:r>
              <a:rPr lang="en-US" i="1">
                <a:latin typeface="Times New Roman" charset="0"/>
              </a:rPr>
              <a:t>=nodes</a:t>
            </a:r>
          </a:p>
        </p:txBody>
      </p:sp>
      <p:sp>
        <p:nvSpPr>
          <p:cNvPr id="7172" name="Line 5"/>
          <p:cNvSpPr>
            <a:spLocks noChangeShapeType="1"/>
          </p:cNvSpPr>
          <p:nvPr/>
        </p:nvSpPr>
        <p:spPr bwMode="auto">
          <a:xfrm flipH="1">
            <a:off x="1311275" y="1295400"/>
            <a:ext cx="1828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Line 6"/>
          <p:cNvSpPr>
            <a:spLocks noChangeShapeType="1"/>
          </p:cNvSpPr>
          <p:nvPr/>
        </p:nvSpPr>
        <p:spPr bwMode="auto">
          <a:xfrm>
            <a:off x="1311275" y="1371600"/>
            <a:ext cx="3810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0" y="3470275"/>
            <a:ext cx="9477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Times New Roman" charset="0"/>
              </a:rPr>
              <a:t>links=</a:t>
            </a:r>
          </a:p>
          <a:p>
            <a:pPr eaLnBrk="1" hangingPunct="1"/>
            <a:r>
              <a:rPr lang="en-US" i="1">
                <a:latin typeface="Times New Roman" charset="0"/>
              </a:rPr>
              <a:t>edges</a:t>
            </a:r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 flipV="1">
            <a:off x="930275" y="3810000"/>
            <a:ext cx="1905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Line 9"/>
          <p:cNvSpPr>
            <a:spLocks noChangeShapeType="1"/>
          </p:cNvSpPr>
          <p:nvPr/>
        </p:nvSpPr>
        <p:spPr bwMode="auto">
          <a:xfrm>
            <a:off x="930275" y="4114800"/>
            <a:ext cx="3276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CC78-A956-B346-B687-0EA70689D82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Count-to-infinity Problem</a:t>
            </a:r>
          </a:p>
        </p:txBody>
      </p:sp>
      <p:sp>
        <p:nvSpPr>
          <p:cNvPr id="754692" name="Freeform 4"/>
          <p:cNvSpPr>
            <a:spLocks/>
          </p:cNvSpPr>
          <p:nvPr/>
        </p:nvSpPr>
        <p:spPr bwMode="auto">
          <a:xfrm>
            <a:off x="5389563" y="1701800"/>
            <a:ext cx="2184400" cy="1212850"/>
          </a:xfrm>
          <a:custGeom>
            <a:avLst/>
            <a:gdLst>
              <a:gd name="T0" fmla="*/ 113 w 1376"/>
              <a:gd name="T1" fmla="*/ 348 h 764"/>
              <a:gd name="T2" fmla="*/ 395 w 1376"/>
              <a:gd name="T3" fmla="*/ 162 h 764"/>
              <a:gd name="T4" fmla="*/ 710 w 1376"/>
              <a:gd name="T5" fmla="*/ 9 h 764"/>
              <a:gd name="T6" fmla="*/ 1160 w 1376"/>
              <a:gd name="T7" fmla="*/ 219 h 764"/>
              <a:gd name="T8" fmla="*/ 1367 w 1376"/>
              <a:gd name="T9" fmla="*/ 510 h 764"/>
              <a:gd name="T10" fmla="*/ 1103 w 1376"/>
              <a:gd name="T11" fmla="*/ 726 h 764"/>
              <a:gd name="T12" fmla="*/ 578 w 1376"/>
              <a:gd name="T13" fmla="*/ 738 h 764"/>
              <a:gd name="T14" fmla="*/ 77 w 1376"/>
              <a:gd name="T15" fmla="*/ 630 h 764"/>
              <a:gd name="T16" fmla="*/ 113 w 1376"/>
              <a:gd name="T17" fmla="*/ 348 h 7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76" h="764">
                <a:moveTo>
                  <a:pt x="113" y="348"/>
                </a:moveTo>
                <a:cubicBezTo>
                  <a:pt x="166" y="270"/>
                  <a:pt x="296" y="218"/>
                  <a:pt x="395" y="162"/>
                </a:cubicBezTo>
                <a:cubicBezTo>
                  <a:pt x="494" y="106"/>
                  <a:pt x="583" y="0"/>
                  <a:pt x="710" y="9"/>
                </a:cubicBezTo>
                <a:cubicBezTo>
                  <a:pt x="837" y="18"/>
                  <a:pt x="1051" y="136"/>
                  <a:pt x="1160" y="219"/>
                </a:cubicBezTo>
                <a:cubicBezTo>
                  <a:pt x="1269" y="302"/>
                  <a:pt x="1376" y="426"/>
                  <a:pt x="1367" y="510"/>
                </a:cubicBezTo>
                <a:cubicBezTo>
                  <a:pt x="1358" y="594"/>
                  <a:pt x="1234" y="688"/>
                  <a:pt x="1103" y="726"/>
                </a:cubicBezTo>
                <a:cubicBezTo>
                  <a:pt x="972" y="764"/>
                  <a:pt x="749" y="754"/>
                  <a:pt x="578" y="738"/>
                </a:cubicBezTo>
                <a:cubicBezTo>
                  <a:pt x="407" y="722"/>
                  <a:pt x="154" y="695"/>
                  <a:pt x="77" y="630"/>
                </a:cubicBezTo>
                <a:cubicBezTo>
                  <a:pt x="0" y="565"/>
                  <a:pt x="60" y="426"/>
                  <a:pt x="113" y="348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54693" name="Freeform 5"/>
          <p:cNvSpPr>
            <a:spLocks/>
          </p:cNvSpPr>
          <p:nvPr/>
        </p:nvSpPr>
        <p:spPr bwMode="auto">
          <a:xfrm>
            <a:off x="5959475" y="2120900"/>
            <a:ext cx="352425" cy="285750"/>
          </a:xfrm>
          <a:custGeom>
            <a:avLst/>
            <a:gdLst>
              <a:gd name="T0" fmla="*/ 0 w 222"/>
              <a:gd name="T1" fmla="*/ 180 h 180"/>
              <a:gd name="T2" fmla="*/ 222 w 222"/>
              <a:gd name="T3" fmla="*/ 0 h 1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80">
                <a:moveTo>
                  <a:pt x="0" y="180"/>
                </a:moveTo>
                <a:lnTo>
                  <a:pt x="22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54694" name="Oval 6"/>
          <p:cNvSpPr>
            <a:spLocks noChangeArrowheads="1"/>
          </p:cNvSpPr>
          <p:nvPr/>
        </p:nvSpPr>
        <p:spPr bwMode="auto">
          <a:xfrm>
            <a:off x="5546725" y="2495550"/>
            <a:ext cx="496888" cy="128588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54695" name="Line 7"/>
          <p:cNvSpPr>
            <a:spLocks noChangeShapeType="1"/>
          </p:cNvSpPr>
          <p:nvPr/>
        </p:nvSpPr>
        <p:spPr bwMode="auto">
          <a:xfrm>
            <a:off x="5546725" y="2484438"/>
            <a:ext cx="1588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54696" name="Line 8"/>
          <p:cNvSpPr>
            <a:spLocks noChangeShapeType="1"/>
          </p:cNvSpPr>
          <p:nvPr/>
        </p:nvSpPr>
        <p:spPr bwMode="auto">
          <a:xfrm>
            <a:off x="6043613" y="2484438"/>
            <a:ext cx="1587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54697" name="Rectangle 9"/>
          <p:cNvSpPr>
            <a:spLocks noChangeArrowheads="1"/>
          </p:cNvSpPr>
          <p:nvPr/>
        </p:nvSpPr>
        <p:spPr bwMode="auto">
          <a:xfrm>
            <a:off x="5546725" y="2484438"/>
            <a:ext cx="492125" cy="77787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754698" name="Oval 10"/>
          <p:cNvSpPr>
            <a:spLocks noChangeArrowheads="1"/>
          </p:cNvSpPr>
          <p:nvPr/>
        </p:nvSpPr>
        <p:spPr bwMode="auto">
          <a:xfrm>
            <a:off x="5541963" y="2390775"/>
            <a:ext cx="496887" cy="15081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54699" name="Freeform 11"/>
          <p:cNvSpPr>
            <a:spLocks/>
          </p:cNvSpPr>
          <p:nvPr/>
        </p:nvSpPr>
        <p:spPr bwMode="auto">
          <a:xfrm>
            <a:off x="6602413" y="2120900"/>
            <a:ext cx="342900" cy="300038"/>
          </a:xfrm>
          <a:custGeom>
            <a:avLst/>
            <a:gdLst>
              <a:gd name="T0" fmla="*/ 0 w 216"/>
              <a:gd name="T1" fmla="*/ 0 h 189"/>
              <a:gd name="T2" fmla="*/ 216 w 216"/>
              <a:gd name="T3" fmla="*/ 189 h 18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6" h="189">
                <a:moveTo>
                  <a:pt x="0" y="0"/>
                </a:moveTo>
                <a:lnTo>
                  <a:pt x="216" y="189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54700" name="Freeform 12"/>
          <p:cNvSpPr>
            <a:spLocks/>
          </p:cNvSpPr>
          <p:nvPr/>
        </p:nvSpPr>
        <p:spPr bwMode="auto">
          <a:xfrm>
            <a:off x="6049963" y="2540000"/>
            <a:ext cx="857250" cy="4763"/>
          </a:xfrm>
          <a:custGeom>
            <a:avLst/>
            <a:gdLst>
              <a:gd name="T0" fmla="*/ 540 w 540"/>
              <a:gd name="T1" fmla="*/ 3 h 3"/>
              <a:gd name="T2" fmla="*/ 0 w 540"/>
              <a:gd name="T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40" h="3">
                <a:moveTo>
                  <a:pt x="540" y="3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grpSp>
        <p:nvGrpSpPr>
          <p:cNvPr id="44043" name="Group 13"/>
          <p:cNvGrpSpPr>
            <a:grpSpLocks/>
          </p:cNvGrpSpPr>
          <p:nvPr/>
        </p:nvGrpSpPr>
        <p:grpSpPr bwMode="auto">
          <a:xfrm>
            <a:off x="5630863" y="2316163"/>
            <a:ext cx="311150" cy="396875"/>
            <a:chOff x="2958" y="2430"/>
            <a:chExt cx="199" cy="250"/>
          </a:xfrm>
        </p:grpSpPr>
        <p:sp>
          <p:nvSpPr>
            <p:cNvPr id="754702" name="Rectangle 14"/>
            <p:cNvSpPr>
              <a:spLocks noChangeArrowheads="1"/>
            </p:cNvSpPr>
            <p:nvPr/>
          </p:nvSpPr>
          <p:spPr bwMode="auto">
            <a:xfrm>
              <a:off x="2982" y="2490"/>
              <a:ext cx="143" cy="13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54703" name="Text Box 15"/>
            <p:cNvSpPr txBox="1">
              <a:spLocks noChangeArrowheads="1"/>
            </p:cNvSpPr>
            <p:nvPr/>
          </p:nvSpPr>
          <p:spPr bwMode="auto">
            <a:xfrm>
              <a:off x="2958" y="2430"/>
              <a:ext cx="19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latin typeface="Arial" charset="0"/>
                  <a:cs typeface="+mn-cs"/>
                </a:rPr>
                <a:t>x</a:t>
              </a:r>
              <a:endParaRPr lang="en-US">
                <a:latin typeface="Arial" charset="0"/>
                <a:cs typeface="+mn-cs"/>
              </a:endParaRPr>
            </a:p>
          </p:txBody>
        </p:sp>
      </p:grpSp>
      <p:grpSp>
        <p:nvGrpSpPr>
          <p:cNvPr id="44044" name="Group 16"/>
          <p:cNvGrpSpPr>
            <a:grpSpLocks/>
          </p:cNvGrpSpPr>
          <p:nvPr/>
        </p:nvGrpSpPr>
        <p:grpSpPr bwMode="auto">
          <a:xfrm>
            <a:off x="6883400" y="2335213"/>
            <a:ext cx="501650" cy="396875"/>
            <a:chOff x="1740" y="2307"/>
            <a:chExt cx="316" cy="250"/>
          </a:xfrm>
        </p:grpSpPr>
        <p:sp>
          <p:nvSpPr>
            <p:cNvPr id="754705" name="Oval 17"/>
            <p:cNvSpPr>
              <a:spLocks noChangeArrowheads="1"/>
            </p:cNvSpPr>
            <p:nvPr/>
          </p:nvSpPr>
          <p:spPr bwMode="auto">
            <a:xfrm>
              <a:off x="1743" y="24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54706" name="Line 18"/>
            <p:cNvSpPr>
              <a:spLocks noChangeShapeType="1"/>
            </p:cNvSpPr>
            <p:nvPr/>
          </p:nvSpPr>
          <p:spPr bwMode="auto">
            <a:xfrm>
              <a:off x="1743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54707" name="Line 19"/>
            <p:cNvSpPr>
              <a:spLocks noChangeShapeType="1"/>
            </p:cNvSpPr>
            <p:nvPr/>
          </p:nvSpPr>
          <p:spPr bwMode="auto">
            <a:xfrm>
              <a:off x="2056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54708" name="Rectangle 20"/>
            <p:cNvSpPr>
              <a:spLocks noChangeArrowheads="1"/>
            </p:cNvSpPr>
            <p:nvPr/>
          </p:nvSpPr>
          <p:spPr bwMode="auto">
            <a:xfrm>
              <a:off x="1743" y="241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754709" name="Oval 21"/>
            <p:cNvSpPr>
              <a:spLocks noChangeArrowheads="1"/>
            </p:cNvSpPr>
            <p:nvPr/>
          </p:nvSpPr>
          <p:spPr bwMode="auto">
            <a:xfrm>
              <a:off x="1740" y="23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grpSp>
          <p:nvGrpSpPr>
            <p:cNvPr id="44107" name="Group 22"/>
            <p:cNvGrpSpPr>
              <a:grpSpLocks/>
            </p:cNvGrpSpPr>
            <p:nvPr/>
          </p:nvGrpSpPr>
          <p:grpSpPr bwMode="auto">
            <a:xfrm>
              <a:off x="1803" y="2307"/>
              <a:ext cx="196" cy="250"/>
              <a:chOff x="2958" y="2430"/>
              <a:chExt cx="199" cy="250"/>
            </a:xfrm>
          </p:grpSpPr>
          <p:sp>
            <p:nvSpPr>
              <p:cNvPr id="754711" name="Rectangle 23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3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754712" name="Text Box 24"/>
              <p:cNvSpPr txBox="1">
                <a:spLocks noChangeArrowheads="1"/>
              </p:cNvSpPr>
              <p:nvPr/>
            </p:nvSpPr>
            <p:spPr bwMode="auto">
              <a:xfrm>
                <a:off x="2958" y="2430"/>
                <a:ext cx="19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000">
                    <a:latin typeface="Arial" charset="0"/>
                    <a:cs typeface="+mn-cs"/>
                  </a:rPr>
                  <a:t>z</a:t>
                </a:r>
                <a:endParaRPr lang="en-US">
                  <a:latin typeface="Arial" charset="0"/>
                  <a:cs typeface="+mn-cs"/>
                </a:endParaRPr>
              </a:p>
            </p:txBody>
          </p:sp>
        </p:grpSp>
      </p:grpSp>
      <p:sp>
        <p:nvSpPr>
          <p:cNvPr id="754713" name="Text Box 25"/>
          <p:cNvSpPr txBox="1">
            <a:spLocks noChangeArrowheads="1"/>
          </p:cNvSpPr>
          <p:nvPr/>
        </p:nvSpPr>
        <p:spPr bwMode="auto">
          <a:xfrm>
            <a:off x="6718300" y="20018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800">
                <a:latin typeface="Arial" charset="0"/>
                <a:cs typeface="+mn-cs"/>
              </a:rPr>
              <a:t>1</a:t>
            </a:r>
            <a:endParaRPr lang="en-US">
              <a:latin typeface="Arial" charset="0"/>
              <a:cs typeface="+mn-cs"/>
            </a:endParaRPr>
          </a:p>
        </p:txBody>
      </p:sp>
      <p:sp>
        <p:nvSpPr>
          <p:cNvPr id="754714" name="Text Box 26"/>
          <p:cNvSpPr txBox="1">
            <a:spLocks noChangeArrowheads="1"/>
          </p:cNvSpPr>
          <p:nvPr/>
        </p:nvSpPr>
        <p:spPr bwMode="auto">
          <a:xfrm>
            <a:off x="5880100" y="19970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800">
                <a:latin typeface="Arial" charset="0"/>
                <a:cs typeface="+mn-cs"/>
              </a:rPr>
              <a:t>4</a:t>
            </a:r>
            <a:endParaRPr lang="en-US">
              <a:latin typeface="Arial" charset="0"/>
              <a:cs typeface="+mn-cs"/>
            </a:endParaRPr>
          </a:p>
        </p:txBody>
      </p:sp>
      <p:sp>
        <p:nvSpPr>
          <p:cNvPr id="754715" name="Text Box 27"/>
          <p:cNvSpPr txBox="1">
            <a:spLocks noChangeArrowheads="1"/>
          </p:cNvSpPr>
          <p:nvPr/>
        </p:nvSpPr>
        <p:spPr bwMode="auto">
          <a:xfrm>
            <a:off x="6269038" y="25257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800">
                <a:latin typeface="Arial" charset="0"/>
                <a:cs typeface="+mn-cs"/>
              </a:rPr>
              <a:t>50</a:t>
            </a:r>
            <a:endParaRPr lang="en-US">
              <a:latin typeface="Arial" charset="0"/>
              <a:cs typeface="+mn-cs"/>
            </a:endParaRPr>
          </a:p>
        </p:txBody>
      </p:sp>
      <p:grpSp>
        <p:nvGrpSpPr>
          <p:cNvPr id="44048" name="Group 28"/>
          <p:cNvGrpSpPr>
            <a:grpSpLocks/>
          </p:cNvGrpSpPr>
          <p:nvPr/>
        </p:nvGrpSpPr>
        <p:grpSpPr bwMode="auto">
          <a:xfrm>
            <a:off x="6216650" y="1820863"/>
            <a:ext cx="501650" cy="396875"/>
            <a:chOff x="1740" y="2307"/>
            <a:chExt cx="316" cy="250"/>
          </a:xfrm>
        </p:grpSpPr>
        <p:sp>
          <p:nvSpPr>
            <p:cNvPr id="754717" name="Oval 29"/>
            <p:cNvSpPr>
              <a:spLocks noChangeArrowheads="1"/>
            </p:cNvSpPr>
            <p:nvPr/>
          </p:nvSpPr>
          <p:spPr bwMode="auto">
            <a:xfrm>
              <a:off x="1743" y="24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54718" name="Line 30"/>
            <p:cNvSpPr>
              <a:spLocks noChangeShapeType="1"/>
            </p:cNvSpPr>
            <p:nvPr/>
          </p:nvSpPr>
          <p:spPr bwMode="auto">
            <a:xfrm>
              <a:off x="1743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54719" name="Line 31"/>
            <p:cNvSpPr>
              <a:spLocks noChangeShapeType="1"/>
            </p:cNvSpPr>
            <p:nvPr/>
          </p:nvSpPr>
          <p:spPr bwMode="auto">
            <a:xfrm>
              <a:off x="2056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54720" name="Rectangle 32"/>
            <p:cNvSpPr>
              <a:spLocks noChangeArrowheads="1"/>
            </p:cNvSpPr>
            <p:nvPr/>
          </p:nvSpPr>
          <p:spPr bwMode="auto">
            <a:xfrm>
              <a:off x="1743" y="241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754721" name="Oval 33"/>
            <p:cNvSpPr>
              <a:spLocks noChangeArrowheads="1"/>
            </p:cNvSpPr>
            <p:nvPr/>
          </p:nvSpPr>
          <p:spPr bwMode="auto">
            <a:xfrm>
              <a:off x="1740" y="23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grpSp>
          <p:nvGrpSpPr>
            <p:cNvPr id="44099" name="Group 34"/>
            <p:cNvGrpSpPr>
              <a:grpSpLocks/>
            </p:cNvGrpSpPr>
            <p:nvPr/>
          </p:nvGrpSpPr>
          <p:grpSpPr bwMode="auto">
            <a:xfrm>
              <a:off x="1804" y="2307"/>
              <a:ext cx="196" cy="250"/>
              <a:chOff x="2959" y="2430"/>
              <a:chExt cx="199" cy="250"/>
            </a:xfrm>
          </p:grpSpPr>
          <p:sp>
            <p:nvSpPr>
              <p:cNvPr id="754723" name="Rectangle 3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3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754724" name="Text Box 36"/>
              <p:cNvSpPr txBox="1">
                <a:spLocks noChangeArrowheads="1"/>
              </p:cNvSpPr>
              <p:nvPr/>
            </p:nvSpPr>
            <p:spPr bwMode="auto">
              <a:xfrm>
                <a:off x="2959" y="2430"/>
                <a:ext cx="19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000">
                    <a:latin typeface="Arial" charset="0"/>
                    <a:cs typeface="+mn-cs"/>
                  </a:rPr>
                  <a:t>y</a:t>
                </a:r>
                <a:endParaRPr lang="en-US">
                  <a:latin typeface="Arial" charset="0"/>
                  <a:cs typeface="+mn-cs"/>
                </a:endParaRPr>
              </a:p>
            </p:txBody>
          </p:sp>
        </p:grpSp>
      </p:grpSp>
      <p:grpSp>
        <p:nvGrpSpPr>
          <p:cNvPr id="754764" name="Group 76"/>
          <p:cNvGrpSpPr>
            <a:grpSpLocks/>
          </p:cNvGrpSpPr>
          <p:nvPr/>
        </p:nvGrpSpPr>
        <p:grpSpPr bwMode="auto">
          <a:xfrm>
            <a:off x="5654675" y="1601788"/>
            <a:ext cx="457200" cy="671512"/>
            <a:chOff x="3562" y="1009"/>
            <a:chExt cx="288" cy="423"/>
          </a:xfrm>
        </p:grpSpPr>
        <p:sp>
          <p:nvSpPr>
            <p:cNvPr id="754725" name="Text Box 37"/>
            <p:cNvSpPr txBox="1">
              <a:spLocks noChangeArrowheads="1"/>
            </p:cNvSpPr>
            <p:nvPr/>
          </p:nvSpPr>
          <p:spPr bwMode="auto">
            <a:xfrm>
              <a:off x="3562" y="1009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rgbClr val="FF0000"/>
                  </a:solidFill>
                  <a:latin typeface="Arial" charset="0"/>
                  <a:cs typeface="+mn-cs"/>
                </a:rPr>
                <a:t>60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754726" name="Line 38"/>
            <p:cNvSpPr>
              <a:spLocks noChangeShapeType="1"/>
            </p:cNvSpPr>
            <p:nvPr/>
          </p:nvSpPr>
          <p:spPr bwMode="auto">
            <a:xfrm flipH="1" flipV="1">
              <a:off x="3718" y="1204"/>
              <a:ext cx="132" cy="2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</p:grpSp>
      <p:graphicFrame>
        <p:nvGraphicFramePr>
          <p:cNvPr id="754738" name="Group 50"/>
          <p:cNvGraphicFramePr>
            <a:graphicFrameLocks noGrp="1"/>
          </p:cNvGraphicFramePr>
          <p:nvPr/>
        </p:nvGraphicFramePr>
        <p:xfrm>
          <a:off x="1187450" y="5227638"/>
          <a:ext cx="957263" cy="1108076"/>
        </p:xfrm>
        <a:graphic>
          <a:graphicData uri="http://schemas.openxmlformats.org/drawingml/2006/table">
            <a:tbl>
              <a:tblPr/>
              <a:tblGrid>
                <a:gridCol w="479425"/>
                <a:gridCol w="477838"/>
              </a:tblGrid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4739" name="Rectangle 51"/>
          <p:cNvSpPr>
            <a:spLocks noChangeArrowheads="1"/>
          </p:cNvSpPr>
          <p:nvPr/>
        </p:nvSpPr>
        <p:spPr bwMode="auto">
          <a:xfrm>
            <a:off x="1243013" y="4762500"/>
            <a:ext cx="84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Arial" charset="0"/>
                <a:cs typeface="+mn-cs"/>
              </a:rPr>
              <a:t>x</a:t>
            </a:r>
            <a:r>
              <a:rPr lang="ja-JP" altLang="en-US" sz="1800">
                <a:latin typeface="Arial" charset="0"/>
                <a:cs typeface="+mn-cs"/>
              </a:rPr>
              <a:t>’</a:t>
            </a:r>
            <a:r>
              <a:rPr lang="en-US" sz="1800">
                <a:latin typeface="Arial" charset="0"/>
                <a:cs typeface="+mn-cs"/>
              </a:rPr>
              <a:t>s DV</a:t>
            </a:r>
          </a:p>
        </p:txBody>
      </p:sp>
      <p:graphicFrame>
        <p:nvGraphicFramePr>
          <p:cNvPr id="754740" name="Group 52"/>
          <p:cNvGraphicFramePr>
            <a:graphicFrameLocks noGrp="1"/>
          </p:cNvGraphicFramePr>
          <p:nvPr/>
        </p:nvGraphicFramePr>
        <p:xfrm>
          <a:off x="3473450" y="3313113"/>
          <a:ext cx="957263" cy="1108076"/>
        </p:xfrm>
        <a:graphic>
          <a:graphicData uri="http://schemas.openxmlformats.org/drawingml/2006/table">
            <a:tbl>
              <a:tblPr/>
              <a:tblGrid>
                <a:gridCol w="479425"/>
                <a:gridCol w="477838"/>
              </a:tblGrid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4751" name="Rectangle 63"/>
          <p:cNvSpPr>
            <a:spLocks noChangeArrowheads="1"/>
          </p:cNvSpPr>
          <p:nvPr/>
        </p:nvSpPr>
        <p:spPr bwMode="auto">
          <a:xfrm>
            <a:off x="3529013" y="2847975"/>
            <a:ext cx="84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Arial" charset="0"/>
                <a:cs typeface="+mn-cs"/>
              </a:rPr>
              <a:t>y</a:t>
            </a:r>
            <a:r>
              <a:rPr lang="ja-JP" altLang="en-US" sz="1800">
                <a:latin typeface="Arial" charset="0"/>
                <a:cs typeface="+mn-cs"/>
              </a:rPr>
              <a:t>’</a:t>
            </a:r>
            <a:r>
              <a:rPr lang="en-US" sz="1800">
                <a:latin typeface="Arial" charset="0"/>
                <a:cs typeface="+mn-cs"/>
              </a:rPr>
              <a:t>s DV</a:t>
            </a:r>
          </a:p>
        </p:txBody>
      </p:sp>
      <p:graphicFrame>
        <p:nvGraphicFramePr>
          <p:cNvPr id="754752" name="Group 64"/>
          <p:cNvGraphicFramePr>
            <a:graphicFrameLocks noGrp="1"/>
          </p:cNvGraphicFramePr>
          <p:nvPr/>
        </p:nvGraphicFramePr>
        <p:xfrm>
          <a:off x="6364288" y="5008563"/>
          <a:ext cx="957262" cy="1108076"/>
        </p:xfrm>
        <a:graphic>
          <a:graphicData uri="http://schemas.openxmlformats.org/drawingml/2006/table">
            <a:tbl>
              <a:tblPr/>
              <a:tblGrid>
                <a:gridCol w="479425"/>
                <a:gridCol w="477837"/>
              </a:tblGrid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4763" name="Rectangle 75"/>
          <p:cNvSpPr>
            <a:spLocks noChangeArrowheads="1"/>
          </p:cNvSpPr>
          <p:nvPr/>
        </p:nvSpPr>
        <p:spPr bwMode="auto">
          <a:xfrm>
            <a:off x="6419850" y="4543425"/>
            <a:ext cx="84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Arial" charset="0"/>
                <a:cs typeface="+mn-cs"/>
              </a:rPr>
              <a:t>z</a:t>
            </a:r>
            <a:r>
              <a:rPr lang="ja-JP" altLang="en-US" sz="1800">
                <a:latin typeface="Arial" charset="0"/>
                <a:cs typeface="+mn-cs"/>
              </a:rPr>
              <a:t>’</a:t>
            </a:r>
            <a:r>
              <a:rPr lang="en-US" sz="1800">
                <a:latin typeface="Arial" charset="0"/>
                <a:cs typeface="+mn-cs"/>
              </a:rPr>
              <a:t>s DV</a:t>
            </a:r>
          </a:p>
        </p:txBody>
      </p:sp>
      <p:grpSp>
        <p:nvGrpSpPr>
          <p:cNvPr id="754769" name="Group 81"/>
          <p:cNvGrpSpPr>
            <a:grpSpLocks/>
          </p:cNvGrpSpPr>
          <p:nvPr/>
        </p:nvGrpSpPr>
        <p:grpSpPr bwMode="auto">
          <a:xfrm>
            <a:off x="2178050" y="3776663"/>
            <a:ext cx="1971675" cy="1587500"/>
            <a:chOff x="1372" y="2379"/>
            <a:chExt cx="1242" cy="1000"/>
          </a:xfrm>
        </p:grpSpPr>
        <p:sp>
          <p:nvSpPr>
            <p:cNvPr id="754765" name="Line 77"/>
            <p:cNvSpPr>
              <a:spLocks noChangeShapeType="1"/>
            </p:cNvSpPr>
            <p:nvPr/>
          </p:nvSpPr>
          <p:spPr bwMode="auto">
            <a:xfrm flipV="1">
              <a:off x="1372" y="2379"/>
              <a:ext cx="1242" cy="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54766" name="Rectangle 78"/>
            <p:cNvSpPr>
              <a:spLocks noChangeArrowheads="1"/>
            </p:cNvSpPr>
            <p:nvPr/>
          </p:nvSpPr>
          <p:spPr bwMode="auto">
            <a:xfrm>
              <a:off x="1487" y="2856"/>
              <a:ext cx="584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>
                  <a:latin typeface="Arial" charset="0"/>
                  <a:cs typeface="+mn-cs"/>
                </a:rPr>
                <a:t>dist=60</a:t>
              </a:r>
            </a:p>
          </p:txBody>
        </p:sp>
      </p:grpSp>
      <p:grpSp>
        <p:nvGrpSpPr>
          <p:cNvPr id="754770" name="Group 82"/>
          <p:cNvGrpSpPr>
            <a:grpSpLocks/>
          </p:cNvGrpSpPr>
          <p:nvPr/>
        </p:nvGrpSpPr>
        <p:grpSpPr bwMode="auto">
          <a:xfrm>
            <a:off x="4291013" y="3752850"/>
            <a:ext cx="2627312" cy="1598613"/>
            <a:chOff x="2703" y="2364"/>
            <a:chExt cx="1655" cy="1007"/>
          </a:xfrm>
        </p:grpSpPr>
        <p:sp>
          <p:nvSpPr>
            <p:cNvPr id="754767" name="Line 79"/>
            <p:cNvSpPr>
              <a:spLocks noChangeShapeType="1"/>
            </p:cNvSpPr>
            <p:nvPr/>
          </p:nvSpPr>
          <p:spPr bwMode="auto">
            <a:xfrm flipH="1" flipV="1">
              <a:off x="2703" y="2364"/>
              <a:ext cx="1655" cy="100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54768" name="Rectangle 80"/>
            <p:cNvSpPr>
              <a:spLocks noChangeArrowheads="1"/>
            </p:cNvSpPr>
            <p:nvPr/>
          </p:nvSpPr>
          <p:spPr bwMode="auto">
            <a:xfrm>
              <a:off x="3182" y="2732"/>
              <a:ext cx="668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>
                  <a:latin typeface="Arial" charset="0"/>
                  <a:cs typeface="+mn-cs"/>
                </a:rPr>
                <a:t>dist=5+1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004AD-38F4-8A42-A224-1C1833700CA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Count-to-infinity Problem</a:t>
            </a:r>
          </a:p>
        </p:txBody>
      </p:sp>
      <p:sp>
        <p:nvSpPr>
          <p:cNvPr id="755715" name="Freeform 3"/>
          <p:cNvSpPr>
            <a:spLocks/>
          </p:cNvSpPr>
          <p:nvPr/>
        </p:nvSpPr>
        <p:spPr bwMode="auto">
          <a:xfrm>
            <a:off x="5389563" y="1701800"/>
            <a:ext cx="2184400" cy="1212850"/>
          </a:xfrm>
          <a:custGeom>
            <a:avLst/>
            <a:gdLst>
              <a:gd name="T0" fmla="*/ 113 w 1376"/>
              <a:gd name="T1" fmla="*/ 348 h 764"/>
              <a:gd name="T2" fmla="*/ 395 w 1376"/>
              <a:gd name="T3" fmla="*/ 162 h 764"/>
              <a:gd name="T4" fmla="*/ 710 w 1376"/>
              <a:gd name="T5" fmla="*/ 9 h 764"/>
              <a:gd name="T6" fmla="*/ 1160 w 1376"/>
              <a:gd name="T7" fmla="*/ 219 h 764"/>
              <a:gd name="T8" fmla="*/ 1367 w 1376"/>
              <a:gd name="T9" fmla="*/ 510 h 764"/>
              <a:gd name="T10" fmla="*/ 1103 w 1376"/>
              <a:gd name="T11" fmla="*/ 726 h 764"/>
              <a:gd name="T12" fmla="*/ 578 w 1376"/>
              <a:gd name="T13" fmla="*/ 738 h 764"/>
              <a:gd name="T14" fmla="*/ 77 w 1376"/>
              <a:gd name="T15" fmla="*/ 630 h 764"/>
              <a:gd name="T16" fmla="*/ 113 w 1376"/>
              <a:gd name="T17" fmla="*/ 348 h 7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76" h="764">
                <a:moveTo>
                  <a:pt x="113" y="348"/>
                </a:moveTo>
                <a:cubicBezTo>
                  <a:pt x="166" y="270"/>
                  <a:pt x="296" y="218"/>
                  <a:pt x="395" y="162"/>
                </a:cubicBezTo>
                <a:cubicBezTo>
                  <a:pt x="494" y="106"/>
                  <a:pt x="583" y="0"/>
                  <a:pt x="710" y="9"/>
                </a:cubicBezTo>
                <a:cubicBezTo>
                  <a:pt x="837" y="18"/>
                  <a:pt x="1051" y="136"/>
                  <a:pt x="1160" y="219"/>
                </a:cubicBezTo>
                <a:cubicBezTo>
                  <a:pt x="1269" y="302"/>
                  <a:pt x="1376" y="426"/>
                  <a:pt x="1367" y="510"/>
                </a:cubicBezTo>
                <a:cubicBezTo>
                  <a:pt x="1358" y="594"/>
                  <a:pt x="1234" y="688"/>
                  <a:pt x="1103" y="726"/>
                </a:cubicBezTo>
                <a:cubicBezTo>
                  <a:pt x="972" y="764"/>
                  <a:pt x="749" y="754"/>
                  <a:pt x="578" y="738"/>
                </a:cubicBezTo>
                <a:cubicBezTo>
                  <a:pt x="407" y="722"/>
                  <a:pt x="154" y="695"/>
                  <a:pt x="77" y="630"/>
                </a:cubicBezTo>
                <a:cubicBezTo>
                  <a:pt x="0" y="565"/>
                  <a:pt x="60" y="426"/>
                  <a:pt x="113" y="348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55716" name="Freeform 4"/>
          <p:cNvSpPr>
            <a:spLocks/>
          </p:cNvSpPr>
          <p:nvPr/>
        </p:nvSpPr>
        <p:spPr bwMode="auto">
          <a:xfrm>
            <a:off x="5959475" y="2120900"/>
            <a:ext cx="352425" cy="285750"/>
          </a:xfrm>
          <a:custGeom>
            <a:avLst/>
            <a:gdLst>
              <a:gd name="T0" fmla="*/ 0 w 222"/>
              <a:gd name="T1" fmla="*/ 180 h 180"/>
              <a:gd name="T2" fmla="*/ 222 w 222"/>
              <a:gd name="T3" fmla="*/ 0 h 1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80">
                <a:moveTo>
                  <a:pt x="0" y="180"/>
                </a:moveTo>
                <a:lnTo>
                  <a:pt x="22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55717" name="Oval 5"/>
          <p:cNvSpPr>
            <a:spLocks noChangeArrowheads="1"/>
          </p:cNvSpPr>
          <p:nvPr/>
        </p:nvSpPr>
        <p:spPr bwMode="auto">
          <a:xfrm>
            <a:off x="5546725" y="2495550"/>
            <a:ext cx="496888" cy="128588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55718" name="Line 6"/>
          <p:cNvSpPr>
            <a:spLocks noChangeShapeType="1"/>
          </p:cNvSpPr>
          <p:nvPr/>
        </p:nvSpPr>
        <p:spPr bwMode="auto">
          <a:xfrm>
            <a:off x="5546725" y="2484438"/>
            <a:ext cx="1588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55719" name="Line 7"/>
          <p:cNvSpPr>
            <a:spLocks noChangeShapeType="1"/>
          </p:cNvSpPr>
          <p:nvPr/>
        </p:nvSpPr>
        <p:spPr bwMode="auto">
          <a:xfrm>
            <a:off x="6043613" y="2484438"/>
            <a:ext cx="1587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55720" name="Rectangle 8"/>
          <p:cNvSpPr>
            <a:spLocks noChangeArrowheads="1"/>
          </p:cNvSpPr>
          <p:nvPr/>
        </p:nvSpPr>
        <p:spPr bwMode="auto">
          <a:xfrm>
            <a:off x="5546725" y="2484438"/>
            <a:ext cx="492125" cy="77787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755721" name="Oval 9"/>
          <p:cNvSpPr>
            <a:spLocks noChangeArrowheads="1"/>
          </p:cNvSpPr>
          <p:nvPr/>
        </p:nvSpPr>
        <p:spPr bwMode="auto">
          <a:xfrm>
            <a:off x="5541963" y="2390775"/>
            <a:ext cx="496887" cy="15081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55722" name="Freeform 10"/>
          <p:cNvSpPr>
            <a:spLocks/>
          </p:cNvSpPr>
          <p:nvPr/>
        </p:nvSpPr>
        <p:spPr bwMode="auto">
          <a:xfrm>
            <a:off x="6602413" y="2120900"/>
            <a:ext cx="342900" cy="300038"/>
          </a:xfrm>
          <a:custGeom>
            <a:avLst/>
            <a:gdLst>
              <a:gd name="T0" fmla="*/ 0 w 216"/>
              <a:gd name="T1" fmla="*/ 0 h 189"/>
              <a:gd name="T2" fmla="*/ 216 w 216"/>
              <a:gd name="T3" fmla="*/ 189 h 18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6" h="189">
                <a:moveTo>
                  <a:pt x="0" y="0"/>
                </a:moveTo>
                <a:lnTo>
                  <a:pt x="216" y="189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55723" name="Freeform 11"/>
          <p:cNvSpPr>
            <a:spLocks/>
          </p:cNvSpPr>
          <p:nvPr/>
        </p:nvSpPr>
        <p:spPr bwMode="auto">
          <a:xfrm>
            <a:off x="6049963" y="2540000"/>
            <a:ext cx="857250" cy="4763"/>
          </a:xfrm>
          <a:custGeom>
            <a:avLst/>
            <a:gdLst>
              <a:gd name="T0" fmla="*/ 540 w 540"/>
              <a:gd name="T1" fmla="*/ 3 h 3"/>
              <a:gd name="T2" fmla="*/ 0 w 540"/>
              <a:gd name="T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40" h="3">
                <a:moveTo>
                  <a:pt x="540" y="3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grpSp>
        <p:nvGrpSpPr>
          <p:cNvPr id="46091" name="Group 12"/>
          <p:cNvGrpSpPr>
            <a:grpSpLocks/>
          </p:cNvGrpSpPr>
          <p:nvPr/>
        </p:nvGrpSpPr>
        <p:grpSpPr bwMode="auto">
          <a:xfrm>
            <a:off x="5630863" y="2316163"/>
            <a:ext cx="311150" cy="396875"/>
            <a:chOff x="2958" y="2430"/>
            <a:chExt cx="199" cy="250"/>
          </a:xfrm>
        </p:grpSpPr>
        <p:sp>
          <p:nvSpPr>
            <p:cNvPr id="755725" name="Rectangle 13"/>
            <p:cNvSpPr>
              <a:spLocks noChangeArrowheads="1"/>
            </p:cNvSpPr>
            <p:nvPr/>
          </p:nvSpPr>
          <p:spPr bwMode="auto">
            <a:xfrm>
              <a:off x="2982" y="2490"/>
              <a:ext cx="143" cy="13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55726" name="Text Box 14"/>
            <p:cNvSpPr txBox="1">
              <a:spLocks noChangeArrowheads="1"/>
            </p:cNvSpPr>
            <p:nvPr/>
          </p:nvSpPr>
          <p:spPr bwMode="auto">
            <a:xfrm>
              <a:off x="2958" y="2430"/>
              <a:ext cx="19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latin typeface="Arial" charset="0"/>
                  <a:cs typeface="+mn-cs"/>
                </a:rPr>
                <a:t>x</a:t>
              </a:r>
              <a:endParaRPr lang="en-US">
                <a:latin typeface="Arial" charset="0"/>
                <a:cs typeface="+mn-cs"/>
              </a:endParaRPr>
            </a:p>
          </p:txBody>
        </p:sp>
      </p:grpSp>
      <p:grpSp>
        <p:nvGrpSpPr>
          <p:cNvPr id="46092" name="Group 15"/>
          <p:cNvGrpSpPr>
            <a:grpSpLocks/>
          </p:cNvGrpSpPr>
          <p:nvPr/>
        </p:nvGrpSpPr>
        <p:grpSpPr bwMode="auto">
          <a:xfrm>
            <a:off x="6883400" y="2335213"/>
            <a:ext cx="501650" cy="396875"/>
            <a:chOff x="1740" y="2307"/>
            <a:chExt cx="316" cy="250"/>
          </a:xfrm>
        </p:grpSpPr>
        <p:sp>
          <p:nvSpPr>
            <p:cNvPr id="755728" name="Oval 16"/>
            <p:cNvSpPr>
              <a:spLocks noChangeArrowheads="1"/>
            </p:cNvSpPr>
            <p:nvPr/>
          </p:nvSpPr>
          <p:spPr bwMode="auto">
            <a:xfrm>
              <a:off x="1743" y="24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55729" name="Line 17"/>
            <p:cNvSpPr>
              <a:spLocks noChangeShapeType="1"/>
            </p:cNvSpPr>
            <p:nvPr/>
          </p:nvSpPr>
          <p:spPr bwMode="auto">
            <a:xfrm>
              <a:off x="1743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55730" name="Line 18"/>
            <p:cNvSpPr>
              <a:spLocks noChangeShapeType="1"/>
            </p:cNvSpPr>
            <p:nvPr/>
          </p:nvSpPr>
          <p:spPr bwMode="auto">
            <a:xfrm>
              <a:off x="2056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55731" name="Rectangle 19"/>
            <p:cNvSpPr>
              <a:spLocks noChangeArrowheads="1"/>
            </p:cNvSpPr>
            <p:nvPr/>
          </p:nvSpPr>
          <p:spPr bwMode="auto">
            <a:xfrm>
              <a:off x="1743" y="241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755732" name="Oval 20"/>
            <p:cNvSpPr>
              <a:spLocks noChangeArrowheads="1"/>
            </p:cNvSpPr>
            <p:nvPr/>
          </p:nvSpPr>
          <p:spPr bwMode="auto">
            <a:xfrm>
              <a:off x="1740" y="23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grpSp>
          <p:nvGrpSpPr>
            <p:cNvPr id="46155" name="Group 21"/>
            <p:cNvGrpSpPr>
              <a:grpSpLocks/>
            </p:cNvGrpSpPr>
            <p:nvPr/>
          </p:nvGrpSpPr>
          <p:grpSpPr bwMode="auto">
            <a:xfrm>
              <a:off x="1803" y="2307"/>
              <a:ext cx="196" cy="250"/>
              <a:chOff x="2958" y="2430"/>
              <a:chExt cx="199" cy="250"/>
            </a:xfrm>
          </p:grpSpPr>
          <p:sp>
            <p:nvSpPr>
              <p:cNvPr id="755734" name="Rectangle 2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3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755735" name="Text Box 23"/>
              <p:cNvSpPr txBox="1">
                <a:spLocks noChangeArrowheads="1"/>
              </p:cNvSpPr>
              <p:nvPr/>
            </p:nvSpPr>
            <p:spPr bwMode="auto">
              <a:xfrm>
                <a:off x="2958" y="2430"/>
                <a:ext cx="19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000">
                    <a:latin typeface="Arial" charset="0"/>
                    <a:cs typeface="+mn-cs"/>
                  </a:rPr>
                  <a:t>z</a:t>
                </a:r>
                <a:endParaRPr lang="en-US">
                  <a:latin typeface="Arial" charset="0"/>
                  <a:cs typeface="+mn-cs"/>
                </a:endParaRPr>
              </a:p>
            </p:txBody>
          </p:sp>
        </p:grpSp>
      </p:grpSp>
      <p:sp>
        <p:nvSpPr>
          <p:cNvPr id="755736" name="Text Box 24"/>
          <p:cNvSpPr txBox="1">
            <a:spLocks noChangeArrowheads="1"/>
          </p:cNvSpPr>
          <p:nvPr/>
        </p:nvSpPr>
        <p:spPr bwMode="auto">
          <a:xfrm>
            <a:off x="6718300" y="20018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800">
                <a:latin typeface="Arial" charset="0"/>
                <a:cs typeface="+mn-cs"/>
              </a:rPr>
              <a:t>1</a:t>
            </a:r>
            <a:endParaRPr lang="en-US">
              <a:latin typeface="Arial" charset="0"/>
              <a:cs typeface="+mn-cs"/>
            </a:endParaRPr>
          </a:p>
        </p:txBody>
      </p:sp>
      <p:sp>
        <p:nvSpPr>
          <p:cNvPr id="755737" name="Text Box 25"/>
          <p:cNvSpPr txBox="1">
            <a:spLocks noChangeArrowheads="1"/>
          </p:cNvSpPr>
          <p:nvPr/>
        </p:nvSpPr>
        <p:spPr bwMode="auto">
          <a:xfrm>
            <a:off x="5880100" y="19970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800">
                <a:latin typeface="Arial" charset="0"/>
                <a:cs typeface="+mn-cs"/>
              </a:rPr>
              <a:t>4</a:t>
            </a:r>
            <a:endParaRPr lang="en-US">
              <a:latin typeface="Arial" charset="0"/>
              <a:cs typeface="+mn-cs"/>
            </a:endParaRPr>
          </a:p>
        </p:txBody>
      </p:sp>
      <p:sp>
        <p:nvSpPr>
          <p:cNvPr id="755738" name="Text Box 26"/>
          <p:cNvSpPr txBox="1">
            <a:spLocks noChangeArrowheads="1"/>
          </p:cNvSpPr>
          <p:nvPr/>
        </p:nvSpPr>
        <p:spPr bwMode="auto">
          <a:xfrm>
            <a:off x="6269038" y="25257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800">
                <a:latin typeface="Arial" charset="0"/>
                <a:cs typeface="+mn-cs"/>
              </a:rPr>
              <a:t>50</a:t>
            </a:r>
            <a:endParaRPr lang="en-US">
              <a:latin typeface="Arial" charset="0"/>
              <a:cs typeface="+mn-cs"/>
            </a:endParaRPr>
          </a:p>
        </p:txBody>
      </p:sp>
      <p:grpSp>
        <p:nvGrpSpPr>
          <p:cNvPr id="46096" name="Group 27"/>
          <p:cNvGrpSpPr>
            <a:grpSpLocks/>
          </p:cNvGrpSpPr>
          <p:nvPr/>
        </p:nvGrpSpPr>
        <p:grpSpPr bwMode="auto">
          <a:xfrm>
            <a:off x="6216650" y="1820863"/>
            <a:ext cx="501650" cy="396875"/>
            <a:chOff x="1740" y="2307"/>
            <a:chExt cx="316" cy="250"/>
          </a:xfrm>
        </p:grpSpPr>
        <p:sp>
          <p:nvSpPr>
            <p:cNvPr id="755740" name="Oval 28"/>
            <p:cNvSpPr>
              <a:spLocks noChangeArrowheads="1"/>
            </p:cNvSpPr>
            <p:nvPr/>
          </p:nvSpPr>
          <p:spPr bwMode="auto">
            <a:xfrm>
              <a:off x="1743" y="24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55741" name="Line 29"/>
            <p:cNvSpPr>
              <a:spLocks noChangeShapeType="1"/>
            </p:cNvSpPr>
            <p:nvPr/>
          </p:nvSpPr>
          <p:spPr bwMode="auto">
            <a:xfrm>
              <a:off x="1743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55742" name="Line 30"/>
            <p:cNvSpPr>
              <a:spLocks noChangeShapeType="1"/>
            </p:cNvSpPr>
            <p:nvPr/>
          </p:nvSpPr>
          <p:spPr bwMode="auto">
            <a:xfrm>
              <a:off x="2056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55743" name="Rectangle 31"/>
            <p:cNvSpPr>
              <a:spLocks noChangeArrowheads="1"/>
            </p:cNvSpPr>
            <p:nvPr/>
          </p:nvSpPr>
          <p:spPr bwMode="auto">
            <a:xfrm>
              <a:off x="1743" y="241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755744" name="Oval 32"/>
            <p:cNvSpPr>
              <a:spLocks noChangeArrowheads="1"/>
            </p:cNvSpPr>
            <p:nvPr/>
          </p:nvSpPr>
          <p:spPr bwMode="auto">
            <a:xfrm>
              <a:off x="1740" y="23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grpSp>
          <p:nvGrpSpPr>
            <p:cNvPr id="46147" name="Group 33"/>
            <p:cNvGrpSpPr>
              <a:grpSpLocks/>
            </p:cNvGrpSpPr>
            <p:nvPr/>
          </p:nvGrpSpPr>
          <p:grpSpPr bwMode="auto">
            <a:xfrm>
              <a:off x="1804" y="2307"/>
              <a:ext cx="196" cy="250"/>
              <a:chOff x="2959" y="2430"/>
              <a:chExt cx="199" cy="250"/>
            </a:xfrm>
          </p:grpSpPr>
          <p:sp>
            <p:nvSpPr>
              <p:cNvPr id="755746" name="Rectangle 3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3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755747" name="Text Box 35"/>
              <p:cNvSpPr txBox="1">
                <a:spLocks noChangeArrowheads="1"/>
              </p:cNvSpPr>
              <p:nvPr/>
            </p:nvSpPr>
            <p:spPr bwMode="auto">
              <a:xfrm>
                <a:off x="2959" y="2430"/>
                <a:ext cx="19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000">
                    <a:latin typeface="Arial" charset="0"/>
                    <a:cs typeface="+mn-cs"/>
                  </a:rPr>
                  <a:t>y</a:t>
                </a:r>
                <a:endParaRPr lang="en-US">
                  <a:latin typeface="Arial" charset="0"/>
                  <a:cs typeface="+mn-cs"/>
                </a:endParaRPr>
              </a:p>
            </p:txBody>
          </p:sp>
        </p:grpSp>
      </p:grpSp>
      <p:grpSp>
        <p:nvGrpSpPr>
          <p:cNvPr id="46097" name="Group 36"/>
          <p:cNvGrpSpPr>
            <a:grpSpLocks/>
          </p:cNvGrpSpPr>
          <p:nvPr/>
        </p:nvGrpSpPr>
        <p:grpSpPr bwMode="auto">
          <a:xfrm>
            <a:off x="5654675" y="1601788"/>
            <a:ext cx="457200" cy="671512"/>
            <a:chOff x="3562" y="1009"/>
            <a:chExt cx="288" cy="423"/>
          </a:xfrm>
        </p:grpSpPr>
        <p:sp>
          <p:nvSpPr>
            <p:cNvPr id="755749" name="Text Box 37"/>
            <p:cNvSpPr txBox="1">
              <a:spLocks noChangeArrowheads="1"/>
            </p:cNvSpPr>
            <p:nvPr/>
          </p:nvSpPr>
          <p:spPr bwMode="auto">
            <a:xfrm>
              <a:off x="3562" y="1009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rgbClr val="FF0000"/>
                  </a:solidFill>
                  <a:latin typeface="Arial" charset="0"/>
                  <a:cs typeface="+mn-cs"/>
                </a:rPr>
                <a:t>60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755750" name="Line 38"/>
            <p:cNvSpPr>
              <a:spLocks noChangeShapeType="1"/>
            </p:cNvSpPr>
            <p:nvPr/>
          </p:nvSpPr>
          <p:spPr bwMode="auto">
            <a:xfrm flipH="1" flipV="1">
              <a:off x="3718" y="1204"/>
              <a:ext cx="132" cy="2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</p:grpSp>
      <p:graphicFrame>
        <p:nvGraphicFramePr>
          <p:cNvPr id="755751" name="Group 39"/>
          <p:cNvGraphicFramePr>
            <a:graphicFrameLocks noGrp="1"/>
          </p:cNvGraphicFramePr>
          <p:nvPr/>
        </p:nvGraphicFramePr>
        <p:xfrm>
          <a:off x="1187450" y="5227638"/>
          <a:ext cx="957263" cy="1108076"/>
        </p:xfrm>
        <a:graphic>
          <a:graphicData uri="http://schemas.openxmlformats.org/drawingml/2006/table">
            <a:tbl>
              <a:tblPr/>
              <a:tblGrid>
                <a:gridCol w="479425"/>
                <a:gridCol w="477838"/>
              </a:tblGrid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5762" name="Rectangle 50"/>
          <p:cNvSpPr>
            <a:spLocks noChangeArrowheads="1"/>
          </p:cNvSpPr>
          <p:nvPr/>
        </p:nvSpPr>
        <p:spPr bwMode="auto">
          <a:xfrm>
            <a:off x="1243013" y="4762500"/>
            <a:ext cx="84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Arial" charset="0"/>
                <a:cs typeface="+mn-cs"/>
              </a:rPr>
              <a:t>x</a:t>
            </a:r>
            <a:r>
              <a:rPr lang="ja-JP" altLang="en-US" sz="1800">
                <a:latin typeface="Arial" charset="0"/>
                <a:cs typeface="+mn-cs"/>
              </a:rPr>
              <a:t>’</a:t>
            </a:r>
            <a:r>
              <a:rPr lang="en-US" sz="1800">
                <a:latin typeface="Arial" charset="0"/>
                <a:cs typeface="+mn-cs"/>
              </a:rPr>
              <a:t>s DV</a:t>
            </a:r>
          </a:p>
        </p:txBody>
      </p:sp>
      <p:graphicFrame>
        <p:nvGraphicFramePr>
          <p:cNvPr id="755763" name="Group 51"/>
          <p:cNvGraphicFramePr>
            <a:graphicFrameLocks noGrp="1"/>
          </p:cNvGraphicFramePr>
          <p:nvPr/>
        </p:nvGraphicFramePr>
        <p:xfrm>
          <a:off x="3473450" y="3313113"/>
          <a:ext cx="957263" cy="1108076"/>
        </p:xfrm>
        <a:graphic>
          <a:graphicData uri="http://schemas.openxmlformats.org/drawingml/2006/table">
            <a:tbl>
              <a:tblPr/>
              <a:tblGrid>
                <a:gridCol w="479425"/>
                <a:gridCol w="477838"/>
              </a:tblGrid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5774" name="Rectangle 62"/>
          <p:cNvSpPr>
            <a:spLocks noChangeArrowheads="1"/>
          </p:cNvSpPr>
          <p:nvPr/>
        </p:nvSpPr>
        <p:spPr bwMode="auto">
          <a:xfrm>
            <a:off x="3529013" y="2847975"/>
            <a:ext cx="84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Arial" charset="0"/>
                <a:cs typeface="+mn-cs"/>
              </a:rPr>
              <a:t>y</a:t>
            </a:r>
            <a:r>
              <a:rPr lang="ja-JP" altLang="en-US" sz="1800">
                <a:latin typeface="Arial" charset="0"/>
                <a:cs typeface="+mn-cs"/>
              </a:rPr>
              <a:t>’</a:t>
            </a:r>
            <a:r>
              <a:rPr lang="en-US" sz="1800">
                <a:latin typeface="Arial" charset="0"/>
                <a:cs typeface="+mn-cs"/>
              </a:rPr>
              <a:t>s DV</a:t>
            </a:r>
          </a:p>
        </p:txBody>
      </p:sp>
      <p:graphicFrame>
        <p:nvGraphicFramePr>
          <p:cNvPr id="755775" name="Group 63"/>
          <p:cNvGraphicFramePr>
            <a:graphicFrameLocks noGrp="1"/>
          </p:cNvGraphicFramePr>
          <p:nvPr/>
        </p:nvGraphicFramePr>
        <p:xfrm>
          <a:off x="6364288" y="5008563"/>
          <a:ext cx="957262" cy="1108076"/>
        </p:xfrm>
        <a:graphic>
          <a:graphicData uri="http://schemas.openxmlformats.org/drawingml/2006/table">
            <a:tbl>
              <a:tblPr/>
              <a:tblGrid>
                <a:gridCol w="479425"/>
                <a:gridCol w="477837"/>
              </a:tblGrid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5786" name="Rectangle 74"/>
          <p:cNvSpPr>
            <a:spLocks noChangeArrowheads="1"/>
          </p:cNvSpPr>
          <p:nvPr/>
        </p:nvSpPr>
        <p:spPr bwMode="auto">
          <a:xfrm>
            <a:off x="6419850" y="4543425"/>
            <a:ext cx="84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Arial" charset="0"/>
                <a:cs typeface="+mn-cs"/>
              </a:rPr>
              <a:t>z</a:t>
            </a:r>
            <a:r>
              <a:rPr lang="ja-JP" altLang="en-US" sz="1800">
                <a:latin typeface="Arial" charset="0"/>
                <a:cs typeface="+mn-cs"/>
              </a:rPr>
              <a:t>’</a:t>
            </a:r>
            <a:r>
              <a:rPr lang="en-US" sz="1800">
                <a:latin typeface="Arial" charset="0"/>
                <a:cs typeface="+mn-cs"/>
              </a:rPr>
              <a:t>s DV</a:t>
            </a:r>
          </a:p>
        </p:txBody>
      </p:sp>
      <p:grpSp>
        <p:nvGrpSpPr>
          <p:cNvPr id="755794" name="Group 82"/>
          <p:cNvGrpSpPr>
            <a:grpSpLocks/>
          </p:cNvGrpSpPr>
          <p:nvPr/>
        </p:nvGrpSpPr>
        <p:grpSpPr bwMode="auto">
          <a:xfrm>
            <a:off x="2178050" y="5233988"/>
            <a:ext cx="4751388" cy="366712"/>
            <a:chOff x="1372" y="3297"/>
            <a:chExt cx="2993" cy="231"/>
          </a:xfrm>
        </p:grpSpPr>
        <p:sp>
          <p:nvSpPr>
            <p:cNvPr id="755788" name="Line 76"/>
            <p:cNvSpPr>
              <a:spLocks noChangeShapeType="1"/>
            </p:cNvSpPr>
            <p:nvPr/>
          </p:nvSpPr>
          <p:spPr bwMode="auto">
            <a:xfrm>
              <a:off x="1372" y="3379"/>
              <a:ext cx="2993" cy="4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55789" name="Rectangle 77"/>
            <p:cNvSpPr>
              <a:spLocks noChangeArrowheads="1"/>
            </p:cNvSpPr>
            <p:nvPr/>
          </p:nvSpPr>
          <p:spPr bwMode="auto">
            <a:xfrm>
              <a:off x="2259" y="3297"/>
              <a:ext cx="584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>
                  <a:latin typeface="Arial" charset="0"/>
                  <a:cs typeface="+mn-cs"/>
                </a:rPr>
                <a:t>dist=50</a:t>
              </a:r>
            </a:p>
          </p:txBody>
        </p:sp>
      </p:grpSp>
      <p:grpSp>
        <p:nvGrpSpPr>
          <p:cNvPr id="755793" name="Group 81"/>
          <p:cNvGrpSpPr>
            <a:grpSpLocks/>
          </p:cNvGrpSpPr>
          <p:nvPr/>
        </p:nvGrpSpPr>
        <p:grpSpPr bwMode="auto">
          <a:xfrm>
            <a:off x="4302125" y="3752850"/>
            <a:ext cx="2627313" cy="1598613"/>
            <a:chOff x="2710" y="2364"/>
            <a:chExt cx="1655" cy="1007"/>
          </a:xfrm>
        </p:grpSpPr>
        <p:sp>
          <p:nvSpPr>
            <p:cNvPr id="755791" name="Line 79"/>
            <p:cNvSpPr>
              <a:spLocks noChangeShapeType="1"/>
            </p:cNvSpPr>
            <p:nvPr/>
          </p:nvSpPr>
          <p:spPr bwMode="auto">
            <a:xfrm flipH="1" flipV="1">
              <a:off x="2710" y="2364"/>
              <a:ext cx="1655" cy="100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55792" name="Rectangle 80"/>
            <p:cNvSpPr>
              <a:spLocks noChangeArrowheads="1"/>
            </p:cNvSpPr>
            <p:nvPr/>
          </p:nvSpPr>
          <p:spPr bwMode="auto">
            <a:xfrm>
              <a:off x="3189" y="2732"/>
              <a:ext cx="668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>
                  <a:latin typeface="Arial" charset="0"/>
                  <a:cs typeface="+mn-cs"/>
                </a:rPr>
                <a:t>dist=6+1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004AD-38F4-8A42-A224-1C1833700CA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Count-to-infinity Problem</a:t>
            </a:r>
          </a:p>
        </p:txBody>
      </p:sp>
      <p:sp>
        <p:nvSpPr>
          <p:cNvPr id="756739" name="Freeform 3"/>
          <p:cNvSpPr>
            <a:spLocks/>
          </p:cNvSpPr>
          <p:nvPr/>
        </p:nvSpPr>
        <p:spPr bwMode="auto">
          <a:xfrm>
            <a:off x="5389563" y="1701800"/>
            <a:ext cx="2184400" cy="1212850"/>
          </a:xfrm>
          <a:custGeom>
            <a:avLst/>
            <a:gdLst>
              <a:gd name="T0" fmla="*/ 113 w 1376"/>
              <a:gd name="T1" fmla="*/ 348 h 764"/>
              <a:gd name="T2" fmla="*/ 395 w 1376"/>
              <a:gd name="T3" fmla="*/ 162 h 764"/>
              <a:gd name="T4" fmla="*/ 710 w 1376"/>
              <a:gd name="T5" fmla="*/ 9 h 764"/>
              <a:gd name="T6" fmla="*/ 1160 w 1376"/>
              <a:gd name="T7" fmla="*/ 219 h 764"/>
              <a:gd name="T8" fmla="*/ 1367 w 1376"/>
              <a:gd name="T9" fmla="*/ 510 h 764"/>
              <a:gd name="T10" fmla="*/ 1103 w 1376"/>
              <a:gd name="T11" fmla="*/ 726 h 764"/>
              <a:gd name="T12" fmla="*/ 578 w 1376"/>
              <a:gd name="T13" fmla="*/ 738 h 764"/>
              <a:gd name="T14" fmla="*/ 77 w 1376"/>
              <a:gd name="T15" fmla="*/ 630 h 764"/>
              <a:gd name="T16" fmla="*/ 113 w 1376"/>
              <a:gd name="T17" fmla="*/ 348 h 7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76" h="764">
                <a:moveTo>
                  <a:pt x="113" y="348"/>
                </a:moveTo>
                <a:cubicBezTo>
                  <a:pt x="166" y="270"/>
                  <a:pt x="296" y="218"/>
                  <a:pt x="395" y="162"/>
                </a:cubicBezTo>
                <a:cubicBezTo>
                  <a:pt x="494" y="106"/>
                  <a:pt x="583" y="0"/>
                  <a:pt x="710" y="9"/>
                </a:cubicBezTo>
                <a:cubicBezTo>
                  <a:pt x="837" y="18"/>
                  <a:pt x="1051" y="136"/>
                  <a:pt x="1160" y="219"/>
                </a:cubicBezTo>
                <a:cubicBezTo>
                  <a:pt x="1269" y="302"/>
                  <a:pt x="1376" y="426"/>
                  <a:pt x="1367" y="510"/>
                </a:cubicBezTo>
                <a:cubicBezTo>
                  <a:pt x="1358" y="594"/>
                  <a:pt x="1234" y="688"/>
                  <a:pt x="1103" y="726"/>
                </a:cubicBezTo>
                <a:cubicBezTo>
                  <a:pt x="972" y="764"/>
                  <a:pt x="749" y="754"/>
                  <a:pt x="578" y="738"/>
                </a:cubicBezTo>
                <a:cubicBezTo>
                  <a:pt x="407" y="722"/>
                  <a:pt x="154" y="695"/>
                  <a:pt x="77" y="630"/>
                </a:cubicBezTo>
                <a:cubicBezTo>
                  <a:pt x="0" y="565"/>
                  <a:pt x="60" y="426"/>
                  <a:pt x="113" y="348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56740" name="Freeform 4"/>
          <p:cNvSpPr>
            <a:spLocks/>
          </p:cNvSpPr>
          <p:nvPr/>
        </p:nvSpPr>
        <p:spPr bwMode="auto">
          <a:xfrm>
            <a:off x="5959475" y="2120900"/>
            <a:ext cx="352425" cy="285750"/>
          </a:xfrm>
          <a:custGeom>
            <a:avLst/>
            <a:gdLst>
              <a:gd name="T0" fmla="*/ 0 w 222"/>
              <a:gd name="T1" fmla="*/ 180 h 180"/>
              <a:gd name="T2" fmla="*/ 222 w 222"/>
              <a:gd name="T3" fmla="*/ 0 h 1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80">
                <a:moveTo>
                  <a:pt x="0" y="180"/>
                </a:moveTo>
                <a:lnTo>
                  <a:pt x="22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56741" name="Oval 5"/>
          <p:cNvSpPr>
            <a:spLocks noChangeArrowheads="1"/>
          </p:cNvSpPr>
          <p:nvPr/>
        </p:nvSpPr>
        <p:spPr bwMode="auto">
          <a:xfrm>
            <a:off x="5546725" y="2495550"/>
            <a:ext cx="496888" cy="128588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56742" name="Line 6"/>
          <p:cNvSpPr>
            <a:spLocks noChangeShapeType="1"/>
          </p:cNvSpPr>
          <p:nvPr/>
        </p:nvSpPr>
        <p:spPr bwMode="auto">
          <a:xfrm>
            <a:off x="5546725" y="2484438"/>
            <a:ext cx="1588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56743" name="Line 7"/>
          <p:cNvSpPr>
            <a:spLocks noChangeShapeType="1"/>
          </p:cNvSpPr>
          <p:nvPr/>
        </p:nvSpPr>
        <p:spPr bwMode="auto">
          <a:xfrm>
            <a:off x="6043613" y="2484438"/>
            <a:ext cx="1587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56744" name="Rectangle 8"/>
          <p:cNvSpPr>
            <a:spLocks noChangeArrowheads="1"/>
          </p:cNvSpPr>
          <p:nvPr/>
        </p:nvSpPr>
        <p:spPr bwMode="auto">
          <a:xfrm>
            <a:off x="5546725" y="2484438"/>
            <a:ext cx="492125" cy="77787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756745" name="Oval 9"/>
          <p:cNvSpPr>
            <a:spLocks noChangeArrowheads="1"/>
          </p:cNvSpPr>
          <p:nvPr/>
        </p:nvSpPr>
        <p:spPr bwMode="auto">
          <a:xfrm>
            <a:off x="5541963" y="2390775"/>
            <a:ext cx="496887" cy="15081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56746" name="Freeform 10"/>
          <p:cNvSpPr>
            <a:spLocks/>
          </p:cNvSpPr>
          <p:nvPr/>
        </p:nvSpPr>
        <p:spPr bwMode="auto">
          <a:xfrm>
            <a:off x="6602413" y="2120900"/>
            <a:ext cx="342900" cy="300038"/>
          </a:xfrm>
          <a:custGeom>
            <a:avLst/>
            <a:gdLst>
              <a:gd name="T0" fmla="*/ 0 w 216"/>
              <a:gd name="T1" fmla="*/ 0 h 189"/>
              <a:gd name="T2" fmla="*/ 216 w 216"/>
              <a:gd name="T3" fmla="*/ 189 h 18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6" h="189">
                <a:moveTo>
                  <a:pt x="0" y="0"/>
                </a:moveTo>
                <a:lnTo>
                  <a:pt x="216" y="189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56747" name="Freeform 11"/>
          <p:cNvSpPr>
            <a:spLocks/>
          </p:cNvSpPr>
          <p:nvPr/>
        </p:nvSpPr>
        <p:spPr bwMode="auto">
          <a:xfrm>
            <a:off x="6049963" y="2540000"/>
            <a:ext cx="857250" cy="4763"/>
          </a:xfrm>
          <a:custGeom>
            <a:avLst/>
            <a:gdLst>
              <a:gd name="T0" fmla="*/ 540 w 540"/>
              <a:gd name="T1" fmla="*/ 3 h 3"/>
              <a:gd name="T2" fmla="*/ 0 w 540"/>
              <a:gd name="T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40" h="3">
                <a:moveTo>
                  <a:pt x="540" y="3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grpSp>
        <p:nvGrpSpPr>
          <p:cNvPr id="48139" name="Group 12"/>
          <p:cNvGrpSpPr>
            <a:grpSpLocks/>
          </p:cNvGrpSpPr>
          <p:nvPr/>
        </p:nvGrpSpPr>
        <p:grpSpPr bwMode="auto">
          <a:xfrm>
            <a:off x="5630863" y="2316163"/>
            <a:ext cx="311150" cy="396875"/>
            <a:chOff x="2958" y="2430"/>
            <a:chExt cx="199" cy="250"/>
          </a:xfrm>
        </p:grpSpPr>
        <p:sp>
          <p:nvSpPr>
            <p:cNvPr id="756749" name="Rectangle 13"/>
            <p:cNvSpPr>
              <a:spLocks noChangeArrowheads="1"/>
            </p:cNvSpPr>
            <p:nvPr/>
          </p:nvSpPr>
          <p:spPr bwMode="auto">
            <a:xfrm>
              <a:off x="2982" y="2490"/>
              <a:ext cx="143" cy="13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56750" name="Text Box 14"/>
            <p:cNvSpPr txBox="1">
              <a:spLocks noChangeArrowheads="1"/>
            </p:cNvSpPr>
            <p:nvPr/>
          </p:nvSpPr>
          <p:spPr bwMode="auto">
            <a:xfrm>
              <a:off x="2958" y="2430"/>
              <a:ext cx="19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latin typeface="Arial" charset="0"/>
                  <a:cs typeface="+mn-cs"/>
                </a:rPr>
                <a:t>x</a:t>
              </a:r>
              <a:endParaRPr lang="en-US">
                <a:latin typeface="Arial" charset="0"/>
                <a:cs typeface="+mn-cs"/>
              </a:endParaRPr>
            </a:p>
          </p:txBody>
        </p:sp>
      </p:grpSp>
      <p:grpSp>
        <p:nvGrpSpPr>
          <p:cNvPr id="48140" name="Group 15"/>
          <p:cNvGrpSpPr>
            <a:grpSpLocks/>
          </p:cNvGrpSpPr>
          <p:nvPr/>
        </p:nvGrpSpPr>
        <p:grpSpPr bwMode="auto">
          <a:xfrm>
            <a:off x="6883400" y="2335213"/>
            <a:ext cx="501650" cy="396875"/>
            <a:chOff x="1740" y="2307"/>
            <a:chExt cx="316" cy="250"/>
          </a:xfrm>
        </p:grpSpPr>
        <p:sp>
          <p:nvSpPr>
            <p:cNvPr id="756752" name="Oval 16"/>
            <p:cNvSpPr>
              <a:spLocks noChangeArrowheads="1"/>
            </p:cNvSpPr>
            <p:nvPr/>
          </p:nvSpPr>
          <p:spPr bwMode="auto">
            <a:xfrm>
              <a:off x="1743" y="24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56753" name="Line 17"/>
            <p:cNvSpPr>
              <a:spLocks noChangeShapeType="1"/>
            </p:cNvSpPr>
            <p:nvPr/>
          </p:nvSpPr>
          <p:spPr bwMode="auto">
            <a:xfrm>
              <a:off x="1743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56754" name="Line 18"/>
            <p:cNvSpPr>
              <a:spLocks noChangeShapeType="1"/>
            </p:cNvSpPr>
            <p:nvPr/>
          </p:nvSpPr>
          <p:spPr bwMode="auto">
            <a:xfrm>
              <a:off x="2056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56755" name="Rectangle 19"/>
            <p:cNvSpPr>
              <a:spLocks noChangeArrowheads="1"/>
            </p:cNvSpPr>
            <p:nvPr/>
          </p:nvSpPr>
          <p:spPr bwMode="auto">
            <a:xfrm>
              <a:off x="1743" y="241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756756" name="Oval 20"/>
            <p:cNvSpPr>
              <a:spLocks noChangeArrowheads="1"/>
            </p:cNvSpPr>
            <p:nvPr/>
          </p:nvSpPr>
          <p:spPr bwMode="auto">
            <a:xfrm>
              <a:off x="1740" y="23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grpSp>
          <p:nvGrpSpPr>
            <p:cNvPr id="48203" name="Group 21"/>
            <p:cNvGrpSpPr>
              <a:grpSpLocks/>
            </p:cNvGrpSpPr>
            <p:nvPr/>
          </p:nvGrpSpPr>
          <p:grpSpPr bwMode="auto">
            <a:xfrm>
              <a:off x="1803" y="2307"/>
              <a:ext cx="196" cy="250"/>
              <a:chOff x="2958" y="2430"/>
              <a:chExt cx="199" cy="250"/>
            </a:xfrm>
          </p:grpSpPr>
          <p:sp>
            <p:nvSpPr>
              <p:cNvPr id="756758" name="Rectangle 2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3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756759" name="Text Box 23"/>
              <p:cNvSpPr txBox="1">
                <a:spLocks noChangeArrowheads="1"/>
              </p:cNvSpPr>
              <p:nvPr/>
            </p:nvSpPr>
            <p:spPr bwMode="auto">
              <a:xfrm>
                <a:off x="2958" y="2430"/>
                <a:ext cx="19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000">
                    <a:latin typeface="Arial" charset="0"/>
                    <a:cs typeface="+mn-cs"/>
                  </a:rPr>
                  <a:t>z</a:t>
                </a:r>
                <a:endParaRPr lang="en-US">
                  <a:latin typeface="Arial" charset="0"/>
                  <a:cs typeface="+mn-cs"/>
                </a:endParaRPr>
              </a:p>
            </p:txBody>
          </p:sp>
        </p:grpSp>
      </p:grpSp>
      <p:sp>
        <p:nvSpPr>
          <p:cNvPr id="756760" name="Text Box 24"/>
          <p:cNvSpPr txBox="1">
            <a:spLocks noChangeArrowheads="1"/>
          </p:cNvSpPr>
          <p:nvPr/>
        </p:nvSpPr>
        <p:spPr bwMode="auto">
          <a:xfrm>
            <a:off x="6718300" y="20018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800">
                <a:latin typeface="Arial" charset="0"/>
                <a:cs typeface="+mn-cs"/>
              </a:rPr>
              <a:t>1</a:t>
            </a:r>
            <a:endParaRPr lang="en-US">
              <a:latin typeface="Arial" charset="0"/>
              <a:cs typeface="+mn-cs"/>
            </a:endParaRPr>
          </a:p>
        </p:txBody>
      </p:sp>
      <p:sp>
        <p:nvSpPr>
          <p:cNvPr id="756761" name="Text Box 25"/>
          <p:cNvSpPr txBox="1">
            <a:spLocks noChangeArrowheads="1"/>
          </p:cNvSpPr>
          <p:nvPr/>
        </p:nvSpPr>
        <p:spPr bwMode="auto">
          <a:xfrm>
            <a:off x="5880100" y="19970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800">
                <a:latin typeface="Arial" charset="0"/>
                <a:cs typeface="+mn-cs"/>
              </a:rPr>
              <a:t>4</a:t>
            </a:r>
            <a:endParaRPr lang="en-US">
              <a:latin typeface="Arial" charset="0"/>
              <a:cs typeface="+mn-cs"/>
            </a:endParaRPr>
          </a:p>
        </p:txBody>
      </p:sp>
      <p:sp>
        <p:nvSpPr>
          <p:cNvPr id="756762" name="Text Box 26"/>
          <p:cNvSpPr txBox="1">
            <a:spLocks noChangeArrowheads="1"/>
          </p:cNvSpPr>
          <p:nvPr/>
        </p:nvSpPr>
        <p:spPr bwMode="auto">
          <a:xfrm>
            <a:off x="6269038" y="25257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800">
                <a:latin typeface="Arial" charset="0"/>
                <a:cs typeface="+mn-cs"/>
              </a:rPr>
              <a:t>50</a:t>
            </a:r>
            <a:endParaRPr lang="en-US">
              <a:latin typeface="Arial" charset="0"/>
              <a:cs typeface="+mn-cs"/>
            </a:endParaRPr>
          </a:p>
        </p:txBody>
      </p:sp>
      <p:grpSp>
        <p:nvGrpSpPr>
          <p:cNvPr id="48144" name="Group 27"/>
          <p:cNvGrpSpPr>
            <a:grpSpLocks/>
          </p:cNvGrpSpPr>
          <p:nvPr/>
        </p:nvGrpSpPr>
        <p:grpSpPr bwMode="auto">
          <a:xfrm>
            <a:off x="6216650" y="1820863"/>
            <a:ext cx="501650" cy="396875"/>
            <a:chOff x="1740" y="2307"/>
            <a:chExt cx="316" cy="250"/>
          </a:xfrm>
        </p:grpSpPr>
        <p:sp>
          <p:nvSpPr>
            <p:cNvPr id="756764" name="Oval 28"/>
            <p:cNvSpPr>
              <a:spLocks noChangeArrowheads="1"/>
            </p:cNvSpPr>
            <p:nvPr/>
          </p:nvSpPr>
          <p:spPr bwMode="auto">
            <a:xfrm>
              <a:off x="1743" y="24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56765" name="Line 29"/>
            <p:cNvSpPr>
              <a:spLocks noChangeShapeType="1"/>
            </p:cNvSpPr>
            <p:nvPr/>
          </p:nvSpPr>
          <p:spPr bwMode="auto">
            <a:xfrm>
              <a:off x="1743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56766" name="Line 30"/>
            <p:cNvSpPr>
              <a:spLocks noChangeShapeType="1"/>
            </p:cNvSpPr>
            <p:nvPr/>
          </p:nvSpPr>
          <p:spPr bwMode="auto">
            <a:xfrm>
              <a:off x="2056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56767" name="Rectangle 31"/>
            <p:cNvSpPr>
              <a:spLocks noChangeArrowheads="1"/>
            </p:cNvSpPr>
            <p:nvPr/>
          </p:nvSpPr>
          <p:spPr bwMode="auto">
            <a:xfrm>
              <a:off x="1743" y="241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756768" name="Oval 32"/>
            <p:cNvSpPr>
              <a:spLocks noChangeArrowheads="1"/>
            </p:cNvSpPr>
            <p:nvPr/>
          </p:nvSpPr>
          <p:spPr bwMode="auto">
            <a:xfrm>
              <a:off x="1740" y="23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grpSp>
          <p:nvGrpSpPr>
            <p:cNvPr id="48195" name="Group 33"/>
            <p:cNvGrpSpPr>
              <a:grpSpLocks/>
            </p:cNvGrpSpPr>
            <p:nvPr/>
          </p:nvGrpSpPr>
          <p:grpSpPr bwMode="auto">
            <a:xfrm>
              <a:off x="1804" y="2307"/>
              <a:ext cx="196" cy="250"/>
              <a:chOff x="2959" y="2430"/>
              <a:chExt cx="199" cy="250"/>
            </a:xfrm>
          </p:grpSpPr>
          <p:sp>
            <p:nvSpPr>
              <p:cNvPr id="756770" name="Rectangle 3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3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756771" name="Text Box 35"/>
              <p:cNvSpPr txBox="1">
                <a:spLocks noChangeArrowheads="1"/>
              </p:cNvSpPr>
              <p:nvPr/>
            </p:nvSpPr>
            <p:spPr bwMode="auto">
              <a:xfrm>
                <a:off x="2959" y="2430"/>
                <a:ext cx="19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000">
                    <a:latin typeface="Arial" charset="0"/>
                    <a:cs typeface="+mn-cs"/>
                  </a:rPr>
                  <a:t>y</a:t>
                </a:r>
                <a:endParaRPr lang="en-US">
                  <a:latin typeface="Arial" charset="0"/>
                  <a:cs typeface="+mn-cs"/>
                </a:endParaRPr>
              </a:p>
            </p:txBody>
          </p:sp>
        </p:grpSp>
      </p:grpSp>
      <p:grpSp>
        <p:nvGrpSpPr>
          <p:cNvPr id="756772" name="Group 36"/>
          <p:cNvGrpSpPr>
            <a:grpSpLocks/>
          </p:cNvGrpSpPr>
          <p:nvPr/>
        </p:nvGrpSpPr>
        <p:grpSpPr bwMode="auto">
          <a:xfrm>
            <a:off x="5654675" y="1601788"/>
            <a:ext cx="457200" cy="671512"/>
            <a:chOff x="3562" y="1009"/>
            <a:chExt cx="288" cy="423"/>
          </a:xfrm>
        </p:grpSpPr>
        <p:sp>
          <p:nvSpPr>
            <p:cNvPr id="756773" name="Text Box 37"/>
            <p:cNvSpPr txBox="1">
              <a:spLocks noChangeArrowheads="1"/>
            </p:cNvSpPr>
            <p:nvPr/>
          </p:nvSpPr>
          <p:spPr bwMode="auto">
            <a:xfrm>
              <a:off x="3562" y="1009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rgbClr val="FF0000"/>
                  </a:solidFill>
                  <a:latin typeface="Arial" charset="0"/>
                  <a:cs typeface="+mn-cs"/>
                </a:rPr>
                <a:t>60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756774" name="Line 38"/>
            <p:cNvSpPr>
              <a:spLocks noChangeShapeType="1"/>
            </p:cNvSpPr>
            <p:nvPr/>
          </p:nvSpPr>
          <p:spPr bwMode="auto">
            <a:xfrm flipH="1" flipV="1">
              <a:off x="3718" y="1204"/>
              <a:ext cx="132" cy="2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</p:grpSp>
      <p:graphicFrame>
        <p:nvGraphicFramePr>
          <p:cNvPr id="756775" name="Group 39"/>
          <p:cNvGraphicFramePr>
            <a:graphicFrameLocks noGrp="1"/>
          </p:cNvGraphicFramePr>
          <p:nvPr/>
        </p:nvGraphicFramePr>
        <p:xfrm>
          <a:off x="1187450" y="5227638"/>
          <a:ext cx="957263" cy="1108076"/>
        </p:xfrm>
        <a:graphic>
          <a:graphicData uri="http://schemas.openxmlformats.org/drawingml/2006/table">
            <a:tbl>
              <a:tblPr/>
              <a:tblGrid>
                <a:gridCol w="479425"/>
                <a:gridCol w="477838"/>
              </a:tblGrid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6786" name="Rectangle 50"/>
          <p:cNvSpPr>
            <a:spLocks noChangeArrowheads="1"/>
          </p:cNvSpPr>
          <p:nvPr/>
        </p:nvSpPr>
        <p:spPr bwMode="auto">
          <a:xfrm>
            <a:off x="1243013" y="4762500"/>
            <a:ext cx="84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Arial" charset="0"/>
                <a:cs typeface="+mn-cs"/>
              </a:rPr>
              <a:t>x</a:t>
            </a:r>
            <a:r>
              <a:rPr lang="ja-JP" altLang="en-US" sz="1800">
                <a:latin typeface="Arial" charset="0"/>
                <a:cs typeface="+mn-cs"/>
              </a:rPr>
              <a:t>’</a:t>
            </a:r>
            <a:r>
              <a:rPr lang="en-US" sz="1800">
                <a:latin typeface="Arial" charset="0"/>
                <a:cs typeface="+mn-cs"/>
              </a:rPr>
              <a:t>s DV</a:t>
            </a:r>
          </a:p>
        </p:txBody>
      </p:sp>
      <p:graphicFrame>
        <p:nvGraphicFramePr>
          <p:cNvPr id="756787" name="Group 51"/>
          <p:cNvGraphicFramePr>
            <a:graphicFrameLocks noGrp="1"/>
          </p:cNvGraphicFramePr>
          <p:nvPr/>
        </p:nvGraphicFramePr>
        <p:xfrm>
          <a:off x="3473450" y="3313113"/>
          <a:ext cx="957263" cy="1108076"/>
        </p:xfrm>
        <a:graphic>
          <a:graphicData uri="http://schemas.openxmlformats.org/drawingml/2006/table">
            <a:tbl>
              <a:tblPr/>
              <a:tblGrid>
                <a:gridCol w="479425"/>
                <a:gridCol w="477838"/>
              </a:tblGrid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6798" name="Rectangle 62"/>
          <p:cNvSpPr>
            <a:spLocks noChangeArrowheads="1"/>
          </p:cNvSpPr>
          <p:nvPr/>
        </p:nvSpPr>
        <p:spPr bwMode="auto">
          <a:xfrm>
            <a:off x="3529013" y="2847975"/>
            <a:ext cx="84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Arial" charset="0"/>
                <a:cs typeface="+mn-cs"/>
              </a:rPr>
              <a:t>y</a:t>
            </a:r>
            <a:r>
              <a:rPr lang="ja-JP" altLang="en-US" sz="1800">
                <a:latin typeface="Arial" charset="0"/>
                <a:cs typeface="+mn-cs"/>
              </a:rPr>
              <a:t>’</a:t>
            </a:r>
            <a:r>
              <a:rPr lang="en-US" sz="1800">
                <a:latin typeface="Arial" charset="0"/>
                <a:cs typeface="+mn-cs"/>
              </a:rPr>
              <a:t>s DV</a:t>
            </a:r>
          </a:p>
        </p:txBody>
      </p:sp>
      <p:graphicFrame>
        <p:nvGraphicFramePr>
          <p:cNvPr id="756799" name="Group 63"/>
          <p:cNvGraphicFramePr>
            <a:graphicFrameLocks noGrp="1"/>
          </p:cNvGraphicFramePr>
          <p:nvPr/>
        </p:nvGraphicFramePr>
        <p:xfrm>
          <a:off x="6364288" y="5008563"/>
          <a:ext cx="957262" cy="1108076"/>
        </p:xfrm>
        <a:graphic>
          <a:graphicData uri="http://schemas.openxmlformats.org/drawingml/2006/table">
            <a:tbl>
              <a:tblPr/>
              <a:tblGrid>
                <a:gridCol w="479425"/>
                <a:gridCol w="477837"/>
              </a:tblGrid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6810" name="Rectangle 74"/>
          <p:cNvSpPr>
            <a:spLocks noChangeArrowheads="1"/>
          </p:cNvSpPr>
          <p:nvPr/>
        </p:nvSpPr>
        <p:spPr bwMode="auto">
          <a:xfrm>
            <a:off x="6419850" y="4543425"/>
            <a:ext cx="84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Arial" charset="0"/>
                <a:cs typeface="+mn-cs"/>
              </a:rPr>
              <a:t>z</a:t>
            </a:r>
            <a:r>
              <a:rPr lang="ja-JP" altLang="en-US" sz="1800">
                <a:latin typeface="Arial" charset="0"/>
                <a:cs typeface="+mn-cs"/>
              </a:rPr>
              <a:t>’</a:t>
            </a:r>
            <a:r>
              <a:rPr lang="en-US" sz="1800">
                <a:latin typeface="Arial" charset="0"/>
                <a:cs typeface="+mn-cs"/>
              </a:rPr>
              <a:t>s DV</a:t>
            </a:r>
          </a:p>
        </p:txBody>
      </p:sp>
      <p:grpSp>
        <p:nvGrpSpPr>
          <p:cNvPr id="756811" name="Group 75"/>
          <p:cNvGrpSpPr>
            <a:grpSpLocks/>
          </p:cNvGrpSpPr>
          <p:nvPr/>
        </p:nvGrpSpPr>
        <p:grpSpPr bwMode="auto">
          <a:xfrm>
            <a:off x="2189163" y="3776663"/>
            <a:ext cx="1971675" cy="1587500"/>
            <a:chOff x="1372" y="2379"/>
            <a:chExt cx="1242" cy="1000"/>
          </a:xfrm>
        </p:grpSpPr>
        <p:sp>
          <p:nvSpPr>
            <p:cNvPr id="756812" name="Line 76"/>
            <p:cNvSpPr>
              <a:spLocks noChangeShapeType="1"/>
            </p:cNvSpPr>
            <p:nvPr/>
          </p:nvSpPr>
          <p:spPr bwMode="auto">
            <a:xfrm flipV="1">
              <a:off x="1372" y="2379"/>
              <a:ext cx="1242" cy="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56813" name="Rectangle 77"/>
            <p:cNvSpPr>
              <a:spLocks noChangeArrowheads="1"/>
            </p:cNvSpPr>
            <p:nvPr/>
          </p:nvSpPr>
          <p:spPr bwMode="auto">
            <a:xfrm>
              <a:off x="1487" y="2856"/>
              <a:ext cx="584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>
                  <a:latin typeface="Arial" charset="0"/>
                  <a:cs typeface="+mn-cs"/>
                </a:rPr>
                <a:t>dist=60</a:t>
              </a:r>
            </a:p>
          </p:txBody>
        </p:sp>
      </p:grpSp>
      <p:grpSp>
        <p:nvGrpSpPr>
          <p:cNvPr id="756814" name="Group 78"/>
          <p:cNvGrpSpPr>
            <a:grpSpLocks/>
          </p:cNvGrpSpPr>
          <p:nvPr/>
        </p:nvGrpSpPr>
        <p:grpSpPr bwMode="auto">
          <a:xfrm>
            <a:off x="4291013" y="3752850"/>
            <a:ext cx="2627312" cy="1598613"/>
            <a:chOff x="2703" y="2364"/>
            <a:chExt cx="1655" cy="1007"/>
          </a:xfrm>
        </p:grpSpPr>
        <p:sp>
          <p:nvSpPr>
            <p:cNvPr id="756815" name="Line 79"/>
            <p:cNvSpPr>
              <a:spLocks noChangeShapeType="1"/>
            </p:cNvSpPr>
            <p:nvPr/>
          </p:nvSpPr>
          <p:spPr bwMode="auto">
            <a:xfrm flipH="1" flipV="1">
              <a:off x="2703" y="2364"/>
              <a:ext cx="1655" cy="100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56816" name="Rectangle 80"/>
            <p:cNvSpPr>
              <a:spLocks noChangeArrowheads="1"/>
            </p:cNvSpPr>
            <p:nvPr/>
          </p:nvSpPr>
          <p:spPr bwMode="auto">
            <a:xfrm>
              <a:off x="3182" y="2732"/>
              <a:ext cx="668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>
                  <a:latin typeface="Arial" charset="0"/>
                  <a:cs typeface="+mn-cs"/>
                </a:rPr>
                <a:t>dist=7+1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004AD-38F4-8A42-A224-1C1833700CA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6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Poisoned Reverse</a:t>
            </a:r>
          </a:p>
        </p:txBody>
      </p:sp>
      <p:sp>
        <p:nvSpPr>
          <p:cNvPr id="761859" name="Freeform 3"/>
          <p:cNvSpPr>
            <a:spLocks/>
          </p:cNvSpPr>
          <p:nvPr/>
        </p:nvSpPr>
        <p:spPr bwMode="auto">
          <a:xfrm>
            <a:off x="5389563" y="1701800"/>
            <a:ext cx="2184400" cy="1212850"/>
          </a:xfrm>
          <a:custGeom>
            <a:avLst/>
            <a:gdLst>
              <a:gd name="T0" fmla="*/ 113 w 1376"/>
              <a:gd name="T1" fmla="*/ 348 h 764"/>
              <a:gd name="T2" fmla="*/ 395 w 1376"/>
              <a:gd name="T3" fmla="*/ 162 h 764"/>
              <a:gd name="T4" fmla="*/ 710 w 1376"/>
              <a:gd name="T5" fmla="*/ 9 h 764"/>
              <a:gd name="T6" fmla="*/ 1160 w 1376"/>
              <a:gd name="T7" fmla="*/ 219 h 764"/>
              <a:gd name="T8" fmla="*/ 1367 w 1376"/>
              <a:gd name="T9" fmla="*/ 510 h 764"/>
              <a:gd name="T10" fmla="*/ 1103 w 1376"/>
              <a:gd name="T11" fmla="*/ 726 h 764"/>
              <a:gd name="T12" fmla="*/ 578 w 1376"/>
              <a:gd name="T13" fmla="*/ 738 h 764"/>
              <a:gd name="T14" fmla="*/ 77 w 1376"/>
              <a:gd name="T15" fmla="*/ 630 h 764"/>
              <a:gd name="T16" fmla="*/ 113 w 1376"/>
              <a:gd name="T17" fmla="*/ 348 h 7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76" h="764">
                <a:moveTo>
                  <a:pt x="113" y="348"/>
                </a:moveTo>
                <a:cubicBezTo>
                  <a:pt x="166" y="270"/>
                  <a:pt x="296" y="218"/>
                  <a:pt x="395" y="162"/>
                </a:cubicBezTo>
                <a:cubicBezTo>
                  <a:pt x="494" y="106"/>
                  <a:pt x="583" y="0"/>
                  <a:pt x="710" y="9"/>
                </a:cubicBezTo>
                <a:cubicBezTo>
                  <a:pt x="837" y="18"/>
                  <a:pt x="1051" y="136"/>
                  <a:pt x="1160" y="219"/>
                </a:cubicBezTo>
                <a:cubicBezTo>
                  <a:pt x="1269" y="302"/>
                  <a:pt x="1376" y="426"/>
                  <a:pt x="1367" y="510"/>
                </a:cubicBezTo>
                <a:cubicBezTo>
                  <a:pt x="1358" y="594"/>
                  <a:pt x="1234" y="688"/>
                  <a:pt x="1103" y="726"/>
                </a:cubicBezTo>
                <a:cubicBezTo>
                  <a:pt x="972" y="764"/>
                  <a:pt x="749" y="754"/>
                  <a:pt x="578" y="738"/>
                </a:cubicBezTo>
                <a:cubicBezTo>
                  <a:pt x="407" y="722"/>
                  <a:pt x="154" y="695"/>
                  <a:pt x="77" y="630"/>
                </a:cubicBezTo>
                <a:cubicBezTo>
                  <a:pt x="0" y="565"/>
                  <a:pt x="60" y="426"/>
                  <a:pt x="113" y="348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61860" name="Freeform 4"/>
          <p:cNvSpPr>
            <a:spLocks/>
          </p:cNvSpPr>
          <p:nvPr/>
        </p:nvSpPr>
        <p:spPr bwMode="auto">
          <a:xfrm>
            <a:off x="5959475" y="2120900"/>
            <a:ext cx="352425" cy="285750"/>
          </a:xfrm>
          <a:custGeom>
            <a:avLst/>
            <a:gdLst>
              <a:gd name="T0" fmla="*/ 0 w 222"/>
              <a:gd name="T1" fmla="*/ 180 h 180"/>
              <a:gd name="T2" fmla="*/ 222 w 222"/>
              <a:gd name="T3" fmla="*/ 0 h 1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80">
                <a:moveTo>
                  <a:pt x="0" y="180"/>
                </a:moveTo>
                <a:lnTo>
                  <a:pt x="222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61861" name="Oval 5"/>
          <p:cNvSpPr>
            <a:spLocks noChangeArrowheads="1"/>
          </p:cNvSpPr>
          <p:nvPr/>
        </p:nvSpPr>
        <p:spPr bwMode="auto">
          <a:xfrm>
            <a:off x="5546725" y="2495550"/>
            <a:ext cx="496888" cy="128588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61862" name="Line 6"/>
          <p:cNvSpPr>
            <a:spLocks noChangeShapeType="1"/>
          </p:cNvSpPr>
          <p:nvPr/>
        </p:nvSpPr>
        <p:spPr bwMode="auto">
          <a:xfrm>
            <a:off x="5546725" y="2484438"/>
            <a:ext cx="1588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61863" name="Line 7"/>
          <p:cNvSpPr>
            <a:spLocks noChangeShapeType="1"/>
          </p:cNvSpPr>
          <p:nvPr/>
        </p:nvSpPr>
        <p:spPr bwMode="auto">
          <a:xfrm>
            <a:off x="6043613" y="2484438"/>
            <a:ext cx="1587" cy="79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61864" name="Rectangle 8"/>
          <p:cNvSpPr>
            <a:spLocks noChangeArrowheads="1"/>
          </p:cNvSpPr>
          <p:nvPr/>
        </p:nvSpPr>
        <p:spPr bwMode="auto">
          <a:xfrm>
            <a:off x="5546725" y="2484438"/>
            <a:ext cx="492125" cy="77787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761865" name="Oval 9"/>
          <p:cNvSpPr>
            <a:spLocks noChangeArrowheads="1"/>
          </p:cNvSpPr>
          <p:nvPr/>
        </p:nvSpPr>
        <p:spPr bwMode="auto">
          <a:xfrm>
            <a:off x="5541963" y="2390775"/>
            <a:ext cx="496887" cy="150813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61866" name="Freeform 10"/>
          <p:cNvSpPr>
            <a:spLocks/>
          </p:cNvSpPr>
          <p:nvPr/>
        </p:nvSpPr>
        <p:spPr bwMode="auto">
          <a:xfrm>
            <a:off x="6602413" y="2120900"/>
            <a:ext cx="342900" cy="300038"/>
          </a:xfrm>
          <a:custGeom>
            <a:avLst/>
            <a:gdLst>
              <a:gd name="T0" fmla="*/ 0 w 216"/>
              <a:gd name="T1" fmla="*/ 0 h 189"/>
              <a:gd name="T2" fmla="*/ 216 w 216"/>
              <a:gd name="T3" fmla="*/ 189 h 18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16" h="189">
                <a:moveTo>
                  <a:pt x="0" y="0"/>
                </a:moveTo>
                <a:lnTo>
                  <a:pt x="216" y="189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761867" name="Freeform 11"/>
          <p:cNvSpPr>
            <a:spLocks/>
          </p:cNvSpPr>
          <p:nvPr/>
        </p:nvSpPr>
        <p:spPr bwMode="auto">
          <a:xfrm>
            <a:off x="6049963" y="2540000"/>
            <a:ext cx="857250" cy="4763"/>
          </a:xfrm>
          <a:custGeom>
            <a:avLst/>
            <a:gdLst>
              <a:gd name="T0" fmla="*/ 540 w 540"/>
              <a:gd name="T1" fmla="*/ 3 h 3"/>
              <a:gd name="T2" fmla="*/ 0 w 540"/>
              <a:gd name="T3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40" h="3">
                <a:moveTo>
                  <a:pt x="540" y="3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grpSp>
        <p:nvGrpSpPr>
          <p:cNvPr id="50187" name="Group 12"/>
          <p:cNvGrpSpPr>
            <a:grpSpLocks/>
          </p:cNvGrpSpPr>
          <p:nvPr/>
        </p:nvGrpSpPr>
        <p:grpSpPr bwMode="auto">
          <a:xfrm>
            <a:off x="5630863" y="2316163"/>
            <a:ext cx="311150" cy="396875"/>
            <a:chOff x="2958" y="2430"/>
            <a:chExt cx="199" cy="250"/>
          </a:xfrm>
        </p:grpSpPr>
        <p:sp>
          <p:nvSpPr>
            <p:cNvPr id="761869" name="Rectangle 13"/>
            <p:cNvSpPr>
              <a:spLocks noChangeArrowheads="1"/>
            </p:cNvSpPr>
            <p:nvPr/>
          </p:nvSpPr>
          <p:spPr bwMode="auto">
            <a:xfrm>
              <a:off x="2982" y="2490"/>
              <a:ext cx="143" cy="13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61870" name="Text Box 14"/>
            <p:cNvSpPr txBox="1">
              <a:spLocks noChangeArrowheads="1"/>
            </p:cNvSpPr>
            <p:nvPr/>
          </p:nvSpPr>
          <p:spPr bwMode="auto">
            <a:xfrm>
              <a:off x="2958" y="2430"/>
              <a:ext cx="19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latin typeface="Arial" charset="0"/>
                  <a:cs typeface="+mn-cs"/>
                </a:rPr>
                <a:t>x</a:t>
              </a:r>
              <a:endParaRPr lang="en-US">
                <a:latin typeface="Arial" charset="0"/>
                <a:cs typeface="+mn-cs"/>
              </a:endParaRPr>
            </a:p>
          </p:txBody>
        </p:sp>
      </p:grpSp>
      <p:grpSp>
        <p:nvGrpSpPr>
          <p:cNvPr id="50188" name="Group 15"/>
          <p:cNvGrpSpPr>
            <a:grpSpLocks/>
          </p:cNvGrpSpPr>
          <p:nvPr/>
        </p:nvGrpSpPr>
        <p:grpSpPr bwMode="auto">
          <a:xfrm>
            <a:off x="6883400" y="2335213"/>
            <a:ext cx="501650" cy="396875"/>
            <a:chOff x="1740" y="2307"/>
            <a:chExt cx="316" cy="250"/>
          </a:xfrm>
        </p:grpSpPr>
        <p:sp>
          <p:nvSpPr>
            <p:cNvPr id="761872" name="Oval 16"/>
            <p:cNvSpPr>
              <a:spLocks noChangeArrowheads="1"/>
            </p:cNvSpPr>
            <p:nvPr/>
          </p:nvSpPr>
          <p:spPr bwMode="auto">
            <a:xfrm>
              <a:off x="1743" y="24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61873" name="Line 17"/>
            <p:cNvSpPr>
              <a:spLocks noChangeShapeType="1"/>
            </p:cNvSpPr>
            <p:nvPr/>
          </p:nvSpPr>
          <p:spPr bwMode="auto">
            <a:xfrm>
              <a:off x="1743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61874" name="Line 18"/>
            <p:cNvSpPr>
              <a:spLocks noChangeShapeType="1"/>
            </p:cNvSpPr>
            <p:nvPr/>
          </p:nvSpPr>
          <p:spPr bwMode="auto">
            <a:xfrm>
              <a:off x="2056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61875" name="Rectangle 19"/>
            <p:cNvSpPr>
              <a:spLocks noChangeArrowheads="1"/>
            </p:cNvSpPr>
            <p:nvPr/>
          </p:nvSpPr>
          <p:spPr bwMode="auto">
            <a:xfrm>
              <a:off x="1743" y="241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761876" name="Oval 20"/>
            <p:cNvSpPr>
              <a:spLocks noChangeArrowheads="1"/>
            </p:cNvSpPr>
            <p:nvPr/>
          </p:nvSpPr>
          <p:spPr bwMode="auto">
            <a:xfrm>
              <a:off x="1740" y="23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grpSp>
          <p:nvGrpSpPr>
            <p:cNvPr id="50251" name="Group 21"/>
            <p:cNvGrpSpPr>
              <a:grpSpLocks/>
            </p:cNvGrpSpPr>
            <p:nvPr/>
          </p:nvGrpSpPr>
          <p:grpSpPr bwMode="auto">
            <a:xfrm>
              <a:off x="1803" y="2307"/>
              <a:ext cx="196" cy="250"/>
              <a:chOff x="2958" y="2430"/>
              <a:chExt cx="199" cy="250"/>
            </a:xfrm>
          </p:grpSpPr>
          <p:sp>
            <p:nvSpPr>
              <p:cNvPr id="761878" name="Rectangle 2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3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761879" name="Text Box 23"/>
              <p:cNvSpPr txBox="1">
                <a:spLocks noChangeArrowheads="1"/>
              </p:cNvSpPr>
              <p:nvPr/>
            </p:nvSpPr>
            <p:spPr bwMode="auto">
              <a:xfrm>
                <a:off x="2958" y="2430"/>
                <a:ext cx="19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000">
                    <a:latin typeface="Arial" charset="0"/>
                    <a:cs typeface="+mn-cs"/>
                  </a:rPr>
                  <a:t>z</a:t>
                </a:r>
                <a:endParaRPr lang="en-US">
                  <a:latin typeface="Arial" charset="0"/>
                  <a:cs typeface="+mn-cs"/>
                </a:endParaRPr>
              </a:p>
            </p:txBody>
          </p:sp>
        </p:grpSp>
      </p:grpSp>
      <p:sp>
        <p:nvSpPr>
          <p:cNvPr id="761880" name="Text Box 24"/>
          <p:cNvSpPr txBox="1">
            <a:spLocks noChangeArrowheads="1"/>
          </p:cNvSpPr>
          <p:nvPr/>
        </p:nvSpPr>
        <p:spPr bwMode="auto">
          <a:xfrm>
            <a:off x="6718300" y="20018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800">
                <a:latin typeface="Arial" charset="0"/>
                <a:cs typeface="+mn-cs"/>
              </a:rPr>
              <a:t>1</a:t>
            </a:r>
            <a:endParaRPr lang="en-US">
              <a:latin typeface="Arial" charset="0"/>
              <a:cs typeface="+mn-cs"/>
            </a:endParaRPr>
          </a:p>
        </p:txBody>
      </p:sp>
      <p:sp>
        <p:nvSpPr>
          <p:cNvPr id="761881" name="Text Box 25"/>
          <p:cNvSpPr txBox="1">
            <a:spLocks noChangeArrowheads="1"/>
          </p:cNvSpPr>
          <p:nvPr/>
        </p:nvSpPr>
        <p:spPr bwMode="auto">
          <a:xfrm>
            <a:off x="5880100" y="199707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800">
                <a:latin typeface="Arial" charset="0"/>
                <a:cs typeface="+mn-cs"/>
              </a:rPr>
              <a:t>4</a:t>
            </a:r>
            <a:endParaRPr lang="en-US">
              <a:latin typeface="Arial" charset="0"/>
              <a:cs typeface="+mn-cs"/>
            </a:endParaRPr>
          </a:p>
        </p:txBody>
      </p:sp>
      <p:sp>
        <p:nvSpPr>
          <p:cNvPr id="761882" name="Text Box 26"/>
          <p:cNvSpPr txBox="1">
            <a:spLocks noChangeArrowheads="1"/>
          </p:cNvSpPr>
          <p:nvPr/>
        </p:nvSpPr>
        <p:spPr bwMode="auto">
          <a:xfrm>
            <a:off x="6269038" y="2525713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800">
                <a:latin typeface="Arial" charset="0"/>
                <a:cs typeface="+mn-cs"/>
              </a:rPr>
              <a:t>50</a:t>
            </a:r>
            <a:endParaRPr lang="en-US">
              <a:latin typeface="Arial" charset="0"/>
              <a:cs typeface="+mn-cs"/>
            </a:endParaRPr>
          </a:p>
        </p:txBody>
      </p:sp>
      <p:grpSp>
        <p:nvGrpSpPr>
          <p:cNvPr id="50192" name="Group 27"/>
          <p:cNvGrpSpPr>
            <a:grpSpLocks/>
          </p:cNvGrpSpPr>
          <p:nvPr/>
        </p:nvGrpSpPr>
        <p:grpSpPr bwMode="auto">
          <a:xfrm>
            <a:off x="6216650" y="1820863"/>
            <a:ext cx="501650" cy="396875"/>
            <a:chOff x="1740" y="2307"/>
            <a:chExt cx="316" cy="250"/>
          </a:xfrm>
        </p:grpSpPr>
        <p:sp>
          <p:nvSpPr>
            <p:cNvPr id="761884" name="Oval 28"/>
            <p:cNvSpPr>
              <a:spLocks noChangeArrowheads="1"/>
            </p:cNvSpPr>
            <p:nvPr/>
          </p:nvSpPr>
          <p:spPr bwMode="auto">
            <a:xfrm>
              <a:off x="1743" y="24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61885" name="Line 29"/>
            <p:cNvSpPr>
              <a:spLocks noChangeShapeType="1"/>
            </p:cNvSpPr>
            <p:nvPr/>
          </p:nvSpPr>
          <p:spPr bwMode="auto">
            <a:xfrm>
              <a:off x="1743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61886" name="Line 30"/>
            <p:cNvSpPr>
              <a:spLocks noChangeShapeType="1"/>
            </p:cNvSpPr>
            <p:nvPr/>
          </p:nvSpPr>
          <p:spPr bwMode="auto">
            <a:xfrm>
              <a:off x="2056" y="241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61887" name="Rectangle 31"/>
            <p:cNvSpPr>
              <a:spLocks noChangeArrowheads="1"/>
            </p:cNvSpPr>
            <p:nvPr/>
          </p:nvSpPr>
          <p:spPr bwMode="auto">
            <a:xfrm>
              <a:off x="1743" y="2413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761888" name="Oval 32"/>
            <p:cNvSpPr>
              <a:spLocks noChangeArrowheads="1"/>
            </p:cNvSpPr>
            <p:nvPr/>
          </p:nvSpPr>
          <p:spPr bwMode="auto">
            <a:xfrm>
              <a:off x="1740" y="23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grpSp>
          <p:nvGrpSpPr>
            <p:cNvPr id="50243" name="Group 33"/>
            <p:cNvGrpSpPr>
              <a:grpSpLocks/>
            </p:cNvGrpSpPr>
            <p:nvPr/>
          </p:nvGrpSpPr>
          <p:grpSpPr bwMode="auto">
            <a:xfrm>
              <a:off x="1804" y="2307"/>
              <a:ext cx="196" cy="250"/>
              <a:chOff x="2959" y="2430"/>
              <a:chExt cx="199" cy="250"/>
            </a:xfrm>
          </p:grpSpPr>
          <p:sp>
            <p:nvSpPr>
              <p:cNvPr id="761890" name="Rectangle 3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3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761891" name="Text Box 35"/>
              <p:cNvSpPr txBox="1">
                <a:spLocks noChangeArrowheads="1"/>
              </p:cNvSpPr>
              <p:nvPr/>
            </p:nvSpPr>
            <p:spPr bwMode="auto">
              <a:xfrm>
                <a:off x="2959" y="2430"/>
                <a:ext cx="19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000">
                    <a:latin typeface="Arial" charset="0"/>
                    <a:cs typeface="+mn-cs"/>
                  </a:rPr>
                  <a:t>y</a:t>
                </a:r>
                <a:endParaRPr lang="en-US">
                  <a:latin typeface="Arial" charset="0"/>
                  <a:cs typeface="+mn-cs"/>
                </a:endParaRPr>
              </a:p>
            </p:txBody>
          </p:sp>
        </p:grpSp>
      </p:grpSp>
      <p:grpSp>
        <p:nvGrpSpPr>
          <p:cNvPr id="50193" name="Group 36"/>
          <p:cNvGrpSpPr>
            <a:grpSpLocks/>
          </p:cNvGrpSpPr>
          <p:nvPr/>
        </p:nvGrpSpPr>
        <p:grpSpPr bwMode="auto">
          <a:xfrm>
            <a:off x="5654675" y="1601788"/>
            <a:ext cx="457200" cy="671512"/>
            <a:chOff x="3562" y="1009"/>
            <a:chExt cx="288" cy="423"/>
          </a:xfrm>
        </p:grpSpPr>
        <p:sp>
          <p:nvSpPr>
            <p:cNvPr id="761893" name="Text Box 37"/>
            <p:cNvSpPr txBox="1">
              <a:spLocks noChangeArrowheads="1"/>
            </p:cNvSpPr>
            <p:nvPr/>
          </p:nvSpPr>
          <p:spPr bwMode="auto">
            <a:xfrm>
              <a:off x="3562" y="1009"/>
              <a:ext cx="2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solidFill>
                    <a:srgbClr val="FF0000"/>
                  </a:solidFill>
                  <a:latin typeface="Arial" charset="0"/>
                  <a:cs typeface="+mn-cs"/>
                </a:rPr>
                <a:t>60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761894" name="Line 38"/>
            <p:cNvSpPr>
              <a:spLocks noChangeShapeType="1"/>
            </p:cNvSpPr>
            <p:nvPr/>
          </p:nvSpPr>
          <p:spPr bwMode="auto">
            <a:xfrm flipH="1" flipV="1">
              <a:off x="3718" y="1204"/>
              <a:ext cx="132" cy="22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</p:grpSp>
      <p:graphicFrame>
        <p:nvGraphicFramePr>
          <p:cNvPr id="761895" name="Group 39"/>
          <p:cNvGraphicFramePr>
            <a:graphicFrameLocks noGrp="1"/>
          </p:cNvGraphicFramePr>
          <p:nvPr/>
        </p:nvGraphicFramePr>
        <p:xfrm>
          <a:off x="1187450" y="5227638"/>
          <a:ext cx="957263" cy="1108076"/>
        </p:xfrm>
        <a:graphic>
          <a:graphicData uri="http://schemas.openxmlformats.org/drawingml/2006/table">
            <a:tbl>
              <a:tblPr/>
              <a:tblGrid>
                <a:gridCol w="479425"/>
                <a:gridCol w="477838"/>
              </a:tblGrid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61906" name="Rectangle 50"/>
          <p:cNvSpPr>
            <a:spLocks noChangeArrowheads="1"/>
          </p:cNvSpPr>
          <p:nvPr/>
        </p:nvSpPr>
        <p:spPr bwMode="auto">
          <a:xfrm>
            <a:off x="1243013" y="4762500"/>
            <a:ext cx="84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Arial" charset="0"/>
                <a:cs typeface="+mn-cs"/>
              </a:rPr>
              <a:t>x</a:t>
            </a:r>
            <a:r>
              <a:rPr lang="ja-JP" altLang="en-US" sz="1800">
                <a:latin typeface="Arial" charset="0"/>
                <a:cs typeface="+mn-cs"/>
              </a:rPr>
              <a:t>’</a:t>
            </a:r>
            <a:r>
              <a:rPr lang="en-US" sz="1800">
                <a:latin typeface="Arial" charset="0"/>
                <a:cs typeface="+mn-cs"/>
              </a:rPr>
              <a:t>s DV</a:t>
            </a:r>
          </a:p>
        </p:txBody>
      </p:sp>
      <p:graphicFrame>
        <p:nvGraphicFramePr>
          <p:cNvPr id="761907" name="Group 51"/>
          <p:cNvGraphicFramePr>
            <a:graphicFrameLocks noGrp="1"/>
          </p:cNvGraphicFramePr>
          <p:nvPr/>
        </p:nvGraphicFramePr>
        <p:xfrm>
          <a:off x="3473450" y="3313113"/>
          <a:ext cx="957263" cy="1108076"/>
        </p:xfrm>
        <a:graphic>
          <a:graphicData uri="http://schemas.openxmlformats.org/drawingml/2006/table">
            <a:tbl>
              <a:tblPr/>
              <a:tblGrid>
                <a:gridCol w="479425"/>
                <a:gridCol w="477838"/>
              </a:tblGrid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61918" name="Rectangle 62"/>
          <p:cNvSpPr>
            <a:spLocks noChangeArrowheads="1"/>
          </p:cNvSpPr>
          <p:nvPr/>
        </p:nvSpPr>
        <p:spPr bwMode="auto">
          <a:xfrm>
            <a:off x="3529013" y="2847975"/>
            <a:ext cx="84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Arial" charset="0"/>
                <a:cs typeface="+mn-cs"/>
              </a:rPr>
              <a:t>y</a:t>
            </a:r>
            <a:r>
              <a:rPr lang="ja-JP" altLang="en-US" sz="1800">
                <a:latin typeface="Arial" charset="0"/>
                <a:cs typeface="+mn-cs"/>
              </a:rPr>
              <a:t>’</a:t>
            </a:r>
            <a:r>
              <a:rPr lang="en-US" sz="1800">
                <a:latin typeface="Arial" charset="0"/>
                <a:cs typeface="+mn-cs"/>
              </a:rPr>
              <a:t>s DV</a:t>
            </a:r>
          </a:p>
        </p:txBody>
      </p:sp>
      <p:graphicFrame>
        <p:nvGraphicFramePr>
          <p:cNvPr id="761919" name="Group 63"/>
          <p:cNvGraphicFramePr>
            <a:graphicFrameLocks noGrp="1"/>
          </p:cNvGraphicFramePr>
          <p:nvPr/>
        </p:nvGraphicFramePr>
        <p:xfrm>
          <a:off x="6364288" y="5008563"/>
          <a:ext cx="957262" cy="1108076"/>
        </p:xfrm>
        <a:graphic>
          <a:graphicData uri="http://schemas.openxmlformats.org/drawingml/2006/table">
            <a:tbl>
              <a:tblPr/>
              <a:tblGrid>
                <a:gridCol w="479425"/>
                <a:gridCol w="477837"/>
              </a:tblGrid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61930" name="Rectangle 74"/>
          <p:cNvSpPr>
            <a:spLocks noChangeArrowheads="1"/>
          </p:cNvSpPr>
          <p:nvPr/>
        </p:nvSpPr>
        <p:spPr bwMode="auto">
          <a:xfrm>
            <a:off x="6419850" y="4543425"/>
            <a:ext cx="84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Arial" charset="0"/>
                <a:cs typeface="+mn-cs"/>
              </a:rPr>
              <a:t>z</a:t>
            </a:r>
            <a:r>
              <a:rPr lang="ja-JP" altLang="en-US" sz="1800">
                <a:latin typeface="Arial" charset="0"/>
                <a:cs typeface="+mn-cs"/>
              </a:rPr>
              <a:t>’</a:t>
            </a:r>
            <a:r>
              <a:rPr lang="en-US" sz="1800">
                <a:latin typeface="Arial" charset="0"/>
                <a:cs typeface="+mn-cs"/>
              </a:rPr>
              <a:t>s DV</a:t>
            </a:r>
          </a:p>
        </p:txBody>
      </p:sp>
      <p:grpSp>
        <p:nvGrpSpPr>
          <p:cNvPr id="50230" name="Group 75"/>
          <p:cNvGrpSpPr>
            <a:grpSpLocks/>
          </p:cNvGrpSpPr>
          <p:nvPr/>
        </p:nvGrpSpPr>
        <p:grpSpPr bwMode="auto">
          <a:xfrm>
            <a:off x="2178050" y="3776663"/>
            <a:ext cx="1971675" cy="1587500"/>
            <a:chOff x="1372" y="2379"/>
            <a:chExt cx="1242" cy="1000"/>
          </a:xfrm>
        </p:grpSpPr>
        <p:sp>
          <p:nvSpPr>
            <p:cNvPr id="761932" name="Line 76"/>
            <p:cNvSpPr>
              <a:spLocks noChangeShapeType="1"/>
            </p:cNvSpPr>
            <p:nvPr/>
          </p:nvSpPr>
          <p:spPr bwMode="auto">
            <a:xfrm flipV="1">
              <a:off x="1372" y="2379"/>
              <a:ext cx="1242" cy="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61933" name="Rectangle 77"/>
            <p:cNvSpPr>
              <a:spLocks noChangeArrowheads="1"/>
            </p:cNvSpPr>
            <p:nvPr/>
          </p:nvSpPr>
          <p:spPr bwMode="auto">
            <a:xfrm>
              <a:off x="1487" y="2856"/>
              <a:ext cx="584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>
                  <a:latin typeface="Arial" charset="0"/>
                  <a:cs typeface="+mn-cs"/>
                </a:rPr>
                <a:t>dist=60</a:t>
              </a:r>
            </a:p>
          </p:txBody>
        </p:sp>
      </p:grpSp>
      <p:grpSp>
        <p:nvGrpSpPr>
          <p:cNvPr id="50231" name="Group 78"/>
          <p:cNvGrpSpPr>
            <a:grpSpLocks/>
          </p:cNvGrpSpPr>
          <p:nvPr/>
        </p:nvGrpSpPr>
        <p:grpSpPr bwMode="auto">
          <a:xfrm>
            <a:off x="4291013" y="3752850"/>
            <a:ext cx="2627312" cy="1598613"/>
            <a:chOff x="2703" y="2364"/>
            <a:chExt cx="1655" cy="1007"/>
          </a:xfrm>
        </p:grpSpPr>
        <p:sp>
          <p:nvSpPr>
            <p:cNvPr id="761935" name="Line 79"/>
            <p:cNvSpPr>
              <a:spLocks noChangeShapeType="1"/>
            </p:cNvSpPr>
            <p:nvPr/>
          </p:nvSpPr>
          <p:spPr bwMode="auto">
            <a:xfrm flipH="1" flipV="1">
              <a:off x="2703" y="2364"/>
              <a:ext cx="1655" cy="100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761936" name="Rectangle 80"/>
            <p:cNvSpPr>
              <a:spLocks noChangeArrowheads="1"/>
            </p:cNvSpPr>
            <p:nvPr/>
          </p:nvSpPr>
          <p:spPr bwMode="auto">
            <a:xfrm>
              <a:off x="3182" y="2732"/>
              <a:ext cx="696" cy="2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>
                  <a:latin typeface="Arial" charset="0"/>
                  <a:cs typeface="+mn-cs"/>
                </a:rPr>
                <a:t>dist=∞+1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004AD-38F4-8A42-A224-1C1833700CA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>
                <a:cs typeface="+mj-cs"/>
              </a:rPr>
              <a:t>Comparison of LS and DV algorithms</a:t>
            </a:r>
            <a:endParaRPr lang="en-US" smtClean="0">
              <a:cs typeface="+mj-cs"/>
            </a:endParaRPr>
          </a:p>
        </p:txBody>
      </p:sp>
      <p:sp>
        <p:nvSpPr>
          <p:cNvPr id="47616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23875" y="1295400"/>
            <a:ext cx="4029075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smtClean="0">
                <a:solidFill>
                  <a:srgbClr val="FF0000"/>
                </a:solidFill>
                <a:cs typeface="+mn-cs"/>
              </a:rPr>
              <a:t>Message complexity</a:t>
            </a:r>
            <a:endParaRPr lang="en-US" sz="240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u="sng" smtClean="0">
                <a:solidFill>
                  <a:srgbClr val="FF0000"/>
                </a:solidFill>
                <a:cs typeface="+mn-cs"/>
              </a:rPr>
              <a:t>LS:</a:t>
            </a:r>
            <a:r>
              <a:rPr lang="en-US" sz="2000" smtClean="0">
                <a:cs typeface="+mn-cs"/>
              </a:rPr>
              <a:t> with n nodes, E links, O(nE) msgs sent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u="sng" smtClean="0">
                <a:solidFill>
                  <a:srgbClr val="FF0000"/>
                </a:solidFill>
                <a:cs typeface="+mn-cs"/>
              </a:rPr>
              <a:t>DV: </a:t>
            </a:r>
            <a:r>
              <a:rPr lang="en-US" sz="2000" smtClean="0">
                <a:cs typeface="+mn-cs"/>
              </a:rPr>
              <a:t>exchange between neighbors only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convergence time varies</a:t>
            </a:r>
            <a:endParaRPr lang="en-US" sz="1800" smtClean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charset="0"/>
              <a:buNone/>
              <a:defRPr/>
            </a:pPr>
            <a:r>
              <a:rPr lang="en-US" sz="2400" smtClean="0">
                <a:solidFill>
                  <a:srgbClr val="FF0000"/>
                </a:solidFill>
                <a:cs typeface="+mn-cs"/>
              </a:rPr>
              <a:t>Speed of Convergence</a:t>
            </a:r>
            <a:endParaRPr lang="en-US" sz="240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u="sng" smtClean="0">
                <a:solidFill>
                  <a:srgbClr val="FF0000"/>
                </a:solidFill>
                <a:cs typeface="+mn-cs"/>
              </a:rPr>
              <a:t>LS:</a:t>
            </a:r>
            <a:r>
              <a:rPr lang="en-US" sz="2000" smtClean="0">
                <a:cs typeface="+mn-cs"/>
              </a:rPr>
              <a:t> O(n</a:t>
            </a:r>
            <a:r>
              <a:rPr lang="en-US" sz="2000" b="1" baseline="30000" smtClean="0">
                <a:cs typeface="+mn-cs"/>
              </a:rPr>
              <a:t>2</a:t>
            </a:r>
            <a:r>
              <a:rPr lang="en-US" sz="2000" smtClean="0">
                <a:cs typeface="+mn-cs"/>
              </a:rPr>
              <a:t>) algorithm requires O(nE) msgs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may have oscillations</a:t>
            </a:r>
            <a:endParaRPr lang="en-US" sz="18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u="sng" smtClean="0">
                <a:solidFill>
                  <a:srgbClr val="FF0000"/>
                </a:solidFill>
                <a:cs typeface="+mn-cs"/>
              </a:rPr>
              <a:t>DV</a:t>
            </a:r>
            <a:r>
              <a:rPr lang="en-US" sz="2000" smtClean="0">
                <a:cs typeface="+mn-cs"/>
              </a:rPr>
              <a:t>: convergence time varies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may be routing loops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count-to-infinity problem</a:t>
            </a:r>
            <a:endParaRPr lang="en-US" sz="1800" smtClean="0"/>
          </a:p>
        </p:txBody>
      </p:sp>
      <p:sp>
        <p:nvSpPr>
          <p:cNvPr id="47616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743450" y="1295400"/>
            <a:ext cx="4010025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1800" dirty="0" smtClean="0">
                <a:solidFill>
                  <a:srgbClr val="FF0000"/>
                </a:solidFill>
                <a:cs typeface="+mn-cs"/>
              </a:rPr>
              <a:t>Robustness:</a:t>
            </a:r>
            <a:r>
              <a:rPr lang="en-US" sz="1800" dirty="0" smtClean="0">
                <a:cs typeface="+mn-cs"/>
              </a:rPr>
              <a:t> what happens if router malfunctions?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1800" u="sng" dirty="0" smtClean="0">
                <a:solidFill>
                  <a:srgbClr val="FF0000"/>
                </a:solidFill>
                <a:cs typeface="+mn-cs"/>
              </a:rPr>
              <a:t>LS:</a:t>
            </a:r>
            <a:r>
              <a:rPr lang="en-US" sz="1800" dirty="0" smtClean="0">
                <a:cs typeface="+mn-cs"/>
              </a:rPr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/>
              <a:t>node can advertise incorrect </a:t>
            </a:r>
            <a:r>
              <a:rPr lang="en-US" sz="1600" i="1" dirty="0" smtClean="0">
                <a:solidFill>
                  <a:schemeClr val="accent2"/>
                </a:solidFill>
              </a:rPr>
              <a:t>link</a:t>
            </a:r>
            <a:r>
              <a:rPr lang="en-US" sz="1600" dirty="0" smtClean="0"/>
              <a:t> cost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/>
              <a:t>each node computes only its </a:t>
            </a:r>
            <a:r>
              <a:rPr lang="en-US" sz="1600" i="1" dirty="0" smtClean="0"/>
              <a:t>own</a:t>
            </a:r>
            <a:r>
              <a:rPr lang="en-US" sz="1600" dirty="0" smtClean="0"/>
              <a:t> table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1800" u="sng" dirty="0" smtClean="0">
                <a:solidFill>
                  <a:srgbClr val="FF0000"/>
                </a:solidFill>
                <a:cs typeface="+mn-cs"/>
              </a:rPr>
              <a:t>DV:</a:t>
            </a:r>
            <a:endParaRPr lang="en-US" sz="1800" dirty="0" smtClean="0">
              <a:cs typeface="+mn-cs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/>
              <a:t>DV node can advertise incorrect </a:t>
            </a:r>
            <a:r>
              <a:rPr lang="en-US" sz="1600" i="1" dirty="0" smtClean="0">
                <a:solidFill>
                  <a:schemeClr val="accent2"/>
                </a:solidFill>
              </a:rPr>
              <a:t>path</a:t>
            </a:r>
            <a:r>
              <a:rPr lang="en-US" sz="1600" dirty="0" smtClean="0"/>
              <a:t> cost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 smtClean="0"/>
              <a:t>each node</a:t>
            </a:r>
            <a:r>
              <a:rPr lang="ja-JP" altLang="en-US" sz="1600" dirty="0" smtClean="0"/>
              <a:t>’</a:t>
            </a:r>
            <a:r>
              <a:rPr lang="en-US" sz="1600" dirty="0" smtClean="0"/>
              <a:t>s table used by others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400" dirty="0" smtClean="0"/>
              <a:t>error propagate thru network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1600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1800" dirty="0" smtClean="0"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7793AD-066D-D94F-B199-859C5CB1EDD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0"/>
            <a:ext cx="7158037" cy="14128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cs typeface="+mj-cs"/>
              </a:rPr>
              <a:t>IP Addressing: introduction</a:t>
            </a:r>
            <a:endParaRPr lang="en-US" smtClean="0">
              <a:cs typeface="+mj-cs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752600"/>
            <a:ext cx="36957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solidFill>
                  <a:schemeClr val="hlink"/>
                </a:solidFill>
                <a:cs typeface="+mn-cs"/>
              </a:rPr>
              <a:t>IP address</a:t>
            </a:r>
            <a:r>
              <a:rPr lang="en-US" sz="2400" smtClean="0">
                <a:solidFill>
                  <a:schemeClr val="accent2"/>
                </a:solidFill>
                <a:cs typeface="+mn-cs"/>
              </a:rPr>
              <a:t>:</a:t>
            </a:r>
            <a:r>
              <a:rPr lang="en-US" sz="2400" smtClean="0">
                <a:cs typeface="+mn-cs"/>
              </a:rPr>
              <a:t> 32-bit identifier for host, router </a:t>
            </a:r>
            <a:r>
              <a:rPr lang="en-US" sz="2400" i="1" smtClean="0">
                <a:cs typeface="+mn-cs"/>
              </a:rPr>
              <a:t>interface</a:t>
            </a:r>
            <a:r>
              <a:rPr lang="en-US" sz="2400" smtClean="0">
                <a:cs typeface="+mn-cs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i="1" smtClean="0">
                <a:solidFill>
                  <a:schemeClr val="hlink"/>
                </a:solidFill>
                <a:cs typeface="+mn-cs"/>
              </a:rPr>
              <a:t>interface</a:t>
            </a:r>
            <a:r>
              <a:rPr lang="en-US" sz="2400" i="1" smtClean="0">
                <a:solidFill>
                  <a:schemeClr val="accent2"/>
                </a:solidFill>
                <a:cs typeface="+mn-cs"/>
              </a:rPr>
              <a:t>:</a:t>
            </a:r>
            <a:r>
              <a:rPr lang="en-US" sz="2400" smtClean="0">
                <a:cs typeface="+mn-cs"/>
              </a:rPr>
              <a:t> connection between host/router and physical link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routers typically have multiple interfaces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host typically has one interface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IP addresses associated with each interface</a:t>
            </a:r>
          </a:p>
        </p:txBody>
      </p:sp>
      <p:graphicFrame>
        <p:nvGraphicFramePr>
          <p:cNvPr id="54275" name="Object 4"/>
          <p:cNvGraphicFramePr>
            <a:graphicFrameLocks noChangeAspect="1"/>
          </p:cNvGraphicFramePr>
          <p:nvPr/>
        </p:nvGraphicFramePr>
        <p:xfrm>
          <a:off x="4456113" y="162718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40" name="Clip" r:id="rId4" imgW="1308100" imgH="1079500" progId="MS_ClipArt_Gallery.2">
                  <p:embed/>
                </p:oleObj>
              </mc:Choice>
              <mc:Fallback>
                <p:oleObj name="Clip" r:id="rId4" imgW="1308100" imgH="10795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162718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5016500" y="2000250"/>
            <a:ext cx="277813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H="1">
            <a:off x="5307013" y="1985963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V="1">
            <a:off x="5016500" y="2644775"/>
            <a:ext cx="277813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5026025" y="3271838"/>
            <a:ext cx="27305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graphicFrame>
        <p:nvGraphicFramePr>
          <p:cNvPr id="54280" name="Object 9"/>
          <p:cNvGraphicFramePr>
            <a:graphicFrameLocks noChangeAspect="1"/>
          </p:cNvGraphicFramePr>
          <p:nvPr/>
        </p:nvGraphicFramePr>
        <p:xfrm>
          <a:off x="4456113" y="229393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41" name="Clip" r:id="rId6" imgW="1308100" imgH="1079500" progId="MS_ClipArt_Gallery.2">
                  <p:embed/>
                </p:oleObj>
              </mc:Choice>
              <mc:Fallback>
                <p:oleObj name="Clip" r:id="rId6" imgW="1308100" imgH="1079500" progId="MS_ClipArt_Gallery.2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229393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1" name="Object 10"/>
          <p:cNvGraphicFramePr>
            <a:graphicFrameLocks noChangeAspect="1"/>
          </p:cNvGraphicFramePr>
          <p:nvPr/>
        </p:nvGraphicFramePr>
        <p:xfrm>
          <a:off x="4456113" y="290353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42" name="Clip" r:id="rId7" imgW="1308100" imgH="1079500" progId="MS_ClipArt_Gallery.2">
                  <p:embed/>
                </p:oleObj>
              </mc:Choice>
              <mc:Fallback>
                <p:oleObj name="Clip" r:id="rId7" imgW="1308100" imgH="1079500" progId="MS_ClipArt_Gallery.2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290353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5307013" y="2843213"/>
            <a:ext cx="10350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grpSp>
        <p:nvGrpSpPr>
          <p:cNvPr id="54283" name="Group 12"/>
          <p:cNvGrpSpPr>
            <a:grpSpLocks/>
          </p:cNvGrpSpPr>
          <p:nvPr/>
        </p:nvGrpSpPr>
        <p:grpSpPr bwMode="auto">
          <a:xfrm>
            <a:off x="6249988" y="2808288"/>
            <a:ext cx="711200" cy="381000"/>
            <a:chOff x="3600" y="219"/>
            <a:chExt cx="360" cy="175"/>
          </a:xfrm>
        </p:grpSpPr>
        <p:sp>
          <p:nvSpPr>
            <p:cNvPr id="18445" name="Oval 1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8446" name="Line 1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8447" name="Line 1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8448" name="Rectangle 1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1800">
                <a:latin typeface="Times New Roman" charset="0"/>
                <a:cs typeface="+mn-cs"/>
              </a:endParaRPr>
            </a:p>
          </p:txBody>
        </p:sp>
        <p:sp>
          <p:nvSpPr>
            <p:cNvPr id="18449" name="Oval 1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grpSp>
          <p:nvGrpSpPr>
            <p:cNvPr id="54332" name="Group 1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18451" name="Line 1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18452" name="Line 2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18453" name="Line 2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</p:grpSp>
        <p:grpSp>
          <p:nvGrpSpPr>
            <p:cNvPr id="54333" name="Group 2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18455" name="Line 2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18456" name="Line 2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18457" name="Line 25"/>
              <p:cNvSpPr>
                <a:spLocks noChangeShapeType="1"/>
              </p:cNvSpPr>
              <p:nvPr/>
            </p:nvSpPr>
            <p:spPr bwMode="auto">
              <a:xfrm>
                <a:off x="2894" y="851"/>
                <a:ext cx="52" cy="9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</p:grpSp>
      </p:grpSp>
      <p:sp>
        <p:nvSpPr>
          <p:cNvPr id="18458" name="Text Box 26"/>
          <p:cNvSpPr txBox="1">
            <a:spLocks noChangeArrowheads="1"/>
          </p:cNvSpPr>
          <p:nvPr/>
        </p:nvSpPr>
        <p:spPr bwMode="auto">
          <a:xfrm>
            <a:off x="4975225" y="167481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223.1.1.1</a:t>
            </a:r>
            <a:endParaRPr lang="en-US" sz="1800">
              <a:cs typeface="+mn-cs"/>
            </a:endParaRPr>
          </a:p>
        </p:txBody>
      </p:sp>
      <p:grpSp>
        <p:nvGrpSpPr>
          <p:cNvPr id="54285" name="Group 27"/>
          <p:cNvGrpSpPr>
            <a:grpSpLocks/>
          </p:cNvGrpSpPr>
          <p:nvPr/>
        </p:nvGrpSpPr>
        <p:grpSpPr bwMode="auto">
          <a:xfrm>
            <a:off x="4975225" y="2209800"/>
            <a:ext cx="1031875" cy="336550"/>
            <a:chOff x="3251" y="608"/>
            <a:chExt cx="650" cy="212"/>
          </a:xfrm>
        </p:grpSpPr>
        <p:sp>
          <p:nvSpPr>
            <p:cNvPr id="18460" name="Rectangle 28"/>
            <p:cNvSpPr>
              <a:spLocks noChangeArrowheads="1"/>
            </p:cNvSpPr>
            <p:nvPr/>
          </p:nvSpPr>
          <p:spPr bwMode="auto">
            <a:xfrm>
              <a:off x="3306" y="657"/>
              <a:ext cx="525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8461" name="Text Box 29"/>
            <p:cNvSpPr txBox="1">
              <a:spLocks noChangeArrowheads="1"/>
            </p:cNvSpPr>
            <p:nvPr/>
          </p:nvSpPr>
          <p:spPr bwMode="auto">
            <a:xfrm>
              <a:off x="3251" y="608"/>
              <a:ext cx="6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>
                  <a:cs typeface="+mn-cs"/>
                </a:rPr>
                <a:t>223.1.1.2</a:t>
              </a:r>
              <a:endParaRPr lang="en-US" sz="1800">
                <a:cs typeface="+mn-cs"/>
              </a:endParaRPr>
            </a:p>
          </p:txBody>
        </p:sp>
      </p:grp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4860925" y="325596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223.1.1.3</a:t>
            </a:r>
            <a:endParaRPr lang="en-US" sz="1800">
              <a:cs typeface="+mn-cs"/>
            </a:endParaRPr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5486400" y="251460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223.1.1.4</a:t>
            </a:r>
            <a:endParaRPr lang="en-US" sz="1800">
              <a:cs typeface="+mn-cs"/>
            </a:endParaRPr>
          </a:p>
        </p:txBody>
      </p:sp>
      <p:sp>
        <p:nvSpPr>
          <p:cNvPr id="18464" name="Line 32"/>
          <p:cNvSpPr>
            <a:spLocks noChangeShapeType="1"/>
          </p:cNvSpPr>
          <p:nvPr/>
        </p:nvSpPr>
        <p:spPr bwMode="auto">
          <a:xfrm>
            <a:off x="6854825" y="2852738"/>
            <a:ext cx="10160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18465" name="Text Box 33"/>
          <p:cNvSpPr txBox="1">
            <a:spLocks noChangeArrowheads="1"/>
          </p:cNvSpPr>
          <p:nvPr/>
        </p:nvSpPr>
        <p:spPr bwMode="auto">
          <a:xfrm>
            <a:off x="6705600" y="251460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223.1.2.9</a:t>
            </a:r>
            <a:endParaRPr lang="en-US" sz="1800">
              <a:cs typeface="+mn-cs"/>
            </a:endParaRPr>
          </a:p>
        </p:txBody>
      </p:sp>
      <p:sp>
        <p:nvSpPr>
          <p:cNvPr id="18466" name="Line 34"/>
          <p:cNvSpPr>
            <a:spLocks noChangeShapeType="1"/>
          </p:cNvSpPr>
          <p:nvPr/>
        </p:nvSpPr>
        <p:spPr bwMode="auto">
          <a:xfrm flipH="1">
            <a:off x="7878763" y="2157413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graphicFrame>
        <p:nvGraphicFramePr>
          <p:cNvPr id="54291" name="Object 35"/>
          <p:cNvGraphicFramePr>
            <a:graphicFrameLocks noChangeAspect="1"/>
          </p:cNvGraphicFramePr>
          <p:nvPr/>
        </p:nvGraphicFramePr>
        <p:xfrm>
          <a:off x="8056563" y="186531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43" name="Clip" r:id="rId8" imgW="1308100" imgH="1079500" progId="MS_ClipArt_Gallery.2">
                  <p:embed/>
                </p:oleObj>
              </mc:Choice>
              <mc:Fallback>
                <p:oleObj name="Clip" r:id="rId8" imgW="1308100" imgH="1079500" progId="MS_ClipArt_Gallery.2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6563" y="186531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68" name="Line 36"/>
          <p:cNvSpPr>
            <a:spLocks noChangeShapeType="1"/>
          </p:cNvSpPr>
          <p:nvPr/>
        </p:nvSpPr>
        <p:spPr bwMode="auto">
          <a:xfrm>
            <a:off x="7878763" y="2162175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graphicFrame>
        <p:nvGraphicFramePr>
          <p:cNvPr id="54293" name="Object 37"/>
          <p:cNvGraphicFramePr>
            <a:graphicFrameLocks noChangeAspect="1"/>
          </p:cNvGraphicFramePr>
          <p:nvPr/>
        </p:nvGraphicFramePr>
        <p:xfrm>
          <a:off x="8061325" y="324643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44" name="Clip" r:id="rId9" imgW="1308100" imgH="1079500" progId="MS_ClipArt_Gallery.2">
                  <p:embed/>
                </p:oleObj>
              </mc:Choice>
              <mc:Fallback>
                <p:oleObj name="Clip" r:id="rId9" imgW="1308100" imgH="1079500" progId="MS_ClipArt_Gallery.2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1325" y="324643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70" name="Line 38"/>
          <p:cNvSpPr>
            <a:spLocks noChangeShapeType="1"/>
          </p:cNvSpPr>
          <p:nvPr/>
        </p:nvSpPr>
        <p:spPr bwMode="auto">
          <a:xfrm>
            <a:off x="7878763" y="3433763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grpSp>
        <p:nvGrpSpPr>
          <p:cNvPr id="54295" name="Group 39"/>
          <p:cNvGrpSpPr>
            <a:grpSpLocks/>
          </p:cNvGrpSpPr>
          <p:nvPr/>
        </p:nvGrpSpPr>
        <p:grpSpPr bwMode="auto">
          <a:xfrm>
            <a:off x="7197725" y="2971800"/>
            <a:ext cx="1031875" cy="336550"/>
            <a:chOff x="4532" y="1229"/>
            <a:chExt cx="650" cy="212"/>
          </a:xfrm>
        </p:grpSpPr>
        <p:sp>
          <p:nvSpPr>
            <p:cNvPr id="18472" name="Rectangle 40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8473" name="Text Box 41"/>
            <p:cNvSpPr txBox="1">
              <a:spLocks noChangeArrowheads="1"/>
            </p:cNvSpPr>
            <p:nvPr/>
          </p:nvSpPr>
          <p:spPr bwMode="auto">
            <a:xfrm>
              <a:off x="4532" y="1229"/>
              <a:ext cx="6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>
                  <a:cs typeface="+mn-cs"/>
                </a:rPr>
                <a:t>223.1.2.2</a:t>
              </a:r>
              <a:endParaRPr lang="en-US" sz="1800">
                <a:cs typeface="+mn-cs"/>
              </a:endParaRPr>
            </a:p>
          </p:txBody>
        </p:sp>
      </p:grpSp>
      <p:grpSp>
        <p:nvGrpSpPr>
          <p:cNvPr id="54296" name="Group 42"/>
          <p:cNvGrpSpPr>
            <a:grpSpLocks/>
          </p:cNvGrpSpPr>
          <p:nvPr/>
        </p:nvGrpSpPr>
        <p:grpSpPr bwMode="auto">
          <a:xfrm>
            <a:off x="6934200" y="1905000"/>
            <a:ext cx="1031875" cy="336550"/>
            <a:chOff x="4532" y="1229"/>
            <a:chExt cx="650" cy="212"/>
          </a:xfrm>
        </p:grpSpPr>
        <p:sp>
          <p:nvSpPr>
            <p:cNvPr id="18475" name="Rectangle 43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8476" name="Text Box 44"/>
            <p:cNvSpPr txBox="1">
              <a:spLocks noChangeArrowheads="1"/>
            </p:cNvSpPr>
            <p:nvPr/>
          </p:nvSpPr>
          <p:spPr bwMode="auto">
            <a:xfrm>
              <a:off x="4532" y="1229"/>
              <a:ext cx="6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>
                  <a:cs typeface="+mn-cs"/>
                </a:rPr>
                <a:t>223.1.2.1</a:t>
              </a:r>
              <a:endParaRPr lang="en-US" sz="1800">
                <a:cs typeface="+mn-cs"/>
              </a:endParaRPr>
            </a:p>
          </p:txBody>
        </p:sp>
      </p:grpSp>
      <p:sp>
        <p:nvSpPr>
          <p:cNvPr id="18477" name="Line 45"/>
          <p:cNvSpPr>
            <a:spLocks noChangeShapeType="1"/>
          </p:cNvSpPr>
          <p:nvPr/>
        </p:nvSpPr>
        <p:spPr bwMode="auto">
          <a:xfrm flipH="1">
            <a:off x="6616700" y="3190875"/>
            <a:ext cx="0" cy="12906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18478" name="Line 46"/>
          <p:cNvSpPr>
            <a:spLocks noChangeShapeType="1"/>
          </p:cNvSpPr>
          <p:nvPr/>
        </p:nvSpPr>
        <p:spPr bwMode="auto">
          <a:xfrm flipH="1">
            <a:off x="6007100" y="4471988"/>
            <a:ext cx="11858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18479" name="Line 47"/>
          <p:cNvSpPr>
            <a:spLocks noChangeShapeType="1"/>
          </p:cNvSpPr>
          <p:nvPr/>
        </p:nvSpPr>
        <p:spPr bwMode="auto">
          <a:xfrm flipH="1" flipV="1">
            <a:off x="6003925" y="4464050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18480" name="Line 48"/>
          <p:cNvSpPr>
            <a:spLocks noChangeShapeType="1"/>
          </p:cNvSpPr>
          <p:nvPr/>
        </p:nvSpPr>
        <p:spPr bwMode="auto">
          <a:xfrm flipH="1" flipV="1">
            <a:off x="7180263" y="4468813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graphicFrame>
        <p:nvGraphicFramePr>
          <p:cNvPr id="54301" name="Object 49"/>
          <p:cNvGraphicFramePr>
            <a:graphicFrameLocks noChangeAspect="1"/>
          </p:cNvGraphicFramePr>
          <p:nvPr/>
        </p:nvGraphicFramePr>
        <p:xfrm>
          <a:off x="6965950" y="462756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45" name="Clip" r:id="rId10" imgW="1308100" imgH="1079500" progId="MS_ClipArt_Gallery.2">
                  <p:embed/>
                </p:oleObj>
              </mc:Choice>
              <mc:Fallback>
                <p:oleObj name="Clip" r:id="rId10" imgW="1308100" imgH="1079500" progId="MS_ClipArt_Gallery.2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5950" y="462756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302" name="Object 50"/>
          <p:cNvGraphicFramePr>
            <a:graphicFrameLocks noChangeAspect="1"/>
          </p:cNvGraphicFramePr>
          <p:nvPr/>
        </p:nvGraphicFramePr>
        <p:xfrm>
          <a:off x="5708650" y="4641850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46" name="Clip" r:id="rId11" imgW="1308100" imgH="1079500" progId="MS_ClipArt_Gallery.2">
                  <p:embed/>
                </p:oleObj>
              </mc:Choice>
              <mc:Fallback>
                <p:oleObj name="Clip" r:id="rId11" imgW="1308100" imgH="1079500" progId="MS_ClipArt_Gallery.2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8650" y="4641850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4303" name="Group 51"/>
          <p:cNvGrpSpPr>
            <a:grpSpLocks/>
          </p:cNvGrpSpPr>
          <p:nvPr/>
        </p:nvGrpSpPr>
        <p:grpSpPr bwMode="auto">
          <a:xfrm>
            <a:off x="7151688" y="4346575"/>
            <a:ext cx="1031875" cy="336550"/>
            <a:chOff x="4532" y="1229"/>
            <a:chExt cx="650" cy="212"/>
          </a:xfrm>
        </p:grpSpPr>
        <p:sp>
          <p:nvSpPr>
            <p:cNvPr id="18484" name="Rectangle 52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8485" name="Text Box 53"/>
            <p:cNvSpPr txBox="1">
              <a:spLocks noChangeArrowheads="1"/>
            </p:cNvSpPr>
            <p:nvPr/>
          </p:nvSpPr>
          <p:spPr bwMode="auto">
            <a:xfrm>
              <a:off x="4532" y="1229"/>
              <a:ext cx="6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>
                  <a:cs typeface="+mn-cs"/>
                </a:rPr>
                <a:t>223.1.3.2</a:t>
              </a:r>
              <a:endParaRPr lang="en-US" sz="1800">
                <a:cs typeface="+mn-cs"/>
              </a:endParaRPr>
            </a:p>
          </p:txBody>
        </p:sp>
      </p:grpSp>
      <p:grpSp>
        <p:nvGrpSpPr>
          <p:cNvPr id="54304" name="Group 54"/>
          <p:cNvGrpSpPr>
            <a:grpSpLocks/>
          </p:cNvGrpSpPr>
          <p:nvPr/>
        </p:nvGrpSpPr>
        <p:grpSpPr bwMode="auto">
          <a:xfrm>
            <a:off x="5003800" y="4375150"/>
            <a:ext cx="1031875" cy="336550"/>
            <a:chOff x="4532" y="1229"/>
            <a:chExt cx="650" cy="212"/>
          </a:xfrm>
        </p:grpSpPr>
        <p:sp>
          <p:nvSpPr>
            <p:cNvPr id="18487" name="Rectangle 55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8488" name="Text Box 56"/>
            <p:cNvSpPr txBox="1">
              <a:spLocks noChangeArrowheads="1"/>
            </p:cNvSpPr>
            <p:nvPr/>
          </p:nvSpPr>
          <p:spPr bwMode="auto">
            <a:xfrm>
              <a:off x="4532" y="1229"/>
              <a:ext cx="6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>
                  <a:cs typeface="+mn-cs"/>
                </a:rPr>
                <a:t>223.1.3.1</a:t>
              </a:r>
              <a:endParaRPr lang="en-US" sz="1800">
                <a:cs typeface="+mn-cs"/>
              </a:endParaRPr>
            </a:p>
          </p:txBody>
        </p:sp>
      </p:grpSp>
      <p:grpSp>
        <p:nvGrpSpPr>
          <p:cNvPr id="54305" name="Group 57"/>
          <p:cNvGrpSpPr>
            <a:grpSpLocks/>
          </p:cNvGrpSpPr>
          <p:nvPr/>
        </p:nvGrpSpPr>
        <p:grpSpPr bwMode="auto">
          <a:xfrm>
            <a:off x="6003925" y="3236913"/>
            <a:ext cx="1144588" cy="336550"/>
            <a:chOff x="4532" y="1229"/>
            <a:chExt cx="721" cy="212"/>
          </a:xfrm>
        </p:grpSpPr>
        <p:sp>
          <p:nvSpPr>
            <p:cNvPr id="18490" name="Rectangle 58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18491" name="Text Box 59"/>
            <p:cNvSpPr txBox="1">
              <a:spLocks noChangeArrowheads="1"/>
            </p:cNvSpPr>
            <p:nvPr/>
          </p:nvSpPr>
          <p:spPr bwMode="auto">
            <a:xfrm>
              <a:off x="4532" y="1229"/>
              <a:ext cx="72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>
                  <a:cs typeface="+mn-cs"/>
                </a:rPr>
                <a:t>223.1.3.27</a:t>
              </a:r>
              <a:endParaRPr lang="en-US" sz="1800">
                <a:cs typeface="+mn-cs"/>
              </a:endParaRPr>
            </a:p>
          </p:txBody>
        </p:sp>
      </p:grpSp>
      <p:sp>
        <p:nvSpPr>
          <p:cNvPr id="18492" name="Text Box 60"/>
          <p:cNvSpPr txBox="1">
            <a:spLocks noChangeArrowheads="1"/>
          </p:cNvSpPr>
          <p:nvPr/>
        </p:nvSpPr>
        <p:spPr bwMode="auto">
          <a:xfrm>
            <a:off x="3984625" y="5341938"/>
            <a:ext cx="50482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223.1.1.1 = 11011111 00000001 00000001 00000001</a:t>
            </a:r>
            <a:endParaRPr lang="en-US" sz="1800">
              <a:cs typeface="+mn-cs"/>
            </a:endParaRPr>
          </a:p>
        </p:txBody>
      </p:sp>
      <p:sp>
        <p:nvSpPr>
          <p:cNvPr id="18493" name="Freeform 61"/>
          <p:cNvSpPr>
            <a:spLocks/>
          </p:cNvSpPr>
          <p:nvPr/>
        </p:nvSpPr>
        <p:spPr bwMode="auto">
          <a:xfrm>
            <a:off x="5162550" y="5597525"/>
            <a:ext cx="892175" cy="92075"/>
          </a:xfrm>
          <a:custGeom>
            <a:avLst/>
            <a:gdLst>
              <a:gd name="T0" fmla="*/ 0 w 562"/>
              <a:gd name="T1" fmla="*/ 0 h 58"/>
              <a:gd name="T2" fmla="*/ 0 w 562"/>
              <a:gd name="T3" fmla="*/ 58 h 58"/>
              <a:gd name="T4" fmla="*/ 562 w 562"/>
              <a:gd name="T5" fmla="*/ 58 h 58"/>
              <a:gd name="T6" fmla="*/ 562 w 562"/>
              <a:gd name="T7" fmla="*/ 16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2" h="58">
                <a:moveTo>
                  <a:pt x="0" y="0"/>
                </a:moveTo>
                <a:lnTo>
                  <a:pt x="0" y="58"/>
                </a:lnTo>
                <a:lnTo>
                  <a:pt x="562" y="58"/>
                </a:lnTo>
                <a:lnTo>
                  <a:pt x="562" y="1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18494" name="Freeform 62"/>
          <p:cNvSpPr>
            <a:spLocks/>
          </p:cNvSpPr>
          <p:nvPr/>
        </p:nvSpPr>
        <p:spPr bwMode="auto">
          <a:xfrm>
            <a:off x="6124575" y="5616575"/>
            <a:ext cx="892175" cy="79375"/>
          </a:xfrm>
          <a:custGeom>
            <a:avLst/>
            <a:gdLst>
              <a:gd name="T0" fmla="*/ 0 w 562"/>
              <a:gd name="T1" fmla="*/ 0 h 50"/>
              <a:gd name="T2" fmla="*/ 0 w 562"/>
              <a:gd name="T3" fmla="*/ 50 h 50"/>
              <a:gd name="T4" fmla="*/ 562 w 562"/>
              <a:gd name="T5" fmla="*/ 50 h 50"/>
              <a:gd name="T6" fmla="*/ 562 w 562"/>
              <a:gd name="T7" fmla="*/ 8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2" h="50">
                <a:moveTo>
                  <a:pt x="0" y="0"/>
                </a:moveTo>
                <a:lnTo>
                  <a:pt x="0" y="50"/>
                </a:lnTo>
                <a:lnTo>
                  <a:pt x="562" y="50"/>
                </a:lnTo>
                <a:lnTo>
                  <a:pt x="562" y="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18495" name="Freeform 63"/>
          <p:cNvSpPr>
            <a:spLocks/>
          </p:cNvSpPr>
          <p:nvPr/>
        </p:nvSpPr>
        <p:spPr bwMode="auto">
          <a:xfrm>
            <a:off x="7089775" y="5619750"/>
            <a:ext cx="869950" cy="79375"/>
          </a:xfrm>
          <a:custGeom>
            <a:avLst/>
            <a:gdLst>
              <a:gd name="T0" fmla="*/ 0 w 562"/>
              <a:gd name="T1" fmla="*/ 0 h 50"/>
              <a:gd name="T2" fmla="*/ 0 w 562"/>
              <a:gd name="T3" fmla="*/ 50 h 50"/>
              <a:gd name="T4" fmla="*/ 562 w 562"/>
              <a:gd name="T5" fmla="*/ 50 h 50"/>
              <a:gd name="T6" fmla="*/ 562 w 562"/>
              <a:gd name="T7" fmla="*/ 8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2" h="50">
                <a:moveTo>
                  <a:pt x="0" y="0"/>
                </a:moveTo>
                <a:lnTo>
                  <a:pt x="0" y="50"/>
                </a:lnTo>
                <a:lnTo>
                  <a:pt x="562" y="50"/>
                </a:lnTo>
                <a:lnTo>
                  <a:pt x="562" y="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18496" name="Freeform 64"/>
          <p:cNvSpPr>
            <a:spLocks/>
          </p:cNvSpPr>
          <p:nvPr/>
        </p:nvSpPr>
        <p:spPr bwMode="auto">
          <a:xfrm>
            <a:off x="8054975" y="5622925"/>
            <a:ext cx="869950" cy="79375"/>
          </a:xfrm>
          <a:custGeom>
            <a:avLst/>
            <a:gdLst>
              <a:gd name="T0" fmla="*/ 0 w 562"/>
              <a:gd name="T1" fmla="*/ 0 h 50"/>
              <a:gd name="T2" fmla="*/ 0 w 562"/>
              <a:gd name="T3" fmla="*/ 50 h 50"/>
              <a:gd name="T4" fmla="*/ 562 w 562"/>
              <a:gd name="T5" fmla="*/ 50 h 50"/>
              <a:gd name="T6" fmla="*/ 562 w 562"/>
              <a:gd name="T7" fmla="*/ 8 h 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2" h="50">
                <a:moveTo>
                  <a:pt x="0" y="0"/>
                </a:moveTo>
                <a:lnTo>
                  <a:pt x="0" y="50"/>
                </a:lnTo>
                <a:lnTo>
                  <a:pt x="562" y="50"/>
                </a:lnTo>
                <a:lnTo>
                  <a:pt x="562" y="8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18497" name="Text Box 65"/>
          <p:cNvSpPr txBox="1">
            <a:spLocks noChangeArrowheads="1"/>
          </p:cNvSpPr>
          <p:nvPr/>
        </p:nvSpPr>
        <p:spPr bwMode="auto">
          <a:xfrm>
            <a:off x="5360988" y="5818188"/>
            <a:ext cx="523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223</a:t>
            </a:r>
            <a:endParaRPr lang="en-US" sz="1800">
              <a:cs typeface="+mn-cs"/>
            </a:endParaRPr>
          </a:p>
        </p:txBody>
      </p:sp>
      <p:sp>
        <p:nvSpPr>
          <p:cNvPr id="18498" name="Text Box 66"/>
          <p:cNvSpPr txBox="1">
            <a:spLocks noChangeArrowheads="1"/>
          </p:cNvSpPr>
          <p:nvPr/>
        </p:nvSpPr>
        <p:spPr bwMode="auto">
          <a:xfrm>
            <a:off x="6403975" y="5827713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1</a:t>
            </a:r>
            <a:endParaRPr lang="en-US" sz="1800">
              <a:cs typeface="+mn-cs"/>
            </a:endParaRPr>
          </a:p>
        </p:txBody>
      </p:sp>
      <p:sp>
        <p:nvSpPr>
          <p:cNvPr id="18499" name="Text Box 67"/>
          <p:cNvSpPr txBox="1">
            <a:spLocks noChangeArrowheads="1"/>
          </p:cNvSpPr>
          <p:nvPr/>
        </p:nvSpPr>
        <p:spPr bwMode="auto">
          <a:xfrm>
            <a:off x="8361363" y="5827713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1</a:t>
            </a:r>
            <a:endParaRPr lang="en-US" sz="1800">
              <a:cs typeface="+mn-cs"/>
            </a:endParaRPr>
          </a:p>
        </p:txBody>
      </p:sp>
      <p:sp>
        <p:nvSpPr>
          <p:cNvPr id="18500" name="Text Box 68"/>
          <p:cNvSpPr txBox="1">
            <a:spLocks noChangeArrowheads="1"/>
          </p:cNvSpPr>
          <p:nvPr/>
        </p:nvSpPr>
        <p:spPr bwMode="auto">
          <a:xfrm>
            <a:off x="7342188" y="5827713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cs typeface="+mn-cs"/>
              </a:rPr>
              <a:t>1</a:t>
            </a:r>
            <a:endParaRPr lang="en-US" sz="1800"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7793AD-066D-D94F-B199-859C5CB1EDD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0"/>
            <a:ext cx="7158037" cy="14128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cs typeface="+mj-cs"/>
              </a:rPr>
              <a:t>IP networks</a:t>
            </a:r>
            <a:endParaRPr lang="en-US" smtClean="0">
              <a:cs typeface="+mj-cs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752600"/>
            <a:ext cx="36957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smtClean="0">
                <a:cs typeface="+mn-cs"/>
              </a:rPr>
              <a:t>Address has 2 components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>
                <a:solidFill>
                  <a:srgbClr val="0000FF"/>
                </a:solidFill>
              </a:rPr>
              <a:t>Network</a:t>
            </a:r>
            <a:r>
              <a:rPr lang="en-US" sz="2000" smtClean="0"/>
              <a:t> (high-order bits)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>
                <a:solidFill>
                  <a:srgbClr val="FF0000"/>
                </a:solidFill>
              </a:rPr>
              <a:t>Host</a:t>
            </a:r>
            <a:r>
              <a:rPr lang="en-US" sz="2000" smtClean="0"/>
              <a:t> (low-order bits)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smtClean="0">
              <a:cs typeface="+mn-cs"/>
            </a:endParaRPr>
          </a:p>
        </p:txBody>
      </p:sp>
      <p:graphicFrame>
        <p:nvGraphicFramePr>
          <p:cNvPr id="56323" name="Object 4"/>
          <p:cNvGraphicFramePr>
            <a:graphicFrameLocks noChangeAspect="1"/>
          </p:cNvGraphicFramePr>
          <p:nvPr/>
        </p:nvGraphicFramePr>
        <p:xfrm>
          <a:off x="4456113" y="162718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9" name="Clip" r:id="rId4" imgW="1308100" imgH="1079500" progId="MS_ClipArt_Gallery.2">
                  <p:embed/>
                </p:oleObj>
              </mc:Choice>
              <mc:Fallback>
                <p:oleObj name="Clip" r:id="rId4" imgW="1308100" imgH="107950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162718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5016500" y="2000250"/>
            <a:ext cx="277813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H="1">
            <a:off x="5307013" y="1985963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V="1">
            <a:off x="5016500" y="2644775"/>
            <a:ext cx="277813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5026025" y="3271838"/>
            <a:ext cx="27305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graphicFrame>
        <p:nvGraphicFramePr>
          <p:cNvPr id="56328" name="Object 9"/>
          <p:cNvGraphicFramePr>
            <a:graphicFrameLocks noChangeAspect="1"/>
          </p:cNvGraphicFramePr>
          <p:nvPr/>
        </p:nvGraphicFramePr>
        <p:xfrm>
          <a:off x="4456113" y="229393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80" name="Clip" r:id="rId6" imgW="1308100" imgH="1079500" progId="MS_ClipArt_Gallery.2">
                  <p:embed/>
                </p:oleObj>
              </mc:Choice>
              <mc:Fallback>
                <p:oleObj name="Clip" r:id="rId6" imgW="1308100" imgH="1079500" progId="MS_ClipArt_Gallery.2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229393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9" name="Object 10"/>
          <p:cNvGraphicFramePr>
            <a:graphicFrameLocks noChangeAspect="1"/>
          </p:cNvGraphicFramePr>
          <p:nvPr/>
        </p:nvGraphicFramePr>
        <p:xfrm>
          <a:off x="4456113" y="290353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81" name="Clip" r:id="rId7" imgW="1308100" imgH="1079500" progId="MS_ClipArt_Gallery.2">
                  <p:embed/>
                </p:oleObj>
              </mc:Choice>
              <mc:Fallback>
                <p:oleObj name="Clip" r:id="rId7" imgW="1308100" imgH="1079500" progId="MS_ClipArt_Gallery.2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3" y="290353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5307013" y="2843213"/>
            <a:ext cx="10350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grpSp>
        <p:nvGrpSpPr>
          <p:cNvPr id="56331" name="Group 12"/>
          <p:cNvGrpSpPr>
            <a:grpSpLocks/>
          </p:cNvGrpSpPr>
          <p:nvPr/>
        </p:nvGrpSpPr>
        <p:grpSpPr bwMode="auto">
          <a:xfrm>
            <a:off x="6249988" y="2808288"/>
            <a:ext cx="711200" cy="381000"/>
            <a:chOff x="3600" y="219"/>
            <a:chExt cx="360" cy="175"/>
          </a:xfrm>
        </p:grpSpPr>
        <p:sp>
          <p:nvSpPr>
            <p:cNvPr id="20493" name="Oval 1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20494" name="Line 1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20495" name="Line 1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20496" name="Rectangle 1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1800">
                <a:latin typeface="Times New Roman" charset="0"/>
                <a:cs typeface="+mn-cs"/>
              </a:endParaRPr>
            </a:p>
          </p:txBody>
        </p:sp>
        <p:sp>
          <p:nvSpPr>
            <p:cNvPr id="20497" name="Oval 1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grpSp>
          <p:nvGrpSpPr>
            <p:cNvPr id="56371" name="Group 1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0499" name="Line 1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20500" name="Line 2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20501" name="Line 2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</p:grpSp>
        <p:grpSp>
          <p:nvGrpSpPr>
            <p:cNvPr id="56372" name="Group 2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0503" name="Line 2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20504" name="Line 2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20505" name="Line 25"/>
              <p:cNvSpPr>
                <a:spLocks noChangeShapeType="1"/>
              </p:cNvSpPr>
              <p:nvPr/>
            </p:nvSpPr>
            <p:spPr bwMode="auto">
              <a:xfrm>
                <a:off x="2894" y="851"/>
                <a:ext cx="52" cy="9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</p:grpSp>
      </p:grp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4975225" y="1674813"/>
            <a:ext cx="1044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1600">
                <a:solidFill>
                  <a:srgbClr val="0000FF"/>
                </a:solidFill>
                <a:cs typeface="+mn-cs"/>
              </a:rPr>
              <a:t>223.1.1</a:t>
            </a:r>
            <a:r>
              <a:rPr lang="en-US" sz="1600">
                <a:cs typeface="+mn-cs"/>
              </a:rPr>
              <a:t>.</a:t>
            </a:r>
            <a:r>
              <a:rPr lang="en-US" sz="1600">
                <a:solidFill>
                  <a:srgbClr val="FF0000"/>
                </a:solidFill>
                <a:cs typeface="+mn-cs"/>
              </a:rPr>
              <a:t>1</a:t>
            </a:r>
            <a:endParaRPr lang="en-US" sz="1800">
              <a:cs typeface="+mn-cs"/>
            </a:endParaRPr>
          </a:p>
        </p:txBody>
      </p:sp>
      <p:grpSp>
        <p:nvGrpSpPr>
          <p:cNvPr id="56333" name="Group 27"/>
          <p:cNvGrpSpPr>
            <a:grpSpLocks/>
          </p:cNvGrpSpPr>
          <p:nvPr/>
        </p:nvGrpSpPr>
        <p:grpSpPr bwMode="auto">
          <a:xfrm>
            <a:off x="4975225" y="2209800"/>
            <a:ext cx="1031875" cy="336550"/>
            <a:chOff x="3251" y="608"/>
            <a:chExt cx="650" cy="212"/>
          </a:xfrm>
        </p:grpSpPr>
        <p:sp>
          <p:nvSpPr>
            <p:cNvPr id="20508" name="Rectangle 28"/>
            <p:cNvSpPr>
              <a:spLocks noChangeArrowheads="1"/>
            </p:cNvSpPr>
            <p:nvPr/>
          </p:nvSpPr>
          <p:spPr bwMode="auto">
            <a:xfrm>
              <a:off x="3306" y="657"/>
              <a:ext cx="525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20509" name="Text Box 29"/>
            <p:cNvSpPr txBox="1">
              <a:spLocks noChangeArrowheads="1"/>
            </p:cNvSpPr>
            <p:nvPr/>
          </p:nvSpPr>
          <p:spPr bwMode="auto">
            <a:xfrm>
              <a:off x="3251" y="608"/>
              <a:ext cx="6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>
                  <a:solidFill>
                    <a:srgbClr val="0000FF"/>
                  </a:solidFill>
                  <a:cs typeface="+mn-cs"/>
                </a:rPr>
                <a:t>223.1.1</a:t>
              </a:r>
              <a:r>
                <a:rPr lang="en-US" sz="1600">
                  <a:cs typeface="+mn-cs"/>
                </a:rPr>
                <a:t>.</a:t>
              </a:r>
              <a:r>
                <a:rPr lang="en-US" sz="1600">
                  <a:solidFill>
                    <a:srgbClr val="FF0000"/>
                  </a:solidFill>
                  <a:cs typeface="+mn-cs"/>
                </a:rPr>
                <a:t>2</a:t>
              </a:r>
              <a:endParaRPr lang="en-US" sz="1800">
                <a:cs typeface="+mn-cs"/>
              </a:endParaRPr>
            </a:p>
          </p:txBody>
        </p:sp>
      </p:grp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4860925" y="325596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solidFill>
                  <a:srgbClr val="0000FF"/>
                </a:solidFill>
                <a:cs typeface="+mn-cs"/>
              </a:rPr>
              <a:t>223.1.1</a:t>
            </a:r>
            <a:r>
              <a:rPr lang="en-US" sz="1600">
                <a:cs typeface="+mn-cs"/>
              </a:rPr>
              <a:t>.</a:t>
            </a:r>
            <a:r>
              <a:rPr lang="en-US" sz="1600">
                <a:solidFill>
                  <a:srgbClr val="FF0000"/>
                </a:solidFill>
                <a:cs typeface="+mn-cs"/>
              </a:rPr>
              <a:t>3</a:t>
            </a:r>
            <a:endParaRPr lang="en-US" sz="1800">
              <a:cs typeface="+mn-cs"/>
            </a:endParaRPr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5486400" y="251460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solidFill>
                  <a:srgbClr val="0000FF"/>
                </a:solidFill>
                <a:cs typeface="+mn-cs"/>
              </a:rPr>
              <a:t>223.1.1</a:t>
            </a:r>
            <a:r>
              <a:rPr lang="en-US" sz="1600">
                <a:cs typeface="+mn-cs"/>
              </a:rPr>
              <a:t>.</a:t>
            </a:r>
            <a:r>
              <a:rPr lang="en-US" sz="1600">
                <a:solidFill>
                  <a:srgbClr val="FF0000"/>
                </a:solidFill>
                <a:cs typeface="+mn-cs"/>
              </a:rPr>
              <a:t>4</a:t>
            </a:r>
            <a:endParaRPr lang="en-US" sz="1800">
              <a:cs typeface="+mn-cs"/>
            </a:endParaRPr>
          </a:p>
        </p:txBody>
      </p:sp>
      <p:sp>
        <p:nvSpPr>
          <p:cNvPr id="20512" name="Line 32"/>
          <p:cNvSpPr>
            <a:spLocks noChangeShapeType="1"/>
          </p:cNvSpPr>
          <p:nvPr/>
        </p:nvSpPr>
        <p:spPr bwMode="auto">
          <a:xfrm>
            <a:off x="6854825" y="2852738"/>
            <a:ext cx="1016000" cy="15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6705600" y="251460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solidFill>
                  <a:srgbClr val="0000FF"/>
                </a:solidFill>
                <a:cs typeface="+mn-cs"/>
              </a:rPr>
              <a:t>223.1.2</a:t>
            </a:r>
            <a:r>
              <a:rPr lang="en-US" sz="1600">
                <a:cs typeface="+mn-cs"/>
              </a:rPr>
              <a:t>.</a:t>
            </a:r>
            <a:r>
              <a:rPr lang="en-US" sz="1600">
                <a:solidFill>
                  <a:srgbClr val="FF0000"/>
                </a:solidFill>
                <a:cs typeface="+mn-cs"/>
              </a:rPr>
              <a:t>9</a:t>
            </a:r>
            <a:endParaRPr lang="en-US" sz="1800">
              <a:cs typeface="+mn-cs"/>
            </a:endParaRPr>
          </a:p>
        </p:txBody>
      </p:sp>
      <p:sp>
        <p:nvSpPr>
          <p:cNvPr id="20514" name="Line 34"/>
          <p:cNvSpPr>
            <a:spLocks noChangeShapeType="1"/>
          </p:cNvSpPr>
          <p:nvPr/>
        </p:nvSpPr>
        <p:spPr bwMode="auto">
          <a:xfrm flipH="1">
            <a:off x="7878763" y="2157413"/>
            <a:ext cx="0" cy="1290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graphicFrame>
        <p:nvGraphicFramePr>
          <p:cNvPr id="56339" name="Object 35"/>
          <p:cNvGraphicFramePr>
            <a:graphicFrameLocks noChangeAspect="1"/>
          </p:cNvGraphicFramePr>
          <p:nvPr/>
        </p:nvGraphicFramePr>
        <p:xfrm>
          <a:off x="8056563" y="186531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82" name="Clip" r:id="rId8" imgW="1308100" imgH="1079500" progId="MS_ClipArt_Gallery.2">
                  <p:embed/>
                </p:oleObj>
              </mc:Choice>
              <mc:Fallback>
                <p:oleObj name="Clip" r:id="rId8" imgW="1308100" imgH="1079500" progId="MS_ClipArt_Gallery.2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6563" y="186531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6" name="Line 36"/>
          <p:cNvSpPr>
            <a:spLocks noChangeShapeType="1"/>
          </p:cNvSpPr>
          <p:nvPr/>
        </p:nvSpPr>
        <p:spPr bwMode="auto">
          <a:xfrm>
            <a:off x="7878763" y="2162175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graphicFrame>
        <p:nvGraphicFramePr>
          <p:cNvPr id="56341" name="Object 37"/>
          <p:cNvGraphicFramePr>
            <a:graphicFrameLocks noChangeAspect="1"/>
          </p:cNvGraphicFramePr>
          <p:nvPr/>
        </p:nvGraphicFramePr>
        <p:xfrm>
          <a:off x="8061325" y="3246438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83" name="Clip" r:id="rId9" imgW="1308100" imgH="1079500" progId="MS_ClipArt_Gallery.2">
                  <p:embed/>
                </p:oleObj>
              </mc:Choice>
              <mc:Fallback>
                <p:oleObj name="Clip" r:id="rId9" imgW="1308100" imgH="1079500" progId="MS_ClipArt_Gallery.2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1325" y="3246438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8" name="Line 38"/>
          <p:cNvSpPr>
            <a:spLocks noChangeShapeType="1"/>
          </p:cNvSpPr>
          <p:nvPr/>
        </p:nvSpPr>
        <p:spPr bwMode="auto">
          <a:xfrm>
            <a:off x="7878763" y="3433763"/>
            <a:ext cx="23495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grpSp>
        <p:nvGrpSpPr>
          <p:cNvPr id="56343" name="Group 39"/>
          <p:cNvGrpSpPr>
            <a:grpSpLocks/>
          </p:cNvGrpSpPr>
          <p:nvPr/>
        </p:nvGrpSpPr>
        <p:grpSpPr bwMode="auto">
          <a:xfrm>
            <a:off x="7197725" y="2971800"/>
            <a:ext cx="1031875" cy="336550"/>
            <a:chOff x="4532" y="1229"/>
            <a:chExt cx="650" cy="212"/>
          </a:xfrm>
        </p:grpSpPr>
        <p:sp>
          <p:nvSpPr>
            <p:cNvPr id="20520" name="Rectangle 40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20521" name="Text Box 41"/>
            <p:cNvSpPr txBox="1">
              <a:spLocks noChangeArrowheads="1"/>
            </p:cNvSpPr>
            <p:nvPr/>
          </p:nvSpPr>
          <p:spPr bwMode="auto">
            <a:xfrm>
              <a:off x="4532" y="1229"/>
              <a:ext cx="6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>
                  <a:solidFill>
                    <a:srgbClr val="0000FF"/>
                  </a:solidFill>
                  <a:cs typeface="+mn-cs"/>
                </a:rPr>
                <a:t>223.1.2</a:t>
              </a:r>
              <a:r>
                <a:rPr lang="en-US" sz="1600">
                  <a:cs typeface="+mn-cs"/>
                </a:rPr>
                <a:t>.</a:t>
              </a:r>
              <a:r>
                <a:rPr lang="en-US" sz="1600">
                  <a:solidFill>
                    <a:srgbClr val="FF0000"/>
                  </a:solidFill>
                  <a:cs typeface="+mn-cs"/>
                </a:rPr>
                <a:t>2</a:t>
              </a:r>
              <a:endParaRPr lang="en-US" sz="1800">
                <a:cs typeface="+mn-cs"/>
              </a:endParaRPr>
            </a:p>
          </p:txBody>
        </p:sp>
      </p:grpSp>
      <p:grpSp>
        <p:nvGrpSpPr>
          <p:cNvPr id="56344" name="Group 42"/>
          <p:cNvGrpSpPr>
            <a:grpSpLocks/>
          </p:cNvGrpSpPr>
          <p:nvPr/>
        </p:nvGrpSpPr>
        <p:grpSpPr bwMode="auto">
          <a:xfrm>
            <a:off x="6934200" y="1905000"/>
            <a:ext cx="1031875" cy="336550"/>
            <a:chOff x="4532" y="1229"/>
            <a:chExt cx="650" cy="212"/>
          </a:xfrm>
        </p:grpSpPr>
        <p:sp>
          <p:nvSpPr>
            <p:cNvPr id="20523" name="Rectangle 43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20524" name="Text Box 44"/>
            <p:cNvSpPr txBox="1">
              <a:spLocks noChangeArrowheads="1"/>
            </p:cNvSpPr>
            <p:nvPr/>
          </p:nvSpPr>
          <p:spPr bwMode="auto">
            <a:xfrm>
              <a:off x="4532" y="1229"/>
              <a:ext cx="6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>
                  <a:solidFill>
                    <a:srgbClr val="0000FF"/>
                  </a:solidFill>
                  <a:cs typeface="+mn-cs"/>
                </a:rPr>
                <a:t>223.1.2</a:t>
              </a:r>
              <a:r>
                <a:rPr lang="en-US" sz="1600">
                  <a:cs typeface="+mn-cs"/>
                </a:rPr>
                <a:t>.</a:t>
              </a:r>
              <a:r>
                <a:rPr lang="en-US" sz="1600">
                  <a:solidFill>
                    <a:srgbClr val="FF0000"/>
                  </a:solidFill>
                  <a:cs typeface="+mn-cs"/>
                </a:rPr>
                <a:t>1</a:t>
              </a:r>
              <a:endParaRPr lang="en-US" sz="1800">
                <a:cs typeface="+mn-cs"/>
              </a:endParaRPr>
            </a:p>
          </p:txBody>
        </p:sp>
      </p:grpSp>
      <p:sp>
        <p:nvSpPr>
          <p:cNvPr id="20525" name="Line 45"/>
          <p:cNvSpPr>
            <a:spLocks noChangeShapeType="1"/>
          </p:cNvSpPr>
          <p:nvPr/>
        </p:nvSpPr>
        <p:spPr bwMode="auto">
          <a:xfrm flipH="1">
            <a:off x="6616700" y="3190875"/>
            <a:ext cx="0" cy="12906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20526" name="Line 46"/>
          <p:cNvSpPr>
            <a:spLocks noChangeShapeType="1"/>
          </p:cNvSpPr>
          <p:nvPr/>
        </p:nvSpPr>
        <p:spPr bwMode="auto">
          <a:xfrm flipH="1">
            <a:off x="6007100" y="4471988"/>
            <a:ext cx="11858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20527" name="Line 47"/>
          <p:cNvSpPr>
            <a:spLocks noChangeShapeType="1"/>
          </p:cNvSpPr>
          <p:nvPr/>
        </p:nvSpPr>
        <p:spPr bwMode="auto">
          <a:xfrm flipH="1" flipV="1">
            <a:off x="6003925" y="4464050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20528" name="Line 48"/>
          <p:cNvSpPr>
            <a:spLocks noChangeShapeType="1"/>
          </p:cNvSpPr>
          <p:nvPr/>
        </p:nvSpPr>
        <p:spPr bwMode="auto">
          <a:xfrm flipH="1" flipV="1">
            <a:off x="7180263" y="4468813"/>
            <a:ext cx="3175" cy="241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graphicFrame>
        <p:nvGraphicFramePr>
          <p:cNvPr id="56349" name="Object 49"/>
          <p:cNvGraphicFramePr>
            <a:graphicFrameLocks noChangeAspect="1"/>
          </p:cNvGraphicFramePr>
          <p:nvPr/>
        </p:nvGraphicFramePr>
        <p:xfrm>
          <a:off x="6965950" y="4627563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84" name="Clip" r:id="rId10" imgW="1308100" imgH="1079500" progId="MS_ClipArt_Gallery.2">
                  <p:embed/>
                </p:oleObj>
              </mc:Choice>
              <mc:Fallback>
                <p:oleObj name="Clip" r:id="rId10" imgW="1308100" imgH="1079500" progId="MS_ClipArt_Gallery.2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5950" y="4627563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50" name="Object 50"/>
          <p:cNvGraphicFramePr>
            <a:graphicFrameLocks noChangeAspect="1"/>
          </p:cNvGraphicFramePr>
          <p:nvPr/>
        </p:nvGraphicFramePr>
        <p:xfrm>
          <a:off x="5708650" y="4641850"/>
          <a:ext cx="5842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85" name="Clip" r:id="rId11" imgW="1308100" imgH="1079500" progId="MS_ClipArt_Gallery.2">
                  <p:embed/>
                </p:oleObj>
              </mc:Choice>
              <mc:Fallback>
                <p:oleObj name="Clip" r:id="rId11" imgW="1308100" imgH="1079500" progId="MS_ClipArt_Gallery.2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8650" y="4641850"/>
                        <a:ext cx="5842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6351" name="Group 51"/>
          <p:cNvGrpSpPr>
            <a:grpSpLocks/>
          </p:cNvGrpSpPr>
          <p:nvPr/>
        </p:nvGrpSpPr>
        <p:grpSpPr bwMode="auto">
          <a:xfrm>
            <a:off x="7151688" y="4346575"/>
            <a:ext cx="1031875" cy="336550"/>
            <a:chOff x="4532" y="1229"/>
            <a:chExt cx="650" cy="212"/>
          </a:xfrm>
        </p:grpSpPr>
        <p:sp>
          <p:nvSpPr>
            <p:cNvPr id="20532" name="Rectangle 52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20533" name="Text Box 53"/>
            <p:cNvSpPr txBox="1">
              <a:spLocks noChangeArrowheads="1"/>
            </p:cNvSpPr>
            <p:nvPr/>
          </p:nvSpPr>
          <p:spPr bwMode="auto">
            <a:xfrm>
              <a:off x="4532" y="1229"/>
              <a:ext cx="6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>
                  <a:solidFill>
                    <a:srgbClr val="0000FF"/>
                  </a:solidFill>
                  <a:cs typeface="+mn-cs"/>
                </a:rPr>
                <a:t>223.1.3</a:t>
              </a:r>
              <a:r>
                <a:rPr lang="en-US" sz="1600">
                  <a:cs typeface="+mn-cs"/>
                </a:rPr>
                <a:t>.</a:t>
              </a:r>
              <a:r>
                <a:rPr lang="en-US" sz="1600">
                  <a:solidFill>
                    <a:srgbClr val="FF0000"/>
                  </a:solidFill>
                  <a:cs typeface="+mn-cs"/>
                </a:rPr>
                <a:t>2</a:t>
              </a:r>
              <a:endParaRPr lang="en-US" sz="1800">
                <a:cs typeface="+mn-cs"/>
              </a:endParaRPr>
            </a:p>
          </p:txBody>
        </p:sp>
      </p:grpSp>
      <p:grpSp>
        <p:nvGrpSpPr>
          <p:cNvPr id="56352" name="Group 54"/>
          <p:cNvGrpSpPr>
            <a:grpSpLocks/>
          </p:cNvGrpSpPr>
          <p:nvPr/>
        </p:nvGrpSpPr>
        <p:grpSpPr bwMode="auto">
          <a:xfrm>
            <a:off x="5003800" y="4375150"/>
            <a:ext cx="1031875" cy="336550"/>
            <a:chOff x="4532" y="1229"/>
            <a:chExt cx="650" cy="212"/>
          </a:xfrm>
        </p:grpSpPr>
        <p:sp>
          <p:nvSpPr>
            <p:cNvPr id="20535" name="Rectangle 55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20536" name="Text Box 56"/>
            <p:cNvSpPr txBox="1">
              <a:spLocks noChangeArrowheads="1"/>
            </p:cNvSpPr>
            <p:nvPr/>
          </p:nvSpPr>
          <p:spPr bwMode="auto">
            <a:xfrm>
              <a:off x="4532" y="1229"/>
              <a:ext cx="65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>
                  <a:solidFill>
                    <a:srgbClr val="0000FF"/>
                  </a:solidFill>
                  <a:cs typeface="+mn-cs"/>
                </a:rPr>
                <a:t>223.1.3</a:t>
              </a:r>
              <a:r>
                <a:rPr lang="en-US" sz="1600">
                  <a:cs typeface="+mn-cs"/>
                </a:rPr>
                <a:t>.</a:t>
              </a:r>
              <a:r>
                <a:rPr lang="en-US" sz="1600">
                  <a:solidFill>
                    <a:srgbClr val="FF0000"/>
                  </a:solidFill>
                  <a:cs typeface="+mn-cs"/>
                </a:rPr>
                <a:t>1</a:t>
              </a:r>
              <a:endParaRPr lang="en-US" sz="1800">
                <a:cs typeface="+mn-cs"/>
              </a:endParaRPr>
            </a:p>
          </p:txBody>
        </p:sp>
      </p:grpSp>
      <p:grpSp>
        <p:nvGrpSpPr>
          <p:cNvPr id="56353" name="Group 57"/>
          <p:cNvGrpSpPr>
            <a:grpSpLocks/>
          </p:cNvGrpSpPr>
          <p:nvPr/>
        </p:nvGrpSpPr>
        <p:grpSpPr bwMode="auto">
          <a:xfrm>
            <a:off x="6003925" y="3236913"/>
            <a:ext cx="1144588" cy="336550"/>
            <a:chOff x="4532" y="1229"/>
            <a:chExt cx="721" cy="212"/>
          </a:xfrm>
        </p:grpSpPr>
        <p:sp>
          <p:nvSpPr>
            <p:cNvPr id="20538" name="Rectangle 58"/>
            <p:cNvSpPr>
              <a:spLocks noChangeArrowheads="1"/>
            </p:cNvSpPr>
            <p:nvPr/>
          </p:nvSpPr>
          <p:spPr bwMode="auto">
            <a:xfrm>
              <a:off x="4587" y="1284"/>
              <a:ext cx="534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20539" name="Text Box 59"/>
            <p:cNvSpPr txBox="1">
              <a:spLocks noChangeArrowheads="1"/>
            </p:cNvSpPr>
            <p:nvPr/>
          </p:nvSpPr>
          <p:spPr bwMode="auto">
            <a:xfrm>
              <a:off x="4532" y="1229"/>
              <a:ext cx="721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>
                  <a:solidFill>
                    <a:srgbClr val="0000FF"/>
                  </a:solidFill>
                  <a:cs typeface="+mn-cs"/>
                </a:rPr>
                <a:t>223.1.3</a:t>
              </a:r>
              <a:r>
                <a:rPr lang="en-US" sz="1600">
                  <a:cs typeface="+mn-cs"/>
                </a:rPr>
                <a:t>.</a:t>
              </a:r>
              <a:r>
                <a:rPr lang="en-US" sz="1600">
                  <a:solidFill>
                    <a:srgbClr val="FF0000"/>
                  </a:solidFill>
                  <a:cs typeface="+mn-cs"/>
                </a:rPr>
                <a:t>27</a:t>
              </a:r>
              <a:endParaRPr lang="en-US" sz="1800">
                <a:cs typeface="+mn-cs"/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7793AD-066D-D94F-B199-859C5CB1EDD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IPv4 Address Model	</a:t>
            </a:r>
          </a:p>
        </p:txBody>
      </p:sp>
      <p:graphicFrame>
        <p:nvGraphicFramePr>
          <p:cNvPr id="22531" name="Group 3"/>
          <p:cNvGraphicFramePr>
            <a:graphicFrameLocks noGrp="1"/>
          </p:cNvGraphicFramePr>
          <p:nvPr/>
        </p:nvGraphicFramePr>
        <p:xfrm>
          <a:off x="685800" y="1828800"/>
          <a:ext cx="7772400" cy="2951568"/>
        </p:xfrm>
        <a:graphic>
          <a:graphicData uri="http://schemas.openxmlformats.org/drawingml/2006/table">
            <a:tbl>
              <a:tblPr/>
              <a:tblGrid>
                <a:gridCol w="990600"/>
                <a:gridCol w="1905000"/>
                <a:gridCol w="1447800"/>
                <a:gridCol w="1828800"/>
                <a:gridCol w="1600200"/>
              </a:tblGrid>
              <a:tr h="7618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Class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Network ID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Host ID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# of Addresses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# of Networks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0 + 7 bit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24 bit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24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-2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126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 + 14 bit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16 bit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65,536 - 2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110 + 21 bit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 bit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256 - 2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7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1110 + Multicast Address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IP Multicast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61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E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Future Use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8409" name="Group 42"/>
          <p:cNvGrpSpPr>
            <a:grpSpLocks/>
          </p:cNvGrpSpPr>
          <p:nvPr/>
        </p:nvGrpSpPr>
        <p:grpSpPr bwMode="auto">
          <a:xfrm>
            <a:off x="228600" y="5029200"/>
            <a:ext cx="8382000" cy="1295400"/>
            <a:chOff x="240" y="3072"/>
            <a:chExt cx="5280" cy="816"/>
          </a:xfrm>
        </p:grpSpPr>
        <p:sp>
          <p:nvSpPr>
            <p:cNvPr id="22571" name="Rectangle 43"/>
            <p:cNvSpPr>
              <a:spLocks noChangeArrowheads="1"/>
            </p:cNvSpPr>
            <p:nvPr/>
          </p:nvSpPr>
          <p:spPr bwMode="auto">
            <a:xfrm>
              <a:off x="912" y="3120"/>
              <a:ext cx="144" cy="192"/>
            </a:xfrm>
            <a:prstGeom prst="rect">
              <a:avLst/>
            </a:prstGeom>
            <a:solidFill>
              <a:srgbClr val="99CC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600" b="1">
                  <a:cs typeface="+mn-cs"/>
                </a:rPr>
                <a:t>0</a:t>
              </a:r>
            </a:p>
          </p:txBody>
        </p:sp>
        <p:sp>
          <p:nvSpPr>
            <p:cNvPr id="22572" name="Rectangle 44"/>
            <p:cNvSpPr>
              <a:spLocks noChangeArrowheads="1"/>
            </p:cNvSpPr>
            <p:nvPr/>
          </p:nvSpPr>
          <p:spPr bwMode="auto">
            <a:xfrm>
              <a:off x="1056" y="3120"/>
              <a:ext cx="1008" cy="192"/>
            </a:xfrm>
            <a:prstGeom prst="rect">
              <a:avLst/>
            </a:prstGeom>
            <a:solidFill>
              <a:srgbClr val="BFADD3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600" b="1">
                  <a:cs typeface="+mn-cs"/>
                </a:rPr>
                <a:t>Network (7 bits)</a:t>
              </a:r>
            </a:p>
          </p:txBody>
        </p:sp>
        <p:sp>
          <p:nvSpPr>
            <p:cNvPr id="22573" name="Rectangle 45"/>
            <p:cNvSpPr>
              <a:spLocks noChangeArrowheads="1"/>
            </p:cNvSpPr>
            <p:nvPr/>
          </p:nvSpPr>
          <p:spPr bwMode="auto">
            <a:xfrm>
              <a:off x="1200" y="3408"/>
              <a:ext cx="2015" cy="192"/>
            </a:xfrm>
            <a:prstGeom prst="rect">
              <a:avLst/>
            </a:prstGeom>
            <a:solidFill>
              <a:srgbClr val="BFADD3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600" b="1">
                  <a:cs typeface="+mn-cs"/>
                </a:rPr>
                <a:t>Network (14 bits)</a:t>
              </a:r>
            </a:p>
          </p:txBody>
        </p:sp>
        <p:grpSp>
          <p:nvGrpSpPr>
            <p:cNvPr id="58413" name="Group 46"/>
            <p:cNvGrpSpPr>
              <a:grpSpLocks/>
            </p:cNvGrpSpPr>
            <p:nvPr/>
          </p:nvGrpSpPr>
          <p:grpSpPr bwMode="auto">
            <a:xfrm>
              <a:off x="912" y="3696"/>
              <a:ext cx="432" cy="192"/>
              <a:chOff x="816" y="3552"/>
              <a:chExt cx="432" cy="192"/>
            </a:xfrm>
          </p:grpSpPr>
          <p:sp>
            <p:nvSpPr>
              <p:cNvPr id="22575" name="Rectangle 47"/>
              <p:cNvSpPr>
                <a:spLocks noChangeArrowheads="1"/>
              </p:cNvSpPr>
              <p:nvPr/>
            </p:nvSpPr>
            <p:spPr bwMode="auto">
              <a:xfrm>
                <a:off x="816" y="3552"/>
                <a:ext cx="144" cy="192"/>
              </a:xfrm>
              <a:prstGeom prst="rect">
                <a:avLst/>
              </a:prstGeom>
              <a:solidFill>
                <a:srgbClr val="99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1600" b="1">
                    <a:cs typeface="+mn-cs"/>
                  </a:rPr>
                  <a:t>1</a:t>
                </a:r>
              </a:p>
            </p:txBody>
          </p:sp>
          <p:sp>
            <p:nvSpPr>
              <p:cNvPr id="22576" name="Rectangle 48"/>
              <p:cNvSpPr>
                <a:spLocks noChangeArrowheads="1"/>
              </p:cNvSpPr>
              <p:nvPr/>
            </p:nvSpPr>
            <p:spPr bwMode="auto">
              <a:xfrm>
                <a:off x="960" y="3552"/>
                <a:ext cx="144" cy="192"/>
              </a:xfrm>
              <a:prstGeom prst="rect">
                <a:avLst/>
              </a:prstGeom>
              <a:solidFill>
                <a:srgbClr val="99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1600" b="1">
                    <a:cs typeface="+mn-cs"/>
                  </a:rPr>
                  <a:t>1</a:t>
                </a:r>
              </a:p>
            </p:txBody>
          </p:sp>
          <p:sp>
            <p:nvSpPr>
              <p:cNvPr id="22577" name="Rectangle 49"/>
              <p:cNvSpPr>
                <a:spLocks noChangeArrowheads="1"/>
              </p:cNvSpPr>
              <p:nvPr/>
            </p:nvSpPr>
            <p:spPr bwMode="auto">
              <a:xfrm>
                <a:off x="1104" y="3552"/>
                <a:ext cx="144" cy="192"/>
              </a:xfrm>
              <a:prstGeom prst="rect">
                <a:avLst/>
              </a:prstGeom>
              <a:solidFill>
                <a:srgbClr val="99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1600" b="1">
                    <a:cs typeface="+mn-cs"/>
                  </a:rPr>
                  <a:t>0</a:t>
                </a:r>
              </a:p>
            </p:txBody>
          </p:sp>
        </p:grpSp>
        <p:grpSp>
          <p:nvGrpSpPr>
            <p:cNvPr id="58414" name="Group 50"/>
            <p:cNvGrpSpPr>
              <a:grpSpLocks/>
            </p:cNvGrpSpPr>
            <p:nvPr/>
          </p:nvGrpSpPr>
          <p:grpSpPr bwMode="auto">
            <a:xfrm>
              <a:off x="912" y="3408"/>
              <a:ext cx="288" cy="192"/>
              <a:chOff x="816" y="3168"/>
              <a:chExt cx="288" cy="192"/>
            </a:xfrm>
          </p:grpSpPr>
          <p:sp>
            <p:nvSpPr>
              <p:cNvPr id="22579" name="Rectangle 51"/>
              <p:cNvSpPr>
                <a:spLocks noChangeArrowheads="1"/>
              </p:cNvSpPr>
              <p:nvPr/>
            </p:nvSpPr>
            <p:spPr bwMode="auto">
              <a:xfrm>
                <a:off x="816" y="3168"/>
                <a:ext cx="144" cy="192"/>
              </a:xfrm>
              <a:prstGeom prst="rect">
                <a:avLst/>
              </a:prstGeom>
              <a:solidFill>
                <a:srgbClr val="99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1600" b="1">
                    <a:cs typeface="+mn-cs"/>
                  </a:rPr>
                  <a:t>1</a:t>
                </a:r>
              </a:p>
            </p:txBody>
          </p:sp>
          <p:sp>
            <p:nvSpPr>
              <p:cNvPr id="22580" name="Rectangle 52"/>
              <p:cNvSpPr>
                <a:spLocks noChangeArrowheads="1"/>
              </p:cNvSpPr>
              <p:nvPr/>
            </p:nvSpPr>
            <p:spPr bwMode="auto">
              <a:xfrm>
                <a:off x="960" y="3168"/>
                <a:ext cx="144" cy="192"/>
              </a:xfrm>
              <a:prstGeom prst="rect">
                <a:avLst/>
              </a:prstGeom>
              <a:solidFill>
                <a:srgbClr val="99CCFF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1600" b="1">
                    <a:cs typeface="+mn-cs"/>
                  </a:rPr>
                  <a:t>0</a:t>
                </a:r>
              </a:p>
            </p:txBody>
          </p:sp>
        </p:grpSp>
        <p:sp>
          <p:nvSpPr>
            <p:cNvPr id="22581" name="Rectangle 53"/>
            <p:cNvSpPr>
              <a:spLocks noChangeArrowheads="1"/>
            </p:cNvSpPr>
            <p:nvPr/>
          </p:nvSpPr>
          <p:spPr bwMode="auto">
            <a:xfrm>
              <a:off x="1345" y="3696"/>
              <a:ext cx="3023" cy="192"/>
            </a:xfrm>
            <a:prstGeom prst="rect">
              <a:avLst/>
            </a:prstGeom>
            <a:solidFill>
              <a:srgbClr val="BFADD3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600" b="1">
                  <a:cs typeface="+mn-cs"/>
                </a:rPr>
                <a:t>Network (21 bits)</a:t>
              </a:r>
            </a:p>
          </p:txBody>
        </p:sp>
        <p:sp>
          <p:nvSpPr>
            <p:cNvPr id="22582" name="Rectangle 54"/>
            <p:cNvSpPr>
              <a:spLocks noChangeArrowheads="1"/>
            </p:cNvSpPr>
            <p:nvPr/>
          </p:nvSpPr>
          <p:spPr bwMode="auto">
            <a:xfrm>
              <a:off x="2064" y="3120"/>
              <a:ext cx="3455" cy="192"/>
            </a:xfrm>
            <a:prstGeom prst="rect">
              <a:avLst/>
            </a:prstGeom>
            <a:solidFill>
              <a:srgbClr val="00CC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600" b="1">
                  <a:cs typeface="+mn-cs"/>
                </a:rPr>
                <a:t>Host (24 bits)</a:t>
              </a:r>
            </a:p>
          </p:txBody>
        </p:sp>
        <p:sp>
          <p:nvSpPr>
            <p:cNvPr id="22583" name="Rectangle 55"/>
            <p:cNvSpPr>
              <a:spLocks noChangeArrowheads="1"/>
            </p:cNvSpPr>
            <p:nvPr/>
          </p:nvSpPr>
          <p:spPr bwMode="auto">
            <a:xfrm>
              <a:off x="3216" y="3408"/>
              <a:ext cx="2303" cy="192"/>
            </a:xfrm>
            <a:prstGeom prst="rect">
              <a:avLst/>
            </a:prstGeom>
            <a:solidFill>
              <a:srgbClr val="00CC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600" b="1">
                  <a:cs typeface="+mn-cs"/>
                </a:rPr>
                <a:t>Host (16 bits)</a:t>
              </a:r>
            </a:p>
          </p:txBody>
        </p:sp>
        <p:sp>
          <p:nvSpPr>
            <p:cNvPr id="22584" name="Rectangle 56"/>
            <p:cNvSpPr>
              <a:spLocks noChangeArrowheads="1"/>
            </p:cNvSpPr>
            <p:nvPr/>
          </p:nvSpPr>
          <p:spPr bwMode="auto">
            <a:xfrm>
              <a:off x="4368" y="3696"/>
              <a:ext cx="1152" cy="192"/>
            </a:xfrm>
            <a:prstGeom prst="rect">
              <a:avLst/>
            </a:prstGeom>
            <a:solidFill>
              <a:srgbClr val="00CC99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600" b="1">
                  <a:cs typeface="+mn-cs"/>
                </a:rPr>
                <a:t>Host (8 bits)</a:t>
              </a:r>
            </a:p>
          </p:txBody>
        </p:sp>
        <p:sp>
          <p:nvSpPr>
            <p:cNvPr id="22585" name="Text Box 57"/>
            <p:cNvSpPr txBox="1">
              <a:spLocks noChangeArrowheads="1"/>
            </p:cNvSpPr>
            <p:nvPr/>
          </p:nvSpPr>
          <p:spPr bwMode="auto">
            <a:xfrm>
              <a:off x="240" y="3072"/>
              <a:ext cx="6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600">
                  <a:cs typeface="+mn-cs"/>
                </a:rPr>
                <a:t>Class A:</a:t>
              </a:r>
            </a:p>
          </p:txBody>
        </p:sp>
        <p:sp>
          <p:nvSpPr>
            <p:cNvPr id="22586" name="Text Box 58"/>
            <p:cNvSpPr txBox="1">
              <a:spLocks noChangeArrowheads="1"/>
            </p:cNvSpPr>
            <p:nvPr/>
          </p:nvSpPr>
          <p:spPr bwMode="auto">
            <a:xfrm>
              <a:off x="240" y="3360"/>
              <a:ext cx="6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600">
                  <a:cs typeface="+mn-cs"/>
                </a:rPr>
                <a:t>Class B:</a:t>
              </a:r>
            </a:p>
          </p:txBody>
        </p:sp>
        <p:sp>
          <p:nvSpPr>
            <p:cNvPr id="22587" name="Text Box 59"/>
            <p:cNvSpPr txBox="1">
              <a:spLocks noChangeArrowheads="1"/>
            </p:cNvSpPr>
            <p:nvPr/>
          </p:nvSpPr>
          <p:spPr bwMode="auto">
            <a:xfrm>
              <a:off x="240" y="3648"/>
              <a:ext cx="67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CC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1600">
                  <a:cs typeface="+mn-cs"/>
                </a:rPr>
                <a:t>Class C: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66470-B12D-0B45-85C4-CE5B6A60391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IP networks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smtClean="0">
                <a:cs typeface="+mn-cs"/>
              </a:rPr>
              <a:t>Class A network: 18.0.0.0 (MIT)</a:t>
            </a:r>
          </a:p>
          <a:p>
            <a:pPr lvl="1" eaLnBrk="1" hangingPunct="1">
              <a:defRPr/>
            </a:pPr>
            <a:r>
              <a:rPr lang="en-US" sz="2000" smtClean="0">
                <a:hlinkClick r:id="rId3"/>
              </a:rPr>
              <a:t>www.mit.edu</a:t>
            </a:r>
            <a:r>
              <a:rPr lang="en-US" sz="2000" smtClean="0"/>
              <a:t> has address 18.7.22.83</a:t>
            </a:r>
          </a:p>
          <a:p>
            <a:pPr eaLnBrk="1" hangingPunct="1">
              <a:defRPr/>
            </a:pPr>
            <a:r>
              <a:rPr lang="en-US" sz="2400" smtClean="0">
                <a:cs typeface="+mn-cs"/>
              </a:rPr>
              <a:t>Class B network: 128.174.0.0 (UIUC)</a:t>
            </a:r>
          </a:p>
          <a:p>
            <a:pPr lvl="1" eaLnBrk="1" hangingPunct="1">
              <a:defRPr/>
            </a:pPr>
            <a:r>
              <a:rPr lang="en-US" sz="2000" smtClean="0">
                <a:hlinkClick r:id="rId4"/>
              </a:rPr>
              <a:t>www.cs.uiuc.edu</a:t>
            </a:r>
            <a:r>
              <a:rPr lang="en-US" sz="2000" smtClean="0"/>
              <a:t> has address 128.174.252.84</a:t>
            </a:r>
          </a:p>
          <a:p>
            <a:pPr eaLnBrk="1" hangingPunct="1">
              <a:defRPr/>
            </a:pPr>
            <a:r>
              <a:rPr lang="en-US" sz="2400" smtClean="0">
                <a:cs typeface="+mn-cs"/>
              </a:rPr>
              <a:t>Class C network: 216.125.249.0 (Parkland)</a:t>
            </a:r>
          </a:p>
          <a:p>
            <a:pPr lvl="1" eaLnBrk="1" hangingPunct="1">
              <a:defRPr/>
            </a:pPr>
            <a:r>
              <a:rPr lang="en-US" sz="2000" smtClean="0">
                <a:hlinkClick r:id="rId5"/>
              </a:rPr>
              <a:t>www.parkland.edu</a:t>
            </a:r>
            <a:r>
              <a:rPr lang="en-US" sz="2000" smtClean="0"/>
              <a:t> has address 216.125.249.97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66470-B12D-0B45-85C4-CE5B6A60391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CIDR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7661275" cy="2819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3-class model too inflexible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CIDR: Classless InterDomain Routing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Arbitrary number of bits to specify network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Address format: a.b.c.d/x, where x is # bits in network portion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423988" y="5291138"/>
            <a:ext cx="6116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solidFill>
                  <a:schemeClr val="hlink"/>
                </a:solidFill>
                <a:cs typeface="+mn-cs"/>
              </a:rPr>
              <a:t>11001000  00010111  0001000</a:t>
            </a:r>
            <a:r>
              <a:rPr lang="en-US" sz="1800">
                <a:cs typeface="+mn-cs"/>
              </a:rPr>
              <a:t>0  00000000</a:t>
            </a:r>
            <a:endParaRPr lang="en-US" sz="1800">
              <a:latin typeface="Times New Roman" charset="0"/>
              <a:cs typeface="+mn-cs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086100" y="4781550"/>
            <a:ext cx="869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800">
                <a:solidFill>
                  <a:schemeClr val="hlink"/>
                </a:solidFill>
                <a:cs typeface="+mn-cs"/>
              </a:rPr>
              <a:t>subnet</a:t>
            </a:r>
          </a:p>
          <a:p>
            <a:pPr algn="ctr">
              <a:defRPr/>
            </a:pPr>
            <a:r>
              <a:rPr lang="en-US" sz="1800">
                <a:solidFill>
                  <a:schemeClr val="hlink"/>
                </a:solidFill>
                <a:cs typeface="+mn-cs"/>
              </a:rPr>
              <a:t>part</a:t>
            </a:r>
            <a:endParaRPr lang="en-US" sz="1800">
              <a:cs typeface="+mn-cs"/>
            </a:endParaRP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410325" y="4745038"/>
            <a:ext cx="615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800">
                <a:cs typeface="+mn-cs"/>
              </a:rPr>
              <a:t>host</a:t>
            </a:r>
          </a:p>
          <a:p>
            <a:pPr algn="ctr">
              <a:defRPr/>
            </a:pPr>
            <a:r>
              <a:rPr lang="en-US" sz="1800">
                <a:cs typeface="+mn-cs"/>
              </a:rPr>
              <a:t>part</a:t>
            </a: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4092575" y="5067300"/>
            <a:ext cx="1620838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H="1">
            <a:off x="1533525" y="5062538"/>
            <a:ext cx="1466850" cy="11112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H="1" flipV="1">
            <a:off x="5735638" y="5070475"/>
            <a:ext cx="692150" cy="111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 flipV="1">
            <a:off x="6883400" y="5067300"/>
            <a:ext cx="5953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3360738" y="5924550"/>
            <a:ext cx="2217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cs typeface="+mn-cs"/>
              </a:rPr>
              <a:t>200.23.16.0/23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66470-B12D-0B45-85C4-CE5B6A603912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Routing</a:t>
            </a:r>
          </a:p>
        </p:txBody>
      </p:sp>
      <p:sp>
        <p:nvSpPr>
          <p:cNvPr id="526340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1150938" y="1981200"/>
            <a:ext cx="7459662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Routing algorithms</a:t>
            </a:r>
          </a:p>
          <a:p>
            <a:pPr lvl="1" eaLnBrk="1" hangingPunct="1">
              <a:defRPr/>
            </a:pPr>
            <a:r>
              <a:rPr lang="en-US" smtClean="0"/>
              <a:t>Link state</a:t>
            </a:r>
          </a:p>
          <a:p>
            <a:pPr lvl="1" eaLnBrk="1" hangingPunct="1">
              <a:defRPr/>
            </a:pPr>
            <a:r>
              <a:rPr lang="en-US" smtClean="0"/>
              <a:t>Distance Vector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7793AD-066D-D94F-B199-859C5CB1ED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Classless Domains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cs typeface="+mn-cs"/>
              </a:rPr>
              <a:t>Internet Archive - 207.241.224.0/20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4K hosts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207.241.224.0 - 207.241.239.255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cs typeface="+mn-cs"/>
              </a:rPr>
              <a:t>AT&amp;T - 204.127.128.0/18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16K hosts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204.127.128.0 - 204.127.191.255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cs typeface="+mn-cs"/>
              </a:rPr>
              <a:t>UUNET - 63.64.0.0/10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4M hosts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63.64.0.0 - 63.127.255.255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66470-B12D-0B45-85C4-CE5B6A603912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IP forwarding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Forwarding table has:</a:t>
            </a:r>
          </a:p>
          <a:p>
            <a:pPr lvl="1" eaLnBrk="1" hangingPunct="1">
              <a:defRPr/>
            </a:pPr>
            <a:r>
              <a:rPr lang="en-US" smtClean="0"/>
              <a:t>Network number</a:t>
            </a:r>
          </a:p>
          <a:p>
            <a:pPr lvl="1" eaLnBrk="1" hangingPunct="1">
              <a:defRPr/>
            </a:pPr>
            <a:r>
              <a:rPr lang="en-US" smtClean="0"/>
              <a:t>Interface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Avoid having to store 4 billion entries</a:t>
            </a:r>
          </a:p>
          <a:p>
            <a:pPr lvl="1" eaLnBrk="1" hangingPunct="1">
              <a:defRPr/>
            </a:pPr>
            <a:r>
              <a:rPr lang="en-US" smtClean="0"/>
              <a:t>But there are still 2 million class C</a:t>
            </a:r>
            <a:r>
              <a:rPr lang="ja-JP" altLang="en-US" smtClean="0">
                <a:latin typeface="Arial"/>
              </a:rPr>
              <a:t>’</a:t>
            </a:r>
            <a:r>
              <a:rPr lang="en-US" smtClean="0"/>
              <a:t>s</a:t>
            </a:r>
          </a:p>
          <a:p>
            <a:pPr lvl="1" eaLnBrk="1" hangingPunct="1">
              <a:defRPr/>
            </a:pPr>
            <a:r>
              <a:rPr lang="en-US" smtClean="0"/>
              <a:t>…and perhaps more CIDR networks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66470-B12D-0B45-85C4-CE5B6A60391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>
                <a:cs typeface="+mj-cs"/>
              </a:rPr>
              <a:t>Hierarchical Routing</a:t>
            </a:r>
            <a:endParaRPr lang="en-US" smtClean="0">
              <a:cs typeface="+mj-cs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49288" y="3195638"/>
            <a:ext cx="3702050" cy="2006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smtClean="0">
                <a:solidFill>
                  <a:srgbClr val="FF0000"/>
                </a:solidFill>
                <a:cs typeface="+mn-cs"/>
              </a:rPr>
              <a:t>scale:</a:t>
            </a:r>
            <a:r>
              <a:rPr lang="en-US" sz="2400" smtClean="0">
                <a:cs typeface="+mn-cs"/>
              </a:rPr>
              <a:t> with 200 million destinations: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>
                <a:cs typeface="+mn-cs"/>
              </a:rPr>
              <a:t>can</a:t>
            </a:r>
            <a:r>
              <a:rPr lang="ja-JP" altLang="en-US" sz="2000" smtClean="0">
                <a:cs typeface="+mn-cs"/>
              </a:rPr>
              <a:t>’</a:t>
            </a:r>
            <a:r>
              <a:rPr lang="en-US" sz="2000" smtClean="0">
                <a:cs typeface="+mn-cs"/>
              </a:rPr>
              <a:t>t store all dest</a:t>
            </a:r>
            <a:r>
              <a:rPr lang="ja-JP" altLang="en-US" sz="2000" smtClean="0">
                <a:cs typeface="+mn-cs"/>
              </a:rPr>
              <a:t>’</a:t>
            </a:r>
            <a:r>
              <a:rPr lang="en-US" sz="2000" smtClean="0">
                <a:cs typeface="+mn-cs"/>
              </a:rPr>
              <a:t>s in routing tables!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>
                <a:cs typeface="+mn-cs"/>
              </a:rPr>
              <a:t>routing table exchange would swamp links!</a:t>
            </a:r>
            <a:r>
              <a:rPr lang="en-US" sz="2400" smtClean="0">
                <a:cs typeface="+mn-cs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smtClean="0">
              <a:cs typeface="+mn-cs"/>
            </a:endParaRPr>
          </a:p>
        </p:txBody>
      </p:sp>
      <p:sp>
        <p:nvSpPr>
          <p:cNvPr id="4096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5025" y="3248025"/>
            <a:ext cx="4019550" cy="2514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smtClean="0">
                <a:solidFill>
                  <a:srgbClr val="FF0000"/>
                </a:solidFill>
                <a:cs typeface="+mn-cs"/>
              </a:rPr>
              <a:t>administrative autonomy</a:t>
            </a:r>
            <a:endParaRPr lang="en-US" sz="240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>
                <a:cs typeface="+mn-cs"/>
              </a:rPr>
              <a:t>internet = network of networks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>
                <a:cs typeface="+mn-cs"/>
              </a:rPr>
              <a:t>each network admin may want to control routing in its own network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2028825" y="1419225"/>
            <a:ext cx="654367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sz="1800">
                <a:cs typeface="+mn-cs"/>
              </a:rPr>
              <a:t>Our routing study thus far - idealization </a:t>
            </a:r>
          </a:p>
          <a:p>
            <a:pPr>
              <a:defRPr/>
            </a:pPr>
            <a:r>
              <a:rPr lang="en-US" sz="1800">
                <a:cs typeface="+mn-cs"/>
              </a:rPr>
              <a:t>all routers identical</a:t>
            </a:r>
          </a:p>
          <a:p>
            <a:pPr>
              <a:defRPr/>
            </a:pPr>
            <a:r>
              <a:rPr lang="en-US" sz="1800">
                <a:cs typeface="+mn-cs"/>
              </a:rPr>
              <a:t>network </a:t>
            </a:r>
            <a:r>
              <a:rPr lang="ja-JP" altLang="en-US" sz="1800">
                <a:cs typeface="+mn-cs"/>
              </a:rPr>
              <a:t>“</a:t>
            </a:r>
            <a:r>
              <a:rPr lang="en-US" sz="1800">
                <a:cs typeface="+mn-cs"/>
              </a:rPr>
              <a:t>flat</a:t>
            </a:r>
            <a:r>
              <a:rPr lang="ja-JP" altLang="en-US" sz="1800">
                <a:cs typeface="+mn-cs"/>
              </a:rPr>
              <a:t>”</a:t>
            </a:r>
            <a:endParaRPr lang="en-US" sz="1800">
              <a:cs typeface="+mn-cs"/>
            </a:endParaRPr>
          </a:p>
          <a:p>
            <a:pPr>
              <a:defRPr/>
            </a:pPr>
            <a:r>
              <a:rPr lang="en-US" sz="1800" i="1">
                <a:cs typeface="+mn-cs"/>
              </a:rPr>
              <a:t>… not</a:t>
            </a:r>
            <a:r>
              <a:rPr lang="en-US" sz="1800">
                <a:cs typeface="+mn-cs"/>
              </a:rPr>
              <a:t> true in practice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7793AD-066D-D94F-B199-859C5CB1EDD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Hierarchical Networks</a:t>
            </a:r>
          </a:p>
        </p:txBody>
      </p:sp>
      <p:sp>
        <p:nvSpPr>
          <p:cNvPr id="43011" name="Freeform 3"/>
          <p:cNvSpPr>
            <a:spLocks/>
          </p:cNvSpPr>
          <p:nvPr/>
        </p:nvSpPr>
        <p:spPr bwMode="auto">
          <a:xfrm>
            <a:off x="5175250" y="4121150"/>
            <a:ext cx="2019300" cy="295275"/>
          </a:xfrm>
          <a:custGeom>
            <a:avLst/>
            <a:gdLst>
              <a:gd name="T0" fmla="*/ 0 w 1272"/>
              <a:gd name="T1" fmla="*/ 0 h 186"/>
              <a:gd name="T2" fmla="*/ 1272 w 1272"/>
              <a:gd name="T3" fmla="*/ 186 h 18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72" h="186">
                <a:moveTo>
                  <a:pt x="0" y="0"/>
                </a:moveTo>
                <a:lnTo>
                  <a:pt x="1272" y="1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V="1">
            <a:off x="2832100" y="4397375"/>
            <a:ext cx="89535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>
            <a:off x="2860675" y="3768725"/>
            <a:ext cx="752475" cy="171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>
            <a:off x="2927350" y="2987675"/>
            <a:ext cx="847725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43015" name="Freeform 7"/>
          <p:cNvSpPr>
            <a:spLocks/>
          </p:cNvSpPr>
          <p:nvPr/>
        </p:nvSpPr>
        <p:spPr bwMode="auto">
          <a:xfrm>
            <a:off x="3573463" y="3567113"/>
            <a:ext cx="1773237" cy="979487"/>
          </a:xfrm>
          <a:custGeom>
            <a:avLst/>
            <a:gdLst>
              <a:gd name="T0" fmla="*/ 439 w 1117"/>
              <a:gd name="T1" fmla="*/ 97 h 617"/>
              <a:gd name="T2" fmla="*/ 205 w 1117"/>
              <a:gd name="T3" fmla="*/ 19 h 617"/>
              <a:gd name="T4" fmla="*/ 55 w 1117"/>
              <a:gd name="T5" fmla="*/ 73 h 617"/>
              <a:gd name="T6" fmla="*/ 4 w 1117"/>
              <a:gd name="T7" fmla="*/ 456 h 617"/>
              <a:gd name="T8" fmla="*/ 77 w 1117"/>
              <a:gd name="T9" fmla="*/ 582 h 617"/>
              <a:gd name="T10" fmla="*/ 451 w 1117"/>
              <a:gd name="T11" fmla="*/ 587 h 617"/>
              <a:gd name="T12" fmla="*/ 685 w 1117"/>
              <a:gd name="T13" fmla="*/ 613 h 617"/>
              <a:gd name="T14" fmla="*/ 925 w 1117"/>
              <a:gd name="T15" fmla="*/ 565 h 617"/>
              <a:gd name="T16" fmla="*/ 1099 w 1117"/>
              <a:gd name="T17" fmla="*/ 330 h 617"/>
              <a:gd name="T18" fmla="*/ 1036 w 1117"/>
              <a:gd name="T19" fmla="*/ 138 h 617"/>
              <a:gd name="T20" fmla="*/ 691 w 1117"/>
              <a:gd name="T21" fmla="*/ 91 h 617"/>
              <a:gd name="T22" fmla="*/ 439 w 1117"/>
              <a:gd name="T23" fmla="*/ 97 h 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17" h="617">
                <a:moveTo>
                  <a:pt x="439" y="97"/>
                </a:moveTo>
                <a:cubicBezTo>
                  <a:pt x="358" y="85"/>
                  <a:pt x="269" y="23"/>
                  <a:pt x="205" y="19"/>
                </a:cubicBezTo>
                <a:cubicBezTo>
                  <a:pt x="141" y="15"/>
                  <a:pt x="89" y="0"/>
                  <a:pt x="55" y="73"/>
                </a:cubicBezTo>
                <a:cubicBezTo>
                  <a:pt x="21" y="146"/>
                  <a:pt x="0" y="371"/>
                  <a:pt x="4" y="456"/>
                </a:cubicBezTo>
                <a:cubicBezTo>
                  <a:pt x="8" y="541"/>
                  <a:pt x="3" y="560"/>
                  <a:pt x="77" y="582"/>
                </a:cubicBezTo>
                <a:cubicBezTo>
                  <a:pt x="152" y="604"/>
                  <a:pt x="350" y="582"/>
                  <a:pt x="451" y="587"/>
                </a:cubicBezTo>
                <a:cubicBezTo>
                  <a:pt x="552" y="592"/>
                  <a:pt x="606" y="617"/>
                  <a:pt x="685" y="613"/>
                </a:cubicBezTo>
                <a:cubicBezTo>
                  <a:pt x="764" y="609"/>
                  <a:pt x="856" y="612"/>
                  <a:pt x="925" y="565"/>
                </a:cubicBezTo>
                <a:cubicBezTo>
                  <a:pt x="994" y="518"/>
                  <a:pt x="1081" y="401"/>
                  <a:pt x="1099" y="330"/>
                </a:cubicBezTo>
                <a:cubicBezTo>
                  <a:pt x="1117" y="259"/>
                  <a:pt x="1104" y="178"/>
                  <a:pt x="1036" y="138"/>
                </a:cubicBezTo>
                <a:cubicBezTo>
                  <a:pt x="968" y="98"/>
                  <a:pt x="790" y="98"/>
                  <a:pt x="691" y="91"/>
                </a:cubicBezTo>
                <a:cubicBezTo>
                  <a:pt x="592" y="84"/>
                  <a:pt x="520" y="109"/>
                  <a:pt x="439" y="97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5491163" y="3276600"/>
            <a:ext cx="16764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1400">
                <a:latin typeface="Arial"/>
                <a:cs typeface="+mn-cs"/>
              </a:rPr>
              <a:t>“</a:t>
            </a:r>
            <a:r>
              <a:rPr lang="en-US" sz="1400">
                <a:cs typeface="+mn-cs"/>
              </a:rPr>
              <a:t>Send me anything</a:t>
            </a:r>
          </a:p>
          <a:p>
            <a:pPr>
              <a:defRPr/>
            </a:pPr>
            <a:r>
              <a:rPr lang="en-US" sz="1400">
                <a:cs typeface="+mn-cs"/>
              </a:rPr>
              <a:t>with addresses </a:t>
            </a:r>
          </a:p>
          <a:p>
            <a:pPr>
              <a:defRPr/>
            </a:pPr>
            <a:r>
              <a:rPr lang="en-US" sz="1400">
                <a:cs typeface="+mn-cs"/>
              </a:rPr>
              <a:t>beginning </a:t>
            </a:r>
          </a:p>
          <a:p>
            <a:pPr>
              <a:defRPr/>
            </a:pPr>
            <a:r>
              <a:rPr lang="en-US" sz="1400">
                <a:cs typeface="+mn-cs"/>
              </a:rPr>
              <a:t>200.23.16.0/20</a:t>
            </a:r>
            <a:r>
              <a:rPr lang="ja-JP" altLang="en-US" sz="1400">
                <a:latin typeface="Arial"/>
                <a:cs typeface="+mn-cs"/>
              </a:rPr>
              <a:t>”</a:t>
            </a:r>
            <a:endParaRPr lang="en-US" sz="1400">
              <a:cs typeface="+mn-cs"/>
            </a:endParaRPr>
          </a:p>
        </p:txBody>
      </p:sp>
      <p:grpSp>
        <p:nvGrpSpPr>
          <p:cNvPr id="70664" name="Group 9"/>
          <p:cNvGrpSpPr>
            <a:grpSpLocks/>
          </p:cNvGrpSpPr>
          <p:nvPr/>
        </p:nvGrpSpPr>
        <p:grpSpPr bwMode="auto">
          <a:xfrm>
            <a:off x="758825" y="2760663"/>
            <a:ext cx="2338388" cy="406400"/>
            <a:chOff x="1004" y="1639"/>
            <a:chExt cx="1473" cy="256"/>
          </a:xfrm>
        </p:grpSpPr>
        <p:sp>
          <p:nvSpPr>
            <p:cNvPr id="43018" name="Freeform 10"/>
            <p:cNvSpPr>
              <a:spLocks/>
            </p:cNvSpPr>
            <p:nvPr/>
          </p:nvSpPr>
          <p:spPr bwMode="auto">
            <a:xfrm>
              <a:off x="1004" y="1639"/>
              <a:ext cx="1473" cy="255"/>
            </a:xfrm>
            <a:custGeom>
              <a:avLst/>
              <a:gdLst>
                <a:gd name="T0" fmla="*/ 172 w 1473"/>
                <a:gd name="T1" fmla="*/ 11 h 255"/>
                <a:gd name="T2" fmla="*/ 73 w 1473"/>
                <a:gd name="T3" fmla="*/ 94 h 255"/>
                <a:gd name="T4" fmla="*/ 146 w 1473"/>
                <a:gd name="T5" fmla="*/ 220 h 255"/>
                <a:gd name="T6" fmla="*/ 520 w 1473"/>
                <a:gd name="T7" fmla="*/ 225 h 255"/>
                <a:gd name="T8" fmla="*/ 754 w 1473"/>
                <a:gd name="T9" fmla="*/ 251 h 255"/>
                <a:gd name="T10" fmla="*/ 1306 w 1473"/>
                <a:gd name="T11" fmla="*/ 203 h 255"/>
                <a:gd name="T12" fmla="*/ 1360 w 1473"/>
                <a:gd name="T13" fmla="*/ 29 h 255"/>
                <a:gd name="T14" fmla="*/ 628 w 1473"/>
                <a:gd name="T15" fmla="*/ 29 h 255"/>
                <a:gd name="T16" fmla="*/ 172 w 1473"/>
                <a:gd name="T17" fmla="*/ 1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73" h="255">
                  <a:moveTo>
                    <a:pt x="172" y="11"/>
                  </a:moveTo>
                  <a:cubicBezTo>
                    <a:pt x="0" y="64"/>
                    <a:pt x="77" y="59"/>
                    <a:pt x="73" y="94"/>
                  </a:cubicBezTo>
                  <a:cubicBezTo>
                    <a:pt x="69" y="129"/>
                    <a:pt x="72" y="198"/>
                    <a:pt x="146" y="220"/>
                  </a:cubicBezTo>
                  <a:cubicBezTo>
                    <a:pt x="221" y="242"/>
                    <a:pt x="419" y="220"/>
                    <a:pt x="520" y="225"/>
                  </a:cubicBezTo>
                  <a:cubicBezTo>
                    <a:pt x="621" y="230"/>
                    <a:pt x="623" y="255"/>
                    <a:pt x="754" y="251"/>
                  </a:cubicBezTo>
                  <a:cubicBezTo>
                    <a:pt x="885" y="247"/>
                    <a:pt x="1205" y="240"/>
                    <a:pt x="1306" y="203"/>
                  </a:cubicBezTo>
                  <a:cubicBezTo>
                    <a:pt x="1407" y="166"/>
                    <a:pt x="1473" y="58"/>
                    <a:pt x="1360" y="29"/>
                  </a:cubicBezTo>
                  <a:cubicBezTo>
                    <a:pt x="1247" y="0"/>
                    <a:pt x="826" y="32"/>
                    <a:pt x="628" y="29"/>
                  </a:cubicBezTo>
                  <a:cubicBezTo>
                    <a:pt x="430" y="26"/>
                    <a:pt x="267" y="15"/>
                    <a:pt x="172" y="11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3019" name="Text Box 11"/>
            <p:cNvSpPr txBox="1">
              <a:spLocks noChangeArrowheads="1"/>
            </p:cNvSpPr>
            <p:nvPr/>
          </p:nvSpPr>
          <p:spPr bwMode="auto">
            <a:xfrm>
              <a:off x="1226" y="1683"/>
              <a:ext cx="970" cy="212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>
                  <a:cs typeface="+mn-cs"/>
                </a:rPr>
                <a:t>200.23.16.0/23</a:t>
              </a:r>
              <a:endParaRPr lang="en-US" sz="1800">
                <a:cs typeface="+mn-cs"/>
              </a:endParaRPr>
            </a:p>
          </p:txBody>
        </p:sp>
      </p:grpSp>
      <p:grpSp>
        <p:nvGrpSpPr>
          <p:cNvPr id="70665" name="Group 12"/>
          <p:cNvGrpSpPr>
            <a:grpSpLocks/>
          </p:cNvGrpSpPr>
          <p:nvPr/>
        </p:nvGrpSpPr>
        <p:grpSpPr bwMode="auto">
          <a:xfrm>
            <a:off x="787400" y="3351213"/>
            <a:ext cx="2338388" cy="406400"/>
            <a:chOff x="1004" y="1639"/>
            <a:chExt cx="1473" cy="256"/>
          </a:xfrm>
        </p:grpSpPr>
        <p:sp>
          <p:nvSpPr>
            <p:cNvPr id="43021" name="Freeform 13"/>
            <p:cNvSpPr>
              <a:spLocks/>
            </p:cNvSpPr>
            <p:nvPr/>
          </p:nvSpPr>
          <p:spPr bwMode="auto">
            <a:xfrm>
              <a:off x="1004" y="1639"/>
              <a:ext cx="1473" cy="255"/>
            </a:xfrm>
            <a:custGeom>
              <a:avLst/>
              <a:gdLst>
                <a:gd name="T0" fmla="*/ 172 w 1473"/>
                <a:gd name="T1" fmla="*/ 11 h 255"/>
                <a:gd name="T2" fmla="*/ 73 w 1473"/>
                <a:gd name="T3" fmla="*/ 94 h 255"/>
                <a:gd name="T4" fmla="*/ 146 w 1473"/>
                <a:gd name="T5" fmla="*/ 220 h 255"/>
                <a:gd name="T6" fmla="*/ 520 w 1473"/>
                <a:gd name="T7" fmla="*/ 225 h 255"/>
                <a:gd name="T8" fmla="*/ 754 w 1473"/>
                <a:gd name="T9" fmla="*/ 251 h 255"/>
                <a:gd name="T10" fmla="*/ 1306 w 1473"/>
                <a:gd name="T11" fmla="*/ 203 h 255"/>
                <a:gd name="T12" fmla="*/ 1360 w 1473"/>
                <a:gd name="T13" fmla="*/ 29 h 255"/>
                <a:gd name="T14" fmla="*/ 628 w 1473"/>
                <a:gd name="T15" fmla="*/ 29 h 255"/>
                <a:gd name="T16" fmla="*/ 172 w 1473"/>
                <a:gd name="T17" fmla="*/ 1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73" h="255">
                  <a:moveTo>
                    <a:pt x="172" y="11"/>
                  </a:moveTo>
                  <a:cubicBezTo>
                    <a:pt x="0" y="64"/>
                    <a:pt x="77" y="59"/>
                    <a:pt x="73" y="94"/>
                  </a:cubicBezTo>
                  <a:cubicBezTo>
                    <a:pt x="69" y="129"/>
                    <a:pt x="72" y="198"/>
                    <a:pt x="146" y="220"/>
                  </a:cubicBezTo>
                  <a:cubicBezTo>
                    <a:pt x="221" y="242"/>
                    <a:pt x="419" y="220"/>
                    <a:pt x="520" y="225"/>
                  </a:cubicBezTo>
                  <a:cubicBezTo>
                    <a:pt x="621" y="230"/>
                    <a:pt x="623" y="255"/>
                    <a:pt x="754" y="251"/>
                  </a:cubicBezTo>
                  <a:cubicBezTo>
                    <a:pt x="885" y="247"/>
                    <a:pt x="1205" y="240"/>
                    <a:pt x="1306" y="203"/>
                  </a:cubicBezTo>
                  <a:cubicBezTo>
                    <a:pt x="1407" y="166"/>
                    <a:pt x="1473" y="58"/>
                    <a:pt x="1360" y="29"/>
                  </a:cubicBezTo>
                  <a:cubicBezTo>
                    <a:pt x="1247" y="0"/>
                    <a:pt x="826" y="32"/>
                    <a:pt x="628" y="29"/>
                  </a:cubicBezTo>
                  <a:cubicBezTo>
                    <a:pt x="430" y="26"/>
                    <a:pt x="267" y="15"/>
                    <a:pt x="172" y="11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3022" name="Text Box 14"/>
            <p:cNvSpPr txBox="1">
              <a:spLocks noChangeArrowheads="1"/>
            </p:cNvSpPr>
            <p:nvPr/>
          </p:nvSpPr>
          <p:spPr bwMode="auto">
            <a:xfrm>
              <a:off x="1226" y="1683"/>
              <a:ext cx="970" cy="212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>
                  <a:cs typeface="+mn-cs"/>
                </a:rPr>
                <a:t>200.23.18.0/23</a:t>
              </a:r>
              <a:endParaRPr lang="en-US" sz="1800">
                <a:cs typeface="+mn-cs"/>
              </a:endParaRPr>
            </a:p>
          </p:txBody>
        </p:sp>
      </p:grpSp>
      <p:grpSp>
        <p:nvGrpSpPr>
          <p:cNvPr id="70666" name="Group 15"/>
          <p:cNvGrpSpPr>
            <a:grpSpLocks/>
          </p:cNvGrpSpPr>
          <p:nvPr/>
        </p:nvGrpSpPr>
        <p:grpSpPr bwMode="auto">
          <a:xfrm>
            <a:off x="701675" y="4770438"/>
            <a:ext cx="2338388" cy="406400"/>
            <a:chOff x="1004" y="1639"/>
            <a:chExt cx="1473" cy="256"/>
          </a:xfrm>
        </p:grpSpPr>
        <p:sp>
          <p:nvSpPr>
            <p:cNvPr id="43024" name="Freeform 16"/>
            <p:cNvSpPr>
              <a:spLocks/>
            </p:cNvSpPr>
            <p:nvPr/>
          </p:nvSpPr>
          <p:spPr bwMode="auto">
            <a:xfrm>
              <a:off x="1004" y="1639"/>
              <a:ext cx="1473" cy="255"/>
            </a:xfrm>
            <a:custGeom>
              <a:avLst/>
              <a:gdLst>
                <a:gd name="T0" fmla="*/ 172 w 1473"/>
                <a:gd name="T1" fmla="*/ 11 h 255"/>
                <a:gd name="T2" fmla="*/ 73 w 1473"/>
                <a:gd name="T3" fmla="*/ 94 h 255"/>
                <a:gd name="T4" fmla="*/ 146 w 1473"/>
                <a:gd name="T5" fmla="*/ 220 h 255"/>
                <a:gd name="T6" fmla="*/ 520 w 1473"/>
                <a:gd name="T7" fmla="*/ 225 h 255"/>
                <a:gd name="T8" fmla="*/ 754 w 1473"/>
                <a:gd name="T9" fmla="*/ 251 h 255"/>
                <a:gd name="T10" fmla="*/ 1306 w 1473"/>
                <a:gd name="T11" fmla="*/ 203 h 255"/>
                <a:gd name="T12" fmla="*/ 1360 w 1473"/>
                <a:gd name="T13" fmla="*/ 29 h 255"/>
                <a:gd name="T14" fmla="*/ 628 w 1473"/>
                <a:gd name="T15" fmla="*/ 29 h 255"/>
                <a:gd name="T16" fmla="*/ 172 w 1473"/>
                <a:gd name="T17" fmla="*/ 1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73" h="255">
                  <a:moveTo>
                    <a:pt x="172" y="11"/>
                  </a:moveTo>
                  <a:cubicBezTo>
                    <a:pt x="0" y="64"/>
                    <a:pt x="77" y="59"/>
                    <a:pt x="73" y="94"/>
                  </a:cubicBezTo>
                  <a:cubicBezTo>
                    <a:pt x="69" y="129"/>
                    <a:pt x="72" y="198"/>
                    <a:pt x="146" y="220"/>
                  </a:cubicBezTo>
                  <a:cubicBezTo>
                    <a:pt x="221" y="242"/>
                    <a:pt x="419" y="220"/>
                    <a:pt x="520" y="225"/>
                  </a:cubicBezTo>
                  <a:cubicBezTo>
                    <a:pt x="621" y="230"/>
                    <a:pt x="623" y="255"/>
                    <a:pt x="754" y="251"/>
                  </a:cubicBezTo>
                  <a:cubicBezTo>
                    <a:pt x="885" y="247"/>
                    <a:pt x="1205" y="240"/>
                    <a:pt x="1306" y="203"/>
                  </a:cubicBezTo>
                  <a:cubicBezTo>
                    <a:pt x="1407" y="166"/>
                    <a:pt x="1473" y="58"/>
                    <a:pt x="1360" y="29"/>
                  </a:cubicBezTo>
                  <a:cubicBezTo>
                    <a:pt x="1247" y="0"/>
                    <a:pt x="826" y="32"/>
                    <a:pt x="628" y="29"/>
                  </a:cubicBezTo>
                  <a:cubicBezTo>
                    <a:pt x="430" y="26"/>
                    <a:pt x="267" y="15"/>
                    <a:pt x="172" y="11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3025" name="Text Box 17"/>
            <p:cNvSpPr txBox="1">
              <a:spLocks noChangeArrowheads="1"/>
            </p:cNvSpPr>
            <p:nvPr/>
          </p:nvSpPr>
          <p:spPr bwMode="auto">
            <a:xfrm>
              <a:off x="1226" y="1683"/>
              <a:ext cx="970" cy="212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>
                  <a:cs typeface="+mn-cs"/>
                </a:rPr>
                <a:t>200.23.30.0/23</a:t>
              </a:r>
              <a:endParaRPr lang="en-US" sz="1800">
                <a:cs typeface="+mn-cs"/>
              </a:endParaRPr>
            </a:p>
          </p:txBody>
        </p:sp>
      </p:grpSp>
      <p:sp>
        <p:nvSpPr>
          <p:cNvPr id="43026" name="Text Box 18"/>
          <p:cNvSpPr txBox="1">
            <a:spLocks noChangeArrowheads="1"/>
          </p:cNvSpPr>
          <p:nvPr/>
        </p:nvSpPr>
        <p:spPr bwMode="auto">
          <a:xfrm>
            <a:off x="3606800" y="4025900"/>
            <a:ext cx="15081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>
                <a:cs typeface="+mn-cs"/>
              </a:rPr>
              <a:t>Fly-By-Night-ISP</a:t>
            </a:r>
            <a:endParaRPr lang="en-US" sz="1800">
              <a:cs typeface="+mn-cs"/>
            </a:endParaRPr>
          </a:p>
        </p:txBody>
      </p:sp>
      <p:sp>
        <p:nvSpPr>
          <p:cNvPr id="43027" name="Freeform 19"/>
          <p:cNvSpPr>
            <a:spLocks/>
          </p:cNvSpPr>
          <p:nvPr/>
        </p:nvSpPr>
        <p:spPr bwMode="auto">
          <a:xfrm>
            <a:off x="7169150" y="3184525"/>
            <a:ext cx="730250" cy="2535238"/>
          </a:xfrm>
          <a:custGeom>
            <a:avLst/>
            <a:gdLst>
              <a:gd name="T0" fmla="*/ 328 w 460"/>
              <a:gd name="T1" fmla="*/ 56 h 1597"/>
              <a:gd name="T2" fmla="*/ 208 w 460"/>
              <a:gd name="T3" fmla="*/ 218 h 1597"/>
              <a:gd name="T4" fmla="*/ 58 w 460"/>
              <a:gd name="T5" fmla="*/ 536 h 1597"/>
              <a:gd name="T6" fmla="*/ 7 w 460"/>
              <a:gd name="T7" fmla="*/ 919 h 1597"/>
              <a:gd name="T8" fmla="*/ 100 w 460"/>
              <a:gd name="T9" fmla="*/ 1118 h 1597"/>
              <a:gd name="T10" fmla="*/ 220 w 460"/>
              <a:gd name="T11" fmla="*/ 1352 h 1597"/>
              <a:gd name="T12" fmla="*/ 424 w 460"/>
              <a:gd name="T13" fmla="*/ 1562 h 1597"/>
              <a:gd name="T14" fmla="*/ 436 w 460"/>
              <a:gd name="T15" fmla="*/ 1142 h 1597"/>
              <a:gd name="T16" fmla="*/ 424 w 460"/>
              <a:gd name="T17" fmla="*/ 1046 h 1597"/>
              <a:gd name="T18" fmla="*/ 346 w 460"/>
              <a:gd name="T19" fmla="*/ 854 h 1597"/>
              <a:gd name="T20" fmla="*/ 310 w 460"/>
              <a:gd name="T21" fmla="*/ 602 h 1597"/>
              <a:gd name="T22" fmla="*/ 328 w 460"/>
              <a:gd name="T23" fmla="*/ 56 h 15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60" h="1597">
                <a:moveTo>
                  <a:pt x="328" y="56"/>
                </a:moveTo>
                <a:cubicBezTo>
                  <a:pt x="247" y="0"/>
                  <a:pt x="253" y="138"/>
                  <a:pt x="208" y="218"/>
                </a:cubicBezTo>
                <a:cubicBezTo>
                  <a:pt x="163" y="298"/>
                  <a:pt x="91" y="419"/>
                  <a:pt x="58" y="536"/>
                </a:cubicBezTo>
                <a:cubicBezTo>
                  <a:pt x="25" y="653"/>
                  <a:pt x="0" y="822"/>
                  <a:pt x="7" y="919"/>
                </a:cubicBezTo>
                <a:cubicBezTo>
                  <a:pt x="14" y="1016"/>
                  <a:pt x="64" y="1046"/>
                  <a:pt x="100" y="1118"/>
                </a:cubicBezTo>
                <a:cubicBezTo>
                  <a:pt x="136" y="1190"/>
                  <a:pt x="166" y="1278"/>
                  <a:pt x="220" y="1352"/>
                </a:cubicBezTo>
                <a:cubicBezTo>
                  <a:pt x="274" y="1426"/>
                  <a:pt x="388" y="1597"/>
                  <a:pt x="424" y="1562"/>
                </a:cubicBezTo>
                <a:cubicBezTo>
                  <a:pt x="460" y="1527"/>
                  <a:pt x="436" y="1228"/>
                  <a:pt x="436" y="1142"/>
                </a:cubicBezTo>
                <a:cubicBezTo>
                  <a:pt x="436" y="1056"/>
                  <a:pt x="439" y="1094"/>
                  <a:pt x="424" y="1046"/>
                </a:cubicBezTo>
                <a:cubicBezTo>
                  <a:pt x="409" y="998"/>
                  <a:pt x="365" y="928"/>
                  <a:pt x="346" y="854"/>
                </a:cubicBezTo>
                <a:cubicBezTo>
                  <a:pt x="327" y="780"/>
                  <a:pt x="313" y="735"/>
                  <a:pt x="310" y="602"/>
                </a:cubicBezTo>
                <a:cubicBezTo>
                  <a:pt x="307" y="469"/>
                  <a:pt x="324" y="170"/>
                  <a:pt x="328" y="56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758825" y="2530475"/>
            <a:ext cx="1339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>
                <a:cs typeface="+mn-cs"/>
              </a:rPr>
              <a:t>Organization 0</a:t>
            </a:r>
          </a:p>
        </p:txBody>
      </p: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787400" y="4540250"/>
            <a:ext cx="1339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>
                <a:cs typeface="+mn-cs"/>
              </a:rPr>
              <a:t>Organization 7</a:t>
            </a:r>
          </a:p>
        </p:txBody>
      </p: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7407275" y="4349750"/>
            <a:ext cx="787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>
                <a:cs typeface="+mn-cs"/>
              </a:rPr>
              <a:t>Internet</a:t>
            </a:r>
          </a:p>
        </p:txBody>
      </p:sp>
      <p:sp>
        <p:nvSpPr>
          <p:cNvPr id="43031" name="Text Box 23"/>
          <p:cNvSpPr txBox="1">
            <a:spLocks noChangeArrowheads="1"/>
          </p:cNvSpPr>
          <p:nvPr/>
        </p:nvSpPr>
        <p:spPr bwMode="auto">
          <a:xfrm>
            <a:off x="768350" y="3178175"/>
            <a:ext cx="1339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>
                <a:cs typeface="+mn-cs"/>
              </a:rPr>
              <a:t>Organization 1</a:t>
            </a:r>
          </a:p>
        </p:txBody>
      </p:sp>
      <p:sp>
        <p:nvSpPr>
          <p:cNvPr id="43032" name="Freeform 24"/>
          <p:cNvSpPr>
            <a:spLocks/>
          </p:cNvSpPr>
          <p:nvPr/>
        </p:nvSpPr>
        <p:spPr bwMode="auto">
          <a:xfrm>
            <a:off x="3516313" y="4881563"/>
            <a:ext cx="1773237" cy="979487"/>
          </a:xfrm>
          <a:custGeom>
            <a:avLst/>
            <a:gdLst>
              <a:gd name="T0" fmla="*/ 439 w 1117"/>
              <a:gd name="T1" fmla="*/ 97 h 617"/>
              <a:gd name="T2" fmla="*/ 205 w 1117"/>
              <a:gd name="T3" fmla="*/ 19 h 617"/>
              <a:gd name="T4" fmla="*/ 55 w 1117"/>
              <a:gd name="T5" fmla="*/ 73 h 617"/>
              <a:gd name="T6" fmla="*/ 4 w 1117"/>
              <a:gd name="T7" fmla="*/ 456 h 617"/>
              <a:gd name="T8" fmla="*/ 77 w 1117"/>
              <a:gd name="T9" fmla="*/ 582 h 617"/>
              <a:gd name="T10" fmla="*/ 451 w 1117"/>
              <a:gd name="T11" fmla="*/ 587 h 617"/>
              <a:gd name="T12" fmla="*/ 685 w 1117"/>
              <a:gd name="T13" fmla="*/ 613 h 617"/>
              <a:gd name="T14" fmla="*/ 925 w 1117"/>
              <a:gd name="T15" fmla="*/ 565 h 617"/>
              <a:gd name="T16" fmla="*/ 1099 w 1117"/>
              <a:gd name="T17" fmla="*/ 330 h 617"/>
              <a:gd name="T18" fmla="*/ 1036 w 1117"/>
              <a:gd name="T19" fmla="*/ 138 h 617"/>
              <a:gd name="T20" fmla="*/ 691 w 1117"/>
              <a:gd name="T21" fmla="*/ 91 h 617"/>
              <a:gd name="T22" fmla="*/ 439 w 1117"/>
              <a:gd name="T23" fmla="*/ 97 h 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17" h="617">
                <a:moveTo>
                  <a:pt x="439" y="97"/>
                </a:moveTo>
                <a:cubicBezTo>
                  <a:pt x="358" y="85"/>
                  <a:pt x="269" y="23"/>
                  <a:pt x="205" y="19"/>
                </a:cubicBezTo>
                <a:cubicBezTo>
                  <a:pt x="141" y="15"/>
                  <a:pt x="89" y="0"/>
                  <a:pt x="55" y="73"/>
                </a:cubicBezTo>
                <a:cubicBezTo>
                  <a:pt x="21" y="146"/>
                  <a:pt x="0" y="371"/>
                  <a:pt x="4" y="456"/>
                </a:cubicBezTo>
                <a:cubicBezTo>
                  <a:pt x="8" y="541"/>
                  <a:pt x="3" y="560"/>
                  <a:pt x="77" y="582"/>
                </a:cubicBezTo>
                <a:cubicBezTo>
                  <a:pt x="152" y="604"/>
                  <a:pt x="350" y="582"/>
                  <a:pt x="451" y="587"/>
                </a:cubicBezTo>
                <a:cubicBezTo>
                  <a:pt x="552" y="592"/>
                  <a:pt x="606" y="617"/>
                  <a:pt x="685" y="613"/>
                </a:cubicBezTo>
                <a:cubicBezTo>
                  <a:pt x="764" y="609"/>
                  <a:pt x="856" y="612"/>
                  <a:pt x="925" y="565"/>
                </a:cubicBezTo>
                <a:cubicBezTo>
                  <a:pt x="994" y="518"/>
                  <a:pt x="1081" y="401"/>
                  <a:pt x="1099" y="330"/>
                </a:cubicBezTo>
                <a:cubicBezTo>
                  <a:pt x="1117" y="259"/>
                  <a:pt x="1104" y="178"/>
                  <a:pt x="1036" y="138"/>
                </a:cubicBezTo>
                <a:cubicBezTo>
                  <a:pt x="968" y="98"/>
                  <a:pt x="790" y="98"/>
                  <a:pt x="691" y="91"/>
                </a:cubicBezTo>
                <a:cubicBezTo>
                  <a:pt x="592" y="84"/>
                  <a:pt x="520" y="109"/>
                  <a:pt x="439" y="97"/>
                </a:cubicBezTo>
                <a:close/>
              </a:path>
            </a:pathLst>
          </a:custGeom>
          <a:solidFill>
            <a:srgbClr val="66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43033" name="Text Box 25"/>
          <p:cNvSpPr txBox="1">
            <a:spLocks noChangeArrowheads="1"/>
          </p:cNvSpPr>
          <p:nvPr/>
        </p:nvSpPr>
        <p:spPr bwMode="auto">
          <a:xfrm>
            <a:off x="3816350" y="5283200"/>
            <a:ext cx="10239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>
                <a:cs typeface="+mn-cs"/>
              </a:rPr>
              <a:t>ISPs-R-Us</a:t>
            </a:r>
            <a:endParaRPr lang="en-US" sz="1800">
              <a:cs typeface="+mn-cs"/>
            </a:endParaRPr>
          </a:p>
        </p:txBody>
      </p:sp>
      <p:sp>
        <p:nvSpPr>
          <p:cNvPr id="43034" name="Freeform 26"/>
          <p:cNvSpPr>
            <a:spLocks/>
          </p:cNvSpPr>
          <p:nvPr/>
        </p:nvSpPr>
        <p:spPr bwMode="auto">
          <a:xfrm flipV="1">
            <a:off x="5241925" y="4902200"/>
            <a:ext cx="2019300" cy="295275"/>
          </a:xfrm>
          <a:custGeom>
            <a:avLst/>
            <a:gdLst>
              <a:gd name="T0" fmla="*/ 0 w 1272"/>
              <a:gd name="T1" fmla="*/ 0 h 186"/>
              <a:gd name="T2" fmla="*/ 1272 w 1272"/>
              <a:gd name="T3" fmla="*/ 186 h 18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72" h="186">
                <a:moveTo>
                  <a:pt x="0" y="0"/>
                </a:moveTo>
                <a:lnTo>
                  <a:pt x="1272" y="186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43035" name="Line 27"/>
          <p:cNvSpPr>
            <a:spLocks noChangeShapeType="1"/>
          </p:cNvSpPr>
          <p:nvPr/>
        </p:nvSpPr>
        <p:spPr bwMode="auto">
          <a:xfrm>
            <a:off x="3032125" y="5445125"/>
            <a:ext cx="485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43036" name="Line 28"/>
          <p:cNvSpPr>
            <a:spLocks noChangeShapeType="1"/>
          </p:cNvSpPr>
          <p:nvPr/>
        </p:nvSpPr>
        <p:spPr bwMode="auto">
          <a:xfrm flipV="1">
            <a:off x="2879725" y="5511800"/>
            <a:ext cx="638175" cy="171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43037" name="Line 29"/>
          <p:cNvSpPr>
            <a:spLocks noChangeShapeType="1"/>
          </p:cNvSpPr>
          <p:nvPr/>
        </p:nvSpPr>
        <p:spPr bwMode="auto">
          <a:xfrm flipV="1">
            <a:off x="3317875" y="5759450"/>
            <a:ext cx="247650" cy="409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43038" name="Text Box 30"/>
          <p:cNvSpPr txBox="1">
            <a:spLocks noChangeArrowheads="1"/>
          </p:cNvSpPr>
          <p:nvPr/>
        </p:nvSpPr>
        <p:spPr bwMode="auto">
          <a:xfrm>
            <a:off x="5567363" y="5229225"/>
            <a:ext cx="16764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sz="1400">
                <a:latin typeface="Arial"/>
                <a:cs typeface="+mn-cs"/>
              </a:rPr>
              <a:t>“</a:t>
            </a:r>
            <a:r>
              <a:rPr lang="en-US" sz="1400">
                <a:cs typeface="+mn-cs"/>
              </a:rPr>
              <a:t>Send me anything</a:t>
            </a:r>
          </a:p>
          <a:p>
            <a:pPr>
              <a:defRPr/>
            </a:pPr>
            <a:r>
              <a:rPr lang="en-US" sz="1400">
                <a:cs typeface="+mn-cs"/>
              </a:rPr>
              <a:t>with addresses </a:t>
            </a:r>
          </a:p>
          <a:p>
            <a:pPr>
              <a:defRPr/>
            </a:pPr>
            <a:r>
              <a:rPr lang="en-US" sz="1400">
                <a:cs typeface="+mn-cs"/>
              </a:rPr>
              <a:t>beginning </a:t>
            </a:r>
          </a:p>
          <a:p>
            <a:pPr>
              <a:defRPr/>
            </a:pPr>
            <a:r>
              <a:rPr lang="en-US" sz="1400">
                <a:cs typeface="+mn-cs"/>
              </a:rPr>
              <a:t>199.31.0.0/16</a:t>
            </a:r>
            <a:r>
              <a:rPr lang="ja-JP" altLang="en-US" sz="1400">
                <a:latin typeface="Arial"/>
                <a:cs typeface="+mn-cs"/>
              </a:rPr>
              <a:t>”</a:t>
            </a:r>
            <a:endParaRPr lang="en-US" sz="1400">
              <a:cs typeface="+mn-cs"/>
            </a:endParaRPr>
          </a:p>
        </p:txBody>
      </p:sp>
      <p:grpSp>
        <p:nvGrpSpPr>
          <p:cNvPr id="70680" name="Group 31"/>
          <p:cNvGrpSpPr>
            <a:grpSpLocks/>
          </p:cNvGrpSpPr>
          <p:nvPr/>
        </p:nvGrpSpPr>
        <p:grpSpPr bwMode="auto">
          <a:xfrm>
            <a:off x="806450" y="3941763"/>
            <a:ext cx="2338388" cy="406400"/>
            <a:chOff x="1004" y="1639"/>
            <a:chExt cx="1473" cy="256"/>
          </a:xfrm>
        </p:grpSpPr>
        <p:sp>
          <p:nvSpPr>
            <p:cNvPr id="43040" name="Freeform 32"/>
            <p:cNvSpPr>
              <a:spLocks/>
            </p:cNvSpPr>
            <p:nvPr/>
          </p:nvSpPr>
          <p:spPr bwMode="auto">
            <a:xfrm>
              <a:off x="1004" y="1639"/>
              <a:ext cx="1473" cy="255"/>
            </a:xfrm>
            <a:custGeom>
              <a:avLst/>
              <a:gdLst>
                <a:gd name="T0" fmla="*/ 172 w 1473"/>
                <a:gd name="T1" fmla="*/ 11 h 255"/>
                <a:gd name="T2" fmla="*/ 73 w 1473"/>
                <a:gd name="T3" fmla="*/ 94 h 255"/>
                <a:gd name="T4" fmla="*/ 146 w 1473"/>
                <a:gd name="T5" fmla="*/ 220 h 255"/>
                <a:gd name="T6" fmla="*/ 520 w 1473"/>
                <a:gd name="T7" fmla="*/ 225 h 255"/>
                <a:gd name="T8" fmla="*/ 754 w 1473"/>
                <a:gd name="T9" fmla="*/ 251 h 255"/>
                <a:gd name="T10" fmla="*/ 1306 w 1473"/>
                <a:gd name="T11" fmla="*/ 203 h 255"/>
                <a:gd name="T12" fmla="*/ 1360 w 1473"/>
                <a:gd name="T13" fmla="*/ 29 h 255"/>
                <a:gd name="T14" fmla="*/ 628 w 1473"/>
                <a:gd name="T15" fmla="*/ 29 h 255"/>
                <a:gd name="T16" fmla="*/ 172 w 1473"/>
                <a:gd name="T17" fmla="*/ 1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73" h="255">
                  <a:moveTo>
                    <a:pt x="172" y="11"/>
                  </a:moveTo>
                  <a:cubicBezTo>
                    <a:pt x="0" y="64"/>
                    <a:pt x="77" y="59"/>
                    <a:pt x="73" y="94"/>
                  </a:cubicBezTo>
                  <a:cubicBezTo>
                    <a:pt x="69" y="129"/>
                    <a:pt x="72" y="198"/>
                    <a:pt x="146" y="220"/>
                  </a:cubicBezTo>
                  <a:cubicBezTo>
                    <a:pt x="221" y="242"/>
                    <a:pt x="419" y="220"/>
                    <a:pt x="520" y="225"/>
                  </a:cubicBezTo>
                  <a:cubicBezTo>
                    <a:pt x="621" y="230"/>
                    <a:pt x="623" y="255"/>
                    <a:pt x="754" y="251"/>
                  </a:cubicBezTo>
                  <a:cubicBezTo>
                    <a:pt x="885" y="247"/>
                    <a:pt x="1205" y="240"/>
                    <a:pt x="1306" y="203"/>
                  </a:cubicBezTo>
                  <a:cubicBezTo>
                    <a:pt x="1407" y="166"/>
                    <a:pt x="1473" y="58"/>
                    <a:pt x="1360" y="29"/>
                  </a:cubicBezTo>
                  <a:cubicBezTo>
                    <a:pt x="1247" y="0"/>
                    <a:pt x="826" y="32"/>
                    <a:pt x="628" y="29"/>
                  </a:cubicBezTo>
                  <a:cubicBezTo>
                    <a:pt x="430" y="26"/>
                    <a:pt x="267" y="15"/>
                    <a:pt x="172" y="11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3041" name="Text Box 33"/>
            <p:cNvSpPr txBox="1">
              <a:spLocks noChangeArrowheads="1"/>
            </p:cNvSpPr>
            <p:nvPr/>
          </p:nvSpPr>
          <p:spPr bwMode="auto">
            <a:xfrm>
              <a:off x="1226" y="1683"/>
              <a:ext cx="970" cy="212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600">
                  <a:cs typeface="+mn-cs"/>
                </a:rPr>
                <a:t>200.23.20.0/23</a:t>
              </a:r>
              <a:endParaRPr lang="en-US" sz="1800">
                <a:cs typeface="+mn-cs"/>
              </a:endParaRPr>
            </a:p>
          </p:txBody>
        </p:sp>
      </p:grpSp>
      <p:sp>
        <p:nvSpPr>
          <p:cNvPr id="43042" name="Text Box 34"/>
          <p:cNvSpPr txBox="1">
            <a:spLocks noChangeArrowheads="1"/>
          </p:cNvSpPr>
          <p:nvPr/>
        </p:nvSpPr>
        <p:spPr bwMode="auto">
          <a:xfrm>
            <a:off x="787400" y="3768725"/>
            <a:ext cx="1339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>
                <a:cs typeface="+mn-cs"/>
              </a:rPr>
              <a:t>Organization 2</a:t>
            </a:r>
          </a:p>
        </p:txBody>
      </p:sp>
      <p:grpSp>
        <p:nvGrpSpPr>
          <p:cNvPr id="70682" name="Group 35"/>
          <p:cNvGrpSpPr>
            <a:grpSpLocks/>
          </p:cNvGrpSpPr>
          <p:nvPr/>
        </p:nvGrpSpPr>
        <p:grpSpPr bwMode="auto">
          <a:xfrm>
            <a:off x="2155825" y="4237038"/>
            <a:ext cx="257175" cy="663575"/>
            <a:chOff x="870" y="2965"/>
            <a:chExt cx="162" cy="418"/>
          </a:xfrm>
        </p:grpSpPr>
        <p:sp>
          <p:nvSpPr>
            <p:cNvPr id="43044" name="Text Box 36"/>
            <p:cNvSpPr txBox="1">
              <a:spLocks noChangeArrowheads="1"/>
            </p:cNvSpPr>
            <p:nvPr/>
          </p:nvSpPr>
          <p:spPr bwMode="auto">
            <a:xfrm>
              <a:off x="872" y="2965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>
                  <a:cs typeface="+mn-cs"/>
                </a:rPr>
                <a:t>.</a:t>
              </a:r>
              <a:endParaRPr lang="en-US" sz="2000">
                <a:cs typeface="+mn-cs"/>
              </a:endParaRPr>
            </a:p>
          </p:txBody>
        </p:sp>
        <p:sp>
          <p:nvSpPr>
            <p:cNvPr id="43045" name="Text Box 37"/>
            <p:cNvSpPr txBox="1">
              <a:spLocks noChangeArrowheads="1"/>
            </p:cNvSpPr>
            <p:nvPr/>
          </p:nvSpPr>
          <p:spPr bwMode="auto">
            <a:xfrm>
              <a:off x="870" y="3050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>
                  <a:cs typeface="+mn-cs"/>
                </a:rPr>
                <a:t>.</a:t>
              </a:r>
              <a:endParaRPr lang="en-US" sz="2000">
                <a:cs typeface="+mn-cs"/>
              </a:endParaRPr>
            </a:p>
          </p:txBody>
        </p:sp>
        <p:sp>
          <p:nvSpPr>
            <p:cNvPr id="43046" name="Text Box 38"/>
            <p:cNvSpPr txBox="1">
              <a:spLocks noChangeArrowheads="1"/>
            </p:cNvSpPr>
            <p:nvPr/>
          </p:nvSpPr>
          <p:spPr bwMode="auto">
            <a:xfrm>
              <a:off x="871" y="3133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>
                  <a:cs typeface="+mn-cs"/>
                </a:rPr>
                <a:t>.</a:t>
              </a:r>
              <a:endParaRPr lang="en-US" sz="2000">
                <a:cs typeface="+mn-cs"/>
              </a:endParaRPr>
            </a:p>
          </p:txBody>
        </p:sp>
      </p:grpSp>
      <p:grpSp>
        <p:nvGrpSpPr>
          <p:cNvPr id="70683" name="Group 39"/>
          <p:cNvGrpSpPr>
            <a:grpSpLocks/>
          </p:cNvGrpSpPr>
          <p:nvPr/>
        </p:nvGrpSpPr>
        <p:grpSpPr bwMode="auto">
          <a:xfrm>
            <a:off x="3184525" y="3941763"/>
            <a:ext cx="257175" cy="663575"/>
            <a:chOff x="870" y="2965"/>
            <a:chExt cx="162" cy="418"/>
          </a:xfrm>
        </p:grpSpPr>
        <p:sp>
          <p:nvSpPr>
            <p:cNvPr id="43048" name="Text Box 40"/>
            <p:cNvSpPr txBox="1">
              <a:spLocks noChangeArrowheads="1"/>
            </p:cNvSpPr>
            <p:nvPr/>
          </p:nvSpPr>
          <p:spPr bwMode="auto">
            <a:xfrm>
              <a:off x="872" y="2965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>
                  <a:cs typeface="+mn-cs"/>
                </a:rPr>
                <a:t>.</a:t>
              </a:r>
              <a:endParaRPr lang="en-US" sz="2000">
                <a:cs typeface="+mn-cs"/>
              </a:endParaRPr>
            </a:p>
          </p:txBody>
        </p:sp>
        <p:sp>
          <p:nvSpPr>
            <p:cNvPr id="43049" name="Text Box 41"/>
            <p:cNvSpPr txBox="1">
              <a:spLocks noChangeArrowheads="1"/>
            </p:cNvSpPr>
            <p:nvPr/>
          </p:nvSpPr>
          <p:spPr bwMode="auto">
            <a:xfrm>
              <a:off x="870" y="3050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>
                  <a:cs typeface="+mn-cs"/>
                </a:rPr>
                <a:t>.</a:t>
              </a:r>
              <a:endParaRPr lang="en-US" sz="2000">
                <a:cs typeface="+mn-cs"/>
              </a:endParaRPr>
            </a:p>
          </p:txBody>
        </p:sp>
        <p:sp>
          <p:nvSpPr>
            <p:cNvPr id="43050" name="Text Box 42"/>
            <p:cNvSpPr txBox="1">
              <a:spLocks noChangeArrowheads="1"/>
            </p:cNvSpPr>
            <p:nvPr/>
          </p:nvSpPr>
          <p:spPr bwMode="auto">
            <a:xfrm>
              <a:off x="871" y="3133"/>
              <a:ext cx="1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 b="1">
                  <a:cs typeface="+mn-cs"/>
                </a:rPr>
                <a:t>.</a:t>
              </a:r>
              <a:endParaRPr lang="en-US" sz="2000">
                <a:cs typeface="+mn-cs"/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66470-B12D-0B45-85C4-CE5B6A603912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Subnetting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UIUC - 130.126.0.0/16</a:t>
            </a:r>
          </a:p>
          <a:p>
            <a:pPr lvl="1" eaLnBrk="1" hangingPunct="1">
              <a:defRPr/>
            </a:pPr>
            <a:r>
              <a:rPr lang="en-US" smtClean="0"/>
              <a:t>130.126.0.0 - 130.126.255.255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CRHC - 130.126.136.0/21</a:t>
            </a:r>
          </a:p>
          <a:p>
            <a:pPr lvl="1" eaLnBrk="1" hangingPunct="1">
              <a:defRPr/>
            </a:pPr>
            <a:r>
              <a:rPr lang="en-US" smtClean="0"/>
              <a:t>130.126.136.0 - 130.126.143.255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EWS - 130.126.160.0/21</a:t>
            </a:r>
          </a:p>
          <a:p>
            <a:pPr lvl="1" eaLnBrk="1" hangingPunct="1">
              <a:defRPr/>
            </a:pPr>
            <a:r>
              <a:rPr lang="en-US" smtClean="0"/>
              <a:t>130.126.160.0 - 130.126.167.255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66470-B12D-0B45-85C4-CE5B6A603912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Forwarding Tables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7661275" cy="41148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mtClean="0"/>
              <a:t>130.126.136.0/21	if1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mtClean="0"/>
              <a:t>130.126.160.0/21	if2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mtClean="0"/>
              <a:t>130.126.0.0/16	if3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mtClean="0"/>
              <a:t>0.0.0.0/0		if4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Most specific rule is used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>
                <a:cs typeface="+mn-cs"/>
              </a:rPr>
              <a:t>Most hosts outside of the core have default rules</a:t>
            </a:r>
          </a:p>
        </p:txBody>
      </p:sp>
      <p:grpSp>
        <p:nvGrpSpPr>
          <p:cNvPr id="74755" name="Group 4"/>
          <p:cNvGrpSpPr>
            <a:grpSpLocks/>
          </p:cNvGrpSpPr>
          <p:nvPr/>
        </p:nvGrpSpPr>
        <p:grpSpPr bwMode="auto">
          <a:xfrm>
            <a:off x="6781800" y="2971800"/>
            <a:ext cx="711200" cy="381000"/>
            <a:chOff x="3600" y="219"/>
            <a:chExt cx="360" cy="175"/>
          </a:xfrm>
        </p:grpSpPr>
        <p:sp>
          <p:nvSpPr>
            <p:cNvPr id="47109" name="Oval 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7110" name="Line 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7111" name="Line 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7112" name="Rectangle 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1800">
                <a:latin typeface="Times New Roman" charset="0"/>
                <a:cs typeface="+mn-cs"/>
              </a:endParaRPr>
            </a:p>
          </p:txBody>
        </p:sp>
        <p:sp>
          <p:nvSpPr>
            <p:cNvPr id="47113" name="Oval 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grpSp>
          <p:nvGrpSpPr>
            <p:cNvPr id="74773" name="Group 1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7115" name="Line 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7116" name="Line 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7117" name="Line 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</p:grpSp>
        <p:grpSp>
          <p:nvGrpSpPr>
            <p:cNvPr id="74774" name="Group 1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7119" name="Line 1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7120" name="Line 1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7121" name="Line 17"/>
              <p:cNvSpPr>
                <a:spLocks noChangeShapeType="1"/>
              </p:cNvSpPr>
              <p:nvPr/>
            </p:nvSpPr>
            <p:spPr bwMode="auto">
              <a:xfrm>
                <a:off x="2894" y="851"/>
                <a:ext cx="52" cy="9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</p:grpSp>
      </p:grpSp>
      <p:sp>
        <p:nvSpPr>
          <p:cNvPr id="47122" name="Oval 18"/>
          <p:cNvSpPr>
            <a:spLocks noChangeArrowheads="1"/>
          </p:cNvSpPr>
          <p:nvPr/>
        </p:nvSpPr>
        <p:spPr bwMode="auto">
          <a:xfrm>
            <a:off x="5105400" y="1981200"/>
            <a:ext cx="10668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Times" charset="0"/>
                <a:cs typeface="+mn-cs"/>
              </a:rPr>
              <a:t>CRHC</a:t>
            </a:r>
          </a:p>
        </p:txBody>
      </p:sp>
      <p:sp>
        <p:nvSpPr>
          <p:cNvPr id="47123" name="Oval 19"/>
          <p:cNvSpPr>
            <a:spLocks noChangeArrowheads="1"/>
          </p:cNvSpPr>
          <p:nvPr/>
        </p:nvSpPr>
        <p:spPr bwMode="auto">
          <a:xfrm>
            <a:off x="5105400" y="3200400"/>
            <a:ext cx="11430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Times" charset="0"/>
                <a:cs typeface="+mn-cs"/>
              </a:rPr>
              <a:t>EWS</a:t>
            </a:r>
          </a:p>
        </p:txBody>
      </p:sp>
      <p:sp>
        <p:nvSpPr>
          <p:cNvPr id="47124" name="AutoShape 20"/>
          <p:cNvSpPr>
            <a:spLocks noChangeArrowheads="1"/>
          </p:cNvSpPr>
          <p:nvPr/>
        </p:nvSpPr>
        <p:spPr bwMode="auto">
          <a:xfrm>
            <a:off x="6705600" y="3810000"/>
            <a:ext cx="1600200" cy="914400"/>
          </a:xfrm>
          <a:prstGeom prst="cloudCallout">
            <a:avLst>
              <a:gd name="adj1" fmla="val -1311014"/>
              <a:gd name="adj2" fmla="val 129861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Times" charset="0"/>
                <a:cs typeface="+mn-cs"/>
              </a:rPr>
              <a:t>UIUC</a:t>
            </a:r>
          </a:p>
        </p:txBody>
      </p:sp>
      <p:sp>
        <p:nvSpPr>
          <p:cNvPr id="47125" name="AutoShape 21"/>
          <p:cNvSpPr>
            <a:spLocks noChangeArrowheads="1"/>
          </p:cNvSpPr>
          <p:nvPr/>
        </p:nvSpPr>
        <p:spPr bwMode="auto">
          <a:xfrm>
            <a:off x="7315200" y="1600200"/>
            <a:ext cx="1600200" cy="914400"/>
          </a:xfrm>
          <a:prstGeom prst="cloudCallout">
            <a:avLst>
              <a:gd name="adj1" fmla="val -1681847"/>
              <a:gd name="adj2" fmla="val 163385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Times" charset="0"/>
                <a:cs typeface="+mn-cs"/>
              </a:rPr>
              <a:t>Internet</a:t>
            </a:r>
          </a:p>
        </p:txBody>
      </p:sp>
      <p:cxnSp>
        <p:nvCxnSpPr>
          <p:cNvPr id="47126" name="AutoShape 22"/>
          <p:cNvCxnSpPr>
            <a:cxnSpLocks noChangeShapeType="1"/>
            <a:stCxn id="47113" idx="1"/>
            <a:endCxn id="47122" idx="5"/>
          </p:cNvCxnSpPr>
          <p:nvPr/>
        </p:nvCxnSpPr>
        <p:spPr bwMode="auto">
          <a:xfrm flipH="1" flipV="1">
            <a:off x="6016625" y="2501900"/>
            <a:ext cx="868363" cy="506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127" name="AutoShape 23"/>
          <p:cNvCxnSpPr>
            <a:cxnSpLocks noChangeShapeType="1"/>
            <a:stCxn id="47109" idx="3"/>
            <a:endCxn id="47123" idx="6"/>
          </p:cNvCxnSpPr>
          <p:nvPr/>
        </p:nvCxnSpPr>
        <p:spPr bwMode="auto">
          <a:xfrm flipH="1">
            <a:off x="6248400" y="3322638"/>
            <a:ext cx="642938" cy="220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128" name="AutoShape 24"/>
          <p:cNvCxnSpPr>
            <a:cxnSpLocks noChangeShapeType="1"/>
            <a:stCxn id="47109" idx="4"/>
            <a:endCxn id="47124" idx="3"/>
          </p:cNvCxnSpPr>
          <p:nvPr/>
        </p:nvCxnSpPr>
        <p:spPr bwMode="auto">
          <a:xfrm>
            <a:off x="7140575" y="3352800"/>
            <a:ext cx="365125" cy="509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129" name="AutoShape 25"/>
          <p:cNvCxnSpPr>
            <a:cxnSpLocks noChangeShapeType="1"/>
            <a:stCxn id="47113" idx="7"/>
            <a:endCxn id="47125" idx="1"/>
          </p:cNvCxnSpPr>
          <p:nvPr/>
        </p:nvCxnSpPr>
        <p:spPr bwMode="auto">
          <a:xfrm flipV="1">
            <a:off x="7383463" y="2513013"/>
            <a:ext cx="731837" cy="4953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7130" name="Text Box 26"/>
          <p:cNvSpPr txBox="1">
            <a:spLocks noChangeArrowheads="1"/>
          </p:cNvSpPr>
          <p:nvPr/>
        </p:nvSpPr>
        <p:spPr bwMode="auto">
          <a:xfrm>
            <a:off x="6477000" y="2484438"/>
            <a:ext cx="466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latin typeface="Times" charset="0"/>
                <a:cs typeface="+mn-cs"/>
              </a:rPr>
              <a:t>if1</a:t>
            </a:r>
          </a:p>
        </p:txBody>
      </p:sp>
      <p:sp>
        <p:nvSpPr>
          <p:cNvPr id="47131" name="Text Box 27"/>
          <p:cNvSpPr txBox="1">
            <a:spLocks noChangeArrowheads="1"/>
          </p:cNvSpPr>
          <p:nvPr/>
        </p:nvSpPr>
        <p:spPr bwMode="auto">
          <a:xfrm>
            <a:off x="6172200" y="3017838"/>
            <a:ext cx="466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latin typeface="Times" charset="0"/>
                <a:cs typeface="+mn-cs"/>
              </a:rPr>
              <a:t>if2</a:t>
            </a:r>
          </a:p>
        </p:txBody>
      </p:sp>
      <p:sp>
        <p:nvSpPr>
          <p:cNvPr id="47132" name="Text Box 28"/>
          <p:cNvSpPr txBox="1">
            <a:spLocks noChangeArrowheads="1"/>
          </p:cNvSpPr>
          <p:nvPr/>
        </p:nvSpPr>
        <p:spPr bwMode="auto">
          <a:xfrm>
            <a:off x="7620000" y="2727325"/>
            <a:ext cx="466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latin typeface="Times" charset="0"/>
                <a:cs typeface="+mn-cs"/>
              </a:rPr>
              <a:t>if4</a:t>
            </a:r>
          </a:p>
        </p:txBody>
      </p:sp>
      <p:sp>
        <p:nvSpPr>
          <p:cNvPr id="47133" name="Text Box 29"/>
          <p:cNvSpPr txBox="1">
            <a:spLocks noChangeArrowheads="1"/>
          </p:cNvSpPr>
          <p:nvPr/>
        </p:nvSpPr>
        <p:spPr bwMode="auto">
          <a:xfrm>
            <a:off x="7391400" y="3352800"/>
            <a:ext cx="466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>
                <a:latin typeface="Times" charset="0"/>
                <a:cs typeface="+mn-cs"/>
              </a:rPr>
              <a:t>if3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66470-B12D-0B45-85C4-CE5B6A603912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>
                <a:cs typeface="+mj-cs"/>
              </a:rPr>
              <a:t>Hierarchical Routing</a:t>
            </a:r>
            <a:endParaRPr lang="en-US" smtClean="0">
              <a:cs typeface="+mj-cs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42925" y="1495425"/>
            <a:ext cx="3810000" cy="421005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smtClean="0">
                <a:cs typeface="+mn-cs"/>
              </a:rPr>
              <a:t>aggregate routers into regions,</a:t>
            </a:r>
            <a:r>
              <a:rPr lang="en-US" sz="2000" smtClean="0">
                <a:solidFill>
                  <a:srgbClr val="FF0000"/>
                </a:solidFill>
                <a:cs typeface="+mn-cs"/>
              </a:rPr>
              <a:t> </a:t>
            </a:r>
            <a:r>
              <a:rPr lang="ja-JP" altLang="en-US" sz="2000" smtClean="0">
                <a:solidFill>
                  <a:srgbClr val="FF0000"/>
                </a:solidFill>
                <a:cs typeface="+mn-cs"/>
              </a:rPr>
              <a:t>“</a:t>
            </a:r>
            <a:r>
              <a:rPr lang="en-US" sz="2000" smtClean="0">
                <a:solidFill>
                  <a:srgbClr val="FF0000"/>
                </a:solidFill>
                <a:cs typeface="+mn-cs"/>
              </a:rPr>
              <a:t>autonomous systems</a:t>
            </a:r>
            <a:r>
              <a:rPr lang="ja-JP" altLang="en-US" sz="2000" smtClean="0">
                <a:solidFill>
                  <a:srgbClr val="FF0000"/>
                </a:solidFill>
                <a:cs typeface="+mn-cs"/>
              </a:rPr>
              <a:t>”</a:t>
            </a:r>
            <a:r>
              <a:rPr lang="en-US" sz="2000" smtClean="0">
                <a:solidFill>
                  <a:srgbClr val="FF0000"/>
                </a:solidFill>
                <a:cs typeface="+mn-cs"/>
              </a:rPr>
              <a:t> (AS)</a:t>
            </a:r>
          </a:p>
          <a:p>
            <a:pPr eaLnBrk="1" hangingPunct="1">
              <a:defRPr/>
            </a:pPr>
            <a:r>
              <a:rPr lang="en-US" sz="2000" smtClean="0">
                <a:cs typeface="+mn-cs"/>
              </a:rPr>
              <a:t>routers in same AS run same routing protocol</a:t>
            </a:r>
          </a:p>
          <a:p>
            <a:pPr lvl="1" eaLnBrk="1" hangingPunct="1">
              <a:defRPr/>
            </a:pPr>
            <a:r>
              <a:rPr lang="ja-JP" altLang="en-US" sz="1800" smtClean="0">
                <a:solidFill>
                  <a:srgbClr val="FF0000"/>
                </a:solidFill>
              </a:rPr>
              <a:t>“</a:t>
            </a:r>
            <a:r>
              <a:rPr lang="en-US" sz="1800" smtClean="0">
                <a:solidFill>
                  <a:srgbClr val="FF0000"/>
                </a:solidFill>
              </a:rPr>
              <a:t>intra-AS</a:t>
            </a:r>
            <a:r>
              <a:rPr lang="ja-JP" altLang="en-US" sz="1800" smtClean="0">
                <a:solidFill>
                  <a:srgbClr val="FF0000"/>
                </a:solidFill>
              </a:rPr>
              <a:t>”</a:t>
            </a:r>
            <a:r>
              <a:rPr lang="en-US" sz="1800" smtClean="0">
                <a:solidFill>
                  <a:srgbClr val="FF0000"/>
                </a:solidFill>
              </a:rPr>
              <a:t> routing</a:t>
            </a:r>
            <a:r>
              <a:rPr lang="en-US" sz="1800" smtClean="0"/>
              <a:t> protocol</a:t>
            </a:r>
          </a:p>
          <a:p>
            <a:pPr lvl="1" eaLnBrk="1" hangingPunct="1">
              <a:defRPr/>
            </a:pPr>
            <a:r>
              <a:rPr lang="en-US" sz="1800" smtClean="0"/>
              <a:t>routers in different AS can run different intra-AS routing protocol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854575" y="1981200"/>
            <a:ext cx="3756025" cy="4114800"/>
          </a:xfrm>
        </p:spPr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en-US" u="sng" smtClean="0">
                <a:solidFill>
                  <a:srgbClr val="FF0000"/>
                </a:solidFill>
                <a:cs typeface="+mn-cs"/>
              </a:rPr>
              <a:t>Gateway router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Direct link to router in another AS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7793AD-066D-D94F-B199-859C5CB1EDD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849" name="Group 2"/>
          <p:cNvGrpSpPr>
            <a:grpSpLocks/>
          </p:cNvGrpSpPr>
          <p:nvPr/>
        </p:nvGrpSpPr>
        <p:grpSpPr bwMode="auto">
          <a:xfrm>
            <a:off x="271463" y="1531938"/>
            <a:ext cx="6178550" cy="4376737"/>
            <a:chOff x="0" y="878"/>
            <a:chExt cx="4232" cy="2968"/>
          </a:xfrm>
        </p:grpSpPr>
        <p:sp>
          <p:nvSpPr>
            <p:cNvPr id="51203" name="Freeform 3"/>
            <p:cNvSpPr>
              <a:spLocks/>
            </p:cNvSpPr>
            <p:nvPr/>
          </p:nvSpPr>
          <p:spPr bwMode="auto">
            <a:xfrm>
              <a:off x="2621" y="1050"/>
              <a:ext cx="1611" cy="1025"/>
            </a:xfrm>
            <a:custGeom>
              <a:avLst/>
              <a:gdLst>
                <a:gd name="T0" fmla="*/ 56 w 1162"/>
                <a:gd name="T1" fmla="*/ 162 h 543"/>
                <a:gd name="T2" fmla="*/ 368 w 1162"/>
                <a:gd name="T3" fmla="*/ 14 h 543"/>
                <a:gd name="T4" fmla="*/ 940 w 1162"/>
                <a:gd name="T5" fmla="*/ 79 h 543"/>
                <a:gd name="T6" fmla="*/ 1144 w 1162"/>
                <a:gd name="T7" fmla="*/ 239 h 543"/>
                <a:gd name="T8" fmla="*/ 1048 w 1162"/>
                <a:gd name="T9" fmla="*/ 451 h 543"/>
                <a:gd name="T10" fmla="*/ 586 w 1162"/>
                <a:gd name="T11" fmla="*/ 541 h 543"/>
                <a:gd name="T12" fmla="*/ 88 w 1162"/>
                <a:gd name="T13" fmla="*/ 439 h 543"/>
                <a:gd name="T14" fmla="*/ 56 w 1162"/>
                <a:gd name="T15" fmla="*/ 162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2" h="543">
                  <a:moveTo>
                    <a:pt x="56" y="162"/>
                  </a:moveTo>
                  <a:cubicBezTo>
                    <a:pt x="115" y="100"/>
                    <a:pt x="221" y="28"/>
                    <a:pt x="368" y="14"/>
                  </a:cubicBezTo>
                  <a:cubicBezTo>
                    <a:pt x="515" y="0"/>
                    <a:pt x="811" y="42"/>
                    <a:pt x="940" y="79"/>
                  </a:cubicBezTo>
                  <a:cubicBezTo>
                    <a:pt x="1069" y="116"/>
                    <a:pt x="1126" y="177"/>
                    <a:pt x="1144" y="239"/>
                  </a:cubicBezTo>
                  <a:cubicBezTo>
                    <a:pt x="1162" y="301"/>
                    <a:pt x="1141" y="401"/>
                    <a:pt x="1048" y="451"/>
                  </a:cubicBezTo>
                  <a:cubicBezTo>
                    <a:pt x="955" y="501"/>
                    <a:pt x="746" y="543"/>
                    <a:pt x="586" y="541"/>
                  </a:cubicBezTo>
                  <a:cubicBezTo>
                    <a:pt x="426" y="539"/>
                    <a:pt x="176" y="502"/>
                    <a:pt x="88" y="439"/>
                  </a:cubicBezTo>
                  <a:cubicBezTo>
                    <a:pt x="0" y="376"/>
                    <a:pt x="63" y="220"/>
                    <a:pt x="56" y="162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204" name="Freeform 4"/>
            <p:cNvSpPr>
              <a:spLocks/>
            </p:cNvSpPr>
            <p:nvPr/>
          </p:nvSpPr>
          <p:spPr bwMode="auto">
            <a:xfrm>
              <a:off x="0" y="878"/>
              <a:ext cx="1255" cy="1016"/>
            </a:xfrm>
            <a:custGeom>
              <a:avLst/>
              <a:gdLst>
                <a:gd name="T0" fmla="*/ 88 w 1198"/>
                <a:gd name="T1" fmla="*/ 181 h 451"/>
                <a:gd name="T2" fmla="*/ 180 w 1198"/>
                <a:gd name="T3" fmla="*/ 89 h 451"/>
                <a:gd name="T4" fmla="*/ 448 w 1198"/>
                <a:gd name="T5" fmla="*/ 49 h 451"/>
                <a:gd name="T6" fmla="*/ 988 w 1198"/>
                <a:gd name="T7" fmla="*/ 25 h 451"/>
                <a:gd name="T8" fmla="*/ 1181 w 1198"/>
                <a:gd name="T9" fmla="*/ 197 h 451"/>
                <a:gd name="T10" fmla="*/ 889 w 1198"/>
                <a:gd name="T11" fmla="*/ 413 h 451"/>
                <a:gd name="T12" fmla="*/ 307 w 1198"/>
                <a:gd name="T13" fmla="*/ 425 h 451"/>
                <a:gd name="T14" fmla="*/ 36 w 1198"/>
                <a:gd name="T15" fmla="*/ 337 h 451"/>
                <a:gd name="T16" fmla="*/ 88 w 1198"/>
                <a:gd name="T17" fmla="*/ 181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98" h="451">
                  <a:moveTo>
                    <a:pt x="88" y="181"/>
                  </a:moveTo>
                  <a:cubicBezTo>
                    <a:pt x="159" y="143"/>
                    <a:pt x="120" y="111"/>
                    <a:pt x="180" y="89"/>
                  </a:cubicBezTo>
                  <a:cubicBezTo>
                    <a:pt x="240" y="67"/>
                    <a:pt x="313" y="60"/>
                    <a:pt x="448" y="49"/>
                  </a:cubicBezTo>
                  <a:cubicBezTo>
                    <a:pt x="583" y="38"/>
                    <a:pt x="866" y="0"/>
                    <a:pt x="988" y="25"/>
                  </a:cubicBezTo>
                  <a:cubicBezTo>
                    <a:pt x="1110" y="50"/>
                    <a:pt x="1198" y="132"/>
                    <a:pt x="1181" y="197"/>
                  </a:cubicBezTo>
                  <a:cubicBezTo>
                    <a:pt x="1164" y="262"/>
                    <a:pt x="1034" y="375"/>
                    <a:pt x="889" y="413"/>
                  </a:cubicBezTo>
                  <a:cubicBezTo>
                    <a:pt x="744" y="451"/>
                    <a:pt x="449" y="438"/>
                    <a:pt x="307" y="425"/>
                  </a:cubicBezTo>
                  <a:cubicBezTo>
                    <a:pt x="165" y="412"/>
                    <a:pt x="72" y="378"/>
                    <a:pt x="36" y="337"/>
                  </a:cubicBezTo>
                  <a:cubicBezTo>
                    <a:pt x="0" y="296"/>
                    <a:pt x="77" y="213"/>
                    <a:pt x="88" y="181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205" name="Freeform 5"/>
            <p:cNvSpPr>
              <a:spLocks/>
            </p:cNvSpPr>
            <p:nvPr/>
          </p:nvSpPr>
          <p:spPr bwMode="auto">
            <a:xfrm>
              <a:off x="810" y="1611"/>
              <a:ext cx="2007" cy="792"/>
            </a:xfrm>
            <a:custGeom>
              <a:avLst/>
              <a:gdLst>
                <a:gd name="T0" fmla="*/ 155 w 1583"/>
                <a:gd name="T1" fmla="*/ 224 h 682"/>
                <a:gd name="T2" fmla="*/ 407 w 1583"/>
                <a:gd name="T3" fmla="*/ 74 h 682"/>
                <a:gd name="T4" fmla="*/ 785 w 1583"/>
                <a:gd name="T5" fmla="*/ 20 h 682"/>
                <a:gd name="T6" fmla="*/ 1157 w 1583"/>
                <a:gd name="T7" fmla="*/ 194 h 682"/>
                <a:gd name="T8" fmla="*/ 1564 w 1583"/>
                <a:gd name="T9" fmla="*/ 428 h 682"/>
                <a:gd name="T10" fmla="*/ 1272 w 1583"/>
                <a:gd name="T11" fmla="*/ 644 h 682"/>
                <a:gd name="T12" fmla="*/ 690 w 1583"/>
                <a:gd name="T13" fmla="*/ 656 h 682"/>
                <a:gd name="T14" fmla="*/ 89 w 1583"/>
                <a:gd name="T15" fmla="*/ 596 h 682"/>
                <a:gd name="T16" fmla="*/ 155 w 1583"/>
                <a:gd name="T17" fmla="*/ 224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83" h="682">
                  <a:moveTo>
                    <a:pt x="155" y="224"/>
                  </a:moveTo>
                  <a:cubicBezTo>
                    <a:pt x="208" y="137"/>
                    <a:pt x="302" y="108"/>
                    <a:pt x="407" y="74"/>
                  </a:cubicBezTo>
                  <a:cubicBezTo>
                    <a:pt x="512" y="40"/>
                    <a:pt x="660" y="0"/>
                    <a:pt x="785" y="20"/>
                  </a:cubicBezTo>
                  <a:cubicBezTo>
                    <a:pt x="910" y="40"/>
                    <a:pt x="1027" y="126"/>
                    <a:pt x="1157" y="194"/>
                  </a:cubicBezTo>
                  <a:cubicBezTo>
                    <a:pt x="1287" y="262"/>
                    <a:pt x="1545" y="353"/>
                    <a:pt x="1564" y="428"/>
                  </a:cubicBezTo>
                  <a:cubicBezTo>
                    <a:pt x="1583" y="503"/>
                    <a:pt x="1417" y="606"/>
                    <a:pt x="1272" y="644"/>
                  </a:cubicBezTo>
                  <a:cubicBezTo>
                    <a:pt x="1127" y="682"/>
                    <a:pt x="887" y="664"/>
                    <a:pt x="690" y="656"/>
                  </a:cubicBezTo>
                  <a:cubicBezTo>
                    <a:pt x="493" y="648"/>
                    <a:pt x="178" y="668"/>
                    <a:pt x="89" y="596"/>
                  </a:cubicBezTo>
                  <a:cubicBezTo>
                    <a:pt x="0" y="524"/>
                    <a:pt x="102" y="311"/>
                    <a:pt x="155" y="224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206" name="Oval 6"/>
            <p:cNvSpPr>
              <a:spLocks noChangeArrowheads="1"/>
            </p:cNvSpPr>
            <p:nvPr/>
          </p:nvSpPr>
          <p:spPr bwMode="auto">
            <a:xfrm>
              <a:off x="261" y="161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207" name="Line 7"/>
            <p:cNvSpPr>
              <a:spLocks noChangeShapeType="1"/>
            </p:cNvSpPr>
            <p:nvPr/>
          </p:nvSpPr>
          <p:spPr bwMode="auto">
            <a:xfrm>
              <a:off x="261" y="1603"/>
              <a:ext cx="0" cy="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208" name="Line 8"/>
            <p:cNvSpPr>
              <a:spLocks noChangeShapeType="1"/>
            </p:cNvSpPr>
            <p:nvPr/>
          </p:nvSpPr>
          <p:spPr bwMode="auto">
            <a:xfrm>
              <a:off x="574" y="1603"/>
              <a:ext cx="0" cy="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209" name="Rectangle 9"/>
            <p:cNvSpPr>
              <a:spLocks noChangeArrowheads="1"/>
            </p:cNvSpPr>
            <p:nvPr/>
          </p:nvSpPr>
          <p:spPr bwMode="auto">
            <a:xfrm>
              <a:off x="261" y="1603"/>
              <a:ext cx="310" cy="5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210" name="Oval 10"/>
            <p:cNvSpPr>
              <a:spLocks noChangeArrowheads="1"/>
            </p:cNvSpPr>
            <p:nvPr/>
          </p:nvSpPr>
          <p:spPr bwMode="auto">
            <a:xfrm>
              <a:off x="258" y="154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211" name="Rectangle 11"/>
            <p:cNvSpPr>
              <a:spLocks noChangeArrowheads="1"/>
            </p:cNvSpPr>
            <p:nvPr/>
          </p:nvSpPr>
          <p:spPr bwMode="auto">
            <a:xfrm>
              <a:off x="345" y="1557"/>
              <a:ext cx="141" cy="124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212" name="Text Box 12"/>
            <p:cNvSpPr txBox="1">
              <a:spLocks noChangeArrowheads="1"/>
            </p:cNvSpPr>
            <p:nvPr/>
          </p:nvSpPr>
          <p:spPr bwMode="auto">
            <a:xfrm>
              <a:off x="260" y="1497"/>
              <a:ext cx="32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cs typeface="+mn-cs"/>
                </a:rPr>
                <a:t>3b</a:t>
              </a:r>
              <a:endParaRPr lang="en-US" sz="1800">
                <a:cs typeface="+mn-cs"/>
              </a:endParaRPr>
            </a:p>
          </p:txBody>
        </p:sp>
        <p:sp>
          <p:nvSpPr>
            <p:cNvPr id="51213" name="Oval 13"/>
            <p:cNvSpPr>
              <a:spLocks noChangeArrowheads="1"/>
            </p:cNvSpPr>
            <p:nvPr/>
          </p:nvSpPr>
          <p:spPr bwMode="auto">
            <a:xfrm>
              <a:off x="1479" y="221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214" name="Line 14"/>
            <p:cNvSpPr>
              <a:spLocks noChangeShapeType="1"/>
            </p:cNvSpPr>
            <p:nvPr/>
          </p:nvSpPr>
          <p:spPr bwMode="auto">
            <a:xfrm>
              <a:off x="1479" y="2209"/>
              <a:ext cx="0" cy="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215" name="Line 15"/>
            <p:cNvSpPr>
              <a:spLocks noChangeShapeType="1"/>
            </p:cNvSpPr>
            <p:nvPr/>
          </p:nvSpPr>
          <p:spPr bwMode="auto">
            <a:xfrm>
              <a:off x="1792" y="2209"/>
              <a:ext cx="0" cy="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216" name="Rectangle 16"/>
            <p:cNvSpPr>
              <a:spLocks noChangeArrowheads="1"/>
            </p:cNvSpPr>
            <p:nvPr/>
          </p:nvSpPr>
          <p:spPr bwMode="auto">
            <a:xfrm>
              <a:off x="1479" y="2209"/>
              <a:ext cx="310" cy="5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217" name="Oval 17"/>
            <p:cNvSpPr>
              <a:spLocks noChangeArrowheads="1"/>
            </p:cNvSpPr>
            <p:nvPr/>
          </p:nvSpPr>
          <p:spPr bwMode="auto">
            <a:xfrm>
              <a:off x="1476" y="215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grpSp>
          <p:nvGrpSpPr>
            <p:cNvPr id="78867" name="Group 18"/>
            <p:cNvGrpSpPr>
              <a:grpSpLocks/>
            </p:cNvGrpSpPr>
            <p:nvPr/>
          </p:nvGrpSpPr>
          <p:grpSpPr bwMode="auto">
            <a:xfrm>
              <a:off x="1479" y="2097"/>
              <a:ext cx="319" cy="269"/>
              <a:chOff x="2898" y="2430"/>
              <a:chExt cx="321" cy="269"/>
            </a:xfrm>
          </p:grpSpPr>
          <p:sp>
            <p:nvSpPr>
              <p:cNvPr id="51219" name="Rectangle 1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1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51220" name="Text Box 20"/>
              <p:cNvSpPr txBox="1">
                <a:spLocks noChangeArrowheads="1"/>
              </p:cNvSpPr>
              <p:nvPr/>
            </p:nvSpPr>
            <p:spPr bwMode="auto">
              <a:xfrm>
                <a:off x="2898" y="2430"/>
                <a:ext cx="322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000">
                    <a:cs typeface="+mn-cs"/>
                  </a:rPr>
                  <a:t>1d</a:t>
                </a:r>
              </a:p>
            </p:txBody>
          </p:sp>
        </p:grpSp>
        <p:sp>
          <p:nvSpPr>
            <p:cNvPr id="51221" name="Oval 21"/>
            <p:cNvSpPr>
              <a:spLocks noChangeArrowheads="1"/>
            </p:cNvSpPr>
            <p:nvPr/>
          </p:nvSpPr>
          <p:spPr bwMode="auto">
            <a:xfrm>
              <a:off x="822" y="1478"/>
              <a:ext cx="313" cy="82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222" name="Line 22"/>
            <p:cNvSpPr>
              <a:spLocks noChangeShapeType="1"/>
            </p:cNvSpPr>
            <p:nvPr/>
          </p:nvSpPr>
          <p:spPr bwMode="auto">
            <a:xfrm>
              <a:off x="822" y="147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223" name="Line 23"/>
            <p:cNvSpPr>
              <a:spLocks noChangeShapeType="1"/>
            </p:cNvSpPr>
            <p:nvPr/>
          </p:nvSpPr>
          <p:spPr bwMode="auto">
            <a:xfrm>
              <a:off x="1135" y="1471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224" name="Rectangle 24"/>
            <p:cNvSpPr>
              <a:spLocks noChangeArrowheads="1"/>
            </p:cNvSpPr>
            <p:nvPr/>
          </p:nvSpPr>
          <p:spPr bwMode="auto">
            <a:xfrm>
              <a:off x="822" y="1471"/>
              <a:ext cx="310" cy="4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225" name="Oval 25"/>
            <p:cNvSpPr>
              <a:spLocks noChangeArrowheads="1"/>
            </p:cNvSpPr>
            <p:nvPr/>
          </p:nvSpPr>
          <p:spPr bwMode="auto">
            <a:xfrm>
              <a:off x="819" y="1412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226" name="Rectangle 26"/>
            <p:cNvSpPr>
              <a:spLocks noChangeArrowheads="1"/>
            </p:cNvSpPr>
            <p:nvPr/>
          </p:nvSpPr>
          <p:spPr bwMode="auto">
            <a:xfrm>
              <a:off x="906" y="1425"/>
              <a:ext cx="142" cy="11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227" name="Text Box 27"/>
            <p:cNvSpPr txBox="1">
              <a:spLocks noChangeArrowheads="1"/>
            </p:cNvSpPr>
            <p:nvPr/>
          </p:nvSpPr>
          <p:spPr bwMode="auto">
            <a:xfrm>
              <a:off x="821" y="1365"/>
              <a:ext cx="32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cs typeface="+mn-cs"/>
                </a:rPr>
                <a:t>3a</a:t>
              </a:r>
              <a:endParaRPr lang="en-US" sz="1800">
                <a:cs typeface="+mn-cs"/>
              </a:endParaRPr>
            </a:p>
          </p:txBody>
        </p:sp>
        <p:sp>
          <p:nvSpPr>
            <p:cNvPr id="51228" name="Oval 28"/>
            <p:cNvSpPr>
              <a:spLocks noChangeArrowheads="1"/>
            </p:cNvSpPr>
            <p:nvPr/>
          </p:nvSpPr>
          <p:spPr bwMode="auto">
            <a:xfrm>
              <a:off x="1443" y="182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229" name="Line 29"/>
            <p:cNvSpPr>
              <a:spLocks noChangeShapeType="1"/>
            </p:cNvSpPr>
            <p:nvPr/>
          </p:nvSpPr>
          <p:spPr bwMode="auto">
            <a:xfrm>
              <a:off x="1443" y="181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230" name="Line 30"/>
            <p:cNvSpPr>
              <a:spLocks noChangeShapeType="1"/>
            </p:cNvSpPr>
            <p:nvPr/>
          </p:nvSpPr>
          <p:spPr bwMode="auto">
            <a:xfrm>
              <a:off x="1756" y="1814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231" name="Rectangle 31"/>
            <p:cNvSpPr>
              <a:spLocks noChangeArrowheads="1"/>
            </p:cNvSpPr>
            <p:nvPr/>
          </p:nvSpPr>
          <p:spPr bwMode="auto">
            <a:xfrm>
              <a:off x="1443" y="1814"/>
              <a:ext cx="310" cy="4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232" name="Oval 32"/>
            <p:cNvSpPr>
              <a:spLocks noChangeArrowheads="1"/>
            </p:cNvSpPr>
            <p:nvPr/>
          </p:nvSpPr>
          <p:spPr bwMode="auto">
            <a:xfrm>
              <a:off x="1440" y="1754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grpSp>
          <p:nvGrpSpPr>
            <p:cNvPr id="78880" name="Group 33"/>
            <p:cNvGrpSpPr>
              <a:grpSpLocks/>
            </p:cNvGrpSpPr>
            <p:nvPr/>
          </p:nvGrpSpPr>
          <p:grpSpPr bwMode="auto">
            <a:xfrm>
              <a:off x="1444" y="1702"/>
              <a:ext cx="310" cy="269"/>
              <a:chOff x="2898" y="2431"/>
              <a:chExt cx="319" cy="269"/>
            </a:xfrm>
          </p:grpSpPr>
          <p:sp>
            <p:nvSpPr>
              <p:cNvPr id="51234" name="Rectangle 3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51235" name="Text Box 35"/>
              <p:cNvSpPr txBox="1">
                <a:spLocks noChangeArrowheads="1"/>
              </p:cNvSpPr>
              <p:nvPr/>
            </p:nvSpPr>
            <p:spPr bwMode="auto">
              <a:xfrm>
                <a:off x="2898" y="2431"/>
                <a:ext cx="319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000">
                    <a:cs typeface="+mn-cs"/>
                  </a:rPr>
                  <a:t>1c</a:t>
                </a:r>
              </a:p>
            </p:txBody>
          </p:sp>
        </p:grpSp>
        <p:sp>
          <p:nvSpPr>
            <p:cNvPr id="51236" name="Line 36"/>
            <p:cNvSpPr>
              <a:spLocks noChangeShapeType="1"/>
            </p:cNvSpPr>
            <p:nvPr/>
          </p:nvSpPr>
          <p:spPr bwMode="auto">
            <a:xfrm>
              <a:off x="3238" y="1632"/>
              <a:ext cx="308" cy="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237" name="Line 37"/>
            <p:cNvSpPr>
              <a:spLocks noChangeShapeType="1"/>
            </p:cNvSpPr>
            <p:nvPr/>
          </p:nvSpPr>
          <p:spPr bwMode="auto">
            <a:xfrm>
              <a:off x="3562" y="1556"/>
              <a:ext cx="91" cy="1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238" name="Line 38"/>
            <p:cNvSpPr>
              <a:spLocks noChangeShapeType="1"/>
            </p:cNvSpPr>
            <p:nvPr/>
          </p:nvSpPr>
          <p:spPr bwMode="auto">
            <a:xfrm flipV="1">
              <a:off x="3170" y="1512"/>
              <a:ext cx="114" cy="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239" name="Freeform 39"/>
            <p:cNvSpPr>
              <a:spLocks/>
            </p:cNvSpPr>
            <p:nvPr/>
          </p:nvSpPr>
          <p:spPr bwMode="auto">
            <a:xfrm>
              <a:off x="1790" y="2146"/>
              <a:ext cx="264" cy="82"/>
            </a:xfrm>
            <a:custGeom>
              <a:avLst/>
              <a:gdLst>
                <a:gd name="T0" fmla="*/ 0 w 264"/>
                <a:gd name="T1" fmla="*/ 82 h 82"/>
                <a:gd name="T2" fmla="*/ 264 w 264"/>
                <a:gd name="T3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64" h="82">
                  <a:moveTo>
                    <a:pt x="0" y="82"/>
                  </a:moveTo>
                  <a:lnTo>
                    <a:pt x="264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240" name="Freeform 40"/>
            <p:cNvSpPr>
              <a:spLocks/>
            </p:cNvSpPr>
            <p:nvPr/>
          </p:nvSpPr>
          <p:spPr bwMode="auto">
            <a:xfrm>
              <a:off x="1330" y="2110"/>
              <a:ext cx="152" cy="118"/>
            </a:xfrm>
            <a:custGeom>
              <a:avLst/>
              <a:gdLst>
                <a:gd name="T0" fmla="*/ 0 w 152"/>
                <a:gd name="T1" fmla="*/ 0 h 118"/>
                <a:gd name="T2" fmla="*/ 152 w 152"/>
                <a:gd name="T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52" h="118">
                  <a:moveTo>
                    <a:pt x="0" y="0"/>
                  </a:moveTo>
                  <a:lnTo>
                    <a:pt x="152" y="118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241" name="Freeform 41"/>
            <p:cNvSpPr>
              <a:spLocks/>
            </p:cNvSpPr>
            <p:nvPr/>
          </p:nvSpPr>
          <p:spPr bwMode="auto">
            <a:xfrm>
              <a:off x="1454" y="2040"/>
              <a:ext cx="564" cy="83"/>
            </a:xfrm>
            <a:custGeom>
              <a:avLst/>
              <a:gdLst>
                <a:gd name="T0" fmla="*/ 0 w 564"/>
                <a:gd name="T1" fmla="*/ 0 h 82"/>
                <a:gd name="T2" fmla="*/ 564 w 564"/>
                <a:gd name="T3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64" h="82">
                  <a:moveTo>
                    <a:pt x="0" y="0"/>
                  </a:moveTo>
                  <a:lnTo>
                    <a:pt x="564" y="82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242" name="Freeform 42"/>
            <p:cNvSpPr>
              <a:spLocks/>
            </p:cNvSpPr>
            <p:nvPr/>
          </p:nvSpPr>
          <p:spPr bwMode="auto">
            <a:xfrm>
              <a:off x="1392" y="1878"/>
              <a:ext cx="76" cy="94"/>
            </a:xfrm>
            <a:custGeom>
              <a:avLst/>
              <a:gdLst>
                <a:gd name="T0" fmla="*/ 0 w 76"/>
                <a:gd name="T1" fmla="*/ 94 h 94"/>
                <a:gd name="T2" fmla="*/ 76 w 76"/>
                <a:gd name="T3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" h="94">
                  <a:moveTo>
                    <a:pt x="0" y="94"/>
                  </a:moveTo>
                  <a:lnTo>
                    <a:pt x="76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243" name="Freeform 43"/>
            <p:cNvSpPr>
              <a:spLocks/>
            </p:cNvSpPr>
            <p:nvPr/>
          </p:nvSpPr>
          <p:spPr bwMode="auto">
            <a:xfrm>
              <a:off x="567" y="1502"/>
              <a:ext cx="251" cy="114"/>
            </a:xfrm>
            <a:custGeom>
              <a:avLst/>
              <a:gdLst>
                <a:gd name="T0" fmla="*/ 0 w 252"/>
                <a:gd name="T1" fmla="*/ 114 h 114"/>
                <a:gd name="T2" fmla="*/ 252 w 252"/>
                <a:gd name="T3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2" h="114">
                  <a:moveTo>
                    <a:pt x="0" y="114"/>
                  </a:moveTo>
                  <a:lnTo>
                    <a:pt x="252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244" name="Freeform 44"/>
            <p:cNvSpPr>
              <a:spLocks/>
            </p:cNvSpPr>
            <p:nvPr/>
          </p:nvSpPr>
          <p:spPr bwMode="auto">
            <a:xfrm>
              <a:off x="1001" y="1562"/>
              <a:ext cx="445" cy="258"/>
            </a:xfrm>
            <a:custGeom>
              <a:avLst/>
              <a:gdLst>
                <a:gd name="T0" fmla="*/ 0 w 444"/>
                <a:gd name="T1" fmla="*/ 0 h 258"/>
                <a:gd name="T2" fmla="*/ 444 w 444"/>
                <a:gd name="T3" fmla="*/ 258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44" h="258">
                  <a:moveTo>
                    <a:pt x="0" y="0"/>
                  </a:moveTo>
                  <a:lnTo>
                    <a:pt x="444" y="258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245" name="Freeform 45"/>
            <p:cNvSpPr>
              <a:spLocks/>
            </p:cNvSpPr>
            <p:nvPr/>
          </p:nvSpPr>
          <p:spPr bwMode="auto">
            <a:xfrm>
              <a:off x="2326" y="1680"/>
              <a:ext cx="655" cy="420"/>
            </a:xfrm>
            <a:custGeom>
              <a:avLst/>
              <a:gdLst>
                <a:gd name="T0" fmla="*/ 0 w 654"/>
                <a:gd name="T1" fmla="*/ 420 h 420"/>
                <a:gd name="T2" fmla="*/ 654 w 654"/>
                <a:gd name="T3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54" h="420">
                  <a:moveTo>
                    <a:pt x="0" y="420"/>
                  </a:moveTo>
                  <a:lnTo>
                    <a:pt x="654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246" name="Oval 46"/>
            <p:cNvSpPr>
              <a:spLocks noChangeArrowheads="1"/>
            </p:cNvSpPr>
            <p:nvPr/>
          </p:nvSpPr>
          <p:spPr bwMode="auto">
            <a:xfrm>
              <a:off x="2925" y="1617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247" name="Line 47"/>
            <p:cNvSpPr>
              <a:spLocks noChangeShapeType="1"/>
            </p:cNvSpPr>
            <p:nvPr/>
          </p:nvSpPr>
          <p:spPr bwMode="auto">
            <a:xfrm>
              <a:off x="2925" y="160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248" name="Line 48"/>
            <p:cNvSpPr>
              <a:spLocks noChangeShapeType="1"/>
            </p:cNvSpPr>
            <p:nvPr/>
          </p:nvSpPr>
          <p:spPr bwMode="auto">
            <a:xfrm>
              <a:off x="3238" y="160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249" name="Rectangle 49"/>
            <p:cNvSpPr>
              <a:spLocks noChangeArrowheads="1"/>
            </p:cNvSpPr>
            <p:nvPr/>
          </p:nvSpPr>
          <p:spPr bwMode="auto">
            <a:xfrm>
              <a:off x="2925" y="1609"/>
              <a:ext cx="310" cy="5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250" name="Oval 50"/>
            <p:cNvSpPr>
              <a:spLocks noChangeArrowheads="1"/>
            </p:cNvSpPr>
            <p:nvPr/>
          </p:nvSpPr>
          <p:spPr bwMode="auto">
            <a:xfrm>
              <a:off x="2922" y="155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251" name="Rectangle 51"/>
            <p:cNvSpPr>
              <a:spLocks noChangeArrowheads="1"/>
            </p:cNvSpPr>
            <p:nvPr/>
          </p:nvSpPr>
          <p:spPr bwMode="auto">
            <a:xfrm>
              <a:off x="3009" y="1563"/>
              <a:ext cx="141" cy="121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252" name="Text Box 52"/>
            <p:cNvSpPr txBox="1">
              <a:spLocks noChangeArrowheads="1"/>
            </p:cNvSpPr>
            <p:nvPr/>
          </p:nvSpPr>
          <p:spPr bwMode="auto">
            <a:xfrm>
              <a:off x="2923" y="1503"/>
              <a:ext cx="32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cs typeface="+mn-cs"/>
                </a:rPr>
                <a:t>2a</a:t>
              </a:r>
              <a:endParaRPr lang="en-US" sz="1800">
                <a:cs typeface="+mn-cs"/>
              </a:endParaRPr>
            </a:p>
          </p:txBody>
        </p:sp>
        <p:sp>
          <p:nvSpPr>
            <p:cNvPr id="51253" name="Text Box 53"/>
            <p:cNvSpPr txBox="1">
              <a:spLocks noChangeArrowheads="1"/>
            </p:cNvSpPr>
            <p:nvPr/>
          </p:nvSpPr>
          <p:spPr bwMode="auto">
            <a:xfrm>
              <a:off x="597" y="1591"/>
              <a:ext cx="455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>
                  <a:cs typeface="+mn-cs"/>
                </a:rPr>
                <a:t>AS3</a:t>
              </a:r>
              <a:endParaRPr lang="en-US" sz="1800">
                <a:cs typeface="+mn-cs"/>
              </a:endParaRPr>
            </a:p>
          </p:txBody>
        </p:sp>
        <p:sp>
          <p:nvSpPr>
            <p:cNvPr id="51254" name="Text Box 54"/>
            <p:cNvSpPr txBox="1">
              <a:spLocks noChangeArrowheads="1"/>
            </p:cNvSpPr>
            <p:nvPr/>
          </p:nvSpPr>
          <p:spPr bwMode="auto">
            <a:xfrm>
              <a:off x="2380" y="2047"/>
              <a:ext cx="455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000">
                  <a:cs typeface="+mn-cs"/>
                </a:rPr>
                <a:t>AS1</a:t>
              </a:r>
              <a:endParaRPr lang="en-US" sz="1800">
                <a:cs typeface="+mn-cs"/>
              </a:endParaRPr>
            </a:p>
          </p:txBody>
        </p:sp>
        <p:sp>
          <p:nvSpPr>
            <p:cNvPr id="51255" name="Text Box 55"/>
            <p:cNvSpPr txBox="1">
              <a:spLocks noChangeArrowheads="1"/>
            </p:cNvSpPr>
            <p:nvPr/>
          </p:nvSpPr>
          <p:spPr bwMode="auto">
            <a:xfrm>
              <a:off x="3207" y="1791"/>
              <a:ext cx="422" cy="2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>
                  <a:cs typeface="+mn-cs"/>
                </a:rPr>
                <a:t>AS2</a:t>
              </a:r>
            </a:p>
          </p:txBody>
        </p:sp>
        <p:sp>
          <p:nvSpPr>
            <p:cNvPr id="51256" name="Oval 56"/>
            <p:cNvSpPr>
              <a:spLocks noChangeArrowheads="1"/>
            </p:cNvSpPr>
            <p:nvPr/>
          </p:nvSpPr>
          <p:spPr bwMode="auto">
            <a:xfrm>
              <a:off x="1137" y="2030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257" name="Line 57"/>
            <p:cNvSpPr>
              <a:spLocks noChangeShapeType="1"/>
            </p:cNvSpPr>
            <p:nvPr/>
          </p:nvSpPr>
          <p:spPr bwMode="auto">
            <a:xfrm>
              <a:off x="1137" y="202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258" name="Line 58"/>
            <p:cNvSpPr>
              <a:spLocks noChangeShapeType="1"/>
            </p:cNvSpPr>
            <p:nvPr/>
          </p:nvSpPr>
          <p:spPr bwMode="auto">
            <a:xfrm>
              <a:off x="1451" y="2023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259" name="Rectangle 59"/>
            <p:cNvSpPr>
              <a:spLocks noChangeArrowheads="1"/>
            </p:cNvSpPr>
            <p:nvPr/>
          </p:nvSpPr>
          <p:spPr bwMode="auto">
            <a:xfrm>
              <a:off x="1137" y="2023"/>
              <a:ext cx="310" cy="4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260" name="Oval 60"/>
            <p:cNvSpPr>
              <a:spLocks noChangeArrowheads="1"/>
            </p:cNvSpPr>
            <p:nvPr/>
          </p:nvSpPr>
          <p:spPr bwMode="auto">
            <a:xfrm>
              <a:off x="1134" y="196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261" name="Rectangle 61"/>
            <p:cNvSpPr>
              <a:spLocks noChangeArrowheads="1"/>
            </p:cNvSpPr>
            <p:nvPr/>
          </p:nvSpPr>
          <p:spPr bwMode="auto">
            <a:xfrm>
              <a:off x="1219" y="1995"/>
              <a:ext cx="142" cy="9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262" name="Text Box 62"/>
            <p:cNvSpPr txBox="1">
              <a:spLocks noChangeArrowheads="1"/>
            </p:cNvSpPr>
            <p:nvPr/>
          </p:nvSpPr>
          <p:spPr bwMode="auto">
            <a:xfrm>
              <a:off x="1137" y="1915"/>
              <a:ext cx="320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>
                  <a:cs typeface="+mn-cs"/>
                </a:rPr>
                <a:t>1a</a:t>
              </a:r>
              <a:endParaRPr lang="en-US" sz="1800">
                <a:cs typeface="+mn-cs"/>
              </a:endParaRPr>
            </a:p>
          </p:txBody>
        </p:sp>
        <p:grpSp>
          <p:nvGrpSpPr>
            <p:cNvPr id="78908" name="Group 63"/>
            <p:cNvGrpSpPr>
              <a:grpSpLocks/>
            </p:cNvGrpSpPr>
            <p:nvPr/>
          </p:nvGrpSpPr>
          <p:grpSpPr bwMode="auto">
            <a:xfrm>
              <a:off x="3270" y="1389"/>
              <a:ext cx="317" cy="269"/>
              <a:chOff x="4320" y="1941"/>
              <a:chExt cx="317" cy="269"/>
            </a:xfrm>
          </p:grpSpPr>
          <p:sp>
            <p:nvSpPr>
              <p:cNvPr id="51264" name="Oval 64"/>
              <p:cNvSpPr>
                <a:spLocks noChangeArrowheads="1"/>
              </p:cNvSpPr>
              <p:nvPr/>
            </p:nvSpPr>
            <p:spPr bwMode="auto">
              <a:xfrm>
                <a:off x="4323" y="2054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51265" name="Line 65"/>
              <p:cNvSpPr>
                <a:spLocks noChangeShapeType="1"/>
              </p:cNvSpPr>
              <p:nvPr/>
            </p:nvSpPr>
            <p:spPr bwMode="auto">
              <a:xfrm>
                <a:off x="4323" y="204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51266" name="Line 66"/>
              <p:cNvSpPr>
                <a:spLocks noChangeShapeType="1"/>
              </p:cNvSpPr>
              <p:nvPr/>
            </p:nvSpPr>
            <p:spPr bwMode="auto">
              <a:xfrm>
                <a:off x="4636" y="2048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51267" name="Rectangle 67"/>
              <p:cNvSpPr>
                <a:spLocks noChangeArrowheads="1"/>
              </p:cNvSpPr>
              <p:nvPr/>
            </p:nvSpPr>
            <p:spPr bwMode="auto">
              <a:xfrm>
                <a:off x="4323" y="2048"/>
                <a:ext cx="310" cy="4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51268" name="Oval 68"/>
              <p:cNvSpPr>
                <a:spLocks noChangeArrowheads="1"/>
              </p:cNvSpPr>
              <p:nvPr/>
            </p:nvSpPr>
            <p:spPr bwMode="auto">
              <a:xfrm>
                <a:off x="4320" y="1989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51269" name="Rectangle 69"/>
              <p:cNvSpPr>
                <a:spLocks noChangeArrowheads="1"/>
              </p:cNvSpPr>
              <p:nvPr/>
            </p:nvSpPr>
            <p:spPr bwMode="auto">
              <a:xfrm>
                <a:off x="4407" y="2002"/>
                <a:ext cx="141" cy="117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51270" name="Text Box 70"/>
              <p:cNvSpPr txBox="1">
                <a:spLocks noChangeArrowheads="1"/>
              </p:cNvSpPr>
              <p:nvPr/>
            </p:nvSpPr>
            <p:spPr bwMode="auto">
              <a:xfrm>
                <a:off x="4326" y="1941"/>
                <a:ext cx="311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000">
                    <a:cs typeface="+mn-cs"/>
                  </a:rPr>
                  <a:t>2c</a:t>
                </a:r>
                <a:endParaRPr lang="en-US" sz="1800">
                  <a:cs typeface="+mn-cs"/>
                </a:endParaRPr>
              </a:p>
            </p:txBody>
          </p:sp>
        </p:grpSp>
        <p:grpSp>
          <p:nvGrpSpPr>
            <p:cNvPr id="78909" name="Group 71"/>
            <p:cNvGrpSpPr>
              <a:grpSpLocks/>
            </p:cNvGrpSpPr>
            <p:nvPr/>
          </p:nvGrpSpPr>
          <p:grpSpPr bwMode="auto">
            <a:xfrm>
              <a:off x="3546" y="1611"/>
              <a:ext cx="324" cy="269"/>
              <a:chOff x="4596" y="2163"/>
              <a:chExt cx="324" cy="269"/>
            </a:xfrm>
          </p:grpSpPr>
          <p:sp>
            <p:nvSpPr>
              <p:cNvPr id="51272" name="Oval 72"/>
              <p:cNvSpPr>
                <a:spLocks noChangeArrowheads="1"/>
              </p:cNvSpPr>
              <p:nvPr/>
            </p:nvSpPr>
            <p:spPr bwMode="auto">
              <a:xfrm>
                <a:off x="4599" y="2276"/>
                <a:ext cx="313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51273" name="Line 73"/>
              <p:cNvSpPr>
                <a:spLocks noChangeShapeType="1"/>
              </p:cNvSpPr>
              <p:nvPr/>
            </p:nvSpPr>
            <p:spPr bwMode="auto">
              <a:xfrm>
                <a:off x="4599" y="2270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51274" name="Line 74"/>
              <p:cNvSpPr>
                <a:spLocks noChangeShapeType="1"/>
              </p:cNvSpPr>
              <p:nvPr/>
            </p:nvSpPr>
            <p:spPr bwMode="auto">
              <a:xfrm>
                <a:off x="4912" y="2270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51275" name="Rectangle 75"/>
              <p:cNvSpPr>
                <a:spLocks noChangeArrowheads="1"/>
              </p:cNvSpPr>
              <p:nvPr/>
            </p:nvSpPr>
            <p:spPr bwMode="auto">
              <a:xfrm>
                <a:off x="4599" y="2270"/>
                <a:ext cx="310" cy="4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51276" name="Oval 76"/>
              <p:cNvSpPr>
                <a:spLocks noChangeArrowheads="1"/>
              </p:cNvSpPr>
              <p:nvPr/>
            </p:nvSpPr>
            <p:spPr bwMode="auto">
              <a:xfrm>
                <a:off x="4596" y="2210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51277" name="Rectangle 77"/>
              <p:cNvSpPr>
                <a:spLocks noChangeArrowheads="1"/>
              </p:cNvSpPr>
              <p:nvPr/>
            </p:nvSpPr>
            <p:spPr bwMode="auto">
              <a:xfrm>
                <a:off x="4683" y="2223"/>
                <a:ext cx="142" cy="110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51278" name="Text Box 78"/>
              <p:cNvSpPr txBox="1">
                <a:spLocks noChangeArrowheads="1"/>
              </p:cNvSpPr>
              <p:nvPr/>
            </p:nvSpPr>
            <p:spPr bwMode="auto">
              <a:xfrm>
                <a:off x="4600" y="2163"/>
                <a:ext cx="320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000">
                    <a:cs typeface="+mn-cs"/>
                  </a:rPr>
                  <a:t>2b</a:t>
                </a:r>
                <a:endParaRPr lang="en-US" sz="1800">
                  <a:cs typeface="+mn-cs"/>
                </a:endParaRPr>
              </a:p>
            </p:txBody>
          </p:sp>
        </p:grpSp>
        <p:grpSp>
          <p:nvGrpSpPr>
            <p:cNvPr id="78910" name="Group 79"/>
            <p:cNvGrpSpPr>
              <a:grpSpLocks/>
            </p:cNvGrpSpPr>
            <p:nvPr/>
          </p:nvGrpSpPr>
          <p:grpSpPr bwMode="auto">
            <a:xfrm>
              <a:off x="2016" y="1981"/>
              <a:ext cx="320" cy="270"/>
              <a:chOff x="2016" y="1981"/>
              <a:chExt cx="320" cy="270"/>
            </a:xfrm>
          </p:grpSpPr>
          <p:sp>
            <p:nvSpPr>
              <p:cNvPr id="51280" name="Oval 80"/>
              <p:cNvSpPr>
                <a:spLocks noChangeArrowheads="1"/>
              </p:cNvSpPr>
              <p:nvPr/>
            </p:nvSpPr>
            <p:spPr bwMode="auto">
              <a:xfrm>
                <a:off x="2019" y="2102"/>
                <a:ext cx="312" cy="81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51281" name="Line 81"/>
              <p:cNvSpPr>
                <a:spLocks noChangeShapeType="1"/>
              </p:cNvSpPr>
              <p:nvPr/>
            </p:nvSpPr>
            <p:spPr bwMode="auto">
              <a:xfrm>
                <a:off x="2019" y="2096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51282" name="Line 82"/>
              <p:cNvSpPr>
                <a:spLocks noChangeShapeType="1"/>
              </p:cNvSpPr>
              <p:nvPr/>
            </p:nvSpPr>
            <p:spPr bwMode="auto">
              <a:xfrm>
                <a:off x="2331" y="2096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51283" name="Rectangle 83"/>
              <p:cNvSpPr>
                <a:spLocks noChangeArrowheads="1"/>
              </p:cNvSpPr>
              <p:nvPr/>
            </p:nvSpPr>
            <p:spPr bwMode="auto">
              <a:xfrm>
                <a:off x="2019" y="2096"/>
                <a:ext cx="310" cy="4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51284" name="Oval 84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grpSp>
            <p:nvGrpSpPr>
              <p:cNvPr id="78951" name="Group 85"/>
              <p:cNvGrpSpPr>
                <a:grpSpLocks/>
              </p:cNvGrpSpPr>
              <p:nvPr/>
            </p:nvGrpSpPr>
            <p:grpSpPr bwMode="auto">
              <a:xfrm>
                <a:off x="2016" y="1981"/>
                <a:ext cx="320" cy="270"/>
                <a:chOff x="2895" y="2430"/>
                <a:chExt cx="327" cy="270"/>
              </a:xfrm>
            </p:grpSpPr>
            <p:sp>
              <p:nvSpPr>
                <p:cNvPr id="51286" name="Rectangle 86"/>
                <p:cNvSpPr>
                  <a:spLocks noChangeArrowheads="1"/>
                </p:cNvSpPr>
                <p:nvPr/>
              </p:nvSpPr>
              <p:spPr bwMode="auto">
                <a:xfrm>
                  <a:off x="2982" y="2491"/>
                  <a:ext cx="144" cy="131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>
                    <a:cs typeface="+mn-cs"/>
                  </a:endParaRPr>
                </a:p>
              </p:txBody>
            </p:sp>
            <p:sp>
              <p:nvSpPr>
                <p:cNvPr id="51287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2895" y="2430"/>
                  <a:ext cx="327" cy="2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2000">
                      <a:cs typeface="+mn-cs"/>
                    </a:rPr>
                    <a:t>1b</a:t>
                  </a:r>
                  <a:endParaRPr lang="en-US" sz="1800">
                    <a:cs typeface="+mn-cs"/>
                  </a:endParaRPr>
                </a:p>
              </p:txBody>
            </p:sp>
          </p:grpSp>
        </p:grpSp>
        <p:sp>
          <p:nvSpPr>
            <p:cNvPr id="51288" name="Freeform 88"/>
            <p:cNvSpPr>
              <a:spLocks/>
            </p:cNvSpPr>
            <p:nvPr/>
          </p:nvSpPr>
          <p:spPr bwMode="auto">
            <a:xfrm>
              <a:off x="1457" y="2302"/>
              <a:ext cx="1847" cy="413"/>
            </a:xfrm>
            <a:custGeom>
              <a:avLst/>
              <a:gdLst>
                <a:gd name="T0" fmla="*/ 0 w 1848"/>
                <a:gd name="T1" fmla="*/ 414 h 414"/>
                <a:gd name="T2" fmla="*/ 84 w 1848"/>
                <a:gd name="T3" fmla="*/ 0 h 414"/>
                <a:gd name="T4" fmla="*/ 384 w 1848"/>
                <a:gd name="T5" fmla="*/ 6 h 414"/>
                <a:gd name="T6" fmla="*/ 1848 w 1848"/>
                <a:gd name="T7" fmla="*/ 414 h 414"/>
                <a:gd name="T8" fmla="*/ 0 w 1848"/>
                <a:gd name="T9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48" h="414">
                  <a:moveTo>
                    <a:pt x="0" y="414"/>
                  </a:moveTo>
                  <a:lnTo>
                    <a:pt x="84" y="0"/>
                  </a:lnTo>
                  <a:lnTo>
                    <a:pt x="384" y="6"/>
                  </a:lnTo>
                  <a:lnTo>
                    <a:pt x="1848" y="414"/>
                  </a:lnTo>
                  <a:lnTo>
                    <a:pt x="0" y="414"/>
                  </a:lnTo>
                  <a:close/>
                </a:path>
              </a:pathLst>
            </a:custGeom>
            <a:solidFill>
              <a:srgbClr val="DDDDDD"/>
            </a:solidFill>
            <a:ln w="9525" cap="flat" cmpd="sng">
              <a:solidFill>
                <a:srgbClr val="DDDDDD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289" name="Rectangle 89"/>
            <p:cNvSpPr>
              <a:spLocks noChangeArrowheads="1"/>
            </p:cNvSpPr>
            <p:nvPr/>
          </p:nvSpPr>
          <p:spPr bwMode="auto">
            <a:xfrm>
              <a:off x="1462" y="2729"/>
              <a:ext cx="1834" cy="11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grpSp>
          <p:nvGrpSpPr>
            <p:cNvPr id="78913" name="Group 90"/>
            <p:cNvGrpSpPr>
              <a:grpSpLocks/>
            </p:cNvGrpSpPr>
            <p:nvPr/>
          </p:nvGrpSpPr>
          <p:grpSpPr bwMode="auto">
            <a:xfrm>
              <a:off x="1578" y="2818"/>
              <a:ext cx="736" cy="479"/>
              <a:chOff x="1595" y="2898"/>
              <a:chExt cx="736" cy="479"/>
            </a:xfrm>
          </p:grpSpPr>
          <p:sp>
            <p:nvSpPr>
              <p:cNvPr id="51291" name="Oval 91"/>
              <p:cNvSpPr>
                <a:spLocks noChangeArrowheads="1"/>
              </p:cNvSpPr>
              <p:nvPr/>
            </p:nvSpPr>
            <p:spPr bwMode="auto">
              <a:xfrm>
                <a:off x="1595" y="2898"/>
                <a:ext cx="736" cy="479"/>
              </a:xfrm>
              <a:prstGeom prst="ellips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51292" name="Text Box 92"/>
              <p:cNvSpPr txBox="1">
                <a:spLocks noChangeArrowheads="1"/>
              </p:cNvSpPr>
              <p:nvPr/>
            </p:nvSpPr>
            <p:spPr bwMode="auto">
              <a:xfrm>
                <a:off x="1733" y="2933"/>
                <a:ext cx="555" cy="4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200">
                    <a:solidFill>
                      <a:schemeClr val="accent2"/>
                    </a:solidFill>
                    <a:cs typeface="+mn-cs"/>
                  </a:rPr>
                  <a:t>Intra-AS</a:t>
                </a:r>
              </a:p>
              <a:p>
                <a:pPr eaLnBrk="1" hangingPunct="1">
                  <a:defRPr/>
                </a:pPr>
                <a:r>
                  <a:rPr lang="en-US" sz="1200">
                    <a:solidFill>
                      <a:schemeClr val="accent2"/>
                    </a:solidFill>
                    <a:cs typeface="+mn-cs"/>
                  </a:rPr>
                  <a:t>Routing </a:t>
                </a:r>
              </a:p>
              <a:p>
                <a:pPr eaLnBrk="1" hangingPunct="1">
                  <a:defRPr/>
                </a:pPr>
                <a:r>
                  <a:rPr lang="en-US" sz="1200">
                    <a:solidFill>
                      <a:schemeClr val="accent2"/>
                    </a:solidFill>
                    <a:cs typeface="+mn-cs"/>
                  </a:rPr>
                  <a:t>algorithm</a:t>
                </a:r>
              </a:p>
            </p:txBody>
          </p:sp>
        </p:grpSp>
        <p:grpSp>
          <p:nvGrpSpPr>
            <p:cNvPr id="78914" name="Group 93"/>
            <p:cNvGrpSpPr>
              <a:grpSpLocks/>
            </p:cNvGrpSpPr>
            <p:nvPr/>
          </p:nvGrpSpPr>
          <p:grpSpPr bwMode="auto">
            <a:xfrm>
              <a:off x="2402" y="2826"/>
              <a:ext cx="736" cy="479"/>
              <a:chOff x="2402" y="2826"/>
              <a:chExt cx="736" cy="479"/>
            </a:xfrm>
          </p:grpSpPr>
          <p:sp>
            <p:nvSpPr>
              <p:cNvPr id="51294" name="Oval 94"/>
              <p:cNvSpPr>
                <a:spLocks noChangeArrowheads="1"/>
              </p:cNvSpPr>
              <p:nvPr/>
            </p:nvSpPr>
            <p:spPr bwMode="auto">
              <a:xfrm>
                <a:off x="2402" y="2827"/>
                <a:ext cx="736" cy="478"/>
              </a:xfrm>
              <a:prstGeom prst="ellips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51295" name="Text Box 95"/>
              <p:cNvSpPr txBox="1">
                <a:spLocks noChangeArrowheads="1"/>
              </p:cNvSpPr>
              <p:nvPr/>
            </p:nvSpPr>
            <p:spPr bwMode="auto">
              <a:xfrm>
                <a:off x="2539" y="2862"/>
                <a:ext cx="556" cy="4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200">
                    <a:solidFill>
                      <a:srgbClr val="FF0000"/>
                    </a:solidFill>
                    <a:cs typeface="+mn-cs"/>
                  </a:rPr>
                  <a:t>Inter-AS</a:t>
                </a:r>
              </a:p>
              <a:p>
                <a:pPr eaLnBrk="1" hangingPunct="1">
                  <a:defRPr/>
                </a:pPr>
                <a:r>
                  <a:rPr lang="en-US" sz="1200">
                    <a:solidFill>
                      <a:srgbClr val="FF0000"/>
                    </a:solidFill>
                    <a:cs typeface="+mn-cs"/>
                  </a:rPr>
                  <a:t>Routing </a:t>
                </a:r>
              </a:p>
              <a:p>
                <a:pPr eaLnBrk="1" hangingPunct="1">
                  <a:defRPr/>
                </a:pPr>
                <a:r>
                  <a:rPr lang="en-US" sz="1200">
                    <a:solidFill>
                      <a:srgbClr val="FF0000"/>
                    </a:solidFill>
                    <a:cs typeface="+mn-cs"/>
                  </a:rPr>
                  <a:t>algorithm</a:t>
                </a:r>
              </a:p>
            </p:txBody>
          </p:sp>
        </p:grpSp>
        <p:sp>
          <p:nvSpPr>
            <p:cNvPr id="51296" name="Rectangle 96"/>
            <p:cNvSpPr>
              <a:spLocks noChangeArrowheads="1"/>
            </p:cNvSpPr>
            <p:nvPr/>
          </p:nvSpPr>
          <p:spPr bwMode="auto">
            <a:xfrm>
              <a:off x="1932" y="3447"/>
              <a:ext cx="780" cy="26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n-US" sz="1400">
                  <a:cs typeface="+mn-cs"/>
                </a:rPr>
                <a:t>Forwarding</a:t>
              </a:r>
            </a:p>
            <a:p>
              <a:pPr algn="ctr" eaLnBrk="1" hangingPunct="1">
                <a:defRPr/>
              </a:pPr>
              <a:r>
                <a:rPr lang="en-US" sz="1400">
                  <a:cs typeface="+mn-cs"/>
                </a:rPr>
                <a:t>table</a:t>
              </a:r>
            </a:p>
          </p:txBody>
        </p:sp>
        <p:sp>
          <p:nvSpPr>
            <p:cNvPr id="51297" name="Freeform 97"/>
            <p:cNvSpPr>
              <a:spLocks/>
            </p:cNvSpPr>
            <p:nvPr/>
          </p:nvSpPr>
          <p:spPr bwMode="auto">
            <a:xfrm>
              <a:off x="1648" y="3217"/>
              <a:ext cx="275" cy="344"/>
            </a:xfrm>
            <a:custGeom>
              <a:avLst/>
              <a:gdLst>
                <a:gd name="T0" fmla="*/ 0 w 275"/>
                <a:gd name="T1" fmla="*/ 0 h 345"/>
                <a:gd name="T2" fmla="*/ 71 w 275"/>
                <a:gd name="T3" fmla="*/ 230 h 345"/>
                <a:gd name="T4" fmla="*/ 275 w 275"/>
                <a:gd name="T5" fmla="*/ 345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5" h="345">
                  <a:moveTo>
                    <a:pt x="0" y="0"/>
                  </a:moveTo>
                  <a:cubicBezTo>
                    <a:pt x="12" y="86"/>
                    <a:pt x="25" y="173"/>
                    <a:pt x="71" y="230"/>
                  </a:cubicBezTo>
                  <a:cubicBezTo>
                    <a:pt x="117" y="287"/>
                    <a:pt x="241" y="326"/>
                    <a:pt x="275" y="345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298" name="Freeform 98"/>
            <p:cNvSpPr>
              <a:spLocks/>
            </p:cNvSpPr>
            <p:nvPr/>
          </p:nvSpPr>
          <p:spPr bwMode="auto">
            <a:xfrm>
              <a:off x="2712" y="3217"/>
              <a:ext cx="354" cy="371"/>
            </a:xfrm>
            <a:custGeom>
              <a:avLst/>
              <a:gdLst>
                <a:gd name="T0" fmla="*/ 354 w 354"/>
                <a:gd name="T1" fmla="*/ 0 h 372"/>
                <a:gd name="T2" fmla="*/ 248 w 354"/>
                <a:gd name="T3" fmla="*/ 274 h 372"/>
                <a:gd name="T4" fmla="*/ 0 w 354"/>
                <a:gd name="T5" fmla="*/ 372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4" h="372">
                  <a:moveTo>
                    <a:pt x="354" y="0"/>
                  </a:moveTo>
                  <a:cubicBezTo>
                    <a:pt x="330" y="106"/>
                    <a:pt x="307" y="212"/>
                    <a:pt x="248" y="274"/>
                  </a:cubicBezTo>
                  <a:cubicBezTo>
                    <a:pt x="189" y="336"/>
                    <a:pt x="41" y="354"/>
                    <a:pt x="0" y="372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grpSp>
          <p:nvGrpSpPr>
            <p:cNvPr id="78918" name="Group 99"/>
            <p:cNvGrpSpPr>
              <a:grpSpLocks/>
            </p:cNvGrpSpPr>
            <p:nvPr/>
          </p:nvGrpSpPr>
          <p:grpSpPr bwMode="auto">
            <a:xfrm>
              <a:off x="419" y="1227"/>
              <a:ext cx="316" cy="269"/>
              <a:chOff x="2016" y="1981"/>
              <a:chExt cx="316" cy="269"/>
            </a:xfrm>
          </p:grpSpPr>
          <p:sp>
            <p:nvSpPr>
              <p:cNvPr id="51300" name="Oval 100"/>
              <p:cNvSpPr>
                <a:spLocks noChangeArrowheads="1"/>
              </p:cNvSpPr>
              <p:nvPr/>
            </p:nvSpPr>
            <p:spPr bwMode="auto">
              <a:xfrm>
                <a:off x="2019" y="2101"/>
                <a:ext cx="313" cy="82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51301" name="Line 101"/>
              <p:cNvSpPr>
                <a:spLocks noChangeShapeType="1"/>
              </p:cNvSpPr>
              <p:nvPr/>
            </p:nvSpPr>
            <p:spPr bwMode="auto">
              <a:xfrm>
                <a:off x="2019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51302" name="Line 102"/>
              <p:cNvSpPr>
                <a:spLocks noChangeShapeType="1"/>
              </p:cNvSpPr>
              <p:nvPr/>
            </p:nvSpPr>
            <p:spPr bwMode="auto">
              <a:xfrm>
                <a:off x="2332" y="2095"/>
                <a:ext cx="0" cy="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51303" name="Rectangle 103"/>
              <p:cNvSpPr>
                <a:spLocks noChangeArrowheads="1"/>
              </p:cNvSpPr>
              <p:nvPr/>
            </p:nvSpPr>
            <p:spPr bwMode="auto">
              <a:xfrm>
                <a:off x="2019" y="2095"/>
                <a:ext cx="310" cy="4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51304" name="Oval 104"/>
              <p:cNvSpPr>
                <a:spLocks noChangeArrowheads="1"/>
              </p:cNvSpPr>
              <p:nvPr/>
            </p:nvSpPr>
            <p:spPr bwMode="auto">
              <a:xfrm>
                <a:off x="2016" y="2036"/>
                <a:ext cx="313" cy="95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grpSp>
            <p:nvGrpSpPr>
              <p:cNvPr id="78939" name="Group 105"/>
              <p:cNvGrpSpPr>
                <a:grpSpLocks/>
              </p:cNvGrpSpPr>
              <p:nvPr/>
            </p:nvGrpSpPr>
            <p:grpSpPr bwMode="auto">
              <a:xfrm>
                <a:off x="2020" y="1981"/>
                <a:ext cx="310" cy="269"/>
                <a:chOff x="2899" y="2430"/>
                <a:chExt cx="317" cy="269"/>
              </a:xfrm>
            </p:grpSpPr>
            <p:sp>
              <p:nvSpPr>
                <p:cNvPr id="51306" name="Rectangle 106"/>
                <p:cNvSpPr>
                  <a:spLocks noChangeArrowheads="1"/>
                </p:cNvSpPr>
                <p:nvPr/>
              </p:nvSpPr>
              <p:spPr bwMode="auto">
                <a:xfrm>
                  <a:off x="2982" y="2490"/>
                  <a:ext cx="143" cy="131"/>
                </a:xfrm>
                <a:prstGeom prst="rect">
                  <a:avLst/>
                </a:prstGeom>
                <a:solidFill>
                  <a:schemeClr val="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>
                    <a:cs typeface="+mn-cs"/>
                  </a:endParaRPr>
                </a:p>
              </p:txBody>
            </p:sp>
            <p:sp>
              <p:nvSpPr>
                <p:cNvPr id="51307" name="Text Box 107"/>
                <p:cNvSpPr txBox="1">
                  <a:spLocks noChangeArrowheads="1"/>
                </p:cNvSpPr>
                <p:nvPr/>
              </p:nvSpPr>
              <p:spPr bwMode="auto">
                <a:xfrm>
                  <a:off x="2899" y="2430"/>
                  <a:ext cx="317" cy="2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2000">
                      <a:cs typeface="+mn-cs"/>
                    </a:rPr>
                    <a:t>3c</a:t>
                  </a:r>
                  <a:endParaRPr lang="en-US" sz="1800">
                    <a:cs typeface="+mn-cs"/>
                  </a:endParaRPr>
                </a:p>
              </p:txBody>
            </p:sp>
          </p:grpSp>
        </p:grpSp>
        <p:sp>
          <p:nvSpPr>
            <p:cNvPr id="51308" name="Line 108"/>
            <p:cNvSpPr>
              <a:spLocks noChangeShapeType="1"/>
            </p:cNvSpPr>
            <p:nvPr/>
          </p:nvSpPr>
          <p:spPr bwMode="auto">
            <a:xfrm flipH="1">
              <a:off x="443" y="1436"/>
              <a:ext cx="62" cy="10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309" name="Line 109"/>
            <p:cNvSpPr>
              <a:spLocks noChangeShapeType="1"/>
            </p:cNvSpPr>
            <p:nvPr/>
          </p:nvSpPr>
          <p:spPr bwMode="auto">
            <a:xfrm>
              <a:off x="136" y="1482"/>
              <a:ext cx="145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310" name="Line 110"/>
            <p:cNvSpPr>
              <a:spLocks noChangeShapeType="1"/>
            </p:cNvSpPr>
            <p:nvPr/>
          </p:nvSpPr>
          <p:spPr bwMode="auto">
            <a:xfrm flipH="1">
              <a:off x="635" y="1127"/>
              <a:ext cx="136" cy="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311" name="Line 111"/>
            <p:cNvSpPr>
              <a:spLocks noChangeShapeType="1"/>
            </p:cNvSpPr>
            <p:nvPr/>
          </p:nvSpPr>
          <p:spPr bwMode="auto">
            <a:xfrm>
              <a:off x="356" y="1118"/>
              <a:ext cx="119" cy="1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312" name="Line 112"/>
            <p:cNvSpPr>
              <a:spLocks noChangeShapeType="1"/>
            </p:cNvSpPr>
            <p:nvPr/>
          </p:nvSpPr>
          <p:spPr bwMode="auto">
            <a:xfrm flipH="1">
              <a:off x="1016" y="1211"/>
              <a:ext cx="69" cy="2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313" name="Line 113"/>
            <p:cNvSpPr>
              <a:spLocks noChangeShapeType="1"/>
            </p:cNvSpPr>
            <p:nvPr/>
          </p:nvSpPr>
          <p:spPr bwMode="auto">
            <a:xfrm>
              <a:off x="3854" y="1728"/>
              <a:ext cx="22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314" name="Line 114"/>
            <p:cNvSpPr>
              <a:spLocks noChangeShapeType="1"/>
            </p:cNvSpPr>
            <p:nvPr/>
          </p:nvSpPr>
          <p:spPr bwMode="auto">
            <a:xfrm flipV="1">
              <a:off x="3795" y="1415"/>
              <a:ext cx="262" cy="2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315" name="Line 115"/>
            <p:cNvSpPr>
              <a:spLocks noChangeShapeType="1"/>
            </p:cNvSpPr>
            <p:nvPr/>
          </p:nvSpPr>
          <p:spPr bwMode="auto">
            <a:xfrm flipH="1" flipV="1">
              <a:off x="3244" y="1245"/>
              <a:ext cx="127" cy="2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316" name="Line 116"/>
            <p:cNvSpPr>
              <a:spLocks noChangeShapeType="1"/>
            </p:cNvSpPr>
            <p:nvPr/>
          </p:nvSpPr>
          <p:spPr bwMode="auto">
            <a:xfrm flipH="1" flipV="1">
              <a:off x="2932" y="1347"/>
              <a:ext cx="135" cy="1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317" name="Line 117"/>
            <p:cNvSpPr>
              <a:spLocks noChangeShapeType="1"/>
            </p:cNvSpPr>
            <p:nvPr/>
          </p:nvSpPr>
          <p:spPr bwMode="auto">
            <a:xfrm flipH="1">
              <a:off x="1042" y="2092"/>
              <a:ext cx="135" cy="1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318" name="Line 118"/>
            <p:cNvSpPr>
              <a:spLocks noChangeShapeType="1"/>
            </p:cNvSpPr>
            <p:nvPr/>
          </p:nvSpPr>
          <p:spPr bwMode="auto">
            <a:xfrm flipH="1" flipV="1">
              <a:off x="1008" y="1991"/>
              <a:ext cx="127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319" name="Line 119"/>
            <p:cNvSpPr>
              <a:spLocks noChangeShapeType="1"/>
            </p:cNvSpPr>
            <p:nvPr/>
          </p:nvSpPr>
          <p:spPr bwMode="auto">
            <a:xfrm flipH="1">
              <a:off x="1279" y="2262"/>
              <a:ext cx="212" cy="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320" name="Line 120"/>
            <p:cNvSpPr>
              <a:spLocks noChangeShapeType="1"/>
            </p:cNvSpPr>
            <p:nvPr/>
          </p:nvSpPr>
          <p:spPr bwMode="auto">
            <a:xfrm flipV="1">
              <a:off x="1762" y="1804"/>
              <a:ext cx="229" cy="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321" name="Line 121"/>
            <p:cNvSpPr>
              <a:spLocks noChangeShapeType="1"/>
            </p:cNvSpPr>
            <p:nvPr/>
          </p:nvSpPr>
          <p:spPr bwMode="auto">
            <a:xfrm>
              <a:off x="2219" y="2177"/>
              <a:ext cx="119" cy="1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51322" name="Line 122"/>
            <p:cNvSpPr>
              <a:spLocks noChangeShapeType="1"/>
            </p:cNvSpPr>
            <p:nvPr/>
          </p:nvSpPr>
          <p:spPr bwMode="auto">
            <a:xfrm>
              <a:off x="1737" y="1880"/>
              <a:ext cx="144" cy="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</p:grpSp>
      <p:sp>
        <p:nvSpPr>
          <p:cNvPr id="51323" name="Rectangle 1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Interconnected ASes</a:t>
            </a:r>
          </a:p>
        </p:txBody>
      </p:sp>
      <p:sp>
        <p:nvSpPr>
          <p:cNvPr id="51324" name="Rectangle 124"/>
          <p:cNvSpPr>
            <a:spLocks noGrp="1" noChangeArrowheads="1"/>
          </p:cNvSpPr>
          <p:nvPr>
            <p:ph sz="half" idx="1"/>
          </p:nvPr>
        </p:nvSpPr>
        <p:spPr>
          <a:xfrm>
            <a:off x="5114925" y="3348038"/>
            <a:ext cx="3810000" cy="34004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smtClean="0">
                <a:cs typeface="+mn-cs"/>
              </a:rPr>
              <a:t>Forwarding table is configured by both intra- and inter-AS routing algorithm</a:t>
            </a:r>
          </a:p>
          <a:p>
            <a:pPr lvl="1" eaLnBrk="1" hangingPunct="1">
              <a:defRPr/>
            </a:pPr>
            <a:r>
              <a:rPr lang="en-US" sz="1800" smtClean="0"/>
              <a:t>Intra-AS sets entries for internal dests</a:t>
            </a:r>
          </a:p>
          <a:p>
            <a:pPr lvl="1" eaLnBrk="1" hangingPunct="1">
              <a:defRPr/>
            </a:pPr>
            <a:r>
              <a:rPr lang="en-US" sz="1800" smtClean="0"/>
              <a:t>Inter-AS &amp; Intra-As sets entries for external dests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7793AD-066D-D94F-B199-859C5CB1EDD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2800">
                <a:latin typeface="Helv" charset="0"/>
                <a:ea typeface="ＭＳ Ｐゴシック" charset="0"/>
              </a:rPr>
              <a:t>DNS: Domain Name System</a:t>
            </a:r>
            <a:endParaRPr lang="en-US">
              <a:latin typeface="Helv" charset="0"/>
              <a:ea typeface="ＭＳ Ｐゴシック" charset="0"/>
            </a:endParaRPr>
          </a:p>
        </p:txBody>
      </p:sp>
      <p:sp>
        <p:nvSpPr>
          <p:cNvPr id="33794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  <a:ea typeface="ＭＳ Ｐゴシック" charset="0"/>
              </a:rPr>
              <a:t>People:</a:t>
            </a:r>
            <a:r>
              <a:rPr lang="en-US" sz="2000" dirty="0" smtClean="0">
                <a:ea typeface="ＭＳ Ｐゴシック" charset="0"/>
              </a:rPr>
              <a:t> many identifiers:</a:t>
            </a:r>
          </a:p>
          <a:p>
            <a:pPr lvl="1" eaLnBrk="1" hangingPunct="1">
              <a:defRPr/>
            </a:pPr>
            <a:r>
              <a:rPr lang="en-US" sz="1600" dirty="0" smtClean="0">
                <a:ea typeface="ＭＳ Ｐゴシック" charset="0"/>
              </a:rPr>
              <a:t>SSN, name, UIN, etc.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  <a:ea typeface="ＭＳ Ｐゴシック" charset="0"/>
              </a:rPr>
              <a:t>Internet hosts, routers:</a:t>
            </a:r>
            <a:endParaRPr lang="en-US" sz="2000" dirty="0" smtClean="0">
              <a:ea typeface="ＭＳ Ｐゴシック" charset="0"/>
            </a:endParaRPr>
          </a:p>
          <a:p>
            <a:pPr lvl="1" eaLnBrk="1" hangingPunct="1">
              <a:defRPr/>
            </a:pPr>
            <a:r>
              <a:rPr lang="en-US" sz="1600" dirty="0" smtClean="0">
                <a:ea typeface="ＭＳ Ｐゴシック" charset="0"/>
              </a:rPr>
              <a:t>IP address (32 bit) - used for addressing datagrams</a:t>
            </a:r>
          </a:p>
          <a:p>
            <a:pPr lvl="1" eaLnBrk="1" hangingPunct="1">
              <a:defRPr/>
            </a:pPr>
            <a:r>
              <a:rPr lang="en-US" sz="1600" dirty="0" smtClean="0">
                <a:ea typeface="ＭＳ Ｐゴシック" charset="0"/>
              </a:rPr>
              <a:t>Resource </a:t>
            </a:r>
            <a:r>
              <a:rPr lang="ja-JP" altLang="en-US" sz="1600" dirty="0" smtClean="0">
                <a:ea typeface="ＭＳ Ｐゴシック" charset="0"/>
              </a:rPr>
              <a:t>“</a:t>
            </a:r>
            <a:r>
              <a:rPr lang="en-US" altLang="ja-JP" sz="1600" dirty="0" smtClean="0">
                <a:ea typeface="ＭＳ Ｐゴシック" charset="0"/>
              </a:rPr>
              <a:t>name</a:t>
            </a:r>
            <a:r>
              <a:rPr lang="ja-JP" altLang="en-US" sz="1600" dirty="0" smtClean="0">
                <a:ea typeface="ＭＳ Ｐゴシック" charset="0"/>
              </a:rPr>
              <a:t>”</a:t>
            </a:r>
            <a:r>
              <a:rPr lang="en-US" altLang="ja-JP" sz="1600" dirty="0" smtClean="0">
                <a:ea typeface="ＭＳ Ｐゴシック" charset="0"/>
              </a:rPr>
              <a:t>, e.g., URL </a:t>
            </a:r>
            <a:r>
              <a:rPr lang="en-US" altLang="ja-JP" sz="1600" dirty="0" err="1" smtClean="0">
                <a:ea typeface="ＭＳ Ｐゴシック" charset="0"/>
              </a:rPr>
              <a:t>sal.cs.uiuc.edu</a:t>
            </a:r>
            <a:r>
              <a:rPr lang="en-US" altLang="ja-JP" sz="1600" dirty="0" smtClean="0">
                <a:ea typeface="ＭＳ Ｐゴシック" charset="0"/>
              </a:rPr>
              <a:t> – human-readable format</a:t>
            </a:r>
          </a:p>
          <a:p>
            <a:pPr eaLnBrk="1" hangingPunct="1">
              <a:buFontTx/>
              <a:buNone/>
              <a:defRPr/>
            </a:pPr>
            <a:r>
              <a:rPr lang="en-US" sz="2000" u="sng" dirty="0" smtClean="0">
                <a:solidFill>
                  <a:srgbClr val="FF0000"/>
                </a:solidFill>
                <a:ea typeface="ＭＳ Ｐゴシック" charset="0"/>
              </a:rPr>
              <a:t>Q:</a:t>
            </a:r>
            <a:r>
              <a:rPr lang="en-US" sz="2000" dirty="0" smtClean="0">
                <a:ea typeface="ＭＳ Ｐゴシック" charset="0"/>
              </a:rPr>
              <a:t> given a resource name, how does a client find out the IP address of the service/server?</a:t>
            </a:r>
          </a:p>
        </p:txBody>
      </p:sp>
      <p:sp>
        <p:nvSpPr>
          <p:cNvPr id="33795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mtClean="0">
                <a:solidFill>
                  <a:srgbClr val="FF0000"/>
                </a:solidFill>
                <a:ea typeface="ＭＳ Ｐゴシック" charset="0"/>
              </a:rPr>
              <a:t>Domain Name System:</a:t>
            </a:r>
            <a:endParaRPr lang="en-US" smtClean="0">
              <a:ea typeface="ＭＳ Ｐゴシック" charset="0"/>
            </a:endParaRPr>
          </a:p>
          <a:p>
            <a:pPr eaLnBrk="1" hangingPunct="1">
              <a:defRPr/>
            </a:pPr>
            <a:r>
              <a:rPr lang="en-US" sz="2000" i="1" smtClean="0">
                <a:solidFill>
                  <a:schemeClr val="accent2"/>
                </a:solidFill>
                <a:ea typeface="ＭＳ Ｐゴシック" charset="0"/>
              </a:rPr>
              <a:t>distributed database</a:t>
            </a:r>
            <a:r>
              <a:rPr lang="en-US" sz="2000" smtClean="0">
                <a:ea typeface="ＭＳ Ｐゴシック" charset="0"/>
              </a:rPr>
              <a:t> implemented in a hierarchy of many </a:t>
            </a:r>
            <a:r>
              <a:rPr lang="en-US" sz="2000" i="1" smtClean="0">
                <a:solidFill>
                  <a:schemeClr val="accent2"/>
                </a:solidFill>
                <a:ea typeface="ＭＳ Ｐゴシック" charset="0"/>
              </a:rPr>
              <a:t>name servers</a:t>
            </a:r>
            <a:endParaRPr lang="en-US" sz="2000" smtClean="0">
              <a:ea typeface="ＭＳ Ｐゴシック" charset="0"/>
            </a:endParaRPr>
          </a:p>
          <a:p>
            <a:pPr eaLnBrk="1" hangingPunct="1">
              <a:defRPr/>
            </a:pPr>
            <a:r>
              <a:rPr lang="en-US" sz="2000" i="1" smtClean="0">
                <a:solidFill>
                  <a:schemeClr val="accent2"/>
                </a:solidFill>
                <a:ea typeface="ＭＳ Ｐゴシック" charset="0"/>
              </a:rPr>
              <a:t>application-layer protocol that is responsible for resolving </a:t>
            </a:r>
            <a:r>
              <a:rPr lang="en-US" sz="2000" smtClean="0">
                <a:ea typeface="ＭＳ Ｐゴシック" charset="0"/>
              </a:rPr>
              <a:t>names (address/name translation)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7793AD-066D-D94F-B199-859C5CB1EDD8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latin typeface="Helv" charset="0"/>
                <a:ea typeface="ＭＳ Ｐゴシック" charset="0"/>
              </a:rPr>
              <a:t>DNS Name Servers</a:t>
            </a:r>
            <a:endParaRPr lang="en-US" dirty="0">
              <a:latin typeface="Helv" charset="0"/>
              <a:ea typeface="ＭＳ Ｐゴシック" charset="0"/>
            </a:endParaRPr>
          </a:p>
        </p:txBody>
      </p:sp>
      <p:sp>
        <p:nvSpPr>
          <p:cNvPr id="3584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932363" y="1717675"/>
            <a:ext cx="3754437" cy="4114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000" dirty="0" smtClean="0">
                <a:ea typeface="ＭＳ Ｐゴシック" charset="0"/>
              </a:rPr>
              <a:t>Alternative</a:t>
            </a:r>
          </a:p>
          <a:p>
            <a:pPr eaLnBrk="1" hangingPunct="1">
              <a:defRPr/>
            </a:pPr>
            <a:r>
              <a:rPr lang="en-US" sz="2000" dirty="0" smtClean="0">
                <a:ea typeface="ＭＳ Ｐゴシック" charset="0"/>
              </a:rPr>
              <a:t>no server has all name-to-IP address mappings</a:t>
            </a:r>
          </a:p>
          <a:p>
            <a:pPr eaLnBrk="1" hangingPunct="1">
              <a:defRPr/>
            </a:pPr>
            <a:r>
              <a:rPr lang="en-US" sz="2000" dirty="0" smtClean="0">
                <a:ea typeface="ＭＳ Ｐゴシック" charset="0"/>
              </a:rPr>
              <a:t>Hierarchy of name servers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  <a:ea typeface="ＭＳ Ｐゴシック" charset="0"/>
              </a:rPr>
              <a:t>authoritative name servers:</a:t>
            </a:r>
            <a:endParaRPr lang="en-US" sz="2000" dirty="0" smtClean="0">
              <a:ea typeface="ＭＳ Ｐゴシック" charset="0"/>
            </a:endParaRPr>
          </a:p>
          <a:p>
            <a:pPr lvl="1" eaLnBrk="1" hangingPunct="1">
              <a:defRPr/>
            </a:pPr>
            <a:r>
              <a:rPr lang="en-US" sz="1600" dirty="0" smtClean="0">
                <a:ea typeface="ＭＳ Ｐゴシック" charset="0"/>
              </a:rPr>
              <a:t>for a resource, stores the mapped IP address for that resource</a:t>
            </a:r>
          </a:p>
          <a:p>
            <a:pPr eaLnBrk="1" hangingPunct="1">
              <a:buFontTx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  <a:ea typeface="ＭＳ Ｐゴシック" charset="0"/>
              </a:rPr>
              <a:t>local name servers:</a:t>
            </a:r>
            <a:endParaRPr lang="en-US" sz="2000" dirty="0" smtClean="0">
              <a:ea typeface="ＭＳ Ｐゴシック" charset="0"/>
            </a:endParaRPr>
          </a:p>
          <a:p>
            <a:pPr lvl="1" eaLnBrk="1" hangingPunct="1">
              <a:defRPr/>
            </a:pPr>
            <a:r>
              <a:rPr lang="en-US" sz="1600" dirty="0" smtClean="0">
                <a:ea typeface="ＭＳ Ｐゴシック" charset="0"/>
              </a:rPr>
              <a:t>each institution/company/ISP owns a </a:t>
            </a:r>
            <a:r>
              <a:rPr lang="en-US" sz="1600" i="1" dirty="0" smtClean="0">
                <a:solidFill>
                  <a:schemeClr val="accent2"/>
                </a:solidFill>
                <a:ea typeface="ＭＳ Ｐゴシック" charset="0"/>
              </a:rPr>
              <a:t>local (default) name server</a:t>
            </a:r>
            <a:endParaRPr lang="en-US" sz="1600" dirty="0" smtClean="0">
              <a:ea typeface="ＭＳ Ｐゴシック" charset="0"/>
            </a:endParaRPr>
          </a:p>
          <a:p>
            <a:pPr lvl="1" eaLnBrk="1" hangingPunct="1">
              <a:defRPr/>
            </a:pPr>
            <a:r>
              <a:rPr lang="en-US" sz="1600" dirty="0" smtClean="0">
                <a:ea typeface="ＭＳ Ｐゴシック" charset="0"/>
              </a:rPr>
              <a:t>host DNS query first goes to local name server</a:t>
            </a:r>
          </a:p>
          <a:p>
            <a:pPr lvl="1" eaLnBrk="1" hangingPunct="1">
              <a:defRPr/>
            </a:pPr>
            <a:r>
              <a:rPr lang="en-US" sz="1600" dirty="0" smtClean="0">
                <a:ea typeface="ＭＳ Ｐゴシック" charset="0"/>
              </a:rPr>
              <a:t>local name server might be caching an answer</a:t>
            </a:r>
          </a:p>
        </p:txBody>
      </p:sp>
      <p:sp>
        <p:nvSpPr>
          <p:cNvPr id="35843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682625" y="1727200"/>
            <a:ext cx="3754438" cy="4114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  <a:ea typeface="ＭＳ Ｐゴシック" charset="0"/>
              </a:rPr>
              <a:t>Why not have a central DNS server?</a:t>
            </a:r>
          </a:p>
          <a:p>
            <a:pPr eaLnBrk="1" hangingPunct="1">
              <a:defRPr/>
            </a:pPr>
            <a:r>
              <a:rPr lang="en-US" sz="2000" dirty="0" smtClean="0">
                <a:ea typeface="ＭＳ Ｐゴシック" charset="0"/>
              </a:rPr>
              <a:t>single point of failure</a:t>
            </a:r>
          </a:p>
          <a:p>
            <a:pPr eaLnBrk="1" hangingPunct="1">
              <a:defRPr/>
            </a:pPr>
            <a:r>
              <a:rPr lang="en-US" sz="2000" dirty="0" smtClean="0">
                <a:ea typeface="ＭＳ Ｐゴシック" charset="0"/>
              </a:rPr>
              <a:t>traffic volume</a:t>
            </a:r>
          </a:p>
          <a:p>
            <a:pPr eaLnBrk="1" hangingPunct="1">
              <a:defRPr/>
            </a:pPr>
            <a:r>
              <a:rPr lang="en-US" sz="2000" dirty="0" smtClean="0">
                <a:ea typeface="ＭＳ Ｐゴシック" charset="0"/>
              </a:rPr>
              <a:t>may be far</a:t>
            </a:r>
          </a:p>
          <a:p>
            <a:pPr eaLnBrk="1" hangingPunct="1">
              <a:defRPr/>
            </a:pPr>
            <a:r>
              <a:rPr lang="en-US" sz="2000" dirty="0" smtClean="0">
                <a:ea typeface="ＭＳ Ｐゴシック" charset="0"/>
              </a:rPr>
              <a:t>maintenance difficult</a:t>
            </a:r>
          </a:p>
          <a:p>
            <a:pPr eaLnBrk="1" hangingPunct="1">
              <a:buFontTx/>
              <a:buNone/>
              <a:defRPr/>
            </a:pPr>
            <a:endParaRPr lang="en-US" sz="2000" dirty="0" smtClean="0">
              <a:ea typeface="ＭＳ Ｐゴシック" charset="0"/>
            </a:endParaRPr>
          </a:p>
          <a:p>
            <a:pPr eaLnBrk="1" hangingPunct="1">
              <a:buFontTx/>
              <a:buNone/>
              <a:defRPr/>
            </a:pPr>
            <a:r>
              <a:rPr lang="en-US" sz="2000" dirty="0" err="1" smtClean="0">
                <a:ea typeface="ＭＳ Ｐゴシック" charset="0"/>
              </a:rPr>
              <a:t>doesn</a:t>
            </a:r>
            <a:r>
              <a:rPr lang="ja-JP" altLang="en-US" sz="2000" dirty="0" smtClean="0">
                <a:ea typeface="ＭＳ Ｐゴシック" charset="0"/>
              </a:rPr>
              <a:t>’</a:t>
            </a:r>
            <a:r>
              <a:rPr lang="en-US" altLang="ja-JP" sz="2000" dirty="0" smtClean="0">
                <a:ea typeface="ＭＳ Ｐゴシック" charset="0"/>
              </a:rPr>
              <a:t>t </a:t>
            </a:r>
            <a:r>
              <a:rPr lang="en-US" altLang="ja-JP" sz="2000" i="1" dirty="0" smtClean="0">
                <a:ea typeface="ＭＳ Ｐゴシック" charset="0"/>
              </a:rPr>
              <a:t>scale!</a:t>
            </a:r>
          </a:p>
          <a:p>
            <a:pPr eaLnBrk="1" hangingPunct="1">
              <a:buFontTx/>
              <a:buNone/>
              <a:defRPr/>
            </a:pPr>
            <a:r>
              <a:rPr lang="en-US" sz="2000" i="1" dirty="0" smtClean="0">
                <a:ea typeface="ＭＳ Ｐゴシック" charset="0"/>
              </a:rPr>
              <a:t>	(WWW contains several billion pages today)</a:t>
            </a:r>
            <a:endParaRPr lang="en-US" sz="2000" dirty="0" smtClean="0">
              <a:ea typeface="ＭＳ Ｐゴシック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7793AD-066D-D94F-B199-859C5CB1EDD8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5" name="Group 2"/>
          <p:cNvGrpSpPr>
            <a:grpSpLocks/>
          </p:cNvGrpSpPr>
          <p:nvPr/>
        </p:nvGrpSpPr>
        <p:grpSpPr bwMode="auto">
          <a:xfrm>
            <a:off x="1301750" y="1404938"/>
            <a:ext cx="5530850" cy="5245100"/>
            <a:chOff x="398" y="129"/>
            <a:chExt cx="3484" cy="3304"/>
          </a:xfrm>
        </p:grpSpPr>
        <p:sp>
          <p:nvSpPr>
            <p:cNvPr id="454659" name="Freeform 3"/>
            <p:cNvSpPr>
              <a:spLocks/>
            </p:cNvSpPr>
            <p:nvPr/>
          </p:nvSpPr>
          <p:spPr bwMode="auto">
            <a:xfrm>
              <a:off x="2031" y="2058"/>
              <a:ext cx="1794" cy="933"/>
            </a:xfrm>
            <a:custGeom>
              <a:avLst/>
              <a:gdLst>
                <a:gd name="T0" fmla="*/ 6 w 1794"/>
                <a:gd name="T1" fmla="*/ 483 h 933"/>
                <a:gd name="T2" fmla="*/ 108 w 1794"/>
                <a:gd name="T3" fmla="*/ 125 h 933"/>
                <a:gd name="T4" fmla="*/ 559 w 1794"/>
                <a:gd name="T5" fmla="*/ 100 h 933"/>
                <a:gd name="T6" fmla="*/ 1128 w 1794"/>
                <a:gd name="T7" fmla="*/ 29 h 933"/>
                <a:gd name="T8" fmla="*/ 1716 w 1794"/>
                <a:gd name="T9" fmla="*/ 275 h 933"/>
                <a:gd name="T10" fmla="*/ 1596 w 1794"/>
                <a:gd name="T11" fmla="*/ 827 h 933"/>
                <a:gd name="T12" fmla="*/ 1380 w 1794"/>
                <a:gd name="T13" fmla="*/ 911 h 933"/>
                <a:gd name="T14" fmla="*/ 840 w 1794"/>
                <a:gd name="T15" fmla="*/ 929 h 933"/>
                <a:gd name="T16" fmla="*/ 414 w 1794"/>
                <a:gd name="T17" fmla="*/ 911 h 933"/>
                <a:gd name="T18" fmla="*/ 143 w 1794"/>
                <a:gd name="T19" fmla="*/ 832 h 933"/>
                <a:gd name="T20" fmla="*/ 6 w 1794"/>
                <a:gd name="T21" fmla="*/ 483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94" h="933">
                  <a:moveTo>
                    <a:pt x="6" y="483"/>
                  </a:moveTo>
                  <a:cubicBezTo>
                    <a:pt x="0" y="365"/>
                    <a:pt x="16" y="189"/>
                    <a:pt x="108" y="125"/>
                  </a:cubicBezTo>
                  <a:cubicBezTo>
                    <a:pt x="200" y="61"/>
                    <a:pt x="389" y="116"/>
                    <a:pt x="559" y="100"/>
                  </a:cubicBezTo>
                  <a:cubicBezTo>
                    <a:pt x="729" y="84"/>
                    <a:pt x="935" y="0"/>
                    <a:pt x="1128" y="29"/>
                  </a:cubicBezTo>
                  <a:cubicBezTo>
                    <a:pt x="1321" y="58"/>
                    <a:pt x="1638" y="142"/>
                    <a:pt x="1716" y="275"/>
                  </a:cubicBezTo>
                  <a:cubicBezTo>
                    <a:pt x="1794" y="408"/>
                    <a:pt x="1652" y="721"/>
                    <a:pt x="1596" y="827"/>
                  </a:cubicBezTo>
                  <a:cubicBezTo>
                    <a:pt x="1540" y="933"/>
                    <a:pt x="1506" y="894"/>
                    <a:pt x="1380" y="911"/>
                  </a:cubicBezTo>
                  <a:cubicBezTo>
                    <a:pt x="1254" y="928"/>
                    <a:pt x="1001" y="929"/>
                    <a:pt x="840" y="929"/>
                  </a:cubicBezTo>
                  <a:cubicBezTo>
                    <a:pt x="679" y="929"/>
                    <a:pt x="530" y="927"/>
                    <a:pt x="414" y="911"/>
                  </a:cubicBezTo>
                  <a:cubicBezTo>
                    <a:pt x="298" y="895"/>
                    <a:pt x="211" y="903"/>
                    <a:pt x="143" y="832"/>
                  </a:cubicBezTo>
                  <a:cubicBezTo>
                    <a:pt x="75" y="761"/>
                    <a:pt x="4" y="624"/>
                    <a:pt x="6" y="483"/>
                  </a:cubicBezTo>
                  <a:close/>
                </a:path>
              </a:pathLst>
            </a:cu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4660" name="Freeform 4"/>
            <p:cNvSpPr>
              <a:spLocks/>
            </p:cNvSpPr>
            <p:nvPr/>
          </p:nvSpPr>
          <p:spPr bwMode="auto">
            <a:xfrm>
              <a:off x="1090" y="1594"/>
              <a:ext cx="1443" cy="816"/>
            </a:xfrm>
            <a:custGeom>
              <a:avLst/>
              <a:gdLst>
                <a:gd name="T0" fmla="*/ 0 w 1443"/>
                <a:gd name="T1" fmla="*/ 0 h 816"/>
                <a:gd name="T2" fmla="*/ 1076 w 1443"/>
                <a:gd name="T3" fmla="*/ 782 h 816"/>
                <a:gd name="T4" fmla="*/ 1320 w 1443"/>
                <a:gd name="T5" fmla="*/ 788 h 816"/>
                <a:gd name="T6" fmla="*/ 1443 w 1443"/>
                <a:gd name="T7" fmla="*/ 5 h 816"/>
                <a:gd name="T8" fmla="*/ 0 w 1443"/>
                <a:gd name="T9" fmla="*/ 0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4661" name="Rectangle 5"/>
            <p:cNvSpPr>
              <a:spLocks noChangeArrowheads="1"/>
            </p:cNvSpPr>
            <p:nvPr/>
          </p:nvSpPr>
          <p:spPr bwMode="auto">
            <a:xfrm>
              <a:off x="1084" y="129"/>
              <a:ext cx="1460" cy="147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4662" name="Oval 6"/>
            <p:cNvSpPr>
              <a:spLocks noChangeArrowheads="1"/>
            </p:cNvSpPr>
            <p:nvPr/>
          </p:nvSpPr>
          <p:spPr bwMode="auto">
            <a:xfrm>
              <a:off x="1163" y="162"/>
              <a:ext cx="1320" cy="38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4663" name="Freeform 7"/>
            <p:cNvSpPr>
              <a:spLocks/>
            </p:cNvSpPr>
            <p:nvPr/>
          </p:nvSpPr>
          <p:spPr bwMode="auto">
            <a:xfrm>
              <a:off x="2433" y="2249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grpSp>
          <p:nvGrpSpPr>
            <p:cNvPr id="11272" name="Group 8"/>
            <p:cNvGrpSpPr>
              <a:grpSpLocks/>
            </p:cNvGrpSpPr>
            <p:nvPr/>
          </p:nvGrpSpPr>
          <p:grpSpPr bwMode="auto">
            <a:xfrm>
              <a:off x="2122" y="2359"/>
              <a:ext cx="316" cy="147"/>
              <a:chOff x="3600" y="219"/>
              <a:chExt cx="360" cy="175"/>
            </a:xfrm>
          </p:grpSpPr>
          <p:sp>
            <p:nvSpPr>
              <p:cNvPr id="454665" name="Oval 9"/>
              <p:cNvSpPr>
                <a:spLocks noChangeArrowheads="1"/>
              </p:cNvSpPr>
              <p:nvPr/>
            </p:nvSpPr>
            <p:spPr bwMode="auto">
              <a:xfrm>
                <a:off x="3603" y="298"/>
                <a:ext cx="357" cy="9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4666" name="Line 1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4667" name="Line 1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4668" name="Rectangle 1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3" cy="5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454669" name="Oval 1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grpSp>
            <p:nvGrpSpPr>
              <p:cNvPr id="11422" name="Group 1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54671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>
                    <a:cs typeface="+mn-cs"/>
                  </a:endParaRPr>
                </a:p>
              </p:txBody>
            </p:sp>
            <p:sp>
              <p:nvSpPr>
                <p:cNvPr id="454672" name="Line 16"/>
                <p:cNvSpPr>
                  <a:spLocks noChangeShapeType="1"/>
                </p:cNvSpPr>
                <p:nvPr/>
              </p:nvSpPr>
              <p:spPr bwMode="auto">
                <a:xfrm>
                  <a:off x="2944" y="945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>
                    <a:cs typeface="+mn-cs"/>
                  </a:endParaRPr>
                </a:p>
              </p:txBody>
            </p:sp>
            <p:sp>
              <p:nvSpPr>
                <p:cNvPr id="454673" name="Line 1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>
                    <a:cs typeface="+mn-cs"/>
                  </a:endParaRPr>
                </a:p>
              </p:txBody>
            </p:sp>
          </p:grpSp>
          <p:grpSp>
            <p:nvGrpSpPr>
              <p:cNvPr id="11423" name="Group 1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54675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848" y="847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>
                    <a:cs typeface="+mn-cs"/>
                  </a:endParaRPr>
                </a:p>
              </p:txBody>
            </p:sp>
            <p:sp>
              <p:nvSpPr>
                <p:cNvPr id="454676" name="Line 2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>
                    <a:cs typeface="+mn-cs"/>
                  </a:endParaRPr>
                </a:p>
              </p:txBody>
            </p:sp>
            <p:sp>
              <p:nvSpPr>
                <p:cNvPr id="454677" name="Line 21"/>
                <p:cNvSpPr>
                  <a:spLocks noChangeShapeType="1"/>
                </p:cNvSpPr>
                <p:nvPr/>
              </p:nvSpPr>
              <p:spPr bwMode="auto">
                <a:xfrm>
                  <a:off x="2894" y="849"/>
                  <a:ext cx="52" cy="9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>
                    <a:cs typeface="+mn-cs"/>
                  </a:endParaRPr>
                </a:p>
              </p:txBody>
            </p:sp>
          </p:grpSp>
        </p:grpSp>
        <p:grpSp>
          <p:nvGrpSpPr>
            <p:cNvPr id="11273" name="Group 22"/>
            <p:cNvGrpSpPr>
              <a:grpSpLocks/>
            </p:cNvGrpSpPr>
            <p:nvPr/>
          </p:nvGrpSpPr>
          <p:grpSpPr bwMode="auto">
            <a:xfrm>
              <a:off x="2344" y="2761"/>
              <a:ext cx="316" cy="147"/>
              <a:chOff x="3600" y="219"/>
              <a:chExt cx="360" cy="175"/>
            </a:xfrm>
          </p:grpSpPr>
          <p:sp>
            <p:nvSpPr>
              <p:cNvPr id="454679" name="Oval 23"/>
              <p:cNvSpPr>
                <a:spLocks noChangeArrowheads="1"/>
              </p:cNvSpPr>
              <p:nvPr/>
            </p:nvSpPr>
            <p:spPr bwMode="auto">
              <a:xfrm>
                <a:off x="3603" y="298"/>
                <a:ext cx="357" cy="9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4680" name="Line 24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4681" name="Line 25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4682" name="Rectangle 26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3" cy="5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454683" name="Oval 27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grpSp>
            <p:nvGrpSpPr>
              <p:cNvPr id="11409" name="Group 28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54685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>
                    <a:cs typeface="+mn-cs"/>
                  </a:endParaRPr>
                </a:p>
              </p:txBody>
            </p:sp>
            <p:sp>
              <p:nvSpPr>
                <p:cNvPr id="454686" name="Line 30"/>
                <p:cNvSpPr>
                  <a:spLocks noChangeShapeType="1"/>
                </p:cNvSpPr>
                <p:nvPr/>
              </p:nvSpPr>
              <p:spPr bwMode="auto">
                <a:xfrm>
                  <a:off x="2944" y="945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>
                    <a:cs typeface="+mn-cs"/>
                  </a:endParaRPr>
                </a:p>
              </p:txBody>
            </p:sp>
            <p:sp>
              <p:nvSpPr>
                <p:cNvPr id="454687" name="Line 3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>
                    <a:cs typeface="+mn-cs"/>
                  </a:endParaRPr>
                </a:p>
              </p:txBody>
            </p:sp>
          </p:grpSp>
          <p:grpSp>
            <p:nvGrpSpPr>
              <p:cNvPr id="11410" name="Group 32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54689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2848" y="847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>
                    <a:cs typeface="+mn-cs"/>
                  </a:endParaRPr>
                </a:p>
              </p:txBody>
            </p:sp>
            <p:sp>
              <p:nvSpPr>
                <p:cNvPr id="454690" name="Line 3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>
                    <a:cs typeface="+mn-cs"/>
                  </a:endParaRPr>
                </a:p>
              </p:txBody>
            </p:sp>
            <p:sp>
              <p:nvSpPr>
                <p:cNvPr id="454691" name="Line 35"/>
                <p:cNvSpPr>
                  <a:spLocks noChangeShapeType="1"/>
                </p:cNvSpPr>
                <p:nvPr/>
              </p:nvSpPr>
              <p:spPr bwMode="auto">
                <a:xfrm>
                  <a:off x="2894" y="849"/>
                  <a:ext cx="52" cy="9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>
                    <a:cs typeface="+mn-cs"/>
                  </a:endParaRPr>
                </a:p>
              </p:txBody>
            </p:sp>
          </p:grpSp>
        </p:grpSp>
        <p:grpSp>
          <p:nvGrpSpPr>
            <p:cNvPr id="11274" name="Group 36"/>
            <p:cNvGrpSpPr>
              <a:grpSpLocks/>
            </p:cNvGrpSpPr>
            <p:nvPr/>
          </p:nvGrpSpPr>
          <p:grpSpPr bwMode="auto">
            <a:xfrm>
              <a:off x="2769" y="2167"/>
              <a:ext cx="316" cy="147"/>
              <a:chOff x="3600" y="219"/>
              <a:chExt cx="360" cy="175"/>
            </a:xfrm>
          </p:grpSpPr>
          <p:sp>
            <p:nvSpPr>
              <p:cNvPr id="454693" name="Oval 37"/>
              <p:cNvSpPr>
                <a:spLocks noChangeArrowheads="1"/>
              </p:cNvSpPr>
              <p:nvPr/>
            </p:nvSpPr>
            <p:spPr bwMode="auto">
              <a:xfrm>
                <a:off x="3603" y="298"/>
                <a:ext cx="357" cy="9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4694" name="Line 3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4695" name="Line 3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4696" name="Rectangle 40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3" cy="5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454697" name="Oval 4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grpSp>
            <p:nvGrpSpPr>
              <p:cNvPr id="11396" name="Group 4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54699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>
                    <a:cs typeface="+mn-cs"/>
                  </a:endParaRPr>
                </a:p>
              </p:txBody>
            </p:sp>
            <p:sp>
              <p:nvSpPr>
                <p:cNvPr id="454700" name="Line 44"/>
                <p:cNvSpPr>
                  <a:spLocks noChangeShapeType="1"/>
                </p:cNvSpPr>
                <p:nvPr/>
              </p:nvSpPr>
              <p:spPr bwMode="auto">
                <a:xfrm>
                  <a:off x="2944" y="945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>
                    <a:cs typeface="+mn-cs"/>
                  </a:endParaRPr>
                </a:p>
              </p:txBody>
            </p:sp>
            <p:sp>
              <p:nvSpPr>
                <p:cNvPr id="454701" name="Line 4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>
                    <a:cs typeface="+mn-cs"/>
                  </a:endParaRPr>
                </a:p>
              </p:txBody>
            </p:sp>
          </p:grpSp>
          <p:grpSp>
            <p:nvGrpSpPr>
              <p:cNvPr id="11397" name="Group 4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54703" name="Line 47"/>
                <p:cNvSpPr>
                  <a:spLocks noChangeShapeType="1"/>
                </p:cNvSpPr>
                <p:nvPr/>
              </p:nvSpPr>
              <p:spPr bwMode="auto">
                <a:xfrm flipV="1">
                  <a:off x="2848" y="847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>
                    <a:cs typeface="+mn-cs"/>
                  </a:endParaRPr>
                </a:p>
              </p:txBody>
            </p:sp>
            <p:sp>
              <p:nvSpPr>
                <p:cNvPr id="454704" name="Line 4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>
                    <a:cs typeface="+mn-cs"/>
                  </a:endParaRPr>
                </a:p>
              </p:txBody>
            </p:sp>
            <p:sp>
              <p:nvSpPr>
                <p:cNvPr id="454705" name="Line 49"/>
                <p:cNvSpPr>
                  <a:spLocks noChangeShapeType="1"/>
                </p:cNvSpPr>
                <p:nvPr/>
              </p:nvSpPr>
              <p:spPr bwMode="auto">
                <a:xfrm>
                  <a:off x="2894" y="849"/>
                  <a:ext cx="52" cy="9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>
                    <a:cs typeface="+mn-cs"/>
                  </a:endParaRPr>
                </a:p>
              </p:txBody>
            </p:sp>
          </p:grpSp>
        </p:grpSp>
        <p:grpSp>
          <p:nvGrpSpPr>
            <p:cNvPr id="11275" name="Group 50"/>
            <p:cNvGrpSpPr>
              <a:grpSpLocks/>
            </p:cNvGrpSpPr>
            <p:nvPr/>
          </p:nvGrpSpPr>
          <p:grpSpPr bwMode="auto">
            <a:xfrm>
              <a:off x="2720" y="2586"/>
              <a:ext cx="315" cy="147"/>
              <a:chOff x="3600" y="219"/>
              <a:chExt cx="360" cy="175"/>
            </a:xfrm>
          </p:grpSpPr>
          <p:sp>
            <p:nvSpPr>
              <p:cNvPr id="454707" name="Oval 51"/>
              <p:cNvSpPr>
                <a:spLocks noChangeArrowheads="1"/>
              </p:cNvSpPr>
              <p:nvPr/>
            </p:nvSpPr>
            <p:spPr bwMode="auto">
              <a:xfrm>
                <a:off x="3603" y="298"/>
                <a:ext cx="357" cy="9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4708" name="Line 52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4709" name="Line 53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4710" name="Rectangle 54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3" cy="5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454711" name="Oval 55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grpSp>
            <p:nvGrpSpPr>
              <p:cNvPr id="11383" name="Group 56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54713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>
                    <a:cs typeface="+mn-cs"/>
                  </a:endParaRPr>
                </a:p>
              </p:txBody>
            </p:sp>
            <p:sp>
              <p:nvSpPr>
                <p:cNvPr id="454714" name="Line 58"/>
                <p:cNvSpPr>
                  <a:spLocks noChangeShapeType="1"/>
                </p:cNvSpPr>
                <p:nvPr/>
              </p:nvSpPr>
              <p:spPr bwMode="auto">
                <a:xfrm>
                  <a:off x="2944" y="945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>
                    <a:cs typeface="+mn-cs"/>
                  </a:endParaRPr>
                </a:p>
              </p:txBody>
            </p:sp>
            <p:sp>
              <p:nvSpPr>
                <p:cNvPr id="454715" name="Line 5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>
                    <a:cs typeface="+mn-cs"/>
                  </a:endParaRPr>
                </a:p>
              </p:txBody>
            </p:sp>
          </p:grpSp>
          <p:grpSp>
            <p:nvGrpSpPr>
              <p:cNvPr id="11384" name="Group 60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54717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2848" y="847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>
                    <a:cs typeface="+mn-cs"/>
                  </a:endParaRPr>
                </a:p>
              </p:txBody>
            </p:sp>
            <p:sp>
              <p:nvSpPr>
                <p:cNvPr id="454718" name="Line 62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>
                    <a:cs typeface="+mn-cs"/>
                  </a:endParaRPr>
                </a:p>
              </p:txBody>
            </p:sp>
            <p:sp>
              <p:nvSpPr>
                <p:cNvPr id="454719" name="Line 63"/>
                <p:cNvSpPr>
                  <a:spLocks noChangeShapeType="1"/>
                </p:cNvSpPr>
                <p:nvPr/>
              </p:nvSpPr>
              <p:spPr bwMode="auto">
                <a:xfrm>
                  <a:off x="2894" y="849"/>
                  <a:ext cx="52" cy="9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>
                    <a:cs typeface="+mn-cs"/>
                  </a:endParaRPr>
                </a:p>
              </p:txBody>
            </p:sp>
          </p:grpSp>
        </p:grpSp>
        <p:grpSp>
          <p:nvGrpSpPr>
            <p:cNvPr id="11276" name="Group 64"/>
            <p:cNvGrpSpPr>
              <a:grpSpLocks/>
            </p:cNvGrpSpPr>
            <p:nvPr/>
          </p:nvGrpSpPr>
          <p:grpSpPr bwMode="auto">
            <a:xfrm>
              <a:off x="3120" y="2773"/>
              <a:ext cx="316" cy="147"/>
              <a:chOff x="3600" y="219"/>
              <a:chExt cx="360" cy="175"/>
            </a:xfrm>
          </p:grpSpPr>
          <p:sp>
            <p:nvSpPr>
              <p:cNvPr id="454721" name="Oval 65"/>
              <p:cNvSpPr>
                <a:spLocks noChangeArrowheads="1"/>
              </p:cNvSpPr>
              <p:nvPr/>
            </p:nvSpPr>
            <p:spPr bwMode="auto">
              <a:xfrm>
                <a:off x="3603" y="298"/>
                <a:ext cx="357" cy="9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4722" name="Line 66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4723" name="Line 67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4724" name="Rectangle 68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3" cy="5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454725" name="Oval 69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grpSp>
            <p:nvGrpSpPr>
              <p:cNvPr id="11370" name="Group 70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54727" name="Line 71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>
                    <a:cs typeface="+mn-cs"/>
                  </a:endParaRPr>
                </a:p>
              </p:txBody>
            </p:sp>
            <p:sp>
              <p:nvSpPr>
                <p:cNvPr id="454728" name="Line 72"/>
                <p:cNvSpPr>
                  <a:spLocks noChangeShapeType="1"/>
                </p:cNvSpPr>
                <p:nvPr/>
              </p:nvSpPr>
              <p:spPr bwMode="auto">
                <a:xfrm>
                  <a:off x="2944" y="945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>
                    <a:cs typeface="+mn-cs"/>
                  </a:endParaRPr>
                </a:p>
              </p:txBody>
            </p:sp>
            <p:sp>
              <p:nvSpPr>
                <p:cNvPr id="454729" name="Line 73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>
                    <a:cs typeface="+mn-cs"/>
                  </a:endParaRPr>
                </a:p>
              </p:txBody>
            </p:sp>
          </p:grpSp>
          <p:grpSp>
            <p:nvGrpSpPr>
              <p:cNvPr id="11371" name="Group 74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54731" name="Line 75"/>
                <p:cNvSpPr>
                  <a:spLocks noChangeShapeType="1"/>
                </p:cNvSpPr>
                <p:nvPr/>
              </p:nvSpPr>
              <p:spPr bwMode="auto">
                <a:xfrm flipV="1">
                  <a:off x="2848" y="847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>
                    <a:cs typeface="+mn-cs"/>
                  </a:endParaRPr>
                </a:p>
              </p:txBody>
            </p:sp>
            <p:sp>
              <p:nvSpPr>
                <p:cNvPr id="454732" name="Line 7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>
                    <a:cs typeface="+mn-cs"/>
                  </a:endParaRPr>
                </a:p>
              </p:txBody>
            </p:sp>
            <p:sp>
              <p:nvSpPr>
                <p:cNvPr id="454733" name="Line 77"/>
                <p:cNvSpPr>
                  <a:spLocks noChangeShapeType="1"/>
                </p:cNvSpPr>
                <p:nvPr/>
              </p:nvSpPr>
              <p:spPr bwMode="auto">
                <a:xfrm>
                  <a:off x="2894" y="849"/>
                  <a:ext cx="52" cy="9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>
                    <a:cs typeface="+mn-cs"/>
                  </a:endParaRPr>
                </a:p>
              </p:txBody>
            </p:sp>
          </p:grpSp>
        </p:grpSp>
        <p:grpSp>
          <p:nvGrpSpPr>
            <p:cNvPr id="11277" name="Group 78"/>
            <p:cNvGrpSpPr>
              <a:grpSpLocks/>
            </p:cNvGrpSpPr>
            <p:nvPr/>
          </p:nvGrpSpPr>
          <p:grpSpPr bwMode="auto">
            <a:xfrm>
              <a:off x="3400" y="2360"/>
              <a:ext cx="316" cy="147"/>
              <a:chOff x="3600" y="219"/>
              <a:chExt cx="360" cy="175"/>
            </a:xfrm>
          </p:grpSpPr>
          <p:sp>
            <p:nvSpPr>
              <p:cNvPr id="454735" name="Oval 79"/>
              <p:cNvSpPr>
                <a:spLocks noChangeArrowheads="1"/>
              </p:cNvSpPr>
              <p:nvPr/>
            </p:nvSpPr>
            <p:spPr bwMode="auto">
              <a:xfrm>
                <a:off x="3603" y="298"/>
                <a:ext cx="357" cy="96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4736" name="Line 8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4737" name="Line 8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4738" name="Rectangle 8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3" cy="58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>
                  <a:latin typeface="Arial" charset="0"/>
                  <a:cs typeface="+mn-cs"/>
                </a:endParaRPr>
              </a:p>
            </p:txBody>
          </p:sp>
          <p:sp>
            <p:nvSpPr>
              <p:cNvPr id="454739" name="Oval 8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grpSp>
            <p:nvGrpSpPr>
              <p:cNvPr id="11357" name="Group 8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54741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>
                    <a:cs typeface="+mn-cs"/>
                  </a:endParaRPr>
                </a:p>
              </p:txBody>
            </p:sp>
            <p:sp>
              <p:nvSpPr>
                <p:cNvPr id="454742" name="Line 86"/>
                <p:cNvSpPr>
                  <a:spLocks noChangeShapeType="1"/>
                </p:cNvSpPr>
                <p:nvPr/>
              </p:nvSpPr>
              <p:spPr bwMode="auto">
                <a:xfrm>
                  <a:off x="2944" y="945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>
                    <a:cs typeface="+mn-cs"/>
                  </a:endParaRPr>
                </a:p>
              </p:txBody>
            </p:sp>
            <p:sp>
              <p:nvSpPr>
                <p:cNvPr id="454743" name="Line 8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5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>
                    <a:cs typeface="+mn-cs"/>
                  </a:endParaRPr>
                </a:p>
              </p:txBody>
            </p:sp>
          </p:grpSp>
          <p:grpSp>
            <p:nvGrpSpPr>
              <p:cNvPr id="11358" name="Group 8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54745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2848" y="847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>
                    <a:cs typeface="+mn-cs"/>
                  </a:endParaRPr>
                </a:p>
              </p:txBody>
            </p:sp>
            <p:sp>
              <p:nvSpPr>
                <p:cNvPr id="454746" name="Line 9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>
                    <a:cs typeface="+mn-cs"/>
                  </a:endParaRPr>
                </a:p>
              </p:txBody>
            </p:sp>
            <p:sp>
              <p:nvSpPr>
                <p:cNvPr id="454747" name="Line 91"/>
                <p:cNvSpPr>
                  <a:spLocks noChangeShapeType="1"/>
                </p:cNvSpPr>
                <p:nvPr/>
              </p:nvSpPr>
              <p:spPr bwMode="auto">
                <a:xfrm>
                  <a:off x="2894" y="849"/>
                  <a:ext cx="52" cy="97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1800">
                    <a:cs typeface="+mn-cs"/>
                  </a:endParaRPr>
                </a:p>
              </p:txBody>
            </p:sp>
          </p:grpSp>
        </p:grpSp>
        <p:sp>
          <p:nvSpPr>
            <p:cNvPr id="454748" name="Freeform 92"/>
            <p:cNvSpPr>
              <a:spLocks/>
            </p:cNvSpPr>
            <p:nvPr/>
          </p:nvSpPr>
          <p:spPr bwMode="auto">
            <a:xfrm>
              <a:off x="3089" y="2245"/>
              <a:ext cx="318" cy="194"/>
            </a:xfrm>
            <a:custGeom>
              <a:avLst/>
              <a:gdLst>
                <a:gd name="T0" fmla="*/ 0 w 318"/>
                <a:gd name="T1" fmla="*/ 0 h 194"/>
                <a:gd name="T2" fmla="*/ 318 w 318"/>
                <a:gd name="T3" fmla="*/ 19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18" h="194">
                  <a:moveTo>
                    <a:pt x="0" y="0"/>
                  </a:moveTo>
                  <a:lnTo>
                    <a:pt x="318" y="19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4749" name="Freeform 93"/>
            <p:cNvSpPr>
              <a:spLocks/>
            </p:cNvSpPr>
            <p:nvPr/>
          </p:nvSpPr>
          <p:spPr bwMode="auto">
            <a:xfrm>
              <a:off x="2418" y="2492"/>
              <a:ext cx="303" cy="150"/>
            </a:xfrm>
            <a:custGeom>
              <a:avLst/>
              <a:gdLst>
                <a:gd name="T0" fmla="*/ 0 w 294"/>
                <a:gd name="T1" fmla="*/ 0 h 174"/>
                <a:gd name="T2" fmla="*/ 294 w 294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94" h="174">
                  <a:moveTo>
                    <a:pt x="0" y="0"/>
                  </a:moveTo>
                  <a:lnTo>
                    <a:pt x="294" y="17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4750" name="Freeform 94"/>
            <p:cNvSpPr>
              <a:spLocks/>
            </p:cNvSpPr>
            <p:nvPr/>
          </p:nvSpPr>
          <p:spPr bwMode="auto">
            <a:xfrm>
              <a:off x="3015" y="2477"/>
              <a:ext cx="396" cy="156"/>
            </a:xfrm>
            <a:custGeom>
              <a:avLst/>
              <a:gdLst>
                <a:gd name="T0" fmla="*/ 0 w 378"/>
                <a:gd name="T1" fmla="*/ 174 h 174"/>
                <a:gd name="T2" fmla="*/ 378 w 378"/>
                <a:gd name="T3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4751" name="Freeform 95"/>
            <p:cNvSpPr>
              <a:spLocks/>
            </p:cNvSpPr>
            <p:nvPr/>
          </p:nvSpPr>
          <p:spPr bwMode="auto">
            <a:xfrm>
              <a:off x="3435" y="2511"/>
              <a:ext cx="130" cy="320"/>
            </a:xfrm>
            <a:custGeom>
              <a:avLst/>
              <a:gdLst>
                <a:gd name="T0" fmla="*/ 0 w 118"/>
                <a:gd name="T1" fmla="*/ 500 h 500"/>
                <a:gd name="T2" fmla="*/ 118 w 118"/>
                <a:gd name="T3" fmla="*/ 0 h 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8" h="500">
                  <a:moveTo>
                    <a:pt x="0" y="500"/>
                  </a:moveTo>
                  <a:lnTo>
                    <a:pt x="11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4752" name="Freeform 96"/>
            <p:cNvSpPr>
              <a:spLocks/>
            </p:cNvSpPr>
            <p:nvPr/>
          </p:nvSpPr>
          <p:spPr bwMode="auto">
            <a:xfrm>
              <a:off x="2657" y="2847"/>
              <a:ext cx="464" cy="47"/>
            </a:xfrm>
            <a:custGeom>
              <a:avLst/>
              <a:gdLst>
                <a:gd name="T0" fmla="*/ 370 w 370"/>
                <a:gd name="T1" fmla="*/ 32 h 32"/>
                <a:gd name="T2" fmla="*/ 0 w 370"/>
                <a:gd name="T3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0" h="32">
                  <a:moveTo>
                    <a:pt x="370" y="32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4753" name="Freeform 97"/>
            <p:cNvSpPr>
              <a:spLocks/>
            </p:cNvSpPr>
            <p:nvPr/>
          </p:nvSpPr>
          <p:spPr bwMode="auto">
            <a:xfrm>
              <a:off x="2319" y="2507"/>
              <a:ext cx="122" cy="268"/>
            </a:xfrm>
            <a:custGeom>
              <a:avLst/>
              <a:gdLst>
                <a:gd name="T0" fmla="*/ 162 w 176"/>
                <a:gd name="T1" fmla="*/ 408 h 412"/>
                <a:gd name="T2" fmla="*/ 176 w 176"/>
                <a:gd name="T3" fmla="*/ 412 h 412"/>
                <a:gd name="T4" fmla="*/ 0 w 176"/>
                <a:gd name="T5" fmla="*/ 0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6" h="412">
                  <a:moveTo>
                    <a:pt x="162" y="408"/>
                  </a:moveTo>
                  <a:lnTo>
                    <a:pt x="176" y="412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4754" name="Rectangle 98"/>
            <p:cNvSpPr>
              <a:spLocks noChangeArrowheads="1"/>
            </p:cNvSpPr>
            <p:nvPr/>
          </p:nvSpPr>
          <p:spPr bwMode="auto">
            <a:xfrm>
              <a:off x="1128" y="2264"/>
              <a:ext cx="728" cy="1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4755" name="Rectangle 99"/>
            <p:cNvSpPr>
              <a:spLocks noChangeArrowheads="1"/>
            </p:cNvSpPr>
            <p:nvPr/>
          </p:nvSpPr>
          <p:spPr bwMode="auto">
            <a:xfrm>
              <a:off x="1113" y="2279"/>
              <a:ext cx="723" cy="150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4756" name="Line 100"/>
            <p:cNvSpPr>
              <a:spLocks noChangeShapeType="1"/>
            </p:cNvSpPr>
            <p:nvPr/>
          </p:nvSpPr>
          <p:spPr bwMode="auto">
            <a:xfrm>
              <a:off x="1759" y="2362"/>
              <a:ext cx="266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4757" name="Text Box 101"/>
            <p:cNvSpPr txBox="1">
              <a:spLocks noChangeArrowheads="1"/>
            </p:cNvSpPr>
            <p:nvPr/>
          </p:nvSpPr>
          <p:spPr bwMode="auto">
            <a:xfrm>
              <a:off x="2390" y="2183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800">
                  <a:latin typeface="Arial" charset="0"/>
                  <a:cs typeface="+mn-cs"/>
                </a:rPr>
                <a:t>1</a:t>
              </a:r>
            </a:p>
          </p:txBody>
        </p:sp>
        <p:sp>
          <p:nvSpPr>
            <p:cNvPr id="454758" name="Text Box 102"/>
            <p:cNvSpPr txBox="1">
              <a:spLocks noChangeArrowheads="1"/>
            </p:cNvSpPr>
            <p:nvPr/>
          </p:nvSpPr>
          <p:spPr bwMode="auto">
            <a:xfrm>
              <a:off x="2336" y="2459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600">
                  <a:latin typeface="Arial" charset="0"/>
                  <a:cs typeface="+mn-cs"/>
                </a:rPr>
                <a:t>2</a:t>
              </a:r>
            </a:p>
          </p:txBody>
        </p:sp>
        <p:sp>
          <p:nvSpPr>
            <p:cNvPr id="454759" name="Text Box 103"/>
            <p:cNvSpPr txBox="1">
              <a:spLocks noChangeArrowheads="1"/>
            </p:cNvSpPr>
            <p:nvPr/>
          </p:nvSpPr>
          <p:spPr bwMode="auto">
            <a:xfrm>
              <a:off x="2178" y="2505"/>
              <a:ext cx="187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600">
                  <a:latin typeface="Arial" charset="0"/>
                  <a:cs typeface="+mn-cs"/>
                </a:rPr>
                <a:t>3</a:t>
              </a:r>
            </a:p>
          </p:txBody>
        </p:sp>
        <p:sp>
          <p:nvSpPr>
            <p:cNvPr id="454760" name="Rectangle 104"/>
            <p:cNvSpPr>
              <a:spLocks noChangeArrowheads="1"/>
            </p:cNvSpPr>
            <p:nvPr/>
          </p:nvSpPr>
          <p:spPr bwMode="auto">
            <a:xfrm>
              <a:off x="1509" y="2281"/>
              <a:ext cx="269" cy="15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4761" name="Text Box 105"/>
            <p:cNvSpPr txBox="1">
              <a:spLocks noChangeArrowheads="1"/>
            </p:cNvSpPr>
            <p:nvPr/>
          </p:nvSpPr>
          <p:spPr bwMode="auto">
            <a:xfrm>
              <a:off x="1479" y="2264"/>
              <a:ext cx="33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200">
                  <a:latin typeface="Arial" charset="0"/>
                  <a:cs typeface="+mn-cs"/>
                </a:rPr>
                <a:t>0111</a:t>
              </a:r>
            </a:p>
          </p:txBody>
        </p:sp>
        <p:sp>
          <p:nvSpPr>
            <p:cNvPr id="454762" name="Text Box 106"/>
            <p:cNvSpPr txBox="1">
              <a:spLocks noChangeArrowheads="1"/>
            </p:cNvSpPr>
            <p:nvPr/>
          </p:nvSpPr>
          <p:spPr bwMode="auto">
            <a:xfrm>
              <a:off x="398" y="1841"/>
              <a:ext cx="102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600">
                  <a:latin typeface="Arial" charset="0"/>
                  <a:cs typeface="+mn-cs"/>
                </a:rPr>
                <a:t>value in arriving</a:t>
              </a:r>
            </a:p>
            <a:p>
              <a:pPr eaLnBrk="1" hangingPunct="1">
                <a:defRPr/>
              </a:pPr>
              <a:r>
                <a:rPr lang="en-US" sz="1600">
                  <a:latin typeface="Arial" charset="0"/>
                  <a:cs typeface="+mn-cs"/>
                </a:rPr>
                <a:t>packet</a:t>
              </a:r>
              <a:r>
                <a:rPr lang="ja-JP" altLang="en-US" sz="1600">
                  <a:latin typeface="Arial" charset="0"/>
                  <a:cs typeface="+mn-cs"/>
                </a:rPr>
                <a:t>’</a:t>
              </a:r>
              <a:r>
                <a:rPr lang="en-US" sz="1600">
                  <a:latin typeface="Arial" charset="0"/>
                  <a:cs typeface="+mn-cs"/>
                </a:rPr>
                <a:t>s header</a:t>
              </a:r>
            </a:p>
          </p:txBody>
        </p:sp>
        <p:sp>
          <p:nvSpPr>
            <p:cNvPr id="454763" name="Line 107"/>
            <p:cNvSpPr>
              <a:spLocks noChangeShapeType="1"/>
            </p:cNvSpPr>
            <p:nvPr/>
          </p:nvSpPr>
          <p:spPr bwMode="auto">
            <a:xfrm flipH="1">
              <a:off x="1269" y="2444"/>
              <a:ext cx="8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4764" name="Text Box 108"/>
            <p:cNvSpPr txBox="1">
              <a:spLocks noChangeArrowheads="1"/>
            </p:cNvSpPr>
            <p:nvPr/>
          </p:nvSpPr>
          <p:spPr bwMode="auto">
            <a:xfrm>
              <a:off x="1244" y="261"/>
              <a:ext cx="11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US" sz="1400">
                  <a:latin typeface="Arial" charset="0"/>
                  <a:cs typeface="+mn-cs"/>
                </a:rPr>
                <a:t>routing algorithm</a:t>
              </a:r>
            </a:p>
          </p:txBody>
        </p:sp>
        <p:sp>
          <p:nvSpPr>
            <p:cNvPr id="454765" name="Rectangle 109"/>
            <p:cNvSpPr>
              <a:spLocks noChangeArrowheads="1"/>
            </p:cNvSpPr>
            <p:nvPr/>
          </p:nvSpPr>
          <p:spPr bwMode="auto">
            <a:xfrm>
              <a:off x="1197" y="732"/>
              <a:ext cx="1263" cy="80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4766" name="Text Box 110"/>
            <p:cNvSpPr txBox="1">
              <a:spLocks noChangeArrowheads="1"/>
            </p:cNvSpPr>
            <p:nvPr/>
          </p:nvSpPr>
          <p:spPr bwMode="auto">
            <a:xfrm>
              <a:off x="1248" y="702"/>
              <a:ext cx="117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400">
                  <a:latin typeface="Arial" charset="0"/>
                  <a:cs typeface="+mn-cs"/>
                </a:rPr>
                <a:t>local forwarding table</a:t>
              </a:r>
            </a:p>
          </p:txBody>
        </p:sp>
        <p:sp>
          <p:nvSpPr>
            <p:cNvPr id="454767" name="Text Box 111"/>
            <p:cNvSpPr txBox="1">
              <a:spLocks noChangeArrowheads="1"/>
            </p:cNvSpPr>
            <p:nvPr/>
          </p:nvSpPr>
          <p:spPr bwMode="auto">
            <a:xfrm>
              <a:off x="1174" y="858"/>
              <a:ext cx="76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US" sz="1400">
                  <a:latin typeface="Arial" charset="0"/>
                  <a:cs typeface="+mn-cs"/>
                </a:rPr>
                <a:t>header value</a:t>
              </a:r>
            </a:p>
          </p:txBody>
        </p:sp>
        <p:sp>
          <p:nvSpPr>
            <p:cNvPr id="454768" name="Text Box 112"/>
            <p:cNvSpPr txBox="1">
              <a:spLocks noChangeArrowheads="1"/>
            </p:cNvSpPr>
            <p:nvPr/>
          </p:nvSpPr>
          <p:spPr bwMode="auto">
            <a:xfrm>
              <a:off x="1846" y="859"/>
              <a:ext cx="65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1" hangingPunct="1">
                <a:defRPr/>
              </a:pPr>
              <a:r>
                <a:rPr lang="en-US" sz="1400">
                  <a:latin typeface="Arial" charset="0"/>
                  <a:cs typeface="+mn-cs"/>
                </a:rPr>
                <a:t>output link</a:t>
              </a:r>
            </a:p>
          </p:txBody>
        </p:sp>
        <p:sp>
          <p:nvSpPr>
            <p:cNvPr id="454769" name="Line 113"/>
            <p:cNvSpPr>
              <a:spLocks noChangeShapeType="1"/>
            </p:cNvSpPr>
            <p:nvPr/>
          </p:nvSpPr>
          <p:spPr bwMode="auto">
            <a:xfrm>
              <a:off x="1908" y="866"/>
              <a:ext cx="5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4770" name="Text Box 114"/>
            <p:cNvSpPr txBox="1">
              <a:spLocks noChangeArrowheads="1"/>
            </p:cNvSpPr>
            <p:nvPr/>
          </p:nvSpPr>
          <p:spPr bwMode="auto">
            <a:xfrm>
              <a:off x="1611" y="1037"/>
              <a:ext cx="33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 eaLnBrk="1" hangingPunct="1">
                <a:defRPr/>
              </a:pPr>
              <a:r>
                <a:rPr lang="en-US" sz="1200">
                  <a:latin typeface="Arial" charset="0"/>
                  <a:cs typeface="+mn-cs"/>
                </a:rPr>
                <a:t>0100</a:t>
              </a:r>
            </a:p>
            <a:p>
              <a:pPr algn="r" eaLnBrk="1" hangingPunct="1">
                <a:defRPr/>
              </a:pPr>
              <a:r>
                <a:rPr lang="en-US" sz="1200">
                  <a:latin typeface="Arial" charset="0"/>
                  <a:cs typeface="+mn-cs"/>
                </a:rPr>
                <a:t>0101</a:t>
              </a:r>
            </a:p>
            <a:p>
              <a:pPr algn="r" eaLnBrk="1" hangingPunct="1">
                <a:defRPr/>
              </a:pPr>
              <a:r>
                <a:rPr lang="en-US" sz="1200">
                  <a:latin typeface="Arial" charset="0"/>
                  <a:cs typeface="+mn-cs"/>
                </a:rPr>
                <a:t>0111</a:t>
              </a:r>
            </a:p>
            <a:p>
              <a:pPr algn="r" eaLnBrk="1" hangingPunct="1">
                <a:defRPr/>
              </a:pPr>
              <a:r>
                <a:rPr lang="en-US" sz="1200">
                  <a:latin typeface="Arial" charset="0"/>
                  <a:cs typeface="+mn-cs"/>
                </a:rPr>
                <a:t>1001</a:t>
              </a:r>
            </a:p>
          </p:txBody>
        </p:sp>
        <p:sp>
          <p:nvSpPr>
            <p:cNvPr id="454771" name="Text Box 115"/>
            <p:cNvSpPr txBox="1">
              <a:spLocks noChangeArrowheads="1"/>
            </p:cNvSpPr>
            <p:nvPr/>
          </p:nvSpPr>
          <p:spPr bwMode="auto">
            <a:xfrm>
              <a:off x="1919" y="1037"/>
              <a:ext cx="169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200">
                  <a:latin typeface="Arial" charset="0"/>
                  <a:cs typeface="+mn-cs"/>
                </a:rPr>
                <a:t>3</a:t>
              </a:r>
            </a:p>
            <a:p>
              <a:pPr algn="ctr" eaLnBrk="1" hangingPunct="1">
                <a:defRPr/>
              </a:pPr>
              <a:r>
                <a:rPr lang="en-US" sz="1200">
                  <a:latin typeface="Arial" charset="0"/>
                  <a:cs typeface="+mn-cs"/>
                </a:rPr>
                <a:t>2</a:t>
              </a:r>
            </a:p>
            <a:p>
              <a:pPr algn="ctr" eaLnBrk="1" hangingPunct="1">
                <a:defRPr/>
              </a:pPr>
              <a:r>
                <a:rPr lang="en-US" sz="1200">
                  <a:latin typeface="Arial" charset="0"/>
                  <a:cs typeface="+mn-cs"/>
                </a:rPr>
                <a:t>2</a:t>
              </a:r>
            </a:p>
            <a:p>
              <a:pPr algn="ctr" eaLnBrk="1" hangingPunct="1">
                <a:defRPr/>
              </a:pPr>
              <a:r>
                <a:rPr lang="en-US" sz="1200">
                  <a:latin typeface="Arial" charset="0"/>
                  <a:cs typeface="+mn-cs"/>
                </a:rPr>
                <a:t>1</a:t>
              </a:r>
            </a:p>
          </p:txBody>
        </p:sp>
        <p:sp>
          <p:nvSpPr>
            <p:cNvPr id="454772" name="Line 116"/>
            <p:cNvSpPr>
              <a:spLocks noChangeShapeType="1"/>
            </p:cNvSpPr>
            <p:nvPr/>
          </p:nvSpPr>
          <p:spPr bwMode="auto">
            <a:xfrm>
              <a:off x="1197" y="1028"/>
              <a:ext cx="1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4773" name="Line 117"/>
            <p:cNvSpPr>
              <a:spLocks noChangeShapeType="1"/>
            </p:cNvSpPr>
            <p:nvPr/>
          </p:nvSpPr>
          <p:spPr bwMode="auto">
            <a:xfrm>
              <a:off x="1192" y="872"/>
              <a:ext cx="12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4774" name="AutoShape 118"/>
            <p:cNvSpPr>
              <a:spLocks noChangeArrowheads="1"/>
            </p:cNvSpPr>
            <p:nvPr/>
          </p:nvSpPr>
          <p:spPr bwMode="auto">
            <a:xfrm rot="5400000">
              <a:off x="1763" y="548"/>
              <a:ext cx="151" cy="172"/>
            </a:xfrm>
            <a:prstGeom prst="rightArrow">
              <a:avLst>
                <a:gd name="adj1" fmla="val 51167"/>
                <a:gd name="adj2" fmla="val 39736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4775" name="Line 119"/>
            <p:cNvSpPr>
              <a:spLocks noChangeShapeType="1"/>
            </p:cNvSpPr>
            <p:nvPr/>
          </p:nvSpPr>
          <p:spPr bwMode="auto">
            <a:xfrm>
              <a:off x="1371" y="2086"/>
              <a:ext cx="229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4776" name="Freeform 120"/>
            <p:cNvSpPr>
              <a:spLocks/>
            </p:cNvSpPr>
            <p:nvPr/>
          </p:nvSpPr>
          <p:spPr bwMode="auto">
            <a:xfrm>
              <a:off x="2047" y="2395"/>
              <a:ext cx="554" cy="167"/>
            </a:xfrm>
            <a:custGeom>
              <a:avLst/>
              <a:gdLst>
                <a:gd name="T0" fmla="*/ 0 w 554"/>
                <a:gd name="T1" fmla="*/ 10 h 167"/>
                <a:gd name="T2" fmla="*/ 324 w 554"/>
                <a:gd name="T3" fmla="*/ 26 h 167"/>
                <a:gd name="T4" fmla="*/ 554 w 554"/>
                <a:gd name="T5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4" h="167">
                  <a:moveTo>
                    <a:pt x="0" y="10"/>
                  </a:moveTo>
                  <a:cubicBezTo>
                    <a:pt x="102" y="0"/>
                    <a:pt x="240" y="5"/>
                    <a:pt x="324" y="26"/>
                  </a:cubicBezTo>
                  <a:cubicBezTo>
                    <a:pt x="416" y="52"/>
                    <a:pt x="502" y="120"/>
                    <a:pt x="554" y="167"/>
                  </a:cubicBezTo>
                </a:path>
              </a:pathLst>
            </a:custGeom>
            <a:noFill/>
            <a:ln w="57150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4777" name="Freeform 121"/>
            <p:cNvSpPr>
              <a:spLocks/>
            </p:cNvSpPr>
            <p:nvPr/>
          </p:nvSpPr>
          <p:spPr bwMode="auto">
            <a:xfrm flipH="1">
              <a:off x="3518" y="2127"/>
              <a:ext cx="364" cy="234"/>
            </a:xfrm>
            <a:custGeom>
              <a:avLst/>
              <a:gdLst>
                <a:gd name="T0" fmla="*/ 0 w 1443"/>
                <a:gd name="T1" fmla="*/ 0 h 816"/>
                <a:gd name="T2" fmla="*/ 1076 w 1443"/>
                <a:gd name="T3" fmla="*/ 782 h 816"/>
                <a:gd name="T4" fmla="*/ 1320 w 1443"/>
                <a:gd name="T5" fmla="*/ 788 h 816"/>
                <a:gd name="T6" fmla="*/ 1443 w 1443"/>
                <a:gd name="T7" fmla="*/ 5 h 816"/>
                <a:gd name="T8" fmla="*/ 0 w 1443"/>
                <a:gd name="T9" fmla="*/ 0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4778" name="Freeform 122"/>
            <p:cNvSpPr>
              <a:spLocks/>
            </p:cNvSpPr>
            <p:nvPr/>
          </p:nvSpPr>
          <p:spPr bwMode="auto">
            <a:xfrm flipH="1">
              <a:off x="2881" y="1948"/>
              <a:ext cx="364" cy="234"/>
            </a:xfrm>
            <a:custGeom>
              <a:avLst/>
              <a:gdLst>
                <a:gd name="T0" fmla="*/ 0 w 1443"/>
                <a:gd name="T1" fmla="*/ 0 h 816"/>
                <a:gd name="T2" fmla="*/ 1076 w 1443"/>
                <a:gd name="T3" fmla="*/ 782 h 816"/>
                <a:gd name="T4" fmla="*/ 1320 w 1443"/>
                <a:gd name="T5" fmla="*/ 788 h 816"/>
                <a:gd name="T6" fmla="*/ 1443 w 1443"/>
                <a:gd name="T7" fmla="*/ 5 h 816"/>
                <a:gd name="T8" fmla="*/ 0 w 1443"/>
                <a:gd name="T9" fmla="*/ 0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4779" name="Freeform 123"/>
            <p:cNvSpPr>
              <a:spLocks/>
            </p:cNvSpPr>
            <p:nvPr/>
          </p:nvSpPr>
          <p:spPr bwMode="auto">
            <a:xfrm flipH="1" flipV="1">
              <a:off x="3302" y="2922"/>
              <a:ext cx="342" cy="234"/>
            </a:xfrm>
            <a:custGeom>
              <a:avLst/>
              <a:gdLst>
                <a:gd name="T0" fmla="*/ 0 w 1443"/>
                <a:gd name="T1" fmla="*/ 0 h 816"/>
                <a:gd name="T2" fmla="*/ 1076 w 1443"/>
                <a:gd name="T3" fmla="*/ 782 h 816"/>
                <a:gd name="T4" fmla="*/ 1320 w 1443"/>
                <a:gd name="T5" fmla="*/ 788 h 816"/>
                <a:gd name="T6" fmla="*/ 1443 w 1443"/>
                <a:gd name="T7" fmla="*/ 5 h 816"/>
                <a:gd name="T8" fmla="*/ 0 w 1443"/>
                <a:gd name="T9" fmla="*/ 0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4780" name="Freeform 124"/>
            <p:cNvSpPr>
              <a:spLocks/>
            </p:cNvSpPr>
            <p:nvPr/>
          </p:nvSpPr>
          <p:spPr bwMode="auto">
            <a:xfrm flipH="1" flipV="1">
              <a:off x="2452" y="2912"/>
              <a:ext cx="342" cy="234"/>
            </a:xfrm>
            <a:custGeom>
              <a:avLst/>
              <a:gdLst>
                <a:gd name="T0" fmla="*/ 0 w 1443"/>
                <a:gd name="T1" fmla="*/ 0 h 816"/>
                <a:gd name="T2" fmla="*/ 1076 w 1443"/>
                <a:gd name="T3" fmla="*/ 782 h 816"/>
                <a:gd name="T4" fmla="*/ 1320 w 1443"/>
                <a:gd name="T5" fmla="*/ 788 h 816"/>
                <a:gd name="T6" fmla="*/ 1443 w 1443"/>
                <a:gd name="T7" fmla="*/ 5 h 816"/>
                <a:gd name="T8" fmla="*/ 0 w 1443"/>
                <a:gd name="T9" fmla="*/ 0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4781" name="Freeform 125"/>
            <p:cNvSpPr>
              <a:spLocks/>
            </p:cNvSpPr>
            <p:nvPr/>
          </p:nvSpPr>
          <p:spPr bwMode="auto">
            <a:xfrm flipH="1" flipV="1">
              <a:off x="2855" y="2728"/>
              <a:ext cx="342" cy="285"/>
            </a:xfrm>
            <a:custGeom>
              <a:avLst/>
              <a:gdLst>
                <a:gd name="T0" fmla="*/ 0 w 1443"/>
                <a:gd name="T1" fmla="*/ 0 h 816"/>
                <a:gd name="T2" fmla="*/ 1076 w 1443"/>
                <a:gd name="T3" fmla="*/ 782 h 816"/>
                <a:gd name="T4" fmla="*/ 1320 w 1443"/>
                <a:gd name="T5" fmla="*/ 788 h 816"/>
                <a:gd name="T6" fmla="*/ 1443 w 1443"/>
                <a:gd name="T7" fmla="*/ 5 h 816"/>
                <a:gd name="T8" fmla="*/ 0 w 1443"/>
                <a:gd name="T9" fmla="*/ 0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43" h="816">
                  <a:moveTo>
                    <a:pt x="0" y="0"/>
                  </a:moveTo>
                  <a:cubicBezTo>
                    <a:pt x="571" y="285"/>
                    <a:pt x="856" y="408"/>
                    <a:pt x="1076" y="782"/>
                  </a:cubicBezTo>
                  <a:cubicBezTo>
                    <a:pt x="1185" y="775"/>
                    <a:pt x="1220" y="816"/>
                    <a:pt x="1320" y="788"/>
                  </a:cubicBezTo>
                  <a:cubicBezTo>
                    <a:pt x="1264" y="347"/>
                    <a:pt x="1276" y="352"/>
                    <a:pt x="1443" y="5"/>
                  </a:cubicBezTo>
                  <a:cubicBezTo>
                    <a:pt x="867" y="5"/>
                    <a:pt x="233" y="0"/>
                    <a:pt x="0" y="0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grpSp>
          <p:nvGrpSpPr>
            <p:cNvPr id="11312" name="Group 126"/>
            <p:cNvGrpSpPr>
              <a:grpSpLocks/>
            </p:cNvGrpSpPr>
            <p:nvPr/>
          </p:nvGrpSpPr>
          <p:grpSpPr bwMode="auto">
            <a:xfrm>
              <a:off x="2886" y="1668"/>
              <a:ext cx="347" cy="285"/>
              <a:chOff x="2886" y="1668"/>
              <a:chExt cx="347" cy="285"/>
            </a:xfrm>
          </p:grpSpPr>
          <p:sp>
            <p:nvSpPr>
              <p:cNvPr id="454783" name="Rectangle 127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4784" name="Oval 128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4785" name="Rectangle 129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4786" name="Line 130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4787" name="Line 131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4788" name="Line 132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4789" name="AutoShape 133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</p:grpSp>
        <p:grpSp>
          <p:nvGrpSpPr>
            <p:cNvPr id="11313" name="Group 134"/>
            <p:cNvGrpSpPr>
              <a:grpSpLocks/>
            </p:cNvGrpSpPr>
            <p:nvPr/>
          </p:nvGrpSpPr>
          <p:grpSpPr bwMode="auto">
            <a:xfrm>
              <a:off x="3524" y="1840"/>
              <a:ext cx="347" cy="285"/>
              <a:chOff x="2886" y="1668"/>
              <a:chExt cx="347" cy="285"/>
            </a:xfrm>
          </p:grpSpPr>
          <p:sp>
            <p:nvSpPr>
              <p:cNvPr id="454791" name="Rectangle 135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4792" name="Oval 136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4793" name="Rectangle 137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4794" name="Line 138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4795" name="Line 139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4796" name="Line 140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4797" name="AutoShape 141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</p:grpSp>
        <p:grpSp>
          <p:nvGrpSpPr>
            <p:cNvPr id="11314" name="Group 142"/>
            <p:cNvGrpSpPr>
              <a:grpSpLocks/>
            </p:cNvGrpSpPr>
            <p:nvPr/>
          </p:nvGrpSpPr>
          <p:grpSpPr bwMode="auto">
            <a:xfrm>
              <a:off x="3291" y="3148"/>
              <a:ext cx="347" cy="285"/>
              <a:chOff x="2886" y="1668"/>
              <a:chExt cx="347" cy="285"/>
            </a:xfrm>
          </p:grpSpPr>
          <p:sp>
            <p:nvSpPr>
              <p:cNvPr id="454799" name="Rectangle 143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4800" name="Oval 144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4801" name="Rectangle 145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4802" name="Line 146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4803" name="Line 147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4804" name="Line 148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4805" name="AutoShape 149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</p:grpSp>
        <p:grpSp>
          <p:nvGrpSpPr>
            <p:cNvPr id="11315" name="Group 150"/>
            <p:cNvGrpSpPr>
              <a:grpSpLocks/>
            </p:cNvGrpSpPr>
            <p:nvPr/>
          </p:nvGrpSpPr>
          <p:grpSpPr bwMode="auto">
            <a:xfrm>
              <a:off x="2853" y="3010"/>
              <a:ext cx="347" cy="285"/>
              <a:chOff x="2886" y="1668"/>
              <a:chExt cx="347" cy="285"/>
            </a:xfrm>
          </p:grpSpPr>
          <p:sp>
            <p:nvSpPr>
              <p:cNvPr id="454807" name="Rectangle 151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4808" name="Oval 152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4809" name="Rectangle 153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4810" name="Line 154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4811" name="Line 155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4812" name="Line 156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4813" name="AutoShape 157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</p:grpSp>
        <p:grpSp>
          <p:nvGrpSpPr>
            <p:cNvPr id="11316" name="Group 158"/>
            <p:cNvGrpSpPr>
              <a:grpSpLocks/>
            </p:cNvGrpSpPr>
            <p:nvPr/>
          </p:nvGrpSpPr>
          <p:grpSpPr bwMode="auto">
            <a:xfrm>
              <a:off x="2440" y="3131"/>
              <a:ext cx="347" cy="285"/>
              <a:chOff x="2886" y="1668"/>
              <a:chExt cx="347" cy="285"/>
            </a:xfrm>
          </p:grpSpPr>
          <p:sp>
            <p:nvSpPr>
              <p:cNvPr id="454815" name="Rectangle 159"/>
              <p:cNvSpPr>
                <a:spLocks noChangeArrowheads="1"/>
              </p:cNvSpPr>
              <p:nvPr/>
            </p:nvSpPr>
            <p:spPr bwMode="auto">
              <a:xfrm>
                <a:off x="2886" y="1668"/>
                <a:ext cx="347" cy="285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4816" name="Oval 160"/>
              <p:cNvSpPr>
                <a:spLocks noChangeArrowheads="1"/>
              </p:cNvSpPr>
              <p:nvPr/>
            </p:nvSpPr>
            <p:spPr bwMode="auto">
              <a:xfrm>
                <a:off x="2905" y="1674"/>
                <a:ext cx="314" cy="7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4817" name="Rectangle 161"/>
              <p:cNvSpPr>
                <a:spLocks noChangeArrowheads="1"/>
              </p:cNvSpPr>
              <p:nvPr/>
            </p:nvSpPr>
            <p:spPr bwMode="auto">
              <a:xfrm>
                <a:off x="2913" y="1785"/>
                <a:ext cx="300" cy="15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4818" name="Line 162"/>
              <p:cNvSpPr>
                <a:spLocks noChangeShapeType="1"/>
              </p:cNvSpPr>
              <p:nvPr/>
            </p:nvSpPr>
            <p:spPr bwMode="auto">
              <a:xfrm>
                <a:off x="3082" y="1811"/>
                <a:ext cx="1" cy="1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4819" name="Line 163"/>
              <p:cNvSpPr>
                <a:spLocks noChangeShapeType="1"/>
              </p:cNvSpPr>
              <p:nvPr/>
            </p:nvSpPr>
            <p:spPr bwMode="auto">
              <a:xfrm>
                <a:off x="2913" y="184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4820" name="Line 164"/>
              <p:cNvSpPr>
                <a:spLocks noChangeShapeType="1"/>
              </p:cNvSpPr>
              <p:nvPr/>
            </p:nvSpPr>
            <p:spPr bwMode="auto">
              <a:xfrm>
                <a:off x="2912" y="1812"/>
                <a:ext cx="3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4821" name="AutoShape 165"/>
              <p:cNvSpPr>
                <a:spLocks noChangeArrowheads="1"/>
              </p:cNvSpPr>
              <p:nvPr/>
            </p:nvSpPr>
            <p:spPr bwMode="auto">
              <a:xfrm rot="5400000">
                <a:off x="3051" y="1745"/>
                <a:ext cx="29" cy="41"/>
              </a:xfrm>
              <a:prstGeom prst="rightArrow">
                <a:avLst>
                  <a:gd name="adj1" fmla="val 51167"/>
                  <a:gd name="adj2" fmla="val 39736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</p:grpSp>
      </p:grpSp>
      <p:sp>
        <p:nvSpPr>
          <p:cNvPr id="454822" name="Rectangle 166"/>
          <p:cNvSpPr>
            <a:spLocks noGrp="1" noChangeArrowheads="1"/>
          </p:cNvSpPr>
          <p:nvPr>
            <p:ph type="title"/>
          </p:nvPr>
        </p:nvSpPr>
        <p:spPr>
          <a:xfrm>
            <a:off x="1093788" y="166688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smtClean="0">
                <a:cs typeface="+mj-cs"/>
              </a:rPr>
              <a:t>Interplay between routing and forwarding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004AD-38F4-8A42-A224-1C1833700CA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2800">
                <a:latin typeface="Helv" charset="0"/>
                <a:ea typeface="ＭＳ Ｐゴシック" charset="0"/>
              </a:rPr>
              <a:t>DNS: Root Name Servers</a:t>
            </a:r>
            <a:endParaRPr lang="en-US">
              <a:latin typeface="Helv" charset="0"/>
              <a:ea typeface="ＭＳ Ｐゴシック" charset="0"/>
            </a:endParaRPr>
          </a:p>
        </p:txBody>
      </p:sp>
      <p:sp>
        <p:nvSpPr>
          <p:cNvPr id="37890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14338" y="1836738"/>
            <a:ext cx="3513137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 smtClean="0">
                <a:ea typeface="ＭＳ Ｐゴシック" charset="0"/>
              </a:rPr>
              <a:t>contacted by local name server that can not resolve query</a:t>
            </a:r>
          </a:p>
          <a:p>
            <a:pPr eaLnBrk="1" hangingPunct="1">
              <a:defRPr/>
            </a:pPr>
            <a:r>
              <a:rPr lang="en-US" sz="1800" dirty="0" smtClean="0">
                <a:ea typeface="ＭＳ Ｐゴシック" charset="0"/>
              </a:rPr>
              <a:t>root name server:</a:t>
            </a:r>
          </a:p>
          <a:p>
            <a:pPr lvl="1" eaLnBrk="1" hangingPunct="1">
              <a:defRPr/>
            </a:pPr>
            <a:r>
              <a:rPr lang="en-US" sz="1600" dirty="0" smtClean="0">
                <a:ea typeface="ＭＳ Ｐゴシック" charset="0"/>
              </a:rPr>
              <a:t>contacts authoritative name server if name mapping not known</a:t>
            </a:r>
          </a:p>
          <a:p>
            <a:pPr lvl="1" eaLnBrk="1" hangingPunct="1">
              <a:defRPr/>
            </a:pPr>
            <a:r>
              <a:rPr lang="en-US" sz="1600" dirty="0" smtClean="0">
                <a:ea typeface="ＭＳ Ｐゴシック" charset="0"/>
              </a:rPr>
              <a:t>gets mapping</a:t>
            </a:r>
          </a:p>
          <a:p>
            <a:pPr lvl="1" eaLnBrk="1" hangingPunct="1">
              <a:defRPr/>
            </a:pPr>
            <a:r>
              <a:rPr lang="en-US" sz="1600" dirty="0" smtClean="0">
                <a:ea typeface="ＭＳ Ｐゴシック" charset="0"/>
              </a:rPr>
              <a:t>returns mapping to local name server</a:t>
            </a:r>
          </a:p>
          <a:p>
            <a:pPr eaLnBrk="1" hangingPunct="1">
              <a:defRPr/>
            </a:pPr>
            <a:r>
              <a:rPr lang="en-US" sz="1800" dirty="0" smtClean="0">
                <a:ea typeface="ＭＳ Ｐゴシック" charset="0"/>
              </a:rPr>
              <a:t>~ dozen root name servers worldwide (as of </a:t>
            </a:r>
            <a:r>
              <a:rPr lang="ja-JP" altLang="en-US" sz="1800" dirty="0" smtClean="0">
                <a:ea typeface="ＭＳ Ｐゴシック" charset="0"/>
              </a:rPr>
              <a:t>’</a:t>
            </a:r>
            <a:r>
              <a:rPr lang="en-US" altLang="ja-JP" sz="1800" dirty="0" smtClean="0">
                <a:ea typeface="ＭＳ Ｐゴシック" charset="0"/>
              </a:rPr>
              <a:t>98)</a:t>
            </a:r>
            <a:endParaRPr lang="en-US" sz="2000" dirty="0" smtClean="0">
              <a:ea typeface="ＭＳ Ｐゴシック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  <p:pic>
        <p:nvPicPr>
          <p:cNvPr id="84996" name="Picture 4" descr="root-serve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575" y="1743075"/>
            <a:ext cx="5095875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7793AD-066D-D94F-B199-859C5CB1EDD8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2800">
                <a:latin typeface="Helv" charset="0"/>
                <a:ea typeface="ＭＳ Ｐゴシック" charset="0"/>
              </a:rPr>
              <a:t>Simple DNS Example</a:t>
            </a:r>
            <a:endParaRPr lang="en-US">
              <a:latin typeface="Helv" charset="0"/>
              <a:ea typeface="ＭＳ Ｐゴシック" charset="0"/>
            </a:endParaRPr>
          </a:p>
        </p:txBody>
      </p:sp>
      <p:sp>
        <p:nvSpPr>
          <p:cNvPr id="3993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39788" y="1981200"/>
            <a:ext cx="3754437" cy="4114800"/>
          </a:xfrm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ea typeface="ＭＳ Ｐゴシック" charset="0"/>
              </a:rPr>
              <a:t>host </a:t>
            </a:r>
            <a:r>
              <a:rPr lang="en-US" sz="2000" dirty="0" err="1" smtClean="0">
                <a:latin typeface="Courier New" charset="0"/>
                <a:ea typeface="ＭＳ Ｐゴシック" charset="0"/>
              </a:rPr>
              <a:t>surf.eurecom.fr</a:t>
            </a:r>
            <a:r>
              <a:rPr lang="en-US" sz="2000" dirty="0" smtClean="0">
                <a:ea typeface="ＭＳ Ｐゴシック" charset="0"/>
              </a:rPr>
              <a:t> wants IP address of </a:t>
            </a:r>
            <a:r>
              <a:rPr lang="en-US" sz="2000" dirty="0" err="1" smtClean="0">
                <a:latin typeface="Courier New" charset="0"/>
                <a:ea typeface="ＭＳ Ｐゴシック" charset="0"/>
              </a:rPr>
              <a:t>dragon.cs.uiuc.edu</a:t>
            </a:r>
            <a:endParaRPr lang="en-US" sz="2000" dirty="0" smtClean="0">
              <a:latin typeface="Courier New" charset="0"/>
              <a:ea typeface="ＭＳ Ｐゴシック" charset="0"/>
            </a:endParaRPr>
          </a:p>
          <a:p>
            <a:pPr marL="342900" indent="-3429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  <a:ea typeface="ＭＳ Ｐゴシック" charset="0"/>
              </a:rPr>
              <a:t>1.</a:t>
            </a:r>
            <a:r>
              <a:rPr lang="en-US" sz="2000" dirty="0" smtClean="0">
                <a:ea typeface="ＭＳ Ｐゴシック" charset="0"/>
              </a:rPr>
              <a:t> Contacts its local DNS server, </a:t>
            </a:r>
            <a:r>
              <a:rPr lang="en-US" sz="2000" dirty="0" err="1" smtClean="0">
                <a:latin typeface="Courier New" charset="0"/>
                <a:ea typeface="ＭＳ Ｐゴシック" charset="0"/>
              </a:rPr>
              <a:t>dns.eurecom.fr</a:t>
            </a:r>
            <a:endParaRPr lang="en-US" sz="2000" dirty="0" smtClean="0">
              <a:ea typeface="ＭＳ Ｐゴシック" charset="0"/>
            </a:endParaRPr>
          </a:p>
          <a:p>
            <a:pPr marL="342900" indent="-3429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  <a:ea typeface="ＭＳ Ｐゴシック" charset="0"/>
              </a:rPr>
              <a:t>2.</a:t>
            </a:r>
            <a:r>
              <a:rPr lang="en-US" sz="2000" dirty="0" smtClean="0">
                <a:ea typeface="ＭＳ Ｐゴシック" charset="0"/>
              </a:rPr>
              <a:t> </a:t>
            </a:r>
            <a:r>
              <a:rPr lang="en-US" sz="2000" dirty="0" err="1" smtClean="0">
                <a:latin typeface="Courier New" charset="0"/>
                <a:ea typeface="ＭＳ Ｐゴシック" charset="0"/>
              </a:rPr>
              <a:t>dns.eurecom.fr</a:t>
            </a:r>
            <a:r>
              <a:rPr lang="en-US" sz="2000" dirty="0" smtClean="0">
                <a:ea typeface="ＭＳ Ｐゴシック" charset="0"/>
              </a:rPr>
              <a:t> contacts root name server, if necessary</a:t>
            </a:r>
          </a:p>
          <a:p>
            <a:pPr marL="342900" indent="-3429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  <a:ea typeface="ＭＳ Ｐゴシック" charset="0"/>
              </a:rPr>
              <a:t>3.</a:t>
            </a:r>
            <a:r>
              <a:rPr lang="en-US" sz="2000" dirty="0" smtClean="0">
                <a:ea typeface="ＭＳ Ｐゴシック" charset="0"/>
              </a:rPr>
              <a:t> root name server contacts authoritative name server, </a:t>
            </a:r>
            <a:r>
              <a:rPr lang="en-US" sz="2000" dirty="0" err="1" smtClean="0">
                <a:latin typeface="Courier New" charset="0"/>
                <a:ea typeface="ＭＳ Ｐゴシック" charset="0"/>
              </a:rPr>
              <a:t>dns.cs.uiuc.edu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,</a:t>
            </a:r>
            <a:r>
              <a:rPr lang="en-US" sz="2000" dirty="0" smtClean="0">
                <a:ea typeface="ＭＳ Ｐゴシック" charset="0"/>
              </a:rPr>
              <a:t> if necessary</a:t>
            </a:r>
            <a:r>
              <a:rPr lang="en-US" sz="2000" dirty="0" smtClean="0">
                <a:latin typeface="Courier New" charset="0"/>
                <a:ea typeface="ＭＳ Ｐゴシック" charset="0"/>
              </a:rPr>
              <a:t> </a:t>
            </a:r>
          </a:p>
          <a:p>
            <a:pPr marL="342900" indent="-3429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latin typeface="Times New Roman" charset="0"/>
                <a:ea typeface="ＭＳ Ｐゴシック" charset="0"/>
              </a:rPr>
              <a:t>Answer returned by first server that is caching the mapping tuple </a:t>
            </a:r>
          </a:p>
          <a:p>
            <a:pPr marL="342900" indent="-342900" eaLnBrk="1" hangingPunct="1">
              <a:lnSpc>
                <a:spcPct val="80000"/>
              </a:lnSpc>
              <a:defRPr/>
            </a:pPr>
            <a:endParaRPr lang="en-US" sz="2000" dirty="0" smtClean="0">
              <a:ea typeface="ＭＳ Ｐゴシック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  <p:graphicFrame>
        <p:nvGraphicFramePr>
          <p:cNvPr id="87044" name="Object 2"/>
          <p:cNvGraphicFramePr>
            <a:graphicFrameLocks noChangeAspect="1"/>
          </p:cNvGraphicFramePr>
          <p:nvPr/>
        </p:nvGraphicFramePr>
        <p:xfrm>
          <a:off x="5103813" y="4635500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92" name="Clip" r:id="rId4" imgW="1307079" imgH="1083682" progId="MS_ClipArt_Gallery.2">
                  <p:embed/>
                </p:oleObj>
              </mc:Choice>
              <mc:Fallback>
                <p:oleObj name="Clip" r:id="rId4" imgW="1307079" imgH="1083682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3813" y="4635500"/>
                        <a:ext cx="833437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4100513" y="5222875"/>
            <a:ext cx="2017712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requesting host</a:t>
            </a:r>
            <a:endParaRPr lang="en-US">
              <a:latin typeface="Times New Roman" charset="0"/>
            </a:endParaRPr>
          </a:p>
          <a:p>
            <a:pPr algn="ctr"/>
            <a:r>
              <a:rPr lang="en-US" sz="1600" b="1">
                <a:latin typeface="Courier New" charset="0"/>
              </a:rPr>
              <a:t>surf.eurecom.fr</a:t>
            </a:r>
            <a:endParaRPr lang="en-US" sz="1600">
              <a:latin typeface="Times New Roman" charset="0"/>
            </a:endParaRP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6584950" y="5345113"/>
            <a:ext cx="2384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600" b="1">
                <a:latin typeface="Courier New" charset="0"/>
              </a:rPr>
              <a:t>dragon.cs.uiuc.edu</a:t>
            </a:r>
            <a:endParaRPr lang="en-US" sz="1600">
              <a:latin typeface="Times New Roman" charset="0"/>
            </a:endParaRPr>
          </a:p>
        </p:txBody>
      </p:sp>
      <p:graphicFrame>
        <p:nvGraphicFramePr>
          <p:cNvPr id="87047" name="Object 3"/>
          <p:cNvGraphicFramePr>
            <a:graphicFrameLocks noChangeAspect="1"/>
          </p:cNvGraphicFramePr>
          <p:nvPr/>
        </p:nvGraphicFramePr>
        <p:xfrm>
          <a:off x="6970713" y="4597400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93" name="Clip" r:id="rId6" imgW="1307079" imgH="1083682" progId="MS_ClipArt_Gallery.2">
                  <p:embed/>
                </p:oleObj>
              </mc:Choice>
              <mc:Fallback>
                <p:oleObj name="Clip" r:id="rId6" imgW="1307079" imgH="1083682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0713" y="4597400"/>
                        <a:ext cx="833437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7048" name="Group 8"/>
          <p:cNvGrpSpPr>
            <a:grpSpLocks/>
          </p:cNvGrpSpPr>
          <p:nvPr/>
        </p:nvGrpSpPr>
        <p:grpSpPr bwMode="auto">
          <a:xfrm>
            <a:off x="5265738" y="2570163"/>
            <a:ext cx="369887" cy="657225"/>
            <a:chOff x="4180" y="783"/>
            <a:chExt cx="150" cy="307"/>
          </a:xfrm>
        </p:grpSpPr>
        <p:sp>
          <p:nvSpPr>
            <p:cNvPr id="87084" name="AutoShape 9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7085" name="Rectangle 10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7086" name="Rectangle 11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7087" name="AutoShape 12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7088" name="Line 13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89" name="Line 14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90" name="Rectangle 15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7091" name="Rectangle 16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87049" name="Text Box 17"/>
          <p:cNvSpPr txBox="1">
            <a:spLocks noChangeArrowheads="1"/>
          </p:cNvSpPr>
          <p:nvPr/>
        </p:nvSpPr>
        <p:spPr bwMode="auto">
          <a:xfrm>
            <a:off x="5791200" y="736600"/>
            <a:ext cx="2011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root name server</a:t>
            </a:r>
            <a:endParaRPr lang="en-US" sz="1600">
              <a:latin typeface="Times New Roman" charset="0"/>
            </a:endParaRPr>
          </a:p>
        </p:txBody>
      </p:sp>
      <p:sp>
        <p:nvSpPr>
          <p:cNvPr id="87050" name="Text Box 18"/>
          <p:cNvSpPr txBox="1">
            <a:spLocks noChangeArrowheads="1"/>
          </p:cNvSpPr>
          <p:nvPr/>
        </p:nvSpPr>
        <p:spPr bwMode="auto">
          <a:xfrm>
            <a:off x="6521450" y="3408363"/>
            <a:ext cx="26479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600"/>
              <a:t>authoritative name server</a:t>
            </a:r>
            <a:endParaRPr lang="en-US">
              <a:latin typeface="Times New Roman" charset="0"/>
            </a:endParaRPr>
          </a:p>
          <a:p>
            <a:pPr algn="ctr"/>
            <a:r>
              <a:rPr lang="en-US" sz="1600" b="1">
                <a:latin typeface="Courier New" charset="0"/>
              </a:rPr>
              <a:t>dns.cs.uiuc.edu</a:t>
            </a:r>
            <a:endParaRPr lang="en-US" sz="1600">
              <a:latin typeface="Times New Roman" charset="0"/>
            </a:endParaRPr>
          </a:p>
        </p:txBody>
      </p:sp>
      <p:sp>
        <p:nvSpPr>
          <p:cNvPr id="87051" name="Line 19"/>
          <p:cNvSpPr>
            <a:spLocks noChangeShapeType="1"/>
          </p:cNvSpPr>
          <p:nvPr/>
        </p:nvSpPr>
        <p:spPr bwMode="auto">
          <a:xfrm flipH="1" flipV="1">
            <a:off x="5314950" y="3257550"/>
            <a:ext cx="0" cy="1314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2" name="Line 20"/>
          <p:cNvSpPr>
            <a:spLocks noChangeShapeType="1"/>
          </p:cNvSpPr>
          <p:nvPr/>
        </p:nvSpPr>
        <p:spPr bwMode="auto">
          <a:xfrm flipV="1">
            <a:off x="5429250" y="1562100"/>
            <a:ext cx="914400" cy="971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3" name="Line 21"/>
          <p:cNvSpPr>
            <a:spLocks noChangeShapeType="1"/>
          </p:cNvSpPr>
          <p:nvPr/>
        </p:nvSpPr>
        <p:spPr bwMode="auto">
          <a:xfrm>
            <a:off x="6734175" y="1743075"/>
            <a:ext cx="561975" cy="8001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4" name="Line 22"/>
          <p:cNvSpPr>
            <a:spLocks noChangeShapeType="1"/>
          </p:cNvSpPr>
          <p:nvPr/>
        </p:nvSpPr>
        <p:spPr bwMode="auto">
          <a:xfrm flipH="1" flipV="1">
            <a:off x="6819900" y="1571625"/>
            <a:ext cx="647700" cy="933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5" name="Line 23"/>
          <p:cNvSpPr>
            <a:spLocks noChangeShapeType="1"/>
          </p:cNvSpPr>
          <p:nvPr/>
        </p:nvSpPr>
        <p:spPr bwMode="auto">
          <a:xfrm flipH="1">
            <a:off x="5619750" y="1771650"/>
            <a:ext cx="733425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6" name="Line 24"/>
          <p:cNvSpPr>
            <a:spLocks noChangeShapeType="1"/>
          </p:cNvSpPr>
          <p:nvPr/>
        </p:nvSpPr>
        <p:spPr bwMode="auto">
          <a:xfrm>
            <a:off x="5505450" y="3286125"/>
            <a:ext cx="9525" cy="13239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7057" name="Group 25"/>
          <p:cNvGrpSpPr>
            <a:grpSpLocks/>
          </p:cNvGrpSpPr>
          <p:nvPr/>
        </p:nvGrpSpPr>
        <p:grpSpPr bwMode="auto">
          <a:xfrm>
            <a:off x="4427538" y="3384550"/>
            <a:ext cx="2032000" cy="611188"/>
            <a:chOff x="2789" y="2132"/>
            <a:chExt cx="1280" cy="385"/>
          </a:xfrm>
        </p:grpSpPr>
        <p:sp>
          <p:nvSpPr>
            <p:cNvPr id="87082" name="Rectangle 26"/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7083" name="Text Box 27"/>
            <p:cNvSpPr txBox="1">
              <a:spLocks noChangeArrowheads="1"/>
            </p:cNvSpPr>
            <p:nvPr/>
          </p:nvSpPr>
          <p:spPr bwMode="auto">
            <a:xfrm>
              <a:off x="2789" y="2132"/>
              <a:ext cx="1280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/>
                <a:t>local name server</a:t>
              </a:r>
              <a:endParaRPr lang="en-US">
                <a:latin typeface="Times New Roman" charset="0"/>
              </a:endParaRPr>
            </a:p>
            <a:p>
              <a:pPr algn="ctr"/>
              <a:r>
                <a:rPr lang="en-US" sz="1600" b="1">
                  <a:latin typeface="Courier New" charset="0"/>
                </a:rPr>
                <a:t>dns.eurecom.fr</a:t>
              </a:r>
              <a:endParaRPr lang="en-US" sz="1600">
                <a:latin typeface="Times New Roman" charset="0"/>
              </a:endParaRPr>
            </a:p>
          </p:txBody>
        </p:sp>
      </p:grpSp>
      <p:sp>
        <p:nvSpPr>
          <p:cNvPr id="87058" name="Text Box 28"/>
          <p:cNvSpPr txBox="1">
            <a:spLocks noChangeArrowheads="1"/>
          </p:cNvSpPr>
          <p:nvPr/>
        </p:nvSpPr>
        <p:spPr bwMode="auto">
          <a:xfrm>
            <a:off x="5026025" y="41132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solidFill>
                  <a:srgbClr val="FF0000"/>
                </a:solidFill>
                <a:latin typeface="Arial" charset="0"/>
              </a:rPr>
              <a:t>1</a:t>
            </a:r>
            <a:endParaRPr lang="en-US">
              <a:latin typeface="Times New Roman" charset="0"/>
            </a:endParaRPr>
          </a:p>
        </p:txBody>
      </p:sp>
      <p:sp>
        <p:nvSpPr>
          <p:cNvPr id="87059" name="Text Box 29"/>
          <p:cNvSpPr txBox="1">
            <a:spLocks noChangeArrowheads="1"/>
          </p:cNvSpPr>
          <p:nvPr/>
        </p:nvSpPr>
        <p:spPr bwMode="auto">
          <a:xfrm>
            <a:off x="5568950" y="17795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solidFill>
                  <a:srgbClr val="FF0000"/>
                </a:solidFill>
                <a:latin typeface="Arial" charset="0"/>
              </a:rPr>
              <a:t>2</a:t>
            </a:r>
            <a:endParaRPr lang="en-US">
              <a:latin typeface="Times New Roman" charset="0"/>
            </a:endParaRPr>
          </a:p>
        </p:txBody>
      </p:sp>
      <p:sp>
        <p:nvSpPr>
          <p:cNvPr id="87060" name="Text Box 30"/>
          <p:cNvSpPr txBox="1">
            <a:spLocks noChangeArrowheads="1"/>
          </p:cNvSpPr>
          <p:nvPr/>
        </p:nvSpPr>
        <p:spPr bwMode="auto">
          <a:xfrm>
            <a:off x="6711950" y="20272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solidFill>
                  <a:srgbClr val="FF0000"/>
                </a:solidFill>
                <a:latin typeface="Arial" charset="0"/>
              </a:rPr>
              <a:t>3</a:t>
            </a:r>
            <a:endParaRPr lang="en-US">
              <a:latin typeface="Times New Roman" charset="0"/>
            </a:endParaRPr>
          </a:p>
        </p:txBody>
      </p:sp>
      <p:sp>
        <p:nvSpPr>
          <p:cNvPr id="87061" name="Text Box 31"/>
          <p:cNvSpPr txBox="1">
            <a:spLocks noChangeArrowheads="1"/>
          </p:cNvSpPr>
          <p:nvPr/>
        </p:nvSpPr>
        <p:spPr bwMode="auto">
          <a:xfrm>
            <a:off x="7092950" y="17795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solidFill>
                  <a:srgbClr val="FF0000"/>
                </a:solidFill>
                <a:latin typeface="Arial" charset="0"/>
              </a:rPr>
              <a:t>4</a:t>
            </a:r>
            <a:endParaRPr lang="en-US">
              <a:latin typeface="Times New Roman" charset="0"/>
            </a:endParaRPr>
          </a:p>
        </p:txBody>
      </p:sp>
      <p:sp>
        <p:nvSpPr>
          <p:cNvPr id="87062" name="Text Box 32"/>
          <p:cNvSpPr txBox="1">
            <a:spLocks noChangeArrowheads="1"/>
          </p:cNvSpPr>
          <p:nvPr/>
        </p:nvSpPr>
        <p:spPr bwMode="auto">
          <a:xfrm>
            <a:off x="5940425" y="21034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solidFill>
                  <a:srgbClr val="FF0000"/>
                </a:solidFill>
                <a:latin typeface="Arial" charset="0"/>
              </a:rPr>
              <a:t>5</a:t>
            </a:r>
            <a:endParaRPr lang="en-US">
              <a:latin typeface="Times New Roman" charset="0"/>
            </a:endParaRPr>
          </a:p>
        </p:txBody>
      </p:sp>
      <p:sp>
        <p:nvSpPr>
          <p:cNvPr id="87063" name="Text Box 33"/>
          <p:cNvSpPr txBox="1">
            <a:spLocks noChangeArrowheads="1"/>
          </p:cNvSpPr>
          <p:nvPr/>
        </p:nvSpPr>
        <p:spPr bwMode="auto">
          <a:xfrm>
            <a:off x="5559425" y="4151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solidFill>
                  <a:srgbClr val="FF0000"/>
                </a:solidFill>
                <a:latin typeface="Arial" charset="0"/>
              </a:rPr>
              <a:t>6</a:t>
            </a:r>
            <a:endParaRPr lang="en-US">
              <a:latin typeface="Times New Roman" charset="0"/>
            </a:endParaRPr>
          </a:p>
        </p:txBody>
      </p:sp>
      <p:grpSp>
        <p:nvGrpSpPr>
          <p:cNvPr id="87064" name="Group 34"/>
          <p:cNvGrpSpPr>
            <a:grpSpLocks/>
          </p:cNvGrpSpPr>
          <p:nvPr/>
        </p:nvGrpSpPr>
        <p:grpSpPr bwMode="auto">
          <a:xfrm>
            <a:off x="6380163" y="1150938"/>
            <a:ext cx="369887" cy="657225"/>
            <a:chOff x="4180" y="783"/>
            <a:chExt cx="150" cy="307"/>
          </a:xfrm>
        </p:grpSpPr>
        <p:sp>
          <p:nvSpPr>
            <p:cNvPr id="87074" name="AutoShape 35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7075" name="Rectangle 36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7076" name="Rectangle 37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7077" name="AutoShape 38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7078" name="Line 39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79" name="Line 40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80" name="Rectangle 41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7081" name="Rectangle 42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</p:grpSp>
      <p:grpSp>
        <p:nvGrpSpPr>
          <p:cNvPr id="87065" name="Group 43"/>
          <p:cNvGrpSpPr>
            <a:grpSpLocks/>
          </p:cNvGrpSpPr>
          <p:nvPr/>
        </p:nvGrpSpPr>
        <p:grpSpPr bwMode="auto">
          <a:xfrm>
            <a:off x="7208838" y="2579688"/>
            <a:ext cx="369887" cy="657225"/>
            <a:chOff x="4180" y="783"/>
            <a:chExt cx="150" cy="307"/>
          </a:xfrm>
        </p:grpSpPr>
        <p:sp>
          <p:nvSpPr>
            <p:cNvPr id="87066" name="AutoShape 44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7067" name="Rectangle 45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7068" name="Rectangle 46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7069" name="AutoShape 47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7070" name="Line 48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71" name="Line 49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072" name="Rectangle 50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7073" name="Rectangle 51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7793AD-066D-D94F-B199-859C5CB1EDD8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2800">
                <a:latin typeface="Helv" charset="0"/>
                <a:ea typeface="ＭＳ Ｐゴシック" charset="0"/>
              </a:rPr>
              <a:t>DNS Example</a:t>
            </a:r>
            <a:endParaRPr lang="en-US">
              <a:latin typeface="Helv" charset="0"/>
              <a:ea typeface="ＭＳ Ｐゴシック" charset="0"/>
            </a:endParaRPr>
          </a:p>
        </p:txBody>
      </p:sp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1295401"/>
            <a:ext cx="4169750" cy="3810912"/>
          </a:xfrm>
        </p:spPr>
        <p:txBody>
          <a:bodyPr>
            <a:normAutofit/>
          </a:bodyPr>
          <a:lstStyle/>
          <a:p>
            <a:pPr marL="342900" indent="-3429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ea typeface="ＭＳ Ｐゴシック" charset="0"/>
              </a:rPr>
              <a:t>Root name server:</a:t>
            </a:r>
            <a:endParaRPr lang="en-US" sz="1800" dirty="0" smtClean="0">
              <a:ea typeface="ＭＳ Ｐゴシック" charset="0"/>
            </a:endParaRPr>
          </a:p>
          <a:p>
            <a:pPr marL="342900" indent="-342900" eaLnBrk="1" hangingPunct="1">
              <a:lnSpc>
                <a:spcPct val="80000"/>
              </a:lnSpc>
              <a:defRPr/>
            </a:pPr>
            <a:r>
              <a:rPr lang="en-US" sz="1800" dirty="0" smtClean="0">
                <a:ea typeface="ＭＳ Ｐゴシック" charset="0"/>
              </a:rPr>
              <a:t>may not know the authoritative name server</a:t>
            </a:r>
          </a:p>
          <a:p>
            <a:pPr marL="342900" indent="-342900" eaLnBrk="1" hangingPunct="1">
              <a:lnSpc>
                <a:spcPct val="80000"/>
              </a:lnSpc>
              <a:defRPr/>
            </a:pPr>
            <a:r>
              <a:rPr lang="en-US" sz="1800" dirty="0" smtClean="0">
                <a:ea typeface="ＭＳ Ｐゴシック" charset="0"/>
              </a:rPr>
              <a:t>may know </a:t>
            </a:r>
            <a:r>
              <a:rPr lang="en-US" sz="1800" i="1" dirty="0" smtClean="0">
                <a:solidFill>
                  <a:schemeClr val="accent2"/>
                </a:solidFill>
                <a:ea typeface="ＭＳ Ｐゴシック" charset="0"/>
              </a:rPr>
              <a:t>intermediate name server:</a:t>
            </a:r>
            <a:r>
              <a:rPr lang="en-US" sz="1800" dirty="0" smtClean="0">
                <a:ea typeface="ＭＳ Ｐゴシック" charset="0"/>
              </a:rPr>
              <a:t> whom to contact to find authoritative name server</a:t>
            </a:r>
          </a:p>
          <a:p>
            <a:pPr marL="342900" indent="-342900" eaLnBrk="1" hangingPunct="1">
              <a:lnSpc>
                <a:spcPct val="80000"/>
              </a:lnSpc>
              <a:defRPr/>
            </a:pPr>
            <a:r>
              <a:rPr lang="en-US" sz="1800" dirty="0" smtClean="0">
                <a:ea typeface="ＭＳ Ｐゴシック" charset="0"/>
              </a:rPr>
              <a:t>Hierarchy</a:t>
            </a:r>
          </a:p>
          <a:p>
            <a:pPr marL="342900" indent="-3429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 smtClean="0">
                <a:ea typeface="ＭＳ Ｐゴシック" charset="0"/>
              </a:rPr>
              <a:t>		.</a:t>
            </a:r>
          </a:p>
          <a:p>
            <a:pPr marL="342900" indent="-342900" eaLnBrk="1" hangingPunct="1">
              <a:lnSpc>
                <a:spcPct val="80000"/>
              </a:lnSpc>
              <a:buFontTx/>
              <a:buNone/>
              <a:defRPr/>
            </a:pPr>
            <a:endParaRPr lang="en-US" sz="1800" dirty="0" smtClean="0">
              <a:ea typeface="ＭＳ Ｐゴシック" charset="0"/>
            </a:endParaRPr>
          </a:p>
          <a:p>
            <a:pPr marL="342900" indent="-3429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 smtClean="0">
                <a:ea typeface="ＭＳ Ｐゴシック" charset="0"/>
              </a:rPr>
              <a:t>	.</a:t>
            </a:r>
            <a:r>
              <a:rPr lang="en-US" sz="1800" dirty="0" err="1" smtClean="0">
                <a:ea typeface="ＭＳ Ｐゴシック" charset="0"/>
              </a:rPr>
              <a:t>edu</a:t>
            </a:r>
            <a:r>
              <a:rPr lang="en-US" sz="1800" dirty="0" smtClean="0">
                <a:ea typeface="ＭＳ Ｐゴシック" charset="0"/>
              </a:rPr>
              <a:t> 	       .com .mil …</a:t>
            </a:r>
          </a:p>
          <a:p>
            <a:pPr marL="342900" indent="-342900" eaLnBrk="1" hangingPunct="1">
              <a:lnSpc>
                <a:spcPct val="80000"/>
              </a:lnSpc>
              <a:buFontTx/>
              <a:buNone/>
              <a:defRPr/>
            </a:pPr>
            <a:endParaRPr lang="en-US" sz="1800" dirty="0" smtClean="0">
              <a:ea typeface="ＭＳ Ｐゴシック" charset="0"/>
            </a:endParaRPr>
          </a:p>
          <a:p>
            <a:pPr marL="342900" indent="-3429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1800" dirty="0" err="1" smtClean="0">
                <a:ea typeface="ＭＳ Ｐゴシック" charset="0"/>
              </a:rPr>
              <a:t>uiuc.edu</a:t>
            </a:r>
            <a:r>
              <a:rPr lang="en-US" sz="1800" dirty="0" smtClean="0">
                <a:ea typeface="ＭＳ Ｐゴシック" charset="0"/>
              </a:rPr>
              <a:t>  </a:t>
            </a:r>
            <a:r>
              <a:rPr lang="en-US" sz="1800" dirty="0" err="1" smtClean="0">
                <a:ea typeface="ＭＳ Ｐゴシック" charset="0"/>
              </a:rPr>
              <a:t>mit.edu</a:t>
            </a:r>
            <a:r>
              <a:rPr lang="en-US" sz="1800" dirty="0" smtClean="0">
                <a:ea typeface="ＭＳ Ｐゴシック" charset="0"/>
              </a:rPr>
              <a:t>…</a:t>
            </a:r>
          </a:p>
        </p:txBody>
      </p:sp>
      <p:graphicFrame>
        <p:nvGraphicFramePr>
          <p:cNvPr id="89091" name="Object 2"/>
          <p:cNvGraphicFramePr>
            <a:graphicFrameLocks noChangeAspect="1"/>
          </p:cNvGraphicFramePr>
          <p:nvPr/>
        </p:nvGraphicFramePr>
        <p:xfrm>
          <a:off x="4818063" y="4473575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60" name="Clip" r:id="rId4" imgW="1307079" imgH="1083682" progId="MS_ClipArt_Gallery.2">
                  <p:embed/>
                </p:oleObj>
              </mc:Choice>
              <mc:Fallback>
                <p:oleObj name="Clip" r:id="rId4" imgW="1307079" imgH="1083682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8063" y="4473575"/>
                        <a:ext cx="833437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092" name="Text Box 5"/>
          <p:cNvSpPr txBox="1">
            <a:spLocks noChangeArrowheads="1"/>
          </p:cNvSpPr>
          <p:nvPr/>
        </p:nvSpPr>
        <p:spPr bwMode="auto">
          <a:xfrm>
            <a:off x="3900488" y="5051425"/>
            <a:ext cx="2017712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requesting host</a:t>
            </a:r>
            <a:endParaRPr lang="en-US">
              <a:latin typeface="Times New Roman" charset="0"/>
            </a:endParaRPr>
          </a:p>
          <a:p>
            <a:pPr algn="ctr"/>
            <a:r>
              <a:rPr lang="en-US" sz="1600" b="1">
                <a:latin typeface="Courier New" charset="0"/>
              </a:rPr>
              <a:t>surf.eurecom.fr</a:t>
            </a:r>
            <a:endParaRPr lang="en-US" sz="1600">
              <a:latin typeface="Times New Roman" charset="0"/>
            </a:endParaRPr>
          </a:p>
        </p:txBody>
      </p:sp>
      <p:sp>
        <p:nvSpPr>
          <p:cNvPr id="89093" name="Text Box 6"/>
          <p:cNvSpPr txBox="1">
            <a:spLocks noChangeArrowheads="1"/>
          </p:cNvSpPr>
          <p:nvPr/>
        </p:nvSpPr>
        <p:spPr bwMode="auto">
          <a:xfrm>
            <a:off x="6251575" y="5840413"/>
            <a:ext cx="2384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600" b="1">
                <a:latin typeface="Courier New" charset="0"/>
              </a:rPr>
              <a:t>dragon.cs.uiuc.edu</a:t>
            </a:r>
            <a:endParaRPr lang="en-US" sz="1600">
              <a:latin typeface="Times New Roman" charset="0"/>
            </a:endParaRPr>
          </a:p>
        </p:txBody>
      </p:sp>
      <p:graphicFrame>
        <p:nvGraphicFramePr>
          <p:cNvPr id="89094" name="Object 3"/>
          <p:cNvGraphicFramePr>
            <a:graphicFrameLocks noChangeAspect="1"/>
          </p:cNvGraphicFramePr>
          <p:nvPr/>
        </p:nvGraphicFramePr>
        <p:xfrm>
          <a:off x="6942138" y="5273675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61" name="Clip" r:id="rId6" imgW="1307079" imgH="1083682" progId="MS_ClipArt_Gallery.2">
                  <p:embed/>
                </p:oleObj>
              </mc:Choice>
              <mc:Fallback>
                <p:oleObj name="Clip" r:id="rId6" imgW="1307079" imgH="1083682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2138" y="5273675"/>
                        <a:ext cx="833437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9095" name="Group 8"/>
          <p:cNvGrpSpPr>
            <a:grpSpLocks/>
          </p:cNvGrpSpPr>
          <p:nvPr/>
        </p:nvGrpSpPr>
        <p:grpSpPr bwMode="auto">
          <a:xfrm>
            <a:off x="5065713" y="2398713"/>
            <a:ext cx="369887" cy="657225"/>
            <a:chOff x="4180" y="783"/>
            <a:chExt cx="150" cy="307"/>
          </a:xfrm>
        </p:grpSpPr>
        <p:sp>
          <p:nvSpPr>
            <p:cNvPr id="89152" name="AutoShape 9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9153" name="Rectangle 10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9154" name="Rectangle 11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9155" name="AutoShape 12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9156" name="Line 13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57" name="Line 14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58" name="Rectangle 15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9159" name="Rectangle 16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89096" name="Text Box 17"/>
          <p:cNvSpPr txBox="1">
            <a:spLocks noChangeArrowheads="1"/>
          </p:cNvSpPr>
          <p:nvPr/>
        </p:nvSpPr>
        <p:spPr bwMode="auto">
          <a:xfrm>
            <a:off x="5591175" y="565150"/>
            <a:ext cx="2011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root name server</a:t>
            </a:r>
            <a:endParaRPr lang="en-US" sz="1600">
              <a:latin typeface="Times New Roman" charset="0"/>
            </a:endParaRPr>
          </a:p>
        </p:txBody>
      </p:sp>
      <p:sp>
        <p:nvSpPr>
          <p:cNvPr id="89097" name="Line 18"/>
          <p:cNvSpPr>
            <a:spLocks noChangeShapeType="1"/>
          </p:cNvSpPr>
          <p:nvPr/>
        </p:nvSpPr>
        <p:spPr bwMode="auto">
          <a:xfrm flipH="1" flipV="1">
            <a:off x="5114925" y="3086100"/>
            <a:ext cx="0" cy="1314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8" name="Line 19"/>
          <p:cNvSpPr>
            <a:spLocks noChangeShapeType="1"/>
          </p:cNvSpPr>
          <p:nvPr/>
        </p:nvSpPr>
        <p:spPr bwMode="auto">
          <a:xfrm flipV="1">
            <a:off x="5229225" y="1390650"/>
            <a:ext cx="914400" cy="971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099" name="Line 20"/>
          <p:cNvSpPr>
            <a:spLocks noChangeShapeType="1"/>
          </p:cNvSpPr>
          <p:nvPr/>
        </p:nvSpPr>
        <p:spPr bwMode="auto">
          <a:xfrm>
            <a:off x="6534150" y="1571625"/>
            <a:ext cx="561975" cy="8001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0" name="Line 21"/>
          <p:cNvSpPr>
            <a:spLocks noChangeShapeType="1"/>
          </p:cNvSpPr>
          <p:nvPr/>
        </p:nvSpPr>
        <p:spPr bwMode="auto">
          <a:xfrm flipH="1" flipV="1">
            <a:off x="6619875" y="1400175"/>
            <a:ext cx="647700" cy="933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1" name="Line 22"/>
          <p:cNvSpPr>
            <a:spLocks noChangeShapeType="1"/>
          </p:cNvSpPr>
          <p:nvPr/>
        </p:nvSpPr>
        <p:spPr bwMode="auto">
          <a:xfrm flipH="1">
            <a:off x="5419725" y="1600200"/>
            <a:ext cx="733425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02" name="Line 23"/>
          <p:cNvSpPr>
            <a:spLocks noChangeShapeType="1"/>
          </p:cNvSpPr>
          <p:nvPr/>
        </p:nvSpPr>
        <p:spPr bwMode="auto">
          <a:xfrm>
            <a:off x="5305425" y="3114675"/>
            <a:ext cx="9525" cy="13239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9103" name="Group 24"/>
          <p:cNvGrpSpPr>
            <a:grpSpLocks/>
          </p:cNvGrpSpPr>
          <p:nvPr/>
        </p:nvGrpSpPr>
        <p:grpSpPr bwMode="auto">
          <a:xfrm>
            <a:off x="3941763" y="3232150"/>
            <a:ext cx="2032000" cy="611188"/>
            <a:chOff x="2789" y="2132"/>
            <a:chExt cx="1280" cy="385"/>
          </a:xfrm>
        </p:grpSpPr>
        <p:sp>
          <p:nvSpPr>
            <p:cNvPr id="89150" name="Rectangle 25"/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9151" name="Text Box 26"/>
            <p:cNvSpPr txBox="1">
              <a:spLocks noChangeArrowheads="1"/>
            </p:cNvSpPr>
            <p:nvPr/>
          </p:nvSpPr>
          <p:spPr bwMode="auto">
            <a:xfrm>
              <a:off x="2789" y="2132"/>
              <a:ext cx="1280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/>
                <a:t>local name server</a:t>
              </a:r>
              <a:endParaRPr lang="en-US">
                <a:latin typeface="Times New Roman" charset="0"/>
              </a:endParaRPr>
            </a:p>
            <a:p>
              <a:pPr algn="ctr"/>
              <a:r>
                <a:rPr lang="en-US" sz="1600" b="1">
                  <a:latin typeface="Courier New" charset="0"/>
                </a:rPr>
                <a:t>dns.eurecom.fr</a:t>
              </a:r>
              <a:endParaRPr lang="en-US" sz="1600">
                <a:latin typeface="Times New Roman" charset="0"/>
              </a:endParaRPr>
            </a:p>
          </p:txBody>
        </p:sp>
      </p:grpSp>
      <p:sp>
        <p:nvSpPr>
          <p:cNvPr id="89104" name="Text Box 27"/>
          <p:cNvSpPr txBox="1">
            <a:spLocks noChangeArrowheads="1"/>
          </p:cNvSpPr>
          <p:nvPr/>
        </p:nvSpPr>
        <p:spPr bwMode="auto">
          <a:xfrm>
            <a:off x="4826000" y="39417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solidFill>
                  <a:srgbClr val="FF0000"/>
                </a:solidFill>
                <a:latin typeface="Arial" charset="0"/>
              </a:rPr>
              <a:t>1</a:t>
            </a:r>
            <a:endParaRPr lang="en-US">
              <a:latin typeface="Times New Roman" charset="0"/>
            </a:endParaRPr>
          </a:p>
        </p:txBody>
      </p:sp>
      <p:sp>
        <p:nvSpPr>
          <p:cNvPr id="89105" name="Text Box 28"/>
          <p:cNvSpPr txBox="1">
            <a:spLocks noChangeArrowheads="1"/>
          </p:cNvSpPr>
          <p:nvPr/>
        </p:nvSpPr>
        <p:spPr bwMode="auto">
          <a:xfrm>
            <a:off x="5368925" y="16081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solidFill>
                  <a:srgbClr val="FF0000"/>
                </a:solidFill>
                <a:latin typeface="Arial" charset="0"/>
              </a:rPr>
              <a:t>2</a:t>
            </a:r>
            <a:endParaRPr lang="en-US">
              <a:latin typeface="Times New Roman" charset="0"/>
            </a:endParaRPr>
          </a:p>
        </p:txBody>
      </p:sp>
      <p:sp>
        <p:nvSpPr>
          <p:cNvPr id="89106" name="Text Box 29"/>
          <p:cNvSpPr txBox="1">
            <a:spLocks noChangeArrowheads="1"/>
          </p:cNvSpPr>
          <p:nvPr/>
        </p:nvSpPr>
        <p:spPr bwMode="auto">
          <a:xfrm>
            <a:off x="6511925" y="18557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solidFill>
                  <a:srgbClr val="FF0000"/>
                </a:solidFill>
                <a:latin typeface="Arial" charset="0"/>
              </a:rPr>
              <a:t>3</a:t>
            </a:r>
            <a:endParaRPr lang="en-US">
              <a:latin typeface="Times New Roman" charset="0"/>
            </a:endParaRPr>
          </a:p>
        </p:txBody>
      </p:sp>
      <p:sp>
        <p:nvSpPr>
          <p:cNvPr id="89107" name="Text Box 30"/>
          <p:cNvSpPr txBox="1">
            <a:spLocks noChangeArrowheads="1"/>
          </p:cNvSpPr>
          <p:nvPr/>
        </p:nvSpPr>
        <p:spPr bwMode="auto">
          <a:xfrm>
            <a:off x="6778625" y="37607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solidFill>
                  <a:srgbClr val="FF0000"/>
                </a:solidFill>
                <a:latin typeface="Arial" charset="0"/>
              </a:rPr>
              <a:t>4</a:t>
            </a:r>
            <a:endParaRPr lang="en-US">
              <a:latin typeface="Times New Roman" charset="0"/>
            </a:endParaRPr>
          </a:p>
        </p:txBody>
      </p:sp>
      <p:sp>
        <p:nvSpPr>
          <p:cNvPr id="89108" name="Text Box 31"/>
          <p:cNvSpPr txBox="1">
            <a:spLocks noChangeArrowheads="1"/>
          </p:cNvSpPr>
          <p:nvPr/>
        </p:nvSpPr>
        <p:spPr bwMode="auto">
          <a:xfrm>
            <a:off x="7302500" y="37322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solidFill>
                  <a:srgbClr val="FF0000"/>
                </a:solidFill>
                <a:latin typeface="Arial" charset="0"/>
              </a:rPr>
              <a:t>5</a:t>
            </a:r>
            <a:endParaRPr lang="en-US">
              <a:latin typeface="Times New Roman" charset="0"/>
            </a:endParaRPr>
          </a:p>
        </p:txBody>
      </p:sp>
      <p:sp>
        <p:nvSpPr>
          <p:cNvPr id="89109" name="Text Box 32"/>
          <p:cNvSpPr txBox="1">
            <a:spLocks noChangeArrowheads="1"/>
          </p:cNvSpPr>
          <p:nvPr/>
        </p:nvSpPr>
        <p:spPr bwMode="auto">
          <a:xfrm>
            <a:off x="6911975" y="15700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solidFill>
                  <a:srgbClr val="FF0000"/>
                </a:solidFill>
                <a:latin typeface="Arial" charset="0"/>
              </a:rPr>
              <a:t>6</a:t>
            </a:r>
            <a:endParaRPr lang="en-US">
              <a:latin typeface="Times New Roman" charset="0"/>
            </a:endParaRPr>
          </a:p>
        </p:txBody>
      </p:sp>
      <p:grpSp>
        <p:nvGrpSpPr>
          <p:cNvPr id="89110" name="Group 33"/>
          <p:cNvGrpSpPr>
            <a:grpSpLocks/>
          </p:cNvGrpSpPr>
          <p:nvPr/>
        </p:nvGrpSpPr>
        <p:grpSpPr bwMode="auto">
          <a:xfrm>
            <a:off x="6180138" y="979488"/>
            <a:ext cx="369887" cy="657225"/>
            <a:chOff x="4180" y="783"/>
            <a:chExt cx="150" cy="307"/>
          </a:xfrm>
        </p:grpSpPr>
        <p:sp>
          <p:nvSpPr>
            <p:cNvPr id="89142" name="AutoShape 34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9143" name="Rectangle 35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9144" name="Rectangle 36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9145" name="AutoShape 37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9146" name="Line 38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47" name="Line 39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48" name="Rectangle 40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9149" name="Rectangle 41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</p:grpSp>
      <p:grpSp>
        <p:nvGrpSpPr>
          <p:cNvPr id="89111" name="Group 42"/>
          <p:cNvGrpSpPr>
            <a:grpSpLocks/>
          </p:cNvGrpSpPr>
          <p:nvPr/>
        </p:nvGrpSpPr>
        <p:grpSpPr bwMode="auto">
          <a:xfrm>
            <a:off x="7008813" y="2408238"/>
            <a:ext cx="369887" cy="657225"/>
            <a:chOff x="4180" y="783"/>
            <a:chExt cx="150" cy="307"/>
          </a:xfrm>
        </p:grpSpPr>
        <p:sp>
          <p:nvSpPr>
            <p:cNvPr id="89134" name="AutoShape 43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9135" name="Rectangle 44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9136" name="Rectangle 45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9137" name="AutoShape 46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9138" name="Line 47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39" name="Line 48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40" name="Rectangle 49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9141" name="Rectangle 50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</p:grpSp>
      <p:grpSp>
        <p:nvGrpSpPr>
          <p:cNvPr id="89112" name="Group 51"/>
          <p:cNvGrpSpPr>
            <a:grpSpLocks/>
          </p:cNvGrpSpPr>
          <p:nvPr/>
        </p:nvGrpSpPr>
        <p:grpSpPr bwMode="auto">
          <a:xfrm>
            <a:off x="6989763" y="4027488"/>
            <a:ext cx="369887" cy="657225"/>
            <a:chOff x="4180" y="783"/>
            <a:chExt cx="150" cy="307"/>
          </a:xfrm>
        </p:grpSpPr>
        <p:sp>
          <p:nvSpPr>
            <p:cNvPr id="89126" name="AutoShape 5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9127" name="Rectangle 5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9128" name="Rectangle 5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9129" name="AutoShape 5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9130" name="Line 5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31" name="Line 5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132" name="Rectangle 5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9133" name="Rectangle 5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89113" name="Text Box 60"/>
          <p:cNvSpPr txBox="1">
            <a:spLocks noChangeArrowheads="1"/>
          </p:cNvSpPr>
          <p:nvPr/>
        </p:nvSpPr>
        <p:spPr bwMode="auto">
          <a:xfrm>
            <a:off x="6059488" y="4598988"/>
            <a:ext cx="26479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600"/>
              <a:t>authoritative name server</a:t>
            </a:r>
            <a:endParaRPr lang="en-US">
              <a:latin typeface="Times New Roman" charset="0"/>
            </a:endParaRPr>
          </a:p>
          <a:p>
            <a:pPr algn="ctr"/>
            <a:r>
              <a:rPr lang="en-US" sz="1600" b="1">
                <a:latin typeface="Courier New" charset="0"/>
              </a:rPr>
              <a:t>dns.cs.uiuc.edu</a:t>
            </a:r>
            <a:endParaRPr lang="en-US" sz="1600">
              <a:latin typeface="Times New Roman" charset="0"/>
            </a:endParaRPr>
          </a:p>
        </p:txBody>
      </p:sp>
      <p:sp>
        <p:nvSpPr>
          <p:cNvPr id="89114" name="Line 61"/>
          <p:cNvSpPr>
            <a:spLocks noChangeShapeType="1"/>
          </p:cNvSpPr>
          <p:nvPr/>
        </p:nvSpPr>
        <p:spPr bwMode="auto">
          <a:xfrm>
            <a:off x="7096125" y="3114675"/>
            <a:ext cx="9525" cy="9239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115" name="Line 62"/>
          <p:cNvSpPr>
            <a:spLocks noChangeShapeType="1"/>
          </p:cNvSpPr>
          <p:nvPr/>
        </p:nvSpPr>
        <p:spPr bwMode="auto">
          <a:xfrm flipH="1" flipV="1">
            <a:off x="7286625" y="3124200"/>
            <a:ext cx="0" cy="8667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9116" name="Group 63"/>
          <p:cNvGrpSpPr>
            <a:grpSpLocks/>
          </p:cNvGrpSpPr>
          <p:nvPr/>
        </p:nvGrpSpPr>
        <p:grpSpPr bwMode="auto">
          <a:xfrm>
            <a:off x="6113463" y="3255963"/>
            <a:ext cx="2624137" cy="581025"/>
            <a:chOff x="4115" y="2147"/>
            <a:chExt cx="1653" cy="366"/>
          </a:xfrm>
        </p:grpSpPr>
        <p:sp>
          <p:nvSpPr>
            <p:cNvPr id="89124" name="Rectangle 64"/>
            <p:cNvSpPr>
              <a:spLocks noChangeArrowheads="1"/>
            </p:cNvSpPr>
            <p:nvPr/>
          </p:nvSpPr>
          <p:spPr bwMode="auto">
            <a:xfrm>
              <a:off x="4170" y="2196"/>
              <a:ext cx="1512" cy="2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9125" name="Text Box 65"/>
            <p:cNvSpPr txBox="1">
              <a:spLocks noChangeArrowheads="1"/>
            </p:cNvSpPr>
            <p:nvPr/>
          </p:nvSpPr>
          <p:spPr bwMode="auto">
            <a:xfrm>
              <a:off x="4115" y="2147"/>
              <a:ext cx="1653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intermediate name server</a:t>
              </a:r>
              <a:endParaRPr lang="en-US">
                <a:latin typeface="Times New Roman" charset="0"/>
              </a:endParaRPr>
            </a:p>
            <a:p>
              <a:pPr algn="ctr"/>
              <a:r>
                <a:rPr lang="en-US" sz="1600" b="1">
                  <a:latin typeface="Courier New" charset="0"/>
                </a:rPr>
                <a:t>dns.uiuc.edu</a:t>
              </a:r>
              <a:endParaRPr lang="en-US" sz="1600">
                <a:latin typeface="Times New Roman" charset="0"/>
              </a:endParaRPr>
            </a:p>
          </p:txBody>
        </p:sp>
      </p:grpSp>
      <p:sp>
        <p:nvSpPr>
          <p:cNvPr id="89117" name="Text Box 66"/>
          <p:cNvSpPr txBox="1">
            <a:spLocks noChangeArrowheads="1"/>
          </p:cNvSpPr>
          <p:nvPr/>
        </p:nvSpPr>
        <p:spPr bwMode="auto">
          <a:xfrm>
            <a:off x="5797550" y="18938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solidFill>
                  <a:srgbClr val="FF0000"/>
                </a:solidFill>
                <a:latin typeface="Arial" charset="0"/>
              </a:rPr>
              <a:t>7</a:t>
            </a:r>
            <a:endParaRPr lang="en-US">
              <a:latin typeface="Times New Roman" charset="0"/>
            </a:endParaRPr>
          </a:p>
        </p:txBody>
      </p:sp>
      <p:sp>
        <p:nvSpPr>
          <p:cNvPr id="89118" name="Text Box 67"/>
          <p:cNvSpPr txBox="1">
            <a:spLocks noChangeArrowheads="1"/>
          </p:cNvSpPr>
          <p:nvPr/>
        </p:nvSpPr>
        <p:spPr bwMode="auto">
          <a:xfrm>
            <a:off x="5378450" y="39608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solidFill>
                  <a:srgbClr val="FF0000"/>
                </a:solidFill>
                <a:latin typeface="Arial" charset="0"/>
              </a:rPr>
              <a:t>8</a:t>
            </a:r>
            <a:endParaRPr lang="en-US">
              <a:latin typeface="Times New Roman" charset="0"/>
            </a:endParaRPr>
          </a:p>
        </p:txBody>
      </p:sp>
      <p:sp>
        <p:nvSpPr>
          <p:cNvPr id="89119" name="Line 68"/>
          <p:cNvSpPr>
            <a:spLocks noChangeShapeType="1"/>
          </p:cNvSpPr>
          <p:nvPr/>
        </p:nvSpPr>
        <p:spPr bwMode="auto">
          <a:xfrm flipH="1">
            <a:off x="884211" y="3631135"/>
            <a:ext cx="50800" cy="165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20" name="Line 69"/>
          <p:cNvSpPr>
            <a:spLocks noChangeShapeType="1"/>
          </p:cNvSpPr>
          <p:nvPr/>
        </p:nvSpPr>
        <p:spPr bwMode="auto">
          <a:xfrm>
            <a:off x="1214411" y="3593035"/>
            <a:ext cx="495300" cy="266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21" name="Line 70"/>
          <p:cNvSpPr>
            <a:spLocks noChangeShapeType="1"/>
          </p:cNvSpPr>
          <p:nvPr/>
        </p:nvSpPr>
        <p:spPr bwMode="auto">
          <a:xfrm flipH="1">
            <a:off x="1249935" y="3150923"/>
            <a:ext cx="10160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22" name="Line 71"/>
          <p:cNvSpPr>
            <a:spLocks noChangeShapeType="1"/>
          </p:cNvSpPr>
          <p:nvPr/>
        </p:nvSpPr>
        <p:spPr bwMode="auto">
          <a:xfrm>
            <a:off x="1478535" y="3163623"/>
            <a:ext cx="406400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23" name="Line 72"/>
          <p:cNvSpPr>
            <a:spLocks noChangeShapeType="1"/>
          </p:cNvSpPr>
          <p:nvPr/>
        </p:nvSpPr>
        <p:spPr bwMode="auto">
          <a:xfrm>
            <a:off x="1669035" y="3125523"/>
            <a:ext cx="952500" cy="254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66470-B12D-0B45-85C4-CE5B6A603912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2800">
                <a:latin typeface="Helv" charset="0"/>
                <a:ea typeface="ＭＳ Ｐゴシック" charset="0"/>
              </a:rPr>
              <a:t>DNS: Iterated Queries</a:t>
            </a:r>
            <a:endParaRPr lang="en-US">
              <a:latin typeface="Helv" charset="0"/>
              <a:ea typeface="ＭＳ Ｐゴシック" charset="0"/>
            </a:endParaRPr>
          </a:p>
        </p:txBody>
      </p:sp>
      <p:sp>
        <p:nvSpPr>
          <p:cNvPr id="44034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1295401"/>
            <a:ext cx="3219493" cy="4920980"/>
          </a:xfrm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u="sng" dirty="0" smtClean="0">
                <a:solidFill>
                  <a:srgbClr val="FF0000"/>
                </a:solidFill>
                <a:ea typeface="ＭＳ Ｐゴシック" charset="0"/>
              </a:rPr>
              <a:t>recursive query:</a:t>
            </a:r>
            <a:endParaRPr lang="en-US" sz="1800" dirty="0" smtClean="0">
              <a:ea typeface="ＭＳ Ｐゴシック" charset="0"/>
            </a:endParaRPr>
          </a:p>
          <a:p>
            <a:pPr marL="342900" indent="-342900" eaLnBrk="1" hangingPunct="1">
              <a:lnSpc>
                <a:spcPct val="80000"/>
              </a:lnSpc>
              <a:defRPr/>
            </a:pPr>
            <a:r>
              <a:rPr lang="en-US" sz="1800" dirty="0" smtClean="0">
                <a:ea typeface="ＭＳ Ｐゴシック" charset="0"/>
              </a:rPr>
              <a:t>puts burden of name resolution on servers along the way</a:t>
            </a:r>
          </a:p>
          <a:p>
            <a:pPr marL="342900" indent="-342900" eaLnBrk="1" hangingPunct="1">
              <a:lnSpc>
                <a:spcPct val="80000"/>
              </a:lnSpc>
              <a:defRPr/>
            </a:pPr>
            <a:r>
              <a:rPr lang="en-US" sz="1800" dirty="0" smtClean="0">
                <a:ea typeface="ＭＳ Ｐゴシック" charset="0"/>
              </a:rPr>
              <a:t>may fail if a server does not know next server to contact</a:t>
            </a:r>
          </a:p>
          <a:p>
            <a:pPr marL="342900" indent="-342900" eaLnBrk="1" hangingPunct="1">
              <a:lnSpc>
                <a:spcPct val="80000"/>
              </a:lnSpc>
              <a:defRPr/>
            </a:pPr>
            <a:endParaRPr lang="en-US" sz="1800" dirty="0" smtClean="0">
              <a:ea typeface="ＭＳ Ｐゴシック" charset="0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50000"/>
              </a:spcBef>
              <a:buFontTx/>
              <a:buNone/>
              <a:defRPr/>
            </a:pPr>
            <a:r>
              <a:rPr lang="en-US" sz="2000" u="sng" dirty="0" smtClean="0">
                <a:solidFill>
                  <a:srgbClr val="FF0000"/>
                </a:solidFill>
                <a:ea typeface="ＭＳ Ｐゴシック" charset="0"/>
              </a:rPr>
              <a:t>iterated query:</a:t>
            </a:r>
            <a:endParaRPr lang="en-US" sz="1800" dirty="0" smtClean="0">
              <a:solidFill>
                <a:srgbClr val="FF0000"/>
              </a:solidFill>
              <a:ea typeface="ＭＳ Ｐゴシック" charset="0"/>
            </a:endParaRPr>
          </a:p>
          <a:p>
            <a:pPr marL="342900" indent="-342900" eaLnBrk="1" hangingPunct="1">
              <a:lnSpc>
                <a:spcPct val="80000"/>
              </a:lnSpc>
              <a:defRPr/>
            </a:pPr>
            <a:r>
              <a:rPr lang="en-US" sz="1800" dirty="0" smtClean="0">
                <a:ea typeface="ＭＳ Ｐゴシック" charset="0"/>
              </a:rPr>
              <a:t>contacted server replies with name of server to querying server</a:t>
            </a:r>
          </a:p>
          <a:p>
            <a:pPr marL="342900" indent="-342900" eaLnBrk="1" hangingPunct="1">
              <a:lnSpc>
                <a:spcPct val="80000"/>
              </a:lnSpc>
              <a:defRPr/>
            </a:pPr>
            <a:r>
              <a:rPr lang="ja-JP" altLang="en-US" sz="1800" dirty="0" smtClean="0">
                <a:ea typeface="ＭＳ Ｐゴシック" charset="0"/>
              </a:rPr>
              <a:t>“</a:t>
            </a:r>
            <a:r>
              <a:rPr lang="en-US" altLang="ja-JP" sz="1800" dirty="0" smtClean="0">
                <a:ea typeface="ＭＳ Ｐゴシック" charset="0"/>
              </a:rPr>
              <a:t>I don</a:t>
            </a:r>
            <a:r>
              <a:rPr lang="ja-JP" altLang="en-US" sz="1800" dirty="0" smtClean="0">
                <a:ea typeface="ＭＳ Ｐゴシック" charset="0"/>
              </a:rPr>
              <a:t>’</a:t>
            </a:r>
            <a:r>
              <a:rPr lang="en-US" altLang="ja-JP" sz="1800" dirty="0" smtClean="0">
                <a:ea typeface="ＭＳ Ｐゴシック" charset="0"/>
              </a:rPr>
              <a:t>t know this resource name, but ask this other server</a:t>
            </a:r>
            <a:r>
              <a:rPr lang="ja-JP" altLang="en-US" sz="1800" dirty="0" smtClean="0">
                <a:ea typeface="ＭＳ Ｐゴシック" charset="0"/>
              </a:rPr>
              <a:t>”</a:t>
            </a:r>
            <a:endParaRPr lang="en-US" altLang="ja-JP" sz="1800" dirty="0" smtClean="0">
              <a:ea typeface="ＭＳ Ｐゴシック" charset="0"/>
            </a:endParaRPr>
          </a:p>
          <a:p>
            <a:pPr marL="342900" indent="-342900" eaLnBrk="1" hangingPunct="1">
              <a:lnSpc>
                <a:spcPct val="80000"/>
              </a:lnSpc>
              <a:defRPr/>
            </a:pPr>
            <a:r>
              <a:rPr lang="en-US" sz="1800" dirty="0" smtClean="0">
                <a:ea typeface="ＭＳ Ｐゴシック" charset="0"/>
              </a:rPr>
              <a:t>takes longer (more replies) but gives client more control</a:t>
            </a:r>
          </a:p>
        </p:txBody>
      </p:sp>
      <p:graphicFrame>
        <p:nvGraphicFramePr>
          <p:cNvPr id="91139" name="Object 2"/>
          <p:cNvGraphicFramePr>
            <a:graphicFrameLocks noChangeAspect="1"/>
          </p:cNvGraphicFramePr>
          <p:nvPr/>
        </p:nvGraphicFramePr>
        <p:xfrm>
          <a:off x="4818063" y="4473575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05" name="Clip" r:id="rId4" imgW="1307079" imgH="1083682" progId="MS_ClipArt_Gallery.2">
                  <p:embed/>
                </p:oleObj>
              </mc:Choice>
              <mc:Fallback>
                <p:oleObj name="Clip" r:id="rId4" imgW="1307079" imgH="1083682" progId="MS_ClipArt_Gallery.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8063" y="4473575"/>
                        <a:ext cx="833437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40" name="Text Box 5"/>
          <p:cNvSpPr txBox="1">
            <a:spLocks noChangeArrowheads="1"/>
          </p:cNvSpPr>
          <p:nvPr/>
        </p:nvSpPr>
        <p:spPr bwMode="auto">
          <a:xfrm>
            <a:off x="3900488" y="5051425"/>
            <a:ext cx="2017712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requesting host</a:t>
            </a:r>
            <a:endParaRPr lang="en-US">
              <a:latin typeface="Times New Roman" charset="0"/>
            </a:endParaRPr>
          </a:p>
          <a:p>
            <a:pPr algn="ctr"/>
            <a:r>
              <a:rPr lang="en-US" sz="1600" b="1">
                <a:latin typeface="Courier New" charset="0"/>
              </a:rPr>
              <a:t>surf.eurecom.fr</a:t>
            </a:r>
            <a:endParaRPr lang="en-US" sz="1600">
              <a:latin typeface="Times New Roman" charset="0"/>
            </a:endParaRPr>
          </a:p>
        </p:txBody>
      </p:sp>
      <p:sp>
        <p:nvSpPr>
          <p:cNvPr id="91141" name="Text Box 6"/>
          <p:cNvSpPr txBox="1">
            <a:spLocks noChangeArrowheads="1"/>
          </p:cNvSpPr>
          <p:nvPr/>
        </p:nvSpPr>
        <p:spPr bwMode="auto">
          <a:xfrm>
            <a:off x="6251575" y="5840413"/>
            <a:ext cx="2384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600" b="1">
                <a:latin typeface="Courier New" charset="0"/>
              </a:rPr>
              <a:t>dragon.cs.uiuc.edu</a:t>
            </a:r>
            <a:endParaRPr lang="en-US" sz="1600">
              <a:latin typeface="Times New Roman" charset="0"/>
            </a:endParaRPr>
          </a:p>
        </p:txBody>
      </p:sp>
      <p:graphicFrame>
        <p:nvGraphicFramePr>
          <p:cNvPr id="91142" name="Object 3"/>
          <p:cNvGraphicFramePr>
            <a:graphicFrameLocks noChangeAspect="1"/>
          </p:cNvGraphicFramePr>
          <p:nvPr/>
        </p:nvGraphicFramePr>
        <p:xfrm>
          <a:off x="6942138" y="5273675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06" name="Clip" r:id="rId6" imgW="1307079" imgH="1083682" progId="MS_ClipArt_Gallery.2">
                  <p:embed/>
                </p:oleObj>
              </mc:Choice>
              <mc:Fallback>
                <p:oleObj name="Clip" r:id="rId6" imgW="1307079" imgH="1083682" progId="MS_ClipArt_Gallery.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2138" y="5273675"/>
                        <a:ext cx="833437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1143" name="Group 8"/>
          <p:cNvGrpSpPr>
            <a:grpSpLocks/>
          </p:cNvGrpSpPr>
          <p:nvPr/>
        </p:nvGrpSpPr>
        <p:grpSpPr bwMode="auto">
          <a:xfrm>
            <a:off x="5065713" y="2398713"/>
            <a:ext cx="369887" cy="657225"/>
            <a:chOff x="4180" y="783"/>
            <a:chExt cx="150" cy="307"/>
          </a:xfrm>
        </p:grpSpPr>
        <p:sp>
          <p:nvSpPr>
            <p:cNvPr id="91197" name="AutoShape 9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1198" name="Rectangle 10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1199" name="Rectangle 11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1200" name="AutoShape 12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1201" name="Line 13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02" name="Line 14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03" name="Rectangle 15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1204" name="Rectangle 16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91144" name="Text Box 17"/>
          <p:cNvSpPr txBox="1">
            <a:spLocks noChangeArrowheads="1"/>
          </p:cNvSpPr>
          <p:nvPr/>
        </p:nvSpPr>
        <p:spPr bwMode="auto">
          <a:xfrm>
            <a:off x="5619750" y="650875"/>
            <a:ext cx="20113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root name server</a:t>
            </a:r>
            <a:endParaRPr lang="en-US" sz="1600">
              <a:latin typeface="Times New Roman" charset="0"/>
            </a:endParaRPr>
          </a:p>
        </p:txBody>
      </p:sp>
      <p:sp>
        <p:nvSpPr>
          <p:cNvPr id="91145" name="Line 18"/>
          <p:cNvSpPr>
            <a:spLocks noChangeShapeType="1"/>
          </p:cNvSpPr>
          <p:nvPr/>
        </p:nvSpPr>
        <p:spPr bwMode="auto">
          <a:xfrm flipH="1" flipV="1">
            <a:off x="5114925" y="3086100"/>
            <a:ext cx="0" cy="1314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6" name="Line 19"/>
          <p:cNvSpPr>
            <a:spLocks noChangeShapeType="1"/>
          </p:cNvSpPr>
          <p:nvPr/>
        </p:nvSpPr>
        <p:spPr bwMode="auto">
          <a:xfrm flipV="1">
            <a:off x="5229225" y="1390650"/>
            <a:ext cx="914400" cy="971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7" name="Line 20"/>
          <p:cNvSpPr>
            <a:spLocks noChangeShapeType="1"/>
          </p:cNvSpPr>
          <p:nvPr/>
        </p:nvSpPr>
        <p:spPr bwMode="auto">
          <a:xfrm flipV="1">
            <a:off x="5514975" y="2552700"/>
            <a:ext cx="1485900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8" name="Line 21"/>
          <p:cNvSpPr>
            <a:spLocks noChangeShapeType="1"/>
          </p:cNvSpPr>
          <p:nvPr/>
        </p:nvSpPr>
        <p:spPr bwMode="auto">
          <a:xfrm flipH="1" flipV="1">
            <a:off x="5514975" y="2724150"/>
            <a:ext cx="14192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49" name="Line 22"/>
          <p:cNvSpPr>
            <a:spLocks noChangeShapeType="1"/>
          </p:cNvSpPr>
          <p:nvPr/>
        </p:nvSpPr>
        <p:spPr bwMode="auto">
          <a:xfrm flipH="1">
            <a:off x="5438775" y="1619250"/>
            <a:ext cx="733425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50" name="Line 23"/>
          <p:cNvSpPr>
            <a:spLocks noChangeShapeType="1"/>
          </p:cNvSpPr>
          <p:nvPr/>
        </p:nvSpPr>
        <p:spPr bwMode="auto">
          <a:xfrm>
            <a:off x="5305425" y="3114675"/>
            <a:ext cx="9525" cy="13239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1151" name="Group 24"/>
          <p:cNvGrpSpPr>
            <a:grpSpLocks/>
          </p:cNvGrpSpPr>
          <p:nvPr/>
        </p:nvGrpSpPr>
        <p:grpSpPr bwMode="auto">
          <a:xfrm>
            <a:off x="3941763" y="3232150"/>
            <a:ext cx="2032000" cy="611188"/>
            <a:chOff x="2789" y="2132"/>
            <a:chExt cx="1280" cy="385"/>
          </a:xfrm>
        </p:grpSpPr>
        <p:sp>
          <p:nvSpPr>
            <p:cNvPr id="91195" name="Rectangle 25"/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1196" name="Text Box 26"/>
            <p:cNvSpPr txBox="1">
              <a:spLocks noChangeArrowheads="1"/>
            </p:cNvSpPr>
            <p:nvPr/>
          </p:nvSpPr>
          <p:spPr bwMode="auto">
            <a:xfrm>
              <a:off x="2789" y="2132"/>
              <a:ext cx="1280" cy="3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800"/>
                <a:t>local name server</a:t>
              </a:r>
              <a:endParaRPr lang="en-US">
                <a:latin typeface="Times New Roman" charset="0"/>
              </a:endParaRPr>
            </a:p>
            <a:p>
              <a:pPr algn="ctr"/>
              <a:r>
                <a:rPr lang="en-US" sz="1600" b="1">
                  <a:latin typeface="Courier New" charset="0"/>
                </a:rPr>
                <a:t>dns.eurecom.fr</a:t>
              </a:r>
              <a:endParaRPr lang="en-US" sz="1600">
                <a:latin typeface="Times New Roman" charset="0"/>
              </a:endParaRPr>
            </a:p>
          </p:txBody>
        </p:sp>
      </p:grpSp>
      <p:sp>
        <p:nvSpPr>
          <p:cNvPr id="91152" name="Text Box 27"/>
          <p:cNvSpPr txBox="1">
            <a:spLocks noChangeArrowheads="1"/>
          </p:cNvSpPr>
          <p:nvPr/>
        </p:nvSpPr>
        <p:spPr bwMode="auto">
          <a:xfrm>
            <a:off x="4826000" y="39417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solidFill>
                  <a:srgbClr val="FF0000"/>
                </a:solidFill>
                <a:latin typeface="Arial" charset="0"/>
              </a:rPr>
              <a:t>1</a:t>
            </a:r>
            <a:endParaRPr lang="en-US">
              <a:latin typeface="Times New Roman" charset="0"/>
            </a:endParaRPr>
          </a:p>
        </p:txBody>
      </p:sp>
      <p:sp>
        <p:nvSpPr>
          <p:cNvPr id="91153" name="Text Box 28"/>
          <p:cNvSpPr txBox="1">
            <a:spLocks noChangeArrowheads="1"/>
          </p:cNvSpPr>
          <p:nvPr/>
        </p:nvSpPr>
        <p:spPr bwMode="auto">
          <a:xfrm>
            <a:off x="5368925" y="16081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solidFill>
                  <a:srgbClr val="FF0000"/>
                </a:solidFill>
                <a:latin typeface="Arial" charset="0"/>
              </a:rPr>
              <a:t>2</a:t>
            </a:r>
            <a:endParaRPr lang="en-US">
              <a:latin typeface="Times New Roman" charset="0"/>
            </a:endParaRPr>
          </a:p>
        </p:txBody>
      </p:sp>
      <p:sp>
        <p:nvSpPr>
          <p:cNvPr id="91154" name="Text Box 29"/>
          <p:cNvSpPr txBox="1">
            <a:spLocks noChangeArrowheads="1"/>
          </p:cNvSpPr>
          <p:nvPr/>
        </p:nvSpPr>
        <p:spPr bwMode="auto">
          <a:xfrm>
            <a:off x="5807075" y="18462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solidFill>
                  <a:srgbClr val="FF0000"/>
                </a:solidFill>
                <a:latin typeface="Arial" charset="0"/>
              </a:rPr>
              <a:t>3</a:t>
            </a:r>
            <a:endParaRPr lang="en-US">
              <a:latin typeface="Times New Roman" charset="0"/>
            </a:endParaRPr>
          </a:p>
        </p:txBody>
      </p:sp>
      <p:sp>
        <p:nvSpPr>
          <p:cNvPr id="91155" name="Text Box 30"/>
          <p:cNvSpPr txBox="1">
            <a:spLocks noChangeArrowheads="1"/>
          </p:cNvSpPr>
          <p:nvPr/>
        </p:nvSpPr>
        <p:spPr bwMode="auto">
          <a:xfrm>
            <a:off x="6121400" y="22558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solidFill>
                  <a:srgbClr val="FF0000"/>
                </a:solidFill>
                <a:latin typeface="Arial" charset="0"/>
              </a:rPr>
              <a:t>4</a:t>
            </a:r>
            <a:endParaRPr lang="en-US">
              <a:latin typeface="Times New Roman" charset="0"/>
            </a:endParaRPr>
          </a:p>
        </p:txBody>
      </p:sp>
      <p:sp>
        <p:nvSpPr>
          <p:cNvPr id="91156" name="Text Box 31"/>
          <p:cNvSpPr txBox="1">
            <a:spLocks noChangeArrowheads="1"/>
          </p:cNvSpPr>
          <p:nvPr/>
        </p:nvSpPr>
        <p:spPr bwMode="auto">
          <a:xfrm>
            <a:off x="6692900" y="37607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solidFill>
                  <a:srgbClr val="FF0000"/>
                </a:solidFill>
                <a:latin typeface="Arial" charset="0"/>
              </a:rPr>
              <a:t>5</a:t>
            </a:r>
            <a:endParaRPr lang="en-US">
              <a:latin typeface="Times New Roman" charset="0"/>
            </a:endParaRPr>
          </a:p>
        </p:txBody>
      </p:sp>
      <p:sp>
        <p:nvSpPr>
          <p:cNvPr id="91157" name="Text Box 32"/>
          <p:cNvSpPr txBox="1">
            <a:spLocks noChangeArrowheads="1"/>
          </p:cNvSpPr>
          <p:nvPr/>
        </p:nvSpPr>
        <p:spPr bwMode="auto">
          <a:xfrm>
            <a:off x="7340600" y="37703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solidFill>
                  <a:srgbClr val="FF0000"/>
                </a:solidFill>
                <a:latin typeface="Arial" charset="0"/>
              </a:rPr>
              <a:t>6</a:t>
            </a:r>
            <a:endParaRPr lang="en-US">
              <a:latin typeface="Times New Roman" charset="0"/>
            </a:endParaRPr>
          </a:p>
        </p:txBody>
      </p:sp>
      <p:grpSp>
        <p:nvGrpSpPr>
          <p:cNvPr id="91158" name="Group 33"/>
          <p:cNvGrpSpPr>
            <a:grpSpLocks/>
          </p:cNvGrpSpPr>
          <p:nvPr/>
        </p:nvGrpSpPr>
        <p:grpSpPr bwMode="auto">
          <a:xfrm>
            <a:off x="6180138" y="979488"/>
            <a:ext cx="369887" cy="657225"/>
            <a:chOff x="4180" y="783"/>
            <a:chExt cx="150" cy="307"/>
          </a:xfrm>
        </p:grpSpPr>
        <p:sp>
          <p:nvSpPr>
            <p:cNvPr id="91187" name="AutoShape 34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1188" name="Rectangle 35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1189" name="Rectangle 36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1190" name="AutoShape 37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1191" name="Line 38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92" name="Line 39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93" name="Rectangle 40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1194" name="Rectangle 41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</p:grpSp>
      <p:grpSp>
        <p:nvGrpSpPr>
          <p:cNvPr id="91159" name="Group 42"/>
          <p:cNvGrpSpPr>
            <a:grpSpLocks/>
          </p:cNvGrpSpPr>
          <p:nvPr/>
        </p:nvGrpSpPr>
        <p:grpSpPr bwMode="auto">
          <a:xfrm>
            <a:off x="7008813" y="2408238"/>
            <a:ext cx="369887" cy="657225"/>
            <a:chOff x="4180" y="783"/>
            <a:chExt cx="150" cy="307"/>
          </a:xfrm>
        </p:grpSpPr>
        <p:sp>
          <p:nvSpPr>
            <p:cNvPr id="91179" name="AutoShape 43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1180" name="Rectangle 44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1181" name="Rectangle 45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1182" name="AutoShape 46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1183" name="Line 47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84" name="Line 48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85" name="Rectangle 49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1186" name="Rectangle 50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</p:grpSp>
      <p:grpSp>
        <p:nvGrpSpPr>
          <p:cNvPr id="91160" name="Group 51"/>
          <p:cNvGrpSpPr>
            <a:grpSpLocks/>
          </p:cNvGrpSpPr>
          <p:nvPr/>
        </p:nvGrpSpPr>
        <p:grpSpPr bwMode="auto">
          <a:xfrm>
            <a:off x="6989763" y="4027488"/>
            <a:ext cx="369887" cy="657225"/>
            <a:chOff x="4180" y="783"/>
            <a:chExt cx="150" cy="307"/>
          </a:xfrm>
        </p:grpSpPr>
        <p:sp>
          <p:nvSpPr>
            <p:cNvPr id="91171" name="AutoShape 5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1172" name="Rectangle 5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1173" name="Rectangle 5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1174" name="AutoShape 5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1175" name="Line 5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76" name="Line 5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77" name="Rectangle 5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1178" name="Rectangle 5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91161" name="Text Box 60"/>
          <p:cNvSpPr txBox="1">
            <a:spLocks noChangeArrowheads="1"/>
          </p:cNvSpPr>
          <p:nvPr/>
        </p:nvSpPr>
        <p:spPr bwMode="auto">
          <a:xfrm>
            <a:off x="6059488" y="4598988"/>
            <a:ext cx="26479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600"/>
              <a:t>authoritative name server</a:t>
            </a:r>
            <a:endParaRPr lang="en-US">
              <a:latin typeface="Times New Roman" charset="0"/>
            </a:endParaRPr>
          </a:p>
          <a:p>
            <a:pPr algn="ctr"/>
            <a:r>
              <a:rPr lang="en-US" sz="1600" b="1">
                <a:latin typeface="Courier New" charset="0"/>
              </a:rPr>
              <a:t>dns.cs.uiuc.edu</a:t>
            </a:r>
            <a:endParaRPr lang="en-US" sz="1600">
              <a:latin typeface="Times New Roman" charset="0"/>
            </a:endParaRPr>
          </a:p>
        </p:txBody>
      </p:sp>
      <p:sp>
        <p:nvSpPr>
          <p:cNvPr id="91162" name="Line 61"/>
          <p:cNvSpPr>
            <a:spLocks noChangeShapeType="1"/>
          </p:cNvSpPr>
          <p:nvPr/>
        </p:nvSpPr>
        <p:spPr bwMode="auto">
          <a:xfrm>
            <a:off x="7096125" y="3114675"/>
            <a:ext cx="9525" cy="9239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63" name="Line 62"/>
          <p:cNvSpPr>
            <a:spLocks noChangeShapeType="1"/>
          </p:cNvSpPr>
          <p:nvPr/>
        </p:nvSpPr>
        <p:spPr bwMode="auto">
          <a:xfrm flipH="1" flipV="1">
            <a:off x="7286625" y="3124200"/>
            <a:ext cx="0" cy="8667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1164" name="Group 63"/>
          <p:cNvGrpSpPr>
            <a:grpSpLocks/>
          </p:cNvGrpSpPr>
          <p:nvPr/>
        </p:nvGrpSpPr>
        <p:grpSpPr bwMode="auto">
          <a:xfrm>
            <a:off x="6113463" y="3255963"/>
            <a:ext cx="2624137" cy="581025"/>
            <a:chOff x="4115" y="2147"/>
            <a:chExt cx="1653" cy="366"/>
          </a:xfrm>
        </p:grpSpPr>
        <p:sp>
          <p:nvSpPr>
            <p:cNvPr id="91169" name="Rectangle 64"/>
            <p:cNvSpPr>
              <a:spLocks noChangeArrowheads="1"/>
            </p:cNvSpPr>
            <p:nvPr/>
          </p:nvSpPr>
          <p:spPr bwMode="auto">
            <a:xfrm>
              <a:off x="4170" y="2196"/>
              <a:ext cx="1512" cy="2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1170" name="Text Box 65"/>
            <p:cNvSpPr txBox="1">
              <a:spLocks noChangeArrowheads="1"/>
            </p:cNvSpPr>
            <p:nvPr/>
          </p:nvSpPr>
          <p:spPr bwMode="auto">
            <a:xfrm>
              <a:off x="4115" y="2147"/>
              <a:ext cx="1653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1600"/>
                <a:t>intermediate name server</a:t>
              </a:r>
              <a:endParaRPr lang="en-US">
                <a:latin typeface="Times New Roman" charset="0"/>
              </a:endParaRPr>
            </a:p>
            <a:p>
              <a:pPr algn="ctr"/>
              <a:r>
                <a:rPr lang="en-US" sz="1600" b="1">
                  <a:latin typeface="Courier New" charset="0"/>
                </a:rPr>
                <a:t>dns.uiuc.edu</a:t>
              </a:r>
              <a:endParaRPr lang="en-US" sz="1600">
                <a:latin typeface="Times New Roman" charset="0"/>
              </a:endParaRPr>
            </a:p>
          </p:txBody>
        </p:sp>
      </p:grpSp>
      <p:sp>
        <p:nvSpPr>
          <p:cNvPr id="91165" name="Text Box 66"/>
          <p:cNvSpPr txBox="1">
            <a:spLocks noChangeArrowheads="1"/>
          </p:cNvSpPr>
          <p:nvPr/>
        </p:nvSpPr>
        <p:spPr bwMode="auto">
          <a:xfrm>
            <a:off x="6159500" y="27701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solidFill>
                  <a:srgbClr val="FF0000"/>
                </a:solidFill>
                <a:latin typeface="Arial" charset="0"/>
              </a:rPr>
              <a:t>7</a:t>
            </a:r>
            <a:endParaRPr lang="en-US">
              <a:latin typeface="Times New Roman" charset="0"/>
            </a:endParaRPr>
          </a:p>
        </p:txBody>
      </p:sp>
      <p:sp>
        <p:nvSpPr>
          <p:cNvPr id="91166" name="Text Box 67"/>
          <p:cNvSpPr txBox="1">
            <a:spLocks noChangeArrowheads="1"/>
          </p:cNvSpPr>
          <p:nvPr/>
        </p:nvSpPr>
        <p:spPr bwMode="auto">
          <a:xfrm>
            <a:off x="5378450" y="39608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solidFill>
                  <a:srgbClr val="FF0000"/>
                </a:solidFill>
                <a:latin typeface="Arial" charset="0"/>
              </a:rPr>
              <a:t>8</a:t>
            </a:r>
            <a:endParaRPr lang="en-US">
              <a:latin typeface="Times New Roman" charset="0"/>
            </a:endParaRPr>
          </a:p>
        </p:txBody>
      </p:sp>
      <p:sp>
        <p:nvSpPr>
          <p:cNvPr id="91167" name="Freeform 68"/>
          <p:cNvSpPr>
            <a:spLocks/>
          </p:cNvSpPr>
          <p:nvPr/>
        </p:nvSpPr>
        <p:spPr bwMode="auto">
          <a:xfrm>
            <a:off x="5657850" y="1666875"/>
            <a:ext cx="1012825" cy="266700"/>
          </a:xfrm>
          <a:custGeom>
            <a:avLst/>
            <a:gdLst>
              <a:gd name="T0" fmla="*/ 2147483647 w 638"/>
              <a:gd name="T1" fmla="*/ 2147483647 h 168"/>
              <a:gd name="T2" fmla="*/ 2147483647 w 638"/>
              <a:gd name="T3" fmla="*/ 2147483647 h 168"/>
              <a:gd name="T4" fmla="*/ 2147483647 w 638"/>
              <a:gd name="T5" fmla="*/ 2147483647 h 168"/>
              <a:gd name="T6" fmla="*/ 2147483647 w 638"/>
              <a:gd name="T7" fmla="*/ 2147483647 h 168"/>
              <a:gd name="T8" fmla="*/ 2147483647 w 638"/>
              <a:gd name="T9" fmla="*/ 2147483647 h 168"/>
              <a:gd name="T10" fmla="*/ 2147483647 w 638"/>
              <a:gd name="T11" fmla="*/ 2147483647 h 168"/>
              <a:gd name="T12" fmla="*/ 2147483647 w 638"/>
              <a:gd name="T13" fmla="*/ 2147483647 h 16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38"/>
              <a:gd name="T22" fmla="*/ 0 h 168"/>
              <a:gd name="T23" fmla="*/ 638 w 638"/>
              <a:gd name="T24" fmla="*/ 168 h 16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38" h="168">
                <a:moveTo>
                  <a:pt x="304" y="108"/>
                </a:moveTo>
                <a:cubicBezTo>
                  <a:pt x="332" y="42"/>
                  <a:pt x="308" y="46"/>
                  <a:pt x="284" y="30"/>
                </a:cubicBezTo>
                <a:cubicBezTo>
                  <a:pt x="260" y="14"/>
                  <a:pt x="83" y="0"/>
                  <a:pt x="54" y="26"/>
                </a:cubicBezTo>
                <a:cubicBezTo>
                  <a:pt x="25" y="52"/>
                  <a:pt x="0" y="144"/>
                  <a:pt x="54" y="152"/>
                </a:cubicBezTo>
                <a:cubicBezTo>
                  <a:pt x="108" y="160"/>
                  <a:pt x="215" y="168"/>
                  <a:pt x="240" y="164"/>
                </a:cubicBezTo>
                <a:cubicBezTo>
                  <a:pt x="265" y="160"/>
                  <a:pt x="292" y="134"/>
                  <a:pt x="306" y="118"/>
                </a:cubicBezTo>
                <a:cubicBezTo>
                  <a:pt x="320" y="102"/>
                  <a:pt x="586" y="36"/>
                  <a:pt x="638" y="36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68" name="Text Box 69"/>
          <p:cNvSpPr txBox="1">
            <a:spLocks noChangeArrowheads="1"/>
          </p:cNvSpPr>
          <p:nvPr/>
        </p:nvSpPr>
        <p:spPr bwMode="auto">
          <a:xfrm>
            <a:off x="6632575" y="1495425"/>
            <a:ext cx="17446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1800">
                <a:solidFill>
                  <a:schemeClr val="accent2"/>
                </a:solidFill>
              </a:rPr>
              <a:t>iterated query</a:t>
            </a:r>
            <a:endParaRPr lang="en-US" sz="1600">
              <a:latin typeface="Times New Roman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66470-B12D-0B45-85C4-CE5B6A603912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z="2800">
                <a:latin typeface="Helv" charset="0"/>
                <a:ea typeface="ＭＳ Ｐゴシック" charset="0"/>
              </a:rPr>
              <a:t>DNS: Caching and Updating Records</a:t>
            </a:r>
            <a:endParaRPr lang="en-US">
              <a:latin typeface="Helv" charset="0"/>
              <a:ea typeface="ＭＳ Ｐゴシック" charset="0"/>
            </a:endParaRPr>
          </a:p>
        </p:txBody>
      </p:sp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ＭＳ Ｐゴシック" charset="0"/>
              </a:rPr>
              <a:t>Once (any) name server learns mapping, it </a:t>
            </a:r>
            <a:r>
              <a:rPr lang="en-US" sz="2000" i="1" dirty="0" smtClean="0">
                <a:solidFill>
                  <a:schemeClr val="accent2"/>
                </a:solidFill>
                <a:ea typeface="ＭＳ Ｐゴシック" charset="0"/>
              </a:rPr>
              <a:t>caches</a:t>
            </a:r>
            <a:r>
              <a:rPr lang="en-US" sz="2000" dirty="0" smtClean="0">
                <a:ea typeface="ＭＳ Ｐゴシック" charset="0"/>
              </a:rPr>
              <a:t> mapping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charset="0"/>
              </a:rPr>
              <a:t>cache entries timeout (disappear) after some time</a:t>
            </a:r>
          </a:p>
          <a:p>
            <a:pPr eaLnBrk="1" hangingPunct="1">
              <a:defRPr/>
            </a:pPr>
            <a:r>
              <a:rPr lang="en-US" sz="2000" dirty="0" smtClean="0">
                <a:ea typeface="ＭＳ Ｐゴシック" charset="0"/>
              </a:rPr>
              <a:t>Update/notify mechanisms: insert new DNS entries</a:t>
            </a:r>
          </a:p>
          <a:p>
            <a:pPr lvl="1" eaLnBrk="1" hangingPunct="1">
              <a:defRPr/>
            </a:pPr>
            <a:r>
              <a:rPr lang="en-US" sz="1600" dirty="0" smtClean="0">
                <a:ea typeface="ＭＳ Ｐゴシック" charset="0"/>
              </a:rPr>
              <a:t>RFC 2136</a:t>
            </a:r>
            <a:endParaRPr lang="en-US" sz="1400" dirty="0" smtClean="0">
              <a:ea typeface="ＭＳ Ｐゴシック" charset="0"/>
            </a:endParaRPr>
          </a:p>
          <a:p>
            <a:pPr lvl="1" eaLnBrk="1" hangingPunct="1">
              <a:defRPr/>
            </a:pPr>
            <a:r>
              <a:rPr lang="en-US" sz="1400" dirty="0" smtClean="0">
                <a:ea typeface="ＭＳ Ｐゴシック" charset="0"/>
                <a:hlinkClick r:id="rId3"/>
              </a:rPr>
              <a:t>http://www.ietf.org/html.charters/dnsind-charter.html</a:t>
            </a:r>
            <a:endParaRPr lang="en-US" sz="1600" dirty="0" smtClean="0">
              <a:ea typeface="ＭＳ Ｐゴシック" charset="0"/>
            </a:endParaRPr>
          </a:p>
          <a:p>
            <a:pPr lvl="1" eaLnBrk="1" hangingPunct="1">
              <a:defRPr/>
            </a:pPr>
            <a:r>
              <a:rPr lang="en-US" sz="1600" dirty="0" smtClean="0">
                <a:ea typeface="ＭＳ Ｐゴシック" charset="0"/>
              </a:rPr>
              <a:t>Rarely update for most websites</a:t>
            </a:r>
          </a:p>
          <a:p>
            <a:pPr lvl="1" eaLnBrk="1" hangingPunct="1">
              <a:defRPr/>
            </a:pPr>
            <a:r>
              <a:rPr lang="en-US" sz="1600" dirty="0" smtClean="0">
                <a:ea typeface="ＭＳ Ｐゴシック" charset="0"/>
              </a:rPr>
              <a:t>Until Akamai realized otherwise (their first version uses update extensively)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66470-B12D-0B45-85C4-CE5B6A603912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Group 2"/>
          <p:cNvGrpSpPr>
            <a:grpSpLocks/>
          </p:cNvGrpSpPr>
          <p:nvPr/>
        </p:nvGrpSpPr>
        <p:grpSpPr bwMode="auto">
          <a:xfrm>
            <a:off x="3181350" y="1425575"/>
            <a:ext cx="3571875" cy="2236788"/>
            <a:chOff x="3162" y="1071"/>
            <a:chExt cx="2250" cy="1409"/>
          </a:xfrm>
        </p:grpSpPr>
        <p:sp>
          <p:nvSpPr>
            <p:cNvPr id="456707" name="Freeform 3"/>
            <p:cNvSpPr>
              <a:spLocks/>
            </p:cNvSpPr>
            <p:nvPr/>
          </p:nvSpPr>
          <p:spPr bwMode="auto">
            <a:xfrm>
              <a:off x="3162" y="1071"/>
              <a:ext cx="2250" cy="1409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6708" name="Freeform 4"/>
            <p:cNvSpPr>
              <a:spLocks/>
            </p:cNvSpPr>
            <p:nvPr/>
          </p:nvSpPr>
          <p:spPr bwMode="auto">
            <a:xfrm>
              <a:off x="3498" y="1620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6709" name="Oval 5"/>
            <p:cNvSpPr>
              <a:spLocks noChangeArrowheads="1"/>
            </p:cNvSpPr>
            <p:nvPr/>
          </p:nvSpPr>
          <p:spPr bwMode="auto">
            <a:xfrm>
              <a:off x="3238" y="186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6710" name="Line 6"/>
            <p:cNvSpPr>
              <a:spLocks noChangeShapeType="1"/>
            </p:cNvSpPr>
            <p:nvPr/>
          </p:nvSpPr>
          <p:spPr bwMode="auto">
            <a:xfrm>
              <a:off x="3238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6711" name="Line 7"/>
            <p:cNvSpPr>
              <a:spLocks noChangeShapeType="1"/>
            </p:cNvSpPr>
            <p:nvPr/>
          </p:nvSpPr>
          <p:spPr bwMode="auto">
            <a:xfrm>
              <a:off x="3551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6712" name="Rectangle 8"/>
            <p:cNvSpPr>
              <a:spLocks noChangeArrowheads="1"/>
            </p:cNvSpPr>
            <p:nvPr/>
          </p:nvSpPr>
          <p:spPr bwMode="auto">
            <a:xfrm>
              <a:off x="3238" y="1855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56713" name="Oval 9"/>
            <p:cNvSpPr>
              <a:spLocks noChangeArrowheads="1"/>
            </p:cNvSpPr>
            <p:nvPr/>
          </p:nvSpPr>
          <p:spPr bwMode="auto">
            <a:xfrm>
              <a:off x="3235" y="179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6714" name="Oval 10"/>
            <p:cNvSpPr>
              <a:spLocks noChangeArrowheads="1"/>
            </p:cNvSpPr>
            <p:nvPr/>
          </p:nvSpPr>
          <p:spPr bwMode="auto">
            <a:xfrm>
              <a:off x="3712" y="224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6715" name="Line 11"/>
            <p:cNvSpPr>
              <a:spLocks noChangeShapeType="1"/>
            </p:cNvSpPr>
            <p:nvPr/>
          </p:nvSpPr>
          <p:spPr bwMode="auto">
            <a:xfrm>
              <a:off x="3712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6716" name="Line 12"/>
            <p:cNvSpPr>
              <a:spLocks noChangeShapeType="1"/>
            </p:cNvSpPr>
            <p:nvPr/>
          </p:nvSpPr>
          <p:spPr bwMode="auto">
            <a:xfrm>
              <a:off x="4025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6717" name="Rectangle 13"/>
            <p:cNvSpPr>
              <a:spLocks noChangeArrowheads="1"/>
            </p:cNvSpPr>
            <p:nvPr/>
          </p:nvSpPr>
          <p:spPr bwMode="auto">
            <a:xfrm>
              <a:off x="3712" y="224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56718" name="Oval 14"/>
            <p:cNvSpPr>
              <a:spLocks noChangeArrowheads="1"/>
            </p:cNvSpPr>
            <p:nvPr/>
          </p:nvSpPr>
          <p:spPr bwMode="auto">
            <a:xfrm>
              <a:off x="3709" y="218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6719" name="Oval 15"/>
            <p:cNvSpPr>
              <a:spLocks noChangeArrowheads="1"/>
            </p:cNvSpPr>
            <p:nvPr/>
          </p:nvSpPr>
          <p:spPr bwMode="auto">
            <a:xfrm>
              <a:off x="3708" y="155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6720" name="Line 16"/>
            <p:cNvSpPr>
              <a:spLocks noChangeShapeType="1"/>
            </p:cNvSpPr>
            <p:nvPr/>
          </p:nvSpPr>
          <p:spPr bwMode="auto">
            <a:xfrm>
              <a:off x="3708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6721" name="Line 17"/>
            <p:cNvSpPr>
              <a:spLocks noChangeShapeType="1"/>
            </p:cNvSpPr>
            <p:nvPr/>
          </p:nvSpPr>
          <p:spPr bwMode="auto">
            <a:xfrm>
              <a:off x="4021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6722" name="Rectangle 18"/>
            <p:cNvSpPr>
              <a:spLocks noChangeArrowheads="1"/>
            </p:cNvSpPr>
            <p:nvPr/>
          </p:nvSpPr>
          <p:spPr bwMode="auto">
            <a:xfrm>
              <a:off x="3708" y="155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56723" name="Oval 19"/>
            <p:cNvSpPr>
              <a:spLocks noChangeArrowheads="1"/>
            </p:cNvSpPr>
            <p:nvPr/>
          </p:nvSpPr>
          <p:spPr bwMode="auto">
            <a:xfrm>
              <a:off x="3705" y="149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6724" name="Oval 20"/>
            <p:cNvSpPr>
              <a:spLocks noChangeArrowheads="1"/>
            </p:cNvSpPr>
            <p:nvPr/>
          </p:nvSpPr>
          <p:spPr bwMode="auto">
            <a:xfrm>
              <a:off x="4391" y="1555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6725" name="Line 21"/>
            <p:cNvSpPr>
              <a:spLocks noChangeShapeType="1"/>
            </p:cNvSpPr>
            <p:nvPr/>
          </p:nvSpPr>
          <p:spPr bwMode="auto">
            <a:xfrm>
              <a:off x="4391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6726" name="Line 22"/>
            <p:cNvSpPr>
              <a:spLocks noChangeShapeType="1"/>
            </p:cNvSpPr>
            <p:nvPr/>
          </p:nvSpPr>
          <p:spPr bwMode="auto">
            <a:xfrm>
              <a:off x="4703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6727" name="Rectangle 23"/>
            <p:cNvSpPr>
              <a:spLocks noChangeArrowheads="1"/>
            </p:cNvSpPr>
            <p:nvPr/>
          </p:nvSpPr>
          <p:spPr bwMode="auto">
            <a:xfrm>
              <a:off x="4391" y="1548"/>
              <a:ext cx="309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56728" name="Oval 24"/>
            <p:cNvSpPr>
              <a:spLocks noChangeArrowheads="1"/>
            </p:cNvSpPr>
            <p:nvPr/>
          </p:nvSpPr>
          <p:spPr bwMode="auto">
            <a:xfrm>
              <a:off x="4394" y="1492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6729" name="Oval 25"/>
            <p:cNvSpPr>
              <a:spLocks noChangeArrowheads="1"/>
            </p:cNvSpPr>
            <p:nvPr/>
          </p:nvSpPr>
          <p:spPr bwMode="auto">
            <a:xfrm>
              <a:off x="4401" y="224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6730" name="Line 26"/>
            <p:cNvSpPr>
              <a:spLocks noChangeShapeType="1"/>
            </p:cNvSpPr>
            <p:nvPr/>
          </p:nvSpPr>
          <p:spPr bwMode="auto">
            <a:xfrm>
              <a:off x="4401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6731" name="Line 27"/>
            <p:cNvSpPr>
              <a:spLocks noChangeShapeType="1"/>
            </p:cNvSpPr>
            <p:nvPr/>
          </p:nvSpPr>
          <p:spPr bwMode="auto">
            <a:xfrm>
              <a:off x="4714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6732" name="Rectangle 28"/>
            <p:cNvSpPr>
              <a:spLocks noChangeArrowheads="1"/>
            </p:cNvSpPr>
            <p:nvPr/>
          </p:nvSpPr>
          <p:spPr bwMode="auto">
            <a:xfrm>
              <a:off x="4401" y="2239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56733" name="Oval 29"/>
            <p:cNvSpPr>
              <a:spLocks noChangeArrowheads="1"/>
            </p:cNvSpPr>
            <p:nvPr/>
          </p:nvSpPr>
          <p:spPr bwMode="auto">
            <a:xfrm>
              <a:off x="4398" y="218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6734" name="Oval 30"/>
            <p:cNvSpPr>
              <a:spLocks noChangeArrowheads="1"/>
            </p:cNvSpPr>
            <p:nvPr/>
          </p:nvSpPr>
          <p:spPr bwMode="auto">
            <a:xfrm>
              <a:off x="4966" y="19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6735" name="Line 31"/>
            <p:cNvSpPr>
              <a:spLocks noChangeShapeType="1"/>
            </p:cNvSpPr>
            <p:nvPr/>
          </p:nvSpPr>
          <p:spPr bwMode="auto">
            <a:xfrm>
              <a:off x="4966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6736" name="Line 32"/>
            <p:cNvSpPr>
              <a:spLocks noChangeShapeType="1"/>
            </p:cNvSpPr>
            <p:nvPr/>
          </p:nvSpPr>
          <p:spPr bwMode="auto">
            <a:xfrm>
              <a:off x="5279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6737" name="Rectangle 33"/>
            <p:cNvSpPr>
              <a:spLocks noChangeArrowheads="1"/>
            </p:cNvSpPr>
            <p:nvPr/>
          </p:nvSpPr>
          <p:spPr bwMode="auto">
            <a:xfrm>
              <a:off x="4966" y="1898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56738" name="Oval 34"/>
            <p:cNvSpPr>
              <a:spLocks noChangeArrowheads="1"/>
            </p:cNvSpPr>
            <p:nvPr/>
          </p:nvSpPr>
          <p:spPr bwMode="auto">
            <a:xfrm>
              <a:off x="4963" y="18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6739" name="Freeform 35"/>
            <p:cNvSpPr>
              <a:spLocks/>
            </p:cNvSpPr>
            <p:nvPr/>
          </p:nvSpPr>
          <p:spPr bwMode="auto">
            <a:xfrm>
              <a:off x="4557" y="1647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6740" name="Freeform 36"/>
            <p:cNvSpPr>
              <a:spLocks/>
            </p:cNvSpPr>
            <p:nvPr/>
          </p:nvSpPr>
          <p:spPr bwMode="auto">
            <a:xfrm>
              <a:off x="3864" y="1653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6741" name="Freeform 37"/>
            <p:cNvSpPr>
              <a:spLocks/>
            </p:cNvSpPr>
            <p:nvPr/>
          </p:nvSpPr>
          <p:spPr bwMode="auto">
            <a:xfrm>
              <a:off x="4029" y="1638"/>
              <a:ext cx="504" cy="600"/>
            </a:xfrm>
            <a:custGeom>
              <a:avLst/>
              <a:gdLst>
                <a:gd name="T0" fmla="*/ 0 w 378"/>
                <a:gd name="T1" fmla="*/ 174 h 174"/>
                <a:gd name="T2" fmla="*/ 378 w 378"/>
                <a:gd name="T3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6742" name="Freeform 38"/>
            <p:cNvSpPr>
              <a:spLocks/>
            </p:cNvSpPr>
            <p:nvPr/>
          </p:nvSpPr>
          <p:spPr bwMode="auto">
            <a:xfrm>
              <a:off x="4716" y="1986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6743" name="Freeform 39"/>
            <p:cNvSpPr>
              <a:spLocks/>
            </p:cNvSpPr>
            <p:nvPr/>
          </p:nvSpPr>
          <p:spPr bwMode="auto">
            <a:xfrm>
              <a:off x="4035" y="226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6744" name="Freeform 40"/>
            <p:cNvSpPr>
              <a:spLocks/>
            </p:cNvSpPr>
            <p:nvPr/>
          </p:nvSpPr>
          <p:spPr bwMode="auto">
            <a:xfrm>
              <a:off x="3444" y="1944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6745" name="Freeform 41"/>
            <p:cNvSpPr>
              <a:spLocks/>
            </p:cNvSpPr>
            <p:nvPr/>
          </p:nvSpPr>
          <p:spPr bwMode="auto">
            <a:xfrm>
              <a:off x="4029" y="157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6746" name="Freeform 42"/>
            <p:cNvSpPr>
              <a:spLocks/>
            </p:cNvSpPr>
            <p:nvPr/>
          </p:nvSpPr>
          <p:spPr bwMode="auto">
            <a:xfrm>
              <a:off x="4704" y="1575"/>
              <a:ext cx="396" cy="267"/>
            </a:xfrm>
            <a:custGeom>
              <a:avLst/>
              <a:gdLst>
                <a:gd name="T0" fmla="*/ 396 w 396"/>
                <a:gd name="T1" fmla="*/ 267 h 267"/>
                <a:gd name="T2" fmla="*/ 0 w 396"/>
                <a:gd name="T3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6747" name="Freeform 43"/>
            <p:cNvSpPr>
              <a:spLocks/>
            </p:cNvSpPr>
            <p:nvPr/>
          </p:nvSpPr>
          <p:spPr bwMode="auto">
            <a:xfrm>
              <a:off x="3387" y="1146"/>
              <a:ext cx="1110" cy="645"/>
            </a:xfrm>
            <a:custGeom>
              <a:avLst/>
              <a:gdLst>
                <a:gd name="T0" fmla="*/ 1110 w 1110"/>
                <a:gd name="T1" fmla="*/ 342 h 645"/>
                <a:gd name="T2" fmla="*/ 0 w 1110"/>
                <a:gd name="T3" fmla="*/ 645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grpSp>
          <p:nvGrpSpPr>
            <p:cNvPr id="13358" name="Group 44"/>
            <p:cNvGrpSpPr>
              <a:grpSpLocks/>
            </p:cNvGrpSpPr>
            <p:nvPr/>
          </p:nvGrpSpPr>
          <p:grpSpPr bwMode="auto">
            <a:xfrm>
              <a:off x="3287" y="1749"/>
              <a:ext cx="205" cy="250"/>
              <a:chOff x="2954" y="2430"/>
              <a:chExt cx="208" cy="250"/>
            </a:xfrm>
          </p:grpSpPr>
          <p:sp>
            <p:nvSpPr>
              <p:cNvPr id="456749" name="Rectangle 4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6750" name="Text Box 46"/>
              <p:cNvSpPr txBox="1">
                <a:spLocks noChangeArrowheads="1"/>
              </p:cNvSpPr>
              <p:nvPr/>
            </p:nvSpPr>
            <p:spPr bwMode="auto">
              <a:xfrm>
                <a:off x="2954" y="2430"/>
                <a:ext cx="20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000">
                    <a:latin typeface="Arial" charset="0"/>
                    <a:cs typeface="+mn-cs"/>
                  </a:rPr>
                  <a:t>u</a:t>
                </a:r>
                <a:endParaRPr lang="en-US">
                  <a:latin typeface="Arial" charset="0"/>
                  <a:cs typeface="+mn-cs"/>
                </a:endParaRPr>
              </a:p>
            </p:txBody>
          </p:sp>
        </p:grpSp>
        <p:grpSp>
          <p:nvGrpSpPr>
            <p:cNvPr id="13359" name="Group 47"/>
            <p:cNvGrpSpPr>
              <a:grpSpLocks/>
            </p:cNvGrpSpPr>
            <p:nvPr/>
          </p:nvGrpSpPr>
          <p:grpSpPr bwMode="auto">
            <a:xfrm>
              <a:off x="4462" y="2133"/>
              <a:ext cx="196" cy="250"/>
              <a:chOff x="2959" y="2430"/>
              <a:chExt cx="199" cy="250"/>
            </a:xfrm>
          </p:grpSpPr>
          <p:sp>
            <p:nvSpPr>
              <p:cNvPr id="456752" name="Rectangle 4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3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6753" name="Text Box 49"/>
              <p:cNvSpPr txBox="1">
                <a:spLocks noChangeArrowheads="1"/>
              </p:cNvSpPr>
              <p:nvPr/>
            </p:nvSpPr>
            <p:spPr bwMode="auto">
              <a:xfrm>
                <a:off x="2959" y="2430"/>
                <a:ext cx="19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000">
                    <a:latin typeface="Arial" charset="0"/>
                    <a:cs typeface="+mn-cs"/>
                  </a:rPr>
                  <a:t>y</a:t>
                </a:r>
                <a:endParaRPr lang="en-US">
                  <a:latin typeface="Arial" charset="0"/>
                  <a:cs typeface="+mn-cs"/>
                </a:endParaRPr>
              </a:p>
            </p:txBody>
          </p:sp>
        </p:grpSp>
        <p:grpSp>
          <p:nvGrpSpPr>
            <p:cNvPr id="13360" name="Group 50"/>
            <p:cNvGrpSpPr>
              <a:grpSpLocks/>
            </p:cNvGrpSpPr>
            <p:nvPr/>
          </p:nvGrpSpPr>
          <p:grpSpPr bwMode="auto">
            <a:xfrm>
              <a:off x="3773" y="2100"/>
              <a:ext cx="212" cy="288"/>
              <a:chOff x="2952" y="2400"/>
              <a:chExt cx="213" cy="288"/>
            </a:xfrm>
          </p:grpSpPr>
          <p:sp>
            <p:nvSpPr>
              <p:cNvPr id="456755" name="Rectangle 5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6756" name="Text Box 52"/>
              <p:cNvSpPr txBox="1">
                <a:spLocks noChangeArrowheads="1"/>
              </p:cNvSpPr>
              <p:nvPr/>
            </p:nvSpPr>
            <p:spPr bwMode="auto">
              <a:xfrm>
                <a:off x="2952" y="2400"/>
                <a:ext cx="21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>
                    <a:latin typeface="Arial" charset="0"/>
                    <a:cs typeface="+mn-cs"/>
                  </a:rPr>
                  <a:t>x</a:t>
                </a:r>
              </a:p>
            </p:txBody>
          </p:sp>
        </p:grpSp>
        <p:grpSp>
          <p:nvGrpSpPr>
            <p:cNvPr id="13361" name="Group 53"/>
            <p:cNvGrpSpPr>
              <a:grpSpLocks/>
            </p:cNvGrpSpPr>
            <p:nvPr/>
          </p:nvGrpSpPr>
          <p:grpSpPr bwMode="auto">
            <a:xfrm>
              <a:off x="4438" y="1443"/>
              <a:ext cx="232" cy="250"/>
              <a:chOff x="2941" y="2430"/>
              <a:chExt cx="235" cy="250"/>
            </a:xfrm>
          </p:grpSpPr>
          <p:sp>
            <p:nvSpPr>
              <p:cNvPr id="456758" name="Rectangle 54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5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6759" name="Text Box 55"/>
              <p:cNvSpPr txBox="1">
                <a:spLocks noChangeArrowheads="1"/>
              </p:cNvSpPr>
              <p:nvPr/>
            </p:nvSpPr>
            <p:spPr bwMode="auto">
              <a:xfrm>
                <a:off x="2941" y="2430"/>
                <a:ext cx="23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000">
                    <a:latin typeface="Arial" charset="0"/>
                    <a:cs typeface="+mn-cs"/>
                  </a:rPr>
                  <a:t>w</a:t>
                </a:r>
                <a:endParaRPr lang="en-US">
                  <a:latin typeface="Arial" charset="0"/>
                  <a:cs typeface="+mn-cs"/>
                </a:endParaRPr>
              </a:p>
            </p:txBody>
          </p:sp>
        </p:grpSp>
        <p:grpSp>
          <p:nvGrpSpPr>
            <p:cNvPr id="13362" name="Group 56"/>
            <p:cNvGrpSpPr>
              <a:grpSpLocks/>
            </p:cNvGrpSpPr>
            <p:nvPr/>
          </p:nvGrpSpPr>
          <p:grpSpPr bwMode="auto">
            <a:xfrm>
              <a:off x="3771" y="1443"/>
              <a:ext cx="196" cy="250"/>
              <a:chOff x="2958" y="2430"/>
              <a:chExt cx="199" cy="250"/>
            </a:xfrm>
          </p:grpSpPr>
          <p:sp>
            <p:nvSpPr>
              <p:cNvPr id="456761" name="Rectangle 57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3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6762" name="Text Box 58"/>
              <p:cNvSpPr txBox="1">
                <a:spLocks noChangeArrowheads="1"/>
              </p:cNvSpPr>
              <p:nvPr/>
            </p:nvSpPr>
            <p:spPr bwMode="auto">
              <a:xfrm>
                <a:off x="2958" y="2430"/>
                <a:ext cx="19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000">
                    <a:latin typeface="Arial" charset="0"/>
                    <a:cs typeface="+mn-cs"/>
                  </a:rPr>
                  <a:t>v</a:t>
                </a:r>
                <a:endParaRPr lang="en-US">
                  <a:latin typeface="Arial" charset="0"/>
                  <a:cs typeface="+mn-cs"/>
                </a:endParaRPr>
              </a:p>
            </p:txBody>
          </p:sp>
        </p:grpSp>
        <p:grpSp>
          <p:nvGrpSpPr>
            <p:cNvPr id="13363" name="Group 59"/>
            <p:cNvGrpSpPr>
              <a:grpSpLocks/>
            </p:cNvGrpSpPr>
            <p:nvPr/>
          </p:nvGrpSpPr>
          <p:grpSpPr bwMode="auto">
            <a:xfrm>
              <a:off x="5026" y="1761"/>
              <a:ext cx="212" cy="288"/>
              <a:chOff x="2950" y="2400"/>
              <a:chExt cx="214" cy="288"/>
            </a:xfrm>
          </p:grpSpPr>
          <p:sp>
            <p:nvSpPr>
              <p:cNvPr id="456764" name="Rectangle 60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3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6765" name="Text Box 61"/>
              <p:cNvSpPr txBox="1">
                <a:spLocks noChangeArrowheads="1"/>
              </p:cNvSpPr>
              <p:nvPr/>
            </p:nvSpPr>
            <p:spPr bwMode="auto">
              <a:xfrm>
                <a:off x="2950" y="2400"/>
                <a:ext cx="21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>
                    <a:latin typeface="Arial" charset="0"/>
                    <a:cs typeface="+mn-cs"/>
                  </a:rPr>
                  <a:t>z</a:t>
                </a:r>
              </a:p>
            </p:txBody>
          </p:sp>
        </p:grpSp>
        <p:sp>
          <p:nvSpPr>
            <p:cNvPr id="456766" name="Text Box 62"/>
            <p:cNvSpPr txBox="1">
              <a:spLocks noChangeArrowheads="1"/>
            </p:cNvSpPr>
            <p:nvPr/>
          </p:nvSpPr>
          <p:spPr bwMode="auto">
            <a:xfrm>
              <a:off x="3493" y="157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2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56767" name="Text Box 63"/>
            <p:cNvSpPr txBox="1">
              <a:spLocks noChangeArrowheads="1"/>
            </p:cNvSpPr>
            <p:nvPr/>
          </p:nvSpPr>
          <p:spPr bwMode="auto">
            <a:xfrm>
              <a:off x="3841" y="179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2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56768" name="Text Box 64"/>
            <p:cNvSpPr txBox="1">
              <a:spLocks noChangeArrowheads="1"/>
            </p:cNvSpPr>
            <p:nvPr/>
          </p:nvSpPr>
          <p:spPr bwMode="auto">
            <a:xfrm>
              <a:off x="3406" y="200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1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56769" name="Text Box 65"/>
            <p:cNvSpPr txBox="1">
              <a:spLocks noChangeArrowheads="1"/>
            </p:cNvSpPr>
            <p:nvPr/>
          </p:nvSpPr>
          <p:spPr bwMode="auto">
            <a:xfrm>
              <a:off x="4225" y="188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3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56770" name="Text Box 66"/>
            <p:cNvSpPr txBox="1">
              <a:spLocks noChangeArrowheads="1"/>
            </p:cNvSpPr>
            <p:nvPr/>
          </p:nvSpPr>
          <p:spPr bwMode="auto">
            <a:xfrm>
              <a:off x="4162" y="223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1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56771" name="Text Box 67"/>
            <p:cNvSpPr txBox="1">
              <a:spLocks noChangeArrowheads="1"/>
            </p:cNvSpPr>
            <p:nvPr/>
          </p:nvSpPr>
          <p:spPr bwMode="auto">
            <a:xfrm>
              <a:off x="4522" y="180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1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56772" name="Text Box 68"/>
            <p:cNvSpPr txBox="1">
              <a:spLocks noChangeArrowheads="1"/>
            </p:cNvSpPr>
            <p:nvPr/>
          </p:nvSpPr>
          <p:spPr bwMode="auto">
            <a:xfrm>
              <a:off x="4882" y="2073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2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56773" name="Text Box 69"/>
            <p:cNvSpPr txBox="1">
              <a:spLocks noChangeArrowheads="1"/>
            </p:cNvSpPr>
            <p:nvPr/>
          </p:nvSpPr>
          <p:spPr bwMode="auto">
            <a:xfrm>
              <a:off x="4855" y="1536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5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56774" name="Text Box 70"/>
            <p:cNvSpPr txBox="1">
              <a:spLocks noChangeArrowheads="1"/>
            </p:cNvSpPr>
            <p:nvPr/>
          </p:nvSpPr>
          <p:spPr bwMode="auto">
            <a:xfrm>
              <a:off x="4120" y="1386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3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56775" name="Text Box 71"/>
            <p:cNvSpPr txBox="1">
              <a:spLocks noChangeArrowheads="1"/>
            </p:cNvSpPr>
            <p:nvPr/>
          </p:nvSpPr>
          <p:spPr bwMode="auto">
            <a:xfrm>
              <a:off x="3769" y="111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5</a:t>
              </a:r>
              <a:endParaRPr lang="en-US">
                <a:latin typeface="Arial" charset="0"/>
                <a:cs typeface="+mn-cs"/>
              </a:endParaRPr>
            </a:p>
          </p:txBody>
        </p:sp>
      </p:grpSp>
      <p:sp>
        <p:nvSpPr>
          <p:cNvPr id="456776" name="Text Box 72"/>
          <p:cNvSpPr txBox="1">
            <a:spLocks noChangeArrowheads="1"/>
          </p:cNvSpPr>
          <p:nvPr/>
        </p:nvSpPr>
        <p:spPr bwMode="auto">
          <a:xfrm>
            <a:off x="939800" y="3263900"/>
            <a:ext cx="739775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800">
                <a:latin typeface="Arial" charset="0"/>
                <a:cs typeface="+mn-cs"/>
              </a:rPr>
              <a:t>Graph: G = (N,E)</a:t>
            </a:r>
          </a:p>
          <a:p>
            <a:pPr eaLnBrk="1" hangingPunct="1">
              <a:defRPr/>
            </a:pPr>
            <a:endParaRPr lang="en-US" sz="1800">
              <a:latin typeface="Arial" charset="0"/>
              <a:cs typeface="+mn-cs"/>
            </a:endParaRPr>
          </a:p>
          <a:p>
            <a:pPr eaLnBrk="1" hangingPunct="1">
              <a:defRPr/>
            </a:pPr>
            <a:r>
              <a:rPr lang="en-US" sz="1800">
                <a:latin typeface="Arial" charset="0"/>
                <a:cs typeface="+mn-cs"/>
              </a:rPr>
              <a:t>N = set of routers = { u, v, w, x, y, z }</a:t>
            </a:r>
          </a:p>
          <a:p>
            <a:pPr eaLnBrk="1" hangingPunct="1">
              <a:defRPr/>
            </a:pPr>
            <a:endParaRPr lang="en-US" sz="1800">
              <a:latin typeface="Arial" charset="0"/>
              <a:cs typeface="+mn-cs"/>
            </a:endParaRPr>
          </a:p>
          <a:p>
            <a:pPr eaLnBrk="1" hangingPunct="1">
              <a:defRPr/>
            </a:pPr>
            <a:r>
              <a:rPr lang="en-US" sz="1800">
                <a:latin typeface="Arial" charset="0"/>
                <a:cs typeface="+mn-cs"/>
              </a:rPr>
              <a:t>E = set of links ={ (u,v), (u,x), (v,x), (v,w), (x,w), (x,y), (w,y), (w,z), (y,z) }</a:t>
            </a:r>
          </a:p>
        </p:txBody>
      </p:sp>
      <p:sp>
        <p:nvSpPr>
          <p:cNvPr id="456777" name="Rectangle 7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Graph abstraction</a:t>
            </a:r>
          </a:p>
        </p:txBody>
      </p:sp>
      <p:sp>
        <p:nvSpPr>
          <p:cNvPr id="456778" name="Text Box 74"/>
          <p:cNvSpPr txBox="1">
            <a:spLocks noChangeArrowheads="1"/>
          </p:cNvSpPr>
          <p:nvPr/>
        </p:nvSpPr>
        <p:spPr bwMode="auto">
          <a:xfrm>
            <a:off x="693738" y="5108575"/>
            <a:ext cx="7442200" cy="944563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solidFill>
                  <a:srgbClr val="FF0000"/>
                </a:solidFill>
                <a:latin typeface="Arial" charset="0"/>
                <a:cs typeface="+mn-cs"/>
              </a:rPr>
              <a:t>Remark: Graph abstraction is useful in other network contexts</a:t>
            </a:r>
          </a:p>
          <a:p>
            <a:pPr>
              <a:defRPr/>
            </a:pPr>
            <a:endParaRPr lang="en-US" sz="1800">
              <a:solidFill>
                <a:srgbClr val="FF0000"/>
              </a:solidFill>
              <a:latin typeface="Arial" charset="0"/>
              <a:cs typeface="+mn-cs"/>
            </a:endParaRPr>
          </a:p>
          <a:p>
            <a:pPr>
              <a:defRPr/>
            </a:pPr>
            <a:r>
              <a:rPr lang="en-US" sz="1800">
                <a:solidFill>
                  <a:srgbClr val="FF0000"/>
                </a:solidFill>
                <a:latin typeface="Arial" charset="0"/>
                <a:cs typeface="+mn-cs"/>
              </a:rPr>
              <a:t>Example: P2P, where N is set of peers and E is set of TCP connections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004AD-38F4-8A42-A224-1C1833700CA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Graph abstraction: costs</a:t>
            </a:r>
          </a:p>
        </p:txBody>
      </p:sp>
      <p:grpSp>
        <p:nvGrpSpPr>
          <p:cNvPr id="15362" name="Group 3"/>
          <p:cNvGrpSpPr>
            <a:grpSpLocks/>
          </p:cNvGrpSpPr>
          <p:nvPr/>
        </p:nvGrpSpPr>
        <p:grpSpPr bwMode="auto">
          <a:xfrm>
            <a:off x="920750" y="1495425"/>
            <a:ext cx="3571875" cy="2236788"/>
            <a:chOff x="3162" y="1071"/>
            <a:chExt cx="2250" cy="1409"/>
          </a:xfrm>
        </p:grpSpPr>
        <p:sp>
          <p:nvSpPr>
            <p:cNvPr id="457732" name="Freeform 4"/>
            <p:cNvSpPr>
              <a:spLocks/>
            </p:cNvSpPr>
            <p:nvPr/>
          </p:nvSpPr>
          <p:spPr bwMode="auto">
            <a:xfrm>
              <a:off x="3162" y="1071"/>
              <a:ext cx="2250" cy="1409"/>
            </a:xfrm>
            <a:custGeom>
              <a:avLst/>
              <a:gdLst>
                <a:gd name="T0" fmla="*/ 0 w 2250"/>
                <a:gd name="T1" fmla="*/ 624 h 1409"/>
                <a:gd name="T2" fmla="*/ 219 w 2250"/>
                <a:gd name="T3" fmla="*/ 321 h 1409"/>
                <a:gd name="T4" fmla="*/ 529 w 2250"/>
                <a:gd name="T5" fmla="*/ 35 h 1409"/>
                <a:gd name="T6" fmla="*/ 1551 w 2250"/>
                <a:gd name="T7" fmla="*/ 111 h 1409"/>
                <a:gd name="T8" fmla="*/ 1968 w 2250"/>
                <a:gd name="T9" fmla="*/ 483 h 1409"/>
                <a:gd name="T10" fmla="*/ 2199 w 2250"/>
                <a:gd name="T11" fmla="*/ 906 h 1409"/>
                <a:gd name="T12" fmla="*/ 1659 w 2250"/>
                <a:gd name="T13" fmla="*/ 1314 h 1409"/>
                <a:gd name="T14" fmla="*/ 993 w 2250"/>
                <a:gd name="T15" fmla="*/ 1386 h 1409"/>
                <a:gd name="T16" fmla="*/ 465 w 2250"/>
                <a:gd name="T17" fmla="*/ 1356 h 1409"/>
                <a:gd name="T18" fmla="*/ 102 w 2250"/>
                <a:gd name="T19" fmla="*/ 1068 h 1409"/>
                <a:gd name="T20" fmla="*/ 0 w 2250"/>
                <a:gd name="T21" fmla="*/ 624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50" h="1409">
                  <a:moveTo>
                    <a:pt x="0" y="624"/>
                  </a:moveTo>
                  <a:cubicBezTo>
                    <a:pt x="5" y="506"/>
                    <a:pt x="131" y="419"/>
                    <a:pt x="219" y="321"/>
                  </a:cubicBezTo>
                  <a:cubicBezTo>
                    <a:pt x="307" y="223"/>
                    <a:pt x="307" y="70"/>
                    <a:pt x="529" y="35"/>
                  </a:cubicBezTo>
                  <a:cubicBezTo>
                    <a:pt x="751" y="0"/>
                    <a:pt x="1311" y="36"/>
                    <a:pt x="1551" y="111"/>
                  </a:cubicBezTo>
                  <a:cubicBezTo>
                    <a:pt x="1791" y="186"/>
                    <a:pt x="1860" y="351"/>
                    <a:pt x="1968" y="483"/>
                  </a:cubicBezTo>
                  <a:cubicBezTo>
                    <a:pt x="2076" y="615"/>
                    <a:pt x="2250" y="767"/>
                    <a:pt x="2199" y="906"/>
                  </a:cubicBezTo>
                  <a:cubicBezTo>
                    <a:pt x="2148" y="1045"/>
                    <a:pt x="1860" y="1234"/>
                    <a:pt x="1659" y="1314"/>
                  </a:cubicBezTo>
                  <a:cubicBezTo>
                    <a:pt x="1458" y="1394"/>
                    <a:pt x="1192" y="1379"/>
                    <a:pt x="993" y="1386"/>
                  </a:cubicBezTo>
                  <a:cubicBezTo>
                    <a:pt x="794" y="1393"/>
                    <a:pt x="613" y="1409"/>
                    <a:pt x="465" y="1356"/>
                  </a:cubicBezTo>
                  <a:cubicBezTo>
                    <a:pt x="317" y="1303"/>
                    <a:pt x="180" y="1190"/>
                    <a:pt x="102" y="1068"/>
                  </a:cubicBezTo>
                  <a:cubicBezTo>
                    <a:pt x="24" y="946"/>
                    <a:pt x="21" y="716"/>
                    <a:pt x="0" y="624"/>
                  </a:cubicBezTo>
                  <a:close/>
                </a:path>
              </a:pathLst>
            </a:custGeom>
            <a:solidFill>
              <a:srgbClr val="99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7733" name="Freeform 5"/>
            <p:cNvSpPr>
              <a:spLocks/>
            </p:cNvSpPr>
            <p:nvPr/>
          </p:nvSpPr>
          <p:spPr bwMode="auto">
            <a:xfrm>
              <a:off x="3498" y="1620"/>
              <a:ext cx="342" cy="186"/>
            </a:xfrm>
            <a:custGeom>
              <a:avLst/>
              <a:gdLst>
                <a:gd name="T0" fmla="*/ 0 w 342"/>
                <a:gd name="T1" fmla="*/ 186 h 186"/>
                <a:gd name="T2" fmla="*/ 342 w 342"/>
                <a:gd name="T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42" h="186">
                  <a:moveTo>
                    <a:pt x="0" y="186"/>
                  </a:moveTo>
                  <a:lnTo>
                    <a:pt x="3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7734" name="Oval 6"/>
            <p:cNvSpPr>
              <a:spLocks noChangeArrowheads="1"/>
            </p:cNvSpPr>
            <p:nvPr/>
          </p:nvSpPr>
          <p:spPr bwMode="auto">
            <a:xfrm>
              <a:off x="3238" y="1862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7735" name="Line 7"/>
            <p:cNvSpPr>
              <a:spLocks noChangeShapeType="1"/>
            </p:cNvSpPr>
            <p:nvPr/>
          </p:nvSpPr>
          <p:spPr bwMode="auto">
            <a:xfrm>
              <a:off x="3238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7736" name="Line 8"/>
            <p:cNvSpPr>
              <a:spLocks noChangeShapeType="1"/>
            </p:cNvSpPr>
            <p:nvPr/>
          </p:nvSpPr>
          <p:spPr bwMode="auto">
            <a:xfrm>
              <a:off x="3551" y="1855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7737" name="Rectangle 9"/>
            <p:cNvSpPr>
              <a:spLocks noChangeArrowheads="1"/>
            </p:cNvSpPr>
            <p:nvPr/>
          </p:nvSpPr>
          <p:spPr bwMode="auto">
            <a:xfrm>
              <a:off x="3238" y="1855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57738" name="Oval 10"/>
            <p:cNvSpPr>
              <a:spLocks noChangeArrowheads="1"/>
            </p:cNvSpPr>
            <p:nvPr/>
          </p:nvSpPr>
          <p:spPr bwMode="auto">
            <a:xfrm>
              <a:off x="3235" y="1796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7739" name="Oval 11"/>
            <p:cNvSpPr>
              <a:spLocks noChangeArrowheads="1"/>
            </p:cNvSpPr>
            <p:nvPr/>
          </p:nvSpPr>
          <p:spPr bwMode="auto">
            <a:xfrm>
              <a:off x="3712" y="224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7740" name="Line 12"/>
            <p:cNvSpPr>
              <a:spLocks noChangeShapeType="1"/>
            </p:cNvSpPr>
            <p:nvPr/>
          </p:nvSpPr>
          <p:spPr bwMode="auto">
            <a:xfrm>
              <a:off x="3712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7741" name="Line 13"/>
            <p:cNvSpPr>
              <a:spLocks noChangeShapeType="1"/>
            </p:cNvSpPr>
            <p:nvPr/>
          </p:nvSpPr>
          <p:spPr bwMode="auto">
            <a:xfrm>
              <a:off x="4025" y="224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7742" name="Rectangle 14"/>
            <p:cNvSpPr>
              <a:spLocks noChangeArrowheads="1"/>
            </p:cNvSpPr>
            <p:nvPr/>
          </p:nvSpPr>
          <p:spPr bwMode="auto">
            <a:xfrm>
              <a:off x="3712" y="224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57743" name="Oval 15"/>
            <p:cNvSpPr>
              <a:spLocks noChangeArrowheads="1"/>
            </p:cNvSpPr>
            <p:nvPr/>
          </p:nvSpPr>
          <p:spPr bwMode="auto">
            <a:xfrm>
              <a:off x="3709" y="218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7744" name="Oval 16"/>
            <p:cNvSpPr>
              <a:spLocks noChangeArrowheads="1"/>
            </p:cNvSpPr>
            <p:nvPr/>
          </p:nvSpPr>
          <p:spPr bwMode="auto">
            <a:xfrm>
              <a:off x="3708" y="1559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7745" name="Line 17"/>
            <p:cNvSpPr>
              <a:spLocks noChangeShapeType="1"/>
            </p:cNvSpPr>
            <p:nvPr/>
          </p:nvSpPr>
          <p:spPr bwMode="auto">
            <a:xfrm>
              <a:off x="3708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7746" name="Line 18"/>
            <p:cNvSpPr>
              <a:spLocks noChangeShapeType="1"/>
            </p:cNvSpPr>
            <p:nvPr/>
          </p:nvSpPr>
          <p:spPr bwMode="auto">
            <a:xfrm>
              <a:off x="4021" y="1552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7747" name="Rectangle 19"/>
            <p:cNvSpPr>
              <a:spLocks noChangeArrowheads="1"/>
            </p:cNvSpPr>
            <p:nvPr/>
          </p:nvSpPr>
          <p:spPr bwMode="auto">
            <a:xfrm>
              <a:off x="3708" y="1552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57748" name="Oval 20"/>
            <p:cNvSpPr>
              <a:spLocks noChangeArrowheads="1"/>
            </p:cNvSpPr>
            <p:nvPr/>
          </p:nvSpPr>
          <p:spPr bwMode="auto">
            <a:xfrm>
              <a:off x="3705" y="1493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7749" name="Oval 21"/>
            <p:cNvSpPr>
              <a:spLocks noChangeArrowheads="1"/>
            </p:cNvSpPr>
            <p:nvPr/>
          </p:nvSpPr>
          <p:spPr bwMode="auto">
            <a:xfrm>
              <a:off x="4391" y="1555"/>
              <a:ext cx="312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7750" name="Line 22"/>
            <p:cNvSpPr>
              <a:spLocks noChangeShapeType="1"/>
            </p:cNvSpPr>
            <p:nvPr/>
          </p:nvSpPr>
          <p:spPr bwMode="auto">
            <a:xfrm>
              <a:off x="4391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7751" name="Line 23"/>
            <p:cNvSpPr>
              <a:spLocks noChangeShapeType="1"/>
            </p:cNvSpPr>
            <p:nvPr/>
          </p:nvSpPr>
          <p:spPr bwMode="auto">
            <a:xfrm>
              <a:off x="4703" y="154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7752" name="Rectangle 24"/>
            <p:cNvSpPr>
              <a:spLocks noChangeArrowheads="1"/>
            </p:cNvSpPr>
            <p:nvPr/>
          </p:nvSpPr>
          <p:spPr bwMode="auto">
            <a:xfrm>
              <a:off x="4391" y="1548"/>
              <a:ext cx="309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57753" name="Oval 25"/>
            <p:cNvSpPr>
              <a:spLocks noChangeArrowheads="1"/>
            </p:cNvSpPr>
            <p:nvPr/>
          </p:nvSpPr>
          <p:spPr bwMode="auto">
            <a:xfrm>
              <a:off x="4394" y="1492"/>
              <a:ext cx="312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7754" name="Oval 26"/>
            <p:cNvSpPr>
              <a:spLocks noChangeArrowheads="1"/>
            </p:cNvSpPr>
            <p:nvPr/>
          </p:nvSpPr>
          <p:spPr bwMode="auto">
            <a:xfrm>
              <a:off x="4401" y="2246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7755" name="Line 27"/>
            <p:cNvSpPr>
              <a:spLocks noChangeShapeType="1"/>
            </p:cNvSpPr>
            <p:nvPr/>
          </p:nvSpPr>
          <p:spPr bwMode="auto">
            <a:xfrm>
              <a:off x="4401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7756" name="Line 28"/>
            <p:cNvSpPr>
              <a:spLocks noChangeShapeType="1"/>
            </p:cNvSpPr>
            <p:nvPr/>
          </p:nvSpPr>
          <p:spPr bwMode="auto">
            <a:xfrm>
              <a:off x="4714" y="2239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7757" name="Rectangle 29"/>
            <p:cNvSpPr>
              <a:spLocks noChangeArrowheads="1"/>
            </p:cNvSpPr>
            <p:nvPr/>
          </p:nvSpPr>
          <p:spPr bwMode="auto">
            <a:xfrm>
              <a:off x="4401" y="2239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57758" name="Oval 30"/>
            <p:cNvSpPr>
              <a:spLocks noChangeArrowheads="1"/>
            </p:cNvSpPr>
            <p:nvPr/>
          </p:nvSpPr>
          <p:spPr bwMode="auto">
            <a:xfrm>
              <a:off x="4398" y="2180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7759" name="Oval 31"/>
            <p:cNvSpPr>
              <a:spLocks noChangeArrowheads="1"/>
            </p:cNvSpPr>
            <p:nvPr/>
          </p:nvSpPr>
          <p:spPr bwMode="auto">
            <a:xfrm>
              <a:off x="4966" y="1905"/>
              <a:ext cx="313" cy="81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7760" name="Line 32"/>
            <p:cNvSpPr>
              <a:spLocks noChangeShapeType="1"/>
            </p:cNvSpPr>
            <p:nvPr/>
          </p:nvSpPr>
          <p:spPr bwMode="auto">
            <a:xfrm>
              <a:off x="4966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7761" name="Line 33"/>
            <p:cNvSpPr>
              <a:spLocks noChangeShapeType="1"/>
            </p:cNvSpPr>
            <p:nvPr/>
          </p:nvSpPr>
          <p:spPr bwMode="auto">
            <a:xfrm>
              <a:off x="5279" y="1898"/>
              <a:ext cx="0" cy="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7762" name="Rectangle 34"/>
            <p:cNvSpPr>
              <a:spLocks noChangeArrowheads="1"/>
            </p:cNvSpPr>
            <p:nvPr/>
          </p:nvSpPr>
          <p:spPr bwMode="auto">
            <a:xfrm>
              <a:off x="4966" y="1898"/>
              <a:ext cx="310" cy="4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57763" name="Oval 35"/>
            <p:cNvSpPr>
              <a:spLocks noChangeArrowheads="1"/>
            </p:cNvSpPr>
            <p:nvPr/>
          </p:nvSpPr>
          <p:spPr bwMode="auto">
            <a:xfrm>
              <a:off x="4963" y="1839"/>
              <a:ext cx="313" cy="9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7764" name="Freeform 36"/>
            <p:cNvSpPr>
              <a:spLocks/>
            </p:cNvSpPr>
            <p:nvPr/>
          </p:nvSpPr>
          <p:spPr bwMode="auto">
            <a:xfrm>
              <a:off x="4557" y="1647"/>
              <a:ext cx="1" cy="522"/>
            </a:xfrm>
            <a:custGeom>
              <a:avLst/>
              <a:gdLst>
                <a:gd name="T0" fmla="*/ 0 w 1"/>
                <a:gd name="T1" fmla="*/ 0 h 522"/>
                <a:gd name="T2" fmla="*/ 0 w 1"/>
                <a:gd name="T3" fmla="*/ 522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522">
                  <a:moveTo>
                    <a:pt x="0" y="0"/>
                  </a:moveTo>
                  <a:lnTo>
                    <a:pt x="0" y="522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7765" name="Freeform 37"/>
            <p:cNvSpPr>
              <a:spLocks/>
            </p:cNvSpPr>
            <p:nvPr/>
          </p:nvSpPr>
          <p:spPr bwMode="auto">
            <a:xfrm>
              <a:off x="3864" y="1653"/>
              <a:ext cx="1" cy="537"/>
            </a:xfrm>
            <a:custGeom>
              <a:avLst/>
              <a:gdLst>
                <a:gd name="T0" fmla="*/ 0 w 1"/>
                <a:gd name="T1" fmla="*/ 0 h 537"/>
                <a:gd name="T2" fmla="*/ 0 w 1"/>
                <a:gd name="T3" fmla="*/ 537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537">
                  <a:moveTo>
                    <a:pt x="0" y="0"/>
                  </a:moveTo>
                  <a:lnTo>
                    <a:pt x="0" y="537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7766" name="Freeform 38"/>
            <p:cNvSpPr>
              <a:spLocks/>
            </p:cNvSpPr>
            <p:nvPr/>
          </p:nvSpPr>
          <p:spPr bwMode="auto">
            <a:xfrm>
              <a:off x="4029" y="1638"/>
              <a:ext cx="504" cy="600"/>
            </a:xfrm>
            <a:custGeom>
              <a:avLst/>
              <a:gdLst>
                <a:gd name="T0" fmla="*/ 0 w 378"/>
                <a:gd name="T1" fmla="*/ 174 h 174"/>
                <a:gd name="T2" fmla="*/ 378 w 378"/>
                <a:gd name="T3" fmla="*/ 0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8" h="174">
                  <a:moveTo>
                    <a:pt x="0" y="174"/>
                  </a:moveTo>
                  <a:lnTo>
                    <a:pt x="378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7767" name="Freeform 39"/>
            <p:cNvSpPr>
              <a:spLocks/>
            </p:cNvSpPr>
            <p:nvPr/>
          </p:nvSpPr>
          <p:spPr bwMode="auto">
            <a:xfrm>
              <a:off x="4716" y="1986"/>
              <a:ext cx="366" cy="270"/>
            </a:xfrm>
            <a:custGeom>
              <a:avLst/>
              <a:gdLst>
                <a:gd name="T0" fmla="*/ 0 w 366"/>
                <a:gd name="T1" fmla="*/ 270 h 270"/>
                <a:gd name="T2" fmla="*/ 366 w 366"/>
                <a:gd name="T3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6" h="270">
                  <a:moveTo>
                    <a:pt x="0" y="270"/>
                  </a:moveTo>
                  <a:lnTo>
                    <a:pt x="366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7768" name="Freeform 40"/>
            <p:cNvSpPr>
              <a:spLocks/>
            </p:cNvSpPr>
            <p:nvPr/>
          </p:nvSpPr>
          <p:spPr bwMode="auto">
            <a:xfrm>
              <a:off x="4035" y="226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7769" name="Freeform 41"/>
            <p:cNvSpPr>
              <a:spLocks/>
            </p:cNvSpPr>
            <p:nvPr/>
          </p:nvSpPr>
          <p:spPr bwMode="auto">
            <a:xfrm>
              <a:off x="3444" y="1944"/>
              <a:ext cx="276" cy="264"/>
            </a:xfrm>
            <a:custGeom>
              <a:avLst/>
              <a:gdLst>
                <a:gd name="T0" fmla="*/ 276 w 276"/>
                <a:gd name="T1" fmla="*/ 264 h 264"/>
                <a:gd name="T2" fmla="*/ 0 w 276"/>
                <a:gd name="T3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76" h="264">
                  <a:moveTo>
                    <a:pt x="276" y="264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7770" name="Freeform 42"/>
            <p:cNvSpPr>
              <a:spLocks/>
            </p:cNvSpPr>
            <p:nvPr/>
          </p:nvSpPr>
          <p:spPr bwMode="auto">
            <a:xfrm>
              <a:off x="4029" y="1578"/>
              <a:ext cx="366" cy="1"/>
            </a:xfrm>
            <a:custGeom>
              <a:avLst/>
              <a:gdLst>
                <a:gd name="T0" fmla="*/ 366 w 366"/>
                <a:gd name="T1" fmla="*/ 0 h 1"/>
                <a:gd name="T2" fmla="*/ 0 w 366"/>
                <a:gd name="T3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66" h="1">
                  <a:moveTo>
                    <a:pt x="366" y="0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7771" name="Freeform 43"/>
            <p:cNvSpPr>
              <a:spLocks/>
            </p:cNvSpPr>
            <p:nvPr/>
          </p:nvSpPr>
          <p:spPr bwMode="auto">
            <a:xfrm>
              <a:off x="4704" y="1575"/>
              <a:ext cx="396" cy="267"/>
            </a:xfrm>
            <a:custGeom>
              <a:avLst/>
              <a:gdLst>
                <a:gd name="T0" fmla="*/ 396 w 396"/>
                <a:gd name="T1" fmla="*/ 267 h 267"/>
                <a:gd name="T2" fmla="*/ 0 w 396"/>
                <a:gd name="T3" fmla="*/ 0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96" h="267">
                  <a:moveTo>
                    <a:pt x="396" y="267"/>
                  </a:moveTo>
                  <a:lnTo>
                    <a:pt x="0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sp>
          <p:nvSpPr>
            <p:cNvPr id="457772" name="Freeform 44"/>
            <p:cNvSpPr>
              <a:spLocks/>
            </p:cNvSpPr>
            <p:nvPr/>
          </p:nvSpPr>
          <p:spPr bwMode="auto">
            <a:xfrm>
              <a:off x="3387" y="1146"/>
              <a:ext cx="1110" cy="645"/>
            </a:xfrm>
            <a:custGeom>
              <a:avLst/>
              <a:gdLst>
                <a:gd name="T0" fmla="*/ 1110 w 1110"/>
                <a:gd name="T1" fmla="*/ 342 h 645"/>
                <a:gd name="T2" fmla="*/ 0 w 1110"/>
                <a:gd name="T3" fmla="*/ 645 h 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10" h="645">
                  <a:moveTo>
                    <a:pt x="1110" y="342"/>
                  </a:moveTo>
                  <a:cubicBezTo>
                    <a:pt x="1104" y="0"/>
                    <a:pt x="21" y="63"/>
                    <a:pt x="0" y="64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cs typeface="+mn-cs"/>
              </a:endParaRPr>
            </a:p>
          </p:txBody>
        </p:sp>
        <p:grpSp>
          <p:nvGrpSpPr>
            <p:cNvPr id="15408" name="Group 45"/>
            <p:cNvGrpSpPr>
              <a:grpSpLocks/>
            </p:cNvGrpSpPr>
            <p:nvPr/>
          </p:nvGrpSpPr>
          <p:grpSpPr bwMode="auto">
            <a:xfrm>
              <a:off x="3287" y="1749"/>
              <a:ext cx="205" cy="250"/>
              <a:chOff x="2954" y="2430"/>
              <a:chExt cx="208" cy="250"/>
            </a:xfrm>
          </p:grpSpPr>
          <p:sp>
            <p:nvSpPr>
              <p:cNvPr id="457774" name="Rectangle 46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7775" name="Text Box 47"/>
              <p:cNvSpPr txBox="1">
                <a:spLocks noChangeArrowheads="1"/>
              </p:cNvSpPr>
              <p:nvPr/>
            </p:nvSpPr>
            <p:spPr bwMode="auto">
              <a:xfrm>
                <a:off x="2954" y="2430"/>
                <a:ext cx="20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000">
                    <a:latin typeface="Arial" charset="0"/>
                    <a:cs typeface="+mn-cs"/>
                  </a:rPr>
                  <a:t>u</a:t>
                </a:r>
                <a:endParaRPr lang="en-US">
                  <a:latin typeface="Arial" charset="0"/>
                  <a:cs typeface="+mn-cs"/>
                </a:endParaRPr>
              </a:p>
            </p:txBody>
          </p:sp>
        </p:grpSp>
        <p:grpSp>
          <p:nvGrpSpPr>
            <p:cNvPr id="15409" name="Group 48"/>
            <p:cNvGrpSpPr>
              <a:grpSpLocks/>
            </p:cNvGrpSpPr>
            <p:nvPr/>
          </p:nvGrpSpPr>
          <p:grpSpPr bwMode="auto">
            <a:xfrm>
              <a:off x="4462" y="2133"/>
              <a:ext cx="196" cy="250"/>
              <a:chOff x="2959" y="2430"/>
              <a:chExt cx="199" cy="250"/>
            </a:xfrm>
          </p:grpSpPr>
          <p:sp>
            <p:nvSpPr>
              <p:cNvPr id="457777" name="Rectangle 49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3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7778" name="Text Box 50"/>
              <p:cNvSpPr txBox="1">
                <a:spLocks noChangeArrowheads="1"/>
              </p:cNvSpPr>
              <p:nvPr/>
            </p:nvSpPr>
            <p:spPr bwMode="auto">
              <a:xfrm>
                <a:off x="2959" y="2430"/>
                <a:ext cx="19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000">
                    <a:latin typeface="Arial" charset="0"/>
                    <a:cs typeface="+mn-cs"/>
                  </a:rPr>
                  <a:t>y</a:t>
                </a:r>
                <a:endParaRPr lang="en-US">
                  <a:latin typeface="Arial" charset="0"/>
                  <a:cs typeface="+mn-cs"/>
                </a:endParaRPr>
              </a:p>
            </p:txBody>
          </p:sp>
        </p:grpSp>
        <p:grpSp>
          <p:nvGrpSpPr>
            <p:cNvPr id="15410" name="Group 51"/>
            <p:cNvGrpSpPr>
              <a:grpSpLocks/>
            </p:cNvGrpSpPr>
            <p:nvPr/>
          </p:nvGrpSpPr>
          <p:grpSpPr bwMode="auto">
            <a:xfrm>
              <a:off x="3773" y="2100"/>
              <a:ext cx="212" cy="288"/>
              <a:chOff x="2952" y="2400"/>
              <a:chExt cx="213" cy="288"/>
            </a:xfrm>
          </p:grpSpPr>
          <p:sp>
            <p:nvSpPr>
              <p:cNvPr id="457780" name="Rectangle 52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4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7781" name="Text Box 53"/>
              <p:cNvSpPr txBox="1">
                <a:spLocks noChangeArrowheads="1"/>
              </p:cNvSpPr>
              <p:nvPr/>
            </p:nvSpPr>
            <p:spPr bwMode="auto">
              <a:xfrm>
                <a:off x="2952" y="2400"/>
                <a:ext cx="21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>
                    <a:latin typeface="Arial" charset="0"/>
                    <a:cs typeface="+mn-cs"/>
                  </a:rPr>
                  <a:t>x</a:t>
                </a:r>
              </a:p>
            </p:txBody>
          </p:sp>
        </p:grpSp>
        <p:grpSp>
          <p:nvGrpSpPr>
            <p:cNvPr id="15411" name="Group 54"/>
            <p:cNvGrpSpPr>
              <a:grpSpLocks/>
            </p:cNvGrpSpPr>
            <p:nvPr/>
          </p:nvGrpSpPr>
          <p:grpSpPr bwMode="auto">
            <a:xfrm>
              <a:off x="4438" y="1443"/>
              <a:ext cx="232" cy="250"/>
              <a:chOff x="2941" y="2430"/>
              <a:chExt cx="235" cy="250"/>
            </a:xfrm>
          </p:grpSpPr>
          <p:sp>
            <p:nvSpPr>
              <p:cNvPr id="457783" name="Rectangle 55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5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7784" name="Text Box 56"/>
              <p:cNvSpPr txBox="1">
                <a:spLocks noChangeArrowheads="1"/>
              </p:cNvSpPr>
              <p:nvPr/>
            </p:nvSpPr>
            <p:spPr bwMode="auto">
              <a:xfrm>
                <a:off x="2941" y="2430"/>
                <a:ext cx="235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000">
                    <a:latin typeface="Arial" charset="0"/>
                    <a:cs typeface="+mn-cs"/>
                  </a:rPr>
                  <a:t>w</a:t>
                </a:r>
                <a:endParaRPr lang="en-US">
                  <a:latin typeface="Arial" charset="0"/>
                  <a:cs typeface="+mn-cs"/>
                </a:endParaRPr>
              </a:p>
            </p:txBody>
          </p:sp>
        </p:grpSp>
        <p:grpSp>
          <p:nvGrpSpPr>
            <p:cNvPr id="15412" name="Group 57"/>
            <p:cNvGrpSpPr>
              <a:grpSpLocks/>
            </p:cNvGrpSpPr>
            <p:nvPr/>
          </p:nvGrpSpPr>
          <p:grpSpPr bwMode="auto">
            <a:xfrm>
              <a:off x="3771" y="1443"/>
              <a:ext cx="196" cy="250"/>
              <a:chOff x="2958" y="2430"/>
              <a:chExt cx="199" cy="250"/>
            </a:xfrm>
          </p:grpSpPr>
          <p:sp>
            <p:nvSpPr>
              <p:cNvPr id="457786" name="Rectangle 58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3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7787" name="Text Box 59"/>
              <p:cNvSpPr txBox="1">
                <a:spLocks noChangeArrowheads="1"/>
              </p:cNvSpPr>
              <p:nvPr/>
            </p:nvSpPr>
            <p:spPr bwMode="auto">
              <a:xfrm>
                <a:off x="2958" y="2430"/>
                <a:ext cx="199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000">
                    <a:latin typeface="Arial" charset="0"/>
                    <a:cs typeface="+mn-cs"/>
                  </a:rPr>
                  <a:t>v</a:t>
                </a:r>
                <a:endParaRPr lang="en-US">
                  <a:latin typeface="Arial" charset="0"/>
                  <a:cs typeface="+mn-cs"/>
                </a:endParaRPr>
              </a:p>
            </p:txBody>
          </p:sp>
        </p:grpSp>
        <p:grpSp>
          <p:nvGrpSpPr>
            <p:cNvPr id="15413" name="Group 60"/>
            <p:cNvGrpSpPr>
              <a:grpSpLocks/>
            </p:cNvGrpSpPr>
            <p:nvPr/>
          </p:nvGrpSpPr>
          <p:grpSpPr bwMode="auto">
            <a:xfrm>
              <a:off x="5026" y="1761"/>
              <a:ext cx="212" cy="288"/>
              <a:chOff x="2950" y="2400"/>
              <a:chExt cx="214" cy="288"/>
            </a:xfrm>
          </p:grpSpPr>
          <p:sp>
            <p:nvSpPr>
              <p:cNvPr id="457789" name="Rectangle 61"/>
              <p:cNvSpPr>
                <a:spLocks noChangeArrowheads="1"/>
              </p:cNvSpPr>
              <p:nvPr/>
            </p:nvSpPr>
            <p:spPr bwMode="auto">
              <a:xfrm>
                <a:off x="2982" y="2490"/>
                <a:ext cx="143" cy="132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 sz="1800">
                  <a:cs typeface="+mn-cs"/>
                </a:endParaRPr>
              </a:p>
            </p:txBody>
          </p:sp>
          <p:sp>
            <p:nvSpPr>
              <p:cNvPr id="457790" name="Text Box 62"/>
              <p:cNvSpPr txBox="1">
                <a:spLocks noChangeArrowheads="1"/>
              </p:cNvSpPr>
              <p:nvPr/>
            </p:nvSpPr>
            <p:spPr bwMode="auto">
              <a:xfrm>
                <a:off x="2950" y="2400"/>
                <a:ext cx="21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>
                    <a:latin typeface="Arial" charset="0"/>
                    <a:cs typeface="+mn-cs"/>
                  </a:rPr>
                  <a:t>z</a:t>
                </a:r>
              </a:p>
            </p:txBody>
          </p:sp>
        </p:grpSp>
        <p:sp>
          <p:nvSpPr>
            <p:cNvPr id="457791" name="Text Box 63"/>
            <p:cNvSpPr txBox="1">
              <a:spLocks noChangeArrowheads="1"/>
            </p:cNvSpPr>
            <p:nvPr/>
          </p:nvSpPr>
          <p:spPr bwMode="auto">
            <a:xfrm>
              <a:off x="3493" y="157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2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57792" name="Text Box 64"/>
            <p:cNvSpPr txBox="1">
              <a:spLocks noChangeArrowheads="1"/>
            </p:cNvSpPr>
            <p:nvPr/>
          </p:nvSpPr>
          <p:spPr bwMode="auto">
            <a:xfrm>
              <a:off x="3841" y="179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2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57793" name="Text Box 65"/>
            <p:cNvSpPr txBox="1">
              <a:spLocks noChangeArrowheads="1"/>
            </p:cNvSpPr>
            <p:nvPr/>
          </p:nvSpPr>
          <p:spPr bwMode="auto">
            <a:xfrm>
              <a:off x="3406" y="200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1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57794" name="Text Box 66"/>
            <p:cNvSpPr txBox="1">
              <a:spLocks noChangeArrowheads="1"/>
            </p:cNvSpPr>
            <p:nvPr/>
          </p:nvSpPr>
          <p:spPr bwMode="auto">
            <a:xfrm>
              <a:off x="4225" y="1884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3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57795" name="Text Box 67"/>
            <p:cNvSpPr txBox="1">
              <a:spLocks noChangeArrowheads="1"/>
            </p:cNvSpPr>
            <p:nvPr/>
          </p:nvSpPr>
          <p:spPr bwMode="auto">
            <a:xfrm>
              <a:off x="4162" y="223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1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57796" name="Text Box 68"/>
            <p:cNvSpPr txBox="1">
              <a:spLocks noChangeArrowheads="1"/>
            </p:cNvSpPr>
            <p:nvPr/>
          </p:nvSpPr>
          <p:spPr bwMode="auto">
            <a:xfrm>
              <a:off x="4522" y="180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1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57797" name="Text Box 69"/>
            <p:cNvSpPr txBox="1">
              <a:spLocks noChangeArrowheads="1"/>
            </p:cNvSpPr>
            <p:nvPr/>
          </p:nvSpPr>
          <p:spPr bwMode="auto">
            <a:xfrm>
              <a:off x="4882" y="2073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2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57798" name="Text Box 70"/>
            <p:cNvSpPr txBox="1">
              <a:spLocks noChangeArrowheads="1"/>
            </p:cNvSpPr>
            <p:nvPr/>
          </p:nvSpPr>
          <p:spPr bwMode="auto">
            <a:xfrm>
              <a:off x="4855" y="1536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5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57799" name="Text Box 71"/>
            <p:cNvSpPr txBox="1">
              <a:spLocks noChangeArrowheads="1"/>
            </p:cNvSpPr>
            <p:nvPr/>
          </p:nvSpPr>
          <p:spPr bwMode="auto">
            <a:xfrm>
              <a:off x="4120" y="1386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3</a:t>
              </a:r>
              <a:endParaRPr lang="en-US">
                <a:latin typeface="Arial" charset="0"/>
                <a:cs typeface="+mn-cs"/>
              </a:endParaRPr>
            </a:p>
          </p:txBody>
        </p:sp>
        <p:sp>
          <p:nvSpPr>
            <p:cNvPr id="457800" name="Text Box 72"/>
            <p:cNvSpPr txBox="1">
              <a:spLocks noChangeArrowheads="1"/>
            </p:cNvSpPr>
            <p:nvPr/>
          </p:nvSpPr>
          <p:spPr bwMode="auto">
            <a:xfrm>
              <a:off x="3769" y="1119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800">
                  <a:latin typeface="Arial" charset="0"/>
                  <a:cs typeface="+mn-cs"/>
                </a:rPr>
                <a:t>5</a:t>
              </a:r>
              <a:endParaRPr lang="en-US">
                <a:latin typeface="Arial" charset="0"/>
                <a:cs typeface="+mn-cs"/>
              </a:endParaRPr>
            </a:p>
          </p:txBody>
        </p:sp>
      </p:grpSp>
      <p:sp>
        <p:nvSpPr>
          <p:cNvPr id="457801" name="Text Box 73"/>
          <p:cNvSpPr txBox="1">
            <a:spLocks noChangeArrowheads="1"/>
          </p:cNvSpPr>
          <p:nvPr/>
        </p:nvSpPr>
        <p:spPr bwMode="auto">
          <a:xfrm>
            <a:off x="5265738" y="1695450"/>
            <a:ext cx="3271837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  <a:defRPr/>
            </a:pPr>
            <a:r>
              <a:rPr lang="en-US" sz="1800">
                <a:latin typeface="Arial" charset="0"/>
                <a:cs typeface="+mn-cs"/>
              </a:rPr>
              <a:t> c(x,x</a:t>
            </a:r>
            <a:r>
              <a:rPr lang="ja-JP" altLang="en-US" sz="1800">
                <a:latin typeface="Arial" charset="0"/>
                <a:cs typeface="+mn-cs"/>
              </a:rPr>
              <a:t>’</a:t>
            </a:r>
            <a:r>
              <a:rPr lang="en-US" sz="1800">
                <a:latin typeface="Arial" charset="0"/>
                <a:cs typeface="+mn-cs"/>
              </a:rPr>
              <a:t>) = cost of link (x,x</a:t>
            </a:r>
            <a:r>
              <a:rPr lang="ja-JP" altLang="en-US" sz="1800">
                <a:latin typeface="Arial" charset="0"/>
                <a:cs typeface="+mn-cs"/>
              </a:rPr>
              <a:t>’</a:t>
            </a:r>
            <a:r>
              <a:rPr lang="en-US" sz="1800">
                <a:latin typeface="Arial" charset="0"/>
                <a:cs typeface="+mn-cs"/>
              </a:rPr>
              <a:t>)</a:t>
            </a:r>
          </a:p>
          <a:p>
            <a:pPr>
              <a:defRPr/>
            </a:pPr>
            <a:endParaRPr lang="en-US" sz="1800">
              <a:latin typeface="Arial" charset="0"/>
              <a:cs typeface="+mn-cs"/>
            </a:endParaRPr>
          </a:p>
          <a:p>
            <a:pPr>
              <a:defRPr/>
            </a:pPr>
            <a:r>
              <a:rPr lang="en-US" sz="1800">
                <a:latin typeface="Arial" charset="0"/>
                <a:cs typeface="+mn-cs"/>
              </a:rPr>
              <a:t>   - e.g., c(w,z) = 5</a:t>
            </a:r>
          </a:p>
          <a:p>
            <a:pPr>
              <a:defRPr/>
            </a:pPr>
            <a:endParaRPr lang="en-US" sz="1800">
              <a:latin typeface="Arial" charset="0"/>
              <a:cs typeface="+mn-cs"/>
            </a:endParaRPr>
          </a:p>
          <a:p>
            <a:pPr>
              <a:buFontTx/>
              <a:buChar char="•"/>
              <a:defRPr/>
            </a:pPr>
            <a:r>
              <a:rPr lang="en-US" sz="1800">
                <a:latin typeface="Arial" charset="0"/>
                <a:cs typeface="+mn-cs"/>
              </a:rPr>
              <a:t> cost could always be 1, or </a:t>
            </a:r>
          </a:p>
          <a:p>
            <a:pPr>
              <a:defRPr/>
            </a:pPr>
            <a:r>
              <a:rPr lang="en-US" sz="1800">
                <a:latin typeface="Arial" charset="0"/>
                <a:cs typeface="+mn-cs"/>
              </a:rPr>
              <a:t>inversely related to bandwidth,</a:t>
            </a:r>
          </a:p>
          <a:p>
            <a:pPr>
              <a:defRPr/>
            </a:pPr>
            <a:r>
              <a:rPr lang="en-US" sz="1800">
                <a:latin typeface="Arial" charset="0"/>
                <a:cs typeface="+mn-cs"/>
              </a:rPr>
              <a:t>or inversely related to </a:t>
            </a:r>
          </a:p>
          <a:p>
            <a:pPr>
              <a:defRPr/>
            </a:pPr>
            <a:r>
              <a:rPr lang="en-US" sz="1800">
                <a:latin typeface="Arial" charset="0"/>
                <a:cs typeface="+mn-cs"/>
              </a:rPr>
              <a:t>congestion</a:t>
            </a:r>
          </a:p>
        </p:txBody>
      </p:sp>
      <p:sp>
        <p:nvSpPr>
          <p:cNvPr id="457802" name="Text Box 74"/>
          <p:cNvSpPr txBox="1">
            <a:spLocks noChangeArrowheads="1"/>
          </p:cNvSpPr>
          <p:nvPr/>
        </p:nvSpPr>
        <p:spPr bwMode="auto">
          <a:xfrm>
            <a:off x="925513" y="4233863"/>
            <a:ext cx="6819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latin typeface="Arial" charset="0"/>
                <a:cs typeface="+mn-cs"/>
              </a:rPr>
              <a:t>Cost of path (x</a:t>
            </a:r>
            <a:r>
              <a:rPr lang="en-US" sz="1800" baseline="-25000">
                <a:latin typeface="Arial" charset="0"/>
                <a:cs typeface="+mn-cs"/>
              </a:rPr>
              <a:t>1</a:t>
            </a:r>
            <a:r>
              <a:rPr lang="en-US" sz="1800">
                <a:latin typeface="Arial" charset="0"/>
                <a:cs typeface="+mn-cs"/>
              </a:rPr>
              <a:t>, x</a:t>
            </a:r>
            <a:r>
              <a:rPr lang="en-US" sz="1800" baseline="-25000">
                <a:latin typeface="Arial" charset="0"/>
                <a:cs typeface="+mn-cs"/>
              </a:rPr>
              <a:t>2</a:t>
            </a:r>
            <a:r>
              <a:rPr lang="en-US" sz="1800">
                <a:latin typeface="Arial" charset="0"/>
                <a:cs typeface="+mn-cs"/>
              </a:rPr>
              <a:t>, x</a:t>
            </a:r>
            <a:r>
              <a:rPr lang="en-US" sz="1800" baseline="-25000">
                <a:latin typeface="Arial" charset="0"/>
                <a:cs typeface="+mn-cs"/>
              </a:rPr>
              <a:t>3</a:t>
            </a:r>
            <a:r>
              <a:rPr lang="en-US" sz="1800">
                <a:latin typeface="Arial" charset="0"/>
                <a:cs typeface="+mn-cs"/>
              </a:rPr>
              <a:t>,…, x</a:t>
            </a:r>
            <a:r>
              <a:rPr lang="en-US" sz="1800" baseline="-25000">
                <a:latin typeface="Arial" charset="0"/>
                <a:cs typeface="+mn-cs"/>
              </a:rPr>
              <a:t>p</a:t>
            </a:r>
            <a:r>
              <a:rPr lang="en-US" sz="1800">
                <a:latin typeface="Arial" charset="0"/>
                <a:cs typeface="+mn-cs"/>
              </a:rPr>
              <a:t>) = c(x</a:t>
            </a:r>
            <a:r>
              <a:rPr lang="en-US" sz="1800" baseline="-25000">
                <a:latin typeface="Arial" charset="0"/>
                <a:cs typeface="+mn-cs"/>
              </a:rPr>
              <a:t>1</a:t>
            </a:r>
            <a:r>
              <a:rPr lang="en-US" sz="1800">
                <a:latin typeface="Arial" charset="0"/>
                <a:cs typeface="+mn-cs"/>
              </a:rPr>
              <a:t>,x</a:t>
            </a:r>
            <a:r>
              <a:rPr lang="en-US" sz="1800" baseline="-25000">
                <a:latin typeface="Arial" charset="0"/>
                <a:cs typeface="+mn-cs"/>
              </a:rPr>
              <a:t>2</a:t>
            </a:r>
            <a:r>
              <a:rPr lang="en-US" sz="1800">
                <a:latin typeface="Arial" charset="0"/>
                <a:cs typeface="+mn-cs"/>
              </a:rPr>
              <a:t>) + c(x</a:t>
            </a:r>
            <a:r>
              <a:rPr lang="en-US" sz="1800" baseline="-25000">
                <a:latin typeface="Arial" charset="0"/>
                <a:cs typeface="+mn-cs"/>
              </a:rPr>
              <a:t>2</a:t>
            </a:r>
            <a:r>
              <a:rPr lang="en-US" sz="1800">
                <a:latin typeface="Arial" charset="0"/>
                <a:cs typeface="+mn-cs"/>
              </a:rPr>
              <a:t>,x</a:t>
            </a:r>
            <a:r>
              <a:rPr lang="en-US" sz="1800" baseline="-25000">
                <a:latin typeface="Arial" charset="0"/>
                <a:cs typeface="+mn-cs"/>
              </a:rPr>
              <a:t>3</a:t>
            </a:r>
            <a:r>
              <a:rPr lang="en-US" sz="1800">
                <a:latin typeface="Arial" charset="0"/>
                <a:cs typeface="+mn-cs"/>
              </a:rPr>
              <a:t>) + … + c(x</a:t>
            </a:r>
            <a:r>
              <a:rPr lang="en-US" sz="1800" baseline="-25000">
                <a:latin typeface="Arial" charset="0"/>
                <a:cs typeface="+mn-cs"/>
              </a:rPr>
              <a:t>p-1</a:t>
            </a:r>
            <a:r>
              <a:rPr lang="en-US" sz="1800">
                <a:latin typeface="Arial" charset="0"/>
                <a:cs typeface="+mn-cs"/>
              </a:rPr>
              <a:t>,x</a:t>
            </a:r>
            <a:r>
              <a:rPr lang="en-US" sz="1800" baseline="-25000">
                <a:latin typeface="Arial" charset="0"/>
                <a:cs typeface="+mn-cs"/>
              </a:rPr>
              <a:t>p</a:t>
            </a:r>
            <a:r>
              <a:rPr lang="en-US" sz="1800">
                <a:latin typeface="Arial" charset="0"/>
                <a:cs typeface="+mn-cs"/>
              </a:rPr>
              <a:t>)  </a:t>
            </a:r>
          </a:p>
        </p:txBody>
      </p:sp>
      <p:sp>
        <p:nvSpPr>
          <p:cNvPr id="457803" name="Text Box 75"/>
          <p:cNvSpPr txBox="1">
            <a:spLocks noChangeArrowheads="1"/>
          </p:cNvSpPr>
          <p:nvPr/>
        </p:nvSpPr>
        <p:spPr bwMode="auto">
          <a:xfrm>
            <a:off x="501650" y="4862513"/>
            <a:ext cx="5816600" cy="39528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>
                <a:solidFill>
                  <a:srgbClr val="FF0000"/>
                </a:solidFill>
                <a:latin typeface="Arial" charset="0"/>
                <a:cs typeface="+mn-cs"/>
              </a:rPr>
              <a:t>Question: What</a:t>
            </a:r>
            <a:r>
              <a:rPr lang="ja-JP" altLang="en-US" sz="1800">
                <a:solidFill>
                  <a:srgbClr val="FF0000"/>
                </a:solidFill>
                <a:latin typeface="Arial" charset="0"/>
                <a:cs typeface="+mn-cs"/>
              </a:rPr>
              <a:t>’</a:t>
            </a:r>
            <a:r>
              <a:rPr lang="en-US" sz="1800">
                <a:solidFill>
                  <a:srgbClr val="FF0000"/>
                </a:solidFill>
                <a:latin typeface="Arial" charset="0"/>
                <a:cs typeface="+mn-cs"/>
              </a:rPr>
              <a:t>s the least-cost path between u and z ?</a:t>
            </a:r>
          </a:p>
        </p:txBody>
      </p:sp>
      <p:sp>
        <p:nvSpPr>
          <p:cNvPr id="457804" name="Text Box 76"/>
          <p:cNvSpPr txBox="1">
            <a:spLocks noChangeArrowheads="1"/>
          </p:cNvSpPr>
          <p:nvPr/>
        </p:nvSpPr>
        <p:spPr bwMode="auto">
          <a:xfrm>
            <a:off x="385763" y="5641975"/>
            <a:ext cx="7413625" cy="4857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cs typeface="+mn-cs"/>
              </a:rPr>
              <a:t>Routing algorithm: algorithm that finds least-cost path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004AD-38F4-8A42-A224-1C1833700CA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>
          <a:xfrm>
            <a:off x="873125" y="0"/>
            <a:ext cx="7158038" cy="14128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cs typeface="+mj-cs"/>
              </a:rPr>
              <a:t>Routing Algorithm classification</a:t>
            </a:r>
            <a:endParaRPr lang="en-US" smtClean="0">
              <a:cs typeface="+mj-cs"/>
            </a:endParaRPr>
          </a:p>
        </p:txBody>
      </p:sp>
      <p:sp>
        <p:nvSpPr>
          <p:cNvPr id="46182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61975" y="1644650"/>
            <a:ext cx="390525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smtClean="0">
                <a:solidFill>
                  <a:srgbClr val="FF0000"/>
                </a:solidFill>
                <a:cs typeface="+mn-cs"/>
              </a:rPr>
              <a:t>Global or decentralized information?</a:t>
            </a:r>
            <a:endParaRPr lang="en-US" sz="2400" smtClean="0"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000" smtClean="0">
                <a:solidFill>
                  <a:schemeClr val="accent2"/>
                </a:solidFill>
                <a:cs typeface="+mn-cs"/>
              </a:rPr>
              <a:t>Global:</a:t>
            </a:r>
            <a:endParaRPr lang="en-US" sz="200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>
                <a:cs typeface="+mn-cs"/>
              </a:rPr>
              <a:t>all routers have complete topology, link cost info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2000" smtClean="0">
                <a:solidFill>
                  <a:srgbClr val="FF0000"/>
                </a:solidFill>
                <a:cs typeface="+mn-cs"/>
              </a:rPr>
              <a:t>“</a:t>
            </a:r>
            <a:r>
              <a:rPr lang="en-US" sz="2000" smtClean="0">
                <a:solidFill>
                  <a:srgbClr val="FF0000"/>
                </a:solidFill>
                <a:cs typeface="+mn-cs"/>
              </a:rPr>
              <a:t>link state</a:t>
            </a:r>
            <a:r>
              <a:rPr lang="ja-JP" altLang="en-US" sz="2000" smtClean="0">
                <a:solidFill>
                  <a:srgbClr val="FF0000"/>
                </a:solidFill>
                <a:cs typeface="+mn-cs"/>
              </a:rPr>
              <a:t>”</a:t>
            </a:r>
            <a:r>
              <a:rPr lang="en-US" sz="2000" smtClean="0">
                <a:solidFill>
                  <a:srgbClr val="FF0000"/>
                </a:solidFill>
                <a:cs typeface="+mn-cs"/>
              </a:rPr>
              <a:t> algorithms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000" smtClean="0">
                <a:solidFill>
                  <a:schemeClr val="accent2"/>
                </a:solidFill>
                <a:cs typeface="+mn-cs"/>
              </a:rPr>
              <a:t>Decentralized:</a:t>
            </a:r>
            <a:r>
              <a:rPr lang="en-US" sz="2000" smtClean="0">
                <a:cs typeface="+mn-cs"/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>
                <a:cs typeface="+mn-cs"/>
              </a:rPr>
              <a:t>router knows physically-connected neighbors, link costs to neighbors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smtClean="0">
                <a:cs typeface="+mn-cs"/>
              </a:rPr>
              <a:t>iterative process of computation, exchange of info with neighbors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2000" smtClean="0">
                <a:solidFill>
                  <a:srgbClr val="FF0000"/>
                </a:solidFill>
                <a:cs typeface="+mn-cs"/>
              </a:rPr>
              <a:t>“</a:t>
            </a:r>
            <a:r>
              <a:rPr lang="en-US" sz="2000" smtClean="0">
                <a:solidFill>
                  <a:srgbClr val="FF0000"/>
                </a:solidFill>
                <a:cs typeface="+mn-cs"/>
              </a:rPr>
              <a:t>distance vector</a:t>
            </a:r>
            <a:r>
              <a:rPr lang="ja-JP" altLang="en-US" sz="2000" smtClean="0">
                <a:solidFill>
                  <a:srgbClr val="FF0000"/>
                </a:solidFill>
                <a:cs typeface="+mn-cs"/>
              </a:rPr>
              <a:t>”</a:t>
            </a:r>
            <a:r>
              <a:rPr lang="en-US" sz="2000" smtClean="0">
                <a:solidFill>
                  <a:srgbClr val="FF0000"/>
                </a:solidFill>
                <a:cs typeface="+mn-cs"/>
              </a:rPr>
              <a:t> algorithms</a:t>
            </a:r>
          </a:p>
        </p:txBody>
      </p:sp>
      <p:sp>
        <p:nvSpPr>
          <p:cNvPr id="46182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838700" y="1731963"/>
            <a:ext cx="3810000" cy="4648200"/>
          </a:xfrm>
        </p:spPr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en-US" smtClean="0">
                <a:solidFill>
                  <a:srgbClr val="FF0000"/>
                </a:solidFill>
                <a:cs typeface="+mn-cs"/>
              </a:rPr>
              <a:t>Static or dynamic?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sz="2400" smtClean="0">
                <a:solidFill>
                  <a:schemeClr val="accent2"/>
                </a:solidFill>
                <a:cs typeface="+mn-cs"/>
              </a:rPr>
              <a:t>Static:</a:t>
            </a:r>
            <a:r>
              <a:rPr lang="en-US" sz="2400" smtClean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en-US" sz="2400" smtClean="0">
                <a:cs typeface="+mn-cs"/>
              </a:rPr>
              <a:t>routes change slowly over time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sz="2400" smtClean="0">
                <a:solidFill>
                  <a:schemeClr val="accent2"/>
                </a:solidFill>
                <a:cs typeface="+mn-cs"/>
              </a:rPr>
              <a:t>Dynamic:</a:t>
            </a:r>
            <a:r>
              <a:rPr lang="en-US" sz="2400" smtClean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en-US" sz="2400" smtClean="0">
                <a:cs typeface="+mn-cs"/>
              </a:rPr>
              <a:t>routes change more quickly</a:t>
            </a:r>
          </a:p>
          <a:p>
            <a:pPr lvl="1" eaLnBrk="1" hangingPunct="1">
              <a:defRPr/>
            </a:pPr>
            <a:r>
              <a:rPr lang="en-US" smtClean="0"/>
              <a:t>periodic update</a:t>
            </a:r>
          </a:p>
          <a:p>
            <a:pPr lvl="1" eaLnBrk="1" hangingPunct="1">
              <a:defRPr/>
            </a:pPr>
            <a:r>
              <a:rPr lang="en-US" smtClean="0"/>
              <a:t>in response to link cost changes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7793AD-066D-D94F-B199-859C5CB1EDD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Link State Routing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949325" y="1981200"/>
            <a:ext cx="7661275" cy="21463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A router broadcasts a link-state-advertisement (LSA) packet after booting, as well as periodically (or upon topology change). Packet forwarded only once, TTL-restricted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Initial TTL is very high.</a:t>
            </a:r>
          </a:p>
        </p:txBody>
      </p:sp>
      <p:graphicFrame>
        <p:nvGraphicFramePr>
          <p:cNvPr id="19459" name="Object 2"/>
          <p:cNvGraphicFramePr>
            <a:graphicFrameLocks noChangeAspect="1"/>
          </p:cNvGraphicFramePr>
          <p:nvPr/>
        </p:nvGraphicFramePr>
        <p:xfrm>
          <a:off x="760413" y="4094163"/>
          <a:ext cx="7607300" cy="256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Bitmap Image" r:id="rId4" imgW="4800000" imgH="1619476" progId="Paint.Picture">
                  <p:embed/>
                </p:oleObj>
              </mc:Choice>
              <mc:Fallback>
                <p:oleObj name="Bitmap Image" r:id="rId4" imgW="4800000" imgH="1619476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413" y="4094163"/>
                        <a:ext cx="7607300" cy="256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 type="none" w="sm" len="sm"/>
                            <a:tailEnd type="none" w="med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66470-B12D-0B45-85C4-CE5B6A60391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Link State Routing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Each router must</a:t>
            </a:r>
          </a:p>
          <a:p>
            <a:pPr lvl="1" eaLnBrk="1" hangingPunct="1">
              <a:defRPr/>
            </a:pPr>
            <a:r>
              <a:rPr lang="en-US" dirty="0" smtClean="0"/>
              <a:t>Discover its neighbors and learn their network addresses</a:t>
            </a:r>
          </a:p>
          <a:p>
            <a:pPr lvl="2" eaLnBrk="1" hangingPunct="1">
              <a:defRPr/>
            </a:pPr>
            <a:r>
              <a:rPr lang="en-US" dirty="0" smtClean="0"/>
              <a:t>When a router is booted up, it learns who its neighbors are by sending a special Hello packet on each point-to-point link.</a:t>
            </a:r>
          </a:p>
          <a:p>
            <a:pPr lvl="2" eaLnBrk="1" hangingPunct="1">
              <a:defRPr/>
            </a:pPr>
            <a:r>
              <a:rPr lang="en-US" dirty="0" smtClean="0"/>
              <a:t>The router on the other end sends back a reply.</a:t>
            </a:r>
          </a:p>
          <a:p>
            <a:pPr lvl="1" eaLnBrk="1" hangingPunct="1">
              <a:defRPr/>
            </a:pPr>
            <a:r>
              <a:rPr lang="en-US" dirty="0" smtClean="0"/>
              <a:t>Measure the delay or cost to each of its neighbors</a:t>
            </a:r>
          </a:p>
          <a:p>
            <a:pPr lvl="2" eaLnBrk="1" hangingPunct="1">
              <a:defRPr/>
            </a:pPr>
            <a:r>
              <a:rPr lang="en-US" dirty="0" smtClean="0"/>
              <a:t>A router sends a special Echo packet over the link that the other end sends back immediately. By measuring the round-trip time, the sending router gets a reasonable delay estimate.</a:t>
            </a:r>
          </a:p>
          <a:p>
            <a:pPr lvl="1" eaLnBrk="1" hangingPunct="1">
              <a:defRPr/>
            </a:pPr>
            <a:r>
              <a:rPr lang="en-US" dirty="0" smtClean="0"/>
              <a:t>Construct a packet telling all it has just learned.</a:t>
            </a:r>
          </a:p>
          <a:p>
            <a:pPr lvl="2" eaLnBrk="1" hangingPunct="1">
              <a:defRPr/>
            </a:pPr>
            <a:r>
              <a:rPr lang="en-US" dirty="0" smtClean="0"/>
              <a:t>Broadcast this packet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2011-11-17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166470-B12D-0B45-85C4-CE5B6A60391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omic Sans M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omic Sans M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ectur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20781</TotalTime>
  <Words>3519</Words>
  <Application>Microsoft Macintosh PowerPoint</Application>
  <PresentationFormat>On-screen Show (4:3)</PresentationFormat>
  <Paragraphs>1038</Paragraphs>
  <Slides>44</Slides>
  <Notes>43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59" baseType="lpstr">
      <vt:lpstr>Comic Sans MS</vt:lpstr>
      <vt:lpstr>ＭＳ Ｐゴシック</vt:lpstr>
      <vt:lpstr>Arial</vt:lpstr>
      <vt:lpstr>Wingdings</vt:lpstr>
      <vt:lpstr>Times New Roman</vt:lpstr>
      <vt:lpstr>Osaka</vt:lpstr>
      <vt:lpstr>Times</vt:lpstr>
      <vt:lpstr>MS Mincho</vt:lpstr>
      <vt:lpstr>ヒラギノ角ゴ Pro W3</vt:lpstr>
      <vt:lpstr>Helv</vt:lpstr>
      <vt:lpstr>Courier New</vt:lpstr>
      <vt:lpstr>Blank Presentation</vt:lpstr>
      <vt:lpstr>lecture</vt:lpstr>
      <vt:lpstr>Bitmap Image</vt:lpstr>
      <vt:lpstr>Microsoft Clip Gallery</vt:lpstr>
      <vt:lpstr>Networking</vt:lpstr>
      <vt:lpstr>PowerPoint Presentation</vt:lpstr>
      <vt:lpstr>Routing</vt:lpstr>
      <vt:lpstr>Interplay between routing and forwarding</vt:lpstr>
      <vt:lpstr>Graph abstraction</vt:lpstr>
      <vt:lpstr>Graph abstraction: costs</vt:lpstr>
      <vt:lpstr>Routing Algorithm classification</vt:lpstr>
      <vt:lpstr>Link State Routing</vt:lpstr>
      <vt:lpstr>Link State Routing</vt:lpstr>
      <vt:lpstr>Link State Routing</vt:lpstr>
      <vt:lpstr>Distance Vector Algorithm (1)</vt:lpstr>
      <vt:lpstr>Bellman-Ford example (2)</vt:lpstr>
      <vt:lpstr>Distance Vector Algorithm (3)</vt:lpstr>
      <vt:lpstr>Distance vector algorithm (4)</vt:lpstr>
      <vt:lpstr>Distance Vector Algorithm (5)</vt:lpstr>
      <vt:lpstr>PowerPoint Presentation</vt:lpstr>
      <vt:lpstr>PowerPoint Presentation</vt:lpstr>
      <vt:lpstr>Distance Vector: link cost changes</vt:lpstr>
      <vt:lpstr>Distance Vector: link cost changes</vt:lpstr>
      <vt:lpstr>Count-to-infinity Problem</vt:lpstr>
      <vt:lpstr>Count-to-infinity Problem</vt:lpstr>
      <vt:lpstr>Count-to-infinity Problem</vt:lpstr>
      <vt:lpstr>Poisoned Reverse</vt:lpstr>
      <vt:lpstr>Comparison of LS and DV algorithms</vt:lpstr>
      <vt:lpstr>IP Addressing: introduction</vt:lpstr>
      <vt:lpstr>IP networks</vt:lpstr>
      <vt:lpstr>IPv4 Address Model </vt:lpstr>
      <vt:lpstr>IP networks</vt:lpstr>
      <vt:lpstr>CIDR</vt:lpstr>
      <vt:lpstr>Classless Domains</vt:lpstr>
      <vt:lpstr>IP forwarding</vt:lpstr>
      <vt:lpstr>Hierarchical Routing</vt:lpstr>
      <vt:lpstr>Hierarchical Networks</vt:lpstr>
      <vt:lpstr>Subnetting</vt:lpstr>
      <vt:lpstr>Forwarding Tables</vt:lpstr>
      <vt:lpstr>Hierarchical Routing</vt:lpstr>
      <vt:lpstr>Interconnected ASes</vt:lpstr>
      <vt:lpstr>DNS: Domain Name System</vt:lpstr>
      <vt:lpstr>DNS Name Servers</vt:lpstr>
      <vt:lpstr>DNS: Root Name Servers</vt:lpstr>
      <vt:lpstr>Simple DNS Example</vt:lpstr>
      <vt:lpstr>DNS Example</vt:lpstr>
      <vt:lpstr>DNS: Iterated Queries</vt:lpstr>
      <vt:lpstr>DNS: Caching and Updating Records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Edition: Chapter 4</dc:title>
  <dc:creator>Jim Kurose and Keith Ross</dc:creator>
  <cp:lastModifiedBy>Nikita Borisov</cp:lastModifiedBy>
  <cp:revision>291</cp:revision>
  <cp:lastPrinted>2006-10-06T21:29:27Z</cp:lastPrinted>
  <dcterms:created xsi:type="dcterms:W3CDTF">1999-10-08T19:08:27Z</dcterms:created>
  <dcterms:modified xsi:type="dcterms:W3CDTF">2011-11-18T20:45:21Z</dcterms:modified>
</cp:coreProperties>
</file>