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C20B5-731F-E342-973A-7A3088AE8685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C4491-CE90-3B4C-88B0-2BE7B279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41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EA3D-D7A4-C64C-9C5E-405EE2A3933F}" type="datetimeFigureOut">
              <a:rPr lang="en-US" smtClean="0"/>
              <a:t>11/18/11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43F69-C5B4-4A44-BCA3-FD1E76114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254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59F6E-AA0B-EA44-B6BD-88379694BC2D}" type="slidenum">
              <a:rPr lang="en-US"/>
              <a:pPr/>
              <a:t>19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235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2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972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641DBF-5959-F949-8603-7E6CEE87D5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CS425 / CSE424 / ECE428 — Distributed Systems — Fall 2011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32803" y="5781234"/>
            <a:ext cx="25593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Some material derived from</a:t>
            </a:r>
          </a:p>
          <a:p>
            <a:r>
              <a:rPr lang="en-US" sz="1600" dirty="0"/>
              <a:t>s</a:t>
            </a:r>
            <a:r>
              <a:rPr lang="en-US" sz="1600" dirty="0" smtClean="0"/>
              <a:t>lides by Leslie </a:t>
            </a:r>
            <a:r>
              <a:rPr lang="en-US" sz="1600" dirty="0" err="1" smtClean="0"/>
              <a:t>Lamport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212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satisfy invariant?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Proposer must know what proposals have been accepted by a majority of acceptors.</a:t>
            </a:r>
          </a:p>
          <a:p>
            <a:pPr lvl="1"/>
            <a:r>
              <a:rPr lang="en-US" dirty="0" smtClean="0"/>
              <a:t>Ask acceptors about what they have accepted</a:t>
            </a:r>
          </a:p>
          <a:p>
            <a:r>
              <a:rPr lang="en-US" dirty="0" smtClean="0"/>
              <a:t>But, remember, asynchronous</a:t>
            </a:r>
          </a:p>
          <a:p>
            <a:pPr lvl="1"/>
            <a:r>
              <a:rPr lang="en-US" dirty="0" smtClean="0"/>
              <a:t>New proposals may be made after reply is sent</a:t>
            </a:r>
            <a:endParaRPr lang="en-US" dirty="0"/>
          </a:p>
          <a:p>
            <a:r>
              <a:rPr lang="en-US" dirty="0" smtClean="0"/>
              <a:t>E.g.:</a:t>
            </a:r>
          </a:p>
          <a:p>
            <a:pPr lvl="1"/>
            <a:r>
              <a:rPr lang="en-US" dirty="0" smtClean="0"/>
              <a:t>p asks c about accepted proposals</a:t>
            </a:r>
          </a:p>
          <a:p>
            <a:pPr lvl="1"/>
            <a:r>
              <a:rPr lang="en-US" dirty="0" smtClean="0"/>
              <a:t>c replies with empty set {}</a:t>
            </a:r>
          </a:p>
          <a:p>
            <a:pPr lvl="1"/>
            <a:r>
              <a:rPr lang="en-US" dirty="0" smtClean="0"/>
              <a:t>p’ proposes (</a:t>
            </a:r>
            <a:r>
              <a:rPr lang="en-US" dirty="0" err="1" smtClean="0"/>
              <a:t>n,v</a:t>
            </a:r>
            <a:r>
              <a:rPr lang="en-US" dirty="0" smtClean="0"/>
              <a:t>) to c</a:t>
            </a:r>
          </a:p>
          <a:p>
            <a:pPr lvl="1"/>
            <a:r>
              <a:rPr lang="en-US" dirty="0" smtClean="0"/>
              <a:t>c accepts</a:t>
            </a:r>
          </a:p>
          <a:p>
            <a:pPr lvl="1"/>
            <a:r>
              <a:rPr lang="en-US" dirty="0" smtClean="0"/>
              <a:t>p proposes (</a:t>
            </a:r>
            <a:r>
              <a:rPr lang="en-US" dirty="0" err="1" smtClean="0"/>
              <a:t>m,v</a:t>
            </a:r>
            <a:r>
              <a:rPr lang="en-US" dirty="0" smtClean="0"/>
              <a:t>’) with m&gt;n to c, violating P2</a:t>
            </a:r>
            <a:r>
              <a:rPr lang="en-US" baseline="30000" dirty="0" smtClean="0"/>
              <a:t>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1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Don’t accept proposal from p’!</a:t>
            </a:r>
          </a:p>
          <a:p>
            <a:pPr lvl="1"/>
            <a:r>
              <a:rPr lang="en-US" dirty="0"/>
              <a:t>p asks c about accepted </a:t>
            </a:r>
            <a:r>
              <a:rPr lang="en-US" dirty="0" smtClean="0"/>
              <a:t>proposals with numbers less than m </a:t>
            </a:r>
            <a:r>
              <a:rPr lang="en-US" i="1" dirty="0" smtClean="0"/>
              <a:t>(prepare </a:t>
            </a:r>
            <a:r>
              <a:rPr lang="en-US" dirty="0" smtClean="0"/>
              <a:t>request)</a:t>
            </a:r>
            <a:endParaRPr lang="en-US" dirty="0"/>
          </a:p>
          <a:p>
            <a:pPr lvl="1"/>
            <a:r>
              <a:rPr lang="en-US" dirty="0"/>
              <a:t>c replies with empty set {</a:t>
            </a:r>
            <a:r>
              <a:rPr lang="en-US" dirty="0" smtClean="0"/>
              <a:t>}, </a:t>
            </a:r>
            <a:r>
              <a:rPr lang="en-US" b="1" dirty="0" smtClean="0"/>
              <a:t>and promises not to accept proposals with numbers less than m</a:t>
            </a:r>
            <a:endParaRPr lang="en-US" dirty="0"/>
          </a:p>
          <a:p>
            <a:pPr lvl="1"/>
            <a:r>
              <a:rPr lang="en-US" dirty="0"/>
              <a:t>p’ proposes (</a:t>
            </a:r>
            <a:r>
              <a:rPr lang="en-US" dirty="0" err="1"/>
              <a:t>n,v</a:t>
            </a:r>
            <a:r>
              <a:rPr lang="en-US" dirty="0"/>
              <a:t>) to </a:t>
            </a:r>
            <a:r>
              <a:rPr lang="en-US" dirty="0" smtClean="0"/>
              <a:t>c, with n &lt; m</a:t>
            </a:r>
            <a:endParaRPr lang="en-US" dirty="0"/>
          </a:p>
          <a:p>
            <a:pPr lvl="1"/>
            <a:r>
              <a:rPr lang="en-US" dirty="0"/>
              <a:t>c </a:t>
            </a:r>
            <a:r>
              <a:rPr lang="en-US" b="1" dirty="0" smtClean="0"/>
              <a:t>rejects (ignores) p’s proposal</a:t>
            </a:r>
            <a:endParaRPr lang="en-US" b="1" dirty="0"/>
          </a:p>
          <a:p>
            <a:pPr lvl="1"/>
            <a:r>
              <a:rPr lang="en-US" dirty="0"/>
              <a:t>p proposes (</a:t>
            </a:r>
            <a:r>
              <a:rPr lang="en-US" dirty="0" err="1"/>
              <a:t>m,v</a:t>
            </a:r>
            <a:r>
              <a:rPr lang="en-US" dirty="0"/>
              <a:t>’) with m&gt;n to </a:t>
            </a:r>
            <a:r>
              <a:rPr lang="en-US" dirty="0" smtClean="0"/>
              <a:t>c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P1</a:t>
            </a:r>
            <a:r>
              <a:rPr lang="en-US" i="1" baseline="30000" dirty="0" smtClean="0"/>
              <a:t>a</a:t>
            </a:r>
            <a:r>
              <a:rPr lang="en-US" i="1" dirty="0" smtClean="0"/>
              <a:t>. An acceptor can accept a proposal numbered n if and only if it has not responded to a prepare request with a number &gt; n.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21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Paxos algorithm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Phase 1 (prepare):</a:t>
            </a:r>
          </a:p>
          <a:p>
            <a:pPr lvl="1"/>
            <a:r>
              <a:rPr lang="en-US" sz="2400"/>
              <a:t>A proposer selects a proposal number n and sends a </a:t>
            </a:r>
            <a:r>
              <a:rPr lang="en-US" sz="2400" i="1"/>
              <a:t>prepare request</a:t>
            </a:r>
            <a:r>
              <a:rPr lang="en-US" sz="2400"/>
              <a:t> with number n to majority of acceptors.</a:t>
            </a:r>
          </a:p>
          <a:p>
            <a:pPr lvl="1"/>
            <a:r>
              <a:rPr lang="en-US" sz="2400"/>
              <a:t>If an acceptor receives a prepare request with number n greater than that of any prepare request it saw, it responses YES to that request with a promise not to accept any more proposals numbered less than n </a:t>
            </a:r>
            <a:r>
              <a:rPr lang="en-US" sz="2400">
                <a:solidFill>
                  <a:srgbClr val="0000FF"/>
                </a:solidFill>
              </a:rPr>
              <a:t>and include the highest-numbered proposal (if any) that it has accepted.</a:t>
            </a:r>
            <a:endParaRPr 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43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Paxos algorithm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Phase 2 (accept):</a:t>
            </a:r>
          </a:p>
          <a:p>
            <a:pPr lvl="1"/>
            <a:r>
              <a:rPr lang="en-US" sz="2400"/>
              <a:t>If the proposer receives a response YES to its prepare requests from a majority of acceptors, then it sends an </a:t>
            </a:r>
            <a:r>
              <a:rPr lang="en-US" sz="2400" i="1"/>
              <a:t>accept request</a:t>
            </a:r>
            <a:r>
              <a:rPr lang="en-US" sz="2400"/>
              <a:t> to each of those acceptors for a proposal numbered n </a:t>
            </a:r>
            <a:r>
              <a:rPr lang="en-US" sz="2400">
                <a:solidFill>
                  <a:srgbClr val="0000FF"/>
                </a:solidFill>
              </a:rPr>
              <a:t>with a values </a:t>
            </a:r>
            <a:r>
              <a:rPr lang="en-US" sz="2400" i="1">
                <a:solidFill>
                  <a:srgbClr val="0000FF"/>
                </a:solidFill>
              </a:rPr>
              <a:t>v</a:t>
            </a:r>
            <a:r>
              <a:rPr lang="en-US" sz="2400">
                <a:solidFill>
                  <a:srgbClr val="0000FF"/>
                </a:solidFill>
              </a:rPr>
              <a:t> which is the value of the highest-numbered proposal among the responses.</a:t>
            </a:r>
          </a:p>
          <a:p>
            <a:pPr lvl="1"/>
            <a:r>
              <a:rPr lang="en-US" sz="2400"/>
              <a:t>If an acceptor receives an accept request for a proposal numbered n, it accepts the proposal unless it has already responded to a prepare request having a number greater than 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20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Definition of chosen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value is chosen at proposal number n iff majority of acceptor accept that value in phase 2 of the proposal number.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Paxos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properties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P1: Any proposal number is unique.</a:t>
            </a:r>
          </a:p>
          <a:p>
            <a:r>
              <a:rPr lang="en-US"/>
              <a:t>P2: Any two set of acceptors have at least one acceptor in common.</a:t>
            </a:r>
          </a:p>
          <a:p>
            <a:r>
              <a:rPr lang="en-US"/>
              <a:t>P3: the value sent out in phase 2 is the value of the highest-numbered proposal of all the responses in phase 1.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7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Interpretation of P3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38200" y="3886200"/>
            <a:ext cx="7162800" cy="533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Arial" charset="0"/>
              <a:buNone/>
            </a:pPr>
            <a:r>
              <a:rPr lang="en-US"/>
              <a:t>14	</a:t>
            </a:r>
            <a:r>
              <a:rPr lang="el-GR">
                <a:latin typeface="Microsoft Sans Serif" charset="0"/>
                <a:cs typeface="Microsoft Sans Serif" charset="0"/>
              </a:rPr>
              <a:t>α</a:t>
            </a:r>
            <a:r>
              <a:rPr lang="en-US">
                <a:latin typeface="Microsoft Sans Serif" charset="0"/>
                <a:cs typeface="Microsoft Sans Serif" charset="0"/>
              </a:rPr>
              <a:t>			</a:t>
            </a:r>
            <a:r>
              <a:rPr lang="en-US" b="1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a</a:t>
            </a:r>
            <a:r>
              <a:rPr lang="en-US" b="1" baseline="-25000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2</a:t>
            </a:r>
            <a:r>
              <a:rPr lang="en-US">
                <a:latin typeface="Microsoft Sans Serif" charset="0"/>
                <a:cs typeface="Microsoft Sans Serif" charset="0"/>
              </a:rPr>
              <a:t> 	 	a</a:t>
            </a:r>
            <a:r>
              <a:rPr lang="en-US" baseline="-25000">
                <a:latin typeface="Microsoft Sans Serif" charset="0"/>
                <a:cs typeface="Microsoft Sans Serif" charset="0"/>
              </a:rPr>
              <a:t>4</a:t>
            </a:r>
            <a:r>
              <a:rPr lang="en-US">
                <a:latin typeface="Microsoft Sans Serif" charset="0"/>
                <a:cs typeface="Microsoft Sans Serif" charset="0"/>
              </a:rPr>
              <a:t> 	</a:t>
            </a:r>
            <a:r>
              <a:rPr lang="en-US" b="1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a</a:t>
            </a:r>
            <a:r>
              <a:rPr lang="en-US" b="1" baseline="-25000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5</a:t>
            </a:r>
            <a:endParaRPr lang="el-GR" b="1">
              <a:solidFill>
                <a:srgbClr val="0000FF"/>
              </a:solidFill>
              <a:latin typeface="Microsoft Sans Serif" charset="0"/>
              <a:cs typeface="Microsoft Sans Serif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38200" y="3124200"/>
            <a:ext cx="7162800" cy="533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Arial" charset="0"/>
              <a:buNone/>
            </a:pPr>
            <a:r>
              <a:rPr lang="en-US"/>
              <a:t>5		</a:t>
            </a:r>
            <a:r>
              <a:rPr lang="el-GR">
                <a:latin typeface="Microsoft Sans Serif" charset="0"/>
                <a:cs typeface="Microsoft Sans Serif" charset="0"/>
              </a:rPr>
              <a:t>β</a:t>
            </a:r>
            <a:r>
              <a:rPr lang="en-US">
                <a:latin typeface="Microsoft Sans Serif" charset="0"/>
                <a:cs typeface="Microsoft Sans Serif" charset="0"/>
              </a:rPr>
              <a:t>		a</a:t>
            </a:r>
            <a:r>
              <a:rPr lang="en-US" baseline="-25000">
                <a:latin typeface="Microsoft Sans Serif" charset="0"/>
                <a:cs typeface="Microsoft Sans Serif" charset="0"/>
              </a:rPr>
              <a:t>1</a:t>
            </a:r>
            <a:r>
              <a:rPr lang="en-US">
                <a:latin typeface="Microsoft Sans Serif" charset="0"/>
                <a:cs typeface="Microsoft Sans Serif" charset="0"/>
              </a:rPr>
              <a:t> 	a</a:t>
            </a:r>
            <a:r>
              <a:rPr lang="en-US" baseline="-25000">
                <a:latin typeface="Microsoft Sans Serif" charset="0"/>
                <a:cs typeface="Microsoft Sans Serif" charset="0"/>
              </a:rPr>
              <a:t>2</a:t>
            </a:r>
            <a:r>
              <a:rPr lang="en-US">
                <a:latin typeface="Microsoft Sans Serif" charset="0"/>
                <a:cs typeface="Microsoft Sans Serif" charset="0"/>
              </a:rPr>
              <a:t> 	</a:t>
            </a:r>
            <a:r>
              <a:rPr lang="en-US" b="1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a</a:t>
            </a:r>
            <a:r>
              <a:rPr lang="en-US" b="1" baseline="-25000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3</a:t>
            </a:r>
            <a:r>
              <a:rPr lang="en-US">
                <a:latin typeface="Microsoft Sans Serif" charset="0"/>
                <a:cs typeface="Microsoft Sans Serif" charset="0"/>
              </a:rPr>
              <a:t> 	 	a</a:t>
            </a:r>
            <a:r>
              <a:rPr lang="en-US" baseline="-25000">
                <a:latin typeface="Microsoft Sans Serif" charset="0"/>
                <a:cs typeface="Microsoft Sans Serif" charset="0"/>
              </a:rPr>
              <a:t>5</a:t>
            </a:r>
            <a:endParaRPr lang="el-GR">
              <a:latin typeface="Microsoft Sans Serif" charset="0"/>
              <a:cs typeface="Microsoft Sans Serif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838200" y="5486400"/>
            <a:ext cx="7162800" cy="533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Arial" charset="0"/>
              <a:buNone/>
            </a:pPr>
            <a:r>
              <a:rPr lang="en-US"/>
              <a:t>29	</a:t>
            </a:r>
            <a:r>
              <a:rPr lang="el-GR"/>
              <a:t>β</a:t>
            </a:r>
            <a:r>
              <a:rPr lang="en-US">
                <a:latin typeface="Microsoft Sans Serif" charset="0"/>
                <a:cs typeface="Microsoft Sans Serif" charset="0"/>
              </a:rPr>
              <a:t>		 	</a:t>
            </a:r>
            <a:r>
              <a:rPr lang="en-US" b="1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a</a:t>
            </a:r>
            <a:r>
              <a:rPr lang="en-US" b="1" baseline="-25000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2</a:t>
            </a:r>
            <a:r>
              <a:rPr lang="en-US">
                <a:latin typeface="Microsoft Sans Serif" charset="0"/>
                <a:cs typeface="Microsoft Sans Serif" charset="0"/>
              </a:rPr>
              <a:t> 	a</a:t>
            </a:r>
            <a:r>
              <a:rPr lang="en-US" baseline="-25000">
                <a:latin typeface="Microsoft Sans Serif" charset="0"/>
                <a:cs typeface="Microsoft Sans Serif" charset="0"/>
              </a:rPr>
              <a:t>3</a:t>
            </a:r>
            <a:r>
              <a:rPr lang="en-US">
                <a:latin typeface="Microsoft Sans Serif" charset="0"/>
                <a:cs typeface="Microsoft Sans Serif" charset="0"/>
              </a:rPr>
              <a:t> 	a</a:t>
            </a:r>
            <a:r>
              <a:rPr lang="en-US" baseline="-25000">
                <a:latin typeface="Microsoft Sans Serif" charset="0"/>
                <a:cs typeface="Microsoft Sans Serif" charset="0"/>
              </a:rPr>
              <a:t>4</a:t>
            </a:r>
            <a:r>
              <a:rPr lang="en-US">
                <a:latin typeface="Microsoft Sans Serif" charset="0"/>
                <a:cs typeface="Microsoft Sans Serif" charset="0"/>
              </a:rPr>
              <a:t> 	</a:t>
            </a:r>
            <a:endParaRPr lang="el-GR" baseline="-25000">
              <a:latin typeface="Microsoft Sans Serif" charset="0"/>
              <a:cs typeface="Microsoft Sans Serif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838200" y="4648200"/>
            <a:ext cx="7162800" cy="533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Arial" charset="0"/>
              <a:buNone/>
            </a:pPr>
            <a:r>
              <a:rPr lang="en-US"/>
              <a:t>27	</a:t>
            </a:r>
            <a:r>
              <a:rPr lang="el-GR"/>
              <a:t>β</a:t>
            </a:r>
            <a:r>
              <a:rPr lang="en-US"/>
              <a:t> </a:t>
            </a:r>
            <a:r>
              <a:rPr lang="en-US">
                <a:latin typeface="Microsoft Sans Serif" charset="0"/>
                <a:cs typeface="Microsoft Sans Serif" charset="0"/>
              </a:rPr>
              <a:t>		</a:t>
            </a:r>
            <a:r>
              <a:rPr lang="en-US" b="1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a</a:t>
            </a:r>
            <a:r>
              <a:rPr lang="en-US" b="1" baseline="-25000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1</a:t>
            </a:r>
            <a:r>
              <a:rPr lang="en-US" b="1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 	 	a</a:t>
            </a:r>
            <a:r>
              <a:rPr lang="en-US" b="1" baseline="-25000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3</a:t>
            </a:r>
            <a:r>
              <a:rPr lang="en-US" b="1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 	a</a:t>
            </a:r>
            <a:r>
              <a:rPr lang="en-US" b="1" baseline="-25000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4</a:t>
            </a:r>
            <a:r>
              <a:rPr lang="en-US">
                <a:latin typeface="Microsoft Sans Serif" charset="0"/>
                <a:cs typeface="Microsoft Sans Serif" charset="0"/>
              </a:rPr>
              <a:t> 	</a:t>
            </a:r>
            <a:endParaRPr lang="el-GR" baseline="-25000">
              <a:latin typeface="Microsoft Sans Serif" charset="0"/>
              <a:cs typeface="Microsoft Sans Serif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838200" y="2362200"/>
            <a:ext cx="7162800" cy="533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Arial" charset="0"/>
              <a:buNone/>
            </a:pPr>
            <a:r>
              <a:rPr lang="en-US"/>
              <a:t>2		</a:t>
            </a:r>
            <a:r>
              <a:rPr lang="el-GR">
                <a:latin typeface="Microsoft Sans Serif" charset="0"/>
                <a:cs typeface="Microsoft Sans Serif" charset="0"/>
              </a:rPr>
              <a:t>α</a:t>
            </a:r>
            <a:r>
              <a:rPr lang="en-US">
                <a:latin typeface="Microsoft Sans Serif" charset="0"/>
                <a:cs typeface="Microsoft Sans Serif" charset="0"/>
              </a:rPr>
              <a:t>		a</a:t>
            </a:r>
            <a:r>
              <a:rPr lang="en-US" baseline="-25000">
                <a:latin typeface="Microsoft Sans Serif" charset="0"/>
                <a:cs typeface="Microsoft Sans Serif" charset="0"/>
              </a:rPr>
              <a:t>1</a:t>
            </a:r>
            <a:r>
              <a:rPr lang="en-US">
                <a:latin typeface="Microsoft Sans Serif" charset="0"/>
                <a:cs typeface="Microsoft Sans Serif" charset="0"/>
              </a:rPr>
              <a:t> 	a</a:t>
            </a:r>
            <a:r>
              <a:rPr lang="en-US" baseline="-25000">
                <a:latin typeface="Microsoft Sans Serif" charset="0"/>
                <a:cs typeface="Microsoft Sans Serif" charset="0"/>
              </a:rPr>
              <a:t>2</a:t>
            </a:r>
            <a:r>
              <a:rPr lang="en-US">
                <a:latin typeface="Microsoft Sans Serif" charset="0"/>
                <a:cs typeface="Microsoft Sans Serif" charset="0"/>
              </a:rPr>
              <a:t> 	a</a:t>
            </a:r>
            <a:r>
              <a:rPr lang="en-US" baseline="-25000">
                <a:latin typeface="Microsoft Sans Serif" charset="0"/>
                <a:cs typeface="Microsoft Sans Serif" charset="0"/>
              </a:rPr>
              <a:t>3</a:t>
            </a:r>
            <a:r>
              <a:rPr lang="en-US">
                <a:latin typeface="Microsoft Sans Serif" charset="0"/>
                <a:cs typeface="Microsoft Sans Serif" charset="0"/>
              </a:rPr>
              <a:t> 	</a:t>
            </a:r>
            <a:r>
              <a:rPr lang="en-US" b="1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a</a:t>
            </a:r>
            <a:r>
              <a:rPr lang="en-US" b="1" baseline="-25000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4</a:t>
            </a:r>
            <a:r>
              <a:rPr lang="en-US">
                <a:solidFill>
                  <a:srgbClr val="0000FF"/>
                </a:solidFill>
                <a:latin typeface="Microsoft Sans Serif" charset="0"/>
                <a:cs typeface="Microsoft Sans Serif" charset="0"/>
              </a:rPr>
              <a:t> </a:t>
            </a:r>
            <a:r>
              <a:rPr lang="en-US">
                <a:latin typeface="Microsoft Sans Serif" charset="0"/>
                <a:cs typeface="Microsoft Sans Serif" charset="0"/>
              </a:rPr>
              <a:t>	</a:t>
            </a:r>
            <a:endParaRPr lang="el-GR">
              <a:latin typeface="Microsoft Sans Serif" charset="0"/>
              <a:cs typeface="Microsoft Sans Serif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838200" y="16002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Arial" charset="0"/>
              <a:buNone/>
            </a:pPr>
            <a:r>
              <a:rPr lang="en-US"/>
              <a:t>#		</a:t>
            </a:r>
            <a:r>
              <a:rPr lang="en-US">
                <a:latin typeface="Microsoft Sans Serif" charset="0"/>
                <a:cs typeface="Microsoft Sans Serif" charset="0"/>
              </a:rPr>
              <a:t>value	pool of acceptors</a:t>
            </a:r>
            <a:endParaRPr lang="el-GR">
              <a:latin typeface="Microsoft Sans Serif" charset="0"/>
              <a:cs typeface="Microsoft Sans Serif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Proof of safety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Claim: if a value v is chosen at proposal number n, any value that is sent out in phase 2 of any later prososal numbers must be also v.</a:t>
            </a:r>
          </a:p>
          <a:p>
            <a:r>
              <a:rPr lang="en-US"/>
              <a:t>Proof (by contradiction): Let m is the first proposal number that is later than n and in phase 2, the value sent out is not v.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5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Proof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838200" y="34290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 typeface="Arial" charset="0"/>
              <a:buNone/>
            </a:pPr>
            <a:r>
              <a:rPr lang="en-US" b="1">
                <a:latin typeface="Microsoft Sans Serif" charset="0"/>
                <a:cs typeface="Microsoft Sans Serif" charset="0"/>
              </a:rPr>
              <a:t>…</a:t>
            </a:r>
            <a:endParaRPr lang="el-GR" b="1">
              <a:latin typeface="Microsoft Sans Serif" charset="0"/>
              <a:cs typeface="Microsoft Sans Serif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38200" y="2743200"/>
            <a:ext cx="7162800" cy="533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Arial" charset="0"/>
              <a:buNone/>
            </a:pPr>
            <a:r>
              <a:rPr lang="en-US"/>
              <a:t>n+1	</a:t>
            </a:r>
            <a:r>
              <a:rPr lang="en-US">
                <a:latin typeface="Microsoft Sans Serif" charset="0"/>
                <a:cs typeface="Microsoft Sans Serif" charset="0"/>
              </a:rPr>
              <a:t>v			…</a:t>
            </a:r>
            <a:endParaRPr lang="el-GR">
              <a:latin typeface="Microsoft Sans Serif" charset="0"/>
              <a:cs typeface="Microsoft Sans Serif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838200" y="4724400"/>
            <a:ext cx="7162800" cy="533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Arial" charset="0"/>
              <a:buNone/>
            </a:pPr>
            <a:r>
              <a:rPr lang="en-US"/>
              <a:t>m 	v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Microsoft Sans Serif" charset="0"/>
                <a:cs typeface="Microsoft Sans Serif" charset="0"/>
              </a:rPr>
              <a:t>		 	…</a:t>
            </a:r>
            <a:endParaRPr lang="el-GR" baseline="-25000">
              <a:latin typeface="Microsoft Sans Serif" charset="0"/>
              <a:cs typeface="Microsoft Sans Serif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838200" y="4038600"/>
            <a:ext cx="7162800" cy="533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Arial" charset="0"/>
              <a:buNone/>
            </a:pPr>
            <a:r>
              <a:rPr lang="en-US"/>
              <a:t>m-1	v </a:t>
            </a:r>
            <a:r>
              <a:rPr lang="en-US">
                <a:latin typeface="Microsoft Sans Serif" charset="0"/>
                <a:cs typeface="Microsoft Sans Serif" charset="0"/>
              </a:rPr>
              <a:t>			…</a:t>
            </a:r>
            <a:endParaRPr lang="el-GR" baseline="-25000">
              <a:latin typeface="Microsoft Sans Serif" charset="0"/>
              <a:cs typeface="Microsoft Sans Serif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838200" y="2057400"/>
            <a:ext cx="7162800" cy="533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Arial" charset="0"/>
              <a:buNone/>
            </a:pPr>
            <a:r>
              <a:rPr lang="en-US"/>
              <a:t>n		</a:t>
            </a:r>
            <a:r>
              <a:rPr lang="en-US">
                <a:latin typeface="Microsoft Sans Serif" charset="0"/>
                <a:cs typeface="Microsoft Sans Serif" charset="0"/>
              </a:rPr>
              <a:t>v			…</a:t>
            </a:r>
            <a:endParaRPr lang="el-GR">
              <a:latin typeface="Microsoft Sans Serif" charset="0"/>
              <a:cs typeface="Microsoft Sans Serif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838200" y="13716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Arial" charset="0"/>
              <a:buNone/>
            </a:pPr>
            <a:r>
              <a:rPr lang="en-US"/>
              <a:t>#		</a:t>
            </a:r>
            <a:r>
              <a:rPr lang="en-US">
                <a:latin typeface="Microsoft Sans Serif" charset="0"/>
                <a:cs typeface="Microsoft Sans Serif" charset="0"/>
              </a:rPr>
              <a:t>value	pool of acceptors</a:t>
            </a:r>
            <a:endParaRPr lang="el-GR">
              <a:latin typeface="Microsoft Sans Serif" charset="0"/>
              <a:cs typeface="Microsoft Sans Serif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486400" y="1981200"/>
            <a:ext cx="609600" cy="33528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 typeface="Arial" charset="0"/>
              <a:buNone/>
            </a:pPr>
            <a:r>
              <a:rPr lang="en-US" sz="2800">
                <a:solidFill>
                  <a:srgbClr val="0000FF"/>
                </a:solidFill>
              </a:rPr>
              <a:t>a</a:t>
            </a:r>
          </a:p>
          <a:p>
            <a:pPr marL="342900" indent="-342900" algn="ctr"/>
            <a:endParaRPr lang="en-US" sz="2800"/>
          </a:p>
          <a:p>
            <a:pPr marL="342900" indent="-342900" algn="ctr"/>
            <a:endParaRPr lang="en-US" sz="2800"/>
          </a:p>
          <a:p>
            <a:pPr marL="342900" indent="-342900" algn="ctr"/>
            <a:endParaRPr lang="en-US" sz="2800"/>
          </a:p>
          <a:p>
            <a:pPr marL="342900" indent="-342900" algn="ctr"/>
            <a:endParaRPr lang="en-US" sz="2800"/>
          </a:p>
          <a:p>
            <a:pPr marL="342900" indent="-342900" algn="ctr">
              <a:buFont typeface="Arial" charset="0"/>
              <a:buNone/>
            </a:pPr>
            <a:r>
              <a:rPr lang="en-US" sz="2800"/>
              <a:t>a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810000" y="5715000"/>
            <a:ext cx="525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 typeface="Arial" charset="0"/>
              <a:buNone/>
            </a:pPr>
            <a:r>
              <a:rPr lang="en-US" sz="2000">
                <a:cs typeface="Tahoma" charset="0"/>
              </a:rPr>
              <a:t>the highest # that a accept    ≥   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-76200" y="57150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 typeface="Arial" charset="0"/>
              <a:buNone/>
            </a:pPr>
            <a:r>
              <a:rPr lang="en-US" sz="2000">
                <a:cs typeface="Tahoma" charset="0"/>
              </a:rPr>
              <a:t>the highest # chosen in phase 2  ≥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85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  <p:bldP spid="31754" grpId="0"/>
      <p:bldP spid="317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Learning a chosen value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some options:</a:t>
            </a:r>
          </a:p>
          <a:p>
            <a:pPr lvl="1"/>
            <a:r>
              <a:rPr lang="en-US"/>
              <a:t>Each acceptor, whenever it accepts a proposal, informs all the learners.</a:t>
            </a:r>
          </a:p>
          <a:p>
            <a:pPr lvl="1"/>
            <a:r>
              <a:rPr lang="en-US"/>
              <a:t>Acceptors informs a distinguished learner (usually the proposer) and let the distinguished learner broadcast the result.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3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Achieve consensus</a:t>
            </a:r>
          </a:p>
          <a:p>
            <a:pPr lvl="1"/>
            <a:r>
              <a:rPr lang="en-US" dirty="0" smtClean="0"/>
              <a:t>In an asynchronous network</a:t>
            </a:r>
          </a:p>
          <a:p>
            <a:pPr lvl="1"/>
            <a:r>
              <a:rPr lang="en-US" dirty="0" smtClean="0"/>
              <a:t>Non-Byzantine failures</a:t>
            </a:r>
          </a:p>
          <a:p>
            <a:r>
              <a:rPr lang="en-US" dirty="0" smtClean="0"/>
              <a:t>Safety requirements</a:t>
            </a:r>
          </a:p>
          <a:p>
            <a:pPr lvl="1"/>
            <a:r>
              <a:rPr lang="en-US" dirty="0" smtClean="0"/>
              <a:t>Only a proposed value may be chosen</a:t>
            </a:r>
          </a:p>
          <a:p>
            <a:pPr lvl="1"/>
            <a:r>
              <a:rPr lang="en-US" dirty="0" smtClean="0"/>
              <a:t>Only a single value is chosen</a:t>
            </a:r>
          </a:p>
          <a:p>
            <a:pPr lvl="1"/>
            <a:r>
              <a:rPr lang="en-US" dirty="0" smtClean="0"/>
              <a:t>Process never learns of a chosen value unless it has </a:t>
            </a:r>
            <a:r>
              <a:rPr lang="en-US" i="1" dirty="0" smtClean="0"/>
              <a:t>actually </a:t>
            </a:r>
            <a:r>
              <a:rPr lang="en-US" dirty="0" smtClean="0"/>
              <a:t>been chosen</a:t>
            </a:r>
          </a:p>
          <a:p>
            <a:r>
              <a:rPr lang="en-US" dirty="0" smtClean="0"/>
              <a:t>Also, </a:t>
            </a:r>
            <a:r>
              <a:rPr lang="en-US" dirty="0" err="1" smtClean="0"/>
              <a:t>liveness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9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Tunable knobs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Acceptors have many options to response:</a:t>
            </a:r>
          </a:p>
          <a:p>
            <a:pPr lvl="1"/>
            <a:r>
              <a:rPr lang="en-US"/>
              <a:t>Prepare request: No/Yes</a:t>
            </a:r>
          </a:p>
          <a:p>
            <a:pPr lvl="1"/>
            <a:r>
              <a:rPr lang="en-US"/>
              <a:t>Accept request: No/Yes if it didn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promise not to do so</a:t>
            </a:r>
          </a:p>
          <a:p>
            <a:r>
              <a:rPr lang="en-US"/>
              <a:t>Back off time after abandon a proposal: exponential back-off/pre-assigned values</a:t>
            </a:r>
          </a:p>
          <a:p>
            <a:r>
              <a:rPr lang="en-US"/>
              <a:t>Should we wait for nodes to online in each phase?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3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Applications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Chubby lock service.</a:t>
            </a:r>
          </a:p>
          <a:p>
            <a:r>
              <a:rPr lang="en-US"/>
              <a:t>Petal: Distributed virtual disks.</a:t>
            </a:r>
          </a:p>
          <a:p>
            <a:r>
              <a:rPr lang="en-US"/>
              <a:t>Frangipani: A scalable distributed file system.</a:t>
            </a:r>
          </a:p>
          <a:p>
            <a:endParaRPr lang="en-US"/>
          </a:p>
          <a:p>
            <a:pPr>
              <a:buFont typeface="Arial" charset="0"/>
              <a:buNone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Proposer</a:t>
            </a:r>
          </a:p>
          <a:p>
            <a:pPr lvl="1"/>
            <a:r>
              <a:rPr lang="en-US" dirty="0" smtClean="0"/>
              <a:t>Proposes values</a:t>
            </a:r>
          </a:p>
          <a:p>
            <a:r>
              <a:rPr lang="en-US" dirty="0" smtClean="0"/>
              <a:t>Acceptor</a:t>
            </a:r>
          </a:p>
          <a:p>
            <a:pPr lvl="1"/>
            <a:r>
              <a:rPr lang="en-US" dirty="0" smtClean="0"/>
              <a:t>Accepts (or rejects) values</a:t>
            </a:r>
          </a:p>
          <a:p>
            <a:r>
              <a:rPr lang="en-US" dirty="0" smtClean="0"/>
              <a:t>Learner</a:t>
            </a:r>
          </a:p>
          <a:p>
            <a:pPr lvl="1"/>
            <a:r>
              <a:rPr lang="en-US" dirty="0" smtClean="0"/>
              <a:t>Finds out what value has been chosen</a:t>
            </a:r>
          </a:p>
          <a:p>
            <a:r>
              <a:rPr lang="en-US" dirty="0" smtClean="0"/>
              <a:t>Typically a process acts as one or more of these (often all 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7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Acceptor:</a:t>
            </a:r>
          </a:p>
          <a:p>
            <a:pPr lvl="1"/>
            <a:r>
              <a:rPr lang="en-US" dirty="0" smtClean="0"/>
              <a:t>Accepts or rejects (ignores) proposals</a:t>
            </a:r>
          </a:p>
          <a:p>
            <a:r>
              <a:rPr lang="en-US" dirty="0" smtClean="0"/>
              <a:t>Consistency guarantee</a:t>
            </a:r>
          </a:p>
          <a:p>
            <a:pPr lvl="1"/>
            <a:r>
              <a:rPr lang="en-US" dirty="0" smtClean="0"/>
              <a:t>Value is chosen if and only if a majority of acceptors accepted this value</a:t>
            </a:r>
          </a:p>
          <a:p>
            <a:r>
              <a:rPr lang="en-US" dirty="0" smtClean="0"/>
              <a:t>Simple (common!) case: one proposer</a:t>
            </a:r>
          </a:p>
          <a:p>
            <a:pPr lvl="1"/>
            <a:r>
              <a:rPr lang="en-US" dirty="0" smtClean="0"/>
              <a:t>Must accept proposal, o/w no progress!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P1: Acceptor must accept the first proposal it receives.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9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proposers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there are two proposers?</a:t>
            </a:r>
          </a:p>
          <a:p>
            <a:pPr lvl="1"/>
            <a:r>
              <a:rPr lang="en-US" dirty="0" smtClean="0"/>
              <a:t>Proposer 1 sends value v to N/2 acceptors</a:t>
            </a:r>
          </a:p>
          <a:p>
            <a:pPr lvl="1"/>
            <a:r>
              <a:rPr lang="en-US" dirty="0" smtClean="0"/>
              <a:t>Proposer 2 sends value v’ to the other N/2 acceptors</a:t>
            </a:r>
          </a:p>
          <a:p>
            <a:r>
              <a:rPr lang="en-US" dirty="0" smtClean="0"/>
              <a:t>P1 means that each acceptor accepts the corresponding proposal</a:t>
            </a:r>
          </a:p>
          <a:p>
            <a:pPr lvl="1"/>
            <a:r>
              <a:rPr lang="en-US" dirty="0" smtClean="0"/>
              <a:t>No majority, therefore deadlock</a:t>
            </a:r>
          </a:p>
          <a:p>
            <a:r>
              <a:rPr lang="en-US" dirty="0" smtClean="0"/>
              <a:t>Solutions?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5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Acceptances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Acceptors must accept multiple proposals</a:t>
            </a:r>
            <a:endParaRPr lang="en-US" dirty="0"/>
          </a:p>
          <a:p>
            <a:r>
              <a:rPr lang="en-US" dirty="0" smtClean="0"/>
              <a:t>Therefore, multiple proposals may be chosen (accepted by a majority). (Why?)</a:t>
            </a:r>
          </a:p>
          <a:p>
            <a:r>
              <a:rPr lang="en-US" dirty="0" smtClean="0"/>
              <a:t>Therefore, must ensure safety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P2. If a proposal with value v is chosen, then every higher-numbered proposal that is chosen has value v.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 smtClean="0"/>
              <a:t>Note: every proposal must have unique number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9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lvl="1" indent="0">
              <a:buNone/>
            </a:pPr>
            <a:r>
              <a:rPr lang="en-US" i="1" dirty="0"/>
              <a:t>P2. If a proposal with value v is chosen, then every higher-numbered proposal that is chosen has value </a:t>
            </a:r>
            <a:r>
              <a:rPr lang="en-US" i="1" dirty="0" smtClean="0"/>
              <a:t>v.</a:t>
            </a:r>
          </a:p>
          <a:p>
            <a:pPr marL="411480" lvl="1" indent="0">
              <a:buNone/>
            </a:pPr>
            <a:endParaRPr lang="en-US" i="1" dirty="0"/>
          </a:p>
          <a:p>
            <a:pPr marL="576072" indent="-457200"/>
            <a:r>
              <a:rPr lang="en-US" dirty="0" smtClean="0"/>
              <a:t>A chosen proposal is accepted by at least one acceptor, so:</a:t>
            </a:r>
          </a:p>
          <a:p>
            <a:pPr marL="576072" indent="-457200"/>
            <a:endParaRPr lang="en-US" dirty="0"/>
          </a:p>
          <a:p>
            <a:pPr marL="411480" lvl="1" indent="0">
              <a:buNone/>
            </a:pPr>
            <a:r>
              <a:rPr lang="en-US" i="1" dirty="0" smtClean="0"/>
              <a:t>P2</a:t>
            </a:r>
            <a:r>
              <a:rPr lang="en-US" i="1" baseline="30000" dirty="0" smtClean="0"/>
              <a:t>a</a:t>
            </a:r>
            <a:r>
              <a:rPr lang="en-US" i="1" dirty="0" smtClean="0"/>
              <a:t>. If a proposal with value v is chosen, then every higher-numbered proposal </a:t>
            </a:r>
            <a:r>
              <a:rPr lang="en-US" b="1" i="1" dirty="0" smtClean="0"/>
              <a:t>accepted </a:t>
            </a:r>
            <a:r>
              <a:rPr lang="en-US" i="1" dirty="0" smtClean="0"/>
              <a:t>by any acceptor has value v.</a:t>
            </a:r>
          </a:p>
          <a:p>
            <a:pPr marL="411480" lvl="1" indent="0">
              <a:buNone/>
            </a:pPr>
            <a:endParaRPr lang="en-US" i="1" dirty="0" smtClean="0"/>
          </a:p>
          <a:p>
            <a:pPr marL="118872" indent="0">
              <a:buNone/>
            </a:pPr>
            <a:r>
              <a:rPr lang="en-US" dirty="0" smtClean="0"/>
              <a:t>(P2</a:t>
            </a:r>
            <a:r>
              <a:rPr lang="en-US" baseline="30000" dirty="0" smtClean="0"/>
              <a:t>a</a:t>
            </a:r>
            <a:r>
              <a:rPr lang="en-US" dirty="0" smtClean="0"/>
              <a:t> =&gt; P2)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8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lvl="1" indent="0">
              <a:buNone/>
            </a:pPr>
            <a:r>
              <a:rPr lang="en-US" i="1" dirty="0"/>
              <a:t>P1: Acceptor must accept the first proposal it </a:t>
            </a:r>
            <a:r>
              <a:rPr lang="en-US" i="1" dirty="0" smtClean="0"/>
              <a:t>receives.</a:t>
            </a:r>
          </a:p>
          <a:p>
            <a:pPr marL="411480" lvl="1" indent="0">
              <a:buNone/>
            </a:pPr>
            <a:r>
              <a:rPr lang="en-US" i="1" dirty="0"/>
              <a:t>P2</a:t>
            </a:r>
            <a:r>
              <a:rPr lang="en-US" i="1" baseline="30000" dirty="0"/>
              <a:t>a</a:t>
            </a:r>
            <a:r>
              <a:rPr lang="en-US" i="1" dirty="0"/>
              <a:t>. If a proposal with value v is chosen, then every higher-numbered proposal accepted</a:t>
            </a:r>
            <a:r>
              <a:rPr lang="en-US" b="1" i="1" dirty="0"/>
              <a:t> </a:t>
            </a:r>
            <a:r>
              <a:rPr lang="en-US" i="1" dirty="0"/>
              <a:t>by any acceptor has value v.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576072" indent="-457200"/>
            <a:r>
              <a:rPr lang="en-US" dirty="0" smtClean="0"/>
              <a:t>Asynchronous network</a:t>
            </a:r>
          </a:p>
          <a:p>
            <a:pPr marL="868680" lvl="1" indent="-457200"/>
            <a:r>
              <a:rPr lang="en-US" dirty="0" smtClean="0"/>
              <a:t>Acceptor c does not hear some chosen proposal v</a:t>
            </a:r>
          </a:p>
          <a:p>
            <a:pPr marL="868680" lvl="1" indent="-457200"/>
            <a:r>
              <a:rPr lang="en-US" dirty="0" smtClean="0"/>
              <a:t>Proposer p makes a new proposal v’ to c</a:t>
            </a:r>
          </a:p>
          <a:p>
            <a:pPr marL="868680" lvl="1" indent="-457200"/>
            <a:r>
              <a:rPr lang="en-US" dirty="0" smtClean="0"/>
              <a:t>By P1, c must accept. By P2, v’ = v.</a:t>
            </a:r>
          </a:p>
          <a:p>
            <a:pPr marL="118872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i="1" dirty="0" smtClean="0"/>
              <a:t>P2</a:t>
            </a:r>
            <a:r>
              <a:rPr lang="en-US" i="1" baseline="30000" dirty="0"/>
              <a:t>b</a:t>
            </a:r>
            <a:r>
              <a:rPr lang="en-US" i="1" dirty="0" smtClean="0"/>
              <a:t>. If a proposal with value v is chosen, then every higher-numbered proposal </a:t>
            </a:r>
            <a:r>
              <a:rPr lang="en-US" b="1" i="1" dirty="0" smtClean="0"/>
              <a:t>issued </a:t>
            </a:r>
            <a:r>
              <a:rPr lang="en-US" i="1" dirty="0" smtClean="0"/>
              <a:t>by any proposer has value v.</a:t>
            </a:r>
          </a:p>
          <a:p>
            <a:pPr marL="411480" lvl="1" indent="0">
              <a:buNone/>
            </a:pPr>
            <a:endParaRPr lang="en-US" i="1" dirty="0"/>
          </a:p>
          <a:p>
            <a:pPr marL="118872" indent="0">
              <a:buNone/>
            </a:pPr>
            <a:r>
              <a:rPr lang="en-US" dirty="0" smtClean="0"/>
              <a:t>(P2</a:t>
            </a:r>
            <a:r>
              <a:rPr lang="en-US" baseline="30000" dirty="0" smtClean="0"/>
              <a:t>b</a:t>
            </a:r>
            <a:r>
              <a:rPr lang="en-US" dirty="0" smtClean="0"/>
              <a:t> =&gt; P2</a:t>
            </a:r>
            <a:r>
              <a:rPr lang="en-US" baseline="30000" dirty="0" smtClean="0"/>
              <a:t>a</a:t>
            </a:r>
            <a:r>
              <a:rPr lang="en-US" dirty="0" smtClean="0"/>
              <a:t> =&gt; P2)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51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lvl="1" indent="0">
              <a:buNone/>
            </a:pPr>
            <a:r>
              <a:rPr lang="en-US" i="1" dirty="0"/>
              <a:t>P2</a:t>
            </a:r>
            <a:r>
              <a:rPr lang="en-US" i="1" baseline="30000" dirty="0"/>
              <a:t>b</a:t>
            </a:r>
            <a:r>
              <a:rPr lang="en-US" i="1" dirty="0"/>
              <a:t>. If a proposal with value v is chosen, then every higher-numbered proposal </a:t>
            </a:r>
            <a:r>
              <a:rPr lang="en-US" b="1" i="1" dirty="0"/>
              <a:t>issued </a:t>
            </a:r>
            <a:r>
              <a:rPr lang="en-US" i="1" dirty="0"/>
              <a:t>by any proposer has value v.</a:t>
            </a:r>
          </a:p>
          <a:p>
            <a:pPr marL="411480" lvl="1" indent="0">
              <a:buNone/>
            </a:pPr>
            <a:endParaRPr lang="en-US" i="1" dirty="0"/>
          </a:p>
          <a:p>
            <a:r>
              <a:rPr lang="en-US" dirty="0" smtClean="0"/>
              <a:t>A chosen proposal is accepted by majority of acceptors</a:t>
            </a:r>
          </a:p>
          <a:p>
            <a:endParaRPr lang="en-US" dirty="0"/>
          </a:p>
          <a:p>
            <a:pPr marL="411480" lvl="1" indent="0">
              <a:buNone/>
            </a:pPr>
            <a:r>
              <a:rPr lang="en-US" i="1" dirty="0" smtClean="0"/>
              <a:t>P2</a:t>
            </a:r>
            <a:r>
              <a:rPr lang="en-US" i="1" baseline="30000" dirty="0" smtClean="0"/>
              <a:t>c</a:t>
            </a:r>
            <a:r>
              <a:rPr lang="en-US" i="1" dirty="0" smtClean="0"/>
              <a:t>. For any v and n, if a proposal with value v and number n is issued, then there is a set S consisting of a majority of acceptors such that either:</a:t>
            </a:r>
          </a:p>
          <a:p>
            <a:pPr marL="41148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(a) no acceptor in S has accepted any proposal numbered less than n, or</a:t>
            </a:r>
          </a:p>
          <a:p>
            <a:pPr marL="411480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(b) v is the value of the highest-numbered proposal among all proposals numbered less than n accepted by acceptors in S.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2011-11-15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1DBF-5959-F949-8603-7E6CEE87D5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05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lectur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lecture.thmx</Template>
  <TotalTime>79</TotalTime>
  <Words>1376</Words>
  <Application>Microsoft Macintosh PowerPoint</Application>
  <PresentationFormat>On-screen Show (4:3)</PresentationFormat>
  <Paragraphs>209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lecture</vt:lpstr>
      <vt:lpstr>Paxos</vt:lpstr>
      <vt:lpstr>Problem</vt:lpstr>
      <vt:lpstr>Actors</vt:lpstr>
      <vt:lpstr>Choosing a Value</vt:lpstr>
      <vt:lpstr>More proposers</vt:lpstr>
      <vt:lpstr>Multiple Acceptances</vt:lpstr>
      <vt:lpstr>PowerPoint Presentation</vt:lpstr>
      <vt:lpstr>Multiple Proposals</vt:lpstr>
      <vt:lpstr>Invariant</vt:lpstr>
      <vt:lpstr>How to satisfy invariant?</vt:lpstr>
      <vt:lpstr>Solution</vt:lpstr>
      <vt:lpstr>Paxos algorithm</vt:lpstr>
      <vt:lpstr>Paxos algorithm</vt:lpstr>
      <vt:lpstr>Definition of chosen</vt:lpstr>
      <vt:lpstr>Paxos’s properties</vt:lpstr>
      <vt:lpstr>Interpretation of P3</vt:lpstr>
      <vt:lpstr>Proof of safety</vt:lpstr>
      <vt:lpstr>Proof</vt:lpstr>
      <vt:lpstr>Learning a chosen value</vt:lpstr>
      <vt:lpstr>Tunable knobs</vt:lpstr>
      <vt:lpstr>Applications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Paxos (made simple)</dc:title>
  <dc:creator>Nikita Borisov</dc:creator>
  <cp:lastModifiedBy>Nikita Borisov</cp:lastModifiedBy>
  <cp:revision>9</cp:revision>
  <dcterms:created xsi:type="dcterms:W3CDTF">2011-11-15T18:30:00Z</dcterms:created>
  <dcterms:modified xsi:type="dcterms:W3CDTF">2011-11-18T20:33:34Z</dcterms:modified>
</cp:coreProperties>
</file>