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8" autoAdjust="0"/>
  </p:normalViewPr>
  <p:slideViewPr>
    <p:cSldViewPr snapToGrid="0" snapToObjects="1">
      <p:cViewPr varScale="1">
        <p:scale>
          <a:sx n="143" d="100"/>
          <a:sy n="143" d="100"/>
        </p:scale>
        <p:origin x="-96" y="-1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80EAD-F64E-CE4D-9162-4B26A600845D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CE972-4FC0-6D40-A893-BAD31DB2A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787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66FD1-D6EB-8241-87BB-CC12CE7E62D3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D9ED1-5821-0144-AD51-19140320B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728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9ED1-5821-0144-AD51-19140320B5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1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0235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02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B08B5CC-E9AA-1442-AD54-EC653A869B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972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82296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B08B5CC-E9AA-1442-AD54-EC653A869B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Decentralized File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CS425 / CSE424 / ECE428 </a:t>
            </a:r>
            <a:r>
              <a:rPr lang="en-US" dirty="0" smtClean="0"/>
              <a:t>— </a:t>
            </a:r>
            <a:r>
              <a:rPr lang="en-US" dirty="0" smtClean="0"/>
              <a:t>Distributed </a:t>
            </a:r>
            <a:r>
              <a:rPr lang="en-US" dirty="0" smtClean="0"/>
              <a:t>Systems — Fall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40657" y="5674668"/>
            <a:ext cx="57154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Some material derived from slides by </a:t>
            </a:r>
            <a:r>
              <a:rPr lang="en-US" sz="1600" dirty="0" err="1" smtClean="0"/>
              <a:t>Prashant</a:t>
            </a:r>
            <a:r>
              <a:rPr lang="en-US" sz="1600" dirty="0" smtClean="0"/>
              <a:t> </a:t>
            </a:r>
            <a:r>
              <a:rPr lang="en-US" sz="1600" dirty="0" err="1" smtClean="0"/>
              <a:t>Shenoy</a:t>
            </a:r>
            <a:r>
              <a:rPr lang="en-US" sz="1600" dirty="0" smtClean="0"/>
              <a:t> (</a:t>
            </a:r>
            <a:r>
              <a:rPr lang="en-US" sz="1600" dirty="0" err="1" smtClean="0"/>
              <a:t>Umass</a:t>
            </a:r>
            <a:r>
              <a:rPr lang="en-US" sz="1600" dirty="0" smtClean="0"/>
              <a:t>) </a:t>
            </a:r>
            <a:r>
              <a:rPr lang="en-US" sz="1600" dirty="0"/>
              <a:t>&amp; </a:t>
            </a:r>
            <a:endParaRPr lang="en-US" sz="1600" dirty="0" smtClean="0"/>
          </a:p>
          <a:p>
            <a:r>
              <a:rPr lang="en-US" sz="1600" dirty="0" err="1" smtClean="0"/>
              <a:t>courses.washington.edu</a:t>
            </a:r>
            <a:r>
              <a:rPr lang="en-US" sz="1600" dirty="0"/>
              <a:t>/css434/students/</a:t>
            </a:r>
            <a:r>
              <a:rPr lang="en-US" sz="1600" dirty="0" err="1"/>
              <a:t>Coda.ppt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0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Replay changes stored in log</a:t>
            </a:r>
          </a:p>
          <a:p>
            <a:pPr lvl="1"/>
            <a:r>
              <a:rPr lang="en-US" dirty="0" smtClean="0"/>
              <a:t>Merge directory operations</a:t>
            </a:r>
          </a:p>
          <a:p>
            <a:pPr lvl="1"/>
            <a:r>
              <a:rPr lang="en-US" dirty="0" smtClean="0"/>
              <a:t>Execute (last) file storage operation</a:t>
            </a:r>
          </a:p>
          <a:p>
            <a:r>
              <a:rPr lang="en-US" dirty="0" smtClean="0"/>
              <a:t>Update cached files based on server version</a:t>
            </a:r>
          </a:p>
          <a:p>
            <a:r>
              <a:rPr lang="en-US" dirty="0" smtClean="0"/>
              <a:t>Conflicts (write/write only)</a:t>
            </a:r>
          </a:p>
          <a:p>
            <a:pPr lvl="1"/>
            <a:r>
              <a:rPr lang="en-US" dirty="0" smtClean="0"/>
              <a:t>Abort reintegration</a:t>
            </a:r>
          </a:p>
          <a:p>
            <a:pPr lvl="1"/>
            <a:r>
              <a:rPr lang="en-US" dirty="0" smtClean="0"/>
              <a:t>Send log for user for manual resolution</a:t>
            </a:r>
          </a:p>
          <a:p>
            <a:r>
              <a:rPr lang="en-US" dirty="0" smtClean="0"/>
              <a:t>“Future thoughts”</a:t>
            </a:r>
          </a:p>
          <a:p>
            <a:pPr lvl="1"/>
            <a:r>
              <a:rPr lang="en-US" dirty="0" smtClean="0"/>
              <a:t>Automatic conflict resolvers</a:t>
            </a:r>
          </a:p>
          <a:p>
            <a:pPr lvl="1"/>
            <a:r>
              <a:rPr lang="en-US" dirty="0" smtClean="0"/>
              <a:t>Unit of integration &lt; volume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7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successful open means:</a:t>
            </a:r>
          </a:p>
          <a:p>
            <a:pPr lvl="1"/>
            <a:r>
              <a:rPr lang="en-US" dirty="0"/>
              <a:t>The file received is the latest version.</a:t>
            </a:r>
          </a:p>
          <a:p>
            <a:pPr lvl="1"/>
            <a:r>
              <a:rPr lang="en-US" dirty="0"/>
              <a:t>Or there was 1+ lost callbacks and the file received is the latest version within the t seconds of a Venus server </a:t>
            </a:r>
            <a:r>
              <a:rPr lang="en-US" dirty="0" smtClean="0"/>
              <a:t>probe.</a:t>
            </a:r>
            <a:endParaRPr lang="en-US" dirty="0"/>
          </a:p>
          <a:p>
            <a:pPr lvl="1"/>
            <a:r>
              <a:rPr lang="en-US" dirty="0"/>
              <a:t>Or the client is disconnected but the file is cached</a:t>
            </a:r>
          </a:p>
          <a:p>
            <a:r>
              <a:rPr lang="en-US" dirty="0"/>
              <a:t>A failed open means: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is a conflict that must be manually resolved</a:t>
            </a:r>
          </a:p>
          <a:p>
            <a:pPr lvl="1"/>
            <a:r>
              <a:rPr lang="en-US" dirty="0"/>
              <a:t>Or the client is disconnected and the file is not cached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4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successful Close means:</a:t>
            </a:r>
          </a:p>
          <a:p>
            <a:pPr lvl="1"/>
            <a:r>
              <a:rPr lang="en-US" dirty="0"/>
              <a:t>All members of the AVSG have received the latest version of the file.</a:t>
            </a:r>
          </a:p>
          <a:p>
            <a:pPr lvl="1"/>
            <a:r>
              <a:rPr lang="en-US" dirty="0"/>
              <a:t>Or the client is disconnected.</a:t>
            </a:r>
          </a:p>
          <a:p>
            <a:r>
              <a:rPr lang="en-US" dirty="0"/>
              <a:t>A failed Close means: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is a conflict in the AVSG that must be manually resolved</a:t>
            </a:r>
          </a:p>
          <a:p>
            <a:pPr lvl="2"/>
            <a:r>
              <a:rPr lang="en-US" dirty="0"/>
              <a:t>Because the file originally received was not current</a:t>
            </a:r>
          </a:p>
          <a:p>
            <a:pPr lvl="2"/>
            <a:r>
              <a:rPr lang="en-US" dirty="0"/>
              <a:t>Or because the AVSG expanded and gained a </a:t>
            </a:r>
            <a:r>
              <a:rPr lang="en-US" dirty="0" err="1"/>
              <a:t>modifed</a:t>
            </a:r>
            <a:r>
              <a:rPr lang="en-US" dirty="0"/>
              <a:t> version of the file</a:t>
            </a:r>
          </a:p>
          <a:p>
            <a:pPr lvl="1"/>
            <a:r>
              <a:rPr lang="en-US" dirty="0"/>
              <a:t>A Close will always succeed if the client is disconnected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38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 strategy:</a:t>
            </a:r>
          </a:p>
          <a:p>
            <a:pPr lvl="1"/>
            <a:r>
              <a:rPr lang="en-US" dirty="0" smtClean="0"/>
              <a:t>Read one/write all</a:t>
            </a:r>
          </a:p>
          <a:p>
            <a:pPr lvl="1"/>
            <a:r>
              <a:rPr lang="en-US" dirty="0" smtClean="0"/>
              <a:t>Available copies replication</a:t>
            </a:r>
          </a:p>
          <a:p>
            <a:r>
              <a:rPr lang="en-US" dirty="0" smtClean="0"/>
              <a:t>For reads: preferred server (based on latency, load, etc.)</a:t>
            </a:r>
          </a:p>
          <a:p>
            <a:r>
              <a:rPr lang="en-US" dirty="0" smtClean="0"/>
              <a:t>For writes: all servers in AVSG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6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file has a Coda Version Vector (CVV)</a:t>
            </a:r>
          </a:p>
          <a:p>
            <a:r>
              <a:rPr lang="en-US" dirty="0" smtClean="0"/>
              <a:t>Incremented by each server at each update</a:t>
            </a:r>
          </a:p>
          <a:p>
            <a:pPr lvl="1"/>
            <a:r>
              <a:rPr lang="en-US" dirty="0" smtClean="0"/>
              <a:t>E.g., initial value: [1,1,1]</a:t>
            </a:r>
          </a:p>
          <a:p>
            <a:pPr lvl="1"/>
            <a:r>
              <a:rPr lang="en-US" dirty="0" smtClean="0"/>
              <a:t>Write to servers 1,2: [2,2,1]</a:t>
            </a:r>
          </a:p>
          <a:p>
            <a:pPr lvl="1"/>
            <a:r>
              <a:rPr lang="en-US" dirty="0" smtClean="0"/>
              <a:t>Write to server 3 [1,1,2]</a:t>
            </a:r>
          </a:p>
          <a:p>
            <a:r>
              <a:rPr lang="en-US" dirty="0" smtClean="0"/>
              <a:t>At reconnection:</a:t>
            </a:r>
          </a:p>
          <a:p>
            <a:pPr lvl="1"/>
            <a:r>
              <a:rPr lang="en-US" dirty="0" smtClean="0"/>
              <a:t>[1,1,2] and [2,2,1] =&gt; conflict</a:t>
            </a:r>
          </a:p>
          <a:p>
            <a:pPr lvl="1"/>
            <a:r>
              <a:rPr lang="en-US" dirty="0" smtClean="0"/>
              <a:t>Manual resolution!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50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disconnected operation &amp; handle partitions</a:t>
            </a:r>
          </a:p>
          <a:p>
            <a:r>
              <a:rPr lang="en-US" dirty="0" smtClean="0"/>
              <a:t>Use </a:t>
            </a:r>
            <a:r>
              <a:rPr lang="en-US" i="1" dirty="0" smtClean="0"/>
              <a:t>optimistic </a:t>
            </a:r>
            <a:r>
              <a:rPr lang="en-US" dirty="0" smtClean="0"/>
              <a:t>cache consistency</a:t>
            </a:r>
          </a:p>
          <a:p>
            <a:r>
              <a:rPr lang="en-US" i="1" dirty="0" smtClean="0"/>
              <a:t>Manual </a:t>
            </a:r>
            <a:r>
              <a:rPr lang="en-US" dirty="0" smtClean="0"/>
              <a:t>conflict resolution</a:t>
            </a:r>
          </a:p>
          <a:p>
            <a:pPr lvl="1"/>
            <a:r>
              <a:rPr lang="en-US" dirty="0" smtClean="0"/>
              <a:t>Assumption (validated): write/write conflicts are rare</a:t>
            </a:r>
          </a:p>
          <a:p>
            <a:r>
              <a:rPr lang="en-US" dirty="0" smtClean="0"/>
              <a:t>What if they aren’t?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97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Control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managing large software projects</a:t>
            </a:r>
          </a:p>
          <a:p>
            <a:r>
              <a:rPr lang="en-US" dirty="0" smtClean="0"/>
              <a:t>Properties:</a:t>
            </a:r>
          </a:p>
          <a:p>
            <a:pPr lvl="1"/>
            <a:r>
              <a:rPr lang="en-US" dirty="0" smtClean="0"/>
              <a:t>Many developers: frequent write/write conflicts</a:t>
            </a:r>
          </a:p>
          <a:p>
            <a:pPr lvl="1"/>
            <a:r>
              <a:rPr lang="en-US" dirty="0" smtClean="0"/>
              <a:t>Changes both fix &amp; introduce bugs 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seful to “unroll” changes</a:t>
            </a:r>
          </a:p>
          <a:p>
            <a:pPr lvl="2"/>
            <a:r>
              <a:rPr lang="en-US" dirty="0" smtClean="0"/>
              <a:t>Useful to keep history of 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9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Revision Control System (RCS)</a:t>
            </a:r>
          </a:p>
          <a:p>
            <a:r>
              <a:rPr lang="en-US" dirty="0" smtClean="0"/>
              <a:t>Pessimistic sharing workflow</a:t>
            </a:r>
          </a:p>
          <a:p>
            <a:pPr lvl="1"/>
            <a:r>
              <a:rPr lang="en-US" dirty="0" smtClean="0"/>
              <a:t>co file [locks copy]</a:t>
            </a:r>
          </a:p>
          <a:p>
            <a:pPr lvl="1"/>
            <a:r>
              <a:rPr lang="en-US" dirty="0" smtClean="0"/>
              <a:t>[edit file]</a:t>
            </a:r>
          </a:p>
          <a:p>
            <a:pPr lvl="1"/>
            <a:r>
              <a:rPr lang="en-US" dirty="0" smtClean="0"/>
              <a:t>ci file [commits changes, unlocks copy]</a:t>
            </a:r>
          </a:p>
          <a:p>
            <a:r>
              <a:rPr lang="en-US" dirty="0" smtClean="0"/>
              <a:t>Unit of control: single file</a:t>
            </a:r>
          </a:p>
          <a:p>
            <a:r>
              <a:rPr lang="en-US" dirty="0" smtClean="0"/>
              <a:t>Storage: single </a:t>
            </a:r>
            <a:r>
              <a:rPr lang="en-US" dirty="0" err="1" smtClean="0"/>
              <a:t>filesystem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39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Based on RCS, but more “advanced”</a:t>
            </a:r>
          </a:p>
          <a:p>
            <a:r>
              <a:rPr lang="en-US" dirty="0" smtClean="0"/>
              <a:t>Unit of control: directory</a:t>
            </a:r>
          </a:p>
          <a:p>
            <a:r>
              <a:rPr lang="en-US" dirty="0" smtClean="0"/>
              <a:t>Client-server architecture</a:t>
            </a:r>
          </a:p>
          <a:p>
            <a:r>
              <a:rPr lang="en-US" dirty="0" smtClean="0"/>
              <a:t>Optimistic sharing workflow:</a:t>
            </a:r>
          </a:p>
          <a:p>
            <a:pPr lvl="1"/>
            <a:r>
              <a:rPr lang="en-US" dirty="0" smtClean="0"/>
              <a:t>Checkout [no lock, done once]</a:t>
            </a:r>
          </a:p>
          <a:p>
            <a:pPr lvl="1"/>
            <a:r>
              <a:rPr lang="en-US" dirty="0" smtClean="0"/>
              <a:t>Update [receive latest version]</a:t>
            </a:r>
          </a:p>
          <a:p>
            <a:pPr lvl="1"/>
            <a:r>
              <a:rPr lang="en-US" dirty="0" smtClean="0"/>
              <a:t>Edit</a:t>
            </a:r>
          </a:p>
          <a:p>
            <a:pPr lvl="1"/>
            <a:r>
              <a:rPr lang="en-US" dirty="0" smtClean="0"/>
              <a:t>Commit</a:t>
            </a:r>
          </a:p>
          <a:p>
            <a:r>
              <a:rPr lang="en-US" dirty="0" smtClean="0"/>
              <a:t>If conflict</a:t>
            </a:r>
          </a:p>
          <a:p>
            <a:pPr lvl="1"/>
            <a:r>
              <a:rPr lang="en-US" dirty="0" smtClean="0"/>
              <a:t>Edit</a:t>
            </a:r>
          </a:p>
          <a:p>
            <a:pPr lvl="1"/>
            <a:r>
              <a:rPr lang="en-US" dirty="0" smtClean="0"/>
              <a:t>Commit =&gt; conflict</a:t>
            </a:r>
          </a:p>
          <a:p>
            <a:pPr lvl="1"/>
            <a:r>
              <a:rPr lang="en-US" dirty="0" smtClean="0"/>
              <a:t>Update – </a:t>
            </a:r>
            <a:r>
              <a:rPr lang="en-US" i="1" dirty="0" smtClean="0"/>
              <a:t>merge</a:t>
            </a:r>
            <a:r>
              <a:rPr lang="en-US" b="1" dirty="0" smtClean="0"/>
              <a:t> </a:t>
            </a:r>
            <a:r>
              <a:rPr lang="en-US" dirty="0" smtClean="0"/>
              <a:t>changes</a:t>
            </a:r>
          </a:p>
          <a:p>
            <a:pPr lvl="1"/>
            <a:r>
              <a:rPr lang="en-US" dirty="0" smtClean="0"/>
              <a:t>Commit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automated</a:t>
            </a:r>
          </a:p>
          <a:p>
            <a:pPr lvl="1"/>
            <a:r>
              <a:rPr lang="en-US" dirty="0" smtClean="0"/>
              <a:t>Maintain diffs / patches between versions</a:t>
            </a:r>
          </a:p>
          <a:p>
            <a:pPr lvl="1"/>
            <a:r>
              <a:rPr lang="en-US" dirty="0" smtClean="0"/>
              <a:t>Record context of edits</a:t>
            </a:r>
          </a:p>
          <a:p>
            <a:pPr lvl="1"/>
            <a:r>
              <a:rPr lang="en-US" dirty="0" smtClean="0"/>
              <a:t>Replay edits if context can be identifies</a:t>
            </a:r>
          </a:p>
          <a:p>
            <a:r>
              <a:rPr lang="en-US" dirty="0" smtClean="0"/>
              <a:t>Conflicts still exist</a:t>
            </a:r>
          </a:p>
          <a:p>
            <a:pPr lvl="1"/>
            <a:r>
              <a:rPr lang="en-US" dirty="0" smtClean="0"/>
              <a:t>But more rare</a:t>
            </a:r>
          </a:p>
          <a:p>
            <a:pPr lvl="1"/>
            <a:r>
              <a:rPr lang="en-US" dirty="0" smtClean="0"/>
              <a:t>To be resolved manually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07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CODA</a:t>
            </a:r>
          </a:p>
          <a:p>
            <a:pPr marL="118872" indent="0">
              <a:buNone/>
            </a:pPr>
            <a:r>
              <a:rPr lang="en-US" dirty="0" smtClean="0"/>
              <a:t>Distributed revision</a:t>
            </a:r>
            <a:r>
              <a:rPr lang="en-US" baseline="0" dirty="0" smtClean="0"/>
              <a:t> control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1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Version Control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copy is a full repository</a:t>
            </a:r>
          </a:p>
          <a:p>
            <a:pPr lvl="1"/>
            <a:r>
              <a:rPr lang="en-US" dirty="0" smtClean="0"/>
              <a:t>Peer-to-peer architecture</a:t>
            </a:r>
          </a:p>
          <a:p>
            <a:r>
              <a:rPr lang="en-US" dirty="0" smtClean="0"/>
              <a:t>Revisions committed to local copy</a:t>
            </a:r>
          </a:p>
          <a:p>
            <a:pPr lvl="1"/>
            <a:r>
              <a:rPr lang="en-US" dirty="0" smtClean="0"/>
              <a:t>“Replay log” maintained locally</a:t>
            </a:r>
          </a:p>
          <a:p>
            <a:r>
              <a:rPr lang="en-US" dirty="0" smtClean="0"/>
              <a:t>Bi-directional exchange of changes</a:t>
            </a:r>
          </a:p>
          <a:p>
            <a:pPr lvl="1"/>
            <a:r>
              <a:rPr lang="en-US" dirty="0" smtClean="0"/>
              <a:t>Between any two repositories</a:t>
            </a:r>
          </a:p>
          <a:p>
            <a:pPr lvl="1"/>
            <a:r>
              <a:rPr lang="en-US" dirty="0" smtClean="0"/>
              <a:t>Complex workflow possible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21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Git</a:t>
            </a:r>
            <a:r>
              <a:rPr lang="en-US" dirty="0" smtClean="0"/>
              <a:t>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Obtain local copy: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clone repository-</a:t>
            </a:r>
            <a:r>
              <a:rPr lang="en-US" dirty="0" err="1" smtClean="0"/>
              <a:t>url</a:t>
            </a:r>
            <a:endParaRPr lang="en-US" dirty="0" smtClean="0"/>
          </a:p>
          <a:p>
            <a:r>
              <a:rPr lang="en-US" dirty="0" smtClean="0"/>
              <a:t>Make local edits</a:t>
            </a:r>
          </a:p>
          <a:p>
            <a:pPr lvl="1"/>
            <a:r>
              <a:rPr lang="en-US" dirty="0" smtClean="0"/>
              <a:t>edit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commit</a:t>
            </a:r>
          </a:p>
          <a:p>
            <a:pPr lvl="1"/>
            <a:r>
              <a:rPr lang="en-US" dirty="0" smtClean="0"/>
              <a:t>edit 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commit</a:t>
            </a:r>
          </a:p>
          <a:p>
            <a:r>
              <a:rPr lang="en-US" dirty="0" smtClean="0"/>
              <a:t>Update local copy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pull repository </a:t>
            </a:r>
          </a:p>
          <a:p>
            <a:pPr lvl="1"/>
            <a:r>
              <a:rPr lang="en-US" dirty="0" smtClean="0"/>
              <a:t>Merge any remote and local changes</a:t>
            </a:r>
          </a:p>
          <a:p>
            <a:r>
              <a:rPr lang="en-US" dirty="0" smtClean="0"/>
              <a:t>Update remote copy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push repository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30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Branching</a:t>
            </a:r>
          </a:p>
          <a:p>
            <a:r>
              <a:rPr lang="en-US" dirty="0" smtClean="0"/>
              <a:t>Rebasing</a:t>
            </a:r>
          </a:p>
          <a:p>
            <a:r>
              <a:rPr lang="en-US" dirty="0" smtClean="0"/>
              <a:t>Tags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74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Clients have disks</a:t>
            </a:r>
          </a:p>
          <a:p>
            <a:pPr lvl="1"/>
            <a:r>
              <a:rPr lang="en-US" dirty="0" smtClean="0"/>
              <a:t>Read/write</a:t>
            </a:r>
            <a:r>
              <a:rPr lang="en-US" baseline="0" dirty="0" smtClean="0"/>
              <a:t> &amp; write/write conflicts are rare</a:t>
            </a:r>
          </a:p>
          <a:p>
            <a:pPr lvl="0"/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Whole-file long-term caching</a:t>
            </a:r>
          </a:p>
          <a:p>
            <a:pPr lvl="1"/>
            <a:r>
              <a:rPr lang="en-US" dirty="0" smtClean="0"/>
              <a:t>Leases</a:t>
            </a:r>
            <a:r>
              <a:rPr lang="en-US" baseline="0" dirty="0" smtClean="0"/>
              <a:t> / promises to operate w/o server contact for 15 minutes</a:t>
            </a:r>
          </a:p>
          <a:p>
            <a:pPr lvl="1"/>
            <a:endParaRPr lang="en-US" baseline="0" dirty="0" smtClean="0"/>
          </a:p>
          <a:p>
            <a:pPr marL="118872" lvl="0" indent="0">
              <a:buNone/>
            </a:pPr>
            <a:r>
              <a:rPr lang="en-US" baseline="0" dirty="0" smtClean="0"/>
              <a:t>CODA idea: extend to longer than 15 minutes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8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replicas</a:t>
            </a:r>
            <a:endParaRPr lang="en-US" dirty="0"/>
          </a:p>
          <a:p>
            <a:pPr lvl="1"/>
            <a:r>
              <a:rPr lang="en-US" dirty="0" smtClean="0"/>
              <a:t>Servers: 1</a:t>
            </a:r>
            <a:r>
              <a:rPr lang="en-US" baseline="30000" dirty="0" smtClean="0"/>
              <a:t>st</a:t>
            </a:r>
            <a:r>
              <a:rPr lang="en-US" dirty="0" smtClean="0"/>
              <a:t> class replicas</a:t>
            </a:r>
          </a:p>
          <a:p>
            <a:pPr lvl="2"/>
            <a:r>
              <a:rPr lang="en-US" dirty="0" smtClean="0"/>
              <a:t>Unlike AFS, more than one, even with read/write</a:t>
            </a:r>
          </a:p>
          <a:p>
            <a:pPr lvl="1"/>
            <a:r>
              <a:rPr lang="en-US" dirty="0" smtClean="0"/>
              <a:t>Clients: 2</a:t>
            </a:r>
            <a:r>
              <a:rPr lang="en-US" baseline="30000" dirty="0" smtClean="0"/>
              <a:t>nd</a:t>
            </a:r>
            <a:r>
              <a:rPr lang="en-US" dirty="0" smtClean="0"/>
              <a:t> class replicas</a:t>
            </a:r>
          </a:p>
          <a:p>
            <a:r>
              <a:rPr lang="en-US" dirty="0" smtClean="0"/>
              <a:t>Each </a:t>
            </a:r>
            <a:r>
              <a:rPr lang="en-US" b="1" dirty="0" smtClean="0"/>
              <a:t>volume </a:t>
            </a:r>
            <a:r>
              <a:rPr lang="en-US" dirty="0" smtClean="0"/>
              <a:t>has a </a:t>
            </a:r>
            <a:r>
              <a:rPr lang="en-US" i="1" dirty="0" smtClean="0"/>
              <a:t>volume server group (VSG)</a:t>
            </a:r>
          </a:p>
          <a:p>
            <a:r>
              <a:rPr lang="en-US" i="1" dirty="0" smtClean="0"/>
              <a:t>Available VSG (AVSG): </a:t>
            </a:r>
            <a:r>
              <a:rPr lang="en-US" dirty="0" smtClean="0"/>
              <a:t>reachable members of VSG</a:t>
            </a:r>
          </a:p>
          <a:p>
            <a:pPr lvl="1"/>
            <a:r>
              <a:rPr lang="en-US" dirty="0" smtClean="0"/>
              <a:t>AVSG = VSG (Normal operation)</a:t>
            </a:r>
          </a:p>
          <a:p>
            <a:pPr lvl="1"/>
            <a:r>
              <a:rPr lang="en-US" dirty="0"/>
              <a:t>AVSG </a:t>
            </a:r>
            <a:r>
              <a:rPr lang="en-US" dirty="0" smtClean="0"/>
              <a:t>⊊ VSG (Partition)</a:t>
            </a:r>
          </a:p>
          <a:p>
            <a:pPr lvl="1"/>
            <a:r>
              <a:rPr lang="en-US" dirty="0" smtClean="0"/>
              <a:t>AVSG = </a:t>
            </a:r>
            <a:r>
              <a:rPr lang="en-US" b="1" dirty="0" smtClean="0"/>
              <a:t>∅</a:t>
            </a:r>
            <a:r>
              <a:rPr lang="en-US" dirty="0" smtClean="0"/>
              <a:t> (Disconnected operation)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1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2"/>
            <a:ext cx="8229600" cy="24803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Three states: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Hoarding</a:t>
            </a:r>
            <a:r>
              <a:rPr lang="en-US" dirty="0" smtClean="0"/>
              <a:t>: cache files aggressively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Emulation</a:t>
            </a:r>
            <a:r>
              <a:rPr lang="en-US" dirty="0" smtClean="0"/>
              <a:t>: operate in disconnected mode, satisfy read/write requests from cache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Reintegration</a:t>
            </a:r>
            <a:r>
              <a:rPr lang="en-US" dirty="0" smtClean="0"/>
              <a:t>: propagate local changes back to servers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89" t="45921" r="32068" b="40936"/>
          <a:stretch>
            <a:fillRect/>
          </a:stretch>
        </p:blipFill>
        <p:spPr bwMode="auto">
          <a:xfrm>
            <a:off x="2151934" y="3599261"/>
            <a:ext cx="5178609" cy="2968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67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during normal, connected operation</a:t>
            </a:r>
          </a:p>
          <a:p>
            <a:r>
              <a:rPr lang="en-US" dirty="0" smtClean="0"/>
              <a:t>Add to cache:</a:t>
            </a:r>
          </a:p>
          <a:p>
            <a:pPr lvl="1"/>
            <a:r>
              <a:rPr lang="en-US" dirty="0" smtClean="0"/>
              <a:t>Files that are accessed</a:t>
            </a:r>
          </a:p>
          <a:p>
            <a:pPr lvl="1"/>
            <a:r>
              <a:rPr lang="en-US" dirty="0" smtClean="0"/>
              <a:t>Files in Hoard Database (HDB) – user specified</a:t>
            </a:r>
          </a:p>
          <a:p>
            <a:r>
              <a:rPr lang="en-US" dirty="0" smtClean="0"/>
              <a:t>Maintain leases (promises) on cached files</a:t>
            </a:r>
            <a:endParaRPr lang="en-US" dirty="0"/>
          </a:p>
          <a:p>
            <a:r>
              <a:rPr lang="en-US" dirty="0" smtClean="0"/>
              <a:t>On lease break:</a:t>
            </a:r>
          </a:p>
          <a:p>
            <a:pPr lvl="1"/>
            <a:r>
              <a:rPr lang="en-US" dirty="0" smtClean="0"/>
              <a:t>Immediately fetch new file?</a:t>
            </a:r>
          </a:p>
          <a:p>
            <a:pPr lvl="1"/>
            <a:r>
              <a:rPr lang="en-US" dirty="0" smtClean="0"/>
              <a:t>Wait until next reference?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3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Hoard 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Periodically (every 10 minutes)</a:t>
            </a:r>
          </a:p>
          <a:p>
            <a:pPr lvl="1"/>
            <a:r>
              <a:rPr lang="en-US" dirty="0" smtClean="0"/>
              <a:t>Walk cache &amp; hoard database</a:t>
            </a:r>
          </a:p>
          <a:p>
            <a:pPr lvl="1"/>
            <a:r>
              <a:rPr lang="en-US" dirty="0" smtClean="0"/>
              <a:t>Refresh any invalidated files</a:t>
            </a:r>
          </a:p>
          <a:p>
            <a:pPr lvl="2"/>
            <a:r>
              <a:rPr lang="en-US" dirty="0" smtClean="0"/>
              <a:t>If not refreshed on demand</a:t>
            </a:r>
          </a:p>
          <a:p>
            <a:pPr lvl="1"/>
            <a:r>
              <a:rPr lang="en-US" dirty="0" smtClean="0"/>
              <a:t>Restore equilibrium in cache</a:t>
            </a:r>
          </a:p>
          <a:p>
            <a:r>
              <a:rPr lang="en-US" dirty="0" smtClean="0"/>
              <a:t>Priorities</a:t>
            </a:r>
          </a:p>
          <a:p>
            <a:pPr lvl="1"/>
            <a:r>
              <a:rPr lang="en-US" dirty="0" smtClean="0"/>
              <a:t>HDB specifies hard-coded priorities</a:t>
            </a:r>
          </a:p>
          <a:p>
            <a:pPr lvl="1"/>
            <a:r>
              <a:rPr lang="en-US" dirty="0" smtClean="0"/>
              <a:t>Recently access files obtain (decaying) priority</a:t>
            </a:r>
          </a:p>
          <a:p>
            <a:pPr lvl="1"/>
            <a:r>
              <a:rPr lang="en-US" dirty="0" smtClean="0"/>
              <a:t>Equilibrium: </a:t>
            </a:r>
            <a:r>
              <a:rPr lang="en-US" dirty="0" err="1" smtClean="0"/>
              <a:t>pri</a:t>
            </a:r>
            <a:r>
              <a:rPr lang="en-US" dirty="0" smtClean="0"/>
              <a:t>(file in cache) &gt; </a:t>
            </a:r>
            <a:r>
              <a:rPr lang="en-US" dirty="0" err="1" smtClean="0"/>
              <a:t>pri</a:t>
            </a:r>
            <a:r>
              <a:rPr lang="en-US" dirty="0" smtClean="0"/>
              <a:t>(file not in cache)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91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 Caching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34950" y="5334000"/>
            <a:ext cx="8674100" cy="99695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Callback break </a:t>
            </a:r>
            <a:r>
              <a:rPr lang="en-US" sz="2000" b="1" dirty="0" smtClean="0"/>
              <a:t>only </a:t>
            </a:r>
            <a:r>
              <a:rPr lang="en-US" sz="2000" dirty="0" smtClean="0"/>
              <a:t>after close</a:t>
            </a:r>
            <a:endParaRPr lang="en-US" sz="18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3" t="44109" r="17531" b="38368"/>
          <a:stretch>
            <a:fillRect/>
          </a:stretch>
        </p:blipFill>
        <p:spPr bwMode="auto">
          <a:xfrm>
            <a:off x="428625" y="1656062"/>
            <a:ext cx="8448675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37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Disconnected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Local cache </a:t>
            </a:r>
            <a:r>
              <a:rPr lang="en-US" i="1" dirty="0" smtClean="0"/>
              <a:t>emulates </a:t>
            </a:r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Serves files from cache</a:t>
            </a:r>
          </a:p>
          <a:p>
            <a:pPr lvl="2"/>
            <a:r>
              <a:rPr lang="en-US" dirty="0" smtClean="0"/>
              <a:t>Cache miss = error</a:t>
            </a:r>
            <a:endParaRPr lang="en-US" dirty="0"/>
          </a:p>
          <a:p>
            <a:pPr lvl="1"/>
            <a:r>
              <a:rPr lang="en-US" dirty="0"/>
              <a:t>Performs access </a:t>
            </a:r>
            <a:r>
              <a:rPr lang="en-US" dirty="0" smtClean="0"/>
              <a:t>checks</a:t>
            </a:r>
          </a:p>
          <a:p>
            <a:pPr lvl="1"/>
            <a:r>
              <a:rPr lang="en-US" dirty="0" smtClean="0"/>
              <a:t>Stores writes in replay log</a:t>
            </a:r>
          </a:p>
          <a:p>
            <a:r>
              <a:rPr lang="en-US" dirty="0" smtClean="0"/>
              <a:t>Replay log</a:t>
            </a:r>
          </a:p>
          <a:p>
            <a:pPr lvl="1"/>
            <a:r>
              <a:rPr lang="en-US" dirty="0" smtClean="0"/>
              <a:t>Stored in Recoverable Virtual Memory (stable storage)</a:t>
            </a:r>
          </a:p>
          <a:p>
            <a:pPr lvl="1"/>
            <a:r>
              <a:rPr lang="en-US" dirty="0" smtClean="0"/>
              <a:t>History of directory operations</a:t>
            </a:r>
          </a:p>
          <a:p>
            <a:pPr lvl="1"/>
            <a:r>
              <a:rPr lang="en-US" dirty="0" smtClean="0"/>
              <a:t>Last write to a file (remember, whole file update semantics)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5CC-E9AA-1442-AD54-EC653A869B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2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lectur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1130</Words>
  <Application>Microsoft Macintosh PowerPoint</Application>
  <PresentationFormat>On-screen Show (4:3)</PresentationFormat>
  <Paragraphs>241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lecture</vt:lpstr>
      <vt:lpstr>Decentralized File Systems</vt:lpstr>
      <vt:lpstr>Outline</vt:lpstr>
      <vt:lpstr>AFS Review</vt:lpstr>
      <vt:lpstr>CODA Approach</vt:lpstr>
      <vt:lpstr>CODA clients</vt:lpstr>
      <vt:lpstr>Hoarding</vt:lpstr>
      <vt:lpstr>Hoard Walk</vt:lpstr>
      <vt:lpstr>Client Caching</vt:lpstr>
      <vt:lpstr>Disconnected Operation</vt:lpstr>
      <vt:lpstr>Reintegration</vt:lpstr>
      <vt:lpstr>Opens</vt:lpstr>
      <vt:lpstr>Closes</vt:lpstr>
      <vt:lpstr>Replica Consistency</vt:lpstr>
      <vt:lpstr>Partitions</vt:lpstr>
      <vt:lpstr>CODA Redux</vt:lpstr>
      <vt:lpstr>Version Control Systems</vt:lpstr>
      <vt:lpstr>RCS</vt:lpstr>
      <vt:lpstr>CVS</vt:lpstr>
      <vt:lpstr>Merging</vt:lpstr>
      <vt:lpstr>Distributed Version Control System</vt:lpstr>
      <vt:lpstr>Example: Git workflow</vt:lpstr>
      <vt:lpstr>Other concepts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Nikita Borisov</dc:creator>
  <cp:lastModifiedBy>Nikita Borisov</cp:lastModifiedBy>
  <cp:revision>18</cp:revision>
  <cp:lastPrinted>2011-11-18T19:26:03Z</cp:lastPrinted>
  <dcterms:created xsi:type="dcterms:W3CDTF">2011-11-08T16:10:34Z</dcterms:created>
  <dcterms:modified xsi:type="dcterms:W3CDTF">2011-11-18T20:24:10Z</dcterms:modified>
</cp:coreProperties>
</file>