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49"/>
  </p:notesMasterIdLst>
  <p:handoutMasterIdLst>
    <p:handoutMasterId r:id="rId50"/>
  </p:handoutMasterIdLst>
  <p:sldIdLst>
    <p:sldId id="301" r:id="rId2"/>
    <p:sldId id="258" r:id="rId3"/>
    <p:sldId id="259" r:id="rId4"/>
    <p:sldId id="260" r:id="rId5"/>
    <p:sldId id="261" r:id="rId6"/>
    <p:sldId id="302" r:id="rId7"/>
    <p:sldId id="30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4" r:id="rId28"/>
    <p:sldId id="305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457058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914115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37117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1828231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5289" algn="l" defTabSz="457058" rtl="0" eaLnBrk="1" latinLnBrk="0" hangingPunct="1"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6pPr>
    <a:lvl7pPr marL="2742347" algn="l" defTabSz="457058" rtl="0" eaLnBrk="1" latinLnBrk="0" hangingPunct="1"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7pPr>
    <a:lvl8pPr marL="3199405" algn="l" defTabSz="457058" rtl="0" eaLnBrk="1" latinLnBrk="0" hangingPunct="1"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8pPr>
    <a:lvl9pPr marL="3656462" algn="l" defTabSz="457058" rtl="0" eaLnBrk="1" latinLnBrk="0" hangingPunct="1">
      <a:defRPr sz="24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28" y="-9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Relationship Id="rId2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CD57C-0644-0B4B-AB41-A108CAA60D1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72501-7FF1-9B44-9DD8-E8211A8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6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7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719" indent="-285662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2643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599702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6760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5289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afs server stores unix file permissions with file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Check UID, GID at when mounting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One file handle is in hand, can access file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02336" y="9554483"/>
            <a:ext cx="3368378" cy="502255"/>
          </a:xfrm>
          <a:prstGeom prst="rect">
            <a:avLst/>
          </a:prstGeom>
        </p:spPr>
        <p:txBody>
          <a:bodyPr lIns="96378" tIns="48189" rIns="96378" bIns="48189"/>
          <a:lstStyle>
            <a:lvl1pPr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9980038" indent="-39498149"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818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6377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445666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92755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B3D59F8-232F-0645-AA96-BF8C6C7985AE}" type="slidenum">
              <a:rPr lang="en-US" sz="11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1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579" y="4778073"/>
            <a:ext cx="6217245" cy="45252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1013" tIns="50507" rIns="101013" bIns="5050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02336" y="9554483"/>
            <a:ext cx="3368378" cy="502255"/>
          </a:xfrm>
          <a:prstGeom prst="rect">
            <a:avLst/>
          </a:prstGeom>
        </p:spPr>
        <p:txBody>
          <a:bodyPr lIns="96378" tIns="48189" rIns="96378" bIns="48189"/>
          <a:lstStyle>
            <a:lvl1pPr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9980038" indent="-39498149"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818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6377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445666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92755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1760307-1386-5C4B-AE14-0FEF1141179B}" type="slidenum">
              <a:rPr lang="en-US" sz="1100">
                <a:solidFill>
                  <a:schemeClr val="tx1"/>
                </a:solidFill>
                <a:latin typeface="Times New Roman" charset="0"/>
              </a:rPr>
              <a:pPr/>
              <a:t>28</a:t>
            </a:fld>
            <a:endParaRPr lang="en-US" sz="11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579" y="4778073"/>
            <a:ext cx="6217245" cy="45252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1013" tIns="50507" rIns="101013" bIns="5050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Mount points are symbolic links added by users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Safe to give cient fid’s in AFS, whereas in NSF, don’t want file handles to leak.  Why?  Because all AFS operations are authenticated.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8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Ancillary protocol called “NLM” – originally “network lock manager”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02336" y="9554483"/>
            <a:ext cx="3368378" cy="502255"/>
          </a:xfrm>
          <a:prstGeom prst="rect">
            <a:avLst/>
          </a:prstGeom>
        </p:spPr>
        <p:txBody>
          <a:bodyPr lIns="96378" tIns="48189" rIns="96378" bIns="48189"/>
          <a:lstStyle>
            <a:lvl1pPr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9980038" indent="-39498149"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818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6377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445666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92755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5C756F-0491-8344-B405-C8BDE2210F56}" type="slidenum">
              <a:rPr lang="en-US" sz="11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1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579" y="4778073"/>
            <a:ext cx="6217245" cy="45252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1013" tIns="50507" rIns="101013" bIns="5050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02336" y="9554483"/>
            <a:ext cx="3368378" cy="502255"/>
          </a:xfrm>
          <a:prstGeom prst="rect">
            <a:avLst/>
          </a:prstGeom>
        </p:spPr>
        <p:txBody>
          <a:bodyPr lIns="96378" tIns="48189" rIns="96378" bIns="48189"/>
          <a:lstStyle>
            <a:lvl1pPr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9980038" indent="-39498149" defTabSz="1032380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818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6377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445666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92755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7E8D160-C290-8B4E-A6D7-B9CFA9EF9A08}" type="slidenum">
              <a:rPr lang="en-US" sz="11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1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579" y="4778073"/>
            <a:ext cx="6217245" cy="45252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101013" tIns="50507" rIns="101013" bIns="5050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/>
              <a:t>VFS_ calls deal with file system (mount) instances; VOP_ calls for file (node) instances; macros that make calls for particular file system types; from SunOS 4;</a:t>
            </a:r>
          </a:p>
          <a:p>
            <a:r>
              <a:rPr lang="en-US"/>
              <a:t>VOP stands for vnode operation; interface meant to be file-system independent;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0080624" cy="566086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3699201"/>
            <a:ext cx="8904552" cy="1844561"/>
          </a:xfrm>
        </p:spPr>
        <p:txBody>
          <a:bodyPr vert="horz" lIns="100794" tIns="0" rIns="50397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2015913"/>
            <a:ext cx="8904552" cy="1653049"/>
          </a:xfrm>
        </p:spPr>
        <p:txBody>
          <a:bodyPr lIns="131033" tIns="0" rIns="50397" bIns="0" anchor="b"/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65303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274851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7328614" y="0"/>
            <a:ext cx="2772173" cy="755967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6464" y="302740"/>
            <a:ext cx="2100130" cy="645022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35986"/>
            <a:ext cx="663641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1075" y="7029968"/>
            <a:ext cx="4229369" cy="402483"/>
          </a:xfrm>
        </p:spPr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71352"/>
            <a:ext cx="9072563" cy="1380901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0080625" cy="28687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868796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" y="131035"/>
            <a:ext cx="8833988" cy="1804242"/>
          </a:xfrm>
        </p:spPr>
        <p:txBody>
          <a:bodyPr vert="horz" lIns="100794" tIns="0" rIns="100794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2015913"/>
            <a:ext cx="8844068" cy="755968"/>
          </a:xfrm>
        </p:spPr>
        <p:txBody>
          <a:bodyPr lIns="161271" tIns="0" rIns="50397" bIns="0"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955436"/>
            <a:ext cx="4452276" cy="5096901"/>
          </a:xfrm>
        </p:spPr>
        <p:txBody>
          <a:bodyPr lIns="100794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955436"/>
            <a:ext cx="4452276" cy="50969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872819"/>
            <a:ext cx="4454027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700134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872819"/>
            <a:ext cx="4455776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00134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29" y="167993"/>
            <a:ext cx="2782253" cy="1078514"/>
          </a:xfrm>
        </p:spPr>
        <p:txBody>
          <a:bodyPr vert="horz" lIns="80635" rIns="50397" bIns="0" rtlCol="0" anchor="b">
            <a:normAutofit/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654" y="1921482"/>
            <a:ext cx="6527096" cy="502532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030" y="1907025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" y="171352"/>
            <a:ext cx="2783803" cy="1078514"/>
          </a:xfrm>
        </p:spPr>
        <p:txBody>
          <a:bodyPr lIns="80635" bIns="0" anchor="b"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1244" y="1636726"/>
            <a:ext cx="6887321" cy="5922949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" y="1905038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1451" y="1290185"/>
            <a:ext cx="2782253" cy="221750"/>
          </a:xfrm>
        </p:spPr>
        <p:txBody>
          <a:bodyPr/>
          <a:lstStyle/>
          <a:p>
            <a:r>
              <a:rPr lang="en-US" smtClean="0"/>
              <a:t>2011-11-03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6768" y="1290185"/>
            <a:ext cx="5725795" cy="221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kumimoji="0" lang="en-US" smtClean="0"/>
              <a:t>Nikita Borisov - UIUC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3530" y="1290185"/>
            <a:ext cx="809034" cy="22175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58280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0080624" cy="15804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1379064"/>
          </a:xfrm>
          <a:prstGeom prst="rect">
            <a:avLst/>
          </a:prstGeom>
        </p:spPr>
        <p:txBody>
          <a:bodyPr vert="horz" lIns="100794" tIns="50397" rIns="50397" bIns="50397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56820"/>
            <a:ext cx="9072563" cy="5098877"/>
          </a:xfrm>
          <a:prstGeom prst="rect">
            <a:avLst/>
          </a:prstGeom>
        </p:spPr>
        <p:txBody>
          <a:bodyPr vert="horz" lIns="60477" tIns="100794" rIns="100794" bIns="50397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139692"/>
            <a:ext cx="2352146" cy="302387"/>
          </a:xfrm>
          <a:prstGeom prst="rect">
            <a:avLst/>
          </a:prstGeom>
        </p:spPr>
        <p:txBody>
          <a:bodyPr vert="horz" lIns="120953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2011-11-03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1074" y="7139692"/>
            <a:ext cx="6071878" cy="302387"/>
          </a:xfrm>
          <a:prstGeom prst="rect">
            <a:avLst/>
          </a:prstGeom>
        </p:spPr>
        <p:txBody>
          <a:bodyPr vert="horz" lIns="50397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Nikita Borisov - UIUC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4777" y="7139692"/>
            <a:ext cx="809034" cy="302387"/>
          </a:xfrm>
          <a:prstGeom prst="rect">
            <a:avLst/>
          </a:prstGeom>
        </p:spPr>
        <p:txBody>
          <a:bodyPr vert="horz" lIns="100794" tIns="50397" rIns="100794" bIns="0" rtlCol="0" anchor="b"/>
          <a:lstStyle>
            <a:lvl1pPr algn="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83813" indent="-35278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354" indent="-30238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658" indent="-251986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564" indent="-201589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72391" indent="-201589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794139" indent="-201589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459381" indent="-201589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CS425/CSE424/ECE428 – Distributed Systems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2011-11-03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1306" y="5887193"/>
            <a:ext cx="4800110" cy="936582"/>
          </a:xfrm>
          <a:prstGeom prst="rect">
            <a:avLst/>
          </a:prstGeom>
          <a:noFill/>
        </p:spPr>
        <p:txBody>
          <a:bodyPr wrap="none" lIns="100750" tIns="50377" rIns="100750" bIns="50377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Material derived from slides by Dave Eckhart and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Bruce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Maggs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 (CMU), I. Gupta, K.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Nahrtstedt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, S.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Mitra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N.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Vaidya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, M. T.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Harandi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, J. </a:t>
            </a:r>
            <a:r>
              <a:rPr lang="en-US" sz="1500" dirty="0" err="1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Hou</a:t>
            </a:r>
            <a:r>
              <a:rPr lang="en-US" sz="1500" dirty="0" smtClean="0">
                <a:solidFill>
                  <a:srgbClr val="60B5CC"/>
                </a:solidFill>
                <a:latin typeface="Helvetica" charset="0"/>
                <a:cs typeface="ＭＳ Ｐゴシック" charset="0"/>
              </a:rPr>
              <a:t> (UIUC)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rgbClr val="60B5CC"/>
              </a:solidFill>
              <a:latin typeface="Helvetica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9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Assumptions, goals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Workgroup file system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Small number of clients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Very small number of servers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Single administrative domain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All machines agree on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set of users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...which users are in which groups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machines run mostly-trusted OS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User #37 says read(...)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10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Assumptions, goals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4810125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Stateless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file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Of course files are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state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, but...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</a:t>
            </a:r>
            <a:r>
              <a:rPr lang="en-GB" b="1" i="1">
                <a:solidFill>
                  <a:srgbClr val="FF00FF"/>
                </a:solidFill>
              </a:rPr>
              <a:t>exports</a:t>
            </a:r>
            <a:r>
              <a:rPr lang="en-GB"/>
              <a:t> files without creating extra state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list of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who has this file open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pending transactions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across crash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Result: crash recovery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fast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, protocol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simple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11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Assumptions, goals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5273675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Stateless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file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Of course files are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state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, but...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</a:t>
            </a:r>
            <a:r>
              <a:rPr lang="en-GB" b="1" i="1">
                <a:solidFill>
                  <a:srgbClr val="FF00FF"/>
                </a:solidFill>
              </a:rPr>
              <a:t>exports</a:t>
            </a:r>
            <a:r>
              <a:rPr lang="en-GB"/>
              <a:t> files without creating extra state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list of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who has this file open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pending transactions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across crash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Result: crash recovery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fast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, protocol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simple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Some inherently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stateful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operations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File locking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Handled by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separate service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outside of NFS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Slick trick, eh?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12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Assumptions, goals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Global distributed file system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Uncountable</a:t>
            </a:r>
            <a:r>
              <a:rPr lang="en-GB"/>
              <a:t> clients, servers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One AFS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, like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one Internet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Why would you want more than one?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Multiple administrative domains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username</a:t>
            </a:r>
            <a:r>
              <a:rPr lang="en-GB" b="1" i="1">
                <a:solidFill>
                  <a:srgbClr val="FF00FF"/>
                </a:solidFill>
              </a:rPr>
              <a:t>@cellname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bmm@andrew.cmu.edu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bmm@cs.cmu.edu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13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350837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 dirty="0"/>
              <a:t>AFS Assumptions, goals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4"/>
            <a:ext cx="8609013" cy="4938713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Client machines are un-trusted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Must </a:t>
            </a:r>
            <a:r>
              <a:rPr lang="en-GB" b="1" i="1" dirty="0">
                <a:solidFill>
                  <a:srgbClr val="FF00FF"/>
                </a:solidFill>
              </a:rPr>
              <a:t>prove</a:t>
            </a:r>
            <a:r>
              <a:rPr lang="en-GB" dirty="0"/>
              <a:t> they act for a specific user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Secure RPC layer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Anonymous </a:t>
            </a:r>
            <a:r>
              <a:rPr lang="ja-JP" altLang="en-GB" dirty="0">
                <a:latin typeface="Arial"/>
              </a:rPr>
              <a:t>“</a:t>
            </a:r>
            <a:r>
              <a:rPr lang="en-GB" dirty="0" err="1"/>
              <a:t>system:anyuser</a:t>
            </a:r>
            <a:r>
              <a:rPr lang="ja-JP" altLang="en-GB" dirty="0">
                <a:latin typeface="Arial"/>
              </a:rPr>
              <a:t>”</a:t>
            </a:r>
            <a:endParaRPr lang="en-GB" dirty="0"/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Client machines have disks (!!)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Can cache whole files over long periods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Write/write and write/read sharing are rare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Most files updated by one user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Most users on one machine at a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14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Assumptions, goals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Support </a:t>
            </a:r>
            <a:r>
              <a:rPr lang="en-GB" b="1" i="1">
                <a:solidFill>
                  <a:srgbClr val="FF00FF"/>
                </a:solidFill>
              </a:rPr>
              <a:t>many</a:t>
            </a:r>
            <a:r>
              <a:rPr lang="en-GB"/>
              <a:t> clients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1000 machines could cache a single file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Some local, some (very) remote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15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Namespace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4"/>
            <a:ext cx="8609013" cy="4875213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Constructed by client-side file system mounts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mount server1:/usr/local /usr/local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Group of clients </a:t>
            </a:r>
            <a:r>
              <a:rPr lang="en-GB" b="1" i="1">
                <a:solidFill>
                  <a:srgbClr val="FF00FF"/>
                </a:solidFill>
              </a:rPr>
              <a:t>can achieve</a:t>
            </a:r>
            <a:r>
              <a:rPr lang="en-GB"/>
              <a:t> common namespace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Every machine can execute same mount sequence at boot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If system administrators are diligent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16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Namespace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4"/>
            <a:ext cx="8609013" cy="4875213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Auto-mount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process based on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maps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/home/dae means server1:/home/dae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/home/owens means server2:/home/owens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17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Security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2"/>
            <a:ext cx="8609013" cy="5160963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machine presents credentials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user #, list of group #s – from Unix process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accepts or rejects credentials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root squashing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map uid 0 to uid -1 unless client on special machine list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Kernel process on server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adopts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credentials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Sets user #, group vector based on RPC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Makes system call (e.g., read()) with those credentials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18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Namespace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Assumed-global list of AFS cells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Everybody sees same files in each cell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Multiple servers inside cell invisible to user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Group of clients </a:t>
            </a:r>
            <a:r>
              <a:rPr lang="en-GB" b="1" i="1">
                <a:solidFill>
                  <a:srgbClr val="FF00FF"/>
                </a:solidFill>
              </a:rPr>
              <a:t>can achieve</a:t>
            </a:r>
            <a:r>
              <a:rPr lang="en-GB"/>
              <a:t> private namespace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Use custom cell database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19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Outline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Why remote file systems?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VFS interception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NFS vs. AFS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Architectural assumptions &amp; goals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Namespace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Authentication, access control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I/O flow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Rough edges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Security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machine presents Kerberos ticket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Allows arbitrary binding of (machine,user) to (realm,principal)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 on a cs.cmu.edu machine can be bmm@andrew.cmu.edu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iff the password is known!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checks against </a:t>
            </a:r>
            <a:r>
              <a:rPr lang="en-GB" b="1" i="1">
                <a:solidFill>
                  <a:srgbClr val="FF00FF"/>
                </a:solidFill>
              </a:rPr>
              <a:t>access control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20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ACLs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Apply to directory, not to individual files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ACL format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 rlidwka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bmm@cs.cmu.edu rl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bmm:friends rl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Negative rights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Disallow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joe rl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even though joe is in bmm:friends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21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4945063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AFS ACL semantics are not Unix semantics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Some parts obeyed in a vague way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Cache manager checks for files being executable, writable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Many differences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Inherent/good: can name people in different administrative domains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Just different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3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ACLs are per-directory, not per-file</a:t>
            </a:r>
          </a:p>
          <a:p>
            <a:pPr lvl="3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Different privileges: create, remove, lock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Not exactly Unix / not tied to Unix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22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protocol architecture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root@client executes mount-filesystem RPC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returns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file handle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for root of remote file system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RPC for each pathname component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/usr/local/lib/emacs/foo.el in /usr/local file system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 = lookup(root-handle,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lib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 = lookup(h,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emacs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 = lookup(h,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foo.el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Allows disagreement over pathname syntax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Look, Ma, no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/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23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protocol architecture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878388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I/O RPCs are </a:t>
            </a:r>
            <a:r>
              <a:rPr lang="en-GB" b="1" i="1">
                <a:solidFill>
                  <a:srgbClr val="FF00FF"/>
                </a:solidFill>
              </a:rPr>
              <a:t>idempotent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multiple repetitions have same effect as one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lookup(h,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emacs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) generally returns same result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read(file-handle, offset, length) </a:t>
            </a:r>
            <a:r>
              <a:rPr lang="en-GB">
                <a:latin typeface="Symbol" charset="0"/>
              </a:rPr>
              <a:t></a:t>
            </a:r>
            <a:r>
              <a:rPr lang="en-GB"/>
              <a:t> bytes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write(file-handle, offset, buffer, bytes)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RPCs do not create server-memory state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RPC calls for open()/close()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write() succeeds (to disk) or fails before RPC  completes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24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file handles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5221288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Goals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Reasonable size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Quickly map to file on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Capability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Hard to forge, so possession serves as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proof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Implementation (inode #, inode generation #)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inode # - small, fast for server to map onto data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inode generation #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- must match value stored in inode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unguessably random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number chosen in create()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25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Directory Operations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Primary goal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Insulate clients from server directory format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Approach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readdir(dir-handle, cookie, nbytes) returns list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name, inode # (for display by ls -l), cookie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26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Caching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 timestamp-based method is used to validate cached blocks before they are used.</a:t>
            </a:r>
          </a:p>
          <a:p>
            <a:r>
              <a:rPr lang="en-US" smtClean="0"/>
              <a:t>Each data item in the cache is tagged with</a:t>
            </a:r>
          </a:p>
          <a:p>
            <a:pPr lvl="1"/>
            <a:r>
              <a:rPr lang="en-US" smtClean="0"/>
              <a:t>Tc: the time when the cache entry was last validated.</a:t>
            </a:r>
          </a:p>
          <a:p>
            <a:pPr lvl="1"/>
            <a:r>
              <a:rPr lang="en-US" smtClean="0"/>
              <a:t>Tm: the time when the block was last modified at the server.</a:t>
            </a:r>
          </a:p>
          <a:p>
            <a:pPr lvl="1"/>
            <a:r>
              <a:rPr lang="en-US" smtClean="0"/>
              <a:t>A cache entry at time T is valid if </a:t>
            </a:r>
          </a:p>
          <a:p>
            <a:pPr lvl="2"/>
            <a:r>
              <a:rPr lang="en-US" smtClean="0"/>
              <a:t>(T-Tc &lt; t) or (Tm client = Tm server).</a:t>
            </a:r>
          </a:p>
          <a:p>
            <a:pPr lvl="1"/>
            <a:r>
              <a:rPr lang="en-US" smtClean="0"/>
              <a:t>t=freshness interval</a:t>
            </a:r>
          </a:p>
          <a:p>
            <a:pPr lvl="2"/>
            <a:r>
              <a:rPr lang="en-US" smtClean="0"/>
              <a:t>Compromise between consistency and efficiency</a:t>
            </a:r>
          </a:p>
          <a:p>
            <a:pPr lvl="2"/>
            <a:r>
              <a:rPr lang="en-US" smtClean="0"/>
              <a:t>Sun Solaris: t is set adaptively between 3-30 seconds for files, 30-60 seconds for directories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0952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Caching (Cont’d)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14982" indent="-314982">
              <a:spcBef>
                <a:spcPct val="30000"/>
              </a:spcBef>
              <a:buSzPct val="100000"/>
              <a:buFontTx/>
              <a:buChar char="•"/>
            </a:pPr>
            <a:r>
              <a:rPr lang="en-US" sz="2600" b="1" dirty="0">
                <a:latin typeface="Arial" charset="0"/>
              </a:rPr>
              <a:t>When a cache entry is read, a validity check is performed.</a:t>
            </a:r>
          </a:p>
          <a:p>
            <a:pPr marL="755957" lvl="1" indent="-251986"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b="1" dirty="0">
                <a:latin typeface="Arial" charset="0"/>
              </a:rPr>
              <a:t>If the first half of validity condition (previous slide) is true, the the second half need not be evaluated.</a:t>
            </a:r>
          </a:p>
          <a:p>
            <a:pPr marL="755957" lvl="1" indent="-251986"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b="1" dirty="0">
                <a:latin typeface="Arial" charset="0"/>
              </a:rPr>
              <a:t>If the first half is not true, Tm </a:t>
            </a:r>
            <a:r>
              <a:rPr lang="en-US" sz="2000" b="1" baseline="-25000" dirty="0">
                <a:latin typeface="Arial" charset="0"/>
              </a:rPr>
              <a:t>server</a:t>
            </a:r>
            <a:r>
              <a:rPr lang="en-US" sz="2000" b="1" dirty="0">
                <a:latin typeface="Arial" charset="0"/>
              </a:rPr>
              <a:t> is obtained (via </a:t>
            </a:r>
            <a:r>
              <a:rPr lang="en-US" sz="2000" b="1" i="1" dirty="0" err="1">
                <a:latin typeface="Arial" charset="0"/>
              </a:rPr>
              <a:t>getattr</a:t>
            </a:r>
            <a:r>
              <a:rPr lang="en-US" sz="2000" b="1" i="1" dirty="0">
                <a:latin typeface="Arial" charset="0"/>
              </a:rPr>
              <a:t>() </a:t>
            </a:r>
            <a:r>
              <a:rPr lang="en-US" sz="2000" b="1" dirty="0">
                <a:latin typeface="Arial" charset="0"/>
              </a:rPr>
              <a:t>to server) and compared against Tm </a:t>
            </a:r>
            <a:r>
              <a:rPr lang="en-US" sz="2000" b="1" baseline="-25000" dirty="0">
                <a:latin typeface="Arial" charset="0"/>
              </a:rPr>
              <a:t>client</a:t>
            </a:r>
          </a:p>
          <a:p>
            <a:pPr marL="314982" indent="-314982">
              <a:spcBef>
                <a:spcPct val="30000"/>
              </a:spcBef>
              <a:buSzPct val="100000"/>
              <a:buFontTx/>
              <a:buChar char="•"/>
            </a:pPr>
            <a:r>
              <a:rPr lang="en-US" sz="2600" b="1" dirty="0">
                <a:latin typeface="Arial" charset="0"/>
              </a:rPr>
              <a:t>When a cached </a:t>
            </a:r>
            <a:r>
              <a:rPr lang="en-US" sz="2600" b="1" u="sng" dirty="0">
                <a:latin typeface="Arial" charset="0"/>
              </a:rPr>
              <a:t>page</a:t>
            </a:r>
            <a:r>
              <a:rPr lang="en-US" sz="2600" b="1" dirty="0">
                <a:latin typeface="Arial" charset="0"/>
              </a:rPr>
              <a:t> (not the whole file) is modified, it is marked as dirty and scheduled to be flushed to the server.</a:t>
            </a:r>
          </a:p>
          <a:p>
            <a:pPr marL="755957" lvl="1" indent="-251986">
              <a:spcBef>
                <a:spcPct val="30000"/>
              </a:spcBef>
              <a:buSzPct val="100000"/>
              <a:buFontTx/>
              <a:buChar char="–"/>
            </a:pPr>
            <a:r>
              <a:rPr lang="en-US" sz="2000" b="1" dirty="0">
                <a:latin typeface="Arial" charset="0"/>
              </a:rPr>
              <a:t>Modified pages are flushed when the file is closed or a </a:t>
            </a:r>
            <a:r>
              <a:rPr lang="en-US" sz="2000" b="1" i="1" dirty="0">
                <a:latin typeface="Arial" charset="0"/>
              </a:rPr>
              <a:t>sync</a:t>
            </a:r>
            <a:r>
              <a:rPr lang="en-US" sz="2000" b="1" dirty="0">
                <a:latin typeface="Arial" charset="0"/>
              </a:rPr>
              <a:t> occurs at the client.</a:t>
            </a:r>
          </a:p>
          <a:p>
            <a:pPr marL="314982" indent="-314982">
              <a:spcBef>
                <a:spcPct val="30000"/>
              </a:spcBef>
              <a:buSzPct val="100000"/>
              <a:buFontTx/>
              <a:buChar char="•"/>
            </a:pPr>
            <a:r>
              <a:rPr lang="en-US" sz="2600" b="1" dirty="0">
                <a:latin typeface="Arial" charset="0"/>
              </a:rPr>
              <a:t>Does not guarantee one-copy update semantics.</a:t>
            </a:r>
          </a:p>
          <a:p>
            <a:pPr marL="314982" indent="-314982">
              <a:spcBef>
                <a:spcPct val="30000"/>
              </a:spcBef>
              <a:buSzPct val="100000"/>
              <a:buFontTx/>
              <a:buChar char="•"/>
            </a:pPr>
            <a:endParaRPr lang="en-US" sz="2600" b="1" dirty="0">
              <a:latin typeface="Arial" charset="0"/>
            </a:endParaRPr>
          </a:p>
          <a:p>
            <a:pPr marL="314982" indent="-314982">
              <a:spcBef>
                <a:spcPct val="30000"/>
              </a:spcBef>
              <a:buSzPct val="100000"/>
              <a:buFontTx/>
              <a:buChar char="•"/>
            </a:pPr>
            <a:r>
              <a:rPr lang="en-US" sz="2600" b="1" dirty="0">
                <a:latin typeface="Arial" charset="0"/>
              </a:rPr>
              <a:t>More details in textbook – please read up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976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protocol architecture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4932363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Volume</a:t>
            </a:r>
            <a:r>
              <a:rPr lang="en-GB"/>
              <a:t> = miniature file system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One user's files, project source tree, ...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Unit of disk quota administration, backup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Mount points</a:t>
            </a:r>
            <a:r>
              <a:rPr lang="en-GB"/>
              <a:t> are pointers to other volumes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machine has Cell-Server Database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/afs/andrew.cmu.edu is a </a:t>
            </a:r>
            <a:r>
              <a:rPr lang="en-GB" b="1" i="1">
                <a:solidFill>
                  <a:srgbClr val="FF00FF"/>
                </a:solidFill>
              </a:rPr>
              <a:t>cell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protection server</a:t>
            </a:r>
            <a:r>
              <a:rPr lang="en-GB"/>
              <a:t> handles authentication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volume location server</a:t>
            </a:r>
            <a:r>
              <a:rPr lang="en-GB"/>
              <a:t> maps volumes to </a:t>
            </a:r>
            <a:r>
              <a:rPr lang="en-GB" b="1" i="1">
                <a:solidFill>
                  <a:srgbClr val="FF00FF"/>
                </a:solidFill>
              </a:rPr>
              <a:t>file servers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29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Why?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Why remote file systems?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Lots of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access data everywhere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technologies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Laptop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Multi-gigabyte flash-memory keychain USB devices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4G Hitachi MicroDrive fits in a CompactFlash slot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iPod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Are remote file systems dinosaurs?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protocol architecture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Volume location is </a:t>
            </a:r>
            <a:r>
              <a:rPr lang="en-GB" b="1" i="1">
                <a:solidFill>
                  <a:srgbClr val="FF00FF"/>
                </a:solidFill>
              </a:rPr>
              <a:t>dynamic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Moved between servers transparently to user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Volumes may have multiple </a:t>
            </a:r>
            <a:r>
              <a:rPr lang="en-GB" b="1" i="1">
                <a:solidFill>
                  <a:srgbClr val="FF00FF"/>
                </a:solidFill>
              </a:rPr>
              <a:t>replicas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Increase throughput, reliability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Restricted to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read-only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volumes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/usr/local/bin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/afs/andrew.cmu.edu/usr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30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Callbacks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5222875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Observations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disks can cache files indefinitely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Even across reboots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Many files nearly read-only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Contacting server on each open() is wasteful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issues </a:t>
            </a:r>
            <a:r>
              <a:rPr lang="en-GB" b="1" i="1">
                <a:solidFill>
                  <a:srgbClr val="FF00FF"/>
                </a:solidFill>
              </a:rPr>
              <a:t>callback promise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If this file changes in 15 minutes, I will tell you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callback break</a:t>
            </a:r>
            <a:r>
              <a:rPr lang="en-GB"/>
              <a:t> message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15 minutes of free open(), read() for that client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More importantly, 15 minutes of peace for server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31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file identifiers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Volume number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Each file lives </a:t>
            </a:r>
            <a:r>
              <a:rPr lang="en-GB" b="1" i="1">
                <a:solidFill>
                  <a:srgbClr val="FF00FF"/>
                </a:solidFill>
              </a:rPr>
              <a:t>in a volume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Unlike NFS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server1's /usr0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File number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inode # (as NFS)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Uniquifier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allows inodes to be re-used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Similar to NFS file handle inode generation #s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32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Directory Operations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5257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Primary goal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Don't overload servers!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Approach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stores directory as hash table on disk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fetches whole directory as if a file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Client</a:t>
            </a:r>
            <a:r>
              <a:rPr lang="en-GB"/>
              <a:t> parses hash table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Directory maps name to fid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caches directory (indefinitely, across reboots)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load reduced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33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access pattern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3"/>
            <a:ext cx="8609013" cy="4881563"/>
          </a:xfrm>
          <a:ln/>
        </p:spPr>
        <p:txBody>
          <a:bodyPr/>
          <a:lstStyle/>
          <a:p>
            <a:pPr>
              <a:lnSpc>
                <a:spcPct val="87000"/>
              </a:lnSpc>
              <a:buSzPct val="33000"/>
              <a:buNone/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2600" b="1">
                <a:latin typeface="Microsoft Sans Serif" charset="0"/>
              </a:rPr>
              <a:t>open(</a:t>
            </a:r>
            <a:r>
              <a:rPr lang="ja-JP" altLang="en-GB" sz="2600" b="1">
                <a:latin typeface="Arial"/>
              </a:rPr>
              <a:t>“</a:t>
            </a:r>
            <a:r>
              <a:rPr lang="en-GB" sz="2600" b="1">
                <a:latin typeface="Microsoft Sans Serif" charset="0"/>
              </a:rPr>
              <a:t>/afs/cs.cmu.edu/service/systypes</a:t>
            </a:r>
            <a:r>
              <a:rPr lang="ja-JP" altLang="en-GB" sz="2600" b="1">
                <a:latin typeface="Arial"/>
              </a:rPr>
              <a:t>”</a:t>
            </a:r>
            <a:r>
              <a:rPr lang="en-GB" sz="2600" b="1">
                <a:latin typeface="Microsoft Sans Serif" charset="0"/>
              </a:rPr>
              <a:t>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VFS layer hands off </a:t>
            </a:r>
            <a:r>
              <a:rPr lang="ja-JP" altLang="en-GB" sz="3000">
                <a:latin typeface="Arial"/>
              </a:rPr>
              <a:t>“</a:t>
            </a:r>
            <a:r>
              <a:rPr lang="en-GB" sz="3000"/>
              <a:t>/afs</a:t>
            </a:r>
            <a:r>
              <a:rPr lang="ja-JP" altLang="en-GB" sz="3000">
                <a:latin typeface="Arial"/>
              </a:rPr>
              <a:t>”</a:t>
            </a:r>
            <a:r>
              <a:rPr lang="en-GB" sz="3000"/>
              <a:t> to AFS client module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maps cs.cmu.edu to pt &amp; vldb servers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authenticates to pt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volume-locates root.cell volume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fetches </a:t>
            </a:r>
            <a:r>
              <a:rPr lang="ja-JP" altLang="en-GB" sz="3000">
                <a:latin typeface="Arial"/>
              </a:rPr>
              <a:t>“</a:t>
            </a:r>
            <a:r>
              <a:rPr lang="en-GB" sz="3000"/>
              <a:t>/</a:t>
            </a:r>
            <a:r>
              <a:rPr lang="ja-JP" altLang="en-GB" sz="3000">
                <a:latin typeface="Arial"/>
              </a:rPr>
              <a:t>”</a:t>
            </a:r>
            <a:r>
              <a:rPr lang="en-GB" sz="3000"/>
              <a:t> directory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fetches </a:t>
            </a:r>
            <a:r>
              <a:rPr lang="ja-JP" altLang="en-GB" sz="3000">
                <a:latin typeface="Arial"/>
              </a:rPr>
              <a:t>“</a:t>
            </a:r>
            <a:r>
              <a:rPr lang="en-GB" sz="3000"/>
              <a:t>service</a:t>
            </a:r>
            <a:r>
              <a:rPr lang="ja-JP" altLang="en-GB" sz="3000">
                <a:latin typeface="Arial"/>
              </a:rPr>
              <a:t>”</a:t>
            </a:r>
            <a:r>
              <a:rPr lang="en-GB" sz="3000"/>
              <a:t> directory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3000"/>
              <a:t>Client fetches </a:t>
            </a:r>
            <a:r>
              <a:rPr lang="ja-JP" altLang="en-GB" sz="3000">
                <a:latin typeface="Arial"/>
              </a:rPr>
              <a:t>“</a:t>
            </a:r>
            <a:r>
              <a:rPr lang="en-GB" sz="3000"/>
              <a:t>systypes</a:t>
            </a:r>
            <a:r>
              <a:rPr lang="ja-JP" altLang="en-GB" sz="3000">
                <a:latin typeface="Arial"/>
              </a:rPr>
              <a:t>”</a:t>
            </a:r>
            <a:r>
              <a:rPr lang="en-GB" sz="3000"/>
              <a:t> file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34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access pattern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8260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87000"/>
              </a:lnSpc>
              <a:buSzPct val="33000"/>
              <a:buNone/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2600" b="1">
                <a:latin typeface="Microsoft Sans Serif" charset="0"/>
              </a:rPr>
              <a:t>open(</a:t>
            </a:r>
            <a:r>
              <a:rPr lang="ja-JP" altLang="en-GB" sz="2600" b="1">
                <a:latin typeface="Arial"/>
              </a:rPr>
              <a:t>“</a:t>
            </a:r>
            <a:r>
              <a:rPr lang="en-GB" sz="2600" b="1">
                <a:latin typeface="Microsoft Sans Serif" charset="0"/>
              </a:rPr>
              <a:t>/afs/cs.cmu.edu/service/newCSDB</a:t>
            </a:r>
            <a:r>
              <a:rPr lang="ja-JP" altLang="en-GB" sz="2600" b="1">
                <a:latin typeface="Arial"/>
              </a:rPr>
              <a:t>”</a:t>
            </a:r>
            <a:r>
              <a:rPr lang="en-GB" sz="2600" b="1">
                <a:latin typeface="Microsoft Sans Serif" charset="0"/>
              </a:rPr>
              <a:t>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VFS layer hands off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/afs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to AFS client module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fetches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newCSDB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file</a:t>
            </a:r>
          </a:p>
          <a:p>
            <a:pPr>
              <a:lnSpc>
                <a:spcPct val="87000"/>
              </a:lnSpc>
              <a:buSzPct val="33000"/>
              <a:buNone/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2600" b="1">
                <a:latin typeface="Microsoft Sans Serif" charset="0"/>
              </a:rPr>
              <a:t>open(</a:t>
            </a:r>
            <a:r>
              <a:rPr lang="ja-JP" altLang="en-GB" sz="2600" b="1">
                <a:latin typeface="Arial"/>
              </a:rPr>
              <a:t>“</a:t>
            </a:r>
            <a:r>
              <a:rPr lang="en-GB" sz="2600" b="1">
                <a:latin typeface="Microsoft Sans Serif" charset="0"/>
              </a:rPr>
              <a:t>/afs/cs.cmu.edu/service/systypes</a:t>
            </a:r>
            <a:r>
              <a:rPr lang="ja-JP" altLang="en-GB" sz="2600" b="1">
                <a:latin typeface="Arial"/>
              </a:rPr>
              <a:t>”</a:t>
            </a:r>
            <a:r>
              <a:rPr lang="en-GB" sz="2600" b="1">
                <a:latin typeface="Microsoft Sans Serif" charset="0"/>
              </a:rPr>
              <a:t>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Assume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File is in cache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hasn't broken callback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Callback hasn't expired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can read file with </a:t>
            </a:r>
            <a:r>
              <a:rPr lang="en-GB" b="1" i="1">
                <a:solidFill>
                  <a:srgbClr val="FF00FF"/>
                </a:solidFill>
              </a:rPr>
              <a:t>no server interaction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35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access pattern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Data transfer is by </a:t>
            </a:r>
            <a:r>
              <a:rPr lang="en-GB" b="1" i="1">
                <a:solidFill>
                  <a:srgbClr val="FF00FF"/>
                </a:solidFill>
              </a:rPr>
              <a:t>chunks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Minimally 64 KB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May be whole-file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Write</a:t>
            </a:r>
            <a:r>
              <a:rPr lang="en-GB" b="1" i="1">
                <a:solidFill>
                  <a:srgbClr val="FF00FF"/>
                </a:solidFill>
              </a:rPr>
              <a:t>back</a:t>
            </a:r>
            <a:r>
              <a:rPr lang="en-GB"/>
              <a:t> cache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Opposite of NFS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every write is sacred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Store chunk back to server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When cache overflows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On last user close()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36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access pattern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Is writeback crazy?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Write conflicts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assumed rare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Who needs to see a half-written file?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37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Locking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Inherently stateful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lock must </a:t>
            </a:r>
            <a:r>
              <a:rPr lang="en-GB" b="1" i="1">
                <a:solidFill>
                  <a:srgbClr val="FF00FF"/>
                </a:solidFill>
              </a:rPr>
              <a:t>persist across client calls</a:t>
            </a:r>
          </a:p>
          <a:p>
            <a:pPr lvl="3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lock(), read(), write(), unlock()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Separate service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Handled by same server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Horrible things happen on server crash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Horrible things happen on client crash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38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Some operations not really idempotent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unlink(file) returns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ok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</a:t>
            </a:r>
            <a:r>
              <a:rPr lang="en-GB" b="1" i="1">
                <a:solidFill>
                  <a:srgbClr val="FF00FF"/>
                </a:solidFill>
              </a:rPr>
              <a:t>once</a:t>
            </a:r>
            <a:r>
              <a:rPr lang="en-GB"/>
              <a:t>, then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no such file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caches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a few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client requests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Cacheing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real consistency guarantees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Clients typically cache attributes, data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for a while</a:t>
            </a:r>
            <a:r>
              <a:rPr lang="ja-JP" altLang="en-GB">
                <a:latin typeface="Arial"/>
              </a:rPr>
              <a:t>”</a:t>
            </a:r>
            <a:endParaRPr lang="en-GB"/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way to know when they're wrong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39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Remote File System Benefits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1798638"/>
            <a:ext cx="8609013" cy="5334000"/>
          </a:xfrm>
          <a:ln/>
        </p:spPr>
        <p:txBody>
          <a:bodyPr/>
          <a:lstStyle/>
          <a:p>
            <a:pPr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Reliability</a:t>
            </a:r>
          </a:p>
          <a:p>
            <a:pPr lvl="1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Not many people carry multiple copies of data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Multiple copies </a:t>
            </a:r>
            <a:r>
              <a:rPr lang="en-GB" b="1" i="1">
                <a:solidFill>
                  <a:srgbClr val="FF00FF"/>
                </a:solidFill>
              </a:rPr>
              <a:t>with you</a:t>
            </a:r>
            <a:r>
              <a:rPr lang="en-GB"/>
              <a:t> aren't much protection</a:t>
            </a:r>
          </a:p>
          <a:p>
            <a:pPr lvl="1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Backups are nice</a:t>
            </a:r>
          </a:p>
          <a:p>
            <a:pPr lvl="2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Machine rooms are nice</a:t>
            </a:r>
          </a:p>
          <a:p>
            <a:pPr lvl="3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Temperature-controlled, humidity-controlled</a:t>
            </a:r>
          </a:p>
          <a:p>
            <a:pPr lvl="3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Fire-suppressed</a:t>
            </a:r>
          </a:p>
          <a:p>
            <a:pPr lvl="2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Time travel is nice too</a:t>
            </a:r>
          </a:p>
          <a:p>
            <a:pPr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Sharing</a:t>
            </a:r>
          </a:p>
          <a:p>
            <a:pPr lvl="1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Allows multiple users to access data</a:t>
            </a:r>
          </a:p>
          <a:p>
            <a:pPr lvl="1">
              <a:lnSpc>
                <a:spcPct val="86000"/>
              </a:lnSpc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May provide authentication mechanism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NFS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Large NFS installations are brittle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Everybody must agree on </a:t>
            </a:r>
            <a:r>
              <a:rPr lang="en-GB" b="1" i="1">
                <a:solidFill>
                  <a:srgbClr val="FF00FF"/>
                </a:solidFill>
              </a:rPr>
              <a:t>many</a:t>
            </a:r>
            <a:r>
              <a:rPr lang="en-GB"/>
              <a:t> mount points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Hard to load-balance files among servers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volumes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atomic moves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Cross-realm NFS access basically nonexistent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good way to map uid#47 from an unknown host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40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Locking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Server refuses to keep a waiting-client list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cache manager refuses to poll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User program must invent polling strategy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Chunk-based I/O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real consistency guarantees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close() failures surprising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41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ACLs apply to </a:t>
            </a:r>
            <a:r>
              <a:rPr lang="en-GB" b="1" i="1">
                <a:solidFill>
                  <a:srgbClr val="FF00FF"/>
                </a:solidFill>
              </a:rPr>
              <a:t>directories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Makes sense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if files will inherit from directories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Not always true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Confuses users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Directories inherit ACLs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Easy to expose a whole tree accidentally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What else to do?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No good solution known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DFS horror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42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AFS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rough edges</a:t>
            </a:r>
            <a:r>
              <a:rPr lang="ja-JP" altLang="en-GB">
                <a:latin typeface="Arial"/>
              </a:rPr>
              <a:t>”</a:t>
            </a:r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Small AFS installations are punitive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Step 1: Install Kerberos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2-3 servers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Inside locked boxes!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Step 2: Install ~4 AFS servers (2 data, 2 pt/vldb)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Step 3: Explain Kerberos to your users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Ticket expiration!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Step 4: Explain ACLs to your users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43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Summary - NFS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Workgroup network file service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Any Unix machine can be a server (easily)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Machines can be both client &amp; server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My files on my disk, your files on your disk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Everybody in group can access all files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b="1" i="1">
                <a:solidFill>
                  <a:srgbClr val="FF00FF"/>
                </a:solidFill>
              </a:rPr>
              <a:t>Serious</a:t>
            </a:r>
            <a:r>
              <a:rPr lang="en-GB"/>
              <a:t> trust, scaling problems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Stateless file server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model only partial success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44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Summary – AFS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Worldwide file system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Good security, scaling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Global namespace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Professional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server infrastructure per cell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Don't try this at home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Only ~190 AFS cells (2005-11, also 2003-02) 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8 are cmu.edu, ~15 are in Pittsburgh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>
                <a:latin typeface="Arial"/>
              </a:rPr>
              <a:t>“</a:t>
            </a:r>
            <a:r>
              <a:rPr lang="en-GB"/>
              <a:t>No write conflict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model only partial success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45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Further Reading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lnSpc>
                <a:spcPct val="90000"/>
              </a:lnSpc>
              <a:buSzPct val="39000"/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2600"/>
              <a:t>NFS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RFC 1094 for v2 (3/1989)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RFC 1813 for v3 (6/1995)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RFC 3530 for v4 (4/2003)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46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Further Reading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SzPct val="39000"/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sz="2600" dirty="0"/>
              <a:t>AFS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The ITC Distributed File System: Principles and Design</a:t>
            </a:r>
            <a:r>
              <a:rPr lang="ja-JP" altLang="en-GB" dirty="0">
                <a:latin typeface="Arial"/>
              </a:rPr>
              <a:t>”</a:t>
            </a:r>
            <a:r>
              <a:rPr lang="en-GB" dirty="0"/>
              <a:t>, Proceedings of the 10th ACM Symposium on Operating System Principles, Dec. 1985, pp. 35-50.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Scale and Performance in a Distributed File System</a:t>
            </a:r>
            <a:r>
              <a:rPr lang="ja-JP" altLang="en-GB" dirty="0">
                <a:latin typeface="Arial"/>
              </a:rPr>
              <a:t>”</a:t>
            </a:r>
            <a:r>
              <a:rPr lang="en-GB" dirty="0"/>
              <a:t>, ACM Transactions on Computer Systems, Vol. 6, No. 1, Feb. 1988, pp. 51-81.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IBM AFS User Guide, version 36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 dirty="0"/>
              <a:t>http://</a:t>
            </a:r>
            <a:r>
              <a:rPr lang="en-GB" dirty="0" err="1"/>
              <a:t>www.cs.cmu.edu</a:t>
            </a:r>
            <a:r>
              <a:rPr lang="en-GB" dirty="0"/>
              <a:t>/~help/</a:t>
            </a:r>
            <a:r>
              <a:rPr lang="en-GB" dirty="0" err="1"/>
              <a:t>afs</a:t>
            </a:r>
            <a:r>
              <a:rPr lang="en-GB" dirty="0"/>
              <a:t>/</a:t>
            </a:r>
            <a:r>
              <a:rPr lang="en-GB" dirty="0" err="1"/>
              <a:t>index.html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47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Remote File System Benefits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Scalability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Large disks are cheaper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Locality of reference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You don't use every file every day...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Why carry </a:t>
            </a:r>
            <a:r>
              <a:rPr lang="en-GB" i="1">
                <a:solidFill>
                  <a:srgbClr val="FF00FF"/>
                </a:solidFill>
              </a:rPr>
              <a:t>everything</a:t>
            </a:r>
            <a:r>
              <a:rPr lang="en-GB"/>
              <a:t> in expensive portable storage?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Auditability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Easier to know who said what when with central storage...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Distributed File System (DFS) Requirements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Transparency</a:t>
            </a:r>
            <a:r>
              <a:rPr lang="en-US" dirty="0" smtClean="0"/>
              <a:t>  - server-side changes should be invisible to the client-side.</a:t>
            </a:r>
          </a:p>
          <a:p>
            <a:pPr lvl="1"/>
            <a:r>
              <a:rPr lang="en-US" dirty="0" smtClean="0"/>
              <a:t> Access transparency: A single set of operations is provided for access to local/remote files.</a:t>
            </a:r>
          </a:p>
          <a:p>
            <a:pPr lvl="1"/>
            <a:r>
              <a:rPr lang="en-US" dirty="0" smtClean="0"/>
              <a:t> Location Transparency:  All client processes see a uniform file name space.</a:t>
            </a:r>
          </a:p>
          <a:p>
            <a:pPr lvl="1"/>
            <a:r>
              <a:rPr lang="en-US" dirty="0" smtClean="0"/>
              <a:t> Migration Transparency: When files are moved from one server to another, users should not see it</a:t>
            </a:r>
          </a:p>
          <a:p>
            <a:pPr lvl="1"/>
            <a:r>
              <a:rPr lang="en-US" dirty="0" smtClean="0"/>
              <a:t> Performance Transparency</a:t>
            </a:r>
          </a:p>
          <a:p>
            <a:pPr lvl="1"/>
            <a:r>
              <a:rPr lang="en-US" dirty="0" smtClean="0"/>
              <a:t> Scaling Transparency</a:t>
            </a:r>
          </a:p>
          <a:p>
            <a:r>
              <a:rPr lang="en-US" dirty="0" smtClean="0"/>
              <a:t> File Replication</a:t>
            </a:r>
          </a:p>
          <a:p>
            <a:pPr lvl="1"/>
            <a:r>
              <a:rPr lang="en-US" dirty="0" smtClean="0"/>
              <a:t> A file may be represented by several copies for service efficiency and fault tolerance.</a:t>
            </a:r>
          </a:p>
          <a:p>
            <a:r>
              <a:rPr lang="en-US" dirty="0" smtClean="0"/>
              <a:t> Concurrent File Updates</a:t>
            </a:r>
          </a:p>
          <a:p>
            <a:pPr lvl="1"/>
            <a:r>
              <a:rPr lang="en-US" dirty="0" smtClean="0"/>
              <a:t>Changes to a file by one client should not interfere with the operation of other clients simultaneously accessing the same file.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005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DFS Requirements (2)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Concurrent File Updates</a:t>
            </a:r>
          </a:p>
          <a:p>
            <a:pPr lvl="1"/>
            <a:r>
              <a:rPr lang="en-US" b="1" dirty="0" smtClean="0"/>
              <a:t>One-copy update </a:t>
            </a:r>
            <a:r>
              <a:rPr lang="en-US" dirty="0" smtClean="0"/>
              <a:t>semantics: the file contents seen by all of the processes accessing or updating a given file are those they would see if only a single copy of the file existed.</a:t>
            </a:r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 At most once invocation semantics.</a:t>
            </a:r>
          </a:p>
          <a:p>
            <a:pPr lvl="1"/>
            <a:r>
              <a:rPr lang="en-US" dirty="0" smtClean="0"/>
              <a:t> At least once semantics. OK for a server protocol designed for idempotent operations (i.e., duplicated requests do not result in invalid updates to files)</a:t>
            </a:r>
          </a:p>
          <a:p>
            <a:r>
              <a:rPr lang="en-US" dirty="0" smtClean="0"/>
              <a:t> Security</a:t>
            </a:r>
          </a:p>
          <a:p>
            <a:pPr lvl="1"/>
            <a:r>
              <a:rPr lang="en-US" dirty="0" smtClean="0"/>
              <a:t> Access Control list = per object, list of allowed users and access allowed to each</a:t>
            </a:r>
          </a:p>
          <a:p>
            <a:pPr lvl="1"/>
            <a:r>
              <a:rPr lang="en-US" dirty="0" smtClean="0"/>
              <a:t> Capability list = per user, list of objects allowed to access and type of access allowed (could be different for each (</a:t>
            </a:r>
            <a:r>
              <a:rPr lang="en-US" dirty="0" err="1" smtClean="0"/>
              <a:t>user,obj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 User Authentication: need to authenticate requesting clients so that access control at the server is based on correct user identifiers. </a:t>
            </a:r>
          </a:p>
          <a:p>
            <a:r>
              <a:rPr lang="en-US" dirty="0" smtClean="0"/>
              <a:t> Efficiency</a:t>
            </a:r>
          </a:p>
          <a:p>
            <a:pPr lvl="1"/>
            <a:r>
              <a:rPr lang="en-US" dirty="0" smtClean="0"/>
              <a:t> Whole file </a:t>
            </a:r>
            <a:r>
              <a:rPr lang="en-US" dirty="0" err="1" smtClean="0"/>
              <a:t>v.s</a:t>
            </a:r>
            <a:r>
              <a:rPr lang="en-US" dirty="0" smtClean="0"/>
              <a:t>. block transfer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11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VFS interception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VFS provides </a:t>
            </a:r>
            <a:r>
              <a:rPr lang="ja-JP" altLang="en-GB">
                <a:latin typeface="Arial"/>
              </a:rPr>
              <a:t>“</a:t>
            </a:r>
            <a:r>
              <a:rPr lang="en-GB"/>
              <a:t>pluggable</a:t>
            </a:r>
            <a:r>
              <a:rPr lang="ja-JP" altLang="en-GB">
                <a:latin typeface="Arial"/>
              </a:rPr>
              <a:t>”</a:t>
            </a:r>
            <a:r>
              <a:rPr lang="en-GB"/>
              <a:t> file systems</a:t>
            </a:r>
          </a:p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Standard flow of remote access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User process calls read()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Kernel dispatches to VOP_READ() in some VFS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nfs_read()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check local cache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send RPC to remote NFS server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put process to sleep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8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627063"/>
            <a:ext cx="8609013" cy="1263650"/>
          </a:xfrm>
          <a:ln/>
        </p:spPr>
        <p:txBody>
          <a:bodyPr/>
          <a:lstStyle/>
          <a:p>
            <a:pPr>
              <a:tabLst>
                <a:tab pos="0" algn="l"/>
                <a:tab pos="447536" algn="l"/>
                <a:tab pos="896659" algn="l"/>
                <a:tab pos="1345780" algn="l"/>
                <a:tab pos="1794904" algn="l"/>
                <a:tab pos="2244027" algn="l"/>
                <a:tab pos="2693149" algn="l"/>
                <a:tab pos="3142273" algn="l"/>
                <a:tab pos="3591396" algn="l"/>
                <a:tab pos="4040518" algn="l"/>
                <a:tab pos="4489643" algn="l"/>
                <a:tab pos="4938764" algn="l"/>
                <a:tab pos="5387887" algn="l"/>
                <a:tab pos="5837009" algn="l"/>
                <a:tab pos="6286134" algn="l"/>
                <a:tab pos="6735254" algn="l"/>
                <a:tab pos="7184378" algn="l"/>
                <a:tab pos="7633500" algn="l"/>
                <a:tab pos="8082624" algn="l"/>
                <a:tab pos="8531746" algn="l"/>
                <a:tab pos="8980870" algn="l"/>
              </a:tabLst>
            </a:pPr>
            <a:r>
              <a:rPr lang="en-GB"/>
              <a:t>VFS interception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41362" y="2101850"/>
            <a:ext cx="8609013" cy="4762500"/>
          </a:xfrm>
          <a:ln/>
        </p:spPr>
        <p:txBody>
          <a:bodyPr/>
          <a:lstStyle/>
          <a:p>
            <a:pPr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Standard flow of remote access (continued)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client kernel process manages call to server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retransmit if necessary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convert RPC response to file system buffer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store in local cache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wake up user process</a:t>
            </a:r>
          </a:p>
          <a:p>
            <a:pPr lvl="1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back to nfs_read()</a:t>
            </a:r>
          </a:p>
          <a:p>
            <a:pPr lvl="2">
              <a:tabLst>
                <a:tab pos="445949" algn="l"/>
                <a:tab pos="895072" algn="l"/>
                <a:tab pos="1344193" algn="l"/>
                <a:tab pos="1793318" algn="l"/>
                <a:tab pos="2242440" algn="l"/>
                <a:tab pos="2691563" algn="l"/>
                <a:tab pos="3140687" algn="l"/>
                <a:tab pos="3589809" algn="l"/>
                <a:tab pos="4038932" algn="l"/>
                <a:tab pos="4488053" algn="l"/>
                <a:tab pos="4937177" algn="l"/>
                <a:tab pos="5386299" algn="l"/>
                <a:tab pos="5835423" algn="l"/>
                <a:tab pos="6284545" algn="l"/>
                <a:tab pos="6733667" algn="l"/>
                <a:tab pos="7182791" algn="l"/>
                <a:tab pos="7631914" algn="l"/>
                <a:tab pos="8081036" algn="l"/>
                <a:tab pos="8530161" algn="l"/>
                <a:tab pos="8979282" algn="l"/>
              </a:tabLst>
            </a:pPr>
            <a:r>
              <a:rPr lang="en-GB"/>
              <a:t>copy bytes to user memory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Nikita Borisov - UIUC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9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1916</TotalTime>
  <Words>3355</Words>
  <Application>Microsoft Macintosh PowerPoint</Application>
  <PresentationFormat>Custom</PresentationFormat>
  <Paragraphs>548</Paragraphs>
  <Slides>47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Module</vt:lpstr>
      <vt:lpstr>Distributed File Systems</vt:lpstr>
      <vt:lpstr>Outline</vt:lpstr>
      <vt:lpstr>Why?</vt:lpstr>
      <vt:lpstr>Remote File System Benefits</vt:lpstr>
      <vt:lpstr>Remote File System Benefits</vt:lpstr>
      <vt:lpstr>Distributed File System (DFS) Requirements </vt:lpstr>
      <vt:lpstr>DFS Requirements (2) </vt:lpstr>
      <vt:lpstr>VFS interception</vt:lpstr>
      <vt:lpstr>VFS interception</vt:lpstr>
      <vt:lpstr>NFS Assumptions, goals</vt:lpstr>
      <vt:lpstr>NFS Assumptions, goals</vt:lpstr>
      <vt:lpstr>NFS Assumptions, goals</vt:lpstr>
      <vt:lpstr>AFS Assumptions, goals</vt:lpstr>
      <vt:lpstr>AFS Assumptions, goals</vt:lpstr>
      <vt:lpstr>AFS Assumptions, goals</vt:lpstr>
      <vt:lpstr>NFS Namespace</vt:lpstr>
      <vt:lpstr>NFS Namespace</vt:lpstr>
      <vt:lpstr>NFS Security</vt:lpstr>
      <vt:lpstr>AFS Namespace</vt:lpstr>
      <vt:lpstr>AFS Security</vt:lpstr>
      <vt:lpstr>AFS ACLs</vt:lpstr>
      <vt:lpstr>AFS ACLs</vt:lpstr>
      <vt:lpstr>NFS protocol architecture</vt:lpstr>
      <vt:lpstr>NFS protocol architecture</vt:lpstr>
      <vt:lpstr>NFS file handles</vt:lpstr>
      <vt:lpstr>NFS Directory Operations</vt:lpstr>
      <vt:lpstr>Client Caching</vt:lpstr>
      <vt:lpstr>Client Caching (Cont’d)</vt:lpstr>
      <vt:lpstr>AFS protocol architecture</vt:lpstr>
      <vt:lpstr>AFS protocol architecture</vt:lpstr>
      <vt:lpstr>AFS Callbacks</vt:lpstr>
      <vt:lpstr>AFS file identifiers</vt:lpstr>
      <vt:lpstr>AFS Directory Operations</vt:lpstr>
      <vt:lpstr>AFS access pattern</vt:lpstr>
      <vt:lpstr>AFS access pattern</vt:lpstr>
      <vt:lpstr>AFS access pattern</vt:lpstr>
      <vt:lpstr>AFS access pattern</vt:lpstr>
      <vt:lpstr>NFS “rough edges”</vt:lpstr>
      <vt:lpstr>NFS “rough edges”</vt:lpstr>
      <vt:lpstr>NFS “rough edges”</vt:lpstr>
      <vt:lpstr>AFS “rough edges”</vt:lpstr>
      <vt:lpstr>AFS “rough edges”</vt:lpstr>
      <vt:lpstr>AFS “rough edges”</vt:lpstr>
      <vt:lpstr>Summary - NFS</vt:lpstr>
      <vt:lpstr>Summary – AFS</vt:lpstr>
      <vt:lpstr>Further Reading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 &amp; AFS</dc:title>
  <cp:lastModifiedBy>Nikita Borisov</cp:lastModifiedBy>
  <cp:revision>5</cp:revision>
  <dcterms:modified xsi:type="dcterms:W3CDTF">2011-11-03T20:13:26Z</dcterms:modified>
</cp:coreProperties>
</file>