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77" r:id="rId1"/>
  </p:sldMasterIdLst>
  <p:notesMasterIdLst>
    <p:notesMasterId r:id="rId36"/>
  </p:notesMasterIdLst>
  <p:handoutMasterIdLst>
    <p:handoutMasterId r:id="rId37"/>
  </p:handoutMasterIdLst>
  <p:sldIdLst>
    <p:sldId id="382" r:id="rId2"/>
    <p:sldId id="346" r:id="rId3"/>
    <p:sldId id="347" r:id="rId4"/>
    <p:sldId id="348" r:id="rId5"/>
    <p:sldId id="349" r:id="rId6"/>
    <p:sldId id="350" r:id="rId7"/>
    <p:sldId id="351" r:id="rId8"/>
    <p:sldId id="352" r:id="rId9"/>
    <p:sldId id="353" r:id="rId10"/>
    <p:sldId id="354" r:id="rId11"/>
    <p:sldId id="355" r:id="rId12"/>
    <p:sldId id="356" r:id="rId13"/>
    <p:sldId id="357" r:id="rId14"/>
    <p:sldId id="383" r:id="rId15"/>
    <p:sldId id="384" r:id="rId16"/>
    <p:sldId id="386" r:id="rId17"/>
    <p:sldId id="387" r:id="rId18"/>
    <p:sldId id="388" r:id="rId19"/>
    <p:sldId id="389" r:id="rId20"/>
    <p:sldId id="391" r:id="rId21"/>
    <p:sldId id="392" r:id="rId22"/>
    <p:sldId id="393" r:id="rId23"/>
    <p:sldId id="394" r:id="rId24"/>
    <p:sldId id="395" r:id="rId25"/>
    <p:sldId id="396" r:id="rId26"/>
    <p:sldId id="361" r:id="rId27"/>
    <p:sldId id="362" r:id="rId28"/>
    <p:sldId id="363" r:id="rId29"/>
    <p:sldId id="364" r:id="rId30"/>
    <p:sldId id="365" r:id="rId31"/>
    <p:sldId id="366" r:id="rId32"/>
    <p:sldId id="367" r:id="rId33"/>
    <p:sldId id="397" r:id="rId34"/>
    <p:sldId id="373" r:id="rId35"/>
  </p:sldIdLst>
  <p:sldSz cx="9144000" cy="6858000" type="screen4x3"/>
  <p:notesSz cx="7315200" cy="9601200"/>
  <p:defaultTextStyle>
    <a:defPPr>
      <a:defRPr lang="en-US"/>
    </a:defPPr>
    <a:lvl1pPr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1pPr>
    <a:lvl2pPr marL="4572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2pPr>
    <a:lvl3pPr marL="9144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3pPr>
    <a:lvl4pPr marL="13716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4pPr>
    <a:lvl5pPr marL="18288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5pPr>
    <a:lvl6pPr marL="2286000" algn="l" defTabSz="457200" rtl="0" eaLnBrk="1" latinLnBrk="0" hangingPunct="1">
      <a:defRPr sz="1400" kern="1200">
        <a:solidFill>
          <a:schemeClr val="accent2"/>
        </a:solidFill>
        <a:latin typeface="Helvetica" charset="0"/>
        <a:ea typeface="ＭＳ Ｐゴシック" charset="0"/>
        <a:cs typeface="ＭＳ Ｐゴシック" charset="0"/>
      </a:defRPr>
    </a:lvl6pPr>
    <a:lvl7pPr marL="2743200" algn="l" defTabSz="457200" rtl="0" eaLnBrk="1" latinLnBrk="0" hangingPunct="1">
      <a:defRPr sz="1400" kern="1200">
        <a:solidFill>
          <a:schemeClr val="accent2"/>
        </a:solidFill>
        <a:latin typeface="Helvetica" charset="0"/>
        <a:ea typeface="ＭＳ Ｐゴシック" charset="0"/>
        <a:cs typeface="ＭＳ Ｐゴシック" charset="0"/>
      </a:defRPr>
    </a:lvl7pPr>
    <a:lvl8pPr marL="3200400" algn="l" defTabSz="457200" rtl="0" eaLnBrk="1" latinLnBrk="0" hangingPunct="1">
      <a:defRPr sz="1400" kern="1200">
        <a:solidFill>
          <a:schemeClr val="accent2"/>
        </a:solidFill>
        <a:latin typeface="Helvetica" charset="0"/>
        <a:ea typeface="ＭＳ Ｐゴシック" charset="0"/>
        <a:cs typeface="ＭＳ Ｐゴシック" charset="0"/>
      </a:defRPr>
    </a:lvl8pPr>
    <a:lvl9pPr marL="3657600" algn="l" defTabSz="457200" rtl="0" eaLnBrk="1" latinLnBrk="0" hangingPunct="1">
      <a:defRPr sz="1400" kern="1200">
        <a:solidFill>
          <a:schemeClr val="accent2"/>
        </a:solidFill>
        <a:latin typeface="Helvetic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18FFD"/>
    <a:srgbClr val="C073FA"/>
    <a:srgbClr val="8CFC6C"/>
    <a:srgbClr val="038A69"/>
    <a:srgbClr val="037C03"/>
    <a:srgbClr val="FF7A31"/>
    <a:srgbClr val="0066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96" d="100"/>
          <a:sy n="196" d="100"/>
        </p:scale>
        <p:origin x="-39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736"/>
    </p:cViewPr>
  </p:sorterViewPr>
  <p:notesViewPr>
    <p:cSldViewPr>
      <p:cViewPr varScale="1">
        <p:scale>
          <a:sx n="89" d="100"/>
          <a:sy n="89" d="100"/>
        </p:scale>
        <p:origin x="-1704"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defTabSz="979488">
              <a:defRPr sz="1000" i="1">
                <a:solidFill>
                  <a:srgbClr val="000000"/>
                </a:solidFill>
                <a:latin typeface="Helvetica" pitchFamily="-107" charset="0"/>
                <a:ea typeface="+mn-ea"/>
                <a:cs typeface="+mn-cs"/>
              </a:defRPr>
            </a:lvl1pPr>
          </a:lstStyle>
          <a:p>
            <a:pPr>
              <a:defRPr/>
            </a:pPr>
            <a:endParaRPr lang="en-US"/>
          </a:p>
        </p:txBody>
      </p:sp>
      <p:sp>
        <p:nvSpPr>
          <p:cNvPr id="3075" name="Rectangle 3"/>
          <p:cNvSpPr>
            <a:spLocks noGrp="1" noChangeArrowheads="1"/>
          </p:cNvSpPr>
          <p:nvPr>
            <p:ph type="dt" sz="quarter" idx="1"/>
          </p:nvPr>
        </p:nvSpPr>
        <p:spPr bwMode="auto">
          <a:xfrm>
            <a:off x="414655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algn="r" defTabSz="979488">
              <a:defRPr sz="1000" i="1">
                <a:solidFill>
                  <a:srgbClr val="000000"/>
                </a:solidFill>
                <a:latin typeface="Helvetica" pitchFamily="-107" charset="0"/>
                <a:ea typeface="+mn-ea"/>
                <a:cs typeface="+mn-cs"/>
              </a:defRPr>
            </a:lvl1pPr>
          </a:lstStyle>
          <a:p>
            <a:pPr>
              <a:defRPr/>
            </a:pPr>
            <a:endParaRPr lang="en-US"/>
          </a:p>
        </p:txBody>
      </p:sp>
      <p:sp>
        <p:nvSpPr>
          <p:cNvPr id="3076" name="Rectangle 4"/>
          <p:cNvSpPr>
            <a:spLocks noGrp="1" noChangeArrowheads="1"/>
          </p:cNvSpPr>
          <p:nvPr>
            <p:ph type="ftr" sz="quarter" idx="2"/>
          </p:nvPr>
        </p:nvSpPr>
        <p:spPr bwMode="auto">
          <a:xfrm>
            <a:off x="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defTabSz="979488">
              <a:defRPr sz="1000" i="1">
                <a:solidFill>
                  <a:srgbClr val="000000"/>
                </a:solidFill>
                <a:latin typeface="Helvetica" pitchFamily="-107" charset="0"/>
                <a:ea typeface="+mn-ea"/>
                <a:cs typeface="+mn-cs"/>
              </a:defRPr>
            </a:lvl1pPr>
          </a:lstStyle>
          <a:p>
            <a:pPr>
              <a:defRPr/>
            </a:pPr>
            <a:endParaRPr lang="en-US"/>
          </a:p>
        </p:txBody>
      </p:sp>
      <p:sp>
        <p:nvSpPr>
          <p:cNvPr id="3077" name="Rectangle 5"/>
          <p:cNvSpPr>
            <a:spLocks noGrp="1" noChangeArrowheads="1"/>
          </p:cNvSpPr>
          <p:nvPr>
            <p:ph type="sldNum" sz="quarter" idx="3"/>
          </p:nvPr>
        </p:nvSpPr>
        <p:spPr bwMode="auto">
          <a:xfrm>
            <a:off x="414655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algn="r" defTabSz="979488">
              <a:defRPr sz="1000" i="1">
                <a:solidFill>
                  <a:srgbClr val="000000"/>
                </a:solidFill>
              </a:defRPr>
            </a:lvl1pPr>
          </a:lstStyle>
          <a:p>
            <a:fld id="{2BE62699-F7C6-D743-ABEB-79A12342E76A}" type="slidenum">
              <a:rPr lang="en-US"/>
              <a:pPr/>
              <a:t>‹#›</a:t>
            </a:fld>
            <a:endParaRPr lang="en-US"/>
          </a:p>
        </p:txBody>
      </p:sp>
      <p:sp>
        <p:nvSpPr>
          <p:cNvPr id="57350" name="Rectangle 6"/>
          <p:cNvSpPr>
            <a:spLocks noChangeArrowheads="1"/>
          </p:cNvSpPr>
          <p:nvPr/>
        </p:nvSpPr>
        <p:spPr bwMode="auto">
          <a:xfrm>
            <a:off x="2159000" y="9140825"/>
            <a:ext cx="3114675" cy="238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6501" tIns="18268" rIns="46501" bIns="18268">
            <a:spAutoFit/>
          </a:bodyPr>
          <a:lstStyle/>
          <a:p>
            <a:pPr marL="338138" indent="-338138" defTabSz="912813">
              <a:lnSpc>
                <a:spcPct val="115000"/>
              </a:lnSpc>
              <a:spcAft>
                <a:spcPct val="57000"/>
              </a:spcAft>
              <a:tabLst>
                <a:tab pos="450850" algn="l"/>
              </a:tabLst>
            </a:pPr>
            <a:r>
              <a:rPr lang="en-US" sz="1200" b="1">
                <a:solidFill>
                  <a:srgbClr val="000000"/>
                </a:solidFill>
              </a:rPr>
              <a:t>       2002 M. T. Harandi and J. Hou</a:t>
            </a:r>
          </a:p>
        </p:txBody>
      </p:sp>
      <p:pic>
        <p:nvPicPr>
          <p:cNvPr id="57351" name="Picture 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313" y="9101138"/>
            <a:ext cx="220662"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2" name="Rectangle 8"/>
          <p:cNvSpPr>
            <a:spLocks noChangeArrowheads="1"/>
          </p:cNvSpPr>
          <p:nvPr/>
        </p:nvSpPr>
        <p:spPr bwMode="auto">
          <a:xfrm>
            <a:off x="-1588" y="6350"/>
            <a:ext cx="1765301"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42" tIns="44840" rIns="91342" bIns="44840">
            <a:spAutoFit/>
          </a:bodyPr>
          <a:lstStyle/>
          <a:p>
            <a:pPr defTabSz="912813"/>
            <a:r>
              <a:rPr lang="en-US" sz="1500" b="1" i="1">
                <a:solidFill>
                  <a:schemeClr val="tx1"/>
                </a:solidFill>
                <a:latin typeface="Arial" charset="0"/>
              </a:rPr>
              <a:t>Student Notes Pages</a:t>
            </a:r>
          </a:p>
        </p:txBody>
      </p:sp>
    </p:spTree>
    <p:extLst>
      <p:ext uri="{BB962C8B-B14F-4D97-AF65-F5344CB8AC3E}">
        <p14:creationId xmlns:p14="http://schemas.microsoft.com/office/powerpoint/2010/main" val="2441553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414655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algn="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2" name="Rectangle 4"/>
          <p:cNvSpPr>
            <a:spLocks noGrp="1" noChangeArrowheads="1"/>
          </p:cNvSpPr>
          <p:nvPr>
            <p:ph type="ftr" sz="quarter" idx="4"/>
          </p:nvPr>
        </p:nvSpPr>
        <p:spPr bwMode="auto">
          <a:xfrm>
            <a:off x="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3" name="Rectangle 5"/>
          <p:cNvSpPr>
            <a:spLocks noGrp="1" noChangeArrowheads="1"/>
          </p:cNvSpPr>
          <p:nvPr>
            <p:ph type="sldNum" sz="quarter" idx="5"/>
          </p:nvPr>
        </p:nvSpPr>
        <p:spPr bwMode="auto">
          <a:xfrm>
            <a:off x="414655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algn="r" defTabSz="979488">
              <a:lnSpc>
                <a:spcPct val="100000"/>
              </a:lnSpc>
              <a:defRPr sz="1000" i="1">
                <a:solidFill>
                  <a:schemeClr val="tx1"/>
                </a:solidFill>
                <a:latin typeface="Times New Roman" charset="0"/>
              </a:defRPr>
            </a:lvl1pPr>
          </a:lstStyle>
          <a:p>
            <a:fld id="{962D347A-5813-274B-8F1F-89B3443F4A1F}" type="slidenum">
              <a:rPr lang="en-US"/>
              <a:pPr/>
              <a:t>‹#›</a:t>
            </a:fld>
            <a:endParaRPr lang="en-US"/>
          </a:p>
        </p:txBody>
      </p:sp>
      <p:sp>
        <p:nvSpPr>
          <p:cNvPr id="30726" name="Rectangle 6"/>
          <p:cNvSpPr>
            <a:spLocks noGrp="1" noRot="1" noChangeAspect="1" noChangeArrowheads="1" noTextEdit="1"/>
          </p:cNvSpPr>
          <p:nvPr>
            <p:ph type="sldImg" idx="2"/>
          </p:nvPr>
        </p:nvSpPr>
        <p:spPr bwMode="auto">
          <a:xfrm>
            <a:off x="176213" y="142875"/>
            <a:ext cx="3725862"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sp>
      <p:sp>
        <p:nvSpPr>
          <p:cNvPr id="30727" name="Rectangle 7"/>
          <p:cNvSpPr>
            <a:spLocks noChangeArrowheads="1"/>
          </p:cNvSpPr>
          <p:nvPr/>
        </p:nvSpPr>
        <p:spPr bwMode="auto">
          <a:xfrm>
            <a:off x="417513" y="341313"/>
            <a:ext cx="39179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28" name="Rectangle 8"/>
          <p:cNvSpPr>
            <a:spLocks noChangeArrowheads="1"/>
          </p:cNvSpPr>
          <p:nvPr/>
        </p:nvSpPr>
        <p:spPr bwMode="auto">
          <a:xfrm>
            <a:off x="4156075" y="77788"/>
            <a:ext cx="305117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985" tIns="48163" rIns="97985" bIns="48163">
            <a:spAutoFit/>
          </a:bodyPr>
          <a:lstStyle/>
          <a:p>
            <a:pPr defTabSz="979488">
              <a:spcBef>
                <a:spcPct val="50000"/>
              </a:spcBef>
            </a:pPr>
            <a:r>
              <a:rPr lang="en-US" sz="1700" b="1">
                <a:solidFill>
                  <a:srgbClr val="000000"/>
                </a:solidFill>
              </a:rPr>
              <a:t>Teaching Tips:</a:t>
            </a:r>
          </a:p>
        </p:txBody>
      </p:sp>
      <p:sp>
        <p:nvSpPr>
          <p:cNvPr id="30729" name="Rectangle 9"/>
          <p:cNvSpPr>
            <a:spLocks noChangeArrowheads="1"/>
          </p:cNvSpPr>
          <p:nvPr/>
        </p:nvSpPr>
        <p:spPr bwMode="auto">
          <a:xfrm>
            <a:off x="4106863" y="22225"/>
            <a:ext cx="3124200" cy="31369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30" name="Rectangle 10"/>
          <p:cNvSpPr>
            <a:spLocks noChangeArrowheads="1"/>
          </p:cNvSpPr>
          <p:nvPr/>
        </p:nvSpPr>
        <p:spPr bwMode="auto">
          <a:xfrm>
            <a:off x="52388" y="3217863"/>
            <a:ext cx="7178675" cy="58674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2987857708"/>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4B9B24D5-AEE7-9749-A924-41D309B9CF7B}" type="slidenum">
              <a:rPr lang="en-US" sz="1000">
                <a:solidFill>
                  <a:schemeClr val="tx1"/>
                </a:solidFill>
                <a:latin typeface="Times New Roman" charset="0"/>
              </a:rPr>
              <a:pPr/>
              <a:t>2</a:t>
            </a:fld>
            <a:endParaRPr lang="en-US" sz="1000">
              <a:solidFill>
                <a:schemeClr val="tx1"/>
              </a:solidFill>
              <a:latin typeface="Times New Roman" charset="0"/>
            </a:endParaRPr>
          </a:p>
        </p:txBody>
      </p:sp>
      <p:sp>
        <p:nvSpPr>
          <p:cNvPr id="33795" name="Rectangle 2"/>
          <p:cNvSpPr>
            <a:spLocks noGrp="1" noRot="1" noChangeAspect="1" noChangeArrowheads="1" noTextEdit="1"/>
          </p:cNvSpPr>
          <p:nvPr>
            <p:ph type="sldImg"/>
          </p:nvPr>
        </p:nvSpPr>
        <p:spPr/>
      </p:sp>
      <p:sp>
        <p:nvSpPr>
          <p:cNvPr id="33796"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8DCEBBF8-7E23-B24E-B2ED-7ED7CC771515}" type="slidenum">
              <a:rPr lang="en-US" sz="1000">
                <a:solidFill>
                  <a:schemeClr val="tx1"/>
                </a:solidFill>
                <a:latin typeface="Times New Roman" charset="0"/>
              </a:rPr>
              <a:pPr/>
              <a:t>11</a:t>
            </a:fld>
            <a:endParaRPr lang="en-US" sz="1000">
              <a:solidFill>
                <a:schemeClr val="tx1"/>
              </a:solidFill>
              <a:latin typeface="Times New Roman" charset="0"/>
            </a:endParaRPr>
          </a:p>
        </p:txBody>
      </p:sp>
      <p:sp>
        <p:nvSpPr>
          <p:cNvPr id="43011" name="Rectangle 2"/>
          <p:cNvSpPr>
            <a:spLocks noGrp="1" noRot="1" noChangeAspect="1" noChangeArrowheads="1" noTextEdit="1"/>
          </p:cNvSpPr>
          <p:nvPr>
            <p:ph type="sldImg"/>
          </p:nvPr>
        </p:nvSpPr>
        <p:spPr/>
      </p:sp>
      <p:sp>
        <p:nvSpPr>
          <p:cNvPr id="43012"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74C319D8-A188-F346-833A-9563779B0039}" type="slidenum">
              <a:rPr lang="en-US" sz="1000">
                <a:solidFill>
                  <a:schemeClr val="tx1"/>
                </a:solidFill>
                <a:latin typeface="Times New Roman" charset="0"/>
              </a:rPr>
              <a:pPr/>
              <a:t>12</a:t>
            </a:fld>
            <a:endParaRPr lang="en-US" sz="1000">
              <a:solidFill>
                <a:schemeClr val="tx1"/>
              </a:solidFill>
              <a:latin typeface="Times New Roman" charset="0"/>
            </a:endParaRPr>
          </a:p>
        </p:txBody>
      </p:sp>
      <p:sp>
        <p:nvSpPr>
          <p:cNvPr id="44035" name="Rectangle 2"/>
          <p:cNvSpPr>
            <a:spLocks noGrp="1" noRot="1" noChangeAspect="1" noChangeArrowheads="1" noTextEdit="1"/>
          </p:cNvSpPr>
          <p:nvPr>
            <p:ph type="sldImg"/>
          </p:nvPr>
        </p:nvSpPr>
        <p:spPr/>
      </p:sp>
      <p:sp>
        <p:nvSpPr>
          <p:cNvPr id="44036"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D911B473-B1E5-0B43-BB04-13721E4A7B84}" type="slidenum">
              <a:rPr lang="en-US" sz="1000">
                <a:solidFill>
                  <a:schemeClr val="tx1"/>
                </a:solidFill>
                <a:latin typeface="Times New Roman" charset="0"/>
              </a:rPr>
              <a:pPr/>
              <a:t>13</a:t>
            </a:fld>
            <a:endParaRPr lang="en-US" sz="1000">
              <a:solidFill>
                <a:schemeClr val="tx1"/>
              </a:solidFill>
              <a:latin typeface="Times New Roman" charset="0"/>
            </a:endParaRPr>
          </a:p>
        </p:txBody>
      </p:sp>
      <p:sp>
        <p:nvSpPr>
          <p:cNvPr id="45059" name="Rectangle 2"/>
          <p:cNvSpPr>
            <a:spLocks noGrp="1" noRot="1" noChangeAspect="1" noChangeArrowheads="1" noTextEdit="1"/>
          </p:cNvSpPr>
          <p:nvPr>
            <p:ph type="sldImg"/>
          </p:nvPr>
        </p:nvSpPr>
        <p:spPr/>
      </p:sp>
      <p:sp>
        <p:nvSpPr>
          <p:cNvPr id="45060"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D92749C8-724F-5243-8AAA-DFD13CE09BE0}" type="slidenum">
              <a:rPr lang="en-US" sz="1000">
                <a:solidFill>
                  <a:schemeClr val="tx1"/>
                </a:solidFill>
                <a:latin typeface="Times New Roman" charset="0"/>
              </a:rPr>
              <a:pPr/>
              <a:t>26</a:t>
            </a:fld>
            <a:endParaRPr lang="en-US" sz="1000">
              <a:solidFill>
                <a:schemeClr val="tx1"/>
              </a:solidFill>
              <a:latin typeface="Times New Roman" charset="0"/>
            </a:endParaRPr>
          </a:p>
        </p:txBody>
      </p:sp>
      <p:sp>
        <p:nvSpPr>
          <p:cNvPr id="49155" name="Rectangle 2"/>
          <p:cNvSpPr>
            <a:spLocks noGrp="1" noRot="1" noChangeAspect="1" noChangeArrowheads="1" noTextEdit="1"/>
          </p:cNvSpPr>
          <p:nvPr>
            <p:ph type="sldImg"/>
          </p:nvPr>
        </p:nvSpPr>
        <p:spPr/>
      </p:sp>
      <p:sp>
        <p:nvSpPr>
          <p:cNvPr id="49156"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61FDF05E-2D31-244D-AD2A-503341314567}" type="slidenum">
              <a:rPr lang="en-US" sz="1000">
                <a:solidFill>
                  <a:schemeClr val="tx1"/>
                </a:solidFill>
                <a:latin typeface="Times New Roman" charset="0"/>
              </a:rPr>
              <a:pPr/>
              <a:t>27</a:t>
            </a:fld>
            <a:endParaRPr lang="en-US" sz="1000">
              <a:solidFill>
                <a:schemeClr val="tx1"/>
              </a:solidFill>
              <a:latin typeface="Times New Roman" charset="0"/>
            </a:endParaRPr>
          </a:p>
        </p:txBody>
      </p:sp>
      <p:sp>
        <p:nvSpPr>
          <p:cNvPr id="50179" name="Rectangle 2"/>
          <p:cNvSpPr>
            <a:spLocks noGrp="1" noRot="1" noChangeAspect="1" noChangeArrowheads="1" noTextEdit="1"/>
          </p:cNvSpPr>
          <p:nvPr>
            <p:ph type="sldImg"/>
          </p:nvPr>
        </p:nvSpPr>
        <p:spPr/>
      </p:sp>
      <p:sp>
        <p:nvSpPr>
          <p:cNvPr id="50180"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6F1C0979-4AAF-EE4E-AEBF-FD0D98E82735}" type="slidenum">
              <a:rPr lang="en-US" sz="1000">
                <a:solidFill>
                  <a:schemeClr val="tx1"/>
                </a:solidFill>
                <a:latin typeface="Times New Roman" charset="0"/>
              </a:rPr>
              <a:pPr/>
              <a:t>28</a:t>
            </a:fld>
            <a:endParaRPr lang="en-US" sz="1000">
              <a:solidFill>
                <a:schemeClr val="tx1"/>
              </a:solidFill>
              <a:latin typeface="Times New Roman" charset="0"/>
            </a:endParaRPr>
          </a:p>
        </p:txBody>
      </p:sp>
      <p:sp>
        <p:nvSpPr>
          <p:cNvPr id="51203" name="Rectangle 2"/>
          <p:cNvSpPr>
            <a:spLocks noGrp="1" noRot="1" noChangeAspect="1" noChangeArrowheads="1" noTextEdit="1"/>
          </p:cNvSpPr>
          <p:nvPr>
            <p:ph type="sldImg"/>
          </p:nvPr>
        </p:nvSpPr>
        <p:spPr/>
      </p:sp>
      <p:sp>
        <p:nvSpPr>
          <p:cNvPr id="51204"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7A1300D2-B2F9-E04D-9C38-5B01399247AB}" type="slidenum">
              <a:rPr lang="en-US" sz="1000">
                <a:solidFill>
                  <a:schemeClr val="tx1"/>
                </a:solidFill>
                <a:latin typeface="Times New Roman" charset="0"/>
              </a:rPr>
              <a:pPr/>
              <a:t>29</a:t>
            </a:fld>
            <a:endParaRPr lang="en-US" sz="1000">
              <a:solidFill>
                <a:schemeClr val="tx1"/>
              </a:solidFill>
              <a:latin typeface="Times New Roman" charset="0"/>
            </a:endParaRPr>
          </a:p>
        </p:txBody>
      </p:sp>
      <p:sp>
        <p:nvSpPr>
          <p:cNvPr id="52227" name="Rectangle 2"/>
          <p:cNvSpPr>
            <a:spLocks noGrp="1" noRot="1" noChangeAspect="1" noChangeArrowheads="1" noTextEdit="1"/>
          </p:cNvSpPr>
          <p:nvPr>
            <p:ph type="sldImg"/>
          </p:nvPr>
        </p:nvSpPr>
        <p:spPr/>
      </p:sp>
      <p:sp>
        <p:nvSpPr>
          <p:cNvPr id="52228"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CEE07E81-A3AA-9F44-896F-3529EAE35FF5}" type="slidenum">
              <a:rPr lang="en-US" sz="1000">
                <a:solidFill>
                  <a:schemeClr val="tx1"/>
                </a:solidFill>
                <a:latin typeface="Times New Roman" charset="0"/>
              </a:rPr>
              <a:pPr/>
              <a:t>30</a:t>
            </a:fld>
            <a:endParaRPr lang="en-US" sz="1000">
              <a:solidFill>
                <a:schemeClr val="tx1"/>
              </a:solidFill>
              <a:latin typeface="Times New Roman" charset="0"/>
            </a:endParaRPr>
          </a:p>
        </p:txBody>
      </p:sp>
      <p:sp>
        <p:nvSpPr>
          <p:cNvPr id="53251" name="Rectangle 2"/>
          <p:cNvSpPr>
            <a:spLocks noGrp="1" noRot="1" noChangeAspect="1" noChangeArrowheads="1" noTextEdit="1"/>
          </p:cNvSpPr>
          <p:nvPr>
            <p:ph type="sldImg"/>
          </p:nvPr>
        </p:nvSpPr>
        <p:spPr/>
      </p:sp>
      <p:sp>
        <p:nvSpPr>
          <p:cNvPr id="53252"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BEF67DF9-411E-6F4E-957E-31F73C5682FA}" type="slidenum">
              <a:rPr lang="en-US" sz="1000">
                <a:solidFill>
                  <a:schemeClr val="tx1"/>
                </a:solidFill>
                <a:latin typeface="Times New Roman" charset="0"/>
              </a:rPr>
              <a:pPr/>
              <a:t>31</a:t>
            </a:fld>
            <a:endParaRPr lang="en-US" sz="1000">
              <a:solidFill>
                <a:schemeClr val="tx1"/>
              </a:solidFill>
              <a:latin typeface="Times New Roman" charset="0"/>
            </a:endParaRPr>
          </a:p>
        </p:txBody>
      </p:sp>
      <p:sp>
        <p:nvSpPr>
          <p:cNvPr id="54275" name="Rectangle 2"/>
          <p:cNvSpPr>
            <a:spLocks noGrp="1" noRot="1" noChangeAspect="1" noChangeArrowheads="1" noTextEdit="1"/>
          </p:cNvSpPr>
          <p:nvPr>
            <p:ph type="sldImg"/>
          </p:nvPr>
        </p:nvSpPr>
        <p:spPr/>
      </p:sp>
      <p:sp>
        <p:nvSpPr>
          <p:cNvPr id="54276"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5A2103C1-D4EA-564C-9ADA-E754A1067542}" type="slidenum">
              <a:rPr lang="en-US" sz="1000">
                <a:solidFill>
                  <a:schemeClr val="tx1"/>
                </a:solidFill>
                <a:latin typeface="Times New Roman" charset="0"/>
              </a:rPr>
              <a:pPr/>
              <a:t>32</a:t>
            </a:fld>
            <a:endParaRPr lang="en-US" sz="1000">
              <a:solidFill>
                <a:schemeClr val="tx1"/>
              </a:solidFill>
              <a:latin typeface="Times New Roman" charset="0"/>
            </a:endParaRPr>
          </a:p>
        </p:txBody>
      </p:sp>
      <p:sp>
        <p:nvSpPr>
          <p:cNvPr id="55299" name="Rectangle 2"/>
          <p:cNvSpPr>
            <a:spLocks noGrp="1" noRot="1" noChangeAspect="1" noChangeArrowheads="1" noTextEdit="1"/>
          </p:cNvSpPr>
          <p:nvPr>
            <p:ph type="sldImg"/>
          </p:nvPr>
        </p:nvSpPr>
        <p:spPr/>
      </p:sp>
      <p:sp>
        <p:nvSpPr>
          <p:cNvPr id="55300"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2E6D8200-95BC-1647-B0B7-4A377B2287A0}" type="slidenum">
              <a:rPr lang="en-US" sz="1000">
                <a:solidFill>
                  <a:schemeClr val="tx1"/>
                </a:solidFill>
                <a:latin typeface="Times New Roman" charset="0"/>
              </a:rPr>
              <a:pPr/>
              <a:t>3</a:t>
            </a:fld>
            <a:endParaRPr lang="en-US" sz="1000">
              <a:solidFill>
                <a:schemeClr val="tx1"/>
              </a:solidFill>
              <a:latin typeface="Times New Roman" charset="0"/>
            </a:endParaRPr>
          </a:p>
        </p:txBody>
      </p:sp>
      <p:sp>
        <p:nvSpPr>
          <p:cNvPr id="34819" name="Rectangle 2"/>
          <p:cNvSpPr>
            <a:spLocks noGrp="1" noRot="1" noChangeAspect="1" noChangeArrowheads="1" noTextEdit="1"/>
          </p:cNvSpPr>
          <p:nvPr>
            <p:ph type="sldImg"/>
          </p:nvPr>
        </p:nvSpPr>
        <p:spPr/>
      </p:sp>
      <p:sp>
        <p:nvSpPr>
          <p:cNvPr id="34820"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2F1D3508-1667-7949-BDCB-D9627B9D819A}" type="slidenum">
              <a:rPr lang="en-US" sz="1000">
                <a:solidFill>
                  <a:schemeClr val="tx1"/>
                </a:solidFill>
                <a:latin typeface="Times New Roman" charset="0"/>
              </a:rPr>
              <a:pPr/>
              <a:t>34</a:t>
            </a:fld>
            <a:endParaRPr lang="en-US" sz="1000">
              <a:solidFill>
                <a:schemeClr val="tx1"/>
              </a:solidFill>
              <a:latin typeface="Times New Roman" charset="0"/>
            </a:endParaRPr>
          </a:p>
        </p:txBody>
      </p:sp>
      <p:sp>
        <p:nvSpPr>
          <p:cNvPr id="56323" name="Rectangle 2"/>
          <p:cNvSpPr>
            <a:spLocks noGrp="1" noRot="1" noChangeAspect="1" noChangeArrowheads="1" noTextEdit="1"/>
          </p:cNvSpPr>
          <p:nvPr>
            <p:ph type="sldImg"/>
          </p:nvPr>
        </p:nvSpPr>
        <p:spPr/>
      </p:sp>
      <p:sp>
        <p:nvSpPr>
          <p:cNvPr id="56324"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FFE68E05-8082-7B41-97AE-AFCD5CB7C8DA}" type="slidenum">
              <a:rPr lang="en-US" sz="1000">
                <a:solidFill>
                  <a:schemeClr val="tx1"/>
                </a:solidFill>
                <a:latin typeface="Times New Roman" charset="0"/>
              </a:rPr>
              <a:pPr/>
              <a:t>4</a:t>
            </a:fld>
            <a:endParaRPr lang="en-US" sz="1000">
              <a:solidFill>
                <a:schemeClr val="tx1"/>
              </a:solidFill>
              <a:latin typeface="Times New Roman" charset="0"/>
            </a:endParaRPr>
          </a:p>
        </p:txBody>
      </p:sp>
      <p:sp>
        <p:nvSpPr>
          <p:cNvPr id="35843" name="Rectangle 2"/>
          <p:cNvSpPr>
            <a:spLocks noGrp="1" noRot="1" noChangeAspect="1" noChangeArrowheads="1" noTextEdit="1"/>
          </p:cNvSpPr>
          <p:nvPr>
            <p:ph type="sldImg"/>
          </p:nvPr>
        </p:nvSpPr>
        <p:spPr/>
      </p:sp>
      <p:sp>
        <p:nvSpPr>
          <p:cNvPr id="35844"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BA977B5C-4906-B940-873F-ECD790B1612D}" type="slidenum">
              <a:rPr lang="en-US" sz="1000">
                <a:solidFill>
                  <a:schemeClr val="tx1"/>
                </a:solidFill>
                <a:latin typeface="Times New Roman" charset="0"/>
              </a:rPr>
              <a:pPr/>
              <a:t>5</a:t>
            </a:fld>
            <a:endParaRPr lang="en-US" sz="1000">
              <a:solidFill>
                <a:schemeClr val="tx1"/>
              </a:solidFill>
              <a:latin typeface="Times New Roman" charset="0"/>
            </a:endParaRPr>
          </a:p>
        </p:txBody>
      </p:sp>
      <p:sp>
        <p:nvSpPr>
          <p:cNvPr id="36867" name="Rectangle 2"/>
          <p:cNvSpPr>
            <a:spLocks noGrp="1" noRot="1" noChangeAspect="1" noChangeArrowheads="1" noTextEdit="1"/>
          </p:cNvSpPr>
          <p:nvPr>
            <p:ph type="sldImg"/>
          </p:nvPr>
        </p:nvSpPr>
        <p:spPr/>
      </p:sp>
      <p:sp>
        <p:nvSpPr>
          <p:cNvPr id="36868"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822EF725-D9B3-6740-A055-D6EFCE9CB735}" type="slidenum">
              <a:rPr lang="en-US" sz="1000">
                <a:solidFill>
                  <a:schemeClr val="tx1"/>
                </a:solidFill>
                <a:latin typeface="Times New Roman" charset="0"/>
              </a:rPr>
              <a:pPr/>
              <a:t>6</a:t>
            </a:fld>
            <a:endParaRPr lang="en-US" sz="1000">
              <a:solidFill>
                <a:schemeClr val="tx1"/>
              </a:solidFill>
              <a:latin typeface="Times New Roman" charset="0"/>
            </a:endParaRPr>
          </a:p>
        </p:txBody>
      </p:sp>
      <p:sp>
        <p:nvSpPr>
          <p:cNvPr id="37891" name="Rectangle 2"/>
          <p:cNvSpPr>
            <a:spLocks noGrp="1" noRot="1" noChangeAspect="1" noChangeArrowheads="1" noTextEdit="1"/>
          </p:cNvSpPr>
          <p:nvPr>
            <p:ph type="sldImg"/>
          </p:nvPr>
        </p:nvSpPr>
        <p:spPr/>
      </p:sp>
      <p:sp>
        <p:nvSpPr>
          <p:cNvPr id="37892"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767F26A5-6EB6-DB4F-85AA-409FB6D42EAB}" type="slidenum">
              <a:rPr lang="en-US" sz="1000">
                <a:solidFill>
                  <a:schemeClr val="tx1"/>
                </a:solidFill>
                <a:latin typeface="Times New Roman" charset="0"/>
              </a:rPr>
              <a:pPr/>
              <a:t>7</a:t>
            </a:fld>
            <a:endParaRPr lang="en-US" sz="1000">
              <a:solidFill>
                <a:schemeClr val="tx1"/>
              </a:solidFill>
              <a:latin typeface="Times New Roman" charset="0"/>
            </a:endParaRPr>
          </a:p>
        </p:txBody>
      </p:sp>
      <p:sp>
        <p:nvSpPr>
          <p:cNvPr id="38915" name="Rectangle 2"/>
          <p:cNvSpPr>
            <a:spLocks noGrp="1" noRot="1" noChangeAspect="1" noChangeArrowheads="1" noTextEdit="1"/>
          </p:cNvSpPr>
          <p:nvPr>
            <p:ph type="sldImg"/>
          </p:nvPr>
        </p:nvSpPr>
        <p:spPr/>
      </p:sp>
      <p:sp>
        <p:nvSpPr>
          <p:cNvPr id="38916"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843D5A05-84DE-3B41-86E2-9BE6A6DDB51F}" type="slidenum">
              <a:rPr lang="en-US" sz="1000">
                <a:solidFill>
                  <a:schemeClr val="tx1"/>
                </a:solidFill>
                <a:latin typeface="Times New Roman" charset="0"/>
              </a:rPr>
              <a:pPr/>
              <a:t>8</a:t>
            </a:fld>
            <a:endParaRPr lang="en-US" sz="1000">
              <a:solidFill>
                <a:schemeClr val="tx1"/>
              </a:solidFill>
              <a:latin typeface="Times New Roman"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23552F7A-74C5-3344-86BC-EA6339E62C9D}" type="slidenum">
              <a:rPr lang="en-US" sz="1000">
                <a:solidFill>
                  <a:schemeClr val="tx1"/>
                </a:solidFill>
                <a:latin typeface="Times New Roman" charset="0"/>
              </a:rPr>
              <a:pPr/>
              <a:t>9</a:t>
            </a:fld>
            <a:endParaRPr lang="en-US" sz="1000">
              <a:solidFill>
                <a:schemeClr val="tx1"/>
              </a:solidFill>
              <a:latin typeface="Times New Roman" charset="0"/>
            </a:endParaRPr>
          </a:p>
        </p:txBody>
      </p:sp>
      <p:sp>
        <p:nvSpPr>
          <p:cNvPr id="40963" name="Rectangle 2"/>
          <p:cNvSpPr>
            <a:spLocks noGrp="1" noRot="1" noChangeAspect="1" noChangeArrowheads="1" noTextEdit="1"/>
          </p:cNvSpPr>
          <p:nvPr>
            <p:ph type="sldImg"/>
          </p:nvPr>
        </p:nvSpPr>
        <p:spPr/>
      </p:sp>
      <p:sp>
        <p:nvSpPr>
          <p:cNvPr id="40964"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742950" indent="-285750" defTabSz="979488">
              <a:defRPr sz="1400">
                <a:solidFill>
                  <a:schemeClr val="accent2"/>
                </a:solidFill>
                <a:latin typeface="Helvetica" charset="0"/>
                <a:ea typeface="ＭＳ Ｐゴシック" charset="0"/>
              </a:defRPr>
            </a:lvl2pPr>
            <a:lvl3pPr marL="1143000" indent="-228600" defTabSz="979488">
              <a:defRPr sz="1400">
                <a:solidFill>
                  <a:schemeClr val="accent2"/>
                </a:solidFill>
                <a:latin typeface="Helvetica" charset="0"/>
                <a:ea typeface="ＭＳ Ｐゴシック" charset="0"/>
              </a:defRPr>
            </a:lvl3pPr>
            <a:lvl4pPr marL="1600200" indent="-228600" defTabSz="979488">
              <a:defRPr sz="1400">
                <a:solidFill>
                  <a:schemeClr val="accent2"/>
                </a:solidFill>
                <a:latin typeface="Helvetica" charset="0"/>
                <a:ea typeface="ＭＳ Ｐゴシック" charset="0"/>
              </a:defRPr>
            </a:lvl4pPr>
            <a:lvl5pPr marL="2057400" indent="-228600" defTabSz="979488">
              <a:defRPr sz="1400">
                <a:solidFill>
                  <a:schemeClr val="accent2"/>
                </a:solidFill>
                <a:latin typeface="Helvetica" charset="0"/>
                <a:ea typeface="ＭＳ Ｐゴシック" charset="0"/>
              </a:defRPr>
            </a:lvl5pPr>
            <a:lvl6pPr marL="25146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defTabSz="979488"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97DB6668-545A-BF4D-A24D-B2AC6BD34491}" type="slidenum">
              <a:rPr lang="en-US" sz="1000">
                <a:solidFill>
                  <a:schemeClr val="tx1"/>
                </a:solidFill>
                <a:latin typeface="Times New Roman" charset="0"/>
              </a:rPr>
              <a:pPr/>
              <a:t>10</a:t>
            </a:fld>
            <a:endParaRPr lang="en-US" sz="1000">
              <a:solidFill>
                <a:schemeClr val="tx1"/>
              </a:solidFill>
              <a:latin typeface="Times New Roman" charset="0"/>
            </a:endParaRPr>
          </a:p>
        </p:txBody>
      </p:sp>
      <p:sp>
        <p:nvSpPr>
          <p:cNvPr id="41987" name="Rectangle 2"/>
          <p:cNvSpPr>
            <a:spLocks noGrp="1" noRot="1" noChangeAspect="1" noChangeArrowheads="1" noTextEdit="1"/>
          </p:cNvSpPr>
          <p:nvPr>
            <p:ph type="sldImg"/>
          </p:nvPr>
        </p:nvSpPr>
        <p:spPr/>
      </p:sp>
      <p:sp>
        <p:nvSpPr>
          <p:cNvPr id="41988"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838" tIns="47919" rIns="95838" bIns="47919"/>
          <a:lstStyle/>
          <a:p>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11/1/11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4421FFF-B0BD-8C49-A1EF-1C049BF4498A}"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11/1/11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18C15B7-EC5E-7B41-8D83-2319966207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11/1/11</a:t>
            </a:fld>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fld id="{318C15B7-EC5E-7B41-8D83-2319966207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 2002, M. T. Harandi and J. Hou (modified: I. Gupta)</a:t>
            </a:r>
            <a:endParaRPr lang="en-US">
              <a:latin typeface="Times New Roman" charset="0"/>
            </a:endParaRP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08149FF-C3F1-634A-B2CE-EE9DF48C16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11/1/11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18C15B7-EC5E-7B41-8D83-23199662075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11/1/11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18C15B7-EC5E-7B41-8D83-2319966207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11/1/11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318C15B7-EC5E-7B41-8D83-2319966207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en-US" smtClean="0"/>
              <a:t> 2002, M. T. Harandi and J. Hou (modified: I. Gupta)</a:t>
            </a:r>
            <a:endParaRPr lang="en-US">
              <a:latin typeface="Times New Roman" charset="0"/>
            </a:endParaRP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E7BB5D1D-D7F2-ED4B-B769-0E66FBCB8C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11/1/11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318C15B7-EC5E-7B41-8D83-2319966207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11/1/11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18C15B7-EC5E-7B41-8D83-23199662075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11/1/11</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18C15B7-EC5E-7B41-8D83-2319966207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219200"/>
            <a:ext cx="9144000" cy="15240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2954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44338"/>
            <a:ext cx="8229600" cy="11748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11/1/11</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18C15B7-EC5E-7B41-8D83-2319966207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Distributed Shared Memory</a:t>
            </a:r>
            <a:endParaRPr lang="en-US" dirty="0"/>
          </a:p>
        </p:txBody>
      </p:sp>
      <p:sp>
        <p:nvSpPr>
          <p:cNvPr id="3" name="Subtitle 2"/>
          <p:cNvSpPr>
            <a:spLocks noGrp="1"/>
          </p:cNvSpPr>
          <p:nvPr>
            <p:ph type="subTitle" idx="1"/>
          </p:nvPr>
        </p:nvSpPr>
        <p:spPr/>
        <p:txBody>
          <a:bodyPr/>
          <a:lstStyle/>
          <a:p>
            <a:r>
              <a:rPr lang="en-US" dirty="0" smtClean="0"/>
              <a:t>CS425/CSE424/ECE428 – Distributed Systems</a:t>
            </a:r>
            <a:endParaRPr lang="en-US" dirty="0"/>
          </a:p>
        </p:txBody>
      </p:sp>
      <p:sp>
        <p:nvSpPr>
          <p:cNvPr id="4" name="Date Placeholder 3"/>
          <p:cNvSpPr>
            <a:spLocks noGrp="1"/>
          </p:cNvSpPr>
          <p:nvPr>
            <p:ph type="dt" sz="half" idx="10"/>
          </p:nvPr>
        </p:nvSpPr>
        <p:spPr/>
        <p:txBody>
          <a:bodyPr/>
          <a:lstStyle/>
          <a:p>
            <a:r>
              <a:rPr lang="en-US" smtClean="0"/>
              <a:t>2011-10-27</a:t>
            </a:r>
            <a:endParaRPr lang="en-US"/>
          </a:p>
        </p:txBody>
      </p:sp>
      <p:sp>
        <p:nvSpPr>
          <p:cNvPr id="5" name="Footer Placeholder 4"/>
          <p:cNvSpPr>
            <a:spLocks noGrp="1"/>
          </p:cNvSpPr>
          <p:nvPr>
            <p:ph type="ftr" sz="quarter" idx="11"/>
          </p:nvPr>
        </p:nvSpPr>
        <p:spPr/>
        <p:txBody>
          <a:bodyPr/>
          <a:lstStyle/>
          <a:p>
            <a:r>
              <a:rPr kumimoji="0" lang="en-US" smtClean="0"/>
              <a:t>Nikita Borisov - UIUC</a:t>
            </a:r>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1</a:t>
            </a:fld>
            <a:endParaRPr kumimoji="0" lang="en-US"/>
          </a:p>
        </p:txBody>
      </p:sp>
      <p:sp>
        <p:nvSpPr>
          <p:cNvPr id="7" name="TextBox 6"/>
          <p:cNvSpPr txBox="1"/>
          <p:nvPr/>
        </p:nvSpPr>
        <p:spPr>
          <a:xfrm>
            <a:off x="4663605" y="5340755"/>
            <a:ext cx="4495203" cy="523220"/>
          </a:xfrm>
          <a:prstGeom prst="rect">
            <a:avLst/>
          </a:prstGeom>
          <a:noFill/>
        </p:spPr>
        <p:txBody>
          <a:bodyPr wrap="none" rtlCol="0">
            <a:spAutoFit/>
          </a:bodyPr>
          <a:lstStyle/>
          <a:p>
            <a:r>
              <a:rPr lang="en-US" sz="1400" dirty="0" smtClean="0">
                <a:solidFill>
                  <a:srgbClr val="60B5CC"/>
                </a:solidFill>
              </a:rPr>
              <a:t>Some material </a:t>
            </a:r>
            <a:r>
              <a:rPr lang="en-US" sz="1400" dirty="0">
                <a:solidFill>
                  <a:srgbClr val="60B5CC"/>
                </a:solidFill>
              </a:rPr>
              <a:t>derived from slides by I. Gupta, M. </a:t>
            </a:r>
            <a:r>
              <a:rPr lang="en-US" sz="1400" dirty="0" err="1">
                <a:solidFill>
                  <a:srgbClr val="60B5CC"/>
                </a:solidFill>
              </a:rPr>
              <a:t>Harandi</a:t>
            </a:r>
            <a:r>
              <a:rPr lang="en-US" sz="1400" dirty="0">
                <a:solidFill>
                  <a:srgbClr val="60B5CC"/>
                </a:solidFill>
              </a:rPr>
              <a:t>, </a:t>
            </a:r>
          </a:p>
          <a:p>
            <a:r>
              <a:rPr lang="en-US" sz="1400" dirty="0">
                <a:solidFill>
                  <a:srgbClr val="60B5CC"/>
                </a:solidFill>
              </a:rPr>
              <a:t>J. </a:t>
            </a:r>
            <a:r>
              <a:rPr lang="en-US" sz="1400" dirty="0" err="1">
                <a:solidFill>
                  <a:srgbClr val="60B5CC"/>
                </a:solidFill>
              </a:rPr>
              <a:t>Hou</a:t>
            </a:r>
            <a:r>
              <a:rPr lang="en-US" sz="1400" dirty="0">
                <a:solidFill>
                  <a:srgbClr val="60B5CC"/>
                </a:solidFill>
              </a:rPr>
              <a:t>, S. </a:t>
            </a:r>
            <a:r>
              <a:rPr lang="en-US" sz="1400" dirty="0" err="1">
                <a:solidFill>
                  <a:srgbClr val="60B5CC"/>
                </a:solidFill>
              </a:rPr>
              <a:t>Mitra</a:t>
            </a:r>
            <a:r>
              <a:rPr lang="en-US" sz="1400" dirty="0">
                <a:solidFill>
                  <a:srgbClr val="60B5CC"/>
                </a:solidFill>
              </a:rPr>
              <a:t>, K. </a:t>
            </a:r>
            <a:r>
              <a:rPr lang="en-US" sz="1400" dirty="0" err="1">
                <a:solidFill>
                  <a:srgbClr val="60B5CC"/>
                </a:solidFill>
              </a:rPr>
              <a:t>Nahrstedt</a:t>
            </a:r>
            <a:r>
              <a:rPr lang="en-US" sz="1400" dirty="0">
                <a:solidFill>
                  <a:srgbClr val="60B5CC"/>
                </a:solidFill>
              </a:rPr>
              <a:t>, N. </a:t>
            </a:r>
            <a:r>
              <a:rPr lang="en-US" sz="1400" dirty="0" err="1">
                <a:solidFill>
                  <a:srgbClr val="60B5CC"/>
                </a:solidFill>
              </a:rPr>
              <a:t>Vaidya</a:t>
            </a:r>
            <a:endParaRPr lang="en-US" sz="1400" dirty="0">
              <a:solidFill>
                <a:srgbClr val="60B5CC"/>
              </a:solidFill>
            </a:endParaRPr>
          </a:p>
        </p:txBody>
      </p:sp>
    </p:spTree>
    <p:extLst>
      <p:ext uri="{BB962C8B-B14F-4D97-AF65-F5344CB8AC3E}">
        <p14:creationId xmlns:p14="http://schemas.microsoft.com/office/powerpoint/2010/main" val="22070189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en-US" smtClean="0"/>
              <a:t>Granularity of Chunks</a:t>
            </a:r>
            <a:endParaRPr lang="en-US"/>
          </a:p>
        </p:txBody>
      </p:sp>
      <p:sp>
        <p:nvSpPr>
          <p:cNvPr id="15363" name="Rectangle 3"/>
          <p:cNvSpPr>
            <a:spLocks noGrp="1" noChangeArrowheads="1"/>
          </p:cNvSpPr>
          <p:nvPr>
            <p:ph idx="1"/>
          </p:nvPr>
        </p:nvSpPr>
        <p:spPr/>
        <p:txBody>
          <a:bodyPr>
            <a:normAutofit fontScale="77500" lnSpcReduction="20000"/>
          </a:bodyPr>
          <a:lstStyle/>
          <a:p>
            <a:r>
              <a:rPr lang="en-US" smtClean="0"/>
              <a:t>When a processor references a word that is absent, it causes a page fault. </a:t>
            </a:r>
          </a:p>
          <a:p>
            <a:r>
              <a:rPr lang="en-US" smtClean="0"/>
              <a:t>On a page fault, </a:t>
            </a:r>
          </a:p>
          <a:p>
            <a:pPr lvl="1"/>
            <a:r>
              <a:rPr lang="en-US" smtClean="0"/>
              <a:t>the missing page is just brought in from a remote processor.</a:t>
            </a:r>
          </a:p>
          <a:p>
            <a:pPr lvl="1"/>
            <a:r>
              <a:rPr lang="en-US" smtClean="0"/>
              <a:t>A region of 2, 4, or 8 pages including the missing page may also be brought in.</a:t>
            </a:r>
          </a:p>
          <a:p>
            <a:pPr lvl="2"/>
            <a:r>
              <a:rPr lang="en-US" smtClean="0"/>
              <a:t>Locality of reference: if a processor has referenced one word on a page, it is likely to reference other neighboring words in the near future.</a:t>
            </a:r>
          </a:p>
          <a:p>
            <a:r>
              <a:rPr lang="en-US" smtClean="0"/>
              <a:t>Region size</a:t>
            </a:r>
          </a:p>
          <a:p>
            <a:pPr lvl="1"/>
            <a:r>
              <a:rPr lang="en-US" smtClean="0"/>
              <a:t>Small =&gt; too many page transfers</a:t>
            </a:r>
          </a:p>
          <a:p>
            <a:pPr lvl="1"/>
            <a:r>
              <a:rPr lang="en-US" smtClean="0"/>
              <a:t>Large =&gt; False sharing</a:t>
            </a:r>
          </a:p>
          <a:p>
            <a:pPr lvl="1"/>
            <a:r>
              <a:rPr lang="en-US" smtClean="0"/>
              <a:t>Above tradeoff also applies to page size</a:t>
            </a:r>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r>
              <a:rPr lang="en-US" smtClean="0"/>
              <a:t>False Sharing</a:t>
            </a:r>
            <a:endParaRPr lang="en-US"/>
          </a:p>
        </p:txBody>
      </p:sp>
      <p:sp>
        <p:nvSpPr>
          <p:cNvPr id="3" name="Content Placeholder 2"/>
          <p:cNvSpPr>
            <a:spLocks noGrp="1"/>
          </p:cNvSpPr>
          <p:nvPr>
            <p:ph idx="1"/>
          </p:nvPr>
        </p:nvSpPr>
        <p:spPr/>
        <p:txBody>
          <a:bodyPr/>
          <a:lstStyle/>
          <a:p>
            <a:endParaRPr lang="en-US" dirty="0"/>
          </a:p>
        </p:txBody>
      </p:sp>
      <p:sp>
        <p:nvSpPr>
          <p:cNvPr id="16387" name="Rectangle 4"/>
          <p:cNvSpPr>
            <a:spLocks noChangeArrowheads="1"/>
          </p:cNvSpPr>
          <p:nvPr/>
        </p:nvSpPr>
        <p:spPr bwMode="auto">
          <a:xfrm>
            <a:off x="1571625" y="1895475"/>
            <a:ext cx="2181225" cy="2362200"/>
          </a:xfrm>
          <a:prstGeom prst="rect">
            <a:avLst/>
          </a:prstGeom>
          <a:gradFill rotWithShape="0">
            <a:gsLst>
              <a:gs pos="0">
                <a:srgbClr val="FFFFCC"/>
              </a:gs>
              <a:gs pos="100000">
                <a:srgbClr val="76765E"/>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16388" name="Rectangle 5"/>
          <p:cNvSpPr>
            <a:spLocks noChangeArrowheads="1"/>
          </p:cNvSpPr>
          <p:nvPr/>
        </p:nvSpPr>
        <p:spPr bwMode="auto">
          <a:xfrm>
            <a:off x="4819650" y="1924050"/>
            <a:ext cx="2181225" cy="2362200"/>
          </a:xfrm>
          <a:prstGeom prst="rect">
            <a:avLst/>
          </a:prstGeom>
          <a:gradFill rotWithShape="0">
            <a:gsLst>
              <a:gs pos="0">
                <a:srgbClr val="FFFFCC"/>
              </a:gs>
              <a:gs pos="100000">
                <a:srgbClr val="76765E"/>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16389" name="Line 6"/>
          <p:cNvSpPr>
            <a:spLocks noChangeShapeType="1"/>
          </p:cNvSpPr>
          <p:nvPr/>
        </p:nvSpPr>
        <p:spPr bwMode="auto">
          <a:xfrm>
            <a:off x="2619375" y="4276725"/>
            <a:ext cx="0" cy="352425"/>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390" name="Line 7"/>
          <p:cNvSpPr>
            <a:spLocks noChangeShapeType="1"/>
          </p:cNvSpPr>
          <p:nvPr/>
        </p:nvSpPr>
        <p:spPr bwMode="auto">
          <a:xfrm>
            <a:off x="5905500" y="4286250"/>
            <a:ext cx="0" cy="352425"/>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391" name="Line 8"/>
          <p:cNvSpPr>
            <a:spLocks noChangeShapeType="1"/>
          </p:cNvSpPr>
          <p:nvPr/>
        </p:nvSpPr>
        <p:spPr bwMode="auto">
          <a:xfrm flipV="1">
            <a:off x="1485900" y="4657725"/>
            <a:ext cx="5686425" cy="19050"/>
          </a:xfrm>
          <a:prstGeom prst="line">
            <a:avLst/>
          </a:prstGeom>
          <a:noFill/>
          <a:ln w="5715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392" name="Rectangle 10"/>
          <p:cNvSpPr>
            <a:spLocks noChangeArrowheads="1"/>
          </p:cNvSpPr>
          <p:nvPr/>
        </p:nvSpPr>
        <p:spPr bwMode="auto">
          <a:xfrm>
            <a:off x="2286000" y="2276475"/>
            <a:ext cx="676275" cy="1162050"/>
          </a:xfrm>
          <a:prstGeom prst="rect">
            <a:avLst/>
          </a:prstGeom>
          <a:gradFill rotWithShape="0">
            <a:gsLst>
              <a:gs pos="0">
                <a:srgbClr val="FFFFCC"/>
              </a:gs>
              <a:gs pos="100000">
                <a:srgbClr val="76765E"/>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16393" name="Rectangle 11"/>
          <p:cNvSpPr>
            <a:spLocks noChangeArrowheads="1"/>
          </p:cNvSpPr>
          <p:nvPr/>
        </p:nvSpPr>
        <p:spPr bwMode="auto">
          <a:xfrm>
            <a:off x="5600700" y="2305050"/>
            <a:ext cx="676275" cy="1162050"/>
          </a:xfrm>
          <a:prstGeom prst="rect">
            <a:avLst/>
          </a:prstGeom>
          <a:gradFill rotWithShape="0">
            <a:gsLst>
              <a:gs pos="0">
                <a:srgbClr val="FFFFCC"/>
              </a:gs>
              <a:gs pos="100000">
                <a:srgbClr val="76765E"/>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16394" name="Text Box 12"/>
          <p:cNvSpPr txBox="1">
            <a:spLocks noChangeArrowheads="1"/>
          </p:cNvSpPr>
          <p:nvPr/>
        </p:nvSpPr>
        <p:spPr bwMode="auto">
          <a:xfrm>
            <a:off x="2460625" y="2460625"/>
            <a:ext cx="319088" cy="754063"/>
          </a:xfrm>
          <a:prstGeom prst="rect">
            <a:avLst/>
          </a:prstGeom>
          <a:gradFill rotWithShape="0">
            <a:gsLst>
              <a:gs pos="0">
                <a:srgbClr val="FFFFCC"/>
              </a:gs>
              <a:gs pos="100000">
                <a:srgbClr val="76765E"/>
              </a:gs>
            </a:gsLst>
            <a:lin ang="5400000" scaled="1"/>
          </a:gra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A</a:t>
            </a:r>
          </a:p>
          <a:p>
            <a:pPr algn="ctr"/>
            <a:endParaRPr lang="en-US">
              <a:solidFill>
                <a:schemeClr val="hlink"/>
              </a:solidFill>
            </a:endParaRPr>
          </a:p>
          <a:p>
            <a:pPr algn="ctr"/>
            <a:r>
              <a:rPr lang="en-US">
                <a:solidFill>
                  <a:schemeClr val="hlink"/>
                </a:solidFill>
              </a:rPr>
              <a:t>B</a:t>
            </a:r>
          </a:p>
        </p:txBody>
      </p:sp>
      <p:sp>
        <p:nvSpPr>
          <p:cNvPr id="16395" name="Text Box 13"/>
          <p:cNvSpPr txBox="1">
            <a:spLocks noChangeArrowheads="1"/>
          </p:cNvSpPr>
          <p:nvPr/>
        </p:nvSpPr>
        <p:spPr bwMode="auto">
          <a:xfrm>
            <a:off x="5765800" y="2498725"/>
            <a:ext cx="319088" cy="754063"/>
          </a:xfrm>
          <a:prstGeom prst="rect">
            <a:avLst/>
          </a:prstGeom>
          <a:gradFill rotWithShape="0">
            <a:gsLst>
              <a:gs pos="0">
                <a:srgbClr val="FFFFCC"/>
              </a:gs>
              <a:gs pos="100000">
                <a:srgbClr val="76765E"/>
              </a:gs>
            </a:gsLst>
            <a:lin ang="5400000" scaled="1"/>
          </a:gra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A</a:t>
            </a:r>
          </a:p>
          <a:p>
            <a:pPr algn="ctr"/>
            <a:endParaRPr lang="en-US">
              <a:solidFill>
                <a:schemeClr val="hlink"/>
              </a:solidFill>
            </a:endParaRPr>
          </a:p>
          <a:p>
            <a:pPr algn="ctr"/>
            <a:r>
              <a:rPr lang="en-US">
                <a:solidFill>
                  <a:schemeClr val="hlink"/>
                </a:solidFill>
              </a:rPr>
              <a:t>B</a:t>
            </a:r>
          </a:p>
        </p:txBody>
      </p:sp>
      <p:sp>
        <p:nvSpPr>
          <p:cNvPr id="16396" name="Text Box 14"/>
          <p:cNvSpPr txBox="1">
            <a:spLocks noChangeArrowheads="1"/>
          </p:cNvSpPr>
          <p:nvPr/>
        </p:nvSpPr>
        <p:spPr bwMode="auto">
          <a:xfrm>
            <a:off x="1933575" y="1517650"/>
            <a:ext cx="1268413"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16397" name="Text Box 15"/>
          <p:cNvSpPr txBox="1">
            <a:spLocks noChangeArrowheads="1"/>
          </p:cNvSpPr>
          <p:nvPr/>
        </p:nvSpPr>
        <p:spPr bwMode="auto">
          <a:xfrm>
            <a:off x="5248275" y="1517650"/>
            <a:ext cx="1268413"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6398" name="Text Box 16"/>
          <p:cNvSpPr txBox="1">
            <a:spLocks noChangeArrowheads="1"/>
          </p:cNvSpPr>
          <p:nvPr/>
        </p:nvSpPr>
        <p:spPr bwMode="auto">
          <a:xfrm>
            <a:off x="1822450" y="3851275"/>
            <a:ext cx="1401763"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solidFill>
                  <a:schemeClr val="hlink"/>
                </a:solidFill>
              </a:rPr>
              <a:t>Code using A</a:t>
            </a:r>
          </a:p>
        </p:txBody>
      </p:sp>
      <p:sp>
        <p:nvSpPr>
          <p:cNvPr id="16399" name="Text Box 17"/>
          <p:cNvSpPr txBox="1">
            <a:spLocks noChangeArrowheads="1"/>
          </p:cNvSpPr>
          <p:nvPr/>
        </p:nvSpPr>
        <p:spPr bwMode="auto">
          <a:xfrm>
            <a:off x="5222875" y="3841750"/>
            <a:ext cx="1401763"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solidFill>
                  <a:schemeClr val="hlink"/>
                </a:solidFill>
              </a:rPr>
              <a:t>Code using B</a:t>
            </a:r>
          </a:p>
        </p:txBody>
      </p:sp>
      <p:sp>
        <p:nvSpPr>
          <p:cNvPr id="16400" name="AutoShape 18"/>
          <p:cNvSpPr>
            <a:spLocks noChangeArrowheads="1"/>
          </p:cNvSpPr>
          <p:nvPr/>
        </p:nvSpPr>
        <p:spPr bwMode="auto">
          <a:xfrm>
            <a:off x="6191250" y="2266950"/>
            <a:ext cx="1638300" cy="400050"/>
          </a:xfrm>
          <a:prstGeom prst="curvedDownArrow">
            <a:avLst>
              <a:gd name="adj1" fmla="val 81905"/>
              <a:gd name="adj2" fmla="val 163810"/>
              <a:gd name="adj3" fmla="val 33333"/>
            </a:avLst>
          </a:prstGeom>
          <a:gradFill rotWithShape="0">
            <a:gsLst>
              <a:gs pos="0">
                <a:srgbClr val="FFFFCC"/>
              </a:gs>
              <a:gs pos="100000">
                <a:srgbClr val="76765E"/>
              </a:gs>
            </a:gsLst>
            <a:lin ang="5400000" scaled="1"/>
          </a:gradFill>
          <a:ln w="12700">
            <a:solidFill>
              <a:srgbClr val="000000"/>
            </a:solidFill>
            <a:miter lim="800000"/>
            <a:headEnd type="none" w="sm" len="sm"/>
            <a:tailEnd type="none" w="med" len="lg"/>
          </a:ln>
        </p:spPr>
        <p:txBody>
          <a:bodyPr wrap="none" anchor="ctr"/>
          <a:lstStyle/>
          <a:p>
            <a:endParaRPr lang="en-US"/>
          </a:p>
        </p:txBody>
      </p:sp>
      <p:sp>
        <p:nvSpPr>
          <p:cNvPr id="16401" name="Text Box 19"/>
          <p:cNvSpPr txBox="1">
            <a:spLocks noChangeArrowheads="1"/>
          </p:cNvSpPr>
          <p:nvPr/>
        </p:nvSpPr>
        <p:spPr bwMode="auto">
          <a:xfrm>
            <a:off x="7223125" y="3013075"/>
            <a:ext cx="1030288"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solidFill>
                  <a:schemeClr val="hlink"/>
                </a:solidFill>
              </a:rPr>
              <a:t>Two </a:t>
            </a:r>
          </a:p>
          <a:p>
            <a:r>
              <a:rPr lang="en-US">
                <a:solidFill>
                  <a:schemeClr val="hlink"/>
                </a:solidFill>
              </a:rPr>
              <a:t>unrelated</a:t>
            </a:r>
          </a:p>
          <a:p>
            <a:r>
              <a:rPr lang="en-US">
                <a:solidFill>
                  <a:schemeClr val="hlink"/>
                </a:solidFill>
              </a:rPr>
              <a:t>shared</a:t>
            </a:r>
          </a:p>
          <a:p>
            <a:r>
              <a:rPr lang="en-US">
                <a:solidFill>
                  <a:schemeClr val="hlink"/>
                </a:solidFill>
              </a:rPr>
              <a:t>variables</a:t>
            </a:r>
          </a:p>
        </p:txBody>
      </p:sp>
      <p:sp>
        <p:nvSpPr>
          <p:cNvPr id="16402" name="Freeform 21"/>
          <p:cNvSpPr>
            <a:spLocks/>
          </p:cNvSpPr>
          <p:nvPr/>
        </p:nvSpPr>
        <p:spPr bwMode="auto">
          <a:xfrm>
            <a:off x="2692400" y="2252663"/>
            <a:ext cx="3032125" cy="433387"/>
          </a:xfrm>
          <a:custGeom>
            <a:avLst/>
            <a:gdLst>
              <a:gd name="T0" fmla="*/ 2147483647 w 1910"/>
              <a:gd name="T1" fmla="*/ 2147483647 h 273"/>
              <a:gd name="T2" fmla="*/ 2147483647 w 1910"/>
              <a:gd name="T3" fmla="*/ 2147483647 h 273"/>
              <a:gd name="T4" fmla="*/ 2147483647 w 1910"/>
              <a:gd name="T5" fmla="*/ 2147483647 h 273"/>
              <a:gd name="T6" fmla="*/ 2147483647 w 1910"/>
              <a:gd name="T7" fmla="*/ 2147483647 h 273"/>
              <a:gd name="T8" fmla="*/ 0 60000 65536"/>
              <a:gd name="T9" fmla="*/ 0 60000 65536"/>
              <a:gd name="T10" fmla="*/ 0 60000 65536"/>
              <a:gd name="T11" fmla="*/ 0 60000 65536"/>
              <a:gd name="T12" fmla="*/ 0 w 1910"/>
              <a:gd name="T13" fmla="*/ 0 h 273"/>
              <a:gd name="T14" fmla="*/ 1910 w 1910"/>
              <a:gd name="T15" fmla="*/ 273 h 273"/>
            </a:gdLst>
            <a:ahLst/>
            <a:cxnLst>
              <a:cxn ang="T8">
                <a:pos x="T0" y="T1"/>
              </a:cxn>
              <a:cxn ang="T9">
                <a:pos x="T2" y="T3"/>
              </a:cxn>
              <a:cxn ang="T10">
                <a:pos x="T4" y="T5"/>
              </a:cxn>
              <a:cxn ang="T11">
                <a:pos x="T6" y="T7"/>
              </a:cxn>
            </a:cxnLst>
            <a:rect l="T12" t="T13" r="T14" b="T15"/>
            <a:pathLst>
              <a:path w="1910" h="273">
                <a:moveTo>
                  <a:pt x="92" y="255"/>
                </a:moveTo>
                <a:cubicBezTo>
                  <a:pt x="46" y="264"/>
                  <a:pt x="0" y="273"/>
                  <a:pt x="128" y="231"/>
                </a:cubicBezTo>
                <a:cubicBezTo>
                  <a:pt x="256" y="189"/>
                  <a:pt x="563" y="0"/>
                  <a:pt x="860" y="3"/>
                </a:cubicBezTo>
                <a:cubicBezTo>
                  <a:pt x="1157" y="6"/>
                  <a:pt x="1735" y="209"/>
                  <a:pt x="1910" y="249"/>
                </a:cubicBezTo>
              </a:path>
            </a:pathLst>
          </a:custGeom>
          <a:noFill/>
          <a:ln w="12700">
            <a:solidFill>
              <a:srgbClr val="000000"/>
            </a:solidFill>
            <a:round/>
            <a:headEnd type="triangle" w="med" len="med"/>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03" name="Freeform 23"/>
          <p:cNvSpPr>
            <a:spLocks/>
          </p:cNvSpPr>
          <p:nvPr/>
        </p:nvSpPr>
        <p:spPr bwMode="auto">
          <a:xfrm>
            <a:off x="2857500" y="3041650"/>
            <a:ext cx="3135313" cy="180975"/>
          </a:xfrm>
          <a:custGeom>
            <a:avLst/>
            <a:gdLst>
              <a:gd name="T0" fmla="*/ 0 w 1975"/>
              <a:gd name="T1" fmla="*/ 2147483647 h 114"/>
              <a:gd name="T2" fmla="*/ 2147483647 w 1975"/>
              <a:gd name="T3" fmla="*/ 2147483647 h 114"/>
              <a:gd name="T4" fmla="*/ 2147483647 w 1975"/>
              <a:gd name="T5" fmla="*/ 2147483647 h 114"/>
              <a:gd name="T6" fmla="*/ 2147483647 w 1975"/>
              <a:gd name="T7" fmla="*/ 2147483647 h 114"/>
              <a:gd name="T8" fmla="*/ 0 60000 65536"/>
              <a:gd name="T9" fmla="*/ 0 60000 65536"/>
              <a:gd name="T10" fmla="*/ 0 60000 65536"/>
              <a:gd name="T11" fmla="*/ 0 60000 65536"/>
              <a:gd name="T12" fmla="*/ 0 w 1975"/>
              <a:gd name="T13" fmla="*/ 0 h 114"/>
              <a:gd name="T14" fmla="*/ 1975 w 1975"/>
              <a:gd name="T15" fmla="*/ 114 h 114"/>
            </a:gdLst>
            <a:ahLst/>
            <a:cxnLst>
              <a:cxn ang="T8">
                <a:pos x="T0" y="T1"/>
              </a:cxn>
              <a:cxn ang="T9">
                <a:pos x="T2" y="T3"/>
              </a:cxn>
              <a:cxn ang="T10">
                <a:pos x="T4" y="T5"/>
              </a:cxn>
              <a:cxn ang="T11">
                <a:pos x="T6" y="T7"/>
              </a:cxn>
            </a:cxnLst>
            <a:rect l="T12" t="T13" r="T14" b="T15"/>
            <a:pathLst>
              <a:path w="1975" h="114">
                <a:moveTo>
                  <a:pt x="0" y="28"/>
                </a:moveTo>
                <a:cubicBezTo>
                  <a:pt x="325" y="71"/>
                  <a:pt x="650" y="114"/>
                  <a:pt x="954" y="112"/>
                </a:cubicBezTo>
                <a:cubicBezTo>
                  <a:pt x="1258" y="110"/>
                  <a:pt x="1673" y="32"/>
                  <a:pt x="1824" y="16"/>
                </a:cubicBezTo>
                <a:cubicBezTo>
                  <a:pt x="1975" y="0"/>
                  <a:pt x="1854" y="16"/>
                  <a:pt x="1860" y="16"/>
                </a:cubicBezTo>
              </a:path>
            </a:pathLst>
          </a:custGeom>
          <a:noFill/>
          <a:ln w="12700">
            <a:solidFill>
              <a:srgbClr val="000000"/>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04" name="Text Box 25"/>
          <p:cNvSpPr txBox="1">
            <a:spLocks noChangeArrowheads="1"/>
          </p:cNvSpPr>
          <p:nvPr/>
        </p:nvSpPr>
        <p:spPr bwMode="auto">
          <a:xfrm>
            <a:off x="1711325" y="5262563"/>
            <a:ext cx="5743575"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t>Occurs because: Page size &gt; locality of reference</a:t>
            </a:r>
          </a:p>
          <a:p>
            <a:r>
              <a:rPr lang="en-US"/>
              <a:t>Unrelated variables in a region cause large number of pages transfers</a:t>
            </a:r>
          </a:p>
          <a:p>
            <a:r>
              <a:rPr lang="en-US"/>
              <a:t>Large page sizes =&gt; more pairs of unrelated variables</a:t>
            </a:r>
          </a:p>
          <a:p>
            <a:endParaRPr lang="en-US"/>
          </a:p>
        </p:txBody>
      </p:sp>
      <p:sp>
        <p:nvSpPr>
          <p:cNvPr id="16405" name="Text Box 26"/>
          <p:cNvSpPr txBox="1">
            <a:spLocks noChangeArrowheads="1"/>
          </p:cNvSpPr>
          <p:nvPr/>
        </p:nvSpPr>
        <p:spPr bwMode="auto">
          <a:xfrm>
            <a:off x="2133600" y="4724400"/>
            <a:ext cx="36957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t>Page consists of two variables A and B</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normAutofit fontScale="90000"/>
          </a:bodyPr>
          <a:lstStyle/>
          <a:p>
            <a:r>
              <a:rPr lang="en-US" smtClean="0"/>
              <a:t>Achieving Sequential Consistency</a:t>
            </a:r>
            <a:endParaRPr lang="en-US"/>
          </a:p>
        </p:txBody>
      </p:sp>
      <p:sp>
        <p:nvSpPr>
          <p:cNvPr id="17411" name="Rectangle 3"/>
          <p:cNvSpPr>
            <a:spLocks noGrp="1" noChangeArrowheads="1"/>
          </p:cNvSpPr>
          <p:nvPr>
            <p:ph idx="1"/>
          </p:nvPr>
        </p:nvSpPr>
        <p:spPr/>
        <p:txBody>
          <a:bodyPr>
            <a:normAutofit fontScale="77500" lnSpcReduction="20000"/>
          </a:bodyPr>
          <a:lstStyle/>
          <a:p>
            <a:r>
              <a:rPr lang="en-US" dirty="0" smtClean="0"/>
              <a:t>Achieving consistency is not an issue if</a:t>
            </a:r>
          </a:p>
          <a:p>
            <a:pPr lvl="1"/>
            <a:r>
              <a:rPr lang="en-US" dirty="0" smtClean="0"/>
              <a:t>Pages are not replicated, or…</a:t>
            </a:r>
          </a:p>
          <a:p>
            <a:pPr lvl="1"/>
            <a:r>
              <a:rPr lang="en-US" dirty="0" smtClean="0"/>
              <a:t>Only read-only pages are replicated</a:t>
            </a:r>
          </a:p>
          <a:p>
            <a:r>
              <a:rPr lang="en-US" dirty="0" smtClean="0"/>
              <a:t>But don</a:t>
            </a:r>
            <a:r>
              <a:rPr lang="fr-FR" altLang="ja-JP" dirty="0" smtClean="0"/>
              <a:t>'</a:t>
            </a:r>
            <a:r>
              <a:rPr lang="en-US" altLang="ja-JP" dirty="0" smtClean="0"/>
              <a:t>t want to compromise performance.</a:t>
            </a:r>
          </a:p>
          <a:p>
            <a:r>
              <a:rPr lang="en-US" dirty="0" smtClean="0"/>
              <a:t>Two approaches are taken in DSM</a:t>
            </a:r>
          </a:p>
          <a:p>
            <a:pPr lvl="1"/>
            <a:r>
              <a:rPr lang="en-US" dirty="0" smtClean="0">
                <a:solidFill>
                  <a:srgbClr val="60B5CC"/>
                </a:solidFill>
              </a:rPr>
              <a:t>Update</a:t>
            </a:r>
            <a:r>
              <a:rPr lang="en-US" dirty="0" smtClean="0"/>
              <a:t>: the write is allowed to take place locally, but the address of the modified word and its new value are broadcast to all the other processors. Each processor holding the word copies the new value, i.e., updates its local value.</a:t>
            </a:r>
          </a:p>
          <a:p>
            <a:pPr lvl="1"/>
            <a:r>
              <a:rPr lang="en-US" dirty="0" smtClean="0">
                <a:solidFill>
                  <a:srgbClr val="60B5CC"/>
                </a:solidFill>
              </a:rPr>
              <a:t>Invalidate</a:t>
            </a:r>
            <a:r>
              <a:rPr lang="en-US" dirty="0" smtClean="0"/>
              <a:t>: The address of the modified word is broadcast, but the new value is not. Other processors invalidate their copies. (Similar to example in first few slides for multiprocessor)</a:t>
            </a:r>
          </a:p>
          <a:p>
            <a:pPr lvl="1"/>
            <a:r>
              <a:rPr lang="en-US" dirty="0" smtClean="0"/>
              <a:t>Page-based DSM systems typically use an invalidate protocol instead of an update protocol. ? [Why?]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normAutofit fontScale="90000"/>
          </a:bodyPr>
          <a:lstStyle/>
          <a:p>
            <a:r>
              <a:rPr lang="en-US" smtClean="0"/>
              <a:t>Invalidation Protocol to Achieve Consistency</a:t>
            </a:r>
            <a:endParaRPr lang="en-US"/>
          </a:p>
        </p:txBody>
      </p:sp>
      <p:sp>
        <p:nvSpPr>
          <p:cNvPr id="18435" name="Rectangle 3"/>
          <p:cNvSpPr>
            <a:spLocks noGrp="1" noChangeArrowheads="1"/>
          </p:cNvSpPr>
          <p:nvPr>
            <p:ph idx="1"/>
          </p:nvPr>
        </p:nvSpPr>
        <p:spPr>
          <a:xfrm>
            <a:off x="457200" y="1775191"/>
            <a:ext cx="8229600" cy="1806209"/>
          </a:xfrm>
        </p:spPr>
        <p:txBody>
          <a:bodyPr>
            <a:normAutofit fontScale="77500" lnSpcReduction="20000"/>
          </a:bodyPr>
          <a:lstStyle/>
          <a:p>
            <a:r>
              <a:rPr lang="en-US" dirty="0" smtClean="0"/>
              <a:t>Each page is either in </a:t>
            </a:r>
            <a:r>
              <a:rPr lang="en-US" dirty="0" smtClean="0">
                <a:solidFill>
                  <a:srgbClr val="60B5CC"/>
                </a:solidFill>
              </a:rPr>
              <a:t>R</a:t>
            </a:r>
            <a:r>
              <a:rPr lang="en-US" dirty="0" smtClean="0"/>
              <a:t> or </a:t>
            </a:r>
            <a:r>
              <a:rPr lang="en-US" dirty="0" smtClean="0">
                <a:solidFill>
                  <a:srgbClr val="60B5CC"/>
                </a:solidFill>
              </a:rPr>
              <a:t>W</a:t>
            </a:r>
            <a:r>
              <a:rPr lang="en-US" dirty="0" smtClean="0"/>
              <a:t> state.</a:t>
            </a:r>
          </a:p>
          <a:p>
            <a:pPr lvl="1"/>
            <a:r>
              <a:rPr lang="en-US" dirty="0" smtClean="0"/>
              <a:t>When a page is in </a:t>
            </a:r>
            <a:r>
              <a:rPr lang="en-US" dirty="0" smtClean="0">
                <a:solidFill>
                  <a:srgbClr val="60B5CC"/>
                </a:solidFill>
              </a:rPr>
              <a:t>W</a:t>
            </a:r>
            <a:r>
              <a:rPr lang="en-US" dirty="0" smtClean="0"/>
              <a:t> state, only one copy exists, located at one processor (called current </a:t>
            </a:r>
            <a:r>
              <a:rPr lang="en-US" altLang="ja-JP" dirty="0" smtClean="0"/>
              <a:t>"owner") in read-write mode.</a:t>
            </a:r>
          </a:p>
          <a:p>
            <a:pPr lvl="1"/>
            <a:r>
              <a:rPr lang="en-US" dirty="0" smtClean="0"/>
              <a:t>When a page is in </a:t>
            </a:r>
            <a:r>
              <a:rPr lang="en-US" dirty="0" smtClean="0">
                <a:solidFill>
                  <a:srgbClr val="60B5CC"/>
                </a:solidFill>
              </a:rPr>
              <a:t>R</a:t>
            </a:r>
            <a:r>
              <a:rPr lang="en-US" dirty="0" smtClean="0"/>
              <a:t> state, the current/latest owner has a copy (mapped read-only), but other processors may have copies.</a:t>
            </a:r>
            <a:endParaRPr lang="en-US" dirty="0"/>
          </a:p>
        </p:txBody>
      </p:sp>
      <p:grpSp>
        <p:nvGrpSpPr>
          <p:cNvPr id="18436" name="Group 45"/>
          <p:cNvGrpSpPr>
            <a:grpSpLocks/>
          </p:cNvGrpSpPr>
          <p:nvPr/>
        </p:nvGrpSpPr>
        <p:grpSpPr bwMode="auto">
          <a:xfrm>
            <a:off x="831850" y="4210050"/>
            <a:ext cx="3178175" cy="2066925"/>
            <a:chOff x="522" y="2114"/>
            <a:chExt cx="2220" cy="1662"/>
          </a:xfrm>
        </p:grpSpPr>
        <p:sp>
          <p:nvSpPr>
            <p:cNvPr id="18453" name="Rectangle 5"/>
            <p:cNvSpPr>
              <a:spLocks noChangeArrowheads="1"/>
            </p:cNvSpPr>
            <p:nvPr/>
          </p:nvSpPr>
          <p:spPr bwMode="auto">
            <a:xfrm>
              <a:off x="579" y="2306"/>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54" name="Rectangle 6"/>
            <p:cNvSpPr>
              <a:spLocks noChangeArrowheads="1"/>
            </p:cNvSpPr>
            <p:nvPr/>
          </p:nvSpPr>
          <p:spPr bwMode="auto">
            <a:xfrm>
              <a:off x="1833" y="2321"/>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55" name="Line 7"/>
            <p:cNvSpPr>
              <a:spLocks noChangeShapeType="1"/>
            </p:cNvSpPr>
            <p:nvPr/>
          </p:nvSpPr>
          <p:spPr bwMode="auto">
            <a:xfrm>
              <a:off x="984" y="3517"/>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56" name="Line 8"/>
            <p:cNvSpPr>
              <a:spLocks noChangeShapeType="1"/>
            </p:cNvSpPr>
            <p:nvPr/>
          </p:nvSpPr>
          <p:spPr bwMode="auto">
            <a:xfrm>
              <a:off x="2253" y="3521"/>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57" name="Line 9"/>
            <p:cNvSpPr>
              <a:spLocks noChangeShapeType="1"/>
            </p:cNvSpPr>
            <p:nvPr/>
          </p:nvSpPr>
          <p:spPr bwMode="auto">
            <a:xfrm flipV="1">
              <a:off x="546" y="3710"/>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58" name="Rectangle 10"/>
            <p:cNvSpPr>
              <a:spLocks noChangeArrowheads="1"/>
            </p:cNvSpPr>
            <p:nvPr/>
          </p:nvSpPr>
          <p:spPr bwMode="auto">
            <a:xfrm>
              <a:off x="1011" y="2560"/>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59" name="Text Box 12"/>
            <p:cNvSpPr txBox="1">
              <a:spLocks noChangeArrowheads="1"/>
            </p:cNvSpPr>
            <p:nvPr/>
          </p:nvSpPr>
          <p:spPr bwMode="auto">
            <a:xfrm>
              <a:off x="1028" y="2599"/>
              <a:ext cx="26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W</a:t>
              </a:r>
            </a:p>
          </p:txBody>
        </p:sp>
        <p:sp>
          <p:nvSpPr>
            <p:cNvPr id="18460" name="Text Box 14"/>
            <p:cNvSpPr txBox="1">
              <a:spLocks noChangeArrowheads="1"/>
            </p:cNvSpPr>
            <p:nvPr/>
          </p:nvSpPr>
          <p:spPr bwMode="auto">
            <a:xfrm>
              <a:off x="522" y="2114"/>
              <a:ext cx="886"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18461" name="Text Box 15"/>
            <p:cNvSpPr txBox="1">
              <a:spLocks noChangeArrowheads="1"/>
            </p:cNvSpPr>
            <p:nvPr/>
          </p:nvSpPr>
          <p:spPr bwMode="auto">
            <a:xfrm>
              <a:off x="1801" y="2114"/>
              <a:ext cx="88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8462" name="Text Box 33"/>
            <p:cNvSpPr txBox="1">
              <a:spLocks noChangeArrowheads="1"/>
            </p:cNvSpPr>
            <p:nvPr/>
          </p:nvSpPr>
          <p:spPr bwMode="auto">
            <a:xfrm>
              <a:off x="904" y="2912"/>
              <a:ext cx="54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Owner</a:t>
              </a:r>
            </a:p>
          </p:txBody>
        </p:sp>
        <p:sp>
          <p:nvSpPr>
            <p:cNvPr id="18463" name="Oval 34"/>
            <p:cNvSpPr>
              <a:spLocks noChangeArrowheads="1"/>
            </p:cNvSpPr>
            <p:nvPr/>
          </p:nvSpPr>
          <p:spPr bwMode="auto">
            <a:xfrm>
              <a:off x="618" y="2664"/>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64" name="Text Box 35"/>
            <p:cNvSpPr txBox="1">
              <a:spLocks noChangeArrowheads="1"/>
            </p:cNvSpPr>
            <p:nvPr/>
          </p:nvSpPr>
          <p:spPr bwMode="auto">
            <a:xfrm>
              <a:off x="639" y="2660"/>
              <a:ext cx="22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
          <p:nvSpPr>
            <p:cNvPr id="18465" name="Freeform 37"/>
            <p:cNvSpPr>
              <a:spLocks/>
            </p:cNvSpPr>
            <p:nvPr/>
          </p:nvSpPr>
          <p:spPr bwMode="auto">
            <a:xfrm>
              <a:off x="1100" y="2832"/>
              <a:ext cx="274" cy="804"/>
            </a:xfrm>
            <a:custGeom>
              <a:avLst/>
              <a:gdLst>
                <a:gd name="T0" fmla="*/ 274 w 274"/>
                <a:gd name="T1" fmla="*/ 804 h 804"/>
                <a:gd name="T2" fmla="*/ 40 w 274"/>
                <a:gd name="T3" fmla="*/ 366 h 804"/>
                <a:gd name="T4" fmla="*/ 34 w 274"/>
                <a:gd name="T5" fmla="*/ 0 h 804"/>
                <a:gd name="T6" fmla="*/ 0 60000 65536"/>
                <a:gd name="T7" fmla="*/ 0 60000 65536"/>
                <a:gd name="T8" fmla="*/ 0 60000 65536"/>
                <a:gd name="T9" fmla="*/ 0 w 274"/>
                <a:gd name="T10" fmla="*/ 0 h 804"/>
                <a:gd name="T11" fmla="*/ 274 w 274"/>
                <a:gd name="T12" fmla="*/ 804 h 804"/>
              </a:gdLst>
              <a:ahLst/>
              <a:cxnLst>
                <a:cxn ang="T6">
                  <a:pos x="T0" y="T1"/>
                </a:cxn>
                <a:cxn ang="T7">
                  <a:pos x="T2" y="T3"/>
                </a:cxn>
                <a:cxn ang="T8">
                  <a:pos x="T4" y="T5"/>
                </a:cxn>
              </a:cxnLst>
              <a:rect l="T9" t="T10" r="T11" b="T12"/>
              <a:pathLst>
                <a:path w="274" h="804">
                  <a:moveTo>
                    <a:pt x="274" y="804"/>
                  </a:moveTo>
                  <a:cubicBezTo>
                    <a:pt x="177" y="652"/>
                    <a:pt x="80" y="500"/>
                    <a:pt x="40" y="366"/>
                  </a:cubicBezTo>
                  <a:cubicBezTo>
                    <a:pt x="0" y="232"/>
                    <a:pt x="35" y="61"/>
                    <a:pt x="34" y="0"/>
                  </a:cubicBezTo>
                </a:path>
              </a:pathLst>
            </a:custGeom>
            <a:noFill/>
            <a:ln w="12700">
              <a:solidFill>
                <a:srgbClr val="000000"/>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66" name="Text Box 38"/>
            <p:cNvSpPr txBox="1">
              <a:spLocks noChangeArrowheads="1"/>
            </p:cNvSpPr>
            <p:nvPr/>
          </p:nvSpPr>
          <p:spPr bwMode="auto">
            <a:xfrm>
              <a:off x="1197" y="3524"/>
              <a:ext cx="44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page</a:t>
              </a:r>
            </a:p>
          </p:txBody>
        </p:sp>
      </p:grpSp>
      <p:grpSp>
        <p:nvGrpSpPr>
          <p:cNvPr id="18437" name="Group 44"/>
          <p:cNvGrpSpPr>
            <a:grpSpLocks/>
          </p:cNvGrpSpPr>
          <p:nvPr/>
        </p:nvGrpSpPr>
        <p:grpSpPr bwMode="auto">
          <a:xfrm>
            <a:off x="4684713" y="4171950"/>
            <a:ext cx="3040062" cy="2006600"/>
            <a:chOff x="2968" y="2108"/>
            <a:chExt cx="2246" cy="1606"/>
          </a:xfrm>
        </p:grpSpPr>
        <p:sp>
          <p:nvSpPr>
            <p:cNvPr id="18441" name="Rectangle 24"/>
            <p:cNvSpPr>
              <a:spLocks noChangeArrowheads="1"/>
            </p:cNvSpPr>
            <p:nvPr/>
          </p:nvSpPr>
          <p:spPr bwMode="auto">
            <a:xfrm>
              <a:off x="3051" y="2300"/>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42" name="Rectangle 25"/>
            <p:cNvSpPr>
              <a:spLocks noChangeArrowheads="1"/>
            </p:cNvSpPr>
            <p:nvPr/>
          </p:nvSpPr>
          <p:spPr bwMode="auto">
            <a:xfrm>
              <a:off x="4305" y="2315"/>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43" name="Line 26"/>
            <p:cNvSpPr>
              <a:spLocks noChangeShapeType="1"/>
            </p:cNvSpPr>
            <p:nvPr/>
          </p:nvSpPr>
          <p:spPr bwMode="auto">
            <a:xfrm>
              <a:off x="3456" y="3511"/>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27"/>
            <p:cNvSpPr>
              <a:spLocks noChangeShapeType="1"/>
            </p:cNvSpPr>
            <p:nvPr/>
          </p:nvSpPr>
          <p:spPr bwMode="auto">
            <a:xfrm>
              <a:off x="4725" y="3515"/>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45" name="Line 28"/>
            <p:cNvSpPr>
              <a:spLocks noChangeShapeType="1"/>
            </p:cNvSpPr>
            <p:nvPr/>
          </p:nvSpPr>
          <p:spPr bwMode="auto">
            <a:xfrm flipV="1">
              <a:off x="3018" y="3704"/>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46" name="Text Box 31"/>
            <p:cNvSpPr txBox="1">
              <a:spLocks noChangeArrowheads="1"/>
            </p:cNvSpPr>
            <p:nvPr/>
          </p:nvSpPr>
          <p:spPr bwMode="auto">
            <a:xfrm>
              <a:off x="2968" y="2108"/>
              <a:ext cx="93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1</a:t>
              </a:r>
            </a:p>
          </p:txBody>
        </p:sp>
        <p:sp>
          <p:nvSpPr>
            <p:cNvPr id="18447" name="Text Box 32"/>
            <p:cNvSpPr txBox="1">
              <a:spLocks noChangeArrowheads="1"/>
            </p:cNvSpPr>
            <p:nvPr/>
          </p:nvSpPr>
          <p:spPr bwMode="auto">
            <a:xfrm>
              <a:off x="4247" y="2108"/>
              <a:ext cx="93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8448" name="Rectangle 39"/>
            <p:cNvSpPr>
              <a:spLocks noChangeArrowheads="1"/>
            </p:cNvSpPr>
            <p:nvPr/>
          </p:nvSpPr>
          <p:spPr bwMode="auto">
            <a:xfrm>
              <a:off x="3453" y="2572"/>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49" name="Text Box 40"/>
            <p:cNvSpPr txBox="1">
              <a:spLocks noChangeArrowheads="1"/>
            </p:cNvSpPr>
            <p:nvPr/>
          </p:nvSpPr>
          <p:spPr bwMode="auto">
            <a:xfrm>
              <a:off x="3478" y="2611"/>
              <a:ext cx="2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R</a:t>
              </a:r>
            </a:p>
          </p:txBody>
        </p:sp>
        <p:sp>
          <p:nvSpPr>
            <p:cNvPr id="18450" name="Text Box 41"/>
            <p:cNvSpPr txBox="1">
              <a:spLocks noChangeArrowheads="1"/>
            </p:cNvSpPr>
            <p:nvPr/>
          </p:nvSpPr>
          <p:spPr bwMode="auto">
            <a:xfrm>
              <a:off x="3331" y="2924"/>
              <a:ext cx="57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Owner</a:t>
              </a:r>
            </a:p>
          </p:txBody>
        </p:sp>
        <p:sp>
          <p:nvSpPr>
            <p:cNvPr id="18451" name="Oval 42"/>
            <p:cNvSpPr>
              <a:spLocks noChangeArrowheads="1"/>
            </p:cNvSpPr>
            <p:nvPr/>
          </p:nvSpPr>
          <p:spPr bwMode="auto">
            <a:xfrm>
              <a:off x="3060" y="2676"/>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52" name="Text Box 43"/>
            <p:cNvSpPr txBox="1">
              <a:spLocks noChangeArrowheads="1"/>
            </p:cNvSpPr>
            <p:nvPr/>
          </p:nvSpPr>
          <p:spPr bwMode="auto">
            <a:xfrm>
              <a:off x="3074" y="2672"/>
              <a:ext cx="2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grpSp>
      <p:sp>
        <p:nvSpPr>
          <p:cNvPr id="18438" name="Text Box 46"/>
          <p:cNvSpPr txBox="1">
            <a:spLocks noChangeArrowheads="1"/>
          </p:cNvSpPr>
          <p:nvPr/>
        </p:nvSpPr>
        <p:spPr bwMode="auto">
          <a:xfrm>
            <a:off x="1609725" y="3810000"/>
            <a:ext cx="5776913" cy="312738"/>
          </a:xfrm>
          <a:prstGeom prst="rect">
            <a:avLst/>
          </a:prstGeom>
          <a:solidFill>
            <a:srgbClr val="FFCC99"/>
          </a:soli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Suppose Processor 1 is attempting a read: Different scenarios</a:t>
            </a:r>
          </a:p>
        </p:txBody>
      </p:sp>
      <p:sp>
        <p:nvSpPr>
          <p:cNvPr id="18439" name="Text Box 47"/>
          <p:cNvSpPr txBox="1">
            <a:spLocks noChangeArrowheads="1"/>
          </p:cNvSpPr>
          <p:nvPr/>
        </p:nvSpPr>
        <p:spPr bwMode="auto">
          <a:xfrm>
            <a:off x="1787525" y="6396038"/>
            <a:ext cx="433388"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t>(a)</a:t>
            </a:r>
          </a:p>
        </p:txBody>
      </p:sp>
      <p:sp>
        <p:nvSpPr>
          <p:cNvPr id="18440" name="Text Box 48"/>
          <p:cNvSpPr txBox="1">
            <a:spLocks noChangeArrowheads="1"/>
          </p:cNvSpPr>
          <p:nvPr/>
        </p:nvSpPr>
        <p:spPr bwMode="auto">
          <a:xfrm>
            <a:off x="5661025" y="6332538"/>
            <a:ext cx="433388"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t>(b)</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Read</a:t>
            </a:r>
            <a:endParaRPr lang="en-US" dirty="0"/>
          </a:p>
        </p:txBody>
      </p:sp>
      <p:grpSp>
        <p:nvGrpSpPr>
          <p:cNvPr id="4" name="Group 45"/>
          <p:cNvGrpSpPr>
            <a:grpSpLocks/>
          </p:cNvGrpSpPr>
          <p:nvPr/>
        </p:nvGrpSpPr>
        <p:grpSpPr bwMode="auto">
          <a:xfrm>
            <a:off x="685381" y="2134110"/>
            <a:ext cx="6150394" cy="2662031"/>
            <a:chOff x="-259" y="2067"/>
            <a:chExt cx="3001" cy="1653"/>
          </a:xfrm>
        </p:grpSpPr>
        <p:sp>
          <p:nvSpPr>
            <p:cNvPr id="5" name="Rectangle 5"/>
            <p:cNvSpPr>
              <a:spLocks noChangeArrowheads="1"/>
            </p:cNvSpPr>
            <p:nvPr/>
          </p:nvSpPr>
          <p:spPr bwMode="auto">
            <a:xfrm>
              <a:off x="579" y="2306"/>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1833" y="2321"/>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984" y="3517"/>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2253" y="3521"/>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546" y="3710"/>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1011" y="2560"/>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1028" y="2599"/>
              <a:ext cx="26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W</a:t>
              </a:r>
            </a:p>
          </p:txBody>
        </p:sp>
        <p:sp>
          <p:nvSpPr>
            <p:cNvPr id="12" name="Text Box 14"/>
            <p:cNvSpPr txBox="1">
              <a:spLocks noChangeArrowheads="1"/>
            </p:cNvSpPr>
            <p:nvPr/>
          </p:nvSpPr>
          <p:spPr bwMode="auto">
            <a:xfrm>
              <a:off x="522" y="2114"/>
              <a:ext cx="886"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1801" y="2114"/>
              <a:ext cx="88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904" y="2912"/>
              <a:ext cx="54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618" y="2664"/>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639" y="2660"/>
              <a:ext cx="22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
          <p:nvSpPr>
            <p:cNvPr id="17" name="Freeform 37"/>
            <p:cNvSpPr>
              <a:spLocks/>
            </p:cNvSpPr>
            <p:nvPr/>
          </p:nvSpPr>
          <p:spPr bwMode="auto">
            <a:xfrm flipH="1" flipV="1">
              <a:off x="39" y="2209"/>
              <a:ext cx="1375" cy="331"/>
            </a:xfrm>
            <a:custGeom>
              <a:avLst/>
              <a:gdLst>
                <a:gd name="T0" fmla="*/ 274 w 274"/>
                <a:gd name="T1" fmla="*/ 804 h 804"/>
                <a:gd name="T2" fmla="*/ 40 w 274"/>
                <a:gd name="T3" fmla="*/ 366 h 804"/>
                <a:gd name="T4" fmla="*/ 34 w 274"/>
                <a:gd name="T5" fmla="*/ 0 h 804"/>
                <a:gd name="T6" fmla="*/ 0 60000 65536"/>
                <a:gd name="T7" fmla="*/ 0 60000 65536"/>
                <a:gd name="T8" fmla="*/ 0 60000 65536"/>
                <a:gd name="T9" fmla="*/ 0 w 274"/>
                <a:gd name="T10" fmla="*/ 0 h 804"/>
                <a:gd name="T11" fmla="*/ 274 w 274"/>
                <a:gd name="T12" fmla="*/ 804 h 804"/>
              </a:gdLst>
              <a:ahLst/>
              <a:cxnLst>
                <a:cxn ang="T6">
                  <a:pos x="T0" y="T1"/>
                </a:cxn>
                <a:cxn ang="T7">
                  <a:pos x="T2" y="T3"/>
                </a:cxn>
                <a:cxn ang="T8">
                  <a:pos x="T4" y="T5"/>
                </a:cxn>
              </a:cxnLst>
              <a:rect l="T9" t="T10" r="T11" b="T12"/>
              <a:pathLst>
                <a:path w="274" h="804">
                  <a:moveTo>
                    <a:pt x="274" y="804"/>
                  </a:moveTo>
                  <a:cubicBezTo>
                    <a:pt x="177" y="652"/>
                    <a:pt x="80" y="500"/>
                    <a:pt x="40" y="366"/>
                  </a:cubicBezTo>
                  <a:cubicBezTo>
                    <a:pt x="0" y="232"/>
                    <a:pt x="35" y="61"/>
                    <a:pt x="34" y="0"/>
                  </a:cubicBezTo>
                </a:path>
              </a:pathLst>
            </a:custGeom>
            <a:noFill/>
            <a:ln w="12700">
              <a:solidFill>
                <a:srgbClr val="000000"/>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 name="Text Box 38"/>
            <p:cNvSpPr txBox="1">
              <a:spLocks noChangeArrowheads="1"/>
            </p:cNvSpPr>
            <p:nvPr/>
          </p:nvSpPr>
          <p:spPr bwMode="auto">
            <a:xfrm>
              <a:off x="-259" y="2067"/>
              <a:ext cx="44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page</a:t>
              </a:r>
            </a:p>
          </p:txBody>
        </p:sp>
      </p:grpSp>
      <p:sp>
        <p:nvSpPr>
          <p:cNvPr id="20" name="TextBox 19"/>
          <p:cNvSpPr txBox="1"/>
          <p:nvPr/>
        </p:nvSpPr>
        <p:spPr>
          <a:xfrm>
            <a:off x="3935056" y="5336259"/>
            <a:ext cx="2639264" cy="289823"/>
          </a:xfrm>
          <a:prstGeom prst="rect">
            <a:avLst/>
          </a:prstGeom>
          <a:noFill/>
        </p:spPr>
        <p:txBody>
          <a:bodyPr wrap="none" rtlCol="0">
            <a:spAutoFit/>
          </a:bodyPr>
          <a:lstStyle/>
          <a:p>
            <a:r>
              <a:rPr lang="en-US" dirty="0" smtClean="0">
                <a:solidFill>
                  <a:schemeClr val="accent4"/>
                </a:solidFill>
              </a:rPr>
              <a:t>Exclusive write access, no trap</a:t>
            </a:r>
            <a:endParaRPr lang="en-US" dirty="0">
              <a:solidFill>
                <a:schemeClr val="accent4"/>
              </a:solidFill>
            </a:endParaRPr>
          </a:p>
        </p:txBody>
      </p:sp>
      <p:sp>
        <p:nvSpPr>
          <p:cNvPr id="19" name="Text Box 46"/>
          <p:cNvSpPr txBox="1">
            <a:spLocks noChangeArrowheads="1"/>
          </p:cNvSpPr>
          <p:nvPr/>
        </p:nvSpPr>
        <p:spPr bwMode="auto">
          <a:xfrm>
            <a:off x="1447800" y="1676400"/>
            <a:ext cx="5776913" cy="312738"/>
          </a:xfrm>
          <a:prstGeom prst="rect">
            <a:avLst/>
          </a:prstGeom>
          <a:solidFill>
            <a:srgbClr val="FFCC99"/>
          </a:soli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Suppose Processor 1 is attempting a read: Different scenarios</a:t>
            </a:r>
          </a:p>
        </p:txBody>
      </p:sp>
    </p:spTree>
    <p:extLst>
      <p:ext uri="{BB962C8B-B14F-4D97-AF65-F5344CB8AC3E}">
        <p14:creationId xmlns:p14="http://schemas.microsoft.com/office/powerpoint/2010/main" val="5367492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Read</a:t>
            </a:r>
            <a:endParaRPr lang="en-US" dirty="0"/>
          </a:p>
        </p:txBody>
      </p:sp>
      <p:grpSp>
        <p:nvGrpSpPr>
          <p:cNvPr id="4" name="Group 45"/>
          <p:cNvGrpSpPr>
            <a:grpSpLocks/>
          </p:cNvGrpSpPr>
          <p:nvPr/>
        </p:nvGrpSpPr>
        <p:grpSpPr bwMode="auto">
          <a:xfrm>
            <a:off x="2286000" y="2209800"/>
            <a:ext cx="4549775" cy="2586341"/>
            <a:chOff x="522" y="2114"/>
            <a:chExt cx="2220" cy="1606"/>
          </a:xfrm>
        </p:grpSpPr>
        <p:sp>
          <p:nvSpPr>
            <p:cNvPr id="5" name="Rectangle 5"/>
            <p:cNvSpPr>
              <a:spLocks noChangeArrowheads="1"/>
            </p:cNvSpPr>
            <p:nvPr/>
          </p:nvSpPr>
          <p:spPr bwMode="auto">
            <a:xfrm>
              <a:off x="579" y="2306"/>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1833" y="2321"/>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984" y="3517"/>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2253" y="3521"/>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546" y="3710"/>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1011" y="2560"/>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1082" y="2599"/>
              <a:ext cx="153"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12" name="Text Box 14"/>
            <p:cNvSpPr txBox="1">
              <a:spLocks noChangeArrowheads="1"/>
            </p:cNvSpPr>
            <p:nvPr/>
          </p:nvSpPr>
          <p:spPr bwMode="auto">
            <a:xfrm>
              <a:off x="522" y="2114"/>
              <a:ext cx="886"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1801" y="2114"/>
              <a:ext cx="88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904" y="2912"/>
              <a:ext cx="54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618" y="2664"/>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639" y="2660"/>
              <a:ext cx="22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grpSp>
      <p:sp>
        <p:nvSpPr>
          <p:cNvPr id="20" name="TextBox 19"/>
          <p:cNvSpPr txBox="1"/>
          <p:nvPr/>
        </p:nvSpPr>
        <p:spPr>
          <a:xfrm>
            <a:off x="3935056" y="5336259"/>
            <a:ext cx="2619540" cy="289823"/>
          </a:xfrm>
          <a:prstGeom prst="rect">
            <a:avLst/>
          </a:prstGeom>
          <a:noFill/>
        </p:spPr>
        <p:txBody>
          <a:bodyPr wrap="none" rtlCol="0">
            <a:spAutoFit/>
          </a:bodyPr>
          <a:lstStyle/>
          <a:p>
            <a:r>
              <a:rPr lang="en-US" dirty="0" smtClean="0">
                <a:solidFill>
                  <a:schemeClr val="accent4"/>
                </a:solidFill>
              </a:rPr>
              <a:t>Exclusive read access, no trap</a:t>
            </a:r>
            <a:endParaRPr lang="en-US" dirty="0">
              <a:solidFill>
                <a:schemeClr val="accent4"/>
              </a:solidFill>
            </a:endParaRPr>
          </a:p>
        </p:txBody>
      </p:sp>
    </p:spTree>
    <p:extLst>
      <p:ext uri="{BB962C8B-B14F-4D97-AF65-F5344CB8AC3E}">
        <p14:creationId xmlns:p14="http://schemas.microsoft.com/office/powerpoint/2010/main" val="11038053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Read</a:t>
            </a:r>
            <a:endParaRPr lang="en-US" dirty="0"/>
          </a:p>
        </p:txBody>
      </p:sp>
      <p:grpSp>
        <p:nvGrpSpPr>
          <p:cNvPr id="4" name="Group 45"/>
          <p:cNvGrpSpPr>
            <a:grpSpLocks/>
          </p:cNvGrpSpPr>
          <p:nvPr/>
        </p:nvGrpSpPr>
        <p:grpSpPr bwMode="auto">
          <a:xfrm>
            <a:off x="2286000" y="2209800"/>
            <a:ext cx="4549775" cy="2586341"/>
            <a:chOff x="522" y="2114"/>
            <a:chExt cx="2220" cy="1606"/>
          </a:xfrm>
        </p:grpSpPr>
        <p:sp>
          <p:nvSpPr>
            <p:cNvPr id="5" name="Rectangle 5"/>
            <p:cNvSpPr>
              <a:spLocks noChangeArrowheads="1"/>
            </p:cNvSpPr>
            <p:nvPr/>
          </p:nvSpPr>
          <p:spPr bwMode="auto">
            <a:xfrm>
              <a:off x="579" y="2306"/>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1833" y="2321"/>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984" y="3517"/>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2253" y="3521"/>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546" y="3710"/>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1011" y="2560"/>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1082" y="2599"/>
              <a:ext cx="153"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12" name="Text Box 14"/>
            <p:cNvSpPr txBox="1">
              <a:spLocks noChangeArrowheads="1"/>
            </p:cNvSpPr>
            <p:nvPr/>
          </p:nvSpPr>
          <p:spPr bwMode="auto">
            <a:xfrm>
              <a:off x="522" y="2114"/>
              <a:ext cx="886"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1801" y="2114"/>
              <a:ext cx="88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904" y="2912"/>
              <a:ext cx="54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618" y="2664"/>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639" y="2660"/>
              <a:ext cx="22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grpSp>
      <p:sp>
        <p:nvSpPr>
          <p:cNvPr id="20" name="TextBox 19"/>
          <p:cNvSpPr txBox="1"/>
          <p:nvPr/>
        </p:nvSpPr>
        <p:spPr>
          <a:xfrm>
            <a:off x="3935056" y="5336259"/>
            <a:ext cx="2440179" cy="289823"/>
          </a:xfrm>
          <a:prstGeom prst="rect">
            <a:avLst/>
          </a:prstGeom>
          <a:noFill/>
        </p:spPr>
        <p:txBody>
          <a:bodyPr wrap="none" rtlCol="0">
            <a:spAutoFit/>
          </a:bodyPr>
          <a:lstStyle/>
          <a:p>
            <a:r>
              <a:rPr lang="en-US" dirty="0" smtClean="0">
                <a:solidFill>
                  <a:schemeClr val="accent4"/>
                </a:solidFill>
              </a:rPr>
              <a:t>Shared read access, no trap</a:t>
            </a:r>
            <a:endParaRPr lang="en-US" dirty="0">
              <a:solidFill>
                <a:schemeClr val="accent4"/>
              </a:solidFill>
            </a:endParaRPr>
          </a:p>
        </p:txBody>
      </p:sp>
      <p:sp>
        <p:nvSpPr>
          <p:cNvPr id="18" name="Rectangle 10"/>
          <p:cNvSpPr>
            <a:spLocks noChangeArrowheads="1"/>
          </p:cNvSpPr>
          <p:nvPr/>
        </p:nvSpPr>
        <p:spPr bwMode="auto">
          <a:xfrm>
            <a:off x="5867400" y="2895600"/>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Text Box 12"/>
          <p:cNvSpPr txBox="1">
            <a:spLocks noChangeArrowheads="1"/>
          </p:cNvSpPr>
          <p:nvPr/>
        </p:nvSpPr>
        <p:spPr bwMode="auto">
          <a:xfrm>
            <a:off x="6012911" y="2958407"/>
            <a:ext cx="313566" cy="28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Tree>
    <p:extLst>
      <p:ext uri="{BB962C8B-B14F-4D97-AF65-F5344CB8AC3E}">
        <p14:creationId xmlns:p14="http://schemas.microsoft.com/office/powerpoint/2010/main" val="36752661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Read</a:t>
            </a:r>
            <a:endParaRPr lang="en-US" dirty="0"/>
          </a:p>
        </p:txBody>
      </p:sp>
      <p:grpSp>
        <p:nvGrpSpPr>
          <p:cNvPr id="4" name="Group 45"/>
          <p:cNvGrpSpPr>
            <a:grpSpLocks/>
          </p:cNvGrpSpPr>
          <p:nvPr/>
        </p:nvGrpSpPr>
        <p:grpSpPr bwMode="auto">
          <a:xfrm>
            <a:off x="2286000" y="2209800"/>
            <a:ext cx="4549775" cy="2586341"/>
            <a:chOff x="522" y="2114"/>
            <a:chExt cx="2220" cy="1606"/>
          </a:xfrm>
        </p:grpSpPr>
        <p:sp>
          <p:nvSpPr>
            <p:cNvPr id="5" name="Rectangle 5"/>
            <p:cNvSpPr>
              <a:spLocks noChangeArrowheads="1"/>
            </p:cNvSpPr>
            <p:nvPr/>
          </p:nvSpPr>
          <p:spPr bwMode="auto">
            <a:xfrm>
              <a:off x="579" y="2306"/>
              <a:ext cx="842" cy="1201"/>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1833" y="2321"/>
              <a:ext cx="843" cy="12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984" y="3517"/>
              <a:ext cx="0" cy="179"/>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2253" y="3521"/>
              <a:ext cx="0" cy="18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546" y="3710"/>
              <a:ext cx="2196" cy="1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1011" y="2560"/>
              <a:ext cx="285" cy="303"/>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1082" y="2599"/>
              <a:ext cx="153"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12" name="Text Box 14"/>
            <p:cNvSpPr txBox="1">
              <a:spLocks noChangeArrowheads="1"/>
            </p:cNvSpPr>
            <p:nvPr/>
          </p:nvSpPr>
          <p:spPr bwMode="auto">
            <a:xfrm>
              <a:off x="522" y="2114"/>
              <a:ext cx="886"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1801" y="2114"/>
              <a:ext cx="88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2084" y="2918"/>
              <a:ext cx="54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618" y="2664"/>
              <a:ext cx="228" cy="24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639" y="2660"/>
              <a:ext cx="22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grpSp>
      <p:sp>
        <p:nvSpPr>
          <p:cNvPr id="20" name="TextBox 19"/>
          <p:cNvSpPr txBox="1"/>
          <p:nvPr/>
        </p:nvSpPr>
        <p:spPr>
          <a:xfrm>
            <a:off x="3935056" y="5336259"/>
            <a:ext cx="2440179" cy="289823"/>
          </a:xfrm>
          <a:prstGeom prst="rect">
            <a:avLst/>
          </a:prstGeom>
          <a:noFill/>
        </p:spPr>
        <p:txBody>
          <a:bodyPr wrap="none" rtlCol="0">
            <a:spAutoFit/>
          </a:bodyPr>
          <a:lstStyle/>
          <a:p>
            <a:r>
              <a:rPr lang="en-US" dirty="0" smtClean="0">
                <a:solidFill>
                  <a:schemeClr val="accent4"/>
                </a:solidFill>
              </a:rPr>
              <a:t>Shared read access, no trap</a:t>
            </a:r>
            <a:endParaRPr lang="en-US" dirty="0">
              <a:solidFill>
                <a:schemeClr val="accent4"/>
              </a:solidFill>
            </a:endParaRPr>
          </a:p>
        </p:txBody>
      </p:sp>
      <p:sp>
        <p:nvSpPr>
          <p:cNvPr id="18" name="Rectangle 10"/>
          <p:cNvSpPr>
            <a:spLocks noChangeArrowheads="1"/>
          </p:cNvSpPr>
          <p:nvPr/>
        </p:nvSpPr>
        <p:spPr bwMode="auto">
          <a:xfrm>
            <a:off x="5867400" y="2895600"/>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Text Box 12"/>
          <p:cNvSpPr txBox="1">
            <a:spLocks noChangeArrowheads="1"/>
          </p:cNvSpPr>
          <p:nvPr/>
        </p:nvSpPr>
        <p:spPr bwMode="auto">
          <a:xfrm>
            <a:off x="6012911" y="2958407"/>
            <a:ext cx="313566" cy="28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Tree>
    <p:extLst>
      <p:ext uri="{BB962C8B-B14F-4D97-AF65-F5344CB8AC3E}">
        <p14:creationId xmlns:p14="http://schemas.microsoft.com/office/powerpoint/2010/main" val="5179993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Read</a:t>
            </a:r>
            <a:endParaRPr lang="en-US" dirty="0"/>
          </a:p>
        </p:txBody>
      </p:sp>
      <p:sp>
        <p:nvSpPr>
          <p:cNvPr id="5" name="Rectangle 5"/>
          <p:cNvSpPr>
            <a:spLocks noChangeArrowheads="1"/>
          </p:cNvSpPr>
          <p:nvPr/>
        </p:nvSpPr>
        <p:spPr bwMode="auto">
          <a:xfrm>
            <a:off x="2402819" y="2519001"/>
            <a:ext cx="1725635" cy="193411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4972827" y="2543158"/>
            <a:ext cx="1727685" cy="193250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3232845" y="4469225"/>
            <a:ext cx="0" cy="28826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5833595" y="4475667"/>
            <a:ext cx="0" cy="28987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2335187" y="4780037"/>
            <a:ext cx="4500588" cy="16104"/>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3288180" y="2928049"/>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3433691" y="2990856"/>
            <a:ext cx="313566" cy="28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12" name="Text Box 14"/>
          <p:cNvSpPr txBox="1">
            <a:spLocks noChangeArrowheads="1"/>
          </p:cNvSpPr>
          <p:nvPr/>
        </p:nvSpPr>
        <p:spPr bwMode="auto">
          <a:xfrm>
            <a:off x="2286000" y="2209800"/>
            <a:ext cx="181581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4907244" y="2209800"/>
            <a:ext cx="181786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5487238" y="3504581"/>
            <a:ext cx="1121048"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2482747" y="3095533"/>
            <a:ext cx="467274" cy="386502"/>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2525785" y="3089092"/>
            <a:ext cx="457027" cy="40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
        <p:nvSpPr>
          <p:cNvPr id="20" name="TextBox 19"/>
          <p:cNvSpPr txBox="1"/>
          <p:nvPr/>
        </p:nvSpPr>
        <p:spPr>
          <a:xfrm>
            <a:off x="3935056" y="5336259"/>
            <a:ext cx="1518364" cy="871521"/>
          </a:xfrm>
          <a:prstGeom prst="rect">
            <a:avLst/>
          </a:prstGeom>
          <a:noFill/>
        </p:spPr>
        <p:txBody>
          <a:bodyPr wrap="none" rtlCol="0">
            <a:spAutoFit/>
          </a:bodyPr>
          <a:lstStyle/>
          <a:p>
            <a:r>
              <a:rPr lang="en-US" dirty="0" smtClean="0">
                <a:solidFill>
                  <a:schemeClr val="accent4"/>
                </a:solidFill>
              </a:rPr>
              <a:t>Read miss</a:t>
            </a:r>
          </a:p>
          <a:p>
            <a:pPr marL="342900" indent="-342900">
              <a:buAutoNum type="arabicPeriod"/>
            </a:pPr>
            <a:r>
              <a:rPr lang="en-US" dirty="0" smtClean="0">
                <a:solidFill>
                  <a:schemeClr val="accent4"/>
                </a:solidFill>
              </a:rPr>
              <a:t>Ask for copy</a:t>
            </a:r>
          </a:p>
          <a:p>
            <a:pPr marL="342900" indent="-342900">
              <a:buAutoNum type="arabicPeriod"/>
            </a:pPr>
            <a:r>
              <a:rPr lang="en-US" dirty="0" smtClean="0">
                <a:solidFill>
                  <a:schemeClr val="accent4"/>
                </a:solidFill>
              </a:rPr>
              <a:t>Mark as R</a:t>
            </a:r>
          </a:p>
          <a:p>
            <a:pPr marL="342900" indent="-342900">
              <a:buAutoNum type="arabicPeriod"/>
            </a:pPr>
            <a:r>
              <a:rPr lang="en-US" dirty="0" smtClean="0">
                <a:solidFill>
                  <a:schemeClr val="accent4"/>
                </a:solidFill>
              </a:rPr>
              <a:t>Satisfy read</a:t>
            </a:r>
            <a:endParaRPr lang="en-US" dirty="0">
              <a:solidFill>
                <a:schemeClr val="accent4"/>
              </a:solidFill>
            </a:endParaRPr>
          </a:p>
        </p:txBody>
      </p:sp>
      <p:sp>
        <p:nvSpPr>
          <p:cNvPr id="18" name="Rectangle 10"/>
          <p:cNvSpPr>
            <a:spLocks noChangeArrowheads="1"/>
          </p:cNvSpPr>
          <p:nvPr/>
        </p:nvSpPr>
        <p:spPr bwMode="auto">
          <a:xfrm>
            <a:off x="5867400" y="2895600"/>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Text Box 12"/>
          <p:cNvSpPr txBox="1">
            <a:spLocks noChangeArrowheads="1"/>
          </p:cNvSpPr>
          <p:nvPr/>
        </p:nvSpPr>
        <p:spPr bwMode="auto">
          <a:xfrm>
            <a:off x="6012911" y="2958407"/>
            <a:ext cx="313566" cy="28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Tree>
    <p:extLst>
      <p:ext uri="{BB962C8B-B14F-4D97-AF65-F5344CB8AC3E}">
        <p14:creationId xmlns:p14="http://schemas.microsoft.com/office/powerpoint/2010/main" val="1907149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Read</a:t>
            </a:r>
            <a:endParaRPr lang="en-US" dirty="0"/>
          </a:p>
        </p:txBody>
      </p:sp>
      <p:sp>
        <p:nvSpPr>
          <p:cNvPr id="5" name="Rectangle 5"/>
          <p:cNvSpPr>
            <a:spLocks noChangeArrowheads="1"/>
          </p:cNvSpPr>
          <p:nvPr/>
        </p:nvSpPr>
        <p:spPr bwMode="auto">
          <a:xfrm>
            <a:off x="2402819" y="2519001"/>
            <a:ext cx="1725635" cy="193411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4972827" y="2543158"/>
            <a:ext cx="1727685" cy="193250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3232845" y="4469225"/>
            <a:ext cx="0" cy="28826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5833595" y="4475667"/>
            <a:ext cx="0" cy="28987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2335187" y="4780037"/>
            <a:ext cx="4500588" cy="16104"/>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3288180" y="2928049"/>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3433691" y="2990856"/>
            <a:ext cx="313566" cy="28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12" name="Text Box 14"/>
          <p:cNvSpPr txBox="1">
            <a:spLocks noChangeArrowheads="1"/>
          </p:cNvSpPr>
          <p:nvPr/>
        </p:nvSpPr>
        <p:spPr bwMode="auto">
          <a:xfrm>
            <a:off x="2286000" y="2209800"/>
            <a:ext cx="181581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4907244" y="2209800"/>
            <a:ext cx="181786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5487238" y="3504581"/>
            <a:ext cx="1121048"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2482747" y="3095533"/>
            <a:ext cx="467274" cy="386502"/>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2525785" y="3089092"/>
            <a:ext cx="457027" cy="40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
        <p:nvSpPr>
          <p:cNvPr id="20" name="TextBox 19"/>
          <p:cNvSpPr txBox="1"/>
          <p:nvPr/>
        </p:nvSpPr>
        <p:spPr>
          <a:xfrm>
            <a:off x="3935056" y="5336259"/>
            <a:ext cx="2980303" cy="1065420"/>
          </a:xfrm>
          <a:prstGeom prst="rect">
            <a:avLst/>
          </a:prstGeom>
          <a:noFill/>
        </p:spPr>
        <p:txBody>
          <a:bodyPr wrap="none" rtlCol="0">
            <a:spAutoFit/>
          </a:bodyPr>
          <a:lstStyle/>
          <a:p>
            <a:r>
              <a:rPr lang="en-US" dirty="0" smtClean="0">
                <a:solidFill>
                  <a:schemeClr val="accent4"/>
                </a:solidFill>
              </a:rPr>
              <a:t>Read miss</a:t>
            </a:r>
          </a:p>
          <a:p>
            <a:pPr marL="342900" indent="-342900">
              <a:buAutoNum type="arabicPeriod"/>
            </a:pPr>
            <a:r>
              <a:rPr lang="en-US" dirty="0" smtClean="0">
                <a:solidFill>
                  <a:schemeClr val="accent4"/>
                </a:solidFill>
              </a:rPr>
              <a:t>Ask to downgrade from W to R</a:t>
            </a:r>
          </a:p>
          <a:p>
            <a:pPr marL="342900" indent="-342900">
              <a:buAutoNum type="arabicPeriod"/>
            </a:pPr>
            <a:r>
              <a:rPr lang="en-US" dirty="0" smtClean="0">
                <a:solidFill>
                  <a:schemeClr val="accent4"/>
                </a:solidFill>
              </a:rPr>
              <a:t>Ask for copy</a:t>
            </a:r>
          </a:p>
          <a:p>
            <a:pPr marL="342900" indent="-342900">
              <a:buAutoNum type="arabicPeriod"/>
            </a:pPr>
            <a:r>
              <a:rPr lang="en-US" dirty="0" smtClean="0">
                <a:solidFill>
                  <a:schemeClr val="accent4"/>
                </a:solidFill>
              </a:rPr>
              <a:t>Mark as R</a:t>
            </a:r>
          </a:p>
          <a:p>
            <a:pPr marL="342900" indent="-342900">
              <a:buAutoNum type="arabicPeriod"/>
            </a:pPr>
            <a:r>
              <a:rPr lang="en-US" dirty="0" smtClean="0">
                <a:solidFill>
                  <a:schemeClr val="accent4"/>
                </a:solidFill>
              </a:rPr>
              <a:t>Satisfy read</a:t>
            </a:r>
            <a:endParaRPr lang="en-US" dirty="0">
              <a:solidFill>
                <a:schemeClr val="accent4"/>
              </a:solidFill>
            </a:endParaRPr>
          </a:p>
        </p:txBody>
      </p:sp>
      <p:sp>
        <p:nvSpPr>
          <p:cNvPr id="18" name="Rectangle 10"/>
          <p:cNvSpPr>
            <a:spLocks noChangeArrowheads="1"/>
          </p:cNvSpPr>
          <p:nvPr/>
        </p:nvSpPr>
        <p:spPr bwMode="auto">
          <a:xfrm>
            <a:off x="5867400" y="2895600"/>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Text Box 12"/>
          <p:cNvSpPr txBox="1">
            <a:spLocks noChangeArrowheads="1"/>
          </p:cNvSpPr>
          <p:nvPr/>
        </p:nvSpPr>
        <p:spPr bwMode="auto">
          <a:xfrm>
            <a:off x="6012911" y="2958407"/>
            <a:ext cx="313566" cy="28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21" name="Text Box 12"/>
          <p:cNvSpPr txBox="1">
            <a:spLocks noChangeArrowheads="1"/>
          </p:cNvSpPr>
          <p:nvPr/>
        </p:nvSpPr>
        <p:spPr bwMode="auto">
          <a:xfrm>
            <a:off x="6019800" y="2971800"/>
            <a:ext cx="3541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W</a:t>
            </a:r>
          </a:p>
        </p:txBody>
      </p:sp>
    </p:spTree>
    <p:extLst>
      <p:ext uri="{BB962C8B-B14F-4D97-AF65-F5344CB8AC3E}">
        <p14:creationId xmlns:p14="http://schemas.microsoft.com/office/powerpoint/2010/main" val="2695495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20" grpId="0"/>
      <p:bldP spid="19"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ChangeArrowheads="1"/>
          </p:cNvSpPr>
          <p:nvPr/>
        </p:nvSpPr>
        <p:spPr bwMode="auto">
          <a:xfrm>
            <a:off x="4635500" y="4043362"/>
            <a:ext cx="3848100" cy="2527300"/>
          </a:xfrm>
          <a:prstGeom prst="rect">
            <a:avLst/>
          </a:prstGeom>
          <a:gradFill rotWithShape="0">
            <a:gsLst>
              <a:gs pos="0">
                <a:schemeClr val="tx2"/>
              </a:gs>
              <a:gs pos="50000">
                <a:srgbClr val="FFFFFF"/>
              </a:gs>
              <a:gs pos="100000">
                <a:schemeClr val="tx2"/>
              </a:gs>
            </a:gsLst>
            <a:lin ang="2700000" scaled="1"/>
          </a:gradFill>
          <a:ln w="12700">
            <a:solidFill>
              <a:schemeClr val="tx1"/>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mn-cs"/>
            </a:endParaRPr>
          </a:p>
        </p:txBody>
      </p:sp>
      <p:sp>
        <p:nvSpPr>
          <p:cNvPr id="268291" name="Rectangle 3"/>
          <p:cNvSpPr>
            <a:spLocks noChangeArrowheads="1"/>
          </p:cNvSpPr>
          <p:nvPr/>
        </p:nvSpPr>
        <p:spPr bwMode="auto">
          <a:xfrm>
            <a:off x="711200" y="4068762"/>
            <a:ext cx="3848100" cy="2527300"/>
          </a:xfrm>
          <a:prstGeom prst="rect">
            <a:avLst/>
          </a:prstGeom>
          <a:gradFill rotWithShape="0">
            <a:gsLst>
              <a:gs pos="0">
                <a:schemeClr val="tx2"/>
              </a:gs>
              <a:gs pos="50000">
                <a:srgbClr val="FFFFFF"/>
              </a:gs>
              <a:gs pos="100000">
                <a:schemeClr val="tx2"/>
              </a:gs>
            </a:gsLst>
            <a:lin ang="2700000" scaled="1"/>
          </a:gradFill>
          <a:ln w="12700">
            <a:solidFill>
              <a:schemeClr val="tx1"/>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mn-cs"/>
            </a:endParaRPr>
          </a:p>
        </p:txBody>
      </p:sp>
      <p:sp>
        <p:nvSpPr>
          <p:cNvPr id="268292" name="Rectangle 4"/>
          <p:cNvSpPr>
            <a:spLocks noChangeArrowheads="1"/>
          </p:cNvSpPr>
          <p:nvPr/>
        </p:nvSpPr>
        <p:spPr bwMode="auto">
          <a:xfrm>
            <a:off x="1600200" y="1528762"/>
            <a:ext cx="5880100" cy="2362200"/>
          </a:xfrm>
          <a:prstGeom prst="rect">
            <a:avLst/>
          </a:prstGeom>
          <a:gradFill rotWithShape="0">
            <a:gsLst>
              <a:gs pos="0">
                <a:schemeClr val="tx2"/>
              </a:gs>
              <a:gs pos="50000">
                <a:srgbClr val="FFFFFF"/>
              </a:gs>
              <a:gs pos="100000">
                <a:schemeClr val="tx2"/>
              </a:gs>
            </a:gsLst>
            <a:lin ang="2700000" scaled="1"/>
          </a:gradFill>
          <a:ln w="12700">
            <a:solidFill>
              <a:schemeClr val="tx1"/>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mn-cs"/>
            </a:endParaRPr>
          </a:p>
        </p:txBody>
      </p:sp>
      <p:sp>
        <p:nvSpPr>
          <p:cNvPr id="268293" name="Rectangle 5"/>
          <p:cNvSpPr>
            <a:spLocks noGrp="1" noChangeArrowheads="1"/>
          </p:cNvSpPr>
          <p:nvPr>
            <p:ph type="title"/>
          </p:nvPr>
        </p:nvSpPr>
        <p:spPr/>
        <p:txBody>
          <a:bodyPr/>
          <a:lstStyle/>
          <a:p>
            <a:r>
              <a:rPr lang="en-US" smtClean="0"/>
              <a:t>The Basic Model of DSM </a:t>
            </a:r>
            <a:endParaRPr lang="en-US"/>
          </a:p>
        </p:txBody>
      </p:sp>
      <p:sp>
        <p:nvSpPr>
          <p:cNvPr id="7175" name="Text Box 7"/>
          <p:cNvSpPr txBox="1">
            <a:spLocks noChangeArrowheads="1"/>
          </p:cNvSpPr>
          <p:nvPr/>
        </p:nvSpPr>
        <p:spPr bwMode="auto">
          <a:xfrm>
            <a:off x="2857500" y="18081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0</a:t>
            </a:r>
          </a:p>
        </p:txBody>
      </p:sp>
      <p:sp>
        <p:nvSpPr>
          <p:cNvPr id="7176" name="Text Box 8"/>
          <p:cNvSpPr txBox="1">
            <a:spLocks noChangeArrowheads="1"/>
          </p:cNvSpPr>
          <p:nvPr/>
        </p:nvSpPr>
        <p:spPr bwMode="auto">
          <a:xfrm>
            <a:off x="3175000" y="18081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1</a:t>
            </a:r>
          </a:p>
        </p:txBody>
      </p:sp>
      <p:sp>
        <p:nvSpPr>
          <p:cNvPr id="7177" name="Text Box 9"/>
          <p:cNvSpPr txBox="1">
            <a:spLocks noChangeArrowheads="1"/>
          </p:cNvSpPr>
          <p:nvPr/>
        </p:nvSpPr>
        <p:spPr bwMode="auto">
          <a:xfrm>
            <a:off x="3492500" y="18081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2</a:t>
            </a:r>
          </a:p>
        </p:txBody>
      </p:sp>
      <p:sp>
        <p:nvSpPr>
          <p:cNvPr id="7178" name="Text Box 10"/>
          <p:cNvSpPr txBox="1">
            <a:spLocks noChangeArrowheads="1"/>
          </p:cNvSpPr>
          <p:nvPr/>
        </p:nvSpPr>
        <p:spPr bwMode="auto">
          <a:xfrm>
            <a:off x="3810000" y="18081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3</a:t>
            </a:r>
          </a:p>
        </p:txBody>
      </p:sp>
      <p:sp>
        <p:nvSpPr>
          <p:cNvPr id="7179" name="Text Box 11"/>
          <p:cNvSpPr txBox="1">
            <a:spLocks noChangeArrowheads="1"/>
          </p:cNvSpPr>
          <p:nvPr/>
        </p:nvSpPr>
        <p:spPr bwMode="auto">
          <a:xfrm>
            <a:off x="4127500" y="18081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4</a:t>
            </a:r>
          </a:p>
        </p:txBody>
      </p:sp>
      <p:sp>
        <p:nvSpPr>
          <p:cNvPr id="7180" name="Text Box 12"/>
          <p:cNvSpPr txBox="1">
            <a:spLocks noChangeArrowheads="1"/>
          </p:cNvSpPr>
          <p:nvPr/>
        </p:nvSpPr>
        <p:spPr bwMode="auto">
          <a:xfrm>
            <a:off x="4445000" y="18081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5</a:t>
            </a:r>
          </a:p>
        </p:txBody>
      </p:sp>
      <p:sp>
        <p:nvSpPr>
          <p:cNvPr id="7181" name="Text Box 13"/>
          <p:cNvSpPr txBox="1">
            <a:spLocks noChangeArrowheads="1"/>
          </p:cNvSpPr>
          <p:nvPr/>
        </p:nvSpPr>
        <p:spPr bwMode="auto">
          <a:xfrm>
            <a:off x="4762500" y="18081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6</a:t>
            </a:r>
          </a:p>
        </p:txBody>
      </p:sp>
      <p:sp>
        <p:nvSpPr>
          <p:cNvPr id="7182" name="Text Box 14"/>
          <p:cNvSpPr txBox="1">
            <a:spLocks noChangeArrowheads="1"/>
          </p:cNvSpPr>
          <p:nvPr/>
        </p:nvSpPr>
        <p:spPr bwMode="auto">
          <a:xfrm>
            <a:off x="5080000" y="18081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7</a:t>
            </a:r>
          </a:p>
        </p:txBody>
      </p:sp>
      <p:sp>
        <p:nvSpPr>
          <p:cNvPr id="7183" name="Text Box 15"/>
          <p:cNvSpPr txBox="1">
            <a:spLocks noChangeArrowheads="1"/>
          </p:cNvSpPr>
          <p:nvPr/>
        </p:nvSpPr>
        <p:spPr bwMode="auto">
          <a:xfrm>
            <a:off x="5384800" y="18081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8</a:t>
            </a:r>
          </a:p>
        </p:txBody>
      </p:sp>
      <p:sp>
        <p:nvSpPr>
          <p:cNvPr id="7184" name="Text Box 16"/>
          <p:cNvSpPr txBox="1">
            <a:spLocks noChangeArrowheads="1"/>
          </p:cNvSpPr>
          <p:nvPr/>
        </p:nvSpPr>
        <p:spPr bwMode="auto">
          <a:xfrm>
            <a:off x="5702300" y="18081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9</a:t>
            </a:r>
          </a:p>
        </p:txBody>
      </p:sp>
      <p:sp>
        <p:nvSpPr>
          <p:cNvPr id="7185" name="Rectangle 17"/>
          <p:cNvSpPr>
            <a:spLocks noChangeArrowheads="1"/>
          </p:cNvSpPr>
          <p:nvPr/>
        </p:nvSpPr>
        <p:spPr bwMode="auto">
          <a:xfrm>
            <a:off x="2565400" y="2455862"/>
            <a:ext cx="11049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7186" name="Rectangle 18"/>
          <p:cNvSpPr>
            <a:spLocks noChangeArrowheads="1"/>
          </p:cNvSpPr>
          <p:nvPr/>
        </p:nvSpPr>
        <p:spPr bwMode="auto">
          <a:xfrm>
            <a:off x="5232400" y="2443162"/>
            <a:ext cx="11049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7187" name="Rectangle 19"/>
          <p:cNvSpPr>
            <a:spLocks noChangeArrowheads="1"/>
          </p:cNvSpPr>
          <p:nvPr/>
        </p:nvSpPr>
        <p:spPr bwMode="auto">
          <a:xfrm>
            <a:off x="3898900" y="2443162"/>
            <a:ext cx="11049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7188" name="Line 20"/>
          <p:cNvSpPr>
            <a:spLocks noChangeShapeType="1"/>
          </p:cNvSpPr>
          <p:nvPr/>
        </p:nvSpPr>
        <p:spPr bwMode="auto">
          <a:xfrm>
            <a:off x="3098800" y="3332162"/>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89" name="Line 21"/>
          <p:cNvSpPr>
            <a:spLocks noChangeShapeType="1"/>
          </p:cNvSpPr>
          <p:nvPr/>
        </p:nvSpPr>
        <p:spPr bwMode="auto">
          <a:xfrm>
            <a:off x="4394200" y="3357562"/>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90" name="Line 22"/>
          <p:cNvSpPr>
            <a:spLocks noChangeShapeType="1"/>
          </p:cNvSpPr>
          <p:nvPr/>
        </p:nvSpPr>
        <p:spPr bwMode="auto">
          <a:xfrm>
            <a:off x="5778500" y="3344862"/>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91" name="Line 23"/>
          <p:cNvSpPr>
            <a:spLocks noChangeShapeType="1"/>
          </p:cNvSpPr>
          <p:nvPr/>
        </p:nvSpPr>
        <p:spPr bwMode="auto">
          <a:xfrm>
            <a:off x="2324100" y="3649662"/>
            <a:ext cx="42164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92" name="Text Box 24"/>
          <p:cNvSpPr txBox="1">
            <a:spLocks noChangeArrowheads="1"/>
          </p:cNvSpPr>
          <p:nvPr/>
        </p:nvSpPr>
        <p:spPr bwMode="auto">
          <a:xfrm>
            <a:off x="2628900" y="25066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0</a:t>
            </a:r>
          </a:p>
        </p:txBody>
      </p:sp>
      <p:sp>
        <p:nvSpPr>
          <p:cNvPr id="7193" name="Text Box 25"/>
          <p:cNvSpPr txBox="1">
            <a:spLocks noChangeArrowheads="1"/>
          </p:cNvSpPr>
          <p:nvPr/>
        </p:nvSpPr>
        <p:spPr bwMode="auto">
          <a:xfrm>
            <a:off x="2997200" y="25066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2</a:t>
            </a:r>
          </a:p>
        </p:txBody>
      </p:sp>
      <p:sp>
        <p:nvSpPr>
          <p:cNvPr id="7194" name="Text Box 26"/>
          <p:cNvSpPr txBox="1">
            <a:spLocks noChangeArrowheads="1"/>
          </p:cNvSpPr>
          <p:nvPr/>
        </p:nvSpPr>
        <p:spPr bwMode="auto">
          <a:xfrm>
            <a:off x="3962400" y="25193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1</a:t>
            </a:r>
          </a:p>
        </p:txBody>
      </p:sp>
      <p:sp>
        <p:nvSpPr>
          <p:cNvPr id="7195" name="Text Box 27"/>
          <p:cNvSpPr txBox="1">
            <a:spLocks noChangeArrowheads="1"/>
          </p:cNvSpPr>
          <p:nvPr/>
        </p:nvSpPr>
        <p:spPr bwMode="auto">
          <a:xfrm>
            <a:off x="4343400" y="25193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4</a:t>
            </a:r>
          </a:p>
        </p:txBody>
      </p:sp>
      <p:sp>
        <p:nvSpPr>
          <p:cNvPr id="7196" name="Text Box 28"/>
          <p:cNvSpPr txBox="1">
            <a:spLocks noChangeArrowheads="1"/>
          </p:cNvSpPr>
          <p:nvPr/>
        </p:nvSpPr>
        <p:spPr bwMode="auto">
          <a:xfrm>
            <a:off x="3975100" y="29130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7</a:t>
            </a:r>
          </a:p>
        </p:txBody>
      </p:sp>
      <p:sp>
        <p:nvSpPr>
          <p:cNvPr id="7197" name="Text Box 29"/>
          <p:cNvSpPr txBox="1">
            <a:spLocks noChangeArrowheads="1"/>
          </p:cNvSpPr>
          <p:nvPr/>
        </p:nvSpPr>
        <p:spPr bwMode="auto">
          <a:xfrm>
            <a:off x="2628900" y="29257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5</a:t>
            </a:r>
          </a:p>
        </p:txBody>
      </p:sp>
      <p:sp>
        <p:nvSpPr>
          <p:cNvPr id="7198" name="Text Box 30"/>
          <p:cNvSpPr txBox="1">
            <a:spLocks noChangeArrowheads="1"/>
          </p:cNvSpPr>
          <p:nvPr/>
        </p:nvSpPr>
        <p:spPr bwMode="auto">
          <a:xfrm>
            <a:off x="5308600" y="25193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3</a:t>
            </a:r>
          </a:p>
        </p:txBody>
      </p:sp>
      <p:sp>
        <p:nvSpPr>
          <p:cNvPr id="7199" name="Text Box 31"/>
          <p:cNvSpPr txBox="1">
            <a:spLocks noChangeArrowheads="1"/>
          </p:cNvSpPr>
          <p:nvPr/>
        </p:nvSpPr>
        <p:spPr bwMode="auto">
          <a:xfrm>
            <a:off x="5702300" y="25193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6</a:t>
            </a:r>
          </a:p>
        </p:txBody>
      </p:sp>
      <p:sp>
        <p:nvSpPr>
          <p:cNvPr id="7200" name="Text Box 32"/>
          <p:cNvSpPr txBox="1">
            <a:spLocks noChangeArrowheads="1"/>
          </p:cNvSpPr>
          <p:nvPr/>
        </p:nvSpPr>
        <p:spPr bwMode="auto">
          <a:xfrm>
            <a:off x="5308600" y="29003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8</a:t>
            </a:r>
          </a:p>
        </p:txBody>
      </p:sp>
      <p:sp>
        <p:nvSpPr>
          <p:cNvPr id="7201" name="Text Box 33"/>
          <p:cNvSpPr txBox="1">
            <a:spLocks noChangeArrowheads="1"/>
          </p:cNvSpPr>
          <p:nvPr/>
        </p:nvSpPr>
        <p:spPr bwMode="auto">
          <a:xfrm>
            <a:off x="5715000" y="29130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9</a:t>
            </a:r>
          </a:p>
        </p:txBody>
      </p:sp>
      <p:sp>
        <p:nvSpPr>
          <p:cNvPr id="7202" name="Line 34"/>
          <p:cNvSpPr>
            <a:spLocks noChangeShapeType="1"/>
          </p:cNvSpPr>
          <p:nvPr/>
        </p:nvSpPr>
        <p:spPr bwMode="auto">
          <a:xfrm flipH="1">
            <a:off x="2870200" y="2138362"/>
            <a:ext cx="1270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03" name="Line 35"/>
          <p:cNvSpPr>
            <a:spLocks noChangeShapeType="1"/>
          </p:cNvSpPr>
          <p:nvPr/>
        </p:nvSpPr>
        <p:spPr bwMode="auto">
          <a:xfrm>
            <a:off x="3314700" y="2138362"/>
            <a:ext cx="876300" cy="2921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04" name="Line 36"/>
          <p:cNvSpPr>
            <a:spLocks noChangeShapeType="1"/>
          </p:cNvSpPr>
          <p:nvPr/>
        </p:nvSpPr>
        <p:spPr bwMode="auto">
          <a:xfrm flipH="1">
            <a:off x="3098800" y="2138362"/>
            <a:ext cx="5715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05" name="Line 37"/>
          <p:cNvSpPr>
            <a:spLocks noChangeShapeType="1"/>
          </p:cNvSpPr>
          <p:nvPr/>
        </p:nvSpPr>
        <p:spPr bwMode="auto">
          <a:xfrm>
            <a:off x="3975100" y="2125662"/>
            <a:ext cx="15113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06" name="Line 38"/>
          <p:cNvSpPr>
            <a:spLocks noChangeShapeType="1"/>
          </p:cNvSpPr>
          <p:nvPr/>
        </p:nvSpPr>
        <p:spPr bwMode="auto">
          <a:xfrm>
            <a:off x="4343400" y="2125662"/>
            <a:ext cx="1016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07" name="Line 39"/>
          <p:cNvSpPr>
            <a:spLocks noChangeShapeType="1"/>
          </p:cNvSpPr>
          <p:nvPr/>
        </p:nvSpPr>
        <p:spPr bwMode="auto">
          <a:xfrm flipH="1">
            <a:off x="3403600" y="2138362"/>
            <a:ext cx="11938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08" name="Line 40"/>
          <p:cNvSpPr>
            <a:spLocks noChangeShapeType="1"/>
          </p:cNvSpPr>
          <p:nvPr/>
        </p:nvSpPr>
        <p:spPr bwMode="auto">
          <a:xfrm>
            <a:off x="4914900" y="2125662"/>
            <a:ext cx="7620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09" name="Line 41"/>
          <p:cNvSpPr>
            <a:spLocks noChangeShapeType="1"/>
          </p:cNvSpPr>
          <p:nvPr/>
        </p:nvSpPr>
        <p:spPr bwMode="auto">
          <a:xfrm flipH="1">
            <a:off x="4635500" y="2138362"/>
            <a:ext cx="6350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10" name="Line 42"/>
          <p:cNvSpPr>
            <a:spLocks noChangeShapeType="1"/>
          </p:cNvSpPr>
          <p:nvPr/>
        </p:nvSpPr>
        <p:spPr bwMode="auto">
          <a:xfrm>
            <a:off x="5854700" y="2138362"/>
            <a:ext cx="228600" cy="2921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11" name="Line 43"/>
          <p:cNvSpPr>
            <a:spLocks noChangeShapeType="1"/>
          </p:cNvSpPr>
          <p:nvPr/>
        </p:nvSpPr>
        <p:spPr bwMode="auto">
          <a:xfrm>
            <a:off x="5537200" y="2138362"/>
            <a:ext cx="3175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12" name="Text Box 44"/>
          <p:cNvSpPr txBox="1">
            <a:spLocks noChangeArrowheads="1"/>
          </p:cNvSpPr>
          <p:nvPr/>
        </p:nvSpPr>
        <p:spPr bwMode="auto">
          <a:xfrm>
            <a:off x="3263900" y="3065462"/>
            <a:ext cx="495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P1</a:t>
            </a:r>
          </a:p>
        </p:txBody>
      </p:sp>
      <p:sp>
        <p:nvSpPr>
          <p:cNvPr id="7213" name="Text Box 45"/>
          <p:cNvSpPr txBox="1">
            <a:spLocks noChangeArrowheads="1"/>
          </p:cNvSpPr>
          <p:nvPr/>
        </p:nvSpPr>
        <p:spPr bwMode="auto">
          <a:xfrm>
            <a:off x="4597400" y="3052762"/>
            <a:ext cx="495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P2</a:t>
            </a:r>
          </a:p>
        </p:txBody>
      </p:sp>
      <p:sp>
        <p:nvSpPr>
          <p:cNvPr id="7214" name="Text Box 46"/>
          <p:cNvSpPr txBox="1">
            <a:spLocks noChangeArrowheads="1"/>
          </p:cNvSpPr>
          <p:nvPr/>
        </p:nvSpPr>
        <p:spPr bwMode="auto">
          <a:xfrm>
            <a:off x="5956300" y="3065462"/>
            <a:ext cx="495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t>P3</a:t>
            </a:r>
          </a:p>
        </p:txBody>
      </p:sp>
      <p:sp>
        <p:nvSpPr>
          <p:cNvPr id="7215" name="Text Box 47"/>
          <p:cNvSpPr txBox="1">
            <a:spLocks noChangeArrowheads="1"/>
          </p:cNvSpPr>
          <p:nvPr/>
        </p:nvSpPr>
        <p:spPr bwMode="auto">
          <a:xfrm>
            <a:off x="3098800" y="1541462"/>
            <a:ext cx="2692400"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chemeClr val="tx1"/>
                </a:solidFill>
              </a:rPr>
              <a:t>Shared Address Space</a:t>
            </a:r>
          </a:p>
        </p:txBody>
      </p:sp>
      <p:sp>
        <p:nvSpPr>
          <p:cNvPr id="7216" name="Text Box 48"/>
          <p:cNvSpPr txBox="1">
            <a:spLocks noChangeArrowheads="1"/>
          </p:cNvSpPr>
          <p:nvPr/>
        </p:nvSpPr>
        <p:spPr bwMode="auto">
          <a:xfrm>
            <a:off x="10922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0</a:t>
            </a:r>
          </a:p>
        </p:txBody>
      </p:sp>
      <p:sp>
        <p:nvSpPr>
          <p:cNvPr id="7217" name="Text Box 49"/>
          <p:cNvSpPr txBox="1">
            <a:spLocks noChangeArrowheads="1"/>
          </p:cNvSpPr>
          <p:nvPr/>
        </p:nvSpPr>
        <p:spPr bwMode="auto">
          <a:xfrm>
            <a:off x="14097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1</a:t>
            </a:r>
          </a:p>
        </p:txBody>
      </p:sp>
      <p:sp>
        <p:nvSpPr>
          <p:cNvPr id="7218" name="Text Box 50"/>
          <p:cNvSpPr txBox="1">
            <a:spLocks noChangeArrowheads="1"/>
          </p:cNvSpPr>
          <p:nvPr/>
        </p:nvSpPr>
        <p:spPr bwMode="auto">
          <a:xfrm>
            <a:off x="17272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2</a:t>
            </a:r>
          </a:p>
        </p:txBody>
      </p:sp>
      <p:sp>
        <p:nvSpPr>
          <p:cNvPr id="7219" name="Text Box 51"/>
          <p:cNvSpPr txBox="1">
            <a:spLocks noChangeArrowheads="1"/>
          </p:cNvSpPr>
          <p:nvPr/>
        </p:nvSpPr>
        <p:spPr bwMode="auto">
          <a:xfrm>
            <a:off x="20447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3</a:t>
            </a:r>
          </a:p>
        </p:txBody>
      </p:sp>
      <p:sp>
        <p:nvSpPr>
          <p:cNvPr id="7220" name="Text Box 52"/>
          <p:cNvSpPr txBox="1">
            <a:spLocks noChangeArrowheads="1"/>
          </p:cNvSpPr>
          <p:nvPr/>
        </p:nvSpPr>
        <p:spPr bwMode="auto">
          <a:xfrm>
            <a:off x="23622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4</a:t>
            </a:r>
          </a:p>
        </p:txBody>
      </p:sp>
      <p:sp>
        <p:nvSpPr>
          <p:cNvPr id="7221" name="Text Box 53"/>
          <p:cNvSpPr txBox="1">
            <a:spLocks noChangeArrowheads="1"/>
          </p:cNvSpPr>
          <p:nvPr/>
        </p:nvSpPr>
        <p:spPr bwMode="auto">
          <a:xfrm>
            <a:off x="26797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5</a:t>
            </a:r>
          </a:p>
        </p:txBody>
      </p:sp>
      <p:sp>
        <p:nvSpPr>
          <p:cNvPr id="7222" name="Text Box 54"/>
          <p:cNvSpPr txBox="1">
            <a:spLocks noChangeArrowheads="1"/>
          </p:cNvSpPr>
          <p:nvPr/>
        </p:nvSpPr>
        <p:spPr bwMode="auto">
          <a:xfrm>
            <a:off x="29972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6</a:t>
            </a:r>
          </a:p>
        </p:txBody>
      </p:sp>
      <p:sp>
        <p:nvSpPr>
          <p:cNvPr id="7223" name="Text Box 55"/>
          <p:cNvSpPr txBox="1">
            <a:spLocks noChangeArrowheads="1"/>
          </p:cNvSpPr>
          <p:nvPr/>
        </p:nvSpPr>
        <p:spPr bwMode="auto">
          <a:xfrm>
            <a:off x="33147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7</a:t>
            </a:r>
          </a:p>
        </p:txBody>
      </p:sp>
      <p:sp>
        <p:nvSpPr>
          <p:cNvPr id="7224" name="Text Box 56"/>
          <p:cNvSpPr txBox="1">
            <a:spLocks noChangeArrowheads="1"/>
          </p:cNvSpPr>
          <p:nvPr/>
        </p:nvSpPr>
        <p:spPr bwMode="auto">
          <a:xfrm>
            <a:off x="36195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8</a:t>
            </a:r>
          </a:p>
        </p:txBody>
      </p:sp>
      <p:sp>
        <p:nvSpPr>
          <p:cNvPr id="7225" name="Text Box 57"/>
          <p:cNvSpPr txBox="1">
            <a:spLocks noChangeArrowheads="1"/>
          </p:cNvSpPr>
          <p:nvPr/>
        </p:nvSpPr>
        <p:spPr bwMode="auto">
          <a:xfrm>
            <a:off x="39370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9</a:t>
            </a:r>
          </a:p>
        </p:txBody>
      </p:sp>
      <p:sp>
        <p:nvSpPr>
          <p:cNvPr id="7226" name="Rectangle 58"/>
          <p:cNvSpPr>
            <a:spLocks noChangeArrowheads="1"/>
          </p:cNvSpPr>
          <p:nvPr/>
        </p:nvSpPr>
        <p:spPr bwMode="auto">
          <a:xfrm>
            <a:off x="1041400" y="4970462"/>
            <a:ext cx="9144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7227" name="Rectangle 59"/>
          <p:cNvSpPr>
            <a:spLocks noChangeArrowheads="1"/>
          </p:cNvSpPr>
          <p:nvPr/>
        </p:nvSpPr>
        <p:spPr bwMode="auto">
          <a:xfrm>
            <a:off x="3340100" y="4957762"/>
            <a:ext cx="9144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7228" name="Rectangle 60"/>
          <p:cNvSpPr>
            <a:spLocks noChangeArrowheads="1"/>
          </p:cNvSpPr>
          <p:nvPr/>
        </p:nvSpPr>
        <p:spPr bwMode="auto">
          <a:xfrm>
            <a:off x="2197100" y="4957762"/>
            <a:ext cx="9144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7229" name="Line 61"/>
          <p:cNvSpPr>
            <a:spLocks noChangeShapeType="1"/>
          </p:cNvSpPr>
          <p:nvPr/>
        </p:nvSpPr>
        <p:spPr bwMode="auto">
          <a:xfrm>
            <a:off x="1574800" y="5859462"/>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30" name="Line 62"/>
          <p:cNvSpPr>
            <a:spLocks noChangeShapeType="1"/>
          </p:cNvSpPr>
          <p:nvPr/>
        </p:nvSpPr>
        <p:spPr bwMode="auto">
          <a:xfrm>
            <a:off x="2870200" y="5872162"/>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31" name="Line 63"/>
          <p:cNvSpPr>
            <a:spLocks noChangeShapeType="1"/>
          </p:cNvSpPr>
          <p:nvPr/>
        </p:nvSpPr>
        <p:spPr bwMode="auto">
          <a:xfrm>
            <a:off x="4254500" y="5859462"/>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32" name="Line 64"/>
          <p:cNvSpPr>
            <a:spLocks noChangeShapeType="1"/>
          </p:cNvSpPr>
          <p:nvPr/>
        </p:nvSpPr>
        <p:spPr bwMode="auto">
          <a:xfrm>
            <a:off x="800100" y="6164262"/>
            <a:ext cx="37084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33" name="Text Box 65"/>
          <p:cNvSpPr txBox="1">
            <a:spLocks noChangeArrowheads="1"/>
          </p:cNvSpPr>
          <p:nvPr/>
        </p:nvSpPr>
        <p:spPr bwMode="auto">
          <a:xfrm>
            <a:off x="1104900" y="50212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0</a:t>
            </a:r>
          </a:p>
        </p:txBody>
      </p:sp>
      <p:sp>
        <p:nvSpPr>
          <p:cNvPr id="7234" name="Text Box 66"/>
          <p:cNvSpPr txBox="1">
            <a:spLocks noChangeArrowheads="1"/>
          </p:cNvSpPr>
          <p:nvPr/>
        </p:nvSpPr>
        <p:spPr bwMode="auto">
          <a:xfrm>
            <a:off x="1473200" y="50212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2</a:t>
            </a:r>
          </a:p>
        </p:txBody>
      </p:sp>
      <p:sp>
        <p:nvSpPr>
          <p:cNvPr id="7235" name="Text Box 67"/>
          <p:cNvSpPr txBox="1">
            <a:spLocks noChangeArrowheads="1"/>
          </p:cNvSpPr>
          <p:nvPr/>
        </p:nvSpPr>
        <p:spPr bwMode="auto">
          <a:xfrm>
            <a:off x="2298700" y="50339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1</a:t>
            </a:r>
          </a:p>
        </p:txBody>
      </p:sp>
      <p:sp>
        <p:nvSpPr>
          <p:cNvPr id="7236" name="Text Box 68"/>
          <p:cNvSpPr txBox="1">
            <a:spLocks noChangeArrowheads="1"/>
          </p:cNvSpPr>
          <p:nvPr/>
        </p:nvSpPr>
        <p:spPr bwMode="auto">
          <a:xfrm>
            <a:off x="2679700" y="50339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4</a:t>
            </a:r>
          </a:p>
        </p:txBody>
      </p:sp>
      <p:sp>
        <p:nvSpPr>
          <p:cNvPr id="7237" name="Text Box 69"/>
          <p:cNvSpPr txBox="1">
            <a:spLocks noChangeArrowheads="1"/>
          </p:cNvSpPr>
          <p:nvPr/>
        </p:nvSpPr>
        <p:spPr bwMode="auto">
          <a:xfrm>
            <a:off x="2311400" y="54276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7</a:t>
            </a:r>
          </a:p>
        </p:txBody>
      </p:sp>
      <p:sp>
        <p:nvSpPr>
          <p:cNvPr id="7238" name="Text Box 70"/>
          <p:cNvSpPr txBox="1">
            <a:spLocks noChangeArrowheads="1"/>
          </p:cNvSpPr>
          <p:nvPr/>
        </p:nvSpPr>
        <p:spPr bwMode="auto">
          <a:xfrm>
            <a:off x="1104900" y="54403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5</a:t>
            </a:r>
          </a:p>
        </p:txBody>
      </p:sp>
      <p:sp>
        <p:nvSpPr>
          <p:cNvPr id="7239" name="Text Box 71"/>
          <p:cNvSpPr txBox="1">
            <a:spLocks noChangeArrowheads="1"/>
          </p:cNvSpPr>
          <p:nvPr/>
        </p:nvSpPr>
        <p:spPr bwMode="auto">
          <a:xfrm>
            <a:off x="3492500" y="50339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3</a:t>
            </a:r>
          </a:p>
        </p:txBody>
      </p:sp>
      <p:sp>
        <p:nvSpPr>
          <p:cNvPr id="7240" name="Text Box 72"/>
          <p:cNvSpPr txBox="1">
            <a:spLocks noChangeArrowheads="1"/>
          </p:cNvSpPr>
          <p:nvPr/>
        </p:nvSpPr>
        <p:spPr bwMode="auto">
          <a:xfrm>
            <a:off x="3886200" y="50339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6</a:t>
            </a:r>
          </a:p>
        </p:txBody>
      </p:sp>
      <p:sp>
        <p:nvSpPr>
          <p:cNvPr id="7241" name="Text Box 73"/>
          <p:cNvSpPr txBox="1">
            <a:spLocks noChangeArrowheads="1"/>
          </p:cNvSpPr>
          <p:nvPr/>
        </p:nvSpPr>
        <p:spPr bwMode="auto">
          <a:xfrm>
            <a:off x="3492500" y="54149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8</a:t>
            </a:r>
          </a:p>
        </p:txBody>
      </p:sp>
      <p:sp>
        <p:nvSpPr>
          <p:cNvPr id="7242" name="Text Box 74"/>
          <p:cNvSpPr txBox="1">
            <a:spLocks noChangeArrowheads="1"/>
          </p:cNvSpPr>
          <p:nvPr/>
        </p:nvSpPr>
        <p:spPr bwMode="auto">
          <a:xfrm>
            <a:off x="1498600" y="54403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9</a:t>
            </a:r>
          </a:p>
        </p:txBody>
      </p:sp>
      <p:sp>
        <p:nvSpPr>
          <p:cNvPr id="7243" name="Line 75"/>
          <p:cNvSpPr>
            <a:spLocks noChangeShapeType="1"/>
          </p:cNvSpPr>
          <p:nvPr/>
        </p:nvSpPr>
        <p:spPr bwMode="auto">
          <a:xfrm flipH="1">
            <a:off x="1346200" y="4652962"/>
            <a:ext cx="1270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44" name="Line 76"/>
          <p:cNvSpPr>
            <a:spLocks noChangeShapeType="1"/>
          </p:cNvSpPr>
          <p:nvPr/>
        </p:nvSpPr>
        <p:spPr bwMode="auto">
          <a:xfrm>
            <a:off x="1574800" y="4652962"/>
            <a:ext cx="1092200" cy="2921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45" name="Line 77"/>
          <p:cNvSpPr>
            <a:spLocks noChangeShapeType="1"/>
          </p:cNvSpPr>
          <p:nvPr/>
        </p:nvSpPr>
        <p:spPr bwMode="auto">
          <a:xfrm flipH="1">
            <a:off x="1574800" y="4678362"/>
            <a:ext cx="228600" cy="2794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46" name="Line 78"/>
          <p:cNvSpPr>
            <a:spLocks noChangeShapeType="1"/>
          </p:cNvSpPr>
          <p:nvPr/>
        </p:nvSpPr>
        <p:spPr bwMode="auto">
          <a:xfrm>
            <a:off x="2159000" y="4640262"/>
            <a:ext cx="15367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47" name="Line 79"/>
          <p:cNvSpPr>
            <a:spLocks noChangeShapeType="1"/>
          </p:cNvSpPr>
          <p:nvPr/>
        </p:nvSpPr>
        <p:spPr bwMode="auto">
          <a:xfrm>
            <a:off x="2565400" y="4665662"/>
            <a:ext cx="1016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48" name="Line 80"/>
          <p:cNvSpPr>
            <a:spLocks noChangeShapeType="1"/>
          </p:cNvSpPr>
          <p:nvPr/>
        </p:nvSpPr>
        <p:spPr bwMode="auto">
          <a:xfrm flipH="1">
            <a:off x="1676400" y="4652962"/>
            <a:ext cx="11938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49" name="Line 81"/>
          <p:cNvSpPr>
            <a:spLocks noChangeShapeType="1"/>
          </p:cNvSpPr>
          <p:nvPr/>
        </p:nvSpPr>
        <p:spPr bwMode="auto">
          <a:xfrm>
            <a:off x="3124200" y="4652962"/>
            <a:ext cx="7620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50" name="Line 82"/>
          <p:cNvSpPr>
            <a:spLocks noChangeShapeType="1"/>
          </p:cNvSpPr>
          <p:nvPr/>
        </p:nvSpPr>
        <p:spPr bwMode="auto">
          <a:xfrm flipH="1">
            <a:off x="2781300" y="4652962"/>
            <a:ext cx="6350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51" name="Line 83"/>
          <p:cNvSpPr>
            <a:spLocks noChangeShapeType="1"/>
          </p:cNvSpPr>
          <p:nvPr/>
        </p:nvSpPr>
        <p:spPr bwMode="auto">
          <a:xfrm flipH="1">
            <a:off x="1854200" y="4652962"/>
            <a:ext cx="2260600" cy="29210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52" name="Text Box 84"/>
          <p:cNvSpPr txBox="1">
            <a:spLocks noChangeArrowheads="1"/>
          </p:cNvSpPr>
          <p:nvPr/>
        </p:nvSpPr>
        <p:spPr bwMode="auto">
          <a:xfrm>
            <a:off x="1333500" y="4059237"/>
            <a:ext cx="2692400"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chemeClr val="tx1"/>
                </a:solidFill>
              </a:rPr>
              <a:t>Shared Address Space</a:t>
            </a:r>
          </a:p>
        </p:txBody>
      </p:sp>
      <p:sp>
        <p:nvSpPr>
          <p:cNvPr id="7253" name="Text Box 85"/>
          <p:cNvSpPr txBox="1">
            <a:spLocks noChangeArrowheads="1"/>
          </p:cNvSpPr>
          <p:nvPr/>
        </p:nvSpPr>
        <p:spPr bwMode="auto">
          <a:xfrm>
            <a:off x="3898900" y="5440362"/>
            <a:ext cx="304800" cy="325438"/>
          </a:xfrm>
          <a:prstGeom prst="rect">
            <a:avLst/>
          </a:prstGeom>
          <a:solidFill>
            <a:schemeClr val="folHlink"/>
          </a:solidFill>
          <a:ln w="12700">
            <a:solidFill>
              <a:schemeClr val="tx1"/>
            </a:solidFill>
            <a:prstDash val="dash"/>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rgbClr val="808080"/>
                </a:solidFill>
              </a:rPr>
              <a:t>9</a:t>
            </a:r>
          </a:p>
        </p:txBody>
      </p:sp>
      <p:cxnSp>
        <p:nvCxnSpPr>
          <p:cNvPr id="7254" name="AutoShape 86"/>
          <p:cNvCxnSpPr>
            <a:cxnSpLocks noChangeShapeType="1"/>
            <a:stCxn id="7253" idx="2"/>
            <a:endCxn id="7242" idx="2"/>
          </p:cNvCxnSpPr>
          <p:nvPr/>
        </p:nvCxnSpPr>
        <p:spPr bwMode="auto">
          <a:xfrm rot="5400000">
            <a:off x="2850356" y="4566444"/>
            <a:ext cx="1587" cy="2400300"/>
          </a:xfrm>
          <a:prstGeom prst="curvedConnector3">
            <a:avLst>
              <a:gd name="adj1" fmla="val 14400000"/>
            </a:avLst>
          </a:prstGeom>
          <a:noFill/>
          <a:ln w="12700">
            <a:solidFill>
              <a:srgbClr val="808080"/>
            </a:solidFill>
            <a:round/>
            <a:headEnd type="none" w="sm" len="sm"/>
            <a:tailEnd type="stealth" w="med" len="lg"/>
          </a:ln>
          <a:extLst>
            <a:ext uri="{909E8E84-426E-40dd-AFC4-6F175D3DCCD1}">
              <a14:hiddenFill xmlns:a14="http://schemas.microsoft.com/office/drawing/2010/main">
                <a:noFill/>
              </a14:hiddenFill>
            </a:ext>
          </a:extLst>
        </p:spPr>
      </p:cxnSp>
      <p:sp>
        <p:nvSpPr>
          <p:cNvPr id="7255" name="Text Box 87"/>
          <p:cNvSpPr txBox="1">
            <a:spLocks noChangeArrowheads="1"/>
          </p:cNvSpPr>
          <p:nvPr/>
        </p:nvSpPr>
        <p:spPr bwMode="auto">
          <a:xfrm>
            <a:off x="1905000" y="6316662"/>
            <a:ext cx="17526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Page Transfer</a:t>
            </a:r>
          </a:p>
        </p:txBody>
      </p:sp>
      <p:sp>
        <p:nvSpPr>
          <p:cNvPr id="7256" name="Line 88"/>
          <p:cNvSpPr>
            <a:spLocks noChangeShapeType="1"/>
          </p:cNvSpPr>
          <p:nvPr/>
        </p:nvSpPr>
        <p:spPr bwMode="auto">
          <a:xfrm>
            <a:off x="3759200" y="4640262"/>
            <a:ext cx="254000" cy="3302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57" name="Text Box 89"/>
          <p:cNvSpPr txBox="1">
            <a:spLocks noChangeArrowheads="1"/>
          </p:cNvSpPr>
          <p:nvPr/>
        </p:nvSpPr>
        <p:spPr bwMode="auto">
          <a:xfrm>
            <a:off x="48387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0</a:t>
            </a:r>
          </a:p>
        </p:txBody>
      </p:sp>
      <p:sp>
        <p:nvSpPr>
          <p:cNvPr id="7258" name="Text Box 90"/>
          <p:cNvSpPr txBox="1">
            <a:spLocks noChangeArrowheads="1"/>
          </p:cNvSpPr>
          <p:nvPr/>
        </p:nvSpPr>
        <p:spPr bwMode="auto">
          <a:xfrm>
            <a:off x="51562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1</a:t>
            </a:r>
          </a:p>
        </p:txBody>
      </p:sp>
      <p:sp>
        <p:nvSpPr>
          <p:cNvPr id="7259" name="Text Box 91"/>
          <p:cNvSpPr txBox="1">
            <a:spLocks noChangeArrowheads="1"/>
          </p:cNvSpPr>
          <p:nvPr/>
        </p:nvSpPr>
        <p:spPr bwMode="auto">
          <a:xfrm>
            <a:off x="54737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2</a:t>
            </a:r>
          </a:p>
        </p:txBody>
      </p:sp>
      <p:sp>
        <p:nvSpPr>
          <p:cNvPr id="7260" name="Text Box 92"/>
          <p:cNvSpPr txBox="1">
            <a:spLocks noChangeArrowheads="1"/>
          </p:cNvSpPr>
          <p:nvPr/>
        </p:nvSpPr>
        <p:spPr bwMode="auto">
          <a:xfrm>
            <a:off x="57912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3</a:t>
            </a:r>
          </a:p>
        </p:txBody>
      </p:sp>
      <p:sp>
        <p:nvSpPr>
          <p:cNvPr id="7261" name="Text Box 93"/>
          <p:cNvSpPr txBox="1">
            <a:spLocks noChangeArrowheads="1"/>
          </p:cNvSpPr>
          <p:nvPr/>
        </p:nvSpPr>
        <p:spPr bwMode="auto">
          <a:xfrm>
            <a:off x="61087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4</a:t>
            </a:r>
          </a:p>
        </p:txBody>
      </p:sp>
      <p:sp>
        <p:nvSpPr>
          <p:cNvPr id="7262" name="Text Box 94"/>
          <p:cNvSpPr txBox="1">
            <a:spLocks noChangeArrowheads="1"/>
          </p:cNvSpPr>
          <p:nvPr/>
        </p:nvSpPr>
        <p:spPr bwMode="auto">
          <a:xfrm>
            <a:off x="64262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5</a:t>
            </a:r>
          </a:p>
        </p:txBody>
      </p:sp>
      <p:sp>
        <p:nvSpPr>
          <p:cNvPr id="7263" name="Text Box 95"/>
          <p:cNvSpPr txBox="1">
            <a:spLocks noChangeArrowheads="1"/>
          </p:cNvSpPr>
          <p:nvPr/>
        </p:nvSpPr>
        <p:spPr bwMode="auto">
          <a:xfrm>
            <a:off x="67437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6</a:t>
            </a:r>
          </a:p>
        </p:txBody>
      </p:sp>
      <p:sp>
        <p:nvSpPr>
          <p:cNvPr id="7264" name="Text Box 96"/>
          <p:cNvSpPr txBox="1">
            <a:spLocks noChangeArrowheads="1"/>
          </p:cNvSpPr>
          <p:nvPr/>
        </p:nvSpPr>
        <p:spPr bwMode="auto">
          <a:xfrm>
            <a:off x="70612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7</a:t>
            </a:r>
          </a:p>
        </p:txBody>
      </p:sp>
      <p:sp>
        <p:nvSpPr>
          <p:cNvPr id="7265" name="Text Box 97"/>
          <p:cNvSpPr txBox="1">
            <a:spLocks noChangeArrowheads="1"/>
          </p:cNvSpPr>
          <p:nvPr/>
        </p:nvSpPr>
        <p:spPr bwMode="auto">
          <a:xfrm>
            <a:off x="73660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8</a:t>
            </a:r>
          </a:p>
        </p:txBody>
      </p:sp>
      <p:sp>
        <p:nvSpPr>
          <p:cNvPr id="7266" name="Text Box 98"/>
          <p:cNvSpPr txBox="1">
            <a:spLocks noChangeArrowheads="1"/>
          </p:cNvSpPr>
          <p:nvPr/>
        </p:nvSpPr>
        <p:spPr bwMode="auto">
          <a:xfrm>
            <a:off x="7683500" y="4322762"/>
            <a:ext cx="304800" cy="325438"/>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9</a:t>
            </a:r>
          </a:p>
        </p:txBody>
      </p:sp>
      <p:sp>
        <p:nvSpPr>
          <p:cNvPr id="7267" name="Rectangle 99"/>
          <p:cNvSpPr>
            <a:spLocks noChangeArrowheads="1"/>
          </p:cNvSpPr>
          <p:nvPr/>
        </p:nvSpPr>
        <p:spPr bwMode="auto">
          <a:xfrm>
            <a:off x="4787900" y="4970462"/>
            <a:ext cx="9144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7268" name="Rectangle 100"/>
          <p:cNvSpPr>
            <a:spLocks noChangeArrowheads="1"/>
          </p:cNvSpPr>
          <p:nvPr/>
        </p:nvSpPr>
        <p:spPr bwMode="auto">
          <a:xfrm>
            <a:off x="7086600" y="4957762"/>
            <a:ext cx="9144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7269" name="Rectangle 101"/>
          <p:cNvSpPr>
            <a:spLocks noChangeArrowheads="1"/>
          </p:cNvSpPr>
          <p:nvPr/>
        </p:nvSpPr>
        <p:spPr bwMode="auto">
          <a:xfrm>
            <a:off x="5943600" y="4957762"/>
            <a:ext cx="914400" cy="901700"/>
          </a:xfrm>
          <a:prstGeom prst="rect">
            <a:avLst/>
          </a:prstGeom>
          <a:solidFill>
            <a:schemeClr val="folHlink"/>
          </a:solidFill>
          <a:ln w="12700">
            <a:solidFill>
              <a:srgbClr val="000000"/>
            </a:solidFill>
            <a:miter lim="800000"/>
            <a:headEnd type="none" w="sm" len="sm"/>
            <a:tailEnd type="none" w="med" len="lg"/>
          </a:ln>
        </p:spPr>
        <p:txBody>
          <a:bodyPr wrap="none" anchor="ctr"/>
          <a:lstStyle/>
          <a:p>
            <a:endParaRPr lang="en-US"/>
          </a:p>
        </p:txBody>
      </p:sp>
      <p:sp>
        <p:nvSpPr>
          <p:cNvPr id="7270" name="Line 102"/>
          <p:cNvSpPr>
            <a:spLocks noChangeShapeType="1"/>
          </p:cNvSpPr>
          <p:nvPr/>
        </p:nvSpPr>
        <p:spPr bwMode="auto">
          <a:xfrm>
            <a:off x="5321300" y="5859462"/>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71" name="Line 103"/>
          <p:cNvSpPr>
            <a:spLocks noChangeShapeType="1"/>
          </p:cNvSpPr>
          <p:nvPr/>
        </p:nvSpPr>
        <p:spPr bwMode="auto">
          <a:xfrm>
            <a:off x="6616700" y="5872162"/>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72" name="Line 104"/>
          <p:cNvSpPr>
            <a:spLocks noChangeShapeType="1"/>
          </p:cNvSpPr>
          <p:nvPr/>
        </p:nvSpPr>
        <p:spPr bwMode="auto">
          <a:xfrm>
            <a:off x="8001000" y="5859462"/>
            <a:ext cx="0" cy="2921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73" name="Line 105"/>
          <p:cNvSpPr>
            <a:spLocks noChangeShapeType="1"/>
          </p:cNvSpPr>
          <p:nvPr/>
        </p:nvSpPr>
        <p:spPr bwMode="auto">
          <a:xfrm>
            <a:off x="4711700" y="6151562"/>
            <a:ext cx="3594100" cy="127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74" name="Text Box 106"/>
          <p:cNvSpPr txBox="1">
            <a:spLocks noChangeArrowheads="1"/>
          </p:cNvSpPr>
          <p:nvPr/>
        </p:nvSpPr>
        <p:spPr bwMode="auto">
          <a:xfrm>
            <a:off x="4851400" y="50212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0</a:t>
            </a:r>
          </a:p>
        </p:txBody>
      </p:sp>
      <p:sp>
        <p:nvSpPr>
          <p:cNvPr id="7275" name="Text Box 107"/>
          <p:cNvSpPr txBox="1">
            <a:spLocks noChangeArrowheads="1"/>
          </p:cNvSpPr>
          <p:nvPr/>
        </p:nvSpPr>
        <p:spPr bwMode="auto">
          <a:xfrm>
            <a:off x="5219700" y="50212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2</a:t>
            </a:r>
          </a:p>
        </p:txBody>
      </p:sp>
      <p:sp>
        <p:nvSpPr>
          <p:cNvPr id="7276" name="Text Box 108"/>
          <p:cNvSpPr txBox="1">
            <a:spLocks noChangeArrowheads="1"/>
          </p:cNvSpPr>
          <p:nvPr/>
        </p:nvSpPr>
        <p:spPr bwMode="auto">
          <a:xfrm>
            <a:off x="6045200" y="50339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1</a:t>
            </a:r>
          </a:p>
        </p:txBody>
      </p:sp>
      <p:sp>
        <p:nvSpPr>
          <p:cNvPr id="7277" name="Text Box 109"/>
          <p:cNvSpPr txBox="1">
            <a:spLocks noChangeArrowheads="1"/>
          </p:cNvSpPr>
          <p:nvPr/>
        </p:nvSpPr>
        <p:spPr bwMode="auto">
          <a:xfrm>
            <a:off x="6426200" y="50339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4</a:t>
            </a:r>
          </a:p>
        </p:txBody>
      </p:sp>
      <p:sp>
        <p:nvSpPr>
          <p:cNvPr id="7278" name="Text Box 110"/>
          <p:cNvSpPr txBox="1">
            <a:spLocks noChangeArrowheads="1"/>
          </p:cNvSpPr>
          <p:nvPr/>
        </p:nvSpPr>
        <p:spPr bwMode="auto">
          <a:xfrm>
            <a:off x="6057900" y="54276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7</a:t>
            </a:r>
          </a:p>
        </p:txBody>
      </p:sp>
      <p:sp>
        <p:nvSpPr>
          <p:cNvPr id="7279" name="Text Box 111"/>
          <p:cNvSpPr txBox="1">
            <a:spLocks noChangeArrowheads="1"/>
          </p:cNvSpPr>
          <p:nvPr/>
        </p:nvSpPr>
        <p:spPr bwMode="auto">
          <a:xfrm>
            <a:off x="4851400" y="54403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5</a:t>
            </a:r>
          </a:p>
        </p:txBody>
      </p:sp>
      <p:sp>
        <p:nvSpPr>
          <p:cNvPr id="7280" name="Text Box 112"/>
          <p:cNvSpPr txBox="1">
            <a:spLocks noChangeArrowheads="1"/>
          </p:cNvSpPr>
          <p:nvPr/>
        </p:nvSpPr>
        <p:spPr bwMode="auto">
          <a:xfrm>
            <a:off x="7239000" y="50339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3</a:t>
            </a:r>
          </a:p>
        </p:txBody>
      </p:sp>
      <p:sp>
        <p:nvSpPr>
          <p:cNvPr id="7281" name="Text Box 113"/>
          <p:cNvSpPr txBox="1">
            <a:spLocks noChangeArrowheads="1"/>
          </p:cNvSpPr>
          <p:nvPr/>
        </p:nvSpPr>
        <p:spPr bwMode="auto">
          <a:xfrm>
            <a:off x="7632700" y="50339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6</a:t>
            </a:r>
          </a:p>
        </p:txBody>
      </p:sp>
      <p:sp>
        <p:nvSpPr>
          <p:cNvPr id="7282" name="Text Box 114"/>
          <p:cNvSpPr txBox="1">
            <a:spLocks noChangeArrowheads="1"/>
          </p:cNvSpPr>
          <p:nvPr/>
        </p:nvSpPr>
        <p:spPr bwMode="auto">
          <a:xfrm>
            <a:off x="7239000" y="54149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8</a:t>
            </a:r>
          </a:p>
        </p:txBody>
      </p:sp>
      <p:sp>
        <p:nvSpPr>
          <p:cNvPr id="7283" name="Text Box 115"/>
          <p:cNvSpPr txBox="1">
            <a:spLocks noChangeArrowheads="1"/>
          </p:cNvSpPr>
          <p:nvPr/>
        </p:nvSpPr>
        <p:spPr bwMode="auto">
          <a:xfrm>
            <a:off x="5245100" y="5440362"/>
            <a:ext cx="304800" cy="325438"/>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9</a:t>
            </a:r>
          </a:p>
        </p:txBody>
      </p:sp>
      <p:sp>
        <p:nvSpPr>
          <p:cNvPr id="7284" name="Line 116"/>
          <p:cNvSpPr>
            <a:spLocks noChangeShapeType="1"/>
          </p:cNvSpPr>
          <p:nvPr/>
        </p:nvSpPr>
        <p:spPr bwMode="auto">
          <a:xfrm flipH="1">
            <a:off x="5092700" y="4652962"/>
            <a:ext cx="1270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85" name="Line 117"/>
          <p:cNvSpPr>
            <a:spLocks noChangeShapeType="1"/>
          </p:cNvSpPr>
          <p:nvPr/>
        </p:nvSpPr>
        <p:spPr bwMode="auto">
          <a:xfrm>
            <a:off x="5321300" y="4652962"/>
            <a:ext cx="1092200" cy="2921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86" name="Line 118"/>
          <p:cNvSpPr>
            <a:spLocks noChangeShapeType="1"/>
          </p:cNvSpPr>
          <p:nvPr/>
        </p:nvSpPr>
        <p:spPr bwMode="auto">
          <a:xfrm flipH="1">
            <a:off x="5321300" y="4678362"/>
            <a:ext cx="228600" cy="2794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87" name="Line 119"/>
          <p:cNvSpPr>
            <a:spLocks noChangeShapeType="1"/>
          </p:cNvSpPr>
          <p:nvPr/>
        </p:nvSpPr>
        <p:spPr bwMode="auto">
          <a:xfrm>
            <a:off x="5905500" y="4640262"/>
            <a:ext cx="15367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88" name="Line 120"/>
          <p:cNvSpPr>
            <a:spLocks noChangeShapeType="1"/>
          </p:cNvSpPr>
          <p:nvPr/>
        </p:nvSpPr>
        <p:spPr bwMode="auto">
          <a:xfrm>
            <a:off x="6311900" y="4665662"/>
            <a:ext cx="1016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89" name="Line 121"/>
          <p:cNvSpPr>
            <a:spLocks noChangeShapeType="1"/>
          </p:cNvSpPr>
          <p:nvPr/>
        </p:nvSpPr>
        <p:spPr bwMode="auto">
          <a:xfrm flipH="1">
            <a:off x="5422900" y="4652962"/>
            <a:ext cx="11938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90" name="Line 122"/>
          <p:cNvSpPr>
            <a:spLocks noChangeShapeType="1"/>
          </p:cNvSpPr>
          <p:nvPr/>
        </p:nvSpPr>
        <p:spPr bwMode="auto">
          <a:xfrm>
            <a:off x="6870700" y="4652962"/>
            <a:ext cx="762000"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91" name="Line 123"/>
          <p:cNvSpPr>
            <a:spLocks noChangeShapeType="1"/>
          </p:cNvSpPr>
          <p:nvPr/>
        </p:nvSpPr>
        <p:spPr bwMode="auto">
          <a:xfrm flipH="1">
            <a:off x="6527800" y="4652962"/>
            <a:ext cx="63500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92" name="Line 124"/>
          <p:cNvSpPr>
            <a:spLocks noChangeShapeType="1"/>
          </p:cNvSpPr>
          <p:nvPr/>
        </p:nvSpPr>
        <p:spPr bwMode="auto">
          <a:xfrm flipH="1">
            <a:off x="7810500" y="4652962"/>
            <a:ext cx="50800" cy="2921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293" name="Text Box 125"/>
          <p:cNvSpPr txBox="1">
            <a:spLocks noChangeArrowheads="1"/>
          </p:cNvSpPr>
          <p:nvPr/>
        </p:nvSpPr>
        <p:spPr bwMode="auto">
          <a:xfrm>
            <a:off x="5080000" y="4056062"/>
            <a:ext cx="2692400"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chemeClr val="tx1"/>
                </a:solidFill>
              </a:rPr>
              <a:t>Shared Address Space</a:t>
            </a:r>
          </a:p>
        </p:txBody>
      </p:sp>
      <p:sp>
        <p:nvSpPr>
          <p:cNvPr id="7294" name="Text Box 126"/>
          <p:cNvSpPr txBox="1">
            <a:spLocks noChangeArrowheads="1"/>
          </p:cNvSpPr>
          <p:nvPr/>
        </p:nvSpPr>
        <p:spPr bwMode="auto">
          <a:xfrm>
            <a:off x="7645400" y="5440362"/>
            <a:ext cx="304800" cy="325438"/>
          </a:xfrm>
          <a:prstGeom prst="rect">
            <a:avLst/>
          </a:prstGeom>
          <a:solidFill>
            <a:schemeClr val="bg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9</a:t>
            </a:r>
          </a:p>
        </p:txBody>
      </p:sp>
      <p:cxnSp>
        <p:nvCxnSpPr>
          <p:cNvPr id="7295" name="AutoShape 127"/>
          <p:cNvCxnSpPr>
            <a:cxnSpLocks noChangeShapeType="1"/>
            <a:stCxn id="7294" idx="2"/>
            <a:endCxn id="7283" idx="2"/>
          </p:cNvCxnSpPr>
          <p:nvPr/>
        </p:nvCxnSpPr>
        <p:spPr bwMode="auto">
          <a:xfrm rot="5400000">
            <a:off x="6596856" y="4566444"/>
            <a:ext cx="1587" cy="2400300"/>
          </a:xfrm>
          <a:prstGeom prst="curvedConnector3">
            <a:avLst>
              <a:gd name="adj1" fmla="val 14400000"/>
            </a:avLst>
          </a:prstGeom>
          <a:noFill/>
          <a:ln w="12700">
            <a:solidFill>
              <a:srgbClr val="808080"/>
            </a:solidFill>
            <a:round/>
            <a:headEnd type="none" w="sm" len="sm"/>
            <a:tailEnd type="stealth" w="med" len="lg"/>
          </a:ln>
          <a:extLst>
            <a:ext uri="{909E8E84-426E-40dd-AFC4-6F175D3DCCD1}">
              <a14:hiddenFill xmlns:a14="http://schemas.microsoft.com/office/drawing/2010/main">
                <a:noFill/>
              </a14:hiddenFill>
            </a:ext>
          </a:extLst>
        </p:spPr>
      </p:cxnSp>
      <p:sp>
        <p:nvSpPr>
          <p:cNvPr id="7296" name="Text Box 128"/>
          <p:cNvSpPr txBox="1">
            <a:spLocks noChangeArrowheads="1"/>
          </p:cNvSpPr>
          <p:nvPr/>
        </p:nvSpPr>
        <p:spPr bwMode="auto">
          <a:xfrm>
            <a:off x="4965700" y="6291262"/>
            <a:ext cx="28321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tx1"/>
                </a:solidFill>
              </a:rPr>
              <a:t>Read-only replicated page</a:t>
            </a:r>
          </a:p>
        </p:txBody>
      </p:sp>
      <p:sp>
        <p:nvSpPr>
          <p:cNvPr id="7297" name="Line 129"/>
          <p:cNvSpPr>
            <a:spLocks noChangeShapeType="1"/>
          </p:cNvSpPr>
          <p:nvPr/>
        </p:nvSpPr>
        <p:spPr bwMode="auto">
          <a:xfrm>
            <a:off x="7505700" y="4640262"/>
            <a:ext cx="254000" cy="3302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Write</a:t>
            </a:r>
            <a:endParaRPr lang="en-US" dirty="0"/>
          </a:p>
        </p:txBody>
      </p:sp>
      <p:sp>
        <p:nvSpPr>
          <p:cNvPr id="5" name="Rectangle 5"/>
          <p:cNvSpPr>
            <a:spLocks noChangeArrowheads="1"/>
          </p:cNvSpPr>
          <p:nvPr/>
        </p:nvSpPr>
        <p:spPr bwMode="auto">
          <a:xfrm>
            <a:off x="2402819" y="2519001"/>
            <a:ext cx="1725635" cy="193411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4972827" y="2543158"/>
            <a:ext cx="1727685" cy="193250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3232845" y="4469225"/>
            <a:ext cx="0" cy="28826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5833595" y="4475667"/>
            <a:ext cx="0" cy="28987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2335187" y="4780037"/>
            <a:ext cx="4500588" cy="16104"/>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3288180" y="2928049"/>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3413414" y="2990856"/>
            <a:ext cx="3541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W</a:t>
            </a:r>
            <a:endParaRPr lang="en-US" dirty="0">
              <a:solidFill>
                <a:schemeClr val="hlink"/>
              </a:solidFill>
            </a:endParaRPr>
          </a:p>
        </p:txBody>
      </p:sp>
      <p:sp>
        <p:nvSpPr>
          <p:cNvPr id="12" name="Text Box 14"/>
          <p:cNvSpPr txBox="1">
            <a:spLocks noChangeArrowheads="1"/>
          </p:cNvSpPr>
          <p:nvPr/>
        </p:nvSpPr>
        <p:spPr bwMode="auto">
          <a:xfrm>
            <a:off x="2286000" y="2209800"/>
            <a:ext cx="181581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4907244" y="2209800"/>
            <a:ext cx="181786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2895600" y="3505200"/>
            <a:ext cx="1121048"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2482747" y="3095533"/>
            <a:ext cx="467274" cy="386502"/>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2525785" y="3089092"/>
            <a:ext cx="457027" cy="40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
        <p:nvSpPr>
          <p:cNvPr id="20" name="TextBox 19"/>
          <p:cNvSpPr txBox="1"/>
          <p:nvPr/>
        </p:nvSpPr>
        <p:spPr>
          <a:xfrm>
            <a:off x="3935056" y="5336259"/>
            <a:ext cx="1528383" cy="289823"/>
          </a:xfrm>
          <a:prstGeom prst="rect">
            <a:avLst/>
          </a:prstGeom>
          <a:noFill/>
        </p:spPr>
        <p:txBody>
          <a:bodyPr wrap="none" rtlCol="0">
            <a:spAutoFit/>
          </a:bodyPr>
          <a:lstStyle/>
          <a:p>
            <a:r>
              <a:rPr lang="en-US" dirty="0" smtClean="0">
                <a:solidFill>
                  <a:schemeClr val="accent4"/>
                </a:solidFill>
              </a:rPr>
              <a:t>Write hit: No trap</a:t>
            </a:r>
            <a:endParaRPr lang="en-US" dirty="0">
              <a:solidFill>
                <a:schemeClr val="accent4"/>
              </a:solidFill>
            </a:endParaRPr>
          </a:p>
        </p:txBody>
      </p:sp>
    </p:spTree>
    <p:extLst>
      <p:ext uri="{BB962C8B-B14F-4D97-AF65-F5344CB8AC3E}">
        <p14:creationId xmlns:p14="http://schemas.microsoft.com/office/powerpoint/2010/main" val="24033908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Write</a:t>
            </a:r>
            <a:endParaRPr lang="en-US" dirty="0"/>
          </a:p>
        </p:txBody>
      </p:sp>
      <p:sp>
        <p:nvSpPr>
          <p:cNvPr id="5" name="Rectangle 5"/>
          <p:cNvSpPr>
            <a:spLocks noChangeArrowheads="1"/>
          </p:cNvSpPr>
          <p:nvPr/>
        </p:nvSpPr>
        <p:spPr bwMode="auto">
          <a:xfrm>
            <a:off x="2402819" y="2519001"/>
            <a:ext cx="1725635" cy="193411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4972827" y="2543158"/>
            <a:ext cx="1727685" cy="193250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3232845" y="4469225"/>
            <a:ext cx="0" cy="28826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5833595" y="4475667"/>
            <a:ext cx="0" cy="28987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2335187" y="4780037"/>
            <a:ext cx="4500588" cy="16104"/>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3288180" y="2928049"/>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3413414" y="2990856"/>
            <a:ext cx="3541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W</a:t>
            </a:r>
            <a:endParaRPr lang="en-US" dirty="0">
              <a:solidFill>
                <a:schemeClr val="hlink"/>
              </a:solidFill>
            </a:endParaRPr>
          </a:p>
        </p:txBody>
      </p:sp>
      <p:sp>
        <p:nvSpPr>
          <p:cNvPr id="12" name="Text Box 14"/>
          <p:cNvSpPr txBox="1">
            <a:spLocks noChangeArrowheads="1"/>
          </p:cNvSpPr>
          <p:nvPr/>
        </p:nvSpPr>
        <p:spPr bwMode="auto">
          <a:xfrm>
            <a:off x="2286000" y="2209800"/>
            <a:ext cx="181581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4907244" y="2209800"/>
            <a:ext cx="181786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2895600" y="3505200"/>
            <a:ext cx="1121048"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2482747" y="3095533"/>
            <a:ext cx="467274" cy="386502"/>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2525785" y="3089092"/>
            <a:ext cx="457027" cy="40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
        <p:nvSpPr>
          <p:cNvPr id="20" name="TextBox 19"/>
          <p:cNvSpPr txBox="1"/>
          <p:nvPr/>
        </p:nvSpPr>
        <p:spPr>
          <a:xfrm>
            <a:off x="3935056" y="5336259"/>
            <a:ext cx="1501909" cy="289823"/>
          </a:xfrm>
          <a:prstGeom prst="rect">
            <a:avLst/>
          </a:prstGeom>
          <a:noFill/>
        </p:spPr>
        <p:txBody>
          <a:bodyPr wrap="none" rtlCol="0">
            <a:spAutoFit/>
          </a:bodyPr>
          <a:lstStyle/>
          <a:p>
            <a:r>
              <a:rPr lang="en-US" dirty="0" smtClean="0">
                <a:solidFill>
                  <a:schemeClr val="accent4"/>
                </a:solidFill>
              </a:rPr>
              <a:t>Upgrade to write</a:t>
            </a:r>
            <a:endParaRPr lang="en-US" dirty="0">
              <a:solidFill>
                <a:schemeClr val="accent4"/>
              </a:solidFill>
            </a:endParaRPr>
          </a:p>
        </p:txBody>
      </p:sp>
      <p:sp>
        <p:nvSpPr>
          <p:cNvPr id="17" name="Text Box 12"/>
          <p:cNvSpPr txBox="1">
            <a:spLocks noChangeArrowheads="1"/>
          </p:cNvSpPr>
          <p:nvPr/>
        </p:nvSpPr>
        <p:spPr bwMode="auto">
          <a:xfrm>
            <a:off x="3429000" y="2971800"/>
            <a:ext cx="3143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Tree>
    <p:extLst>
      <p:ext uri="{BB962C8B-B14F-4D97-AF65-F5344CB8AC3E}">
        <p14:creationId xmlns:p14="http://schemas.microsoft.com/office/powerpoint/2010/main" val="23339524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Write</a:t>
            </a:r>
            <a:endParaRPr lang="en-US" dirty="0"/>
          </a:p>
        </p:txBody>
      </p:sp>
      <p:sp>
        <p:nvSpPr>
          <p:cNvPr id="5" name="Rectangle 5"/>
          <p:cNvSpPr>
            <a:spLocks noChangeArrowheads="1"/>
          </p:cNvSpPr>
          <p:nvPr/>
        </p:nvSpPr>
        <p:spPr bwMode="auto">
          <a:xfrm>
            <a:off x="2402819" y="2519001"/>
            <a:ext cx="1725635" cy="193411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4972827" y="2543158"/>
            <a:ext cx="1727685" cy="193250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3232845" y="4469225"/>
            <a:ext cx="0" cy="28826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5833595" y="4475667"/>
            <a:ext cx="0" cy="28987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2335187" y="4780037"/>
            <a:ext cx="4500588" cy="16104"/>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3288180" y="2928049"/>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3413414" y="2990856"/>
            <a:ext cx="3541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W</a:t>
            </a:r>
            <a:endParaRPr lang="en-US" dirty="0">
              <a:solidFill>
                <a:schemeClr val="hlink"/>
              </a:solidFill>
            </a:endParaRPr>
          </a:p>
        </p:txBody>
      </p:sp>
      <p:sp>
        <p:nvSpPr>
          <p:cNvPr id="12" name="Text Box 14"/>
          <p:cNvSpPr txBox="1">
            <a:spLocks noChangeArrowheads="1"/>
          </p:cNvSpPr>
          <p:nvPr/>
        </p:nvSpPr>
        <p:spPr bwMode="auto">
          <a:xfrm>
            <a:off x="2286000" y="2209800"/>
            <a:ext cx="181581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4907244" y="2209800"/>
            <a:ext cx="181786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2895600" y="3505200"/>
            <a:ext cx="1121048"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2482747" y="3095533"/>
            <a:ext cx="467274" cy="386502"/>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2525785" y="3089092"/>
            <a:ext cx="457027" cy="40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
        <p:nvSpPr>
          <p:cNvPr id="20" name="TextBox 19"/>
          <p:cNvSpPr txBox="1"/>
          <p:nvPr/>
        </p:nvSpPr>
        <p:spPr>
          <a:xfrm>
            <a:off x="3935056" y="5336259"/>
            <a:ext cx="2313454" cy="483722"/>
          </a:xfrm>
          <a:prstGeom prst="rect">
            <a:avLst/>
          </a:prstGeom>
          <a:noFill/>
        </p:spPr>
        <p:txBody>
          <a:bodyPr wrap="none" rtlCol="0">
            <a:spAutoFit/>
          </a:bodyPr>
          <a:lstStyle/>
          <a:p>
            <a:pPr marL="342900" indent="-342900">
              <a:buAutoNum type="arabicPeriod"/>
            </a:pPr>
            <a:r>
              <a:rPr lang="en-US" dirty="0" smtClean="0">
                <a:solidFill>
                  <a:schemeClr val="accent4"/>
                </a:solidFill>
              </a:rPr>
              <a:t>Invalidate other copies</a:t>
            </a:r>
          </a:p>
          <a:p>
            <a:pPr marL="342900" indent="-342900">
              <a:buAutoNum type="arabicPeriod"/>
            </a:pPr>
            <a:r>
              <a:rPr lang="en-US" dirty="0" smtClean="0">
                <a:solidFill>
                  <a:schemeClr val="accent4"/>
                </a:solidFill>
              </a:rPr>
              <a:t>Upgrade to write</a:t>
            </a:r>
            <a:endParaRPr lang="en-US" dirty="0">
              <a:solidFill>
                <a:schemeClr val="accent4"/>
              </a:solidFill>
            </a:endParaRPr>
          </a:p>
        </p:txBody>
      </p:sp>
      <p:sp>
        <p:nvSpPr>
          <p:cNvPr id="17" name="Text Box 12"/>
          <p:cNvSpPr txBox="1">
            <a:spLocks noChangeArrowheads="1"/>
          </p:cNvSpPr>
          <p:nvPr/>
        </p:nvSpPr>
        <p:spPr bwMode="auto">
          <a:xfrm>
            <a:off x="3429000" y="2971800"/>
            <a:ext cx="3143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18" name="Rectangle 10"/>
          <p:cNvSpPr>
            <a:spLocks noChangeArrowheads="1"/>
          </p:cNvSpPr>
          <p:nvPr/>
        </p:nvSpPr>
        <p:spPr bwMode="auto">
          <a:xfrm>
            <a:off x="5867400" y="2895600"/>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Text Box 12"/>
          <p:cNvSpPr txBox="1">
            <a:spLocks noChangeArrowheads="1"/>
          </p:cNvSpPr>
          <p:nvPr/>
        </p:nvSpPr>
        <p:spPr bwMode="auto">
          <a:xfrm>
            <a:off x="6012911" y="2958407"/>
            <a:ext cx="313566" cy="28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Tree>
    <p:extLst>
      <p:ext uri="{BB962C8B-B14F-4D97-AF65-F5344CB8AC3E}">
        <p14:creationId xmlns:p14="http://schemas.microsoft.com/office/powerpoint/2010/main" val="3007694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hidden"/>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8" grpId="0" animBg="1"/>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Write</a:t>
            </a:r>
            <a:endParaRPr lang="en-US" dirty="0"/>
          </a:p>
        </p:txBody>
      </p:sp>
      <p:sp>
        <p:nvSpPr>
          <p:cNvPr id="5" name="Rectangle 5"/>
          <p:cNvSpPr>
            <a:spLocks noChangeArrowheads="1"/>
          </p:cNvSpPr>
          <p:nvPr/>
        </p:nvSpPr>
        <p:spPr bwMode="auto">
          <a:xfrm>
            <a:off x="2402819" y="2519001"/>
            <a:ext cx="1725635" cy="193411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4972827" y="2543158"/>
            <a:ext cx="1727685" cy="193250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3232845" y="4469225"/>
            <a:ext cx="0" cy="28826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5833595" y="4475667"/>
            <a:ext cx="0" cy="28987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2335187" y="4780037"/>
            <a:ext cx="4500588" cy="16104"/>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3288180" y="2928049"/>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3413414" y="2990856"/>
            <a:ext cx="3541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W</a:t>
            </a:r>
            <a:endParaRPr lang="en-US" dirty="0">
              <a:solidFill>
                <a:schemeClr val="hlink"/>
              </a:solidFill>
            </a:endParaRPr>
          </a:p>
        </p:txBody>
      </p:sp>
      <p:sp>
        <p:nvSpPr>
          <p:cNvPr id="12" name="Text Box 14"/>
          <p:cNvSpPr txBox="1">
            <a:spLocks noChangeArrowheads="1"/>
          </p:cNvSpPr>
          <p:nvPr/>
        </p:nvSpPr>
        <p:spPr bwMode="auto">
          <a:xfrm>
            <a:off x="2286000" y="2209800"/>
            <a:ext cx="181581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4907244" y="2209800"/>
            <a:ext cx="181786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2895600" y="3505200"/>
            <a:ext cx="1121048"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2482747" y="3095533"/>
            <a:ext cx="467274" cy="386502"/>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2525785" y="3089092"/>
            <a:ext cx="457027" cy="40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
        <p:nvSpPr>
          <p:cNvPr id="20" name="TextBox 19"/>
          <p:cNvSpPr txBox="1"/>
          <p:nvPr/>
        </p:nvSpPr>
        <p:spPr>
          <a:xfrm>
            <a:off x="3935056" y="5336259"/>
            <a:ext cx="2313454" cy="677621"/>
          </a:xfrm>
          <a:prstGeom prst="rect">
            <a:avLst/>
          </a:prstGeom>
          <a:noFill/>
        </p:spPr>
        <p:txBody>
          <a:bodyPr wrap="none" rtlCol="0">
            <a:spAutoFit/>
          </a:bodyPr>
          <a:lstStyle/>
          <a:p>
            <a:pPr marL="342900" indent="-342900">
              <a:buAutoNum type="arabicPeriod"/>
            </a:pPr>
            <a:r>
              <a:rPr lang="en-US" dirty="0" smtClean="0">
                <a:solidFill>
                  <a:schemeClr val="accent4"/>
                </a:solidFill>
              </a:rPr>
              <a:t>Ask for ownership</a:t>
            </a:r>
          </a:p>
          <a:p>
            <a:pPr marL="342900" indent="-342900">
              <a:buAutoNum type="arabicPeriod"/>
            </a:pPr>
            <a:r>
              <a:rPr lang="en-US" dirty="0" smtClean="0">
                <a:solidFill>
                  <a:schemeClr val="accent4"/>
                </a:solidFill>
              </a:rPr>
              <a:t>Invalidate other copies</a:t>
            </a:r>
          </a:p>
          <a:p>
            <a:pPr marL="342900" indent="-342900">
              <a:buAutoNum type="arabicPeriod"/>
            </a:pPr>
            <a:r>
              <a:rPr lang="en-US" dirty="0" smtClean="0">
                <a:solidFill>
                  <a:schemeClr val="accent4"/>
                </a:solidFill>
              </a:rPr>
              <a:t>Upgrade to write</a:t>
            </a:r>
            <a:endParaRPr lang="en-US" dirty="0">
              <a:solidFill>
                <a:schemeClr val="accent4"/>
              </a:solidFill>
            </a:endParaRPr>
          </a:p>
        </p:txBody>
      </p:sp>
      <p:sp>
        <p:nvSpPr>
          <p:cNvPr id="17" name="Text Box 12"/>
          <p:cNvSpPr txBox="1">
            <a:spLocks noChangeArrowheads="1"/>
          </p:cNvSpPr>
          <p:nvPr/>
        </p:nvSpPr>
        <p:spPr bwMode="auto">
          <a:xfrm>
            <a:off x="3429000" y="2971800"/>
            <a:ext cx="3143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18" name="Rectangle 10"/>
          <p:cNvSpPr>
            <a:spLocks noChangeArrowheads="1"/>
          </p:cNvSpPr>
          <p:nvPr/>
        </p:nvSpPr>
        <p:spPr bwMode="auto">
          <a:xfrm>
            <a:off x="5867400" y="2895600"/>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Text Box 12"/>
          <p:cNvSpPr txBox="1">
            <a:spLocks noChangeArrowheads="1"/>
          </p:cNvSpPr>
          <p:nvPr/>
        </p:nvSpPr>
        <p:spPr bwMode="auto">
          <a:xfrm>
            <a:off x="6012911" y="2958407"/>
            <a:ext cx="313566" cy="28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21" name="Text Box 33"/>
          <p:cNvSpPr txBox="1">
            <a:spLocks noChangeArrowheads="1"/>
          </p:cNvSpPr>
          <p:nvPr/>
        </p:nvSpPr>
        <p:spPr bwMode="auto">
          <a:xfrm>
            <a:off x="5486400" y="3505200"/>
            <a:ext cx="1121048"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Tree>
    <p:extLst>
      <p:ext uri="{BB962C8B-B14F-4D97-AF65-F5344CB8AC3E}">
        <p14:creationId xmlns:p14="http://schemas.microsoft.com/office/powerpoint/2010/main" val="19598915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19"/>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hidden"/>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7" grpId="0"/>
      <p:bldP spid="18" grpId="0" animBg="1"/>
      <p:bldP spid="19"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Write</a:t>
            </a:r>
            <a:endParaRPr lang="en-US" dirty="0"/>
          </a:p>
        </p:txBody>
      </p:sp>
      <p:sp>
        <p:nvSpPr>
          <p:cNvPr id="5" name="Rectangle 5"/>
          <p:cNvSpPr>
            <a:spLocks noChangeArrowheads="1"/>
          </p:cNvSpPr>
          <p:nvPr/>
        </p:nvSpPr>
        <p:spPr bwMode="auto">
          <a:xfrm>
            <a:off x="2402819" y="2519001"/>
            <a:ext cx="1725635" cy="193411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4972827" y="2543158"/>
            <a:ext cx="1727685" cy="193250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3232845" y="4469225"/>
            <a:ext cx="0" cy="28826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5833595" y="4475667"/>
            <a:ext cx="0" cy="28987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2335187" y="4780037"/>
            <a:ext cx="4500588" cy="16104"/>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3288180" y="2928049"/>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3413414" y="2990856"/>
            <a:ext cx="3541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W</a:t>
            </a:r>
            <a:endParaRPr lang="en-US" dirty="0">
              <a:solidFill>
                <a:schemeClr val="hlink"/>
              </a:solidFill>
            </a:endParaRPr>
          </a:p>
        </p:txBody>
      </p:sp>
      <p:sp>
        <p:nvSpPr>
          <p:cNvPr id="12" name="Text Box 14"/>
          <p:cNvSpPr txBox="1">
            <a:spLocks noChangeArrowheads="1"/>
          </p:cNvSpPr>
          <p:nvPr/>
        </p:nvSpPr>
        <p:spPr bwMode="auto">
          <a:xfrm>
            <a:off x="2286000" y="2209800"/>
            <a:ext cx="181581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4907244" y="2209800"/>
            <a:ext cx="181786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2895600" y="3505200"/>
            <a:ext cx="1121048"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2482747" y="3095533"/>
            <a:ext cx="467274" cy="386502"/>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2525785" y="3089092"/>
            <a:ext cx="457027" cy="40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
        <p:nvSpPr>
          <p:cNvPr id="20" name="TextBox 19"/>
          <p:cNvSpPr txBox="1"/>
          <p:nvPr/>
        </p:nvSpPr>
        <p:spPr>
          <a:xfrm>
            <a:off x="3935056" y="5336259"/>
            <a:ext cx="2313454" cy="871521"/>
          </a:xfrm>
          <a:prstGeom prst="rect">
            <a:avLst/>
          </a:prstGeom>
          <a:noFill/>
        </p:spPr>
        <p:txBody>
          <a:bodyPr wrap="none" rtlCol="0">
            <a:spAutoFit/>
          </a:bodyPr>
          <a:lstStyle/>
          <a:p>
            <a:pPr marL="342900" indent="-342900">
              <a:buAutoNum type="arabicPeriod"/>
            </a:pPr>
            <a:r>
              <a:rPr lang="en-US" dirty="0" smtClean="0">
                <a:solidFill>
                  <a:schemeClr val="accent4"/>
                </a:solidFill>
              </a:rPr>
              <a:t>Ask for a copy</a:t>
            </a:r>
          </a:p>
          <a:p>
            <a:pPr marL="342900" indent="-342900">
              <a:buAutoNum type="arabicPeriod"/>
            </a:pPr>
            <a:r>
              <a:rPr lang="en-US" dirty="0" smtClean="0">
                <a:solidFill>
                  <a:schemeClr val="accent4"/>
                </a:solidFill>
              </a:rPr>
              <a:t>Ask for ownership</a:t>
            </a:r>
          </a:p>
          <a:p>
            <a:pPr marL="342900" indent="-342900">
              <a:buAutoNum type="arabicPeriod"/>
            </a:pPr>
            <a:r>
              <a:rPr lang="en-US" dirty="0" smtClean="0">
                <a:solidFill>
                  <a:schemeClr val="accent4"/>
                </a:solidFill>
              </a:rPr>
              <a:t>Invalidate other copies</a:t>
            </a:r>
          </a:p>
          <a:p>
            <a:pPr marL="342900" indent="-342900">
              <a:buAutoNum type="arabicPeriod"/>
            </a:pPr>
            <a:r>
              <a:rPr lang="en-US" dirty="0" smtClean="0">
                <a:solidFill>
                  <a:schemeClr val="accent4"/>
                </a:solidFill>
              </a:rPr>
              <a:t>Upgrade to write</a:t>
            </a:r>
            <a:endParaRPr lang="en-US" dirty="0">
              <a:solidFill>
                <a:schemeClr val="accent4"/>
              </a:solidFill>
            </a:endParaRPr>
          </a:p>
        </p:txBody>
      </p:sp>
      <p:sp>
        <p:nvSpPr>
          <p:cNvPr id="17" name="Text Box 12"/>
          <p:cNvSpPr txBox="1">
            <a:spLocks noChangeArrowheads="1"/>
          </p:cNvSpPr>
          <p:nvPr/>
        </p:nvSpPr>
        <p:spPr bwMode="auto">
          <a:xfrm>
            <a:off x="3429000" y="2971800"/>
            <a:ext cx="3143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18" name="Rectangle 10"/>
          <p:cNvSpPr>
            <a:spLocks noChangeArrowheads="1"/>
          </p:cNvSpPr>
          <p:nvPr/>
        </p:nvSpPr>
        <p:spPr bwMode="auto">
          <a:xfrm>
            <a:off x="5867400" y="2895600"/>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Text Box 12"/>
          <p:cNvSpPr txBox="1">
            <a:spLocks noChangeArrowheads="1"/>
          </p:cNvSpPr>
          <p:nvPr/>
        </p:nvSpPr>
        <p:spPr bwMode="auto">
          <a:xfrm>
            <a:off x="6012911" y="2958407"/>
            <a:ext cx="313566" cy="28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21" name="Text Box 33"/>
          <p:cNvSpPr txBox="1">
            <a:spLocks noChangeArrowheads="1"/>
          </p:cNvSpPr>
          <p:nvPr/>
        </p:nvSpPr>
        <p:spPr bwMode="auto">
          <a:xfrm>
            <a:off x="5486400" y="3505200"/>
            <a:ext cx="1121048"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Tree>
    <p:extLst>
      <p:ext uri="{BB962C8B-B14F-4D97-AF65-F5344CB8AC3E}">
        <p14:creationId xmlns:p14="http://schemas.microsoft.com/office/powerpoint/2010/main" val="31119048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hidden"/>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hidden"/>
                                      </p:to>
                                    </p:set>
                                  </p:childTnLst>
                                </p:cTn>
                              </p:par>
                              <p:par>
                                <p:cTn id="32" presetID="1" presetClass="exit"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hidden"/>
                                      </p:to>
                                    </p:set>
                                  </p:childTnLst>
                                </p:cTn>
                              </p:par>
                            </p:childTnLst>
                          </p:cTn>
                        </p:par>
                        <p:par>
                          <p:cTn id="42" fill="hold">
                            <p:stCondLst>
                              <p:cond delay="0"/>
                            </p:stCondLst>
                            <p:childTnLst>
                              <p:par>
                                <p:cTn id="43" presetID="1" presetClass="entr" presetSubtype="0"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4" grpId="0"/>
      <p:bldP spid="17" grpId="0"/>
      <p:bldP spid="17" grpId="1"/>
      <p:bldP spid="18" grpId="0" animBg="1"/>
      <p:bldP spid="19" grpId="0"/>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Invalidation Protocol: Write</a:t>
            </a:r>
            <a:endParaRPr lang="en-US" dirty="0"/>
          </a:p>
        </p:txBody>
      </p:sp>
      <p:sp>
        <p:nvSpPr>
          <p:cNvPr id="5" name="Rectangle 5"/>
          <p:cNvSpPr>
            <a:spLocks noChangeArrowheads="1"/>
          </p:cNvSpPr>
          <p:nvPr/>
        </p:nvSpPr>
        <p:spPr bwMode="auto">
          <a:xfrm>
            <a:off x="2402819" y="2519001"/>
            <a:ext cx="1725635" cy="193411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Rectangle 6"/>
          <p:cNvSpPr>
            <a:spLocks noChangeArrowheads="1"/>
          </p:cNvSpPr>
          <p:nvPr/>
        </p:nvSpPr>
        <p:spPr bwMode="auto">
          <a:xfrm>
            <a:off x="4972827" y="2543158"/>
            <a:ext cx="1727685" cy="1932509"/>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Line 7"/>
          <p:cNvSpPr>
            <a:spLocks noChangeShapeType="1"/>
          </p:cNvSpPr>
          <p:nvPr/>
        </p:nvSpPr>
        <p:spPr bwMode="auto">
          <a:xfrm>
            <a:off x="3232845" y="4469225"/>
            <a:ext cx="0" cy="28826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Line 8"/>
          <p:cNvSpPr>
            <a:spLocks noChangeShapeType="1"/>
          </p:cNvSpPr>
          <p:nvPr/>
        </p:nvSpPr>
        <p:spPr bwMode="auto">
          <a:xfrm>
            <a:off x="5833595" y="4475667"/>
            <a:ext cx="0" cy="28987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flipV="1">
            <a:off x="2335187" y="4780037"/>
            <a:ext cx="4500588" cy="16104"/>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10"/>
          <p:cNvSpPr>
            <a:spLocks noChangeArrowheads="1"/>
          </p:cNvSpPr>
          <p:nvPr/>
        </p:nvSpPr>
        <p:spPr bwMode="auto">
          <a:xfrm>
            <a:off x="3288180" y="2928049"/>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3413414" y="2990856"/>
            <a:ext cx="3541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W</a:t>
            </a:r>
            <a:endParaRPr lang="en-US" dirty="0">
              <a:solidFill>
                <a:schemeClr val="hlink"/>
              </a:solidFill>
            </a:endParaRPr>
          </a:p>
        </p:txBody>
      </p:sp>
      <p:sp>
        <p:nvSpPr>
          <p:cNvPr id="12" name="Text Box 14"/>
          <p:cNvSpPr txBox="1">
            <a:spLocks noChangeArrowheads="1"/>
          </p:cNvSpPr>
          <p:nvPr/>
        </p:nvSpPr>
        <p:spPr bwMode="auto">
          <a:xfrm>
            <a:off x="2286000" y="2209800"/>
            <a:ext cx="181581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Processor 1</a:t>
            </a:r>
          </a:p>
        </p:txBody>
      </p:sp>
      <p:sp>
        <p:nvSpPr>
          <p:cNvPr id="13" name="Text Box 15"/>
          <p:cNvSpPr txBox="1">
            <a:spLocks noChangeArrowheads="1"/>
          </p:cNvSpPr>
          <p:nvPr/>
        </p:nvSpPr>
        <p:spPr bwMode="auto">
          <a:xfrm>
            <a:off x="4907244" y="2209800"/>
            <a:ext cx="1817861"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solidFill>
                  <a:schemeClr val="hlink"/>
                </a:solidFill>
              </a:rPr>
              <a:t>Processor 2</a:t>
            </a:r>
          </a:p>
        </p:txBody>
      </p:sp>
      <p:sp>
        <p:nvSpPr>
          <p:cNvPr id="14" name="Text Box 33"/>
          <p:cNvSpPr txBox="1">
            <a:spLocks noChangeArrowheads="1"/>
          </p:cNvSpPr>
          <p:nvPr/>
        </p:nvSpPr>
        <p:spPr bwMode="auto">
          <a:xfrm>
            <a:off x="2895600" y="3505200"/>
            <a:ext cx="1121048"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
        <p:nvSpPr>
          <p:cNvPr id="15" name="Oval 34"/>
          <p:cNvSpPr>
            <a:spLocks noChangeArrowheads="1"/>
          </p:cNvSpPr>
          <p:nvPr/>
        </p:nvSpPr>
        <p:spPr bwMode="auto">
          <a:xfrm>
            <a:off x="2482747" y="3095533"/>
            <a:ext cx="467274" cy="386502"/>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Text Box 35"/>
          <p:cNvSpPr txBox="1">
            <a:spLocks noChangeArrowheads="1"/>
          </p:cNvSpPr>
          <p:nvPr/>
        </p:nvSpPr>
        <p:spPr bwMode="auto">
          <a:xfrm>
            <a:off x="2525785" y="3089092"/>
            <a:ext cx="457027" cy="40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
        <p:nvSpPr>
          <p:cNvPr id="20" name="TextBox 19"/>
          <p:cNvSpPr txBox="1"/>
          <p:nvPr/>
        </p:nvSpPr>
        <p:spPr>
          <a:xfrm>
            <a:off x="3935056" y="5336259"/>
            <a:ext cx="2313454" cy="1065420"/>
          </a:xfrm>
          <a:prstGeom prst="rect">
            <a:avLst/>
          </a:prstGeom>
          <a:noFill/>
        </p:spPr>
        <p:txBody>
          <a:bodyPr wrap="none" rtlCol="0">
            <a:spAutoFit/>
          </a:bodyPr>
          <a:lstStyle/>
          <a:p>
            <a:pPr marL="342900" indent="-342900">
              <a:buAutoNum type="arabicPeriod"/>
            </a:pPr>
            <a:r>
              <a:rPr lang="en-US" dirty="0" smtClean="0">
                <a:solidFill>
                  <a:schemeClr val="accent4"/>
                </a:solidFill>
              </a:rPr>
              <a:t>Ask for a </a:t>
            </a:r>
            <a:r>
              <a:rPr lang="en-US" dirty="0" smtClean="0">
                <a:solidFill>
                  <a:schemeClr val="accent4"/>
                </a:solidFill>
              </a:rPr>
              <a:t>copy</a:t>
            </a:r>
          </a:p>
          <a:p>
            <a:pPr marL="342900" indent="-342900">
              <a:buAutoNum type="arabicPeriod"/>
            </a:pPr>
            <a:r>
              <a:rPr lang="en-US" dirty="0" smtClean="0">
                <a:solidFill>
                  <a:schemeClr val="accent4"/>
                </a:solidFill>
              </a:rPr>
              <a:t>P2 downgrades to R</a:t>
            </a:r>
            <a:endParaRPr lang="en-US" dirty="0" smtClean="0">
              <a:solidFill>
                <a:schemeClr val="accent4"/>
              </a:solidFill>
            </a:endParaRPr>
          </a:p>
          <a:p>
            <a:pPr marL="342900" indent="-342900">
              <a:buAutoNum type="arabicPeriod"/>
            </a:pPr>
            <a:r>
              <a:rPr lang="en-US" dirty="0" smtClean="0">
                <a:solidFill>
                  <a:schemeClr val="accent4"/>
                </a:solidFill>
              </a:rPr>
              <a:t>Ask for ownership</a:t>
            </a:r>
          </a:p>
          <a:p>
            <a:pPr marL="342900" indent="-342900">
              <a:buAutoNum type="arabicPeriod"/>
            </a:pPr>
            <a:r>
              <a:rPr lang="en-US" dirty="0" smtClean="0">
                <a:solidFill>
                  <a:schemeClr val="accent4"/>
                </a:solidFill>
              </a:rPr>
              <a:t>Invalidate other copies</a:t>
            </a:r>
          </a:p>
          <a:p>
            <a:pPr marL="342900" indent="-342900">
              <a:buAutoNum type="arabicPeriod"/>
            </a:pPr>
            <a:r>
              <a:rPr lang="en-US" dirty="0" smtClean="0">
                <a:solidFill>
                  <a:schemeClr val="accent4"/>
                </a:solidFill>
              </a:rPr>
              <a:t>Upgrade to write</a:t>
            </a:r>
            <a:endParaRPr lang="en-US" dirty="0">
              <a:solidFill>
                <a:schemeClr val="accent4"/>
              </a:solidFill>
            </a:endParaRPr>
          </a:p>
        </p:txBody>
      </p:sp>
      <p:sp>
        <p:nvSpPr>
          <p:cNvPr id="17" name="Text Box 12"/>
          <p:cNvSpPr txBox="1">
            <a:spLocks noChangeArrowheads="1"/>
          </p:cNvSpPr>
          <p:nvPr/>
        </p:nvSpPr>
        <p:spPr bwMode="auto">
          <a:xfrm>
            <a:off x="3429000" y="2971800"/>
            <a:ext cx="3143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solidFill>
                  <a:schemeClr val="hlink"/>
                </a:solidFill>
              </a:rPr>
              <a:t>R</a:t>
            </a:r>
            <a:endParaRPr lang="en-US" dirty="0">
              <a:solidFill>
                <a:schemeClr val="hlink"/>
              </a:solidFill>
            </a:endParaRPr>
          </a:p>
        </p:txBody>
      </p:sp>
      <p:sp>
        <p:nvSpPr>
          <p:cNvPr id="18" name="Rectangle 10"/>
          <p:cNvSpPr>
            <a:spLocks noChangeArrowheads="1"/>
          </p:cNvSpPr>
          <p:nvPr/>
        </p:nvSpPr>
        <p:spPr bwMode="auto">
          <a:xfrm>
            <a:off x="5867400" y="2895600"/>
            <a:ext cx="584093" cy="48795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Text Box 12"/>
          <p:cNvSpPr txBox="1">
            <a:spLocks noChangeArrowheads="1"/>
          </p:cNvSpPr>
          <p:nvPr/>
        </p:nvSpPr>
        <p:spPr bwMode="auto">
          <a:xfrm>
            <a:off x="5992634" y="2958407"/>
            <a:ext cx="354121"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solidFill>
                  <a:schemeClr val="hlink"/>
                </a:solidFill>
              </a:rPr>
              <a:t>W</a:t>
            </a:r>
          </a:p>
        </p:txBody>
      </p:sp>
      <p:sp>
        <p:nvSpPr>
          <p:cNvPr id="21" name="Text Box 33"/>
          <p:cNvSpPr txBox="1">
            <a:spLocks noChangeArrowheads="1"/>
          </p:cNvSpPr>
          <p:nvPr/>
        </p:nvSpPr>
        <p:spPr bwMode="auto">
          <a:xfrm>
            <a:off x="5486400" y="3505200"/>
            <a:ext cx="1121048" cy="40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Owner</a:t>
            </a:r>
          </a:p>
        </p:txBody>
      </p:sp>
    </p:spTree>
    <p:extLst>
      <p:ext uri="{BB962C8B-B14F-4D97-AF65-F5344CB8AC3E}">
        <p14:creationId xmlns:p14="http://schemas.microsoft.com/office/powerpoint/2010/main" val="3682846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hidden"/>
                                      </p:to>
                                    </p:set>
                                  </p:childTnLst>
                                </p:cTn>
                              </p:par>
                              <p:par>
                                <p:cTn id="36" presetID="1" presetClass="exit"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0"/>
                            </p:stCondLst>
                            <p:childTnLst>
                              <p:par>
                                <p:cTn id="47" presetID="1"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4" grpId="0"/>
      <p:bldP spid="17" grpId="0"/>
      <p:bldP spid="17" grpId="1"/>
      <p:bldP spid="18" grpId="0" animBg="1"/>
      <p:bldP spid="19" grpId="0"/>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smtClean="0"/>
              <a:t>Finding the Owner</a:t>
            </a:r>
            <a:endParaRPr lang="en-US"/>
          </a:p>
        </p:txBody>
      </p:sp>
      <p:sp>
        <p:nvSpPr>
          <p:cNvPr id="22531" name="Rectangle 3"/>
          <p:cNvSpPr>
            <a:spLocks noGrp="1" noChangeArrowheads="1"/>
          </p:cNvSpPr>
          <p:nvPr>
            <p:ph idx="1"/>
          </p:nvPr>
        </p:nvSpPr>
        <p:spPr>
          <a:xfrm>
            <a:off x="457200" y="1775191"/>
            <a:ext cx="8229600" cy="2339609"/>
          </a:xfrm>
        </p:spPr>
        <p:txBody>
          <a:bodyPr>
            <a:normAutofit fontScale="55000" lnSpcReduction="20000"/>
          </a:bodyPr>
          <a:lstStyle/>
          <a:p>
            <a:r>
              <a:rPr lang="en-US" dirty="0" smtClean="0"/>
              <a:t>Owner is the processor with latest updated copy. How do you locate it?</a:t>
            </a:r>
          </a:p>
          <a:p>
            <a:r>
              <a:rPr lang="en-US" dirty="0" smtClean="0"/>
              <a:t>1. Do a broadcast, asking for the owner to respond.</a:t>
            </a:r>
          </a:p>
          <a:p>
            <a:pPr lvl="1"/>
            <a:r>
              <a:rPr lang="en-US" dirty="0" smtClean="0"/>
              <a:t>Broadcast interrupts each processor, forcing it to inspect the request packet. </a:t>
            </a:r>
          </a:p>
          <a:p>
            <a:pPr lvl="1"/>
            <a:r>
              <a:rPr lang="en-US" dirty="0" smtClean="0"/>
              <a:t>An optimization is to include in the message whether the sender wants to read/write and whether it needs a copy.</a:t>
            </a:r>
          </a:p>
          <a:p>
            <a:r>
              <a:rPr lang="en-US" dirty="0" smtClean="0"/>
              <a:t>2. Designate a page manager to keep track of who owns which page.</a:t>
            </a:r>
          </a:p>
          <a:p>
            <a:pPr lvl="1"/>
            <a:r>
              <a:rPr lang="en-US" dirty="0" smtClean="0"/>
              <a:t>A page manager uses incoming requests not only to provide replies but also to keep track of changes in ownership.</a:t>
            </a:r>
          </a:p>
          <a:p>
            <a:pPr lvl="1"/>
            <a:r>
              <a:rPr lang="en-US" dirty="0" smtClean="0"/>
              <a:t>Potential performance bottleneck </a:t>
            </a:r>
            <a:r>
              <a:rPr lang="en-US" dirty="0" smtClean="0">
                <a:sym typeface="Wingdings" charset="0"/>
              </a:rPr>
              <a:t> multiple page managers</a:t>
            </a:r>
          </a:p>
          <a:p>
            <a:pPr lvl="2"/>
            <a:r>
              <a:rPr lang="en-US" dirty="0" smtClean="0">
                <a:sym typeface="Wingdings" charset="0"/>
              </a:rPr>
              <a:t>The lower-order bits of a page number are used as an index into a table of page managers.</a:t>
            </a:r>
            <a:endParaRPr lang="en-US" dirty="0">
              <a:sym typeface="Wingdings" charset="0"/>
            </a:endParaRPr>
          </a:p>
        </p:txBody>
      </p:sp>
      <p:sp>
        <p:nvSpPr>
          <p:cNvPr id="22532" name="Rectangle 4"/>
          <p:cNvSpPr>
            <a:spLocks noChangeArrowheads="1"/>
          </p:cNvSpPr>
          <p:nvPr/>
        </p:nvSpPr>
        <p:spPr bwMode="auto">
          <a:xfrm>
            <a:off x="1495425" y="4524375"/>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3" name="Rectangle 5"/>
          <p:cNvSpPr>
            <a:spLocks noChangeArrowheads="1"/>
          </p:cNvSpPr>
          <p:nvPr/>
        </p:nvSpPr>
        <p:spPr bwMode="auto">
          <a:xfrm>
            <a:off x="6515100" y="5514975"/>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4" name="Rectangle 6"/>
          <p:cNvSpPr>
            <a:spLocks noChangeArrowheads="1"/>
          </p:cNvSpPr>
          <p:nvPr/>
        </p:nvSpPr>
        <p:spPr bwMode="auto">
          <a:xfrm>
            <a:off x="4410075" y="5543550"/>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5" name="Rectangle 7"/>
          <p:cNvSpPr>
            <a:spLocks noChangeArrowheads="1"/>
          </p:cNvSpPr>
          <p:nvPr/>
        </p:nvSpPr>
        <p:spPr bwMode="auto">
          <a:xfrm>
            <a:off x="5476875" y="4533900"/>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6" name="Line 9"/>
          <p:cNvSpPr>
            <a:spLocks noChangeShapeType="1"/>
          </p:cNvSpPr>
          <p:nvPr/>
        </p:nvSpPr>
        <p:spPr bwMode="auto">
          <a:xfrm flipV="1">
            <a:off x="4981575" y="5000625"/>
            <a:ext cx="495300" cy="5334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37" name="Line 10"/>
          <p:cNvSpPr>
            <a:spLocks noChangeShapeType="1"/>
          </p:cNvSpPr>
          <p:nvPr/>
        </p:nvSpPr>
        <p:spPr bwMode="auto">
          <a:xfrm>
            <a:off x="6791325" y="5038725"/>
            <a:ext cx="504825" cy="4762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38" name="Line 11"/>
          <p:cNvSpPr>
            <a:spLocks noChangeShapeType="1"/>
          </p:cNvSpPr>
          <p:nvPr/>
        </p:nvSpPr>
        <p:spPr bwMode="auto">
          <a:xfrm flipH="1">
            <a:off x="5724525" y="5829300"/>
            <a:ext cx="800100"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39" name="Rectangle 12"/>
          <p:cNvSpPr>
            <a:spLocks noChangeArrowheads="1"/>
          </p:cNvSpPr>
          <p:nvPr/>
        </p:nvSpPr>
        <p:spPr bwMode="auto">
          <a:xfrm>
            <a:off x="523875" y="5514975"/>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40" name="Rectangle 13"/>
          <p:cNvSpPr>
            <a:spLocks noChangeArrowheads="1"/>
          </p:cNvSpPr>
          <p:nvPr/>
        </p:nvSpPr>
        <p:spPr bwMode="auto">
          <a:xfrm>
            <a:off x="2457450" y="5524500"/>
            <a:ext cx="1314450" cy="6286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41" name="Line 14"/>
          <p:cNvSpPr>
            <a:spLocks noChangeShapeType="1"/>
          </p:cNvSpPr>
          <p:nvPr/>
        </p:nvSpPr>
        <p:spPr bwMode="auto">
          <a:xfrm flipV="1">
            <a:off x="657225" y="4800600"/>
            <a:ext cx="828675" cy="69532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2" name="Line 15"/>
          <p:cNvSpPr>
            <a:spLocks noChangeShapeType="1"/>
          </p:cNvSpPr>
          <p:nvPr/>
        </p:nvSpPr>
        <p:spPr bwMode="auto">
          <a:xfrm flipH="1">
            <a:off x="942975" y="5105400"/>
            <a:ext cx="552450" cy="4191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3" name="Line 17"/>
          <p:cNvSpPr>
            <a:spLocks noChangeShapeType="1"/>
          </p:cNvSpPr>
          <p:nvPr/>
        </p:nvSpPr>
        <p:spPr bwMode="auto">
          <a:xfrm>
            <a:off x="1847850" y="5676900"/>
            <a:ext cx="600075"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4" name="Line 18"/>
          <p:cNvSpPr>
            <a:spLocks noChangeShapeType="1"/>
          </p:cNvSpPr>
          <p:nvPr/>
        </p:nvSpPr>
        <p:spPr bwMode="auto">
          <a:xfrm flipH="1">
            <a:off x="1838325" y="5962650"/>
            <a:ext cx="619125"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5" name="Text Box 19"/>
          <p:cNvSpPr txBox="1">
            <a:spLocks noChangeArrowheads="1"/>
          </p:cNvSpPr>
          <p:nvPr/>
        </p:nvSpPr>
        <p:spPr bwMode="auto">
          <a:xfrm>
            <a:off x="77788" y="4851400"/>
            <a:ext cx="11668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1. Request</a:t>
            </a:r>
          </a:p>
        </p:txBody>
      </p:sp>
      <p:sp>
        <p:nvSpPr>
          <p:cNvPr id="22546" name="Text Box 20"/>
          <p:cNvSpPr txBox="1">
            <a:spLocks noChangeArrowheads="1"/>
          </p:cNvSpPr>
          <p:nvPr/>
        </p:nvSpPr>
        <p:spPr bwMode="auto">
          <a:xfrm>
            <a:off x="823913" y="5203825"/>
            <a:ext cx="92868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2. Reply</a:t>
            </a:r>
          </a:p>
        </p:txBody>
      </p:sp>
      <p:sp>
        <p:nvSpPr>
          <p:cNvPr id="22547" name="Text Box 21"/>
          <p:cNvSpPr txBox="1">
            <a:spLocks noChangeArrowheads="1"/>
          </p:cNvSpPr>
          <p:nvPr/>
        </p:nvSpPr>
        <p:spPr bwMode="auto">
          <a:xfrm>
            <a:off x="1674813" y="4546600"/>
            <a:ext cx="9858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Page</a:t>
            </a:r>
          </a:p>
          <a:p>
            <a:pPr algn="ctr"/>
            <a:r>
              <a:rPr lang="en-US"/>
              <a:t>Manager</a:t>
            </a:r>
          </a:p>
        </p:txBody>
      </p:sp>
      <p:sp>
        <p:nvSpPr>
          <p:cNvPr id="22548" name="Text Box 22"/>
          <p:cNvSpPr txBox="1">
            <a:spLocks noChangeArrowheads="1"/>
          </p:cNvSpPr>
          <p:nvPr/>
        </p:nvSpPr>
        <p:spPr bwMode="auto">
          <a:xfrm>
            <a:off x="869950" y="5641975"/>
            <a:ext cx="3190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
        <p:nvSpPr>
          <p:cNvPr id="22549" name="Text Box 23"/>
          <p:cNvSpPr txBox="1">
            <a:spLocks noChangeArrowheads="1"/>
          </p:cNvSpPr>
          <p:nvPr/>
        </p:nvSpPr>
        <p:spPr bwMode="auto">
          <a:xfrm>
            <a:off x="1544638" y="5337175"/>
            <a:ext cx="11668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3. Request</a:t>
            </a:r>
          </a:p>
        </p:txBody>
      </p:sp>
      <p:sp>
        <p:nvSpPr>
          <p:cNvPr id="22550" name="Text Box 24"/>
          <p:cNvSpPr txBox="1">
            <a:spLocks noChangeArrowheads="1"/>
          </p:cNvSpPr>
          <p:nvPr/>
        </p:nvSpPr>
        <p:spPr bwMode="auto">
          <a:xfrm>
            <a:off x="1614488" y="6022975"/>
            <a:ext cx="92868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4. Reply</a:t>
            </a:r>
          </a:p>
        </p:txBody>
      </p:sp>
      <p:sp>
        <p:nvSpPr>
          <p:cNvPr id="22551" name="Text Box 25"/>
          <p:cNvSpPr txBox="1">
            <a:spLocks noChangeArrowheads="1"/>
          </p:cNvSpPr>
          <p:nvPr/>
        </p:nvSpPr>
        <p:spPr bwMode="auto">
          <a:xfrm>
            <a:off x="5561013" y="4584700"/>
            <a:ext cx="9858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Page</a:t>
            </a:r>
          </a:p>
          <a:p>
            <a:pPr algn="ctr"/>
            <a:r>
              <a:rPr lang="en-US"/>
              <a:t>Manager</a:t>
            </a:r>
          </a:p>
        </p:txBody>
      </p:sp>
      <p:sp>
        <p:nvSpPr>
          <p:cNvPr id="22552" name="Text Box 26"/>
          <p:cNvSpPr txBox="1">
            <a:spLocks noChangeArrowheads="1"/>
          </p:cNvSpPr>
          <p:nvPr/>
        </p:nvSpPr>
        <p:spPr bwMode="auto">
          <a:xfrm>
            <a:off x="2668588" y="5670550"/>
            <a:ext cx="7826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Owner</a:t>
            </a:r>
          </a:p>
        </p:txBody>
      </p:sp>
      <p:sp>
        <p:nvSpPr>
          <p:cNvPr id="22553" name="Text Box 27"/>
          <p:cNvSpPr txBox="1">
            <a:spLocks noChangeArrowheads="1"/>
          </p:cNvSpPr>
          <p:nvPr/>
        </p:nvSpPr>
        <p:spPr bwMode="auto">
          <a:xfrm>
            <a:off x="4030663" y="4918075"/>
            <a:ext cx="11668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1. Request</a:t>
            </a:r>
          </a:p>
        </p:txBody>
      </p:sp>
      <p:sp>
        <p:nvSpPr>
          <p:cNvPr id="22554" name="Text Box 28"/>
          <p:cNvSpPr txBox="1">
            <a:spLocks noChangeArrowheads="1"/>
          </p:cNvSpPr>
          <p:nvPr/>
        </p:nvSpPr>
        <p:spPr bwMode="auto">
          <a:xfrm>
            <a:off x="5672138" y="6003925"/>
            <a:ext cx="92868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3. Reply</a:t>
            </a:r>
          </a:p>
        </p:txBody>
      </p:sp>
      <p:sp>
        <p:nvSpPr>
          <p:cNvPr id="22555" name="Text Box 29"/>
          <p:cNvSpPr txBox="1">
            <a:spLocks noChangeArrowheads="1"/>
          </p:cNvSpPr>
          <p:nvPr/>
        </p:nvSpPr>
        <p:spPr bwMode="auto">
          <a:xfrm>
            <a:off x="6480175" y="5108575"/>
            <a:ext cx="21272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2. Request forwarded</a:t>
            </a:r>
          </a:p>
        </p:txBody>
      </p:sp>
      <p:sp>
        <p:nvSpPr>
          <p:cNvPr id="22556" name="Text Box 30"/>
          <p:cNvSpPr txBox="1">
            <a:spLocks noChangeArrowheads="1"/>
          </p:cNvSpPr>
          <p:nvPr/>
        </p:nvSpPr>
        <p:spPr bwMode="auto">
          <a:xfrm>
            <a:off x="6735763" y="5661025"/>
            <a:ext cx="7826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Owner</a:t>
            </a:r>
          </a:p>
        </p:txBody>
      </p:sp>
      <p:sp>
        <p:nvSpPr>
          <p:cNvPr id="22557" name="Text Box 31"/>
          <p:cNvSpPr txBox="1">
            <a:spLocks noChangeArrowheads="1"/>
          </p:cNvSpPr>
          <p:nvPr/>
        </p:nvSpPr>
        <p:spPr bwMode="auto">
          <a:xfrm>
            <a:off x="4851400" y="5670550"/>
            <a:ext cx="3190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457200" y="76200"/>
            <a:ext cx="8229600" cy="1252728"/>
          </a:xfrm>
        </p:spPr>
        <p:txBody>
          <a:bodyPr>
            <a:normAutofit fontScale="90000"/>
          </a:bodyPr>
          <a:lstStyle/>
          <a:p>
            <a:r>
              <a:rPr lang="en-US" dirty="0" smtClean="0"/>
              <a:t>How does the Owner Find the Copies to Invalidate</a:t>
            </a:r>
            <a:endParaRPr lang="en-US" dirty="0"/>
          </a:p>
        </p:txBody>
      </p:sp>
      <p:sp>
        <p:nvSpPr>
          <p:cNvPr id="23555" name="Rectangle 3"/>
          <p:cNvSpPr>
            <a:spLocks noGrp="1" noChangeArrowheads="1"/>
          </p:cNvSpPr>
          <p:nvPr>
            <p:ph idx="1"/>
          </p:nvPr>
        </p:nvSpPr>
        <p:spPr>
          <a:xfrm>
            <a:off x="457200" y="1775191"/>
            <a:ext cx="8229600" cy="2339609"/>
          </a:xfrm>
        </p:spPr>
        <p:txBody>
          <a:bodyPr>
            <a:normAutofit fontScale="62500" lnSpcReduction="20000"/>
          </a:bodyPr>
          <a:lstStyle/>
          <a:p>
            <a:r>
              <a:rPr lang="en-US" dirty="0" smtClean="0"/>
              <a:t>Broadcast a </a:t>
            </a:r>
            <a:r>
              <a:rPr lang="en-US" dirty="0" err="1" smtClean="0"/>
              <a:t>msg</a:t>
            </a:r>
            <a:r>
              <a:rPr lang="en-US" dirty="0" smtClean="0"/>
              <a:t> giving the page num. and asking processors holding the page to invalidate it.</a:t>
            </a:r>
          </a:p>
          <a:p>
            <a:pPr lvl="1"/>
            <a:r>
              <a:rPr lang="en-US" dirty="0" smtClean="0"/>
              <a:t>Works only if broadcast messages are reliable and can never be lost. Also expensive.</a:t>
            </a:r>
          </a:p>
          <a:p>
            <a:r>
              <a:rPr lang="en-US" dirty="0" smtClean="0"/>
              <a:t>The owner (or page manager) for a page maintains a </a:t>
            </a:r>
            <a:r>
              <a:rPr lang="en-US" dirty="0" err="1" smtClean="0"/>
              <a:t>copyset</a:t>
            </a:r>
            <a:r>
              <a:rPr lang="en-US" dirty="0" smtClean="0"/>
              <a:t> list giving processors currently holding the page.</a:t>
            </a:r>
          </a:p>
          <a:p>
            <a:pPr lvl="1"/>
            <a:r>
              <a:rPr lang="en-US" dirty="0" smtClean="0"/>
              <a:t>When a page must be invalidated, the owner (or page manager) sends a message to each processor holding the page and waits for an acknowledgement.</a:t>
            </a:r>
            <a:endParaRPr lang="en-US" dirty="0"/>
          </a:p>
        </p:txBody>
      </p:sp>
      <p:sp>
        <p:nvSpPr>
          <p:cNvPr id="23556" name="Rectangle 4"/>
          <p:cNvSpPr>
            <a:spLocks noChangeArrowheads="1"/>
          </p:cNvSpPr>
          <p:nvPr/>
        </p:nvSpPr>
        <p:spPr bwMode="auto">
          <a:xfrm>
            <a:off x="800100" y="4352925"/>
            <a:ext cx="1104900" cy="12096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57" name="Rectangle 5"/>
          <p:cNvSpPr>
            <a:spLocks noChangeArrowheads="1"/>
          </p:cNvSpPr>
          <p:nvPr/>
        </p:nvSpPr>
        <p:spPr bwMode="auto">
          <a:xfrm>
            <a:off x="2257425" y="4381500"/>
            <a:ext cx="1104900" cy="12096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58" name="Rectangle 6"/>
          <p:cNvSpPr>
            <a:spLocks noChangeArrowheads="1"/>
          </p:cNvSpPr>
          <p:nvPr/>
        </p:nvSpPr>
        <p:spPr bwMode="auto">
          <a:xfrm>
            <a:off x="3733800" y="4352925"/>
            <a:ext cx="1104900" cy="12096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59" name="Rectangle 7"/>
          <p:cNvSpPr>
            <a:spLocks noChangeArrowheads="1"/>
          </p:cNvSpPr>
          <p:nvPr/>
        </p:nvSpPr>
        <p:spPr bwMode="auto">
          <a:xfrm>
            <a:off x="5181600" y="4362450"/>
            <a:ext cx="1104900" cy="12096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0" name="Rectangle 8"/>
          <p:cNvSpPr>
            <a:spLocks noChangeArrowheads="1"/>
          </p:cNvSpPr>
          <p:nvPr/>
        </p:nvSpPr>
        <p:spPr bwMode="auto">
          <a:xfrm>
            <a:off x="6657975" y="4343400"/>
            <a:ext cx="1104900" cy="12096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1" name="Line 9"/>
          <p:cNvSpPr>
            <a:spLocks noChangeShapeType="1"/>
          </p:cNvSpPr>
          <p:nvPr/>
        </p:nvSpPr>
        <p:spPr bwMode="auto">
          <a:xfrm flipV="1">
            <a:off x="628650" y="6010275"/>
            <a:ext cx="7362825" cy="2857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2" name="Line 10"/>
          <p:cNvSpPr>
            <a:spLocks noChangeShapeType="1"/>
          </p:cNvSpPr>
          <p:nvPr/>
        </p:nvSpPr>
        <p:spPr bwMode="auto">
          <a:xfrm>
            <a:off x="1343025" y="5591175"/>
            <a:ext cx="0" cy="4286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3" name="Line 11"/>
          <p:cNvSpPr>
            <a:spLocks noChangeShapeType="1"/>
          </p:cNvSpPr>
          <p:nvPr/>
        </p:nvSpPr>
        <p:spPr bwMode="auto">
          <a:xfrm>
            <a:off x="2819400" y="5572125"/>
            <a:ext cx="0" cy="4286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4" name="Line 12"/>
          <p:cNvSpPr>
            <a:spLocks noChangeShapeType="1"/>
          </p:cNvSpPr>
          <p:nvPr/>
        </p:nvSpPr>
        <p:spPr bwMode="auto">
          <a:xfrm>
            <a:off x="4248150" y="5591175"/>
            <a:ext cx="0" cy="4286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5" name="Line 13"/>
          <p:cNvSpPr>
            <a:spLocks noChangeShapeType="1"/>
          </p:cNvSpPr>
          <p:nvPr/>
        </p:nvSpPr>
        <p:spPr bwMode="auto">
          <a:xfrm>
            <a:off x="5676900" y="5562600"/>
            <a:ext cx="0" cy="4286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6" name="Line 14"/>
          <p:cNvSpPr>
            <a:spLocks noChangeShapeType="1"/>
          </p:cNvSpPr>
          <p:nvPr/>
        </p:nvSpPr>
        <p:spPr bwMode="auto">
          <a:xfrm>
            <a:off x="7219950" y="5572125"/>
            <a:ext cx="0" cy="4286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7" name="Rectangle 15"/>
          <p:cNvSpPr>
            <a:spLocks noChangeArrowheads="1"/>
          </p:cNvSpPr>
          <p:nvPr/>
        </p:nvSpPr>
        <p:spPr bwMode="auto">
          <a:xfrm>
            <a:off x="923925" y="4486275"/>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68" name="Rectangle 16"/>
          <p:cNvSpPr>
            <a:spLocks noChangeArrowheads="1"/>
          </p:cNvSpPr>
          <p:nvPr/>
        </p:nvSpPr>
        <p:spPr bwMode="auto">
          <a:xfrm>
            <a:off x="1304925" y="4457700"/>
            <a:ext cx="285750" cy="285750"/>
          </a:xfrm>
          <a:prstGeom prst="rect">
            <a:avLst/>
          </a:prstGeom>
          <a:solidFill>
            <a:schemeClr val="hlink"/>
          </a:solidFill>
          <a:ln w="12700">
            <a:solidFill>
              <a:srgbClr val="000000"/>
            </a:solidFill>
            <a:miter lim="800000"/>
            <a:headEnd type="none" w="sm" len="sm"/>
            <a:tailEnd type="none" w="med" len="lg"/>
          </a:ln>
        </p:spPr>
        <p:txBody>
          <a:bodyPr wrap="none" anchor="ctr"/>
          <a:lstStyle/>
          <a:p>
            <a:endParaRPr lang="en-US"/>
          </a:p>
        </p:txBody>
      </p:sp>
      <p:sp>
        <p:nvSpPr>
          <p:cNvPr id="23569" name="Rectangle 17"/>
          <p:cNvSpPr>
            <a:spLocks noChangeArrowheads="1"/>
          </p:cNvSpPr>
          <p:nvPr/>
        </p:nvSpPr>
        <p:spPr bwMode="auto">
          <a:xfrm>
            <a:off x="3771900" y="4438650"/>
            <a:ext cx="285750" cy="285750"/>
          </a:xfrm>
          <a:prstGeom prst="rect">
            <a:avLst/>
          </a:prstGeom>
          <a:solidFill>
            <a:schemeClr val="hlink"/>
          </a:solidFill>
          <a:ln w="12700">
            <a:solidFill>
              <a:srgbClr val="000000"/>
            </a:solidFill>
            <a:miter lim="800000"/>
            <a:headEnd type="none" w="sm" len="sm"/>
            <a:tailEnd type="none" w="med" len="lg"/>
          </a:ln>
        </p:spPr>
        <p:txBody>
          <a:bodyPr wrap="none" anchor="ctr"/>
          <a:lstStyle/>
          <a:p>
            <a:endParaRPr lang="en-US"/>
          </a:p>
        </p:txBody>
      </p:sp>
      <p:sp>
        <p:nvSpPr>
          <p:cNvPr id="23570" name="Rectangle 18"/>
          <p:cNvSpPr>
            <a:spLocks noChangeArrowheads="1"/>
          </p:cNvSpPr>
          <p:nvPr/>
        </p:nvSpPr>
        <p:spPr bwMode="auto">
          <a:xfrm>
            <a:off x="4124325" y="4448175"/>
            <a:ext cx="285750" cy="285750"/>
          </a:xfrm>
          <a:prstGeom prst="rect">
            <a:avLst/>
          </a:prstGeom>
          <a:solidFill>
            <a:schemeClr val="hlink"/>
          </a:solidFill>
          <a:ln w="12700">
            <a:solidFill>
              <a:srgbClr val="000000"/>
            </a:solidFill>
            <a:miter lim="800000"/>
            <a:headEnd type="none" w="sm" len="sm"/>
            <a:tailEnd type="none" w="med" len="lg"/>
          </a:ln>
        </p:spPr>
        <p:txBody>
          <a:bodyPr wrap="none" anchor="ctr"/>
          <a:lstStyle/>
          <a:p>
            <a:endParaRPr lang="en-US"/>
          </a:p>
        </p:txBody>
      </p:sp>
      <p:sp>
        <p:nvSpPr>
          <p:cNvPr id="23571" name="Rectangle 19"/>
          <p:cNvSpPr>
            <a:spLocks noChangeArrowheads="1"/>
          </p:cNvSpPr>
          <p:nvPr/>
        </p:nvSpPr>
        <p:spPr bwMode="auto">
          <a:xfrm>
            <a:off x="4486275" y="4438650"/>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2" name="Rectangle 20"/>
          <p:cNvSpPr>
            <a:spLocks noChangeArrowheads="1"/>
          </p:cNvSpPr>
          <p:nvPr/>
        </p:nvSpPr>
        <p:spPr bwMode="auto">
          <a:xfrm>
            <a:off x="2305050" y="4467225"/>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3" name="Rectangle 21"/>
          <p:cNvSpPr>
            <a:spLocks noChangeArrowheads="1"/>
          </p:cNvSpPr>
          <p:nvPr/>
        </p:nvSpPr>
        <p:spPr bwMode="auto">
          <a:xfrm>
            <a:off x="2657475" y="4467225"/>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4" name="Rectangle 22"/>
          <p:cNvSpPr>
            <a:spLocks noChangeArrowheads="1"/>
          </p:cNvSpPr>
          <p:nvPr/>
        </p:nvSpPr>
        <p:spPr bwMode="auto">
          <a:xfrm>
            <a:off x="3019425" y="4467225"/>
            <a:ext cx="285750" cy="27622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5" name="Rectangle 23"/>
          <p:cNvSpPr>
            <a:spLocks noChangeArrowheads="1"/>
          </p:cNvSpPr>
          <p:nvPr/>
        </p:nvSpPr>
        <p:spPr bwMode="auto">
          <a:xfrm>
            <a:off x="5981700" y="4448175"/>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6" name="Rectangle 24"/>
          <p:cNvSpPr>
            <a:spLocks noChangeArrowheads="1"/>
          </p:cNvSpPr>
          <p:nvPr/>
        </p:nvSpPr>
        <p:spPr bwMode="auto">
          <a:xfrm>
            <a:off x="5600700" y="4438650"/>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7" name="Rectangle 25"/>
          <p:cNvSpPr>
            <a:spLocks noChangeArrowheads="1"/>
          </p:cNvSpPr>
          <p:nvPr/>
        </p:nvSpPr>
        <p:spPr bwMode="auto">
          <a:xfrm>
            <a:off x="5238750" y="4429125"/>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8" name="Rectangle 26"/>
          <p:cNvSpPr>
            <a:spLocks noChangeArrowheads="1"/>
          </p:cNvSpPr>
          <p:nvPr/>
        </p:nvSpPr>
        <p:spPr bwMode="auto">
          <a:xfrm>
            <a:off x="6810375" y="4457700"/>
            <a:ext cx="285750" cy="2857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9" name="Rectangle 27"/>
          <p:cNvSpPr>
            <a:spLocks noChangeArrowheads="1"/>
          </p:cNvSpPr>
          <p:nvPr/>
        </p:nvSpPr>
        <p:spPr bwMode="auto">
          <a:xfrm>
            <a:off x="2657475" y="4848225"/>
            <a:ext cx="257175" cy="6858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0" name="Rectangle 28"/>
          <p:cNvSpPr>
            <a:spLocks noChangeArrowheads="1"/>
          </p:cNvSpPr>
          <p:nvPr/>
        </p:nvSpPr>
        <p:spPr bwMode="auto">
          <a:xfrm>
            <a:off x="4162425" y="4800600"/>
            <a:ext cx="257175" cy="6858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1" name="Rectangle 29"/>
          <p:cNvSpPr>
            <a:spLocks noChangeArrowheads="1"/>
          </p:cNvSpPr>
          <p:nvPr/>
        </p:nvSpPr>
        <p:spPr bwMode="auto">
          <a:xfrm>
            <a:off x="3781425" y="4819650"/>
            <a:ext cx="257175" cy="6858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2" name="Rectangle 30"/>
          <p:cNvSpPr>
            <a:spLocks noChangeArrowheads="1"/>
          </p:cNvSpPr>
          <p:nvPr/>
        </p:nvSpPr>
        <p:spPr bwMode="auto">
          <a:xfrm>
            <a:off x="1343025" y="4791075"/>
            <a:ext cx="257175" cy="6858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83" name="Text Box 31"/>
          <p:cNvSpPr txBox="1">
            <a:spLocks noChangeArrowheads="1"/>
          </p:cNvSpPr>
          <p:nvPr/>
        </p:nvSpPr>
        <p:spPr bwMode="auto">
          <a:xfrm>
            <a:off x="3357563" y="5965825"/>
            <a:ext cx="92868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Network</a:t>
            </a:r>
          </a:p>
        </p:txBody>
      </p:sp>
      <p:sp>
        <p:nvSpPr>
          <p:cNvPr id="23584" name="Text Box 32"/>
          <p:cNvSpPr txBox="1">
            <a:spLocks noChangeArrowheads="1"/>
          </p:cNvSpPr>
          <p:nvPr/>
        </p:nvSpPr>
        <p:spPr bwMode="auto">
          <a:xfrm>
            <a:off x="881063" y="4422775"/>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3</a:t>
            </a:r>
          </a:p>
        </p:txBody>
      </p:sp>
      <p:sp>
        <p:nvSpPr>
          <p:cNvPr id="23585" name="Text Box 33"/>
          <p:cNvSpPr txBox="1">
            <a:spLocks noChangeArrowheads="1"/>
          </p:cNvSpPr>
          <p:nvPr/>
        </p:nvSpPr>
        <p:spPr bwMode="auto">
          <a:xfrm>
            <a:off x="1281113" y="4432300"/>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4</a:t>
            </a:r>
          </a:p>
        </p:txBody>
      </p:sp>
      <p:sp>
        <p:nvSpPr>
          <p:cNvPr id="23586" name="Text Box 34"/>
          <p:cNvSpPr txBox="1">
            <a:spLocks noChangeArrowheads="1"/>
          </p:cNvSpPr>
          <p:nvPr/>
        </p:nvSpPr>
        <p:spPr bwMode="auto">
          <a:xfrm>
            <a:off x="1338263" y="4851400"/>
            <a:ext cx="29686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2</a:t>
            </a:r>
          </a:p>
          <a:p>
            <a:pPr algn="ctr"/>
            <a:r>
              <a:rPr lang="en-US"/>
              <a:t>4</a:t>
            </a:r>
          </a:p>
        </p:txBody>
      </p:sp>
      <p:sp>
        <p:nvSpPr>
          <p:cNvPr id="23587" name="Text Box 35"/>
          <p:cNvSpPr txBox="1">
            <a:spLocks noChangeArrowheads="1"/>
          </p:cNvSpPr>
          <p:nvPr/>
        </p:nvSpPr>
        <p:spPr bwMode="auto">
          <a:xfrm>
            <a:off x="2290763" y="4451350"/>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2</a:t>
            </a:r>
          </a:p>
        </p:txBody>
      </p:sp>
      <p:sp>
        <p:nvSpPr>
          <p:cNvPr id="23588" name="Text Box 36"/>
          <p:cNvSpPr txBox="1">
            <a:spLocks noChangeArrowheads="1"/>
          </p:cNvSpPr>
          <p:nvPr/>
        </p:nvSpPr>
        <p:spPr bwMode="auto">
          <a:xfrm>
            <a:off x="2624138" y="4451350"/>
            <a:ext cx="296862" cy="312738"/>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3</a:t>
            </a:r>
          </a:p>
        </p:txBody>
      </p:sp>
      <p:sp>
        <p:nvSpPr>
          <p:cNvPr id="23589" name="Text Box 37"/>
          <p:cNvSpPr txBox="1">
            <a:spLocks noChangeArrowheads="1"/>
          </p:cNvSpPr>
          <p:nvPr/>
        </p:nvSpPr>
        <p:spPr bwMode="auto">
          <a:xfrm>
            <a:off x="2995613" y="4441825"/>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4</a:t>
            </a:r>
          </a:p>
        </p:txBody>
      </p:sp>
      <p:sp>
        <p:nvSpPr>
          <p:cNvPr id="23590" name="Text Box 38"/>
          <p:cNvSpPr txBox="1">
            <a:spLocks noChangeArrowheads="1"/>
          </p:cNvSpPr>
          <p:nvPr/>
        </p:nvSpPr>
        <p:spPr bwMode="auto">
          <a:xfrm>
            <a:off x="2624138" y="4832350"/>
            <a:ext cx="29686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1</a:t>
            </a:r>
          </a:p>
          <a:p>
            <a:pPr algn="ctr"/>
            <a:r>
              <a:rPr lang="en-US"/>
              <a:t>3</a:t>
            </a:r>
          </a:p>
          <a:p>
            <a:pPr algn="ctr"/>
            <a:r>
              <a:rPr lang="en-US"/>
              <a:t>4</a:t>
            </a:r>
          </a:p>
        </p:txBody>
      </p:sp>
      <p:sp>
        <p:nvSpPr>
          <p:cNvPr id="23591" name="Text Box 39"/>
          <p:cNvSpPr txBox="1">
            <a:spLocks noChangeArrowheads="1"/>
          </p:cNvSpPr>
          <p:nvPr/>
        </p:nvSpPr>
        <p:spPr bwMode="auto">
          <a:xfrm>
            <a:off x="3748088" y="4432300"/>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1</a:t>
            </a:r>
          </a:p>
        </p:txBody>
      </p:sp>
      <p:sp>
        <p:nvSpPr>
          <p:cNvPr id="23592" name="Text Box 40"/>
          <p:cNvSpPr txBox="1">
            <a:spLocks noChangeArrowheads="1"/>
          </p:cNvSpPr>
          <p:nvPr/>
        </p:nvSpPr>
        <p:spPr bwMode="auto">
          <a:xfrm>
            <a:off x="4100513" y="4432300"/>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2</a:t>
            </a:r>
          </a:p>
        </p:txBody>
      </p:sp>
      <p:sp>
        <p:nvSpPr>
          <p:cNvPr id="23593" name="Text Box 41"/>
          <p:cNvSpPr txBox="1">
            <a:spLocks noChangeArrowheads="1"/>
          </p:cNvSpPr>
          <p:nvPr/>
        </p:nvSpPr>
        <p:spPr bwMode="auto">
          <a:xfrm>
            <a:off x="4471988" y="4441825"/>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3</a:t>
            </a:r>
          </a:p>
        </p:txBody>
      </p:sp>
      <p:sp>
        <p:nvSpPr>
          <p:cNvPr id="23594" name="Text Box 42"/>
          <p:cNvSpPr txBox="1">
            <a:spLocks noChangeArrowheads="1"/>
          </p:cNvSpPr>
          <p:nvPr/>
        </p:nvSpPr>
        <p:spPr bwMode="auto">
          <a:xfrm>
            <a:off x="3748088" y="4822825"/>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5</a:t>
            </a:r>
          </a:p>
        </p:txBody>
      </p:sp>
      <p:sp>
        <p:nvSpPr>
          <p:cNvPr id="23595" name="Text Box 43"/>
          <p:cNvSpPr txBox="1">
            <a:spLocks noChangeArrowheads="1"/>
          </p:cNvSpPr>
          <p:nvPr/>
        </p:nvSpPr>
        <p:spPr bwMode="auto">
          <a:xfrm>
            <a:off x="4119563" y="4851400"/>
            <a:ext cx="29686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2</a:t>
            </a:r>
          </a:p>
          <a:p>
            <a:pPr algn="ctr"/>
            <a:r>
              <a:rPr lang="en-US"/>
              <a:t>4</a:t>
            </a:r>
          </a:p>
        </p:txBody>
      </p:sp>
      <p:sp>
        <p:nvSpPr>
          <p:cNvPr id="23596" name="Text Box 44"/>
          <p:cNvSpPr txBox="1">
            <a:spLocks noChangeArrowheads="1"/>
          </p:cNvSpPr>
          <p:nvPr/>
        </p:nvSpPr>
        <p:spPr bwMode="auto">
          <a:xfrm>
            <a:off x="5176838" y="4422775"/>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2</a:t>
            </a:r>
          </a:p>
        </p:txBody>
      </p:sp>
      <p:sp>
        <p:nvSpPr>
          <p:cNvPr id="23597" name="Text Box 45"/>
          <p:cNvSpPr txBox="1">
            <a:spLocks noChangeArrowheads="1"/>
          </p:cNvSpPr>
          <p:nvPr/>
        </p:nvSpPr>
        <p:spPr bwMode="auto">
          <a:xfrm>
            <a:off x="5586413" y="4413250"/>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3</a:t>
            </a:r>
          </a:p>
        </p:txBody>
      </p:sp>
      <p:sp>
        <p:nvSpPr>
          <p:cNvPr id="23598" name="Text Box 46"/>
          <p:cNvSpPr txBox="1">
            <a:spLocks noChangeArrowheads="1"/>
          </p:cNvSpPr>
          <p:nvPr/>
        </p:nvSpPr>
        <p:spPr bwMode="auto">
          <a:xfrm>
            <a:off x="5919788" y="4413250"/>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4</a:t>
            </a:r>
          </a:p>
        </p:txBody>
      </p:sp>
      <p:sp>
        <p:nvSpPr>
          <p:cNvPr id="23599" name="Text Box 47"/>
          <p:cNvSpPr txBox="1">
            <a:spLocks noChangeArrowheads="1"/>
          </p:cNvSpPr>
          <p:nvPr/>
        </p:nvSpPr>
        <p:spPr bwMode="auto">
          <a:xfrm>
            <a:off x="6767513" y="4422775"/>
            <a:ext cx="2968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1</a:t>
            </a:r>
          </a:p>
        </p:txBody>
      </p:sp>
      <p:sp>
        <p:nvSpPr>
          <p:cNvPr id="23600" name="Line 48"/>
          <p:cNvSpPr>
            <a:spLocks noChangeShapeType="1"/>
          </p:cNvSpPr>
          <p:nvPr/>
        </p:nvSpPr>
        <p:spPr bwMode="auto">
          <a:xfrm flipH="1" flipV="1">
            <a:off x="1609725" y="5200650"/>
            <a:ext cx="438150" cy="7810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601" name="Text Box 49"/>
          <p:cNvSpPr txBox="1">
            <a:spLocks noChangeArrowheads="1"/>
          </p:cNvSpPr>
          <p:nvPr/>
        </p:nvSpPr>
        <p:spPr bwMode="auto">
          <a:xfrm>
            <a:off x="1730375" y="5851525"/>
            <a:ext cx="9239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Copyset</a:t>
            </a:r>
          </a:p>
        </p:txBody>
      </p:sp>
      <p:sp>
        <p:nvSpPr>
          <p:cNvPr id="23602" name="Text Box 50"/>
          <p:cNvSpPr txBox="1">
            <a:spLocks noChangeArrowheads="1"/>
          </p:cNvSpPr>
          <p:nvPr/>
        </p:nvSpPr>
        <p:spPr bwMode="auto">
          <a:xfrm>
            <a:off x="60325" y="6011863"/>
            <a:ext cx="1166813"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t>Page num.</a:t>
            </a:r>
          </a:p>
        </p:txBody>
      </p:sp>
      <p:sp>
        <p:nvSpPr>
          <p:cNvPr id="23603" name="Line 51"/>
          <p:cNvSpPr>
            <a:spLocks noChangeShapeType="1"/>
          </p:cNvSpPr>
          <p:nvPr/>
        </p:nvSpPr>
        <p:spPr bwMode="auto">
          <a:xfrm flipV="1">
            <a:off x="473075" y="4743450"/>
            <a:ext cx="819150" cy="12636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normAutofit fontScale="90000"/>
          </a:bodyPr>
          <a:lstStyle/>
          <a:p>
            <a:r>
              <a:rPr lang="en-US" smtClean="0"/>
              <a:t>Strict and Sequential Consistency</a:t>
            </a:r>
            <a:endParaRPr lang="en-US"/>
          </a:p>
        </p:txBody>
      </p:sp>
      <p:sp>
        <p:nvSpPr>
          <p:cNvPr id="24579" name="Rectangle 3"/>
          <p:cNvSpPr>
            <a:spLocks noGrp="1" noChangeArrowheads="1"/>
          </p:cNvSpPr>
          <p:nvPr>
            <p:ph idx="1"/>
          </p:nvPr>
        </p:nvSpPr>
        <p:spPr/>
        <p:txBody>
          <a:bodyPr>
            <a:normAutofit fontScale="70000" lnSpcReduction="20000"/>
          </a:bodyPr>
          <a:lstStyle/>
          <a:p>
            <a:r>
              <a:rPr lang="en-US" dirty="0" smtClean="0"/>
              <a:t>Different types of consistency: a tradeoff between accuracy and performance.</a:t>
            </a:r>
          </a:p>
          <a:p>
            <a:r>
              <a:rPr lang="en-US" dirty="0" smtClean="0"/>
              <a:t>Strict Consistency (one-copy semantics)</a:t>
            </a:r>
          </a:p>
          <a:p>
            <a:pPr lvl="1"/>
            <a:r>
              <a:rPr lang="en-US" dirty="0" smtClean="0"/>
              <a:t>Any read to a memory location x returns the value stored by the most recent write operation to x.</a:t>
            </a:r>
          </a:p>
          <a:p>
            <a:pPr lvl="1"/>
            <a:r>
              <a:rPr lang="en-US" dirty="0" smtClean="0"/>
              <a:t>When memory is strictly consistent, all writes are instantaneously visible to all processes and a total order is achieved.</a:t>
            </a:r>
          </a:p>
          <a:p>
            <a:pPr lvl="1"/>
            <a:r>
              <a:rPr lang="en-US" dirty="0" smtClean="0"/>
              <a:t>Similar to </a:t>
            </a:r>
            <a:r>
              <a:rPr lang="en-US" altLang="ja-JP" dirty="0" smtClean="0"/>
              <a:t>"</a:t>
            </a:r>
            <a:r>
              <a:rPr lang="en-US" altLang="ja-JP" dirty="0" err="1" smtClean="0"/>
              <a:t>Linearizability</a:t>
            </a:r>
            <a:r>
              <a:rPr lang="en-US" altLang="ja-JP" dirty="0" smtClean="0"/>
              <a:t>"</a:t>
            </a:r>
          </a:p>
          <a:p>
            <a:r>
              <a:rPr lang="en-US" dirty="0" smtClean="0"/>
              <a:t>Sequential Consistency</a:t>
            </a:r>
          </a:p>
          <a:p>
            <a:pPr lvl="1"/>
            <a:r>
              <a:rPr lang="en-US" dirty="0" smtClean="0"/>
              <a:t>For any execution, a sequential order can be found for all ops in the execution so that </a:t>
            </a:r>
          </a:p>
          <a:p>
            <a:pPr lvl="1"/>
            <a:r>
              <a:rPr lang="en-US" dirty="0" smtClean="0"/>
              <a:t>The sequential order is consistent with individual program orders (FIFO at each processor)</a:t>
            </a:r>
          </a:p>
          <a:p>
            <a:pPr lvl="1"/>
            <a:r>
              <a:rPr lang="en-US" dirty="0" smtClean="0"/>
              <a:t>Any read to a memory location x should have returned (in the actual execution) the value stored by the most recent write operation to x in this sequential order.</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en-US" smtClean="0"/>
              <a:t>Sequential Consistency</a:t>
            </a:r>
            <a:endParaRPr lang="en-US"/>
          </a:p>
        </p:txBody>
      </p:sp>
      <p:sp>
        <p:nvSpPr>
          <p:cNvPr id="25603" name="Rectangle 3"/>
          <p:cNvSpPr>
            <a:spLocks noGrp="1" noChangeArrowheads="1"/>
          </p:cNvSpPr>
          <p:nvPr>
            <p:ph idx="1"/>
          </p:nvPr>
        </p:nvSpPr>
        <p:spPr/>
        <p:txBody>
          <a:bodyPr/>
          <a:lstStyle/>
          <a:p>
            <a:r>
              <a:rPr lang="en-US" smtClean="0"/>
              <a:t>In this model, writes must occur in the same order on all copies, reads however can be interleaved on each system, as convenient.  Stale reads can occur.</a:t>
            </a:r>
          </a:p>
          <a:p>
            <a:r>
              <a:rPr lang="en-US" smtClean="0"/>
              <a:t>Can be realized in a system with causal-totally ordered reliable broadcast mechanism.</a:t>
            </a:r>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457200" y="76200"/>
            <a:ext cx="8229600" cy="1143000"/>
          </a:xfrm>
        </p:spPr>
        <p:txBody>
          <a:bodyPr>
            <a:normAutofit fontScale="90000"/>
          </a:bodyPr>
          <a:lstStyle/>
          <a:p>
            <a:r>
              <a:rPr lang="en-US" dirty="0" smtClean="0"/>
              <a:t>Shared Memory vs. Message Passing</a:t>
            </a:r>
            <a:endParaRPr lang="en-US" dirty="0"/>
          </a:p>
        </p:txBody>
      </p:sp>
      <p:sp>
        <p:nvSpPr>
          <p:cNvPr id="8195" name="Rectangle 3"/>
          <p:cNvSpPr>
            <a:spLocks noGrp="1" noChangeArrowheads="1"/>
          </p:cNvSpPr>
          <p:nvPr>
            <p:ph idx="1"/>
          </p:nvPr>
        </p:nvSpPr>
        <p:spPr/>
        <p:txBody>
          <a:bodyPr>
            <a:normAutofit fontScale="70000" lnSpcReduction="20000"/>
          </a:bodyPr>
          <a:lstStyle/>
          <a:p>
            <a:r>
              <a:rPr lang="en-US" dirty="0" smtClean="0"/>
              <a:t>In a multiprocessor, two or more processors share a common main memory. Any process on a processor can read/write any word in the shared memory. All communication through a bus.</a:t>
            </a:r>
          </a:p>
          <a:p>
            <a:pPr lvl="1"/>
            <a:r>
              <a:rPr lang="en-US" dirty="0" smtClean="0"/>
              <a:t>E.g., Cray supercomputer</a:t>
            </a:r>
          </a:p>
          <a:p>
            <a:pPr lvl="1"/>
            <a:r>
              <a:rPr lang="en-US" dirty="0" smtClean="0"/>
              <a:t>Called Shared Memory</a:t>
            </a:r>
          </a:p>
          <a:p>
            <a:r>
              <a:rPr lang="en-US" dirty="0" smtClean="0"/>
              <a:t>In a multicomputer, each processor has its own private memory. All communication using a network.</a:t>
            </a:r>
          </a:p>
          <a:p>
            <a:pPr lvl="1"/>
            <a:r>
              <a:rPr lang="en-US" dirty="0" smtClean="0"/>
              <a:t>E.g., CSIL PC cluster</a:t>
            </a:r>
          </a:p>
          <a:p>
            <a:pPr lvl="1"/>
            <a:r>
              <a:rPr lang="en-US" dirty="0" smtClean="0"/>
              <a:t>Easier to build: One can take a large number of single-board computers, each containing a processor, memory, and a network interface, and connect them together. (called COTS=</a:t>
            </a:r>
            <a:r>
              <a:rPr lang="en-US" altLang="ja-JP" dirty="0" smtClean="0"/>
              <a:t>"Components off the shelf")</a:t>
            </a:r>
          </a:p>
          <a:p>
            <a:pPr lvl="1"/>
            <a:r>
              <a:rPr lang="en-US" dirty="0" smtClean="0"/>
              <a:t>Uses Message passing</a:t>
            </a:r>
          </a:p>
          <a:p>
            <a:r>
              <a:rPr lang="en-US" dirty="0" smtClean="0"/>
              <a:t>Message passing can be implemented over shared memory.</a:t>
            </a:r>
          </a:p>
          <a:p>
            <a:r>
              <a:rPr lang="en-US" dirty="0" smtClean="0"/>
              <a:t>Shared memory can be implemented over message passing.</a:t>
            </a:r>
          </a:p>
          <a:p>
            <a:r>
              <a:rPr lang="en-US" dirty="0" smtClean="0"/>
              <a:t>Let</a:t>
            </a:r>
            <a:r>
              <a:rPr lang="fr-FR" altLang="ja-JP" dirty="0" smtClean="0"/>
              <a:t>'</a:t>
            </a:r>
            <a:r>
              <a:rPr lang="en-US" altLang="ja-JP" dirty="0" smtClean="0"/>
              <a:t>s look at shared memory by itself.</a:t>
            </a:r>
          </a:p>
          <a:p>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normAutofit fontScale="90000"/>
          </a:bodyPr>
          <a:lstStyle/>
          <a:p>
            <a:r>
              <a:rPr lang="en-US" smtClean="0"/>
              <a:t>How to Determine the Sequential Order?</a:t>
            </a:r>
            <a:endParaRPr lang="en-US"/>
          </a:p>
        </p:txBody>
      </p:sp>
      <p:sp>
        <p:nvSpPr>
          <p:cNvPr id="26627" name="Rectangle 3"/>
          <p:cNvSpPr>
            <a:spLocks noGrp="1" noChangeArrowheads="1"/>
          </p:cNvSpPr>
          <p:nvPr>
            <p:ph idx="1"/>
          </p:nvPr>
        </p:nvSpPr>
        <p:spPr/>
        <p:txBody>
          <a:bodyPr/>
          <a:lstStyle/>
          <a:p>
            <a:r>
              <a:rPr lang="en-US" smtClean="0"/>
              <a:t>Example: Given H1= W(x)1 and H2= R(x)0 R(x)1, how do we come up with a sequential order (single string S of ops) that satisfies seq. cons.</a:t>
            </a:r>
          </a:p>
          <a:p>
            <a:pPr lvl="1"/>
            <a:r>
              <a:rPr lang="en-US" smtClean="0"/>
              <a:t>Program order must be maintained</a:t>
            </a:r>
          </a:p>
          <a:p>
            <a:pPr lvl="1"/>
            <a:r>
              <a:rPr lang="en-US" smtClean="0"/>
              <a:t>Memory coherence must be respected: a read to some location, x must always return the value most recently written to x.</a:t>
            </a:r>
          </a:p>
          <a:p>
            <a:r>
              <a:rPr lang="en-US" smtClean="0"/>
              <a:t>Answer: S= R(x)0 W(x)1 R(x)1</a:t>
            </a:r>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smtClean="0"/>
              <a:t>Causal Consistency</a:t>
            </a:r>
            <a:endParaRPr lang="en-US"/>
          </a:p>
        </p:txBody>
      </p:sp>
      <p:sp>
        <p:nvSpPr>
          <p:cNvPr id="27651" name="Rectangle 3"/>
          <p:cNvSpPr>
            <a:spLocks noGrp="1" noChangeArrowheads="1"/>
          </p:cNvSpPr>
          <p:nvPr>
            <p:ph idx="1"/>
          </p:nvPr>
        </p:nvSpPr>
        <p:spPr>
          <a:xfrm>
            <a:off x="457200" y="1775191"/>
            <a:ext cx="8229600" cy="1653809"/>
          </a:xfrm>
        </p:spPr>
        <p:txBody>
          <a:bodyPr>
            <a:normAutofit fontScale="77500" lnSpcReduction="20000"/>
          </a:bodyPr>
          <a:lstStyle/>
          <a:p>
            <a:r>
              <a:rPr lang="en-US" dirty="0" smtClean="0"/>
              <a:t>Writes that are potentially causally related must be seen by all processes in the same order. Concurrent writes may be seen in a different order on different machines.</a:t>
            </a:r>
          </a:p>
          <a:p>
            <a:r>
              <a:rPr lang="en-US" dirty="0" smtClean="0"/>
              <a:t>Example 1:</a:t>
            </a:r>
          </a:p>
          <a:p>
            <a:endParaRPr lang="en-US" dirty="0"/>
          </a:p>
        </p:txBody>
      </p:sp>
      <p:sp>
        <p:nvSpPr>
          <p:cNvPr id="27652" name="Line 4"/>
          <p:cNvSpPr>
            <a:spLocks noChangeShapeType="1"/>
          </p:cNvSpPr>
          <p:nvPr/>
        </p:nvSpPr>
        <p:spPr bwMode="auto">
          <a:xfrm flipV="1">
            <a:off x="1866900" y="397192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653" name="Line 5"/>
          <p:cNvSpPr>
            <a:spLocks noChangeShapeType="1"/>
          </p:cNvSpPr>
          <p:nvPr/>
        </p:nvSpPr>
        <p:spPr bwMode="auto">
          <a:xfrm flipV="1">
            <a:off x="1885950" y="432435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654" name="Line 6"/>
          <p:cNvSpPr>
            <a:spLocks noChangeShapeType="1"/>
          </p:cNvSpPr>
          <p:nvPr/>
        </p:nvSpPr>
        <p:spPr bwMode="auto">
          <a:xfrm flipV="1">
            <a:off x="1895475" y="468630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655" name="Text Box 7"/>
          <p:cNvSpPr txBox="1">
            <a:spLocks noChangeArrowheads="1"/>
          </p:cNvSpPr>
          <p:nvPr/>
        </p:nvSpPr>
        <p:spPr bwMode="auto">
          <a:xfrm>
            <a:off x="1204913" y="3613150"/>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P1:</a:t>
            </a:r>
          </a:p>
        </p:txBody>
      </p:sp>
      <p:sp>
        <p:nvSpPr>
          <p:cNvPr id="27656" name="Text Box 8"/>
          <p:cNvSpPr txBox="1">
            <a:spLocks noChangeArrowheads="1"/>
          </p:cNvSpPr>
          <p:nvPr/>
        </p:nvSpPr>
        <p:spPr bwMode="auto">
          <a:xfrm>
            <a:off x="1195388" y="4013200"/>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P2:</a:t>
            </a:r>
          </a:p>
        </p:txBody>
      </p:sp>
      <p:sp>
        <p:nvSpPr>
          <p:cNvPr id="27657" name="Text Box 9"/>
          <p:cNvSpPr txBox="1">
            <a:spLocks noChangeArrowheads="1"/>
          </p:cNvSpPr>
          <p:nvPr/>
        </p:nvSpPr>
        <p:spPr bwMode="auto">
          <a:xfrm>
            <a:off x="1185863" y="4337050"/>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P3:</a:t>
            </a:r>
          </a:p>
        </p:txBody>
      </p:sp>
      <p:sp>
        <p:nvSpPr>
          <p:cNvPr id="27658" name="Text Box 10"/>
          <p:cNvSpPr txBox="1">
            <a:spLocks noChangeArrowheads="1"/>
          </p:cNvSpPr>
          <p:nvPr/>
        </p:nvSpPr>
        <p:spPr bwMode="auto">
          <a:xfrm>
            <a:off x="1204913" y="4746625"/>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P4:</a:t>
            </a:r>
          </a:p>
        </p:txBody>
      </p:sp>
      <p:sp>
        <p:nvSpPr>
          <p:cNvPr id="27659" name="Text Box 11"/>
          <p:cNvSpPr txBox="1">
            <a:spLocks noChangeArrowheads="1"/>
          </p:cNvSpPr>
          <p:nvPr/>
        </p:nvSpPr>
        <p:spPr bwMode="auto">
          <a:xfrm>
            <a:off x="1792288" y="3641725"/>
            <a:ext cx="72707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W(x)1</a:t>
            </a:r>
          </a:p>
        </p:txBody>
      </p:sp>
      <p:sp>
        <p:nvSpPr>
          <p:cNvPr id="27660" name="Text Box 12"/>
          <p:cNvSpPr txBox="1">
            <a:spLocks noChangeArrowheads="1"/>
          </p:cNvSpPr>
          <p:nvPr/>
        </p:nvSpPr>
        <p:spPr bwMode="auto">
          <a:xfrm>
            <a:off x="4564063" y="3575050"/>
            <a:ext cx="7842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W(x) 3</a:t>
            </a:r>
          </a:p>
        </p:txBody>
      </p:sp>
      <p:sp>
        <p:nvSpPr>
          <p:cNvPr id="27661" name="Text Box 13"/>
          <p:cNvSpPr txBox="1">
            <a:spLocks noChangeArrowheads="1"/>
          </p:cNvSpPr>
          <p:nvPr/>
        </p:nvSpPr>
        <p:spPr bwMode="auto">
          <a:xfrm>
            <a:off x="2555875" y="4013200"/>
            <a:ext cx="1395413"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R(x)1   W(x)2</a:t>
            </a:r>
          </a:p>
        </p:txBody>
      </p:sp>
      <p:sp>
        <p:nvSpPr>
          <p:cNvPr id="27662" name="Text Box 14"/>
          <p:cNvSpPr txBox="1">
            <a:spLocks noChangeArrowheads="1"/>
          </p:cNvSpPr>
          <p:nvPr/>
        </p:nvSpPr>
        <p:spPr bwMode="auto">
          <a:xfrm>
            <a:off x="2566988" y="4384675"/>
            <a:ext cx="6810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R(x)1</a:t>
            </a:r>
          </a:p>
        </p:txBody>
      </p:sp>
      <p:sp>
        <p:nvSpPr>
          <p:cNvPr id="27663" name="Text Box 15"/>
          <p:cNvSpPr txBox="1">
            <a:spLocks noChangeArrowheads="1"/>
          </p:cNvSpPr>
          <p:nvPr/>
        </p:nvSpPr>
        <p:spPr bwMode="auto">
          <a:xfrm>
            <a:off x="2566988" y="4822825"/>
            <a:ext cx="6810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R(x)1</a:t>
            </a:r>
          </a:p>
        </p:txBody>
      </p:sp>
      <p:sp>
        <p:nvSpPr>
          <p:cNvPr id="27664" name="Text Box 16"/>
          <p:cNvSpPr txBox="1">
            <a:spLocks noChangeArrowheads="1"/>
          </p:cNvSpPr>
          <p:nvPr/>
        </p:nvSpPr>
        <p:spPr bwMode="auto">
          <a:xfrm>
            <a:off x="5749925" y="4394200"/>
            <a:ext cx="12922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R(x)3  R(x)2</a:t>
            </a:r>
          </a:p>
        </p:txBody>
      </p:sp>
      <p:sp>
        <p:nvSpPr>
          <p:cNvPr id="27665" name="Text Box 17"/>
          <p:cNvSpPr txBox="1">
            <a:spLocks noChangeArrowheads="1"/>
          </p:cNvSpPr>
          <p:nvPr/>
        </p:nvSpPr>
        <p:spPr bwMode="auto">
          <a:xfrm>
            <a:off x="5749925" y="4756150"/>
            <a:ext cx="12922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R(x)2 R(x) 3</a:t>
            </a:r>
          </a:p>
        </p:txBody>
      </p:sp>
      <p:sp>
        <p:nvSpPr>
          <p:cNvPr id="27666" name="Text Box 18"/>
          <p:cNvSpPr txBox="1">
            <a:spLocks noChangeArrowheads="1"/>
          </p:cNvSpPr>
          <p:nvPr/>
        </p:nvSpPr>
        <p:spPr bwMode="auto">
          <a:xfrm>
            <a:off x="2647950" y="5432425"/>
            <a:ext cx="3852863"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This sequence obeys causal consistency</a:t>
            </a:r>
          </a:p>
        </p:txBody>
      </p:sp>
      <p:sp>
        <p:nvSpPr>
          <p:cNvPr id="27667" name="Line 19"/>
          <p:cNvSpPr>
            <a:spLocks noChangeShapeType="1"/>
          </p:cNvSpPr>
          <p:nvPr/>
        </p:nvSpPr>
        <p:spPr bwMode="auto">
          <a:xfrm flipH="1">
            <a:off x="3752850" y="3248025"/>
            <a:ext cx="1066800" cy="75247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668" name="Line 20"/>
          <p:cNvSpPr>
            <a:spLocks noChangeShapeType="1"/>
          </p:cNvSpPr>
          <p:nvPr/>
        </p:nvSpPr>
        <p:spPr bwMode="auto">
          <a:xfrm>
            <a:off x="4810125" y="3248025"/>
            <a:ext cx="123825" cy="3238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669" name="Text Box 21"/>
          <p:cNvSpPr txBox="1">
            <a:spLocks noChangeArrowheads="1"/>
          </p:cNvSpPr>
          <p:nvPr/>
        </p:nvSpPr>
        <p:spPr bwMode="auto">
          <a:xfrm>
            <a:off x="3843338" y="2879725"/>
            <a:ext cx="177641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Concurrent writes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smtClean="0"/>
              <a:t>Causal Consistency</a:t>
            </a:r>
            <a:endParaRPr lang="en-US"/>
          </a:p>
        </p:txBody>
      </p:sp>
      <p:sp>
        <p:nvSpPr>
          <p:cNvPr id="28675" name="Line 3"/>
          <p:cNvSpPr>
            <a:spLocks noChangeShapeType="1"/>
          </p:cNvSpPr>
          <p:nvPr/>
        </p:nvSpPr>
        <p:spPr bwMode="auto">
          <a:xfrm flipV="1">
            <a:off x="1762125" y="183832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676" name="Line 4"/>
          <p:cNvSpPr>
            <a:spLocks noChangeShapeType="1"/>
          </p:cNvSpPr>
          <p:nvPr/>
        </p:nvSpPr>
        <p:spPr bwMode="auto">
          <a:xfrm flipV="1">
            <a:off x="1781175" y="219075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677" name="Line 5"/>
          <p:cNvSpPr>
            <a:spLocks noChangeShapeType="1"/>
          </p:cNvSpPr>
          <p:nvPr/>
        </p:nvSpPr>
        <p:spPr bwMode="auto">
          <a:xfrm flipV="1">
            <a:off x="1790700" y="255270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678" name="Text Box 6"/>
          <p:cNvSpPr txBox="1">
            <a:spLocks noChangeArrowheads="1"/>
          </p:cNvSpPr>
          <p:nvPr/>
        </p:nvSpPr>
        <p:spPr bwMode="auto">
          <a:xfrm>
            <a:off x="1100138" y="1479550"/>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P1:</a:t>
            </a:r>
          </a:p>
        </p:txBody>
      </p:sp>
      <p:sp>
        <p:nvSpPr>
          <p:cNvPr id="28679" name="Text Box 7"/>
          <p:cNvSpPr txBox="1">
            <a:spLocks noChangeArrowheads="1"/>
          </p:cNvSpPr>
          <p:nvPr/>
        </p:nvSpPr>
        <p:spPr bwMode="auto">
          <a:xfrm>
            <a:off x="1090613" y="1879600"/>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P2:</a:t>
            </a:r>
          </a:p>
        </p:txBody>
      </p:sp>
      <p:sp>
        <p:nvSpPr>
          <p:cNvPr id="28680" name="Text Box 8"/>
          <p:cNvSpPr txBox="1">
            <a:spLocks noChangeArrowheads="1"/>
          </p:cNvSpPr>
          <p:nvPr/>
        </p:nvSpPr>
        <p:spPr bwMode="auto">
          <a:xfrm>
            <a:off x="1081088" y="2203450"/>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P3:</a:t>
            </a:r>
          </a:p>
        </p:txBody>
      </p:sp>
      <p:sp>
        <p:nvSpPr>
          <p:cNvPr id="28681" name="Text Box 9"/>
          <p:cNvSpPr txBox="1">
            <a:spLocks noChangeArrowheads="1"/>
          </p:cNvSpPr>
          <p:nvPr/>
        </p:nvSpPr>
        <p:spPr bwMode="auto">
          <a:xfrm>
            <a:off x="1100138" y="2613025"/>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P4:</a:t>
            </a:r>
          </a:p>
        </p:txBody>
      </p:sp>
      <p:sp>
        <p:nvSpPr>
          <p:cNvPr id="28682" name="Text Box 10"/>
          <p:cNvSpPr txBox="1">
            <a:spLocks noChangeArrowheads="1"/>
          </p:cNvSpPr>
          <p:nvPr/>
        </p:nvSpPr>
        <p:spPr bwMode="auto">
          <a:xfrm>
            <a:off x="1687513" y="1508125"/>
            <a:ext cx="72707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W(x)1</a:t>
            </a:r>
          </a:p>
        </p:txBody>
      </p:sp>
      <p:sp>
        <p:nvSpPr>
          <p:cNvPr id="28683" name="Text Box 12"/>
          <p:cNvSpPr txBox="1">
            <a:spLocks noChangeArrowheads="1"/>
          </p:cNvSpPr>
          <p:nvPr/>
        </p:nvSpPr>
        <p:spPr bwMode="auto">
          <a:xfrm>
            <a:off x="2451100" y="1879600"/>
            <a:ext cx="1395413"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R(x)1   W(x)2</a:t>
            </a:r>
          </a:p>
        </p:txBody>
      </p:sp>
      <p:sp>
        <p:nvSpPr>
          <p:cNvPr id="28684" name="Text Box 15"/>
          <p:cNvSpPr txBox="1">
            <a:spLocks noChangeArrowheads="1"/>
          </p:cNvSpPr>
          <p:nvPr/>
        </p:nvSpPr>
        <p:spPr bwMode="auto">
          <a:xfrm>
            <a:off x="5645150" y="2260600"/>
            <a:ext cx="12922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R(x)2  R(x)1</a:t>
            </a:r>
          </a:p>
        </p:txBody>
      </p:sp>
      <p:sp>
        <p:nvSpPr>
          <p:cNvPr id="28685" name="Text Box 16"/>
          <p:cNvSpPr txBox="1">
            <a:spLocks noChangeArrowheads="1"/>
          </p:cNvSpPr>
          <p:nvPr/>
        </p:nvSpPr>
        <p:spPr bwMode="auto">
          <a:xfrm>
            <a:off x="5645150" y="2622550"/>
            <a:ext cx="12922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R(x)1 R(x) 2</a:t>
            </a:r>
          </a:p>
        </p:txBody>
      </p:sp>
      <p:sp>
        <p:nvSpPr>
          <p:cNvPr id="28686" name="Text Box 17"/>
          <p:cNvSpPr txBox="1">
            <a:spLocks noChangeArrowheads="1"/>
          </p:cNvSpPr>
          <p:nvPr/>
        </p:nvSpPr>
        <p:spPr bwMode="auto">
          <a:xfrm>
            <a:off x="2171700" y="3032125"/>
            <a:ext cx="458787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This sequence does not obey causal consistency</a:t>
            </a:r>
          </a:p>
        </p:txBody>
      </p:sp>
      <p:sp>
        <p:nvSpPr>
          <p:cNvPr id="28687" name="Line 20"/>
          <p:cNvSpPr>
            <a:spLocks noChangeShapeType="1"/>
          </p:cNvSpPr>
          <p:nvPr/>
        </p:nvSpPr>
        <p:spPr bwMode="auto">
          <a:xfrm flipV="1">
            <a:off x="2479675" y="1323975"/>
            <a:ext cx="1711325" cy="260350"/>
          </a:xfrm>
          <a:prstGeom prst="line">
            <a:avLst/>
          </a:prstGeom>
          <a:noFill/>
          <a:ln w="12700">
            <a:solidFill>
              <a:srgbClr val="000000"/>
            </a:solidFill>
            <a:round/>
            <a:headEnd type="triangle" w="med" len="med"/>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688" name="Line 21"/>
          <p:cNvSpPr>
            <a:spLocks noChangeShapeType="1"/>
          </p:cNvSpPr>
          <p:nvPr/>
        </p:nvSpPr>
        <p:spPr bwMode="auto">
          <a:xfrm flipH="1">
            <a:off x="3686175" y="1352550"/>
            <a:ext cx="504825" cy="54292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689" name="Text Box 22"/>
          <p:cNvSpPr txBox="1">
            <a:spLocks noChangeArrowheads="1"/>
          </p:cNvSpPr>
          <p:nvPr/>
        </p:nvSpPr>
        <p:spPr bwMode="auto">
          <a:xfrm>
            <a:off x="3568700" y="1031875"/>
            <a:ext cx="16383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Causally related</a:t>
            </a:r>
          </a:p>
        </p:txBody>
      </p:sp>
      <p:sp>
        <p:nvSpPr>
          <p:cNvPr id="28690" name="Line 23"/>
          <p:cNvSpPr>
            <a:spLocks noChangeShapeType="1"/>
          </p:cNvSpPr>
          <p:nvPr/>
        </p:nvSpPr>
        <p:spPr bwMode="auto">
          <a:xfrm flipV="1">
            <a:off x="1943100" y="427672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691" name="Line 24"/>
          <p:cNvSpPr>
            <a:spLocks noChangeShapeType="1"/>
          </p:cNvSpPr>
          <p:nvPr/>
        </p:nvSpPr>
        <p:spPr bwMode="auto">
          <a:xfrm flipV="1">
            <a:off x="1962150" y="462915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692" name="Line 25"/>
          <p:cNvSpPr>
            <a:spLocks noChangeShapeType="1"/>
          </p:cNvSpPr>
          <p:nvPr/>
        </p:nvSpPr>
        <p:spPr bwMode="auto">
          <a:xfrm flipV="1">
            <a:off x="1971675" y="499110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693" name="Text Box 26"/>
          <p:cNvSpPr txBox="1">
            <a:spLocks noChangeArrowheads="1"/>
          </p:cNvSpPr>
          <p:nvPr/>
        </p:nvSpPr>
        <p:spPr bwMode="auto">
          <a:xfrm>
            <a:off x="1281113" y="3917950"/>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P1:</a:t>
            </a:r>
          </a:p>
        </p:txBody>
      </p:sp>
      <p:sp>
        <p:nvSpPr>
          <p:cNvPr id="28694" name="Text Box 27"/>
          <p:cNvSpPr txBox="1">
            <a:spLocks noChangeArrowheads="1"/>
          </p:cNvSpPr>
          <p:nvPr/>
        </p:nvSpPr>
        <p:spPr bwMode="auto">
          <a:xfrm>
            <a:off x="1271588" y="4318000"/>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P2:</a:t>
            </a:r>
          </a:p>
        </p:txBody>
      </p:sp>
      <p:sp>
        <p:nvSpPr>
          <p:cNvPr id="28695" name="Text Box 28"/>
          <p:cNvSpPr txBox="1">
            <a:spLocks noChangeArrowheads="1"/>
          </p:cNvSpPr>
          <p:nvPr/>
        </p:nvSpPr>
        <p:spPr bwMode="auto">
          <a:xfrm>
            <a:off x="1262063" y="4641850"/>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P3:</a:t>
            </a:r>
          </a:p>
        </p:txBody>
      </p:sp>
      <p:sp>
        <p:nvSpPr>
          <p:cNvPr id="28696" name="Text Box 29"/>
          <p:cNvSpPr txBox="1">
            <a:spLocks noChangeArrowheads="1"/>
          </p:cNvSpPr>
          <p:nvPr/>
        </p:nvSpPr>
        <p:spPr bwMode="auto">
          <a:xfrm>
            <a:off x="1281113" y="5051425"/>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P4:</a:t>
            </a:r>
          </a:p>
        </p:txBody>
      </p:sp>
      <p:sp>
        <p:nvSpPr>
          <p:cNvPr id="28697" name="Text Box 30"/>
          <p:cNvSpPr txBox="1">
            <a:spLocks noChangeArrowheads="1"/>
          </p:cNvSpPr>
          <p:nvPr/>
        </p:nvSpPr>
        <p:spPr bwMode="auto">
          <a:xfrm>
            <a:off x="1868488" y="3946525"/>
            <a:ext cx="72707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W(x)1</a:t>
            </a:r>
          </a:p>
        </p:txBody>
      </p:sp>
      <p:sp>
        <p:nvSpPr>
          <p:cNvPr id="28698" name="Text Box 31"/>
          <p:cNvSpPr txBox="1">
            <a:spLocks noChangeArrowheads="1"/>
          </p:cNvSpPr>
          <p:nvPr/>
        </p:nvSpPr>
        <p:spPr bwMode="auto">
          <a:xfrm>
            <a:off x="2963863" y="4318000"/>
            <a:ext cx="72707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W(x)2</a:t>
            </a:r>
          </a:p>
        </p:txBody>
      </p:sp>
      <p:sp>
        <p:nvSpPr>
          <p:cNvPr id="28699" name="Text Box 32"/>
          <p:cNvSpPr txBox="1">
            <a:spLocks noChangeArrowheads="1"/>
          </p:cNvSpPr>
          <p:nvPr/>
        </p:nvSpPr>
        <p:spPr bwMode="auto">
          <a:xfrm>
            <a:off x="5826125" y="4699000"/>
            <a:ext cx="12922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R(x)2  R(x)1</a:t>
            </a:r>
          </a:p>
        </p:txBody>
      </p:sp>
      <p:sp>
        <p:nvSpPr>
          <p:cNvPr id="28700" name="Text Box 33"/>
          <p:cNvSpPr txBox="1">
            <a:spLocks noChangeArrowheads="1"/>
          </p:cNvSpPr>
          <p:nvPr/>
        </p:nvSpPr>
        <p:spPr bwMode="auto">
          <a:xfrm>
            <a:off x="5826125" y="5060950"/>
            <a:ext cx="12922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R(x)1 R(x) 2</a:t>
            </a:r>
          </a:p>
        </p:txBody>
      </p:sp>
      <p:sp>
        <p:nvSpPr>
          <p:cNvPr id="28701" name="Text Box 36"/>
          <p:cNvSpPr txBox="1">
            <a:spLocks noChangeArrowheads="1"/>
          </p:cNvSpPr>
          <p:nvPr/>
        </p:nvSpPr>
        <p:spPr bwMode="auto">
          <a:xfrm>
            <a:off x="2667000" y="5508625"/>
            <a:ext cx="3852863"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This sequence obeys causal consistency</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DSM vs. Message Passing</a:t>
            </a:r>
            <a:endParaRPr lang="en-US" dirty="0"/>
          </a:p>
        </p:txBody>
      </p:sp>
      <p:sp>
        <p:nvSpPr>
          <p:cNvPr id="4" name="Content Placeholder 3"/>
          <p:cNvSpPr>
            <a:spLocks noGrp="1"/>
          </p:cNvSpPr>
          <p:nvPr>
            <p:ph idx="1"/>
          </p:nvPr>
        </p:nvSpPr>
        <p:spPr/>
        <p:txBody>
          <a:bodyPr/>
          <a:lstStyle/>
          <a:p>
            <a:r>
              <a:rPr lang="en-US" dirty="0" smtClean="0"/>
              <a:t>Advantages</a:t>
            </a:r>
          </a:p>
          <a:p>
            <a:pPr lvl="1"/>
            <a:r>
              <a:rPr lang="en-US" dirty="0" smtClean="0"/>
              <a:t>Simple programming model</a:t>
            </a:r>
          </a:p>
          <a:p>
            <a:pPr lvl="1"/>
            <a:r>
              <a:rPr lang="en-US" dirty="0" smtClean="0"/>
              <a:t>No </a:t>
            </a:r>
            <a:r>
              <a:rPr lang="en-US" dirty="0" err="1" smtClean="0"/>
              <a:t>marshalling</a:t>
            </a:r>
            <a:endParaRPr lang="en-US" dirty="0" smtClean="0"/>
          </a:p>
          <a:p>
            <a:r>
              <a:rPr lang="en-US" dirty="0" smtClean="0"/>
              <a:t>Disadvantages</a:t>
            </a:r>
          </a:p>
          <a:p>
            <a:pPr lvl="1"/>
            <a:r>
              <a:rPr lang="en-US" dirty="0" smtClean="0"/>
              <a:t>Higher overhead due to false sharing</a:t>
            </a:r>
          </a:p>
          <a:p>
            <a:pPr lvl="1"/>
            <a:r>
              <a:rPr lang="en-US" dirty="0" smtClean="0"/>
              <a:t>Does not handle failures well</a:t>
            </a:r>
          </a:p>
          <a:p>
            <a:pPr lvl="1"/>
            <a:r>
              <a:rPr lang="en-US" dirty="0" smtClean="0"/>
              <a:t>Difficult with heterogeneous systems</a:t>
            </a:r>
          </a:p>
          <a:p>
            <a:pPr lvl="1"/>
            <a:endParaRPr lang="en-US" dirty="0"/>
          </a:p>
        </p:txBody>
      </p:sp>
    </p:spTree>
    <p:extLst>
      <p:ext uri="{BB962C8B-B14F-4D97-AF65-F5344CB8AC3E}">
        <p14:creationId xmlns:p14="http://schemas.microsoft.com/office/powerpoint/2010/main" val="1242768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US" smtClean="0"/>
              <a:t>Summary</a:t>
            </a:r>
            <a:endParaRPr lang="en-US"/>
          </a:p>
        </p:txBody>
      </p:sp>
      <p:sp>
        <p:nvSpPr>
          <p:cNvPr id="29699" name="Rectangle 3"/>
          <p:cNvSpPr>
            <a:spLocks noGrp="1" noChangeArrowheads="1"/>
          </p:cNvSpPr>
          <p:nvPr>
            <p:ph idx="1"/>
          </p:nvPr>
        </p:nvSpPr>
        <p:spPr/>
        <p:txBody>
          <a:bodyPr>
            <a:normAutofit fontScale="92500" lnSpcReduction="20000"/>
          </a:bodyPr>
          <a:lstStyle/>
          <a:p>
            <a:r>
              <a:rPr lang="en-US" dirty="0" smtClean="0"/>
              <a:t>DSM: usually implemented in multicomputer where there is no global memory</a:t>
            </a:r>
          </a:p>
          <a:p>
            <a:r>
              <a:rPr lang="en-US" dirty="0" smtClean="0"/>
              <a:t>Invalidate versus Update protocols</a:t>
            </a:r>
          </a:p>
          <a:p>
            <a:r>
              <a:rPr lang="en-US" dirty="0" smtClean="0"/>
              <a:t>Consistency models – tradeoff between accuracy and performance </a:t>
            </a:r>
          </a:p>
          <a:p>
            <a:pPr lvl="1"/>
            <a:r>
              <a:rPr lang="en-US" dirty="0" smtClean="0"/>
              <a:t>strict, sequential, causal, etc. </a:t>
            </a:r>
          </a:p>
          <a:p>
            <a:r>
              <a:rPr lang="en-US" dirty="0" smtClean="0"/>
              <a:t>Some of the material is from </a:t>
            </a:r>
            <a:r>
              <a:rPr lang="en-US" dirty="0" err="1" smtClean="0"/>
              <a:t>Tanenbaum</a:t>
            </a:r>
            <a:r>
              <a:rPr lang="en-US" dirty="0" smtClean="0"/>
              <a:t> (on reserve at library), but slides ought to be enough.</a:t>
            </a:r>
          </a:p>
          <a:p>
            <a:pPr lvl="1"/>
            <a:r>
              <a:rPr lang="en-US" dirty="0" smtClean="0"/>
              <a:t>Reading from </a:t>
            </a:r>
            <a:r>
              <a:rPr lang="en-US" dirty="0" err="1" smtClean="0"/>
              <a:t>Coulouris</a:t>
            </a:r>
            <a:r>
              <a:rPr lang="en-US" dirty="0" smtClean="0"/>
              <a:t> </a:t>
            </a:r>
            <a:r>
              <a:rPr lang="en-US" dirty="0" smtClean="0"/>
              <a:t>textbook: Chap 18 </a:t>
            </a:r>
            <a:r>
              <a:rPr lang="en-US" dirty="0" smtClean="0"/>
              <a:t>(4</a:t>
            </a:r>
            <a:r>
              <a:rPr lang="en-US" baseline="30000" dirty="0" smtClean="0"/>
              <a:t>th</a:t>
            </a:r>
            <a:r>
              <a:rPr lang="en-US" dirty="0" smtClean="0"/>
              <a:t> </a:t>
            </a:r>
            <a:r>
              <a:rPr lang="en-US" dirty="0" err="1" smtClean="0"/>
              <a:t>ed</a:t>
            </a:r>
            <a:r>
              <a:rPr lang="en-US" dirty="0" smtClean="0"/>
              <a:t>; relevant </a:t>
            </a:r>
            <a:r>
              <a:rPr lang="en-US" dirty="0" smtClean="0"/>
              <a:t>parts – topics covered in the slides</a:t>
            </a:r>
            <a:r>
              <a:rPr lang="en-US" dirty="0" smtClean="0"/>
              <a:t>), 6.5.1 (5</a:t>
            </a:r>
            <a:r>
              <a:rPr lang="en-US" baseline="30000" dirty="0" smtClean="0"/>
              <a:t>th</a:t>
            </a:r>
            <a:r>
              <a:rPr lang="en-US" dirty="0" smtClean="0"/>
              <a:t> </a:t>
            </a:r>
            <a:r>
              <a:rPr lang="en-US" dirty="0" err="1" smtClean="0"/>
              <a:t>ed</a:t>
            </a:r>
            <a:r>
              <a:rPr lang="en-US" dirty="0" smtClean="0"/>
              <a:t>)</a:t>
            </a:r>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457200" y="-76200"/>
            <a:ext cx="8229600" cy="1252728"/>
          </a:xfrm>
        </p:spPr>
        <p:txBody>
          <a:bodyPr>
            <a:normAutofit fontScale="90000"/>
          </a:bodyPr>
          <a:lstStyle/>
          <a:p>
            <a:r>
              <a:rPr lang="en-US" dirty="0" smtClean="0"/>
              <a:t>Bus-Based Multiprocessors with Shared Memory</a:t>
            </a:r>
            <a:endParaRPr lang="en-US" dirty="0"/>
          </a:p>
        </p:txBody>
      </p:sp>
      <p:sp>
        <p:nvSpPr>
          <p:cNvPr id="9219" name="Rectangle 3"/>
          <p:cNvSpPr>
            <a:spLocks noGrp="1" noChangeArrowheads="1"/>
          </p:cNvSpPr>
          <p:nvPr>
            <p:ph idx="1"/>
          </p:nvPr>
        </p:nvSpPr>
        <p:spPr>
          <a:xfrm>
            <a:off x="457200" y="1775191"/>
            <a:ext cx="8229600" cy="2568209"/>
          </a:xfrm>
        </p:spPr>
        <p:txBody>
          <a:bodyPr>
            <a:normAutofit fontScale="62500" lnSpcReduction="20000"/>
          </a:bodyPr>
          <a:lstStyle/>
          <a:p>
            <a:r>
              <a:rPr lang="en-US" dirty="0" smtClean="0"/>
              <a:t>When any of the CPUs wants to read a word from the memory, it puts the address of the requested word on the address line, and asserts the bus control (read) line.</a:t>
            </a:r>
          </a:p>
          <a:p>
            <a:r>
              <a:rPr lang="en-US" dirty="0" smtClean="0"/>
              <a:t>To prevent two CPUs from accessing the memory at the same time, a bus arbitration mechanism is used, i.e., if the control line is already asserted, wait.</a:t>
            </a:r>
          </a:p>
          <a:p>
            <a:r>
              <a:rPr lang="en-US" dirty="0" smtClean="0"/>
              <a:t>To improve performance, each CPU can be equipped with a snooping cache.</a:t>
            </a:r>
          </a:p>
          <a:p>
            <a:r>
              <a:rPr lang="en-US" dirty="0" smtClean="0"/>
              <a:t>Snooping used in both (a) write-through and (b) write-once models</a:t>
            </a:r>
            <a:endParaRPr lang="en-US" dirty="0"/>
          </a:p>
        </p:txBody>
      </p:sp>
      <p:sp>
        <p:nvSpPr>
          <p:cNvPr id="9220" name="Rectangle 4"/>
          <p:cNvSpPr>
            <a:spLocks noChangeArrowheads="1"/>
          </p:cNvSpPr>
          <p:nvPr/>
        </p:nvSpPr>
        <p:spPr bwMode="auto">
          <a:xfrm>
            <a:off x="114300" y="4400550"/>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1" name="Rectangle 5"/>
          <p:cNvSpPr>
            <a:spLocks noChangeArrowheads="1"/>
          </p:cNvSpPr>
          <p:nvPr/>
        </p:nvSpPr>
        <p:spPr bwMode="auto">
          <a:xfrm>
            <a:off x="1095375" y="4381500"/>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2" name="Rectangle 6"/>
          <p:cNvSpPr>
            <a:spLocks noChangeArrowheads="1"/>
          </p:cNvSpPr>
          <p:nvPr/>
        </p:nvSpPr>
        <p:spPr bwMode="auto">
          <a:xfrm>
            <a:off x="2076450" y="4391025"/>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3" name="Rectangle 7"/>
          <p:cNvSpPr>
            <a:spLocks noChangeArrowheads="1"/>
          </p:cNvSpPr>
          <p:nvPr/>
        </p:nvSpPr>
        <p:spPr bwMode="auto">
          <a:xfrm>
            <a:off x="3152775" y="4391025"/>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4" name="Rectangle 8"/>
          <p:cNvSpPr>
            <a:spLocks noChangeArrowheads="1"/>
          </p:cNvSpPr>
          <p:nvPr/>
        </p:nvSpPr>
        <p:spPr bwMode="auto">
          <a:xfrm>
            <a:off x="4267200" y="4391025"/>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5" name="Rectangle 9"/>
          <p:cNvSpPr>
            <a:spLocks noChangeArrowheads="1"/>
          </p:cNvSpPr>
          <p:nvPr/>
        </p:nvSpPr>
        <p:spPr bwMode="auto">
          <a:xfrm>
            <a:off x="5314950" y="4381500"/>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6" name="Rectangle 10"/>
          <p:cNvSpPr>
            <a:spLocks noChangeArrowheads="1"/>
          </p:cNvSpPr>
          <p:nvPr/>
        </p:nvSpPr>
        <p:spPr bwMode="auto">
          <a:xfrm>
            <a:off x="6391275" y="4381500"/>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7" name="Rectangle 11"/>
          <p:cNvSpPr>
            <a:spLocks noChangeArrowheads="1"/>
          </p:cNvSpPr>
          <p:nvPr/>
        </p:nvSpPr>
        <p:spPr bwMode="auto">
          <a:xfrm>
            <a:off x="7486650" y="4371975"/>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8" name="Line 13"/>
          <p:cNvSpPr>
            <a:spLocks noChangeShapeType="1"/>
          </p:cNvSpPr>
          <p:nvPr/>
        </p:nvSpPr>
        <p:spPr bwMode="auto">
          <a:xfrm>
            <a:off x="4391025" y="5467350"/>
            <a:ext cx="3790950"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29" name="Line 14"/>
          <p:cNvSpPr>
            <a:spLocks noChangeShapeType="1"/>
          </p:cNvSpPr>
          <p:nvPr/>
        </p:nvSpPr>
        <p:spPr bwMode="auto">
          <a:xfrm>
            <a:off x="228600" y="5514975"/>
            <a:ext cx="3790950"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30" name="Line 17"/>
          <p:cNvSpPr>
            <a:spLocks noChangeShapeType="1"/>
          </p:cNvSpPr>
          <p:nvPr/>
        </p:nvSpPr>
        <p:spPr bwMode="auto">
          <a:xfrm>
            <a:off x="476250" y="5019675"/>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31" name="Line 18"/>
          <p:cNvSpPr>
            <a:spLocks noChangeShapeType="1"/>
          </p:cNvSpPr>
          <p:nvPr/>
        </p:nvSpPr>
        <p:spPr bwMode="auto">
          <a:xfrm>
            <a:off x="2533650" y="5010150"/>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32" name="Line 19"/>
          <p:cNvSpPr>
            <a:spLocks noChangeShapeType="1"/>
          </p:cNvSpPr>
          <p:nvPr/>
        </p:nvSpPr>
        <p:spPr bwMode="auto">
          <a:xfrm>
            <a:off x="3600450" y="4981575"/>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33" name="Line 20"/>
          <p:cNvSpPr>
            <a:spLocks noChangeShapeType="1"/>
          </p:cNvSpPr>
          <p:nvPr/>
        </p:nvSpPr>
        <p:spPr bwMode="auto">
          <a:xfrm>
            <a:off x="4686300" y="5000625"/>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34" name="Line 21"/>
          <p:cNvSpPr>
            <a:spLocks noChangeShapeType="1"/>
          </p:cNvSpPr>
          <p:nvPr/>
        </p:nvSpPr>
        <p:spPr bwMode="auto">
          <a:xfrm>
            <a:off x="5695950" y="4972050"/>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35" name="Line 22"/>
          <p:cNvSpPr>
            <a:spLocks noChangeShapeType="1"/>
          </p:cNvSpPr>
          <p:nvPr/>
        </p:nvSpPr>
        <p:spPr bwMode="auto">
          <a:xfrm>
            <a:off x="6829425" y="4953000"/>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36" name="Line 23"/>
          <p:cNvSpPr>
            <a:spLocks noChangeShapeType="1"/>
          </p:cNvSpPr>
          <p:nvPr/>
        </p:nvSpPr>
        <p:spPr bwMode="auto">
          <a:xfrm>
            <a:off x="7820025" y="4972050"/>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37" name="Line 24"/>
          <p:cNvSpPr>
            <a:spLocks noChangeShapeType="1"/>
          </p:cNvSpPr>
          <p:nvPr/>
        </p:nvSpPr>
        <p:spPr bwMode="auto">
          <a:xfrm>
            <a:off x="1524000" y="5038725"/>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38" name="Text Box 25"/>
          <p:cNvSpPr txBox="1">
            <a:spLocks noChangeArrowheads="1"/>
          </p:cNvSpPr>
          <p:nvPr/>
        </p:nvSpPr>
        <p:spPr bwMode="auto">
          <a:xfrm>
            <a:off x="190500" y="4537075"/>
            <a:ext cx="6111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CPU</a:t>
            </a:r>
          </a:p>
        </p:txBody>
      </p:sp>
      <p:sp>
        <p:nvSpPr>
          <p:cNvPr id="9239" name="Text Box 26"/>
          <p:cNvSpPr txBox="1">
            <a:spLocks noChangeArrowheads="1"/>
          </p:cNvSpPr>
          <p:nvPr/>
        </p:nvSpPr>
        <p:spPr bwMode="auto">
          <a:xfrm>
            <a:off x="4391025" y="4403725"/>
            <a:ext cx="6111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CPU</a:t>
            </a:r>
          </a:p>
        </p:txBody>
      </p:sp>
      <p:sp>
        <p:nvSpPr>
          <p:cNvPr id="9240" name="Text Box 27"/>
          <p:cNvSpPr txBox="1">
            <a:spLocks noChangeArrowheads="1"/>
          </p:cNvSpPr>
          <p:nvPr/>
        </p:nvSpPr>
        <p:spPr bwMode="auto">
          <a:xfrm>
            <a:off x="3144838" y="4537075"/>
            <a:ext cx="9191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Memory</a:t>
            </a:r>
          </a:p>
        </p:txBody>
      </p:sp>
      <p:sp>
        <p:nvSpPr>
          <p:cNvPr id="9241" name="Text Box 28"/>
          <p:cNvSpPr txBox="1">
            <a:spLocks noChangeArrowheads="1"/>
          </p:cNvSpPr>
          <p:nvPr/>
        </p:nvSpPr>
        <p:spPr bwMode="auto">
          <a:xfrm>
            <a:off x="2219325" y="4537075"/>
            <a:ext cx="6111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CPU</a:t>
            </a:r>
          </a:p>
        </p:txBody>
      </p:sp>
      <p:sp>
        <p:nvSpPr>
          <p:cNvPr id="9242" name="Text Box 29"/>
          <p:cNvSpPr txBox="1">
            <a:spLocks noChangeArrowheads="1"/>
          </p:cNvSpPr>
          <p:nvPr/>
        </p:nvSpPr>
        <p:spPr bwMode="auto">
          <a:xfrm>
            <a:off x="1200150" y="4537075"/>
            <a:ext cx="6111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CPU</a:t>
            </a:r>
          </a:p>
        </p:txBody>
      </p:sp>
      <p:sp>
        <p:nvSpPr>
          <p:cNvPr id="9243" name="Text Box 31"/>
          <p:cNvSpPr txBox="1">
            <a:spLocks noChangeArrowheads="1"/>
          </p:cNvSpPr>
          <p:nvPr/>
        </p:nvSpPr>
        <p:spPr bwMode="auto">
          <a:xfrm>
            <a:off x="6496050" y="4365625"/>
            <a:ext cx="6111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CPU</a:t>
            </a:r>
          </a:p>
        </p:txBody>
      </p:sp>
      <p:sp>
        <p:nvSpPr>
          <p:cNvPr id="9244" name="Text Box 32"/>
          <p:cNvSpPr txBox="1">
            <a:spLocks noChangeArrowheads="1"/>
          </p:cNvSpPr>
          <p:nvPr/>
        </p:nvSpPr>
        <p:spPr bwMode="auto">
          <a:xfrm>
            <a:off x="5419725" y="4422775"/>
            <a:ext cx="6111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CPU</a:t>
            </a:r>
          </a:p>
        </p:txBody>
      </p:sp>
      <p:sp>
        <p:nvSpPr>
          <p:cNvPr id="9245" name="Line 33"/>
          <p:cNvSpPr>
            <a:spLocks noChangeShapeType="1"/>
          </p:cNvSpPr>
          <p:nvPr/>
        </p:nvSpPr>
        <p:spPr bwMode="auto">
          <a:xfrm>
            <a:off x="4267200" y="4724400"/>
            <a:ext cx="847725"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46" name="Line 34"/>
          <p:cNvSpPr>
            <a:spLocks noChangeShapeType="1"/>
          </p:cNvSpPr>
          <p:nvPr/>
        </p:nvSpPr>
        <p:spPr bwMode="auto">
          <a:xfrm>
            <a:off x="5334000" y="4724400"/>
            <a:ext cx="847725"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47" name="Line 35"/>
          <p:cNvSpPr>
            <a:spLocks noChangeShapeType="1"/>
          </p:cNvSpPr>
          <p:nvPr/>
        </p:nvSpPr>
        <p:spPr bwMode="auto">
          <a:xfrm>
            <a:off x="6400800" y="4686300"/>
            <a:ext cx="847725"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9248" name="Text Box 37"/>
          <p:cNvSpPr txBox="1">
            <a:spLocks noChangeArrowheads="1"/>
          </p:cNvSpPr>
          <p:nvPr/>
        </p:nvSpPr>
        <p:spPr bwMode="auto">
          <a:xfrm>
            <a:off x="4265613" y="4708525"/>
            <a:ext cx="7699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Cache</a:t>
            </a:r>
          </a:p>
        </p:txBody>
      </p:sp>
      <p:sp>
        <p:nvSpPr>
          <p:cNvPr id="9249" name="Text Box 38"/>
          <p:cNvSpPr txBox="1">
            <a:spLocks noChangeArrowheads="1"/>
          </p:cNvSpPr>
          <p:nvPr/>
        </p:nvSpPr>
        <p:spPr bwMode="auto">
          <a:xfrm>
            <a:off x="5322888" y="4689475"/>
            <a:ext cx="7699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Cache</a:t>
            </a:r>
          </a:p>
        </p:txBody>
      </p:sp>
      <p:sp>
        <p:nvSpPr>
          <p:cNvPr id="9250" name="Text Box 39"/>
          <p:cNvSpPr txBox="1">
            <a:spLocks noChangeArrowheads="1"/>
          </p:cNvSpPr>
          <p:nvPr/>
        </p:nvSpPr>
        <p:spPr bwMode="auto">
          <a:xfrm>
            <a:off x="6427788" y="4699000"/>
            <a:ext cx="7699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Cache</a:t>
            </a:r>
          </a:p>
        </p:txBody>
      </p:sp>
      <p:sp>
        <p:nvSpPr>
          <p:cNvPr id="9251" name="Text Box 41"/>
          <p:cNvSpPr txBox="1">
            <a:spLocks noChangeArrowheads="1"/>
          </p:cNvSpPr>
          <p:nvPr/>
        </p:nvSpPr>
        <p:spPr bwMode="auto">
          <a:xfrm>
            <a:off x="7469188" y="4498975"/>
            <a:ext cx="9191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Memory</a:t>
            </a:r>
          </a:p>
        </p:txBody>
      </p:sp>
      <p:sp>
        <p:nvSpPr>
          <p:cNvPr id="9252" name="Text Box 42"/>
          <p:cNvSpPr txBox="1">
            <a:spLocks noChangeArrowheads="1"/>
          </p:cNvSpPr>
          <p:nvPr/>
        </p:nvSpPr>
        <p:spPr bwMode="auto">
          <a:xfrm>
            <a:off x="1554163" y="5575300"/>
            <a:ext cx="5334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Bus</a:t>
            </a:r>
          </a:p>
        </p:txBody>
      </p:sp>
      <p:sp>
        <p:nvSpPr>
          <p:cNvPr id="9253" name="Text Box 43"/>
          <p:cNvSpPr txBox="1">
            <a:spLocks noChangeArrowheads="1"/>
          </p:cNvSpPr>
          <p:nvPr/>
        </p:nvSpPr>
        <p:spPr bwMode="auto">
          <a:xfrm>
            <a:off x="5897563" y="5508625"/>
            <a:ext cx="5334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Bus</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normAutofit fontScale="90000"/>
          </a:bodyPr>
          <a:lstStyle/>
          <a:p>
            <a:r>
              <a:rPr lang="en-US" smtClean="0"/>
              <a:t>Cache Consistency – Write Through</a:t>
            </a:r>
            <a:endParaRPr lang="en-US"/>
          </a:p>
        </p:txBody>
      </p:sp>
      <p:graphicFrame>
        <p:nvGraphicFramePr>
          <p:cNvPr id="255081" name="Group 105"/>
          <p:cNvGraphicFramePr>
            <a:graphicFrameLocks noGrp="1"/>
          </p:cNvGraphicFramePr>
          <p:nvPr>
            <p:extLst>
              <p:ext uri="{D42A27DB-BD31-4B8C-83A1-F6EECF244321}">
                <p14:modId xmlns:p14="http://schemas.microsoft.com/office/powerpoint/2010/main" val="752571319"/>
              </p:ext>
            </p:extLst>
          </p:nvPr>
        </p:nvGraphicFramePr>
        <p:xfrm>
          <a:off x="600075" y="1579563"/>
          <a:ext cx="8210550" cy="4440237"/>
        </p:xfrm>
        <a:graphic>
          <a:graphicData uri="http://schemas.openxmlformats.org/drawingml/2006/table">
            <a:tbl>
              <a:tblPr/>
              <a:tblGrid>
                <a:gridCol w="2019300"/>
                <a:gridCol w="3440113"/>
                <a:gridCol w="2751137"/>
              </a:tblGrid>
              <a:tr h="1188805">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a:ln>
                            <a:noFill/>
                          </a:ln>
                          <a:solidFill>
                            <a:schemeClr val="hlink"/>
                          </a:solidFill>
                          <a:effectLst/>
                          <a:latin typeface="Arial" pitchFamily="-107" charset="0"/>
                        </a:rPr>
                        <a:t>Event </a:t>
                      </a:r>
                    </a:p>
                  </a:txBody>
                  <a:tcPr marT="45723" marB="45723" horzOverflow="overflow">
                    <a:lnL w="28575" cap="flat" cmpd="sng" algn="ctr">
                      <a:solidFill>
                        <a:schemeClr val="tx1"/>
                      </a:solidFill>
                      <a:prstDash val="solid"/>
                      <a:round/>
                      <a:headEnd type="none" w="sm" len="sm"/>
                      <a:tailEnd type="stealth" w="med" len="lg"/>
                    </a:lnL>
                    <a:lnR w="12700"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a:ln>
                            <a:noFill/>
                          </a:ln>
                          <a:solidFill>
                            <a:schemeClr val="hlink"/>
                          </a:solidFill>
                          <a:effectLst/>
                          <a:latin typeface="Arial" pitchFamily="-107" charset="0"/>
                        </a:rPr>
                        <a:t>Action taken by a cache in response to its own operation</a:t>
                      </a:r>
                    </a:p>
                  </a:txBody>
                  <a:tcPr marT="45723" marB="45723" horzOverflow="overflow">
                    <a:lnL w="12700" cap="flat" cmpd="sng" algn="ctr">
                      <a:solidFill>
                        <a:schemeClr val="tx1"/>
                      </a:solidFill>
                      <a:prstDash val="solid"/>
                      <a:round/>
                      <a:headEnd type="none" w="sm" len="sm"/>
                      <a:tailEnd type="stealth" w="med" len="lg"/>
                    </a:lnL>
                    <a:lnR w="12700"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hlink"/>
                          </a:solidFill>
                          <a:effectLst/>
                          <a:latin typeface="Arial" pitchFamily="-107" charset="0"/>
                        </a:rPr>
                        <a:t>Action taken by other caches in response (to a remote operation)</a:t>
                      </a:r>
                    </a:p>
                  </a:txBody>
                  <a:tcPr marT="45723" marB="45723" horzOverflow="overflow">
                    <a:lnL w="12700" cap="flat" cmpd="sng" algn="ctr">
                      <a:solidFill>
                        <a:schemeClr val="tx1"/>
                      </a:solidFill>
                      <a:prstDash val="solid"/>
                      <a:round/>
                      <a:headEnd type="none" w="sm" len="sm"/>
                      <a:tailEnd type="stealth" w="med" len="lg"/>
                    </a:lnL>
                    <a:lnR w="28575" cap="flat" cmpd="sng" algn="ctr">
                      <a:solidFill>
                        <a:schemeClr val="tx1"/>
                      </a:solidFill>
                      <a:prstDash val="solid"/>
                      <a:round/>
                      <a:headEnd type="none" w="sm" len="sm"/>
                      <a:tailEnd type="stealth" w="med" len="lg"/>
                    </a:lnR>
                    <a:lnT w="28575"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r>
              <a:tr h="812858">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pitchFamily="-107" charset="0"/>
                        </a:rPr>
                        <a:t>Read hit</a:t>
                      </a:r>
                    </a:p>
                  </a:txBody>
                  <a:tcPr marT="45723" marB="45723" horzOverflow="overflow">
                    <a:lnL w="28575" cap="flat" cmpd="sng" algn="ctr">
                      <a:solidFill>
                        <a:schemeClr val="tx1"/>
                      </a:solidFill>
                      <a:prstDash val="solid"/>
                      <a:round/>
                      <a:headEnd type="none" w="sm" len="sm"/>
                      <a:tailEnd type="stealth" w="med" len="lg"/>
                    </a:lnL>
                    <a:lnR w="12700"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pitchFamily="-107" charset="0"/>
                        </a:rPr>
                        <a:t>Fetch data from local cache</a:t>
                      </a:r>
                    </a:p>
                  </a:txBody>
                  <a:tcPr marT="45723" marB="45723" horzOverflow="overflow">
                    <a:lnL w="12700" cap="flat" cmpd="sng" algn="ctr">
                      <a:solidFill>
                        <a:schemeClr val="tx1"/>
                      </a:solidFill>
                      <a:prstDash val="solid"/>
                      <a:round/>
                      <a:headEnd type="none" w="sm" len="sm"/>
                      <a:tailEnd type="stealth" w="med" len="lg"/>
                    </a:lnL>
                    <a:lnR w="12700"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pitchFamily="-107" charset="0"/>
                        </a:rPr>
                        <a:t>(no action)</a:t>
                      </a:r>
                    </a:p>
                  </a:txBody>
                  <a:tcPr marT="45723" marB="45723" horzOverflow="overflow">
                    <a:lnL w="12700" cap="flat" cmpd="sng" algn="ctr">
                      <a:solidFill>
                        <a:schemeClr val="tx1"/>
                      </a:solidFill>
                      <a:prstDash val="solid"/>
                      <a:round/>
                      <a:headEnd type="none" w="sm" len="sm"/>
                      <a:tailEnd type="stealth" w="med" len="lg"/>
                    </a:lnL>
                    <a:lnR w="28575"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r>
              <a:tr h="812858">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pitchFamily="-107" charset="0"/>
                        </a:rPr>
                        <a:t>Read miss</a:t>
                      </a:r>
                    </a:p>
                  </a:txBody>
                  <a:tcPr marT="45723" marB="45723" horzOverflow="overflow">
                    <a:lnL w="28575" cap="flat" cmpd="sng" algn="ctr">
                      <a:solidFill>
                        <a:schemeClr val="tx1"/>
                      </a:solidFill>
                      <a:prstDash val="solid"/>
                      <a:round/>
                      <a:headEnd type="none" w="sm" len="sm"/>
                      <a:tailEnd type="stealth" w="med" len="lg"/>
                    </a:lnL>
                    <a:lnR w="12700"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pitchFamily="-107" charset="0"/>
                        </a:rPr>
                        <a:t>Fetch data from memory and store in cache</a:t>
                      </a:r>
                    </a:p>
                  </a:txBody>
                  <a:tcPr marT="45723" marB="45723" horzOverflow="overflow">
                    <a:lnL w="12700" cap="flat" cmpd="sng" algn="ctr">
                      <a:solidFill>
                        <a:schemeClr val="tx1"/>
                      </a:solidFill>
                      <a:prstDash val="solid"/>
                      <a:round/>
                      <a:headEnd type="none" w="sm" len="sm"/>
                      <a:tailEnd type="stealth" w="med" len="lg"/>
                    </a:lnL>
                    <a:lnR w="12700"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a:ln>
                            <a:noFill/>
                          </a:ln>
                          <a:solidFill>
                            <a:schemeClr val="tx1"/>
                          </a:solidFill>
                          <a:effectLst/>
                          <a:latin typeface="Arial" pitchFamily="-107" charset="0"/>
                        </a:rPr>
                        <a:t>(no action)</a:t>
                      </a:r>
                    </a:p>
                  </a:txBody>
                  <a:tcPr marT="45723" marB="45723" horzOverflow="overflow">
                    <a:lnL w="12700" cap="flat" cmpd="sng" algn="ctr">
                      <a:solidFill>
                        <a:schemeClr val="tx1"/>
                      </a:solidFill>
                      <a:prstDash val="solid"/>
                      <a:round/>
                      <a:headEnd type="none" w="sm" len="sm"/>
                      <a:tailEnd type="stealth" w="med" len="lg"/>
                    </a:lnL>
                    <a:lnR w="28575"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r>
              <a:tr h="812858">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pitchFamily="-107" charset="0"/>
                        </a:rPr>
                        <a:t>Write miss</a:t>
                      </a:r>
                    </a:p>
                  </a:txBody>
                  <a:tcPr marT="45723" marB="45723" horzOverflow="overflow">
                    <a:lnL w="28575" cap="flat" cmpd="sng" algn="ctr">
                      <a:solidFill>
                        <a:schemeClr val="tx1"/>
                      </a:solidFill>
                      <a:prstDash val="solid"/>
                      <a:round/>
                      <a:headEnd type="none" w="sm" len="sm"/>
                      <a:tailEnd type="stealth" w="med" len="lg"/>
                    </a:lnL>
                    <a:lnR w="12700"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pitchFamily="-107" charset="0"/>
                        </a:rPr>
                        <a:t>Update data in memory and store in cache</a:t>
                      </a:r>
                    </a:p>
                  </a:txBody>
                  <a:tcPr marT="45723" marB="45723" horzOverflow="overflow">
                    <a:lnL w="12700" cap="flat" cmpd="sng" algn="ctr">
                      <a:solidFill>
                        <a:schemeClr val="tx1"/>
                      </a:solidFill>
                      <a:prstDash val="solid"/>
                      <a:round/>
                      <a:headEnd type="none" w="sm" len="sm"/>
                      <a:tailEnd type="stealth" w="med" len="lg"/>
                    </a:lnL>
                    <a:lnR w="12700"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pitchFamily="-107" charset="0"/>
                        </a:rPr>
                        <a:t>Invalidate cache entry</a:t>
                      </a:r>
                    </a:p>
                  </a:txBody>
                  <a:tcPr marT="45723" marB="45723" horzOverflow="overflow">
                    <a:lnL w="12700" cap="flat" cmpd="sng" algn="ctr">
                      <a:solidFill>
                        <a:schemeClr val="tx1"/>
                      </a:solidFill>
                      <a:prstDash val="solid"/>
                      <a:round/>
                      <a:headEnd type="none" w="sm" len="sm"/>
                      <a:tailEnd type="stealth" w="med" len="lg"/>
                    </a:lnL>
                    <a:lnR w="28575"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12700" cap="flat" cmpd="sng" algn="ctr">
                      <a:solidFill>
                        <a:schemeClr val="tx1"/>
                      </a:solidFill>
                      <a:prstDash val="solid"/>
                      <a:round/>
                      <a:headEnd type="none" w="sm" len="sm"/>
                      <a:tailEnd type="stealth" w="med" len="lg"/>
                    </a:lnB>
                    <a:lnTlToBr>
                      <a:noFill/>
                    </a:lnTlToBr>
                    <a:lnBlToTr>
                      <a:noFill/>
                    </a:lnBlToTr>
                    <a:noFill/>
                  </a:tcPr>
                </a:tc>
              </a:tr>
              <a:tr h="812858">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pitchFamily="-107" charset="0"/>
                        </a:rPr>
                        <a:t>Write hit</a:t>
                      </a:r>
                    </a:p>
                  </a:txBody>
                  <a:tcPr marT="45723" marB="45723" horzOverflow="overflow">
                    <a:lnL w="28575" cap="flat" cmpd="sng" algn="ctr">
                      <a:solidFill>
                        <a:schemeClr val="tx1"/>
                      </a:solidFill>
                      <a:prstDash val="solid"/>
                      <a:round/>
                      <a:headEnd type="none" w="sm" len="sm"/>
                      <a:tailEnd type="stealth" w="med" len="lg"/>
                    </a:lnL>
                    <a:lnR w="12700"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28575" cap="flat" cmpd="sng" algn="ctr">
                      <a:solidFill>
                        <a:schemeClr val="tx1"/>
                      </a:solidFill>
                      <a:prstDash val="solid"/>
                      <a:round/>
                      <a:headEnd type="none" w="sm" len="sm"/>
                      <a:tailEnd type="stealth" w="med" len="lg"/>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a:ln>
                            <a:noFill/>
                          </a:ln>
                          <a:solidFill>
                            <a:schemeClr val="tx1"/>
                          </a:solidFill>
                          <a:effectLst/>
                          <a:latin typeface="Arial" pitchFamily="-107" charset="0"/>
                        </a:rPr>
                        <a:t>Update memory and cache</a:t>
                      </a:r>
                    </a:p>
                  </a:txBody>
                  <a:tcPr marT="45723" marB="45723" horzOverflow="overflow">
                    <a:lnL w="12700" cap="flat" cmpd="sng" algn="ctr">
                      <a:solidFill>
                        <a:schemeClr val="tx1"/>
                      </a:solidFill>
                      <a:prstDash val="solid"/>
                      <a:round/>
                      <a:headEnd type="none" w="sm" len="sm"/>
                      <a:tailEnd type="stealth" w="med" len="lg"/>
                    </a:lnL>
                    <a:lnR w="12700"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28575" cap="flat" cmpd="sng" algn="ctr">
                      <a:solidFill>
                        <a:schemeClr val="tx1"/>
                      </a:solidFill>
                      <a:prstDash val="solid"/>
                      <a:round/>
                      <a:headEnd type="none" w="sm" len="sm"/>
                      <a:tailEnd type="stealth" w="med" len="lg"/>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a:ln>
                            <a:noFill/>
                          </a:ln>
                          <a:solidFill>
                            <a:schemeClr val="tx1"/>
                          </a:solidFill>
                          <a:effectLst/>
                          <a:latin typeface="Arial" pitchFamily="-107" charset="0"/>
                        </a:rPr>
                        <a:t>Invalidate cache entry</a:t>
                      </a:r>
                    </a:p>
                  </a:txBody>
                  <a:tcPr marT="45723" marB="45723" horzOverflow="overflow">
                    <a:lnL w="12700" cap="flat" cmpd="sng" algn="ctr">
                      <a:solidFill>
                        <a:schemeClr val="tx1"/>
                      </a:solidFill>
                      <a:prstDash val="solid"/>
                      <a:round/>
                      <a:headEnd type="none" w="sm" len="sm"/>
                      <a:tailEnd type="stealth" w="med" len="lg"/>
                    </a:lnL>
                    <a:lnR w="28575" cap="flat" cmpd="sng" algn="ctr">
                      <a:solidFill>
                        <a:schemeClr val="tx1"/>
                      </a:solidFill>
                      <a:prstDash val="solid"/>
                      <a:round/>
                      <a:headEnd type="none" w="sm" len="sm"/>
                      <a:tailEnd type="stealth" w="med" len="lg"/>
                    </a:lnR>
                    <a:lnT w="12700" cap="flat" cmpd="sng" algn="ctr">
                      <a:solidFill>
                        <a:schemeClr val="tx1"/>
                      </a:solidFill>
                      <a:prstDash val="solid"/>
                      <a:round/>
                      <a:headEnd type="none" w="sm" len="sm"/>
                      <a:tailEnd type="stealth" w="med" len="lg"/>
                    </a:lnT>
                    <a:lnB w="28575" cap="flat" cmpd="sng" algn="ctr">
                      <a:solidFill>
                        <a:schemeClr val="tx1"/>
                      </a:solidFill>
                      <a:prstDash val="solid"/>
                      <a:round/>
                      <a:headEnd type="none" w="sm" len="sm"/>
                      <a:tailEnd type="stealth" w="med" len="lg"/>
                    </a:lnB>
                    <a:lnTlToBr>
                      <a:noFill/>
                    </a:lnTlToBr>
                    <a:lnBlToTr>
                      <a:noFill/>
                    </a:lnBlToTr>
                    <a:noFill/>
                  </a:tcPr>
                </a:tc>
              </a:tr>
            </a:tbl>
          </a:graphicData>
        </a:graphic>
      </p:graphicFrame>
      <p:sp>
        <p:nvSpPr>
          <p:cNvPr id="10270" name="Line 101"/>
          <p:cNvSpPr>
            <a:spLocks noChangeShapeType="1"/>
          </p:cNvSpPr>
          <p:nvPr/>
        </p:nvSpPr>
        <p:spPr bwMode="auto">
          <a:xfrm flipV="1">
            <a:off x="4933950" y="4762500"/>
            <a:ext cx="1162050" cy="14859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271" name="Text Box 102"/>
          <p:cNvSpPr txBox="1">
            <a:spLocks noChangeArrowheads="1"/>
          </p:cNvSpPr>
          <p:nvPr/>
        </p:nvSpPr>
        <p:spPr bwMode="auto">
          <a:xfrm>
            <a:off x="133350" y="6172200"/>
            <a:ext cx="89995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t>All the other caches see the write (because they are snooping on the bus) and check to see if they</a:t>
            </a:r>
          </a:p>
          <a:p>
            <a:r>
              <a:rPr lang="en-US" dirty="0"/>
              <a:t>are also holding the word being modified. If so, they invalidate the cache entries.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dirty="0" smtClean="0"/>
              <a:t>Cache Consistency – Write Once</a:t>
            </a:r>
            <a:endParaRPr lang="en-US" dirty="0"/>
          </a:p>
        </p:txBody>
      </p:sp>
      <p:grpSp>
        <p:nvGrpSpPr>
          <p:cNvPr id="11267" name="Group 26"/>
          <p:cNvGrpSpPr>
            <a:grpSpLocks/>
          </p:cNvGrpSpPr>
          <p:nvPr/>
        </p:nvGrpSpPr>
        <p:grpSpPr bwMode="auto">
          <a:xfrm>
            <a:off x="666750" y="1919287"/>
            <a:ext cx="3371850" cy="1589088"/>
            <a:chOff x="420" y="852"/>
            <a:chExt cx="2124" cy="1001"/>
          </a:xfrm>
        </p:grpSpPr>
        <p:sp>
          <p:nvSpPr>
            <p:cNvPr id="11346" name="Rectangle 4"/>
            <p:cNvSpPr>
              <a:spLocks noChangeArrowheads="1"/>
            </p:cNvSpPr>
            <p:nvPr/>
          </p:nvSpPr>
          <p:spPr bwMode="auto">
            <a:xfrm>
              <a:off x="420" y="864"/>
              <a:ext cx="444" cy="37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47" name="Rectangle 5"/>
            <p:cNvSpPr>
              <a:spLocks noChangeArrowheads="1"/>
            </p:cNvSpPr>
            <p:nvPr/>
          </p:nvSpPr>
          <p:spPr bwMode="auto">
            <a:xfrm>
              <a:off x="996" y="864"/>
              <a:ext cx="444" cy="37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48" name="Rectangle 6"/>
            <p:cNvSpPr>
              <a:spLocks noChangeArrowheads="1"/>
            </p:cNvSpPr>
            <p:nvPr/>
          </p:nvSpPr>
          <p:spPr bwMode="auto">
            <a:xfrm>
              <a:off x="1548" y="852"/>
              <a:ext cx="444" cy="37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49" name="Rectangle 7"/>
            <p:cNvSpPr>
              <a:spLocks noChangeArrowheads="1"/>
            </p:cNvSpPr>
            <p:nvPr/>
          </p:nvSpPr>
          <p:spPr bwMode="auto">
            <a:xfrm>
              <a:off x="2100" y="852"/>
              <a:ext cx="444" cy="37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50" name="Rectangle 8"/>
            <p:cNvSpPr>
              <a:spLocks noChangeArrowheads="1"/>
            </p:cNvSpPr>
            <p:nvPr/>
          </p:nvSpPr>
          <p:spPr bwMode="auto">
            <a:xfrm>
              <a:off x="504" y="1362"/>
              <a:ext cx="258" cy="204"/>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51" name="Rectangle 9"/>
            <p:cNvSpPr>
              <a:spLocks noChangeArrowheads="1"/>
            </p:cNvSpPr>
            <p:nvPr/>
          </p:nvSpPr>
          <p:spPr bwMode="auto">
            <a:xfrm>
              <a:off x="1080" y="1374"/>
              <a:ext cx="258" cy="204"/>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52" name="Rectangle 10"/>
            <p:cNvSpPr>
              <a:spLocks noChangeArrowheads="1"/>
            </p:cNvSpPr>
            <p:nvPr/>
          </p:nvSpPr>
          <p:spPr bwMode="auto">
            <a:xfrm>
              <a:off x="1644" y="1356"/>
              <a:ext cx="258" cy="204"/>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53" name="Line 12"/>
            <p:cNvSpPr>
              <a:spLocks noChangeShapeType="1"/>
            </p:cNvSpPr>
            <p:nvPr/>
          </p:nvSpPr>
          <p:spPr bwMode="auto">
            <a:xfrm>
              <a:off x="630" y="1254"/>
              <a:ext cx="0" cy="102"/>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54" name="Line 13"/>
            <p:cNvSpPr>
              <a:spLocks noChangeShapeType="1"/>
            </p:cNvSpPr>
            <p:nvPr/>
          </p:nvSpPr>
          <p:spPr bwMode="auto">
            <a:xfrm>
              <a:off x="1218" y="1254"/>
              <a:ext cx="0" cy="102"/>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55" name="Line 14"/>
            <p:cNvSpPr>
              <a:spLocks noChangeShapeType="1"/>
            </p:cNvSpPr>
            <p:nvPr/>
          </p:nvSpPr>
          <p:spPr bwMode="auto">
            <a:xfrm>
              <a:off x="1740" y="1236"/>
              <a:ext cx="0" cy="102"/>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56" name="Line 15"/>
            <p:cNvSpPr>
              <a:spLocks noChangeShapeType="1"/>
            </p:cNvSpPr>
            <p:nvPr/>
          </p:nvSpPr>
          <p:spPr bwMode="auto">
            <a:xfrm>
              <a:off x="432" y="1704"/>
              <a:ext cx="2046"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57" name="Line 16"/>
            <p:cNvSpPr>
              <a:spLocks noChangeShapeType="1"/>
            </p:cNvSpPr>
            <p:nvPr/>
          </p:nvSpPr>
          <p:spPr bwMode="auto">
            <a:xfrm>
              <a:off x="630" y="1572"/>
              <a:ext cx="0" cy="12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58" name="Line 17"/>
            <p:cNvSpPr>
              <a:spLocks noChangeShapeType="1"/>
            </p:cNvSpPr>
            <p:nvPr/>
          </p:nvSpPr>
          <p:spPr bwMode="auto">
            <a:xfrm>
              <a:off x="1224" y="1578"/>
              <a:ext cx="0" cy="12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59" name="Line 18"/>
            <p:cNvSpPr>
              <a:spLocks noChangeShapeType="1"/>
            </p:cNvSpPr>
            <p:nvPr/>
          </p:nvSpPr>
          <p:spPr bwMode="auto">
            <a:xfrm>
              <a:off x="1752" y="1578"/>
              <a:ext cx="0" cy="12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60" name="Line 19"/>
            <p:cNvSpPr>
              <a:spLocks noChangeShapeType="1"/>
            </p:cNvSpPr>
            <p:nvPr/>
          </p:nvSpPr>
          <p:spPr bwMode="auto">
            <a:xfrm>
              <a:off x="2280" y="1236"/>
              <a:ext cx="0" cy="492"/>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61" name="Text Box 20"/>
            <p:cNvSpPr txBox="1">
              <a:spLocks noChangeArrowheads="1"/>
            </p:cNvSpPr>
            <p:nvPr/>
          </p:nvSpPr>
          <p:spPr bwMode="auto">
            <a:xfrm>
              <a:off x="554" y="962"/>
              <a:ext cx="201"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A</a:t>
              </a:r>
            </a:p>
          </p:txBody>
        </p:sp>
        <p:sp>
          <p:nvSpPr>
            <p:cNvPr id="11362" name="Text Box 21"/>
            <p:cNvSpPr txBox="1">
              <a:spLocks noChangeArrowheads="1"/>
            </p:cNvSpPr>
            <p:nvPr/>
          </p:nvSpPr>
          <p:spPr bwMode="auto">
            <a:xfrm>
              <a:off x="1106" y="968"/>
              <a:ext cx="201"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B</a:t>
              </a:r>
            </a:p>
          </p:txBody>
        </p:sp>
        <p:sp>
          <p:nvSpPr>
            <p:cNvPr id="11363" name="Text Box 22"/>
            <p:cNvSpPr txBox="1">
              <a:spLocks noChangeArrowheads="1"/>
            </p:cNvSpPr>
            <p:nvPr/>
          </p:nvSpPr>
          <p:spPr bwMode="auto">
            <a:xfrm>
              <a:off x="1648" y="950"/>
              <a:ext cx="20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t>
              </a:r>
            </a:p>
          </p:txBody>
        </p:sp>
        <p:sp>
          <p:nvSpPr>
            <p:cNvPr id="11364" name="Text Box 23"/>
            <p:cNvSpPr txBox="1">
              <a:spLocks noChangeArrowheads="1"/>
            </p:cNvSpPr>
            <p:nvPr/>
          </p:nvSpPr>
          <p:spPr bwMode="auto">
            <a:xfrm>
              <a:off x="2163" y="932"/>
              <a:ext cx="30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W1</a:t>
              </a:r>
            </a:p>
          </p:txBody>
        </p:sp>
        <p:sp>
          <p:nvSpPr>
            <p:cNvPr id="11365" name="Text Box 24"/>
            <p:cNvSpPr txBox="1">
              <a:spLocks noChangeArrowheads="1"/>
            </p:cNvSpPr>
            <p:nvPr/>
          </p:nvSpPr>
          <p:spPr bwMode="auto">
            <a:xfrm>
              <a:off x="1047" y="1376"/>
              <a:ext cx="30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W1</a:t>
              </a:r>
            </a:p>
          </p:txBody>
        </p:sp>
        <p:sp>
          <p:nvSpPr>
            <p:cNvPr id="11366" name="Text Box 25"/>
            <p:cNvSpPr txBox="1">
              <a:spLocks noChangeArrowheads="1"/>
            </p:cNvSpPr>
            <p:nvPr/>
          </p:nvSpPr>
          <p:spPr bwMode="auto">
            <a:xfrm>
              <a:off x="1008" y="1670"/>
              <a:ext cx="481"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Shared</a:t>
              </a:r>
              <a:endParaRPr lang="en-US" dirty="0"/>
            </a:p>
          </p:txBody>
        </p:sp>
      </p:grpSp>
      <p:grpSp>
        <p:nvGrpSpPr>
          <p:cNvPr id="11268" name="Group 27"/>
          <p:cNvGrpSpPr>
            <a:grpSpLocks/>
          </p:cNvGrpSpPr>
          <p:nvPr/>
        </p:nvGrpSpPr>
        <p:grpSpPr bwMode="auto">
          <a:xfrm>
            <a:off x="4829175" y="1909762"/>
            <a:ext cx="3371850" cy="1589088"/>
            <a:chOff x="420" y="852"/>
            <a:chExt cx="2124" cy="1001"/>
          </a:xfrm>
        </p:grpSpPr>
        <p:sp>
          <p:nvSpPr>
            <p:cNvPr id="11325" name="Rectangle 28"/>
            <p:cNvSpPr>
              <a:spLocks noChangeArrowheads="1"/>
            </p:cNvSpPr>
            <p:nvPr/>
          </p:nvSpPr>
          <p:spPr bwMode="auto">
            <a:xfrm>
              <a:off x="420" y="864"/>
              <a:ext cx="444" cy="37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26" name="Rectangle 29"/>
            <p:cNvSpPr>
              <a:spLocks noChangeArrowheads="1"/>
            </p:cNvSpPr>
            <p:nvPr/>
          </p:nvSpPr>
          <p:spPr bwMode="auto">
            <a:xfrm>
              <a:off x="996" y="864"/>
              <a:ext cx="444" cy="37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27" name="Rectangle 30"/>
            <p:cNvSpPr>
              <a:spLocks noChangeArrowheads="1"/>
            </p:cNvSpPr>
            <p:nvPr/>
          </p:nvSpPr>
          <p:spPr bwMode="auto">
            <a:xfrm>
              <a:off x="1548" y="852"/>
              <a:ext cx="444" cy="37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28" name="Rectangle 31"/>
            <p:cNvSpPr>
              <a:spLocks noChangeArrowheads="1"/>
            </p:cNvSpPr>
            <p:nvPr/>
          </p:nvSpPr>
          <p:spPr bwMode="auto">
            <a:xfrm>
              <a:off x="2100" y="852"/>
              <a:ext cx="444" cy="378"/>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29" name="Rectangle 32"/>
            <p:cNvSpPr>
              <a:spLocks noChangeArrowheads="1"/>
            </p:cNvSpPr>
            <p:nvPr/>
          </p:nvSpPr>
          <p:spPr bwMode="auto">
            <a:xfrm>
              <a:off x="504" y="1362"/>
              <a:ext cx="258" cy="204"/>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30" name="Rectangle 33"/>
            <p:cNvSpPr>
              <a:spLocks noChangeArrowheads="1"/>
            </p:cNvSpPr>
            <p:nvPr/>
          </p:nvSpPr>
          <p:spPr bwMode="auto">
            <a:xfrm>
              <a:off x="1080" y="1374"/>
              <a:ext cx="258" cy="204"/>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31" name="Rectangle 34"/>
            <p:cNvSpPr>
              <a:spLocks noChangeArrowheads="1"/>
            </p:cNvSpPr>
            <p:nvPr/>
          </p:nvSpPr>
          <p:spPr bwMode="auto">
            <a:xfrm>
              <a:off x="1644" y="1356"/>
              <a:ext cx="258" cy="204"/>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332" name="Line 35"/>
            <p:cNvSpPr>
              <a:spLocks noChangeShapeType="1"/>
            </p:cNvSpPr>
            <p:nvPr/>
          </p:nvSpPr>
          <p:spPr bwMode="auto">
            <a:xfrm>
              <a:off x="630" y="1254"/>
              <a:ext cx="0" cy="102"/>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33" name="Line 36"/>
            <p:cNvSpPr>
              <a:spLocks noChangeShapeType="1"/>
            </p:cNvSpPr>
            <p:nvPr/>
          </p:nvSpPr>
          <p:spPr bwMode="auto">
            <a:xfrm>
              <a:off x="1218" y="1254"/>
              <a:ext cx="0" cy="102"/>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34" name="Line 37"/>
            <p:cNvSpPr>
              <a:spLocks noChangeShapeType="1"/>
            </p:cNvSpPr>
            <p:nvPr/>
          </p:nvSpPr>
          <p:spPr bwMode="auto">
            <a:xfrm>
              <a:off x="1740" y="1236"/>
              <a:ext cx="0" cy="102"/>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35" name="Line 38"/>
            <p:cNvSpPr>
              <a:spLocks noChangeShapeType="1"/>
            </p:cNvSpPr>
            <p:nvPr/>
          </p:nvSpPr>
          <p:spPr bwMode="auto">
            <a:xfrm>
              <a:off x="432" y="1704"/>
              <a:ext cx="2046"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36" name="Line 39"/>
            <p:cNvSpPr>
              <a:spLocks noChangeShapeType="1"/>
            </p:cNvSpPr>
            <p:nvPr/>
          </p:nvSpPr>
          <p:spPr bwMode="auto">
            <a:xfrm>
              <a:off x="630" y="1572"/>
              <a:ext cx="0" cy="12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37" name="Line 40"/>
            <p:cNvSpPr>
              <a:spLocks noChangeShapeType="1"/>
            </p:cNvSpPr>
            <p:nvPr/>
          </p:nvSpPr>
          <p:spPr bwMode="auto">
            <a:xfrm>
              <a:off x="1224" y="1578"/>
              <a:ext cx="0" cy="12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38" name="Line 41"/>
            <p:cNvSpPr>
              <a:spLocks noChangeShapeType="1"/>
            </p:cNvSpPr>
            <p:nvPr/>
          </p:nvSpPr>
          <p:spPr bwMode="auto">
            <a:xfrm>
              <a:off x="1752" y="1578"/>
              <a:ext cx="0" cy="126"/>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39" name="Line 42"/>
            <p:cNvSpPr>
              <a:spLocks noChangeShapeType="1"/>
            </p:cNvSpPr>
            <p:nvPr/>
          </p:nvSpPr>
          <p:spPr bwMode="auto">
            <a:xfrm>
              <a:off x="2280" y="1236"/>
              <a:ext cx="0" cy="492"/>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40" name="Text Box 43"/>
            <p:cNvSpPr txBox="1">
              <a:spLocks noChangeArrowheads="1"/>
            </p:cNvSpPr>
            <p:nvPr/>
          </p:nvSpPr>
          <p:spPr bwMode="auto">
            <a:xfrm>
              <a:off x="554" y="962"/>
              <a:ext cx="201"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A</a:t>
              </a:r>
            </a:p>
          </p:txBody>
        </p:sp>
        <p:sp>
          <p:nvSpPr>
            <p:cNvPr id="11341" name="Text Box 44"/>
            <p:cNvSpPr txBox="1">
              <a:spLocks noChangeArrowheads="1"/>
            </p:cNvSpPr>
            <p:nvPr/>
          </p:nvSpPr>
          <p:spPr bwMode="auto">
            <a:xfrm>
              <a:off x="1106" y="968"/>
              <a:ext cx="201"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B</a:t>
              </a:r>
            </a:p>
          </p:txBody>
        </p:sp>
        <p:sp>
          <p:nvSpPr>
            <p:cNvPr id="11342" name="Text Box 45"/>
            <p:cNvSpPr txBox="1">
              <a:spLocks noChangeArrowheads="1"/>
            </p:cNvSpPr>
            <p:nvPr/>
          </p:nvSpPr>
          <p:spPr bwMode="auto">
            <a:xfrm>
              <a:off x="1648" y="950"/>
              <a:ext cx="20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t>
              </a:r>
            </a:p>
          </p:txBody>
        </p:sp>
        <p:sp>
          <p:nvSpPr>
            <p:cNvPr id="11343" name="Text Box 46"/>
            <p:cNvSpPr txBox="1">
              <a:spLocks noChangeArrowheads="1"/>
            </p:cNvSpPr>
            <p:nvPr/>
          </p:nvSpPr>
          <p:spPr bwMode="auto">
            <a:xfrm>
              <a:off x="2163" y="932"/>
              <a:ext cx="30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W1</a:t>
              </a:r>
            </a:p>
          </p:txBody>
        </p:sp>
        <p:sp>
          <p:nvSpPr>
            <p:cNvPr id="11344" name="Text Box 47"/>
            <p:cNvSpPr txBox="1">
              <a:spLocks noChangeArrowheads="1"/>
            </p:cNvSpPr>
            <p:nvPr/>
          </p:nvSpPr>
          <p:spPr bwMode="auto">
            <a:xfrm>
              <a:off x="1047" y="1376"/>
              <a:ext cx="308"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W1</a:t>
              </a:r>
            </a:p>
          </p:txBody>
        </p:sp>
        <p:sp>
          <p:nvSpPr>
            <p:cNvPr id="11345" name="Text Box 48"/>
            <p:cNvSpPr txBox="1">
              <a:spLocks noChangeArrowheads="1"/>
            </p:cNvSpPr>
            <p:nvPr/>
          </p:nvSpPr>
          <p:spPr bwMode="auto">
            <a:xfrm>
              <a:off x="1009" y="1670"/>
              <a:ext cx="481"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Shared</a:t>
              </a:r>
              <a:endParaRPr lang="en-US" dirty="0"/>
            </a:p>
          </p:txBody>
        </p:sp>
      </p:grpSp>
      <p:sp>
        <p:nvSpPr>
          <p:cNvPr id="11269" name="Rectangle 50"/>
          <p:cNvSpPr>
            <a:spLocks noChangeArrowheads="1"/>
          </p:cNvSpPr>
          <p:nvPr/>
        </p:nvSpPr>
        <p:spPr bwMode="auto">
          <a:xfrm>
            <a:off x="695325" y="4481512"/>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0" name="Rectangle 51"/>
          <p:cNvSpPr>
            <a:spLocks noChangeArrowheads="1"/>
          </p:cNvSpPr>
          <p:nvPr/>
        </p:nvSpPr>
        <p:spPr bwMode="auto">
          <a:xfrm>
            <a:off x="1609725" y="4481512"/>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1" name="Rectangle 52"/>
          <p:cNvSpPr>
            <a:spLocks noChangeArrowheads="1"/>
          </p:cNvSpPr>
          <p:nvPr/>
        </p:nvSpPr>
        <p:spPr bwMode="auto">
          <a:xfrm>
            <a:off x="2486025" y="4462462"/>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2" name="Rectangle 53"/>
          <p:cNvSpPr>
            <a:spLocks noChangeArrowheads="1"/>
          </p:cNvSpPr>
          <p:nvPr/>
        </p:nvSpPr>
        <p:spPr bwMode="auto">
          <a:xfrm>
            <a:off x="3362325" y="4462462"/>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3" name="Rectangle 54"/>
          <p:cNvSpPr>
            <a:spLocks noChangeArrowheads="1"/>
          </p:cNvSpPr>
          <p:nvPr/>
        </p:nvSpPr>
        <p:spPr bwMode="auto">
          <a:xfrm>
            <a:off x="828675" y="5272087"/>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4" name="Rectangle 55"/>
          <p:cNvSpPr>
            <a:spLocks noChangeArrowheads="1"/>
          </p:cNvSpPr>
          <p:nvPr/>
        </p:nvSpPr>
        <p:spPr bwMode="auto">
          <a:xfrm>
            <a:off x="1743075" y="5291137"/>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5" name="Rectangle 56"/>
          <p:cNvSpPr>
            <a:spLocks noChangeArrowheads="1"/>
          </p:cNvSpPr>
          <p:nvPr/>
        </p:nvSpPr>
        <p:spPr bwMode="auto">
          <a:xfrm>
            <a:off x="2638425" y="5262562"/>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6" name="Line 57"/>
          <p:cNvSpPr>
            <a:spLocks noChangeShapeType="1"/>
          </p:cNvSpPr>
          <p:nvPr/>
        </p:nvSpPr>
        <p:spPr bwMode="auto">
          <a:xfrm>
            <a:off x="1028700" y="5100637"/>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277" name="Line 58"/>
          <p:cNvSpPr>
            <a:spLocks noChangeShapeType="1"/>
          </p:cNvSpPr>
          <p:nvPr/>
        </p:nvSpPr>
        <p:spPr bwMode="auto">
          <a:xfrm>
            <a:off x="1962150" y="5100637"/>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278" name="Line 59"/>
          <p:cNvSpPr>
            <a:spLocks noChangeShapeType="1"/>
          </p:cNvSpPr>
          <p:nvPr/>
        </p:nvSpPr>
        <p:spPr bwMode="auto">
          <a:xfrm>
            <a:off x="2790825" y="5072062"/>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279" name="Line 60"/>
          <p:cNvSpPr>
            <a:spLocks noChangeShapeType="1"/>
          </p:cNvSpPr>
          <p:nvPr/>
        </p:nvSpPr>
        <p:spPr bwMode="auto">
          <a:xfrm>
            <a:off x="714375" y="5815012"/>
            <a:ext cx="3248025"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280" name="Line 61"/>
          <p:cNvSpPr>
            <a:spLocks noChangeShapeType="1"/>
          </p:cNvSpPr>
          <p:nvPr/>
        </p:nvSpPr>
        <p:spPr bwMode="auto">
          <a:xfrm>
            <a:off x="1028700" y="5605462"/>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281" name="Line 62"/>
          <p:cNvSpPr>
            <a:spLocks noChangeShapeType="1"/>
          </p:cNvSpPr>
          <p:nvPr/>
        </p:nvSpPr>
        <p:spPr bwMode="auto">
          <a:xfrm>
            <a:off x="1971675" y="5614987"/>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282" name="Line 63"/>
          <p:cNvSpPr>
            <a:spLocks noChangeShapeType="1"/>
          </p:cNvSpPr>
          <p:nvPr/>
        </p:nvSpPr>
        <p:spPr bwMode="auto">
          <a:xfrm>
            <a:off x="2809875" y="5614987"/>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283" name="Line 64"/>
          <p:cNvSpPr>
            <a:spLocks noChangeShapeType="1"/>
          </p:cNvSpPr>
          <p:nvPr/>
        </p:nvSpPr>
        <p:spPr bwMode="auto">
          <a:xfrm>
            <a:off x="3648075" y="5072062"/>
            <a:ext cx="0" cy="78105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284" name="Text Box 65"/>
          <p:cNvSpPr txBox="1">
            <a:spLocks noChangeArrowheads="1"/>
          </p:cNvSpPr>
          <p:nvPr/>
        </p:nvSpPr>
        <p:spPr bwMode="auto">
          <a:xfrm>
            <a:off x="908050" y="4637087"/>
            <a:ext cx="3190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A</a:t>
            </a:r>
          </a:p>
        </p:txBody>
      </p:sp>
      <p:sp>
        <p:nvSpPr>
          <p:cNvPr id="11285" name="Text Box 66"/>
          <p:cNvSpPr txBox="1">
            <a:spLocks noChangeArrowheads="1"/>
          </p:cNvSpPr>
          <p:nvPr/>
        </p:nvSpPr>
        <p:spPr bwMode="auto">
          <a:xfrm>
            <a:off x="1784350" y="4646612"/>
            <a:ext cx="3190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B</a:t>
            </a:r>
          </a:p>
        </p:txBody>
      </p:sp>
      <p:sp>
        <p:nvSpPr>
          <p:cNvPr id="11286" name="Text Box 67"/>
          <p:cNvSpPr txBox="1">
            <a:spLocks noChangeArrowheads="1"/>
          </p:cNvSpPr>
          <p:nvPr/>
        </p:nvSpPr>
        <p:spPr bwMode="auto">
          <a:xfrm>
            <a:off x="2644775" y="4618037"/>
            <a:ext cx="3302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t>
            </a:r>
          </a:p>
        </p:txBody>
      </p:sp>
      <p:sp>
        <p:nvSpPr>
          <p:cNvPr id="11287" name="Text Box 68"/>
          <p:cNvSpPr txBox="1">
            <a:spLocks noChangeArrowheads="1"/>
          </p:cNvSpPr>
          <p:nvPr/>
        </p:nvSpPr>
        <p:spPr bwMode="auto">
          <a:xfrm>
            <a:off x="3479828" y="4589462"/>
            <a:ext cx="453970"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W2</a:t>
            </a:r>
            <a:endParaRPr lang="en-US" dirty="0"/>
          </a:p>
        </p:txBody>
      </p:sp>
      <p:sp>
        <p:nvSpPr>
          <p:cNvPr id="11288" name="Text Box 69"/>
          <p:cNvSpPr txBox="1">
            <a:spLocks noChangeArrowheads="1"/>
          </p:cNvSpPr>
          <p:nvPr/>
        </p:nvSpPr>
        <p:spPr bwMode="auto">
          <a:xfrm>
            <a:off x="1690688" y="5294312"/>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W1</a:t>
            </a:r>
          </a:p>
        </p:txBody>
      </p:sp>
      <p:sp>
        <p:nvSpPr>
          <p:cNvPr id="11289" name="Text Box 70"/>
          <p:cNvSpPr txBox="1">
            <a:spLocks noChangeArrowheads="1"/>
          </p:cNvSpPr>
          <p:nvPr/>
        </p:nvSpPr>
        <p:spPr bwMode="auto">
          <a:xfrm>
            <a:off x="1600200" y="5791200"/>
            <a:ext cx="7699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Invalid</a:t>
            </a:r>
          </a:p>
        </p:txBody>
      </p:sp>
      <p:sp>
        <p:nvSpPr>
          <p:cNvPr id="11290" name="Rectangle 72"/>
          <p:cNvSpPr>
            <a:spLocks noChangeArrowheads="1"/>
          </p:cNvSpPr>
          <p:nvPr/>
        </p:nvSpPr>
        <p:spPr bwMode="auto">
          <a:xfrm>
            <a:off x="4819650" y="4405312"/>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91" name="Rectangle 73"/>
          <p:cNvSpPr>
            <a:spLocks noChangeArrowheads="1"/>
          </p:cNvSpPr>
          <p:nvPr/>
        </p:nvSpPr>
        <p:spPr bwMode="auto">
          <a:xfrm>
            <a:off x="5734050" y="4405312"/>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92" name="Rectangle 74"/>
          <p:cNvSpPr>
            <a:spLocks noChangeArrowheads="1"/>
          </p:cNvSpPr>
          <p:nvPr/>
        </p:nvSpPr>
        <p:spPr bwMode="auto">
          <a:xfrm>
            <a:off x="6610350" y="4386262"/>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93" name="Rectangle 75"/>
          <p:cNvSpPr>
            <a:spLocks noChangeArrowheads="1"/>
          </p:cNvSpPr>
          <p:nvPr/>
        </p:nvSpPr>
        <p:spPr bwMode="auto">
          <a:xfrm>
            <a:off x="7486650" y="4386262"/>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94" name="Rectangle 76"/>
          <p:cNvSpPr>
            <a:spLocks noChangeArrowheads="1"/>
          </p:cNvSpPr>
          <p:nvPr/>
        </p:nvSpPr>
        <p:spPr bwMode="auto">
          <a:xfrm>
            <a:off x="4953000" y="5195887"/>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95" name="Rectangle 77"/>
          <p:cNvSpPr>
            <a:spLocks noChangeArrowheads="1"/>
          </p:cNvSpPr>
          <p:nvPr/>
        </p:nvSpPr>
        <p:spPr bwMode="auto">
          <a:xfrm>
            <a:off x="5867400" y="5214937"/>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96" name="Rectangle 78"/>
          <p:cNvSpPr>
            <a:spLocks noChangeArrowheads="1"/>
          </p:cNvSpPr>
          <p:nvPr/>
        </p:nvSpPr>
        <p:spPr bwMode="auto">
          <a:xfrm>
            <a:off x="6762750" y="5186362"/>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97" name="Line 79"/>
          <p:cNvSpPr>
            <a:spLocks noChangeShapeType="1"/>
          </p:cNvSpPr>
          <p:nvPr/>
        </p:nvSpPr>
        <p:spPr bwMode="auto">
          <a:xfrm>
            <a:off x="5153025" y="5024437"/>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298" name="Line 80"/>
          <p:cNvSpPr>
            <a:spLocks noChangeShapeType="1"/>
          </p:cNvSpPr>
          <p:nvPr/>
        </p:nvSpPr>
        <p:spPr bwMode="auto">
          <a:xfrm>
            <a:off x="6086475" y="5024437"/>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299" name="Line 81"/>
          <p:cNvSpPr>
            <a:spLocks noChangeShapeType="1"/>
          </p:cNvSpPr>
          <p:nvPr/>
        </p:nvSpPr>
        <p:spPr bwMode="auto">
          <a:xfrm>
            <a:off x="6915150" y="4995862"/>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00" name="Line 82"/>
          <p:cNvSpPr>
            <a:spLocks noChangeShapeType="1"/>
          </p:cNvSpPr>
          <p:nvPr/>
        </p:nvSpPr>
        <p:spPr bwMode="auto">
          <a:xfrm>
            <a:off x="4838700" y="5738812"/>
            <a:ext cx="3248025"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01" name="Line 83"/>
          <p:cNvSpPr>
            <a:spLocks noChangeShapeType="1"/>
          </p:cNvSpPr>
          <p:nvPr/>
        </p:nvSpPr>
        <p:spPr bwMode="auto">
          <a:xfrm>
            <a:off x="5153025" y="5529262"/>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02" name="Line 84"/>
          <p:cNvSpPr>
            <a:spLocks noChangeShapeType="1"/>
          </p:cNvSpPr>
          <p:nvPr/>
        </p:nvSpPr>
        <p:spPr bwMode="auto">
          <a:xfrm>
            <a:off x="6096000" y="5538787"/>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03" name="Line 85"/>
          <p:cNvSpPr>
            <a:spLocks noChangeShapeType="1"/>
          </p:cNvSpPr>
          <p:nvPr/>
        </p:nvSpPr>
        <p:spPr bwMode="auto">
          <a:xfrm>
            <a:off x="6934200" y="5538787"/>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04" name="Line 86"/>
          <p:cNvSpPr>
            <a:spLocks noChangeShapeType="1"/>
          </p:cNvSpPr>
          <p:nvPr/>
        </p:nvSpPr>
        <p:spPr bwMode="auto">
          <a:xfrm>
            <a:off x="7772400" y="4995862"/>
            <a:ext cx="0" cy="78105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05" name="Text Box 87"/>
          <p:cNvSpPr txBox="1">
            <a:spLocks noChangeArrowheads="1"/>
          </p:cNvSpPr>
          <p:nvPr/>
        </p:nvSpPr>
        <p:spPr bwMode="auto">
          <a:xfrm>
            <a:off x="5032375" y="4560887"/>
            <a:ext cx="3190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A</a:t>
            </a:r>
          </a:p>
        </p:txBody>
      </p:sp>
      <p:sp>
        <p:nvSpPr>
          <p:cNvPr id="11306" name="Text Box 88"/>
          <p:cNvSpPr txBox="1">
            <a:spLocks noChangeArrowheads="1"/>
          </p:cNvSpPr>
          <p:nvPr/>
        </p:nvSpPr>
        <p:spPr bwMode="auto">
          <a:xfrm>
            <a:off x="5908675" y="4570412"/>
            <a:ext cx="3190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B</a:t>
            </a:r>
          </a:p>
        </p:txBody>
      </p:sp>
      <p:sp>
        <p:nvSpPr>
          <p:cNvPr id="11307" name="Text Box 89"/>
          <p:cNvSpPr txBox="1">
            <a:spLocks noChangeArrowheads="1"/>
          </p:cNvSpPr>
          <p:nvPr/>
        </p:nvSpPr>
        <p:spPr bwMode="auto">
          <a:xfrm>
            <a:off x="6769100" y="4541837"/>
            <a:ext cx="3302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t>
            </a:r>
          </a:p>
        </p:txBody>
      </p:sp>
      <p:sp>
        <p:nvSpPr>
          <p:cNvPr id="11308" name="Text Box 90"/>
          <p:cNvSpPr txBox="1">
            <a:spLocks noChangeArrowheads="1"/>
          </p:cNvSpPr>
          <p:nvPr/>
        </p:nvSpPr>
        <p:spPr bwMode="auto">
          <a:xfrm>
            <a:off x="7604153" y="4513262"/>
            <a:ext cx="453970"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W2</a:t>
            </a:r>
            <a:endParaRPr lang="en-US" dirty="0"/>
          </a:p>
        </p:txBody>
      </p:sp>
      <p:sp>
        <p:nvSpPr>
          <p:cNvPr id="11309" name="Text Box 91"/>
          <p:cNvSpPr txBox="1">
            <a:spLocks noChangeArrowheads="1"/>
          </p:cNvSpPr>
          <p:nvPr/>
        </p:nvSpPr>
        <p:spPr bwMode="auto">
          <a:xfrm>
            <a:off x="5815013" y="5218112"/>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W1</a:t>
            </a:r>
          </a:p>
        </p:txBody>
      </p:sp>
      <p:sp>
        <p:nvSpPr>
          <p:cNvPr id="11310" name="Text Box 92"/>
          <p:cNvSpPr txBox="1">
            <a:spLocks noChangeArrowheads="1"/>
          </p:cNvSpPr>
          <p:nvPr/>
        </p:nvSpPr>
        <p:spPr bwMode="auto">
          <a:xfrm>
            <a:off x="5751513" y="5684837"/>
            <a:ext cx="7699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Invalid</a:t>
            </a:r>
          </a:p>
        </p:txBody>
      </p:sp>
      <p:sp>
        <p:nvSpPr>
          <p:cNvPr id="11311" name="Line 93"/>
          <p:cNvSpPr>
            <a:spLocks noChangeShapeType="1"/>
          </p:cNvSpPr>
          <p:nvPr/>
        </p:nvSpPr>
        <p:spPr bwMode="auto">
          <a:xfrm flipH="1">
            <a:off x="1219200" y="1690687"/>
            <a:ext cx="742950" cy="304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12" name="Line 94"/>
          <p:cNvSpPr>
            <a:spLocks noChangeShapeType="1"/>
          </p:cNvSpPr>
          <p:nvPr/>
        </p:nvSpPr>
        <p:spPr bwMode="auto">
          <a:xfrm>
            <a:off x="1962150" y="1728787"/>
            <a:ext cx="0" cy="2667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13" name="Line 95"/>
          <p:cNvSpPr>
            <a:spLocks noChangeShapeType="1"/>
          </p:cNvSpPr>
          <p:nvPr/>
        </p:nvSpPr>
        <p:spPr bwMode="auto">
          <a:xfrm>
            <a:off x="1981200" y="1728787"/>
            <a:ext cx="695325" cy="21907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14" name="Text Box 96"/>
          <p:cNvSpPr txBox="1">
            <a:spLocks noChangeArrowheads="1"/>
          </p:cNvSpPr>
          <p:nvPr/>
        </p:nvSpPr>
        <p:spPr bwMode="auto">
          <a:xfrm>
            <a:off x="1533525" y="1350962"/>
            <a:ext cx="6111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CPU</a:t>
            </a:r>
          </a:p>
        </p:txBody>
      </p:sp>
      <p:sp>
        <p:nvSpPr>
          <p:cNvPr id="11315" name="Text Box 97"/>
          <p:cNvSpPr txBox="1">
            <a:spLocks noChangeArrowheads="1"/>
          </p:cNvSpPr>
          <p:nvPr/>
        </p:nvSpPr>
        <p:spPr bwMode="auto">
          <a:xfrm>
            <a:off x="4967288" y="2713037"/>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W1</a:t>
            </a:r>
          </a:p>
        </p:txBody>
      </p:sp>
      <p:sp>
        <p:nvSpPr>
          <p:cNvPr id="11316" name="Text Box 98"/>
          <p:cNvSpPr txBox="1">
            <a:spLocks noChangeArrowheads="1"/>
          </p:cNvSpPr>
          <p:nvPr/>
        </p:nvSpPr>
        <p:spPr bwMode="auto">
          <a:xfrm>
            <a:off x="4908550" y="3532187"/>
            <a:ext cx="3467954" cy="48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chemeClr val="hlink"/>
                </a:solidFill>
              </a:rPr>
              <a:t>A reads word W and gets W1. B does not </a:t>
            </a:r>
          </a:p>
          <a:p>
            <a:r>
              <a:rPr lang="en-US" dirty="0">
                <a:solidFill>
                  <a:schemeClr val="hlink"/>
                </a:solidFill>
              </a:rPr>
              <a:t>respond but the memory </a:t>
            </a:r>
            <a:r>
              <a:rPr lang="en-US" dirty="0" smtClean="0">
                <a:solidFill>
                  <a:schemeClr val="hlink"/>
                </a:solidFill>
              </a:rPr>
              <a:t>does</a:t>
            </a:r>
            <a:r>
              <a:rPr lang="en-US" dirty="0" smtClean="0">
                <a:solidFill>
                  <a:schemeClr val="hlink"/>
                </a:solidFill>
              </a:rPr>
              <a:t>.</a:t>
            </a:r>
            <a:endParaRPr lang="en-US" dirty="0">
              <a:solidFill>
                <a:schemeClr val="hlink"/>
              </a:solidFill>
            </a:endParaRPr>
          </a:p>
        </p:txBody>
      </p:sp>
      <p:sp>
        <p:nvSpPr>
          <p:cNvPr id="11317" name="Text Box 99"/>
          <p:cNvSpPr txBox="1">
            <a:spLocks noChangeArrowheads="1"/>
          </p:cNvSpPr>
          <p:nvPr/>
        </p:nvSpPr>
        <p:spPr bwMode="auto">
          <a:xfrm>
            <a:off x="609600" y="5791200"/>
            <a:ext cx="743438"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Private</a:t>
            </a:r>
            <a:endParaRPr lang="en-US" dirty="0"/>
          </a:p>
        </p:txBody>
      </p:sp>
      <p:sp>
        <p:nvSpPr>
          <p:cNvPr id="11318" name="Text Box 100"/>
          <p:cNvSpPr txBox="1">
            <a:spLocks noChangeArrowheads="1"/>
          </p:cNvSpPr>
          <p:nvPr/>
        </p:nvSpPr>
        <p:spPr bwMode="auto">
          <a:xfrm>
            <a:off x="766763" y="5294312"/>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W2</a:t>
            </a:r>
          </a:p>
        </p:txBody>
      </p:sp>
      <p:sp>
        <p:nvSpPr>
          <p:cNvPr id="11319" name="Text Box 101"/>
          <p:cNvSpPr txBox="1">
            <a:spLocks noChangeArrowheads="1"/>
          </p:cNvSpPr>
          <p:nvPr/>
        </p:nvSpPr>
        <p:spPr bwMode="auto">
          <a:xfrm>
            <a:off x="536575" y="6075362"/>
            <a:ext cx="3688429" cy="677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chemeClr val="hlink"/>
                </a:solidFill>
              </a:rPr>
              <a:t>A writes a value W2. B snoops on the bus,</a:t>
            </a:r>
          </a:p>
          <a:p>
            <a:r>
              <a:rPr lang="en-US" dirty="0">
                <a:solidFill>
                  <a:schemeClr val="hlink"/>
                </a:solidFill>
              </a:rPr>
              <a:t>and invalidates its entry.  </a:t>
            </a:r>
            <a:r>
              <a:rPr lang="en-US" dirty="0" smtClean="0">
                <a:solidFill>
                  <a:schemeClr val="hlink"/>
                </a:solidFill>
              </a:rPr>
              <a:t>A</a:t>
            </a:r>
            <a:r>
              <a:rPr lang="fr-FR" altLang="ja-JP" dirty="0" smtClean="0">
                <a:solidFill>
                  <a:schemeClr val="hlink"/>
                </a:solidFill>
              </a:rPr>
              <a:t>'</a:t>
            </a:r>
            <a:r>
              <a:rPr lang="en-US" altLang="ja-JP" dirty="0" smtClean="0">
                <a:solidFill>
                  <a:schemeClr val="hlink"/>
                </a:solidFill>
              </a:rPr>
              <a:t>s </a:t>
            </a:r>
            <a:r>
              <a:rPr lang="en-US" altLang="ja-JP" dirty="0">
                <a:solidFill>
                  <a:schemeClr val="hlink"/>
                </a:solidFill>
              </a:rPr>
              <a:t>copy is marked</a:t>
            </a:r>
          </a:p>
          <a:p>
            <a:r>
              <a:rPr lang="en-US" dirty="0">
                <a:solidFill>
                  <a:schemeClr val="hlink"/>
                </a:solidFill>
              </a:rPr>
              <a:t>as </a:t>
            </a:r>
            <a:r>
              <a:rPr lang="en-US" dirty="0" smtClean="0">
                <a:solidFill>
                  <a:schemeClr val="hlink"/>
                </a:solidFill>
              </a:rPr>
              <a:t>private.</a:t>
            </a:r>
            <a:endParaRPr lang="en-US" dirty="0">
              <a:solidFill>
                <a:schemeClr val="hlink"/>
              </a:solidFill>
            </a:endParaRPr>
          </a:p>
        </p:txBody>
      </p:sp>
      <p:sp>
        <p:nvSpPr>
          <p:cNvPr id="11320" name="Text Box 102"/>
          <p:cNvSpPr txBox="1">
            <a:spLocks noChangeArrowheads="1"/>
          </p:cNvSpPr>
          <p:nvPr/>
        </p:nvSpPr>
        <p:spPr bwMode="auto">
          <a:xfrm>
            <a:off x="4819162" y="5729977"/>
            <a:ext cx="743438"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Private</a:t>
            </a:r>
            <a:endParaRPr lang="en-US" dirty="0"/>
          </a:p>
        </p:txBody>
      </p:sp>
      <p:sp>
        <p:nvSpPr>
          <p:cNvPr id="11321" name="Text Box 103"/>
          <p:cNvSpPr txBox="1">
            <a:spLocks noChangeArrowheads="1"/>
          </p:cNvSpPr>
          <p:nvPr/>
        </p:nvSpPr>
        <p:spPr bwMode="auto">
          <a:xfrm>
            <a:off x="4910138" y="5208587"/>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W3</a:t>
            </a:r>
          </a:p>
        </p:txBody>
      </p:sp>
      <p:sp>
        <p:nvSpPr>
          <p:cNvPr id="11322" name="Text Box 104"/>
          <p:cNvSpPr txBox="1">
            <a:spLocks noChangeArrowheads="1"/>
          </p:cNvSpPr>
          <p:nvPr/>
        </p:nvSpPr>
        <p:spPr bwMode="auto">
          <a:xfrm>
            <a:off x="5099050" y="6027737"/>
            <a:ext cx="379730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chemeClr val="hlink"/>
                </a:solidFill>
              </a:rPr>
              <a:t>A writes W again. This and subsequent</a:t>
            </a:r>
          </a:p>
          <a:p>
            <a:r>
              <a:rPr lang="en-US" dirty="0">
                <a:solidFill>
                  <a:schemeClr val="hlink"/>
                </a:solidFill>
              </a:rPr>
              <a:t>writes by A are done locally, without any</a:t>
            </a:r>
          </a:p>
          <a:p>
            <a:r>
              <a:rPr lang="en-US" dirty="0">
                <a:solidFill>
                  <a:schemeClr val="hlink"/>
                </a:solidFill>
              </a:rPr>
              <a:t>bus traffic.</a:t>
            </a:r>
          </a:p>
        </p:txBody>
      </p:sp>
      <p:sp>
        <p:nvSpPr>
          <p:cNvPr id="11323" name="Text Box 105"/>
          <p:cNvSpPr txBox="1">
            <a:spLocks noChangeArrowheads="1"/>
          </p:cNvSpPr>
          <p:nvPr/>
        </p:nvSpPr>
        <p:spPr bwMode="auto">
          <a:xfrm>
            <a:off x="774700" y="3541712"/>
            <a:ext cx="347186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solidFill>
                  <a:schemeClr val="hlink"/>
                </a:solidFill>
              </a:rPr>
              <a:t>Initially both the memory and B have</a:t>
            </a:r>
          </a:p>
          <a:p>
            <a:r>
              <a:rPr lang="en-US">
                <a:solidFill>
                  <a:schemeClr val="hlink"/>
                </a:solidFill>
              </a:rPr>
              <a:t>an updated entry of word W.</a:t>
            </a:r>
          </a:p>
        </p:txBody>
      </p:sp>
      <p:sp>
        <p:nvSpPr>
          <p:cNvPr id="11324" name="Text Box 106"/>
          <p:cNvSpPr txBox="1">
            <a:spLocks noChangeArrowheads="1"/>
          </p:cNvSpPr>
          <p:nvPr/>
        </p:nvSpPr>
        <p:spPr bwMode="auto">
          <a:xfrm>
            <a:off x="4022725" y="1371600"/>
            <a:ext cx="4254500" cy="312737"/>
          </a:xfrm>
          <a:prstGeom prst="rect">
            <a:avLst/>
          </a:prstGeom>
          <a:solidFill>
            <a:srgbClr val="FFCC99"/>
          </a:solidFill>
          <a:ln>
            <a:noFill/>
          </a:ln>
          <a:extLs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buFontTx/>
              <a:buChar char="•"/>
            </a:pPr>
            <a:r>
              <a:rPr lang="en-US" dirty="0"/>
              <a:t>For write, at most one CPU has valid access</a:t>
            </a:r>
          </a:p>
        </p:txBody>
      </p:sp>
      <p:sp>
        <p:nvSpPr>
          <p:cNvPr id="106" name="Text Box 48"/>
          <p:cNvSpPr txBox="1">
            <a:spLocks noChangeArrowheads="1"/>
          </p:cNvSpPr>
          <p:nvPr/>
        </p:nvSpPr>
        <p:spPr bwMode="auto">
          <a:xfrm>
            <a:off x="4799012" y="3214687"/>
            <a:ext cx="763588"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Shared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smtClean="0"/>
              <a:t>Cache Consistency – Write Once</a:t>
            </a:r>
            <a:endParaRPr lang="en-US"/>
          </a:p>
        </p:txBody>
      </p:sp>
      <p:sp>
        <p:nvSpPr>
          <p:cNvPr id="12291" name="Rectangle 3"/>
          <p:cNvSpPr>
            <a:spLocks noChangeArrowheads="1"/>
          </p:cNvSpPr>
          <p:nvPr/>
        </p:nvSpPr>
        <p:spPr bwMode="auto">
          <a:xfrm>
            <a:off x="809625" y="1881187"/>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2" name="Rectangle 4"/>
          <p:cNvSpPr>
            <a:spLocks noChangeArrowheads="1"/>
          </p:cNvSpPr>
          <p:nvPr/>
        </p:nvSpPr>
        <p:spPr bwMode="auto">
          <a:xfrm>
            <a:off x="1724025" y="1881187"/>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3" name="Rectangle 5"/>
          <p:cNvSpPr>
            <a:spLocks noChangeArrowheads="1"/>
          </p:cNvSpPr>
          <p:nvPr/>
        </p:nvSpPr>
        <p:spPr bwMode="auto">
          <a:xfrm>
            <a:off x="2600325" y="1862137"/>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4" name="Rectangle 6"/>
          <p:cNvSpPr>
            <a:spLocks noChangeArrowheads="1"/>
          </p:cNvSpPr>
          <p:nvPr/>
        </p:nvSpPr>
        <p:spPr bwMode="auto">
          <a:xfrm>
            <a:off x="3476625" y="1862137"/>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5" name="Rectangle 7"/>
          <p:cNvSpPr>
            <a:spLocks noChangeArrowheads="1"/>
          </p:cNvSpPr>
          <p:nvPr/>
        </p:nvSpPr>
        <p:spPr bwMode="auto">
          <a:xfrm>
            <a:off x="942975" y="2671762"/>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6" name="Rectangle 8"/>
          <p:cNvSpPr>
            <a:spLocks noChangeArrowheads="1"/>
          </p:cNvSpPr>
          <p:nvPr/>
        </p:nvSpPr>
        <p:spPr bwMode="auto">
          <a:xfrm>
            <a:off x="1857375" y="2690812"/>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7" name="Rectangle 9"/>
          <p:cNvSpPr>
            <a:spLocks noChangeArrowheads="1"/>
          </p:cNvSpPr>
          <p:nvPr/>
        </p:nvSpPr>
        <p:spPr bwMode="auto">
          <a:xfrm>
            <a:off x="2752725" y="2662237"/>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8" name="Line 10"/>
          <p:cNvSpPr>
            <a:spLocks noChangeShapeType="1"/>
          </p:cNvSpPr>
          <p:nvPr/>
        </p:nvSpPr>
        <p:spPr bwMode="auto">
          <a:xfrm>
            <a:off x="1143000" y="2500312"/>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299" name="Line 11"/>
          <p:cNvSpPr>
            <a:spLocks noChangeShapeType="1"/>
          </p:cNvSpPr>
          <p:nvPr/>
        </p:nvSpPr>
        <p:spPr bwMode="auto">
          <a:xfrm>
            <a:off x="2076450" y="2500312"/>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00" name="Line 12"/>
          <p:cNvSpPr>
            <a:spLocks noChangeShapeType="1"/>
          </p:cNvSpPr>
          <p:nvPr/>
        </p:nvSpPr>
        <p:spPr bwMode="auto">
          <a:xfrm>
            <a:off x="2905125" y="2471737"/>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01" name="Line 13"/>
          <p:cNvSpPr>
            <a:spLocks noChangeShapeType="1"/>
          </p:cNvSpPr>
          <p:nvPr/>
        </p:nvSpPr>
        <p:spPr bwMode="auto">
          <a:xfrm>
            <a:off x="828675" y="3214687"/>
            <a:ext cx="3248025"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02" name="Line 14"/>
          <p:cNvSpPr>
            <a:spLocks noChangeShapeType="1"/>
          </p:cNvSpPr>
          <p:nvPr/>
        </p:nvSpPr>
        <p:spPr bwMode="auto">
          <a:xfrm>
            <a:off x="1143000" y="3005137"/>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03" name="Line 15"/>
          <p:cNvSpPr>
            <a:spLocks noChangeShapeType="1"/>
          </p:cNvSpPr>
          <p:nvPr/>
        </p:nvSpPr>
        <p:spPr bwMode="auto">
          <a:xfrm>
            <a:off x="2085975" y="3014662"/>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04" name="Line 16"/>
          <p:cNvSpPr>
            <a:spLocks noChangeShapeType="1"/>
          </p:cNvSpPr>
          <p:nvPr/>
        </p:nvSpPr>
        <p:spPr bwMode="auto">
          <a:xfrm>
            <a:off x="2924175" y="3014662"/>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05" name="Line 17"/>
          <p:cNvSpPr>
            <a:spLocks noChangeShapeType="1"/>
          </p:cNvSpPr>
          <p:nvPr/>
        </p:nvSpPr>
        <p:spPr bwMode="auto">
          <a:xfrm>
            <a:off x="3762375" y="2471737"/>
            <a:ext cx="0" cy="78105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06" name="Text Box 18"/>
          <p:cNvSpPr txBox="1">
            <a:spLocks noChangeArrowheads="1"/>
          </p:cNvSpPr>
          <p:nvPr/>
        </p:nvSpPr>
        <p:spPr bwMode="auto">
          <a:xfrm>
            <a:off x="1022350" y="2036762"/>
            <a:ext cx="3190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A</a:t>
            </a:r>
          </a:p>
        </p:txBody>
      </p:sp>
      <p:sp>
        <p:nvSpPr>
          <p:cNvPr id="12307" name="Text Box 19"/>
          <p:cNvSpPr txBox="1">
            <a:spLocks noChangeArrowheads="1"/>
          </p:cNvSpPr>
          <p:nvPr/>
        </p:nvSpPr>
        <p:spPr bwMode="auto">
          <a:xfrm>
            <a:off x="1898650" y="2046287"/>
            <a:ext cx="3190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B</a:t>
            </a:r>
          </a:p>
        </p:txBody>
      </p:sp>
      <p:sp>
        <p:nvSpPr>
          <p:cNvPr id="12308" name="Text Box 20"/>
          <p:cNvSpPr txBox="1">
            <a:spLocks noChangeArrowheads="1"/>
          </p:cNvSpPr>
          <p:nvPr/>
        </p:nvSpPr>
        <p:spPr bwMode="auto">
          <a:xfrm>
            <a:off x="2759075" y="2017712"/>
            <a:ext cx="3302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t>
            </a:r>
          </a:p>
        </p:txBody>
      </p:sp>
      <p:sp>
        <p:nvSpPr>
          <p:cNvPr id="12309" name="Text Box 21"/>
          <p:cNvSpPr txBox="1">
            <a:spLocks noChangeArrowheads="1"/>
          </p:cNvSpPr>
          <p:nvPr/>
        </p:nvSpPr>
        <p:spPr bwMode="auto">
          <a:xfrm>
            <a:off x="3594128" y="1989137"/>
            <a:ext cx="453970"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W2</a:t>
            </a:r>
            <a:endParaRPr lang="en-US" dirty="0"/>
          </a:p>
        </p:txBody>
      </p:sp>
      <p:sp>
        <p:nvSpPr>
          <p:cNvPr id="12310" name="Text Box 22"/>
          <p:cNvSpPr txBox="1">
            <a:spLocks noChangeArrowheads="1"/>
          </p:cNvSpPr>
          <p:nvPr/>
        </p:nvSpPr>
        <p:spPr bwMode="auto">
          <a:xfrm>
            <a:off x="1804988" y="2693987"/>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W1</a:t>
            </a:r>
          </a:p>
        </p:txBody>
      </p:sp>
      <p:sp>
        <p:nvSpPr>
          <p:cNvPr id="12311" name="Text Box 23"/>
          <p:cNvSpPr txBox="1">
            <a:spLocks noChangeArrowheads="1"/>
          </p:cNvSpPr>
          <p:nvPr/>
        </p:nvSpPr>
        <p:spPr bwMode="auto">
          <a:xfrm>
            <a:off x="1741488" y="3160712"/>
            <a:ext cx="7699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Invalid</a:t>
            </a:r>
          </a:p>
        </p:txBody>
      </p:sp>
      <p:sp>
        <p:nvSpPr>
          <p:cNvPr id="12312" name="Rectangle 24"/>
          <p:cNvSpPr>
            <a:spLocks noChangeArrowheads="1"/>
          </p:cNvSpPr>
          <p:nvPr/>
        </p:nvSpPr>
        <p:spPr bwMode="auto">
          <a:xfrm>
            <a:off x="4933950" y="1804987"/>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13" name="Rectangle 25"/>
          <p:cNvSpPr>
            <a:spLocks noChangeArrowheads="1"/>
          </p:cNvSpPr>
          <p:nvPr/>
        </p:nvSpPr>
        <p:spPr bwMode="auto">
          <a:xfrm>
            <a:off x="5848350" y="1804987"/>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14" name="Rectangle 26"/>
          <p:cNvSpPr>
            <a:spLocks noChangeArrowheads="1"/>
          </p:cNvSpPr>
          <p:nvPr/>
        </p:nvSpPr>
        <p:spPr bwMode="auto">
          <a:xfrm>
            <a:off x="6724650" y="1785937"/>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15" name="Rectangle 27"/>
          <p:cNvSpPr>
            <a:spLocks noChangeArrowheads="1"/>
          </p:cNvSpPr>
          <p:nvPr/>
        </p:nvSpPr>
        <p:spPr bwMode="auto">
          <a:xfrm>
            <a:off x="7600950" y="1785937"/>
            <a:ext cx="704850" cy="600075"/>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16" name="Rectangle 28"/>
          <p:cNvSpPr>
            <a:spLocks noChangeArrowheads="1"/>
          </p:cNvSpPr>
          <p:nvPr/>
        </p:nvSpPr>
        <p:spPr bwMode="auto">
          <a:xfrm>
            <a:off x="5067300" y="2595562"/>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17" name="Rectangle 29"/>
          <p:cNvSpPr>
            <a:spLocks noChangeArrowheads="1"/>
          </p:cNvSpPr>
          <p:nvPr/>
        </p:nvSpPr>
        <p:spPr bwMode="auto">
          <a:xfrm>
            <a:off x="5981700" y="2614612"/>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18" name="Rectangle 30"/>
          <p:cNvSpPr>
            <a:spLocks noChangeArrowheads="1"/>
          </p:cNvSpPr>
          <p:nvPr/>
        </p:nvSpPr>
        <p:spPr bwMode="auto">
          <a:xfrm>
            <a:off x="6877050" y="2586037"/>
            <a:ext cx="409575" cy="32385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19" name="Line 31"/>
          <p:cNvSpPr>
            <a:spLocks noChangeShapeType="1"/>
          </p:cNvSpPr>
          <p:nvPr/>
        </p:nvSpPr>
        <p:spPr bwMode="auto">
          <a:xfrm>
            <a:off x="5267325" y="2424112"/>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20" name="Line 32"/>
          <p:cNvSpPr>
            <a:spLocks noChangeShapeType="1"/>
          </p:cNvSpPr>
          <p:nvPr/>
        </p:nvSpPr>
        <p:spPr bwMode="auto">
          <a:xfrm>
            <a:off x="6200775" y="2424112"/>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21" name="Line 33"/>
          <p:cNvSpPr>
            <a:spLocks noChangeShapeType="1"/>
          </p:cNvSpPr>
          <p:nvPr/>
        </p:nvSpPr>
        <p:spPr bwMode="auto">
          <a:xfrm>
            <a:off x="7029450" y="2395537"/>
            <a:ext cx="0" cy="1619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22" name="Line 34"/>
          <p:cNvSpPr>
            <a:spLocks noChangeShapeType="1"/>
          </p:cNvSpPr>
          <p:nvPr/>
        </p:nvSpPr>
        <p:spPr bwMode="auto">
          <a:xfrm>
            <a:off x="4953000" y="3138487"/>
            <a:ext cx="3248025"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23" name="Line 35"/>
          <p:cNvSpPr>
            <a:spLocks noChangeShapeType="1"/>
          </p:cNvSpPr>
          <p:nvPr/>
        </p:nvSpPr>
        <p:spPr bwMode="auto">
          <a:xfrm>
            <a:off x="5267325" y="2928937"/>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24" name="Line 36"/>
          <p:cNvSpPr>
            <a:spLocks noChangeShapeType="1"/>
          </p:cNvSpPr>
          <p:nvPr/>
        </p:nvSpPr>
        <p:spPr bwMode="auto">
          <a:xfrm>
            <a:off x="6210300" y="2938462"/>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25" name="Line 37"/>
          <p:cNvSpPr>
            <a:spLocks noChangeShapeType="1"/>
          </p:cNvSpPr>
          <p:nvPr/>
        </p:nvSpPr>
        <p:spPr bwMode="auto">
          <a:xfrm>
            <a:off x="7048500" y="2938462"/>
            <a:ext cx="0" cy="2000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26" name="Line 38"/>
          <p:cNvSpPr>
            <a:spLocks noChangeShapeType="1"/>
          </p:cNvSpPr>
          <p:nvPr/>
        </p:nvSpPr>
        <p:spPr bwMode="auto">
          <a:xfrm>
            <a:off x="7886700" y="2395537"/>
            <a:ext cx="0" cy="78105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2327" name="Text Box 39"/>
          <p:cNvSpPr txBox="1">
            <a:spLocks noChangeArrowheads="1"/>
          </p:cNvSpPr>
          <p:nvPr/>
        </p:nvSpPr>
        <p:spPr bwMode="auto">
          <a:xfrm>
            <a:off x="5146675" y="1960562"/>
            <a:ext cx="3190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A</a:t>
            </a:r>
          </a:p>
        </p:txBody>
      </p:sp>
      <p:sp>
        <p:nvSpPr>
          <p:cNvPr id="12328" name="Text Box 40"/>
          <p:cNvSpPr txBox="1">
            <a:spLocks noChangeArrowheads="1"/>
          </p:cNvSpPr>
          <p:nvPr/>
        </p:nvSpPr>
        <p:spPr bwMode="auto">
          <a:xfrm>
            <a:off x="6022975" y="1970087"/>
            <a:ext cx="3190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B</a:t>
            </a:r>
          </a:p>
        </p:txBody>
      </p:sp>
      <p:sp>
        <p:nvSpPr>
          <p:cNvPr id="12329" name="Text Box 41"/>
          <p:cNvSpPr txBox="1">
            <a:spLocks noChangeArrowheads="1"/>
          </p:cNvSpPr>
          <p:nvPr/>
        </p:nvSpPr>
        <p:spPr bwMode="auto">
          <a:xfrm>
            <a:off x="6883400" y="1941512"/>
            <a:ext cx="3302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t>
            </a:r>
          </a:p>
        </p:txBody>
      </p:sp>
      <p:sp>
        <p:nvSpPr>
          <p:cNvPr id="12330" name="Text Box 42"/>
          <p:cNvSpPr txBox="1">
            <a:spLocks noChangeArrowheads="1"/>
          </p:cNvSpPr>
          <p:nvPr/>
        </p:nvSpPr>
        <p:spPr bwMode="auto">
          <a:xfrm>
            <a:off x="7718453" y="1912937"/>
            <a:ext cx="453970"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W4</a:t>
            </a:r>
            <a:endParaRPr lang="en-US" dirty="0"/>
          </a:p>
        </p:txBody>
      </p:sp>
      <p:sp>
        <p:nvSpPr>
          <p:cNvPr id="12331" name="Text Box 43"/>
          <p:cNvSpPr txBox="1">
            <a:spLocks noChangeArrowheads="1"/>
          </p:cNvSpPr>
          <p:nvPr/>
        </p:nvSpPr>
        <p:spPr bwMode="auto">
          <a:xfrm>
            <a:off x="5929313" y="2617787"/>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W1</a:t>
            </a:r>
          </a:p>
        </p:txBody>
      </p:sp>
      <p:sp>
        <p:nvSpPr>
          <p:cNvPr id="12332" name="Text Box 44"/>
          <p:cNvSpPr txBox="1">
            <a:spLocks noChangeArrowheads="1"/>
          </p:cNvSpPr>
          <p:nvPr/>
        </p:nvSpPr>
        <p:spPr bwMode="auto">
          <a:xfrm>
            <a:off x="5865813" y="3084512"/>
            <a:ext cx="7699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Invalid</a:t>
            </a:r>
          </a:p>
        </p:txBody>
      </p:sp>
      <p:sp>
        <p:nvSpPr>
          <p:cNvPr id="12333" name="Text Box 45"/>
          <p:cNvSpPr txBox="1">
            <a:spLocks noChangeArrowheads="1"/>
          </p:cNvSpPr>
          <p:nvPr/>
        </p:nvSpPr>
        <p:spPr bwMode="auto">
          <a:xfrm>
            <a:off x="760400" y="3200400"/>
            <a:ext cx="763600"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Shared</a:t>
            </a:r>
            <a:endParaRPr lang="en-US" dirty="0"/>
          </a:p>
        </p:txBody>
      </p:sp>
      <p:sp>
        <p:nvSpPr>
          <p:cNvPr id="12334" name="Text Box 46"/>
          <p:cNvSpPr txBox="1">
            <a:spLocks noChangeArrowheads="1"/>
          </p:cNvSpPr>
          <p:nvPr/>
        </p:nvSpPr>
        <p:spPr bwMode="auto">
          <a:xfrm>
            <a:off x="881063" y="2693987"/>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W3</a:t>
            </a:r>
          </a:p>
        </p:txBody>
      </p:sp>
      <p:sp>
        <p:nvSpPr>
          <p:cNvPr id="12335" name="Text Box 47"/>
          <p:cNvSpPr txBox="1">
            <a:spLocks noChangeArrowheads="1"/>
          </p:cNvSpPr>
          <p:nvPr/>
        </p:nvSpPr>
        <p:spPr bwMode="auto">
          <a:xfrm>
            <a:off x="650875" y="3475037"/>
            <a:ext cx="3866826" cy="871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smtClean="0">
                <a:solidFill>
                  <a:schemeClr val="hlink"/>
                </a:solidFill>
              </a:rPr>
              <a:t>C reads W. A sees the request by </a:t>
            </a:r>
          </a:p>
          <a:p>
            <a:r>
              <a:rPr lang="en-US" dirty="0" smtClean="0">
                <a:solidFill>
                  <a:schemeClr val="hlink"/>
                </a:solidFill>
              </a:rPr>
              <a:t>snooping on the bus, asserts a signal that </a:t>
            </a:r>
          </a:p>
          <a:p>
            <a:r>
              <a:rPr lang="en-US" dirty="0" smtClean="0">
                <a:solidFill>
                  <a:schemeClr val="hlink"/>
                </a:solidFill>
              </a:rPr>
              <a:t>inhibits memory from responding, provides the </a:t>
            </a:r>
          </a:p>
          <a:p>
            <a:r>
              <a:rPr lang="en-US" dirty="0" smtClean="0">
                <a:solidFill>
                  <a:schemeClr val="hlink"/>
                </a:solidFill>
              </a:rPr>
              <a:t>values. Also </a:t>
            </a:r>
            <a:r>
              <a:rPr lang="en-US" dirty="0" smtClean="0">
                <a:solidFill>
                  <a:schemeClr val="hlink"/>
                </a:solidFill>
              </a:rPr>
              <a:t>changes label to Shared.</a:t>
            </a:r>
            <a:endParaRPr lang="en-US" dirty="0">
              <a:solidFill>
                <a:schemeClr val="hlink"/>
              </a:solidFill>
            </a:endParaRPr>
          </a:p>
        </p:txBody>
      </p:sp>
      <p:sp>
        <p:nvSpPr>
          <p:cNvPr id="12336" name="Text Box 48"/>
          <p:cNvSpPr txBox="1">
            <a:spLocks noChangeArrowheads="1"/>
          </p:cNvSpPr>
          <p:nvPr/>
        </p:nvSpPr>
        <p:spPr bwMode="auto">
          <a:xfrm>
            <a:off x="4876800" y="3094037"/>
            <a:ext cx="7699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Invalid</a:t>
            </a:r>
          </a:p>
        </p:txBody>
      </p:sp>
      <p:sp>
        <p:nvSpPr>
          <p:cNvPr id="12337" name="Text Box 49"/>
          <p:cNvSpPr txBox="1">
            <a:spLocks noChangeArrowheads="1"/>
          </p:cNvSpPr>
          <p:nvPr/>
        </p:nvSpPr>
        <p:spPr bwMode="auto">
          <a:xfrm>
            <a:off x="5024438" y="2608262"/>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W3</a:t>
            </a:r>
          </a:p>
        </p:txBody>
      </p:sp>
      <p:sp>
        <p:nvSpPr>
          <p:cNvPr id="12338" name="Text Box 51"/>
          <p:cNvSpPr txBox="1">
            <a:spLocks noChangeArrowheads="1"/>
          </p:cNvSpPr>
          <p:nvPr/>
        </p:nvSpPr>
        <p:spPr bwMode="auto">
          <a:xfrm>
            <a:off x="6889750" y="2589212"/>
            <a:ext cx="4889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t>W4</a:t>
            </a:r>
          </a:p>
        </p:txBody>
      </p:sp>
      <p:sp>
        <p:nvSpPr>
          <p:cNvPr id="12339" name="Text Box 52"/>
          <p:cNvSpPr txBox="1">
            <a:spLocks noChangeArrowheads="1"/>
          </p:cNvSpPr>
          <p:nvPr/>
        </p:nvSpPr>
        <p:spPr bwMode="auto">
          <a:xfrm>
            <a:off x="4908550" y="3589337"/>
            <a:ext cx="3145174" cy="48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chemeClr val="hlink"/>
                </a:solidFill>
              </a:rPr>
              <a:t>C writes </a:t>
            </a:r>
            <a:r>
              <a:rPr lang="en-US" dirty="0" smtClean="0">
                <a:solidFill>
                  <a:schemeClr val="hlink"/>
                </a:solidFill>
              </a:rPr>
              <a:t>W. A </a:t>
            </a:r>
            <a:r>
              <a:rPr lang="en-US" dirty="0">
                <a:solidFill>
                  <a:schemeClr val="hlink"/>
                </a:solidFill>
              </a:rPr>
              <a:t>invalidates it own entry. </a:t>
            </a:r>
          </a:p>
          <a:p>
            <a:r>
              <a:rPr lang="en-US" dirty="0">
                <a:solidFill>
                  <a:schemeClr val="hlink"/>
                </a:solidFill>
              </a:rPr>
              <a:t>C now has the only valid copy.</a:t>
            </a:r>
          </a:p>
        </p:txBody>
      </p:sp>
      <p:sp>
        <p:nvSpPr>
          <p:cNvPr id="12340" name="Text Box 53"/>
          <p:cNvSpPr txBox="1">
            <a:spLocks noChangeArrowheads="1"/>
          </p:cNvSpPr>
          <p:nvPr/>
        </p:nvSpPr>
        <p:spPr bwMode="auto">
          <a:xfrm>
            <a:off x="6753777" y="3084512"/>
            <a:ext cx="743438"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Private</a:t>
            </a:r>
            <a:endParaRPr lang="en-US" dirty="0"/>
          </a:p>
        </p:txBody>
      </p:sp>
      <p:sp>
        <p:nvSpPr>
          <p:cNvPr id="12341" name="Text Box 54"/>
          <p:cNvSpPr txBox="1">
            <a:spLocks noChangeArrowheads="1"/>
          </p:cNvSpPr>
          <p:nvPr/>
        </p:nvSpPr>
        <p:spPr bwMode="auto">
          <a:xfrm>
            <a:off x="1241425" y="4989512"/>
            <a:ext cx="5873750"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dirty="0">
                <a:solidFill>
                  <a:srgbClr val="6BB76D"/>
                </a:solidFill>
              </a:rPr>
              <a:t>The cache consistency protocol is built upon the notion of snooping and </a:t>
            </a:r>
          </a:p>
          <a:p>
            <a:r>
              <a:rPr lang="en-US" dirty="0">
                <a:solidFill>
                  <a:srgbClr val="6BB76D"/>
                </a:solidFill>
              </a:rPr>
              <a:t>built into the memory management unit (MMU). </a:t>
            </a:r>
          </a:p>
          <a:p>
            <a:r>
              <a:rPr lang="en-US" dirty="0">
                <a:solidFill>
                  <a:srgbClr val="6BB76D"/>
                </a:solidFill>
              </a:rPr>
              <a:t>All above mechanisms are implemented in hardware for efficiency.</a:t>
            </a:r>
          </a:p>
          <a:p>
            <a:endParaRPr lang="en-US" dirty="0">
              <a:solidFill>
                <a:srgbClr val="6BB76D"/>
              </a:solidFill>
            </a:endParaRPr>
          </a:p>
          <a:p>
            <a:r>
              <a:rPr lang="en-US" dirty="0">
                <a:solidFill>
                  <a:srgbClr val="6BB76D"/>
                </a:solidFill>
              </a:rPr>
              <a:t>The above shared memory can be implemented using message</a:t>
            </a:r>
          </a:p>
          <a:p>
            <a:r>
              <a:rPr lang="en-US" dirty="0">
                <a:solidFill>
                  <a:srgbClr val="6BB76D"/>
                </a:solidFill>
              </a:rPr>
              <a:t>	passing instead of the bus. </a:t>
            </a:r>
          </a:p>
        </p:txBody>
      </p:sp>
      <p:sp>
        <p:nvSpPr>
          <p:cNvPr id="4" name="TextBox 3"/>
          <p:cNvSpPr txBox="1"/>
          <p:nvPr/>
        </p:nvSpPr>
        <p:spPr>
          <a:xfrm>
            <a:off x="2746430" y="2681977"/>
            <a:ext cx="453970" cy="289823"/>
          </a:xfrm>
          <a:prstGeom prst="rect">
            <a:avLst/>
          </a:prstGeom>
          <a:noFill/>
        </p:spPr>
        <p:txBody>
          <a:bodyPr wrap="none" rtlCol="0">
            <a:spAutoFit/>
          </a:bodyPr>
          <a:lstStyle/>
          <a:p>
            <a:r>
              <a:rPr lang="en-US" dirty="0" smtClean="0"/>
              <a:t>W3</a:t>
            </a:r>
            <a:endParaRPr lang="en-US" dirty="0"/>
          </a:p>
        </p:txBody>
      </p:sp>
      <p:sp>
        <p:nvSpPr>
          <p:cNvPr id="57" name="Text Box 45"/>
          <p:cNvSpPr txBox="1">
            <a:spLocks noChangeArrowheads="1"/>
          </p:cNvSpPr>
          <p:nvPr/>
        </p:nvSpPr>
        <p:spPr bwMode="auto">
          <a:xfrm>
            <a:off x="2590800" y="3200400"/>
            <a:ext cx="763600" cy="28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smtClean="0"/>
              <a:t>Shared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normAutofit fontScale="90000"/>
          </a:bodyPr>
          <a:lstStyle/>
          <a:p>
            <a:r>
              <a:rPr lang="en-US" smtClean="0"/>
              <a:t>Distributed Shared Memory (DSM)</a:t>
            </a:r>
            <a:endParaRPr lang="en-US"/>
          </a:p>
        </p:txBody>
      </p:sp>
      <p:sp>
        <p:nvSpPr>
          <p:cNvPr id="13315" name="Rectangle 3"/>
          <p:cNvSpPr>
            <a:spLocks noGrp="1" noChangeArrowheads="1"/>
          </p:cNvSpPr>
          <p:nvPr>
            <p:ph idx="1"/>
          </p:nvPr>
        </p:nvSpPr>
        <p:spPr/>
        <p:txBody>
          <a:bodyPr>
            <a:normAutofit/>
          </a:bodyPr>
          <a:lstStyle/>
          <a:p>
            <a:r>
              <a:rPr lang="en-US" dirty="0" smtClean="0">
                <a:solidFill>
                  <a:srgbClr val="6BB76D"/>
                </a:solidFill>
              </a:rPr>
              <a:t>Basic idea</a:t>
            </a:r>
            <a:r>
              <a:rPr lang="en-US" dirty="0" smtClean="0"/>
              <a:t>: Create the illusion of global shared address space</a:t>
            </a:r>
          </a:p>
          <a:p>
            <a:r>
              <a:rPr lang="en-US" dirty="0" smtClean="0">
                <a:solidFill>
                  <a:schemeClr val="accent4"/>
                </a:solidFill>
              </a:rPr>
              <a:t>Approach</a:t>
            </a:r>
            <a:r>
              <a:rPr lang="en-US" dirty="0" smtClean="0"/>
              <a:t>:</a:t>
            </a:r>
          </a:p>
          <a:p>
            <a:pPr lvl="1"/>
            <a:r>
              <a:rPr lang="en-US" dirty="0" smtClean="0"/>
              <a:t>Divide address space into </a:t>
            </a:r>
            <a:r>
              <a:rPr lang="en-US" dirty="0" smtClean="0">
                <a:solidFill>
                  <a:schemeClr val="accent2"/>
                </a:solidFill>
              </a:rPr>
              <a:t>chunks</a:t>
            </a:r>
            <a:r>
              <a:rPr lang="en-US" dirty="0" smtClean="0"/>
              <a:t> (pages)</a:t>
            </a:r>
          </a:p>
          <a:p>
            <a:pPr lvl="1"/>
            <a:r>
              <a:rPr lang="en-US" dirty="0" smtClean="0"/>
              <a:t>Distribute page storage across computers </a:t>
            </a:r>
          </a:p>
          <a:p>
            <a:pPr lvl="1"/>
            <a:r>
              <a:rPr lang="en-US" dirty="0" smtClean="0"/>
              <a:t>Use the </a:t>
            </a:r>
            <a:r>
              <a:rPr lang="en-US" dirty="0" smtClean="0">
                <a:solidFill>
                  <a:schemeClr val="accent2"/>
                </a:solidFill>
              </a:rPr>
              <a:t>page fault </a:t>
            </a:r>
            <a:r>
              <a:rPr lang="en-US" dirty="0" smtClean="0"/>
              <a:t>mechanism to migrate chunk to local memory</a:t>
            </a:r>
          </a:p>
          <a:p>
            <a:r>
              <a:rPr lang="en-US" i="1" dirty="0" smtClean="0"/>
              <a:t>Similar to virtual memory, but missing pages filled from </a:t>
            </a:r>
            <a:r>
              <a:rPr lang="en-US" dirty="0" smtClean="0"/>
              <a:t>other computers </a:t>
            </a:r>
            <a:r>
              <a:rPr lang="en-US" i="1" dirty="0" smtClean="0"/>
              <a:t>instead of disk</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US" smtClean="0"/>
              <a:t>Distributed Shared Memory</a:t>
            </a:r>
            <a:endParaRPr lang="en-US"/>
          </a:p>
        </p:txBody>
      </p:sp>
      <p:sp>
        <p:nvSpPr>
          <p:cNvPr id="14339" name="Rectangle 3"/>
          <p:cNvSpPr>
            <a:spLocks noChangeArrowheads="1"/>
          </p:cNvSpPr>
          <p:nvPr/>
        </p:nvSpPr>
        <p:spPr bwMode="auto">
          <a:xfrm>
            <a:off x="2565400" y="2968625"/>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0" name="Rectangle 4"/>
          <p:cNvSpPr>
            <a:spLocks noChangeArrowheads="1"/>
          </p:cNvSpPr>
          <p:nvPr/>
        </p:nvSpPr>
        <p:spPr bwMode="auto">
          <a:xfrm>
            <a:off x="3613150" y="2959100"/>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1" name="Rectangle 5"/>
          <p:cNvSpPr>
            <a:spLocks noChangeArrowheads="1"/>
          </p:cNvSpPr>
          <p:nvPr/>
        </p:nvSpPr>
        <p:spPr bwMode="auto">
          <a:xfrm>
            <a:off x="4689475" y="2959100"/>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2" name="Rectangle 6"/>
          <p:cNvSpPr>
            <a:spLocks noChangeArrowheads="1"/>
          </p:cNvSpPr>
          <p:nvPr/>
        </p:nvSpPr>
        <p:spPr bwMode="auto">
          <a:xfrm>
            <a:off x="5784850" y="2949575"/>
            <a:ext cx="838200" cy="609600"/>
          </a:xfrm>
          <a:prstGeom prst="rect">
            <a:avLst/>
          </a:prstGeom>
          <a:noFill/>
          <a:ln w="12700">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3" name="Line 7"/>
          <p:cNvSpPr>
            <a:spLocks noChangeShapeType="1"/>
          </p:cNvSpPr>
          <p:nvPr/>
        </p:nvSpPr>
        <p:spPr bwMode="auto">
          <a:xfrm>
            <a:off x="2689225" y="4044950"/>
            <a:ext cx="3790950"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344" name="Line 8"/>
          <p:cNvSpPr>
            <a:spLocks noChangeShapeType="1"/>
          </p:cNvSpPr>
          <p:nvPr/>
        </p:nvSpPr>
        <p:spPr bwMode="auto">
          <a:xfrm>
            <a:off x="2984500" y="3578225"/>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345" name="Line 9"/>
          <p:cNvSpPr>
            <a:spLocks noChangeShapeType="1"/>
          </p:cNvSpPr>
          <p:nvPr/>
        </p:nvSpPr>
        <p:spPr bwMode="auto">
          <a:xfrm>
            <a:off x="3994150" y="3549650"/>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5127625" y="3530600"/>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347" name="Line 11"/>
          <p:cNvSpPr>
            <a:spLocks noChangeShapeType="1"/>
          </p:cNvSpPr>
          <p:nvPr/>
        </p:nvSpPr>
        <p:spPr bwMode="auto">
          <a:xfrm>
            <a:off x="6118225" y="3549650"/>
            <a:ext cx="0" cy="49530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348" name="Text Box 12"/>
          <p:cNvSpPr txBox="1">
            <a:spLocks noChangeArrowheads="1"/>
          </p:cNvSpPr>
          <p:nvPr/>
        </p:nvSpPr>
        <p:spPr bwMode="auto">
          <a:xfrm>
            <a:off x="2689225" y="2981325"/>
            <a:ext cx="6111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dirty="0"/>
              <a:t>CPU</a:t>
            </a:r>
          </a:p>
        </p:txBody>
      </p:sp>
      <p:sp>
        <p:nvSpPr>
          <p:cNvPr id="14349" name="Text Box 13"/>
          <p:cNvSpPr txBox="1">
            <a:spLocks noChangeArrowheads="1"/>
          </p:cNvSpPr>
          <p:nvPr/>
        </p:nvSpPr>
        <p:spPr bwMode="auto">
          <a:xfrm>
            <a:off x="4794250" y="2943225"/>
            <a:ext cx="6111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CPU</a:t>
            </a:r>
          </a:p>
        </p:txBody>
      </p:sp>
      <p:sp>
        <p:nvSpPr>
          <p:cNvPr id="14350" name="Text Box 14"/>
          <p:cNvSpPr txBox="1">
            <a:spLocks noChangeArrowheads="1"/>
          </p:cNvSpPr>
          <p:nvPr/>
        </p:nvSpPr>
        <p:spPr bwMode="auto">
          <a:xfrm>
            <a:off x="3717925" y="3000375"/>
            <a:ext cx="6111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CPU</a:t>
            </a:r>
          </a:p>
        </p:txBody>
      </p:sp>
      <p:sp>
        <p:nvSpPr>
          <p:cNvPr id="14351" name="Line 15"/>
          <p:cNvSpPr>
            <a:spLocks noChangeShapeType="1"/>
          </p:cNvSpPr>
          <p:nvPr/>
        </p:nvSpPr>
        <p:spPr bwMode="auto">
          <a:xfrm>
            <a:off x="2565400" y="3302000"/>
            <a:ext cx="847725"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352" name="Line 16"/>
          <p:cNvSpPr>
            <a:spLocks noChangeShapeType="1"/>
          </p:cNvSpPr>
          <p:nvPr/>
        </p:nvSpPr>
        <p:spPr bwMode="auto">
          <a:xfrm>
            <a:off x="3632200" y="3302000"/>
            <a:ext cx="847725"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353" name="Line 17"/>
          <p:cNvSpPr>
            <a:spLocks noChangeShapeType="1"/>
          </p:cNvSpPr>
          <p:nvPr/>
        </p:nvSpPr>
        <p:spPr bwMode="auto">
          <a:xfrm>
            <a:off x="4699000" y="3263900"/>
            <a:ext cx="847725"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354" name="Text Box 18"/>
          <p:cNvSpPr txBox="1">
            <a:spLocks noChangeArrowheads="1"/>
          </p:cNvSpPr>
          <p:nvPr/>
        </p:nvSpPr>
        <p:spPr bwMode="auto">
          <a:xfrm>
            <a:off x="2563813" y="3286125"/>
            <a:ext cx="7699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Cache</a:t>
            </a:r>
          </a:p>
        </p:txBody>
      </p:sp>
      <p:sp>
        <p:nvSpPr>
          <p:cNvPr id="14355" name="Text Box 19"/>
          <p:cNvSpPr txBox="1">
            <a:spLocks noChangeArrowheads="1"/>
          </p:cNvSpPr>
          <p:nvPr/>
        </p:nvSpPr>
        <p:spPr bwMode="auto">
          <a:xfrm>
            <a:off x="3621088" y="3267075"/>
            <a:ext cx="7699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Cache</a:t>
            </a:r>
          </a:p>
        </p:txBody>
      </p:sp>
      <p:sp>
        <p:nvSpPr>
          <p:cNvPr id="14356" name="Text Box 20"/>
          <p:cNvSpPr txBox="1">
            <a:spLocks noChangeArrowheads="1"/>
          </p:cNvSpPr>
          <p:nvPr/>
        </p:nvSpPr>
        <p:spPr bwMode="auto">
          <a:xfrm>
            <a:off x="4725988" y="3276600"/>
            <a:ext cx="76993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Cache</a:t>
            </a:r>
          </a:p>
        </p:txBody>
      </p:sp>
      <p:sp>
        <p:nvSpPr>
          <p:cNvPr id="14357" name="Text Box 21"/>
          <p:cNvSpPr txBox="1">
            <a:spLocks noChangeArrowheads="1"/>
          </p:cNvSpPr>
          <p:nvPr/>
        </p:nvSpPr>
        <p:spPr bwMode="auto">
          <a:xfrm>
            <a:off x="5768975" y="3076575"/>
            <a:ext cx="9144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Memory</a:t>
            </a:r>
          </a:p>
        </p:txBody>
      </p:sp>
      <p:sp>
        <p:nvSpPr>
          <p:cNvPr id="14358" name="Text Box 22"/>
          <p:cNvSpPr txBox="1">
            <a:spLocks noChangeArrowheads="1"/>
          </p:cNvSpPr>
          <p:nvPr/>
        </p:nvSpPr>
        <p:spPr bwMode="auto">
          <a:xfrm>
            <a:off x="4195763" y="4086225"/>
            <a:ext cx="5334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a:t>Bus</a:t>
            </a:r>
          </a:p>
        </p:txBody>
      </p:sp>
      <p:sp>
        <p:nvSpPr>
          <p:cNvPr id="14359" name="Text Box 23"/>
          <p:cNvSpPr txBox="1">
            <a:spLocks noChangeArrowheads="1"/>
          </p:cNvSpPr>
          <p:nvPr/>
        </p:nvSpPr>
        <p:spPr bwMode="auto">
          <a:xfrm>
            <a:off x="5749925" y="2519363"/>
            <a:ext cx="9969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sz="9600"/>
              <a:t>X</a:t>
            </a:r>
          </a:p>
        </p:txBody>
      </p:sp>
      <p:sp>
        <p:nvSpPr>
          <p:cNvPr id="14360" name="Text Box 24"/>
          <p:cNvSpPr txBox="1">
            <a:spLocks noChangeArrowheads="1"/>
          </p:cNvSpPr>
          <p:nvPr/>
        </p:nvSpPr>
        <p:spPr bwMode="auto">
          <a:xfrm>
            <a:off x="4098925" y="3902075"/>
            <a:ext cx="59055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sz="4800"/>
              <a:t>X</a:t>
            </a:r>
          </a:p>
        </p:txBody>
      </p:sp>
      <p:sp>
        <p:nvSpPr>
          <p:cNvPr id="14361" name="Text Box 25"/>
          <p:cNvSpPr txBox="1">
            <a:spLocks noChangeArrowheads="1"/>
          </p:cNvSpPr>
          <p:nvPr/>
        </p:nvSpPr>
        <p:spPr bwMode="auto">
          <a:xfrm>
            <a:off x="4708525" y="4284663"/>
            <a:ext cx="9271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a:t>Network</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99205799</TotalTime>
  <Pages>34</Pages>
  <Words>2395</Words>
  <Application>Microsoft Macintosh PowerPoint</Application>
  <PresentationFormat>On-screen Show (4:3)</PresentationFormat>
  <Paragraphs>537</Paragraphs>
  <Slides>34</Slides>
  <Notes>20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Module</vt:lpstr>
      <vt:lpstr>Distributed Shared Memory</vt:lpstr>
      <vt:lpstr>The Basic Model of DSM </vt:lpstr>
      <vt:lpstr>Shared Memory vs. Message Passing</vt:lpstr>
      <vt:lpstr>Bus-Based Multiprocessors with Shared Memory</vt:lpstr>
      <vt:lpstr>Cache Consistency – Write Through</vt:lpstr>
      <vt:lpstr>Cache Consistency – Write Once</vt:lpstr>
      <vt:lpstr>Cache Consistency – Write Once</vt:lpstr>
      <vt:lpstr>Distributed Shared Memory (DSM)</vt:lpstr>
      <vt:lpstr>Distributed Shared Memory</vt:lpstr>
      <vt:lpstr>Granularity of Chunks</vt:lpstr>
      <vt:lpstr>False Sharing</vt:lpstr>
      <vt:lpstr>Achieving Sequential Consistency</vt:lpstr>
      <vt:lpstr>Invalidation Protocol to Achieve Consistency</vt:lpstr>
      <vt:lpstr>Invalidation Protocol: Read</vt:lpstr>
      <vt:lpstr>Invalidation Protocol: Read</vt:lpstr>
      <vt:lpstr>Invalidation Protocol: Read</vt:lpstr>
      <vt:lpstr>Invalidation Protocol: Read</vt:lpstr>
      <vt:lpstr>Invalidation Protocol: Read</vt:lpstr>
      <vt:lpstr>Invalidation Protocol: Read</vt:lpstr>
      <vt:lpstr>Invalidation Protocol: Write</vt:lpstr>
      <vt:lpstr>Invalidation Protocol: Write</vt:lpstr>
      <vt:lpstr>Invalidation Protocol: Write</vt:lpstr>
      <vt:lpstr>Invalidation Protocol: Write</vt:lpstr>
      <vt:lpstr>Invalidation Protocol: Write</vt:lpstr>
      <vt:lpstr>Invalidation Protocol: Write</vt:lpstr>
      <vt:lpstr>Finding the Owner</vt:lpstr>
      <vt:lpstr>How does the Owner Find the Copies to Invalidate</vt:lpstr>
      <vt:lpstr>Strict and Sequential Consistency</vt:lpstr>
      <vt:lpstr>Sequential Consistency</vt:lpstr>
      <vt:lpstr>How to Determine the Sequential Order?</vt:lpstr>
      <vt:lpstr>Causal Consistency</vt:lpstr>
      <vt:lpstr>Causal Consistency</vt:lpstr>
      <vt:lpstr>DSM vs. Message Passing</vt:lpstr>
      <vt:lpstr>Summary</vt:lpstr>
    </vt:vector>
  </TitlesOfParts>
  <Company>University of Illinois at Urbana-Champaign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Distributed Systems</dc:subject>
  <dc:creator>Mehdi T. Harandi</dc:creator>
  <cp:keywords/>
  <dc:description/>
  <cp:lastModifiedBy>Nikita Borisov</cp:lastModifiedBy>
  <cp:revision>454</cp:revision>
  <cp:lastPrinted>2011-11-02T14:51:11Z</cp:lastPrinted>
  <dcterms:created xsi:type="dcterms:W3CDTF">2010-11-28T23:19:51Z</dcterms:created>
  <dcterms:modified xsi:type="dcterms:W3CDTF">2011-11-03T18:40:38Z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C:\WINNT40\Profiles\harandi.000\Personal</vt:lpwstr>
  </property>
</Properties>
</file>