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</p:sldMasterIdLst>
  <p:notesMasterIdLst>
    <p:notesMasterId r:id="rId34"/>
  </p:notesMasterIdLst>
  <p:handoutMasterIdLst>
    <p:handoutMasterId r:id="rId35"/>
  </p:handoutMasterIdLst>
  <p:sldIdLst>
    <p:sldId id="256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60" r:id="rId12"/>
    <p:sldId id="261" r:id="rId13"/>
    <p:sldId id="262" r:id="rId14"/>
    <p:sldId id="263" r:id="rId15"/>
    <p:sldId id="265" r:id="rId16"/>
    <p:sldId id="264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188" d="100"/>
          <a:sy n="188" d="100"/>
        </p:scale>
        <p:origin x="-2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DBDB7-A91A-A548-A72F-2D825DA79DFD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B175E-D270-1846-8DE1-6944595F4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27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A6474-490C-C44E-956C-5BDF40419E5F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338F9-ADB1-4946-B76A-6E84E7D47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931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simulation-based</a:t>
            </a:r>
            <a:r>
              <a:rPr lang="en-US" baseline="0" dirty="0" smtClean="0"/>
              <a:t> security definition exists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38F9-ADB1-4946-B76A-6E84E7D475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94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Popularized in the 90’s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38F9-ADB1-4946-B76A-6E84E7D475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5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76338" y="755650"/>
            <a:ext cx="71612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FA0000"/>
              </a:solidFill>
              <a:latin typeface="Helvetica" pitchFamily="-107" charset="0"/>
              <a:ea typeface="ＭＳ Ｐゴシック"/>
              <a:cs typeface="ＭＳ Ｐゴシック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72138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269987-AF55-0F4A-A22A-670A28957F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32861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76338" y="755650"/>
            <a:ext cx="71612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FA0000"/>
              </a:solidFill>
              <a:latin typeface="Helvetica" pitchFamily="-107" charset="0"/>
              <a:ea typeface="ＭＳ Ｐゴシック"/>
              <a:cs typeface="ＭＳ Ｐゴシック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72138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ED3893-F232-9045-949E-CC3338B734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360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2011-10-27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kumimoji="0" lang="en-US" smtClean="0"/>
              <a:t>Nikita Borisov - UIUC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2011-10-27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Nikita Borisov - UIUC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4EB264D-E996-2043-848A-EC99D794B55D}" type="slidenum">
              <a:rPr lang="en-US" sz="140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5672138" cy="5222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790015">
                <a:alpha val="74998"/>
              </a:srgbClr>
            </a:outerShdw>
          </a:effectLst>
        </p:spPr>
        <p:txBody>
          <a:bodyPr vert="horz" wrap="none" lIns="41275" tIns="17462" rIns="41275" bIns="174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 sz="14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9271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/>
  <p:txStyles>
    <p:titleStyle>
      <a:lvl1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+mj-ea"/>
          <a:cs typeface="+mj-cs"/>
        </a:defRPr>
      </a:lvl1pPr>
      <a:lvl2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6pPr>
      <a:lvl7pPr marL="9144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7pPr>
      <a:lvl8pPr marL="13716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8pPr>
      <a:lvl9pPr marL="18288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Arial" pitchFamily="-107" charset="0"/>
          <a:ea typeface="+mn-ea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Arial" pitchFamily="-107" charset="0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Arial" pitchFamily="-107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C857CC3-763D-8B4E-90B2-22AE4616F17B}" type="slidenum">
              <a:rPr lang="en-US" sz="140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5672138" cy="5222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790015">
                <a:alpha val="74998"/>
              </a:srgbClr>
            </a:outerShdw>
          </a:effectLst>
        </p:spPr>
        <p:txBody>
          <a:bodyPr vert="horz" wrap="none" lIns="41275" tIns="17462" rIns="41275" bIns="174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 sz="14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4588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/>
  <p:txStyles>
    <p:titleStyle>
      <a:lvl1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+mj-ea"/>
          <a:cs typeface="+mj-cs"/>
        </a:defRPr>
      </a:lvl1pPr>
      <a:lvl2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bg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6pPr>
      <a:lvl7pPr marL="9144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7pPr>
      <a:lvl8pPr marL="13716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8pPr>
      <a:lvl9pPr marL="18288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Arial" pitchFamily="-107" charset="0"/>
          <a:ea typeface="+mn-ea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Arial" pitchFamily="-107" charset="0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Arial" pitchFamily="-107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in Distributed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CS425/CSE424/ECE428 – Distributed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4663605" y="5340755"/>
            <a:ext cx="4495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60B5CC"/>
                </a:solidFill>
              </a:rPr>
              <a:t>Some material </a:t>
            </a:r>
            <a:r>
              <a:rPr lang="en-US" sz="1400" dirty="0">
                <a:solidFill>
                  <a:srgbClr val="60B5CC"/>
                </a:solidFill>
              </a:rPr>
              <a:t>derived from slides by I. Gupta, M. </a:t>
            </a:r>
            <a:r>
              <a:rPr lang="en-US" sz="1400" dirty="0" err="1">
                <a:solidFill>
                  <a:srgbClr val="60B5CC"/>
                </a:solidFill>
              </a:rPr>
              <a:t>Harandi</a:t>
            </a:r>
            <a:r>
              <a:rPr lang="en-US" sz="1400" dirty="0">
                <a:solidFill>
                  <a:srgbClr val="60B5CC"/>
                </a:solidFill>
              </a:rPr>
              <a:t>, </a:t>
            </a:r>
          </a:p>
          <a:p>
            <a:r>
              <a:rPr lang="en-US" sz="1400" dirty="0">
                <a:solidFill>
                  <a:srgbClr val="60B5CC"/>
                </a:solidFill>
              </a:rPr>
              <a:t>J. </a:t>
            </a:r>
            <a:r>
              <a:rPr lang="en-US" sz="1400" dirty="0" err="1">
                <a:solidFill>
                  <a:srgbClr val="60B5CC"/>
                </a:solidFill>
              </a:rPr>
              <a:t>Hou</a:t>
            </a:r>
            <a:r>
              <a:rPr lang="en-US" sz="1400" dirty="0">
                <a:solidFill>
                  <a:srgbClr val="60B5CC"/>
                </a:solidFill>
              </a:rPr>
              <a:t>, S. </a:t>
            </a:r>
            <a:r>
              <a:rPr lang="en-US" sz="1400" dirty="0" err="1">
                <a:solidFill>
                  <a:srgbClr val="60B5CC"/>
                </a:solidFill>
              </a:rPr>
              <a:t>Mitra</a:t>
            </a:r>
            <a:r>
              <a:rPr lang="en-US" sz="1400" dirty="0">
                <a:solidFill>
                  <a:srgbClr val="60B5CC"/>
                </a:solidFill>
              </a:rPr>
              <a:t>, K. </a:t>
            </a:r>
            <a:r>
              <a:rPr lang="en-US" sz="1400" dirty="0" err="1">
                <a:solidFill>
                  <a:srgbClr val="60B5CC"/>
                </a:solidFill>
              </a:rPr>
              <a:t>Nahrstedt</a:t>
            </a:r>
            <a:r>
              <a:rPr lang="en-US" sz="1400" dirty="0">
                <a:solidFill>
                  <a:srgbClr val="60B5CC"/>
                </a:solidFill>
              </a:rPr>
              <a:t>, N. </a:t>
            </a:r>
            <a:r>
              <a:rPr lang="en-US" sz="1400" dirty="0" err="1">
                <a:solidFill>
                  <a:srgbClr val="60B5CC"/>
                </a:solidFill>
              </a:rPr>
              <a:t>Vaidya</a:t>
            </a:r>
            <a:endParaRPr lang="en-US" sz="1400" dirty="0">
              <a:solidFill>
                <a:srgbClr val="60B5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3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of enciphering data</a:t>
            </a:r>
          </a:p>
          <a:p>
            <a:pPr lvl="1"/>
            <a:r>
              <a:rPr lang="en-US" dirty="0" smtClean="0"/>
              <a:t>Cryptology (algorithm design) + cryptanalysis (breaking algorithms)</a:t>
            </a:r>
          </a:p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First algorithms thousands of years old</a:t>
            </a:r>
          </a:p>
          <a:p>
            <a:pPr lvl="1"/>
            <a:r>
              <a:rPr lang="en-US" dirty="0" smtClean="0"/>
              <a:t>Encryption driven by military, intelligence, and financial uses</a:t>
            </a:r>
          </a:p>
          <a:p>
            <a:pPr lvl="1"/>
            <a:r>
              <a:rPr lang="en-US" dirty="0" smtClean="0"/>
              <a:t>Since 1970’s, subject of much open research</a:t>
            </a:r>
          </a:p>
          <a:p>
            <a:pPr lvl="1"/>
            <a:r>
              <a:rPr lang="en-US" dirty="0" smtClean="0"/>
              <a:t>Backbone of most Internet security mechanisms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260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(symmetric)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Block cipher: 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K</a:t>
            </a:r>
            <a:r>
              <a:rPr lang="en-US" dirty="0" smtClean="0"/>
              <a:t>(P) = C</a:t>
            </a:r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K</a:t>
            </a:r>
            <a:r>
              <a:rPr lang="en-US" dirty="0" smtClean="0"/>
              <a:t>(C) = P</a:t>
            </a:r>
          </a:p>
          <a:p>
            <a:pPr lvl="1"/>
            <a:r>
              <a:rPr lang="en-US" dirty="0" smtClean="0"/>
              <a:t>P: Plaintext</a:t>
            </a:r>
          </a:p>
          <a:p>
            <a:pPr lvl="1"/>
            <a:r>
              <a:rPr lang="en-US" dirty="0" smtClean="0"/>
              <a:t>C: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1"/>
            <a:r>
              <a:rPr lang="en-US" dirty="0" smtClean="0"/>
              <a:t>K: Shared key</a:t>
            </a:r>
          </a:p>
          <a:p>
            <a:r>
              <a:rPr lang="en-US" dirty="0" smtClean="0"/>
              <a:t>Example: AES</a:t>
            </a:r>
          </a:p>
          <a:p>
            <a:pPr lvl="1"/>
            <a:r>
              <a:rPr lang="en-US" dirty="0" smtClean="0"/>
              <a:t>Result of design competition by NIST</a:t>
            </a:r>
          </a:p>
          <a:p>
            <a:pPr lvl="1"/>
            <a:r>
              <a:rPr lang="en-US" dirty="0" smtClean="0"/>
              <a:t>AES-128: key, block size are 128 bits</a:t>
            </a:r>
          </a:p>
          <a:p>
            <a:pPr lvl="1"/>
            <a:r>
              <a:rPr lang="en-US" dirty="0" smtClean="0"/>
              <a:t>Also, AES-192, AES-256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168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(symmetric)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cipher:</a:t>
            </a:r>
          </a:p>
          <a:p>
            <a:pPr lvl="1"/>
            <a:r>
              <a:rPr lang="en-US" dirty="0" err="1" smtClean="0"/>
              <a:t>Keystream</a:t>
            </a:r>
            <a:r>
              <a:rPr lang="en-US" dirty="0" smtClean="0"/>
              <a:t>(K)</a:t>
            </a:r>
          </a:p>
          <a:p>
            <a:pPr lvl="2"/>
            <a:r>
              <a:rPr lang="en-US" dirty="0" smtClean="0"/>
              <a:t>Produce infinite, unpredictable key stream from key K</a:t>
            </a:r>
          </a:p>
          <a:p>
            <a:pPr lvl="1"/>
            <a:r>
              <a:rPr lang="en-US" dirty="0" smtClean="0"/>
              <a:t>C = P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 err="1" smtClean="0"/>
              <a:t>Keystream</a:t>
            </a:r>
            <a:r>
              <a:rPr lang="en-US" dirty="0" smtClean="0"/>
              <a:t>(K)</a:t>
            </a:r>
          </a:p>
          <a:p>
            <a:pPr lvl="1"/>
            <a:r>
              <a:rPr lang="en-US" dirty="0" smtClean="0"/>
              <a:t>P = C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 err="1" smtClean="0"/>
              <a:t>Keystream</a:t>
            </a:r>
            <a:r>
              <a:rPr lang="en-US" dirty="0" smtClean="0"/>
              <a:t>(K)</a:t>
            </a:r>
          </a:p>
          <a:p>
            <a:r>
              <a:rPr lang="en-US" dirty="0" smtClean="0"/>
              <a:t>Example: RC4</a:t>
            </a:r>
          </a:p>
          <a:p>
            <a:pPr lvl="1"/>
            <a:r>
              <a:rPr lang="en-US" dirty="0" smtClean="0"/>
              <a:t>Used in older version of 802.11, SSL</a:t>
            </a:r>
          </a:p>
          <a:p>
            <a:pPr lvl="1"/>
            <a:r>
              <a:rPr lang="en-US" dirty="0" smtClean="0"/>
              <a:t>Some security vulnerabilities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65670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Indistinguishability</a:t>
            </a:r>
            <a:endParaRPr lang="en-US" dirty="0" smtClean="0"/>
          </a:p>
          <a:p>
            <a:pPr lvl="1"/>
            <a:r>
              <a:rPr lang="en-US" dirty="0" smtClean="0"/>
              <a:t>Adversary queries encryption, decryption oracles</a:t>
            </a:r>
          </a:p>
          <a:p>
            <a:pPr lvl="2"/>
            <a:r>
              <a:rPr lang="en-US" dirty="0" smtClean="0"/>
              <a:t>E</a:t>
            </a:r>
            <a:r>
              <a:rPr lang="en-US" baseline="-25000" dirty="0" smtClean="0"/>
              <a:t>K</a:t>
            </a:r>
            <a:r>
              <a:rPr lang="en-US" dirty="0" smtClean="0"/>
              <a:t>(.), D</a:t>
            </a:r>
            <a:r>
              <a:rPr lang="en-US" baseline="-25000" dirty="0" smtClean="0"/>
              <a:t>K</a:t>
            </a:r>
            <a:r>
              <a:rPr lang="en-US" dirty="0" smtClean="0"/>
              <a:t>(.) </a:t>
            </a:r>
          </a:p>
          <a:p>
            <a:pPr lvl="2"/>
            <a:r>
              <a:rPr lang="en-US" dirty="0" smtClean="0"/>
              <a:t>Polynomial # of times</a:t>
            </a:r>
          </a:p>
          <a:p>
            <a:pPr lvl="1"/>
            <a:r>
              <a:rPr lang="en-US" dirty="0" smtClean="0"/>
              <a:t>Adversary provides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Challenger provides E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b</a:t>
            </a:r>
            <a:r>
              <a:rPr lang="en-US" dirty="0" smtClean="0"/>
              <a:t>) for  b = 0 or 1</a:t>
            </a:r>
          </a:p>
          <a:p>
            <a:pPr lvl="1"/>
            <a:r>
              <a:rPr lang="en-US" dirty="0" smtClean="0"/>
              <a:t>Adversary queries oracles again</a:t>
            </a:r>
          </a:p>
          <a:p>
            <a:pPr lvl="1"/>
            <a:r>
              <a:rPr lang="en-US" dirty="0" smtClean="0"/>
              <a:t>Outputs guess for b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Adversary can’t win with probability (non-negligibly) more than 1/2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272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encryption primitives insecure</a:t>
            </a:r>
          </a:p>
          <a:p>
            <a:pPr lvl="1"/>
            <a:r>
              <a:rPr lang="en-US" dirty="0" smtClean="0"/>
              <a:t>Block cipher: C = C’ =&gt; P = P’</a:t>
            </a:r>
          </a:p>
          <a:p>
            <a:pPr lvl="1"/>
            <a:r>
              <a:rPr lang="en-US" dirty="0" smtClean="0"/>
              <a:t>Stream cipher: C </a:t>
            </a:r>
            <a:r>
              <a:rPr lang="en-US" dirty="0" err="1" smtClean="0"/>
              <a:t>xor</a:t>
            </a:r>
            <a:r>
              <a:rPr lang="en-US" dirty="0" smtClean="0"/>
              <a:t> C’ = P </a:t>
            </a:r>
            <a:r>
              <a:rPr lang="en-US" dirty="0" err="1" smtClean="0"/>
              <a:t>xor</a:t>
            </a:r>
            <a:r>
              <a:rPr lang="en-US" dirty="0" smtClean="0"/>
              <a:t> P’</a:t>
            </a:r>
          </a:p>
          <a:p>
            <a:r>
              <a:rPr lang="en-US" dirty="0" smtClean="0"/>
              <a:t>Must use operation mode</a:t>
            </a:r>
          </a:p>
          <a:p>
            <a:pPr lvl="1"/>
            <a:r>
              <a:rPr lang="en-US" dirty="0" smtClean="0"/>
              <a:t>E.g., CBC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= IV (random)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= E</a:t>
            </a:r>
            <a:r>
              <a:rPr lang="en-US" baseline="-25000" dirty="0" smtClean="0"/>
              <a:t>K</a:t>
            </a:r>
            <a:r>
              <a:rPr lang="en-US" dirty="0" smtClean="0"/>
              <a:t>(P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xor</a:t>
            </a:r>
            <a:r>
              <a:rPr lang="en-US" dirty="0" smtClean="0"/>
              <a:t> 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 = E</a:t>
            </a:r>
            <a:r>
              <a:rPr lang="en-US" baseline="-25000" dirty="0" smtClean="0"/>
              <a:t>K</a:t>
            </a:r>
            <a:r>
              <a:rPr lang="en-US" dirty="0" smtClean="0"/>
              <a:t>(P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xor</a:t>
            </a:r>
            <a:r>
              <a:rPr lang="en-US" dirty="0" smtClean="0"/>
              <a:t> C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14</a:t>
            </a:fld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251" y="3657600"/>
            <a:ext cx="2489200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00" y="3657600"/>
            <a:ext cx="248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72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Alice, Bob share key K</a:t>
            </a:r>
          </a:p>
          <a:p>
            <a:pPr lvl="1"/>
            <a:r>
              <a:rPr lang="en-US" dirty="0" smtClean="0"/>
              <a:t>Each sends E</a:t>
            </a:r>
            <a:r>
              <a:rPr lang="en-US" baseline="-25000" dirty="0" smtClean="0"/>
              <a:t>K</a:t>
            </a:r>
            <a:r>
              <a:rPr lang="en-US" dirty="0" smtClean="0"/>
              <a:t>(M) to send M over secure channel</a:t>
            </a:r>
          </a:p>
          <a:p>
            <a:r>
              <a:rPr lang="en-US" dirty="0" smtClean="0"/>
              <a:t>Security properties?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2"/>
            <a:r>
              <a:rPr lang="en-US" dirty="0" smtClean="0"/>
              <a:t>Guaranteed by security of E</a:t>
            </a:r>
          </a:p>
          <a:p>
            <a:pPr lvl="1"/>
            <a:r>
              <a:rPr lang="en-US" dirty="0" smtClean="0"/>
              <a:t>Integrity</a:t>
            </a:r>
          </a:p>
          <a:p>
            <a:pPr lvl="2"/>
            <a:r>
              <a:rPr lang="en-US" dirty="0" smtClean="0"/>
              <a:t>Not guaranteed</a:t>
            </a:r>
          </a:p>
          <a:p>
            <a:pPr lvl="1"/>
            <a:r>
              <a:rPr lang="en-US" dirty="0" smtClean="0"/>
              <a:t>Availability</a:t>
            </a:r>
          </a:p>
          <a:p>
            <a:pPr lvl="2"/>
            <a:r>
              <a:rPr lang="en-US" dirty="0" smtClean="0"/>
              <a:t>Cannot be guaranteed by cryptography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3164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Message Authentication Code (MAC)</a:t>
            </a:r>
          </a:p>
          <a:p>
            <a:pPr lvl="1"/>
            <a:r>
              <a:rPr lang="en-US" dirty="0" smtClean="0"/>
              <a:t>aka Message Integrity Code (MIC)</a:t>
            </a:r>
          </a:p>
          <a:p>
            <a:r>
              <a:rPr lang="en-US" dirty="0" smtClean="0"/>
              <a:t>MAC</a:t>
            </a:r>
            <a:r>
              <a:rPr lang="en-US" baseline="-25000" dirty="0" smtClean="0"/>
              <a:t>K</a:t>
            </a:r>
            <a:r>
              <a:rPr lang="en-US" dirty="0" smtClean="0"/>
              <a:t>(M) = x</a:t>
            </a:r>
          </a:p>
          <a:p>
            <a:r>
              <a:rPr lang="en-US" dirty="0" smtClean="0"/>
              <a:t>Security: </a:t>
            </a:r>
            <a:r>
              <a:rPr lang="en-US" dirty="0" err="1" smtClean="0"/>
              <a:t>unforgeability</a:t>
            </a:r>
            <a:endParaRPr lang="en-US" dirty="0" smtClean="0"/>
          </a:p>
          <a:p>
            <a:pPr lvl="1"/>
            <a:r>
              <a:rPr lang="en-US" dirty="0" smtClean="0"/>
              <a:t>Adversary queries MAC oracle </a:t>
            </a:r>
          </a:p>
          <a:p>
            <a:pPr lvl="2"/>
            <a:r>
              <a:rPr lang="en-US" dirty="0" smtClean="0"/>
              <a:t>MAC</a:t>
            </a:r>
            <a:r>
              <a:rPr lang="en-US" baseline="-25000" dirty="0" smtClean="0"/>
              <a:t>K</a:t>
            </a:r>
            <a:r>
              <a:rPr lang="en-US" dirty="0" smtClean="0"/>
              <a:t>(.)</a:t>
            </a:r>
          </a:p>
          <a:p>
            <a:pPr lvl="1"/>
            <a:r>
              <a:rPr lang="en-US" dirty="0" smtClean="0"/>
              <a:t>Adversary produces (</a:t>
            </a:r>
            <a:r>
              <a:rPr lang="en-US" dirty="0" err="1" smtClean="0"/>
              <a:t>M,x</a:t>
            </a:r>
            <a:r>
              <a:rPr lang="en-US" dirty="0" smtClean="0"/>
              <a:t>) where M has never been queried</a:t>
            </a:r>
          </a:p>
          <a:p>
            <a:pPr lvl="1"/>
            <a:r>
              <a:rPr lang="en-US" dirty="0" smtClean="0"/>
              <a:t>Wins if MAC</a:t>
            </a:r>
            <a:r>
              <a:rPr lang="en-US" baseline="-25000" dirty="0" smtClean="0"/>
              <a:t>K</a:t>
            </a:r>
            <a:r>
              <a:rPr lang="en-US" dirty="0" smtClean="0"/>
              <a:t>(M) = x</a:t>
            </a:r>
          </a:p>
          <a:p>
            <a:pPr lvl="1"/>
            <a:r>
              <a:rPr lang="en-US" dirty="0" smtClean="0"/>
              <a:t>Secure if adversary cannot win with probability non-negligibly more than 0</a:t>
            </a:r>
          </a:p>
          <a:p>
            <a:r>
              <a:rPr lang="en-US" dirty="0" smtClean="0"/>
              <a:t>Examples: HMAC, CBC-MAC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444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 key EK, MAC key MK</a:t>
            </a:r>
          </a:p>
          <a:p>
            <a:r>
              <a:rPr lang="en-US" dirty="0" smtClean="0"/>
              <a:t>Send(M) = E</a:t>
            </a:r>
            <a:r>
              <a:rPr lang="en-US" baseline="-25000" dirty="0" smtClean="0"/>
              <a:t>EK</a:t>
            </a:r>
            <a:r>
              <a:rPr lang="en-US" dirty="0" smtClean="0"/>
              <a:t>(M) || MAC</a:t>
            </a:r>
            <a:r>
              <a:rPr lang="en-US" baseline="-25000" dirty="0" smtClean="0"/>
              <a:t>MK</a:t>
            </a:r>
            <a:r>
              <a:rPr lang="en-US" dirty="0" smtClean="0"/>
              <a:t>(M)</a:t>
            </a:r>
          </a:p>
          <a:p>
            <a:r>
              <a:rPr lang="en-US" dirty="0" smtClean="0"/>
              <a:t>Secure?</a:t>
            </a:r>
          </a:p>
          <a:p>
            <a:pPr lvl="1"/>
            <a:r>
              <a:rPr lang="en-US" dirty="0" smtClean="0"/>
              <a:t>Replay</a:t>
            </a:r>
          </a:p>
          <a:p>
            <a:pPr lvl="1"/>
            <a:r>
              <a:rPr lang="en-US" dirty="0" smtClean="0"/>
              <a:t>Reflection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Sequence numbers</a:t>
            </a:r>
          </a:p>
          <a:p>
            <a:pPr lvl="1"/>
            <a:r>
              <a:rPr lang="en-US" dirty="0" smtClean="0"/>
              <a:t>Different keys in different directions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8626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establish symmetric key with everyone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keys total</a:t>
            </a:r>
          </a:p>
          <a:p>
            <a:pPr lvl="1"/>
            <a:r>
              <a:rPr lang="en-US" dirty="0" smtClean="0"/>
              <a:t>Must be exchanged over secure channel!</a:t>
            </a:r>
          </a:p>
          <a:p>
            <a:r>
              <a:rPr lang="en-US" dirty="0" smtClean="0"/>
              <a:t>Public key cryptography</a:t>
            </a:r>
          </a:p>
          <a:p>
            <a:pPr lvl="1"/>
            <a:r>
              <a:rPr lang="en-US" dirty="0" smtClean="0"/>
              <a:t>Two keys: PK – public, SK – secret</a:t>
            </a:r>
          </a:p>
          <a:p>
            <a:pPr lvl="1"/>
            <a:r>
              <a:rPr lang="en-US" dirty="0" smtClean="0"/>
              <a:t>C = E</a:t>
            </a:r>
            <a:r>
              <a:rPr lang="en-US" baseline="-25000" dirty="0" smtClean="0"/>
              <a:t>PK</a:t>
            </a:r>
            <a:r>
              <a:rPr lang="en-US" dirty="0" smtClean="0"/>
              <a:t>(P)</a:t>
            </a:r>
          </a:p>
          <a:p>
            <a:pPr lvl="1"/>
            <a:r>
              <a:rPr lang="en-US" dirty="0" smtClean="0"/>
              <a:t>P = D</a:t>
            </a:r>
            <a:r>
              <a:rPr lang="en-US" baseline="-25000" dirty="0" smtClean="0"/>
              <a:t>SK</a:t>
            </a:r>
            <a:r>
              <a:rPr lang="en-US" dirty="0" smtClean="0"/>
              <a:t>(C)</a:t>
            </a:r>
          </a:p>
          <a:p>
            <a:pPr lvl="1"/>
            <a:r>
              <a:rPr lang="en-US" dirty="0" smtClean="0"/>
              <a:t>O(N) keys total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375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Example: RSA</a:t>
            </a:r>
          </a:p>
          <a:p>
            <a:pPr lvl="1"/>
            <a:r>
              <a:rPr lang="en-US" dirty="0" err="1" smtClean="0"/>
              <a:t>Rivest</a:t>
            </a:r>
            <a:r>
              <a:rPr lang="en-US" dirty="0" smtClean="0"/>
              <a:t>, Shamir, </a:t>
            </a:r>
            <a:r>
              <a:rPr lang="en-US" dirty="0" err="1" smtClean="0"/>
              <a:t>Adleman</a:t>
            </a:r>
            <a:r>
              <a:rPr lang="en-US" dirty="0" smtClean="0"/>
              <a:t>, 1977</a:t>
            </a:r>
          </a:p>
          <a:p>
            <a:r>
              <a:rPr lang="en-US" dirty="0" smtClean="0"/>
              <a:t>Key generation</a:t>
            </a:r>
          </a:p>
          <a:p>
            <a:pPr lvl="1"/>
            <a:r>
              <a:rPr lang="en-US" dirty="0" smtClean="0"/>
              <a:t>N = p*q, for two large primes p</a:t>
            </a:r>
          </a:p>
          <a:p>
            <a:pPr lvl="1"/>
            <a:r>
              <a:rPr lang="en-US" dirty="0" smtClean="0"/>
              <a:t>e = 3, d = e</a:t>
            </a:r>
            <a:r>
              <a:rPr lang="en-US" baseline="30000" dirty="0" smtClean="0"/>
              <a:t>-1 </a:t>
            </a:r>
            <a:r>
              <a:rPr lang="en-US" dirty="0" smtClean="0"/>
              <a:t>in Z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lvl="2"/>
            <a:r>
              <a:rPr lang="en-US" dirty="0" smtClean="0"/>
              <a:t>d can be computed with knowledge of p, q</a:t>
            </a:r>
          </a:p>
          <a:p>
            <a:pPr lvl="1"/>
            <a:r>
              <a:rPr lang="en-US" dirty="0" smtClean="0"/>
              <a:t>PK = (N, e), SK = d</a:t>
            </a:r>
          </a:p>
          <a:p>
            <a:pPr lvl="2"/>
            <a:r>
              <a:rPr lang="en-US" dirty="0" smtClean="0"/>
              <a:t>Factoring N into </a:t>
            </a:r>
            <a:r>
              <a:rPr lang="en-US" dirty="0" err="1" smtClean="0"/>
              <a:t>p,q</a:t>
            </a:r>
            <a:r>
              <a:rPr lang="en-US" dirty="0" smtClean="0"/>
              <a:t> currently infeasible if </a:t>
            </a:r>
            <a:r>
              <a:rPr lang="en-US" dirty="0" err="1" smtClean="0"/>
              <a:t>p,q</a:t>
            </a:r>
            <a:r>
              <a:rPr lang="en-US" dirty="0" smtClean="0"/>
              <a:t> &gt; ~1024 bits</a:t>
            </a:r>
          </a:p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C = M</a:t>
            </a:r>
            <a:r>
              <a:rPr lang="en-US" baseline="30000" dirty="0" smtClean="0"/>
              <a:t>e</a:t>
            </a:r>
            <a:r>
              <a:rPr lang="en-US" dirty="0" smtClean="0"/>
              <a:t> (mod N)</a:t>
            </a:r>
          </a:p>
          <a:p>
            <a:pPr lvl="1"/>
            <a:r>
              <a:rPr lang="en-US" dirty="0" smtClean="0"/>
              <a:t>P = C</a:t>
            </a:r>
            <a:r>
              <a:rPr lang="en-US" baseline="30000" dirty="0" smtClean="0"/>
              <a:t>d</a:t>
            </a:r>
            <a:r>
              <a:rPr lang="en-US" dirty="0" smtClean="0"/>
              <a:t> (mod N)</a:t>
            </a:r>
          </a:p>
          <a:p>
            <a:r>
              <a:rPr lang="en-US" dirty="0" smtClean="0"/>
              <a:t>Note: insecure in this form</a:t>
            </a:r>
          </a:p>
          <a:p>
            <a:pPr lvl="1"/>
            <a:r>
              <a:rPr lang="en-US" dirty="0" smtClean="0"/>
              <a:t>Must use randomization, padding to ensure </a:t>
            </a:r>
            <a:r>
              <a:rPr lang="en-US" dirty="0" err="1" smtClean="0"/>
              <a:t>indistinguishability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017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385763"/>
            <a:ext cx="6194425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ISIS algorithm for total ordering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2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3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4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5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6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8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9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0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1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2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6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7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8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9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0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 Message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 Proposed Seq</a:t>
            </a:r>
            <a:endParaRPr lang="en-GB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19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21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 Agreed Seq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71066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3135313"/>
            <a:ext cx="1103313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9987-AF55-0F4A-A22A-670A28957F2F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5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RSA-based key exchange</a:t>
            </a:r>
          </a:p>
          <a:p>
            <a:pPr lvl="1"/>
            <a:r>
              <a:rPr lang="en-US" dirty="0" smtClean="0"/>
              <a:t>(roughly what’s used in TLS)</a:t>
            </a:r>
          </a:p>
          <a:p>
            <a:r>
              <a:rPr lang="en-US" dirty="0" smtClean="0"/>
              <a:t>Parties: Client, Server</a:t>
            </a:r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S-&gt;C: PK</a:t>
            </a:r>
            <a:r>
              <a:rPr lang="en-US" baseline="-25000" dirty="0" smtClean="0"/>
              <a:t>S</a:t>
            </a:r>
            <a:r>
              <a:rPr lang="en-US" dirty="0" smtClean="0"/>
              <a:t>, N</a:t>
            </a:r>
            <a:r>
              <a:rPr lang="en-US" baseline="-25000" dirty="0" smtClean="0"/>
              <a:t>S</a:t>
            </a:r>
          </a:p>
          <a:p>
            <a:pPr lvl="1"/>
            <a:r>
              <a:rPr lang="en-US" dirty="0" smtClean="0"/>
              <a:t>C-&gt;S: E</a:t>
            </a:r>
            <a:r>
              <a:rPr lang="en-US" baseline="-25000" dirty="0" smtClean="0"/>
              <a:t>PKS</a:t>
            </a:r>
            <a:r>
              <a:rPr lang="en-US" dirty="0" smtClean="0"/>
              <a:t>(N</a:t>
            </a:r>
            <a:r>
              <a:rPr lang="en-US" baseline="-25000" dirty="0" smtClean="0"/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 = H(N</a:t>
            </a:r>
            <a:r>
              <a:rPr lang="en-US" baseline="-25000" dirty="0" smtClean="0"/>
              <a:t>S</a:t>
            </a:r>
            <a:r>
              <a:rPr lang="en-US" dirty="0" smtClean="0"/>
              <a:t>||N</a:t>
            </a:r>
            <a:r>
              <a:rPr lang="en-US" baseline="-25000" dirty="0" smtClean="0"/>
              <a:t>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Encryption, MAC keys derived from K</a:t>
            </a:r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err="1" smtClean="0"/>
              <a:t>Nonces</a:t>
            </a:r>
            <a:r>
              <a:rPr lang="en-US" dirty="0" smtClean="0"/>
              <a:t> protect from replay</a:t>
            </a:r>
          </a:p>
          <a:p>
            <a:pPr lvl="1"/>
            <a:r>
              <a:rPr lang="en-US" dirty="0" smtClean="0"/>
              <a:t>One-way authentication</a:t>
            </a:r>
          </a:p>
          <a:p>
            <a:pPr lvl="1"/>
            <a:r>
              <a:rPr lang="en-US" dirty="0" smtClean="0"/>
              <a:t>No PFS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8956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Forward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if (long-term) keys uncompromised at end of session, session remains secure forever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</a:p>
          <a:p>
            <a:pPr lvl="1"/>
            <a:r>
              <a:rPr lang="en-US" dirty="0" smtClean="0"/>
              <a:t>S: pick random x, send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endParaRPr lang="en-US" baseline="30000" dirty="0" smtClean="0"/>
          </a:p>
          <a:p>
            <a:pPr lvl="1"/>
            <a:r>
              <a:rPr lang="en-US" dirty="0" smtClean="0"/>
              <a:t>C: pick random y, send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endParaRPr lang="en-US" baseline="30000" dirty="0" smtClean="0"/>
          </a:p>
          <a:p>
            <a:pPr lvl="1"/>
            <a:r>
              <a:rPr lang="en-US" dirty="0" smtClean="0"/>
              <a:t>Use (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)</a:t>
            </a:r>
            <a:r>
              <a:rPr lang="en-US" baseline="30000" dirty="0" smtClean="0"/>
              <a:t>y</a:t>
            </a:r>
            <a:r>
              <a:rPr lang="en-US" dirty="0" smtClean="0"/>
              <a:t> = (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)</a:t>
            </a:r>
            <a:r>
              <a:rPr lang="en-US" baseline="30000" dirty="0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xy</a:t>
            </a:r>
            <a:r>
              <a:rPr lang="en-US" dirty="0" smtClean="0"/>
              <a:t> to derive shared key</a:t>
            </a:r>
          </a:p>
          <a:p>
            <a:pPr lvl="1"/>
            <a:r>
              <a:rPr lang="en-US" dirty="0" smtClean="0"/>
              <a:t>Securely forget secrets (incl. </a:t>
            </a:r>
            <a:r>
              <a:rPr lang="en-US" dirty="0" err="1" smtClean="0"/>
              <a:t>x,y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xy</a:t>
            </a:r>
            <a:r>
              <a:rPr lang="en-US" dirty="0" smtClean="0"/>
              <a:t>) after session</a:t>
            </a:r>
          </a:p>
          <a:p>
            <a:r>
              <a:rPr lang="en-US" dirty="0" smtClean="0"/>
              <a:t>Security relies on discrete logarithm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3987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Public-key algorithm</a:t>
            </a:r>
          </a:p>
          <a:p>
            <a:pPr lvl="1"/>
            <a:r>
              <a:rPr lang="en-US" dirty="0" smtClean="0"/>
              <a:t>Secret signing key SK</a:t>
            </a:r>
          </a:p>
          <a:p>
            <a:pPr lvl="1"/>
            <a:r>
              <a:rPr lang="en-US" dirty="0" smtClean="0"/>
              <a:t>Public verification key VK</a:t>
            </a:r>
          </a:p>
          <a:p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sig = </a:t>
            </a:r>
            <a:r>
              <a:rPr lang="en-US" dirty="0" err="1" smtClean="0"/>
              <a:t>Sign</a:t>
            </a:r>
            <a:r>
              <a:rPr lang="en-US" baseline="-25000" dirty="0" err="1" smtClean="0"/>
              <a:t>SK</a:t>
            </a:r>
            <a:r>
              <a:rPr lang="en-US" dirty="0" smtClean="0"/>
              <a:t>(M)</a:t>
            </a:r>
          </a:p>
          <a:p>
            <a:pPr lvl="1"/>
            <a:r>
              <a:rPr lang="en-US" dirty="0" err="1" smtClean="0"/>
              <a:t>Verify</a:t>
            </a:r>
            <a:r>
              <a:rPr lang="en-US" baseline="-25000" dirty="0" err="1" smtClean="0"/>
              <a:t>VK</a:t>
            </a:r>
            <a:r>
              <a:rPr lang="en-US" dirty="0" smtClean="0"/>
              <a:t>(</a:t>
            </a:r>
            <a:r>
              <a:rPr lang="en-US" dirty="0" err="1" smtClean="0"/>
              <a:t>M,sig</a:t>
            </a:r>
            <a:r>
              <a:rPr lang="en-US" dirty="0" smtClean="0"/>
              <a:t>) = True or False </a:t>
            </a:r>
          </a:p>
          <a:p>
            <a:r>
              <a:rPr lang="en-US" dirty="0" smtClean="0"/>
              <a:t>Example: RSA</a:t>
            </a:r>
          </a:p>
          <a:p>
            <a:pPr lvl="1"/>
            <a:r>
              <a:rPr lang="en-US" dirty="0" err="1" smtClean="0"/>
              <a:t>N,e</a:t>
            </a:r>
            <a:r>
              <a:rPr lang="en-US" dirty="0" smtClean="0"/>
              <a:t> = verification key, d = signature key</a:t>
            </a:r>
          </a:p>
          <a:p>
            <a:pPr lvl="1"/>
            <a:r>
              <a:rPr lang="en-US" dirty="0" smtClean="0"/>
              <a:t>Sign(M) = H(M)</a:t>
            </a:r>
            <a:r>
              <a:rPr lang="en-US" baseline="30000" dirty="0" smtClean="0"/>
              <a:t>d</a:t>
            </a:r>
            <a:r>
              <a:rPr lang="en-US" dirty="0" smtClean="0"/>
              <a:t> (mod 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9519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Key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things together:</a:t>
            </a:r>
          </a:p>
          <a:p>
            <a:pPr lvl="1"/>
            <a:r>
              <a:rPr lang="en-US" dirty="0" smtClean="0"/>
              <a:t>A-&gt;B: A,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, Sign(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B-&gt;A: B,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Sign(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Problems?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8403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SIGMA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SIGn</a:t>
            </a:r>
            <a:r>
              <a:rPr lang="en-US" dirty="0" smtClean="0"/>
              <a:t>-and-</a:t>
            </a:r>
            <a:r>
              <a:rPr lang="en-US" dirty="0" err="1" smtClean="0"/>
              <a:t>MAc</a:t>
            </a:r>
            <a:r>
              <a:rPr lang="en-US" dirty="0" smtClean="0"/>
              <a:t>, due to Hugo </a:t>
            </a:r>
            <a:r>
              <a:rPr lang="en-US" dirty="0" err="1" smtClean="0"/>
              <a:t>Krawczyk</a:t>
            </a:r>
            <a:endParaRPr lang="en-US" dirty="0" smtClean="0"/>
          </a:p>
          <a:p>
            <a:r>
              <a:rPr lang="en-US" dirty="0" smtClean="0"/>
              <a:t>Used in IKE, part of IPSec</a:t>
            </a:r>
          </a:p>
          <a:p>
            <a:pPr lvl="1"/>
            <a:r>
              <a:rPr lang="en-US" dirty="0" smtClean="0"/>
              <a:t>A-&gt;B: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endParaRPr lang="en-US" baseline="30000" dirty="0" smtClean="0"/>
          </a:p>
          <a:p>
            <a:pPr lvl="1"/>
            <a:r>
              <a:rPr lang="en-US" dirty="0" smtClean="0"/>
              <a:t>B-&gt;A: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Sign(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err="1" smtClean="0"/>
              <a:t>,g</a:t>
            </a:r>
            <a:r>
              <a:rPr lang="en-US" baseline="30000" dirty="0" err="1" smtClean="0"/>
              <a:t>y</a:t>
            </a:r>
            <a:r>
              <a:rPr lang="en-US" dirty="0" smtClean="0"/>
              <a:t>), MAC</a:t>
            </a:r>
            <a:r>
              <a:rPr lang="en-US" baseline="-25000" dirty="0" smtClean="0"/>
              <a:t>MK</a:t>
            </a:r>
            <a:r>
              <a:rPr lang="en-US" dirty="0" smtClean="0"/>
              <a:t>(B)</a:t>
            </a:r>
          </a:p>
          <a:p>
            <a:pPr lvl="1"/>
            <a:r>
              <a:rPr lang="en-US" dirty="0" smtClean="0"/>
              <a:t>A-&gt;B: A, Sign(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err="1" smtClean="0"/>
              <a:t>,g</a:t>
            </a:r>
            <a:r>
              <a:rPr lang="en-US" baseline="30000" dirty="0" err="1" smtClean="0"/>
              <a:t>x</a:t>
            </a:r>
            <a:r>
              <a:rPr lang="en-US" dirty="0" smtClean="0"/>
              <a:t>),MAC</a:t>
            </a:r>
            <a:r>
              <a:rPr lang="en-US" baseline="-25000" dirty="0" smtClean="0"/>
              <a:t>MK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8121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7513" y="157163"/>
            <a:ext cx="3757612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Digital Certificates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812800"/>
            <a:ext cx="8001000" cy="54864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digital certificate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is a statement signed by a third party principal, and can be reused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</a:rPr>
              <a:t>e.g., Verisign Certification Authority (CA)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To be useful, certificates must have:</a:t>
            </a:r>
          </a:p>
          <a:p>
            <a:pPr lvl="1"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</a:rPr>
              <a:t> A standard format, for construction and interpretation</a:t>
            </a:r>
          </a:p>
          <a:p>
            <a:pPr lvl="1"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</a:rPr>
              <a:t> A protocol for constructing </a:t>
            </a:r>
            <a:r>
              <a:rPr lang="en-US" sz="2000" u="sng">
                <a:latin typeface="Arial" charset="0"/>
                <a:ea typeface="ＭＳ Ｐゴシック" charset="0"/>
              </a:rPr>
              <a:t>chains</a:t>
            </a:r>
            <a:r>
              <a:rPr lang="en-US" sz="2000">
                <a:latin typeface="Arial" charset="0"/>
                <a:ea typeface="ＭＳ Ｐゴシック" charset="0"/>
              </a:rPr>
              <a:t> of certificates</a:t>
            </a:r>
          </a:p>
          <a:p>
            <a:pPr lvl="1"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</a:rPr>
              <a:t> A trusted authority at the end of the chain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63600" y="3714750"/>
            <a:ext cx="7150100" cy="24003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676400" y="3937000"/>
            <a:ext cx="1117600" cy="35242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FA0000"/>
                </a:solidFill>
              </a:rPr>
              <a:t>Alice</a:t>
            </a:r>
            <a:endParaRPr lang="en-US" sz="1800" baseline="-25000" smtClean="0">
              <a:solidFill>
                <a:srgbClr val="FA0000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803900" y="5054600"/>
            <a:ext cx="1435100" cy="90328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FA0000"/>
                </a:solidFill>
              </a:rPr>
              <a:t>Bob  </a:t>
            </a:r>
          </a:p>
          <a:p>
            <a:pPr algn="ctr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smtClean="0">
              <a:solidFill>
                <a:srgbClr val="FA0000"/>
              </a:solidFill>
            </a:endParaRPr>
          </a:p>
          <a:p>
            <a:pPr algn="ctr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baseline="-25000" smtClean="0">
              <a:solidFill>
                <a:srgbClr val="FA0000"/>
              </a:solidFill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032500" y="3822700"/>
            <a:ext cx="1117600" cy="6000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FA0000"/>
                </a:solidFill>
              </a:rPr>
              <a:t>Service (S)</a:t>
            </a:r>
            <a:endParaRPr lang="en-US" sz="1800" baseline="-25000" smtClean="0">
              <a:solidFill>
                <a:srgbClr val="FA0000"/>
              </a:solidFill>
            </a:endParaRP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2794000" y="4114800"/>
            <a:ext cx="318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302000" y="3822700"/>
            <a:ext cx="21336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Request with digital signature</a:t>
            </a:r>
          </a:p>
        </p:txBody>
      </p:sp>
      <p:grpSp>
        <p:nvGrpSpPr>
          <p:cNvPr id="46090" name="Group 10"/>
          <p:cNvGrpSpPr>
            <a:grpSpLocks/>
          </p:cNvGrpSpPr>
          <p:nvPr/>
        </p:nvGrpSpPr>
        <p:grpSpPr bwMode="auto">
          <a:xfrm>
            <a:off x="2857500" y="3949700"/>
            <a:ext cx="482600" cy="366713"/>
            <a:chOff x="448" y="1088"/>
            <a:chExt cx="304" cy="231"/>
          </a:xfrm>
        </p:grpSpPr>
        <p:sp>
          <p:nvSpPr>
            <p:cNvPr id="46106" name="Oval 11"/>
            <p:cNvSpPr>
              <a:spLocks noChangeArrowheads="1"/>
            </p:cNvSpPr>
            <p:nvPr/>
          </p:nvSpPr>
          <p:spPr bwMode="auto">
            <a:xfrm>
              <a:off x="496" y="1096"/>
              <a:ext cx="200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107" name="Text Box 12"/>
            <p:cNvSpPr txBox="1">
              <a:spLocks noChangeArrowheads="1"/>
            </p:cNvSpPr>
            <p:nvPr/>
          </p:nvSpPr>
          <p:spPr bwMode="auto">
            <a:xfrm>
              <a:off x="448" y="1088"/>
              <a:ext cx="3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FA0000"/>
                  </a:solidFill>
                </a:rPr>
                <a:t>1</a:t>
              </a:r>
            </a:p>
          </p:txBody>
        </p:sp>
      </p:grpSp>
      <p:cxnSp>
        <p:nvCxnSpPr>
          <p:cNvPr id="46091" name="AutoShape 13"/>
          <p:cNvCxnSpPr>
            <a:cxnSpLocks noChangeShapeType="1"/>
            <a:stCxn id="46087" idx="2"/>
            <a:endCxn id="46085" idx="2"/>
          </p:cNvCxnSpPr>
          <p:nvPr/>
        </p:nvCxnSpPr>
        <p:spPr bwMode="auto">
          <a:xfrm rot="16200000" flipV="1">
            <a:off x="4346575" y="2178050"/>
            <a:ext cx="133350" cy="4356100"/>
          </a:xfrm>
          <a:prstGeom prst="curvedConnector3">
            <a:avLst>
              <a:gd name="adj1" fmla="val -22857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2" name="Text Box 14"/>
          <p:cNvSpPr txBox="1">
            <a:spLocks noChangeArrowheads="1"/>
          </p:cNvSpPr>
          <p:nvPr/>
        </p:nvSpPr>
        <p:spPr bwMode="auto">
          <a:xfrm>
            <a:off x="3810000" y="4559300"/>
            <a:ext cx="15748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{Certificate}</a:t>
            </a:r>
          </a:p>
        </p:txBody>
      </p:sp>
      <p:grpSp>
        <p:nvGrpSpPr>
          <p:cNvPr id="46093" name="Group 15"/>
          <p:cNvGrpSpPr>
            <a:grpSpLocks/>
          </p:cNvGrpSpPr>
          <p:nvPr/>
        </p:nvGrpSpPr>
        <p:grpSpPr bwMode="auto">
          <a:xfrm>
            <a:off x="5867400" y="4495800"/>
            <a:ext cx="482600" cy="366713"/>
            <a:chOff x="448" y="1088"/>
            <a:chExt cx="304" cy="231"/>
          </a:xfrm>
        </p:grpSpPr>
        <p:sp>
          <p:nvSpPr>
            <p:cNvPr id="46104" name="Oval 16"/>
            <p:cNvSpPr>
              <a:spLocks noChangeArrowheads="1"/>
            </p:cNvSpPr>
            <p:nvPr/>
          </p:nvSpPr>
          <p:spPr bwMode="auto">
            <a:xfrm>
              <a:off x="496" y="1096"/>
              <a:ext cx="200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105" name="Text Box 17"/>
            <p:cNvSpPr txBox="1">
              <a:spLocks noChangeArrowheads="1"/>
            </p:cNvSpPr>
            <p:nvPr/>
          </p:nvSpPr>
          <p:spPr bwMode="auto">
            <a:xfrm>
              <a:off x="448" y="1088"/>
              <a:ext cx="3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FA0000"/>
                  </a:solidFill>
                </a:rPr>
                <a:t>2</a:t>
              </a:r>
            </a:p>
          </p:txBody>
        </p:sp>
      </p:grpSp>
      <p:sp>
        <p:nvSpPr>
          <p:cNvPr id="46094" name="Text Box 18"/>
          <p:cNvSpPr txBox="1">
            <a:spLocks noChangeArrowheads="1"/>
          </p:cNvSpPr>
          <p:nvPr/>
        </p:nvSpPr>
        <p:spPr bwMode="auto">
          <a:xfrm>
            <a:off x="5041900" y="4648200"/>
            <a:ext cx="63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K</a:t>
            </a:r>
            <a:r>
              <a:rPr lang="en-US" sz="2000" baseline="-25000" smtClean="0">
                <a:solidFill>
                  <a:srgbClr val="000000"/>
                </a:solidFill>
              </a:rPr>
              <a:t>S-</a:t>
            </a:r>
          </a:p>
        </p:txBody>
      </p:sp>
      <p:sp>
        <p:nvSpPr>
          <p:cNvPr id="46095" name="Text Box 19"/>
          <p:cNvSpPr txBox="1">
            <a:spLocks noChangeArrowheads="1"/>
          </p:cNvSpPr>
          <p:nvPr/>
        </p:nvSpPr>
        <p:spPr bwMode="auto">
          <a:xfrm>
            <a:off x="6616700" y="5473700"/>
            <a:ext cx="558800" cy="3524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K</a:t>
            </a:r>
            <a:r>
              <a:rPr lang="en-US" sz="2000" baseline="-25000" smtClean="0">
                <a:solidFill>
                  <a:srgbClr val="000000"/>
                </a:solidFill>
              </a:rPr>
              <a:t>S+</a:t>
            </a:r>
          </a:p>
        </p:txBody>
      </p:sp>
      <p:cxnSp>
        <p:nvCxnSpPr>
          <p:cNvPr id="46096" name="AutoShape 20"/>
          <p:cNvCxnSpPr>
            <a:cxnSpLocks noChangeShapeType="1"/>
            <a:stCxn id="46085" idx="2"/>
            <a:endCxn id="46086" idx="1"/>
          </p:cNvCxnSpPr>
          <p:nvPr/>
        </p:nvCxnSpPr>
        <p:spPr bwMode="auto">
          <a:xfrm rot="16200000" flipH="1">
            <a:off x="3410743" y="3113882"/>
            <a:ext cx="1217613" cy="3568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7" name="Text Box 21"/>
          <p:cNvSpPr txBox="1">
            <a:spLocks noChangeArrowheads="1"/>
          </p:cNvSpPr>
          <p:nvPr/>
        </p:nvSpPr>
        <p:spPr bwMode="auto">
          <a:xfrm>
            <a:off x="1689100" y="5067300"/>
            <a:ext cx="2133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Transaction + </a:t>
            </a:r>
          </a:p>
        </p:txBody>
      </p:sp>
      <p:sp>
        <p:nvSpPr>
          <p:cNvPr id="46098" name="Text Box 22"/>
          <p:cNvSpPr txBox="1">
            <a:spLocks noChangeArrowheads="1"/>
          </p:cNvSpPr>
          <p:nvPr/>
        </p:nvSpPr>
        <p:spPr bwMode="auto">
          <a:xfrm>
            <a:off x="3467100" y="5041900"/>
            <a:ext cx="13843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{Certificate}</a:t>
            </a:r>
          </a:p>
        </p:txBody>
      </p:sp>
      <p:sp>
        <p:nvSpPr>
          <p:cNvPr id="46099" name="Text Box 23"/>
          <p:cNvSpPr txBox="1">
            <a:spLocks noChangeArrowheads="1"/>
          </p:cNvSpPr>
          <p:nvPr/>
        </p:nvSpPr>
        <p:spPr bwMode="auto">
          <a:xfrm>
            <a:off x="4622800" y="5130800"/>
            <a:ext cx="63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K</a:t>
            </a:r>
            <a:r>
              <a:rPr lang="en-US" sz="2000" baseline="-25000" smtClean="0">
                <a:solidFill>
                  <a:srgbClr val="000000"/>
                </a:solidFill>
              </a:rPr>
              <a:t>S-</a:t>
            </a:r>
          </a:p>
        </p:txBody>
      </p:sp>
      <p:grpSp>
        <p:nvGrpSpPr>
          <p:cNvPr id="46100" name="Group 24"/>
          <p:cNvGrpSpPr>
            <a:grpSpLocks/>
          </p:cNvGrpSpPr>
          <p:nvPr/>
        </p:nvGrpSpPr>
        <p:grpSpPr bwMode="auto">
          <a:xfrm>
            <a:off x="2222500" y="4546600"/>
            <a:ext cx="482600" cy="366713"/>
            <a:chOff x="448" y="1088"/>
            <a:chExt cx="304" cy="231"/>
          </a:xfrm>
        </p:grpSpPr>
        <p:sp>
          <p:nvSpPr>
            <p:cNvPr id="46102" name="Oval 25"/>
            <p:cNvSpPr>
              <a:spLocks noChangeArrowheads="1"/>
            </p:cNvSpPr>
            <p:nvPr/>
          </p:nvSpPr>
          <p:spPr bwMode="auto">
            <a:xfrm>
              <a:off x="496" y="1096"/>
              <a:ext cx="200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103" name="Text Box 26"/>
            <p:cNvSpPr txBox="1">
              <a:spLocks noChangeArrowheads="1"/>
            </p:cNvSpPr>
            <p:nvPr/>
          </p:nvSpPr>
          <p:spPr bwMode="auto">
            <a:xfrm>
              <a:off x="448" y="1088"/>
              <a:ext cx="3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FA0000"/>
                  </a:solidFill>
                </a:rPr>
                <a:t>3</a:t>
              </a:r>
            </a:p>
          </p:txBody>
        </p:sp>
      </p:grpSp>
      <p:sp>
        <p:nvSpPr>
          <p:cNvPr id="46101" name="Text Box 27"/>
          <p:cNvSpPr txBox="1">
            <a:spLocks noChangeArrowheads="1"/>
          </p:cNvSpPr>
          <p:nvPr/>
        </p:nvSpPr>
        <p:spPr bwMode="auto">
          <a:xfrm>
            <a:off x="133350" y="4425950"/>
            <a:ext cx="1898650" cy="587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Certificate=She is Alice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D3893-F232-9045-949E-CC3338B734F8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4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6238" y="406400"/>
            <a:ext cx="632777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Alice’s Bank Account Certificate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81050" y="1862138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1.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30288" y="1862138"/>
            <a:ext cx="1568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Certificate type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411413" y="1862138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500438" y="1862138"/>
            <a:ext cx="1698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Account number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467100" y="1728788"/>
            <a:ext cx="22225" cy="392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781050" y="2181225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2.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030288" y="2181225"/>
            <a:ext cx="59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Name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1550988" y="2181225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500438" y="2181225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Alice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3467100" y="2120900"/>
            <a:ext cx="22225" cy="3190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781050" y="2500313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3.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1030288" y="2500313"/>
            <a:ext cx="831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Account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1778000" y="2500313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3500438" y="2500313"/>
            <a:ext cx="889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6262626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3467100" y="2439988"/>
            <a:ext cx="22225" cy="3190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781050" y="281940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4.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1030288" y="2819400"/>
            <a:ext cx="2019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Certifying authority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2843213" y="2819400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3500438" y="2819400"/>
            <a:ext cx="1206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Bob’s Bank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3467100" y="2759075"/>
            <a:ext cx="22225" cy="3190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781050" y="3138488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5.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1030288" y="3138488"/>
            <a:ext cx="985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Signature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1892300" y="3138488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621088" y="3124200"/>
            <a:ext cx="2651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{</a:t>
            </a: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Digest</a:t>
            </a: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(</a:t>
            </a: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field 2 + field 3</a:t>
            </a: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)}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269038" y="3249613"/>
            <a:ext cx="4460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K</a:t>
            </a:r>
            <a:r>
              <a:rPr lang="en-GB" sz="1600" i="1" baseline="-25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Bpriv</a:t>
            </a:r>
            <a:endParaRPr lang="en-GB" sz="16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760413" y="3557588"/>
            <a:ext cx="785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760413" y="1785938"/>
            <a:ext cx="785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D3893-F232-9045-949E-CC3338B734F8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7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7663" y="565150"/>
            <a:ext cx="7275512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Public-Key Certificate for Bob’s Bank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54050" y="2541588"/>
            <a:ext cx="3619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1.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903288" y="2541588"/>
            <a:ext cx="14970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Certificate type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287588" y="2541588"/>
            <a:ext cx="179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376613" y="2541588"/>
            <a:ext cx="10890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Public key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19125" y="2381250"/>
            <a:ext cx="2701925" cy="158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343275" y="2406650"/>
            <a:ext cx="22225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3343275" y="2381250"/>
            <a:ext cx="0" cy="158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3365500" y="2381250"/>
            <a:ext cx="5129213" cy="158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3343275" y="2406650"/>
            <a:ext cx="22225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654050" y="2935288"/>
            <a:ext cx="3619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2.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903288" y="2935288"/>
            <a:ext cx="6334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Name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423988" y="2935288"/>
            <a:ext cx="1809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3376613" y="2935288"/>
            <a:ext cx="11557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Bob’s Bank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3343275" y="2800350"/>
            <a:ext cx="22225" cy="392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654050" y="3327400"/>
            <a:ext cx="361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3.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903288" y="3327400"/>
            <a:ext cx="10874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Public key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1878013" y="3327400"/>
            <a:ext cx="1809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3376613" y="33274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K</a:t>
            </a:r>
            <a:r>
              <a:rPr lang="en-GB" sz="2000" i="1" baseline="-25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Bpub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3343275" y="3192463"/>
            <a:ext cx="22225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54050" y="3721100"/>
            <a:ext cx="361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4.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903288" y="3721100"/>
            <a:ext cx="1927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Certifying authority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2717800" y="3721100"/>
            <a:ext cx="1809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3376613" y="3721100"/>
            <a:ext cx="28590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Fred – The Bankers Federation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3343275" y="3586163"/>
            <a:ext cx="22225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654050" y="4114800"/>
            <a:ext cx="361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5. 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903288" y="4114800"/>
            <a:ext cx="9747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Signature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1765300" y="4114800"/>
            <a:ext cx="1809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  <a:endParaRPr lang="en-GB" sz="240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619125" y="4462463"/>
            <a:ext cx="2701925" cy="15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3343275" y="4397375"/>
            <a:ext cx="22225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>
            <a:off x="3365500" y="4462463"/>
            <a:ext cx="5129213" cy="15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0209" name="Group 33"/>
          <p:cNvGrpSpPr>
            <a:grpSpLocks/>
          </p:cNvGrpSpPr>
          <p:nvPr/>
        </p:nvGrpSpPr>
        <p:grpSpPr bwMode="auto">
          <a:xfrm>
            <a:off x="3363913" y="4081463"/>
            <a:ext cx="3187700" cy="342900"/>
            <a:chOff x="2303" y="2745"/>
            <a:chExt cx="1951" cy="216"/>
          </a:xfrm>
        </p:grpSpPr>
        <p:sp>
          <p:nvSpPr>
            <p:cNvPr id="50211" name="Rectangle 34"/>
            <p:cNvSpPr>
              <a:spLocks noChangeArrowheads="1"/>
            </p:cNvSpPr>
            <p:nvPr/>
          </p:nvSpPr>
          <p:spPr bwMode="auto">
            <a:xfrm>
              <a:off x="2303" y="2745"/>
              <a:ext cx="1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smtClean="0">
                  <a:solidFill>
                    <a:srgbClr val="000000"/>
                  </a:solidFill>
                  <a:latin typeface="Times" charset="0"/>
                  <a:ea typeface="ＭＳ Ｐゴシック" charset="0"/>
                  <a:cs typeface="ＭＳ Ｐゴシック" charset="0"/>
                </a:rPr>
                <a:t>{</a:t>
              </a:r>
              <a:r>
                <a:rPr lang="en-GB" sz="2000" i="1" smtClean="0">
                  <a:solidFill>
                    <a:srgbClr val="000000"/>
                  </a:solidFill>
                  <a:latin typeface="Times" charset="0"/>
                  <a:ea typeface="ＭＳ Ｐゴシック" charset="0"/>
                  <a:cs typeface="ＭＳ Ｐゴシック" charset="0"/>
                </a:rPr>
                <a:t>Digest</a:t>
              </a:r>
              <a:r>
                <a:rPr lang="en-GB" sz="2000" smtClean="0">
                  <a:solidFill>
                    <a:srgbClr val="000000"/>
                  </a:solidFill>
                  <a:latin typeface="Times" charset="0"/>
                  <a:ea typeface="ＭＳ Ｐゴシック" charset="0"/>
                  <a:cs typeface="ＭＳ Ｐゴシック" charset="0"/>
                </a:rPr>
                <a:t>(</a:t>
              </a:r>
              <a:r>
                <a:rPr lang="en-GB" sz="2000" i="1" smtClean="0">
                  <a:solidFill>
                    <a:srgbClr val="000000"/>
                  </a:solidFill>
                  <a:latin typeface="Times" charset="0"/>
                  <a:ea typeface="ＭＳ Ｐゴシック" charset="0"/>
                  <a:cs typeface="ＭＳ Ｐゴシック" charset="0"/>
                </a:rPr>
                <a:t>field 2 + field 3</a:t>
              </a:r>
              <a:r>
                <a:rPr lang="en-GB" sz="2000" smtClean="0">
                  <a:solidFill>
                    <a:srgbClr val="000000"/>
                  </a:solidFill>
                  <a:latin typeface="Times" charset="0"/>
                  <a:ea typeface="ＭＳ Ｐゴシック" charset="0"/>
                  <a:cs typeface="ＭＳ Ｐゴシック" charset="0"/>
                </a:rPr>
                <a:t>)}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0212" name="Rectangle 35"/>
            <p:cNvSpPr>
              <a:spLocks noChangeArrowheads="1"/>
            </p:cNvSpPr>
            <p:nvPr/>
          </p:nvSpPr>
          <p:spPr bwMode="auto">
            <a:xfrm>
              <a:off x="3982" y="2807"/>
              <a:ext cx="2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smtClean="0">
                  <a:solidFill>
                    <a:srgbClr val="000000"/>
                  </a:solidFill>
                  <a:latin typeface="Times" charset="0"/>
                  <a:ea typeface="ＭＳ Ｐゴシック" charset="0"/>
                  <a:cs typeface="ＭＳ Ｐゴシック" charset="0"/>
                </a:rPr>
                <a:t>K</a:t>
              </a:r>
              <a:r>
                <a:rPr lang="en-GB" sz="1600" i="1" baseline="-25000" smtClean="0">
                  <a:solidFill>
                    <a:srgbClr val="000000"/>
                  </a:solidFill>
                  <a:latin typeface="Times" charset="0"/>
                  <a:ea typeface="ＭＳ Ｐゴシック" charset="0"/>
                  <a:cs typeface="ＭＳ Ｐゴシック" charset="0"/>
                </a:rPr>
                <a:t>Fpriv</a:t>
              </a:r>
              <a:endParaRPr lang="en-GB" sz="16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0210" name="Text Box 36"/>
          <p:cNvSpPr txBox="1">
            <a:spLocks noChangeArrowheads="1"/>
          </p:cNvSpPr>
          <p:nvPr/>
        </p:nvSpPr>
        <p:spPr bwMode="auto">
          <a:xfrm>
            <a:off x="638175" y="4856163"/>
            <a:ext cx="5589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A0000"/>
                </a:solidFill>
              </a:rPr>
              <a:t>Eventually K</a:t>
            </a:r>
            <a:r>
              <a:rPr lang="en-US" sz="2000" baseline="-25000" smtClean="0">
                <a:solidFill>
                  <a:srgbClr val="FA0000"/>
                </a:solidFill>
              </a:rPr>
              <a:t>F</a:t>
            </a:r>
            <a:r>
              <a:rPr lang="en-US" sz="2000" smtClean="0">
                <a:solidFill>
                  <a:srgbClr val="FA0000"/>
                </a:solidFill>
              </a:rPr>
              <a:t>-, K</a:t>
            </a:r>
            <a:r>
              <a:rPr lang="en-US" sz="2000" baseline="-25000" smtClean="0">
                <a:solidFill>
                  <a:srgbClr val="FA0000"/>
                </a:solidFill>
              </a:rPr>
              <a:t>F</a:t>
            </a:r>
            <a:r>
              <a:rPr lang="en-US" sz="2000" smtClean="0">
                <a:solidFill>
                  <a:srgbClr val="FA0000"/>
                </a:solidFill>
              </a:rPr>
              <a:t>+ have to be obtained reliably.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D3893-F232-9045-949E-CC3338B734F8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762000"/>
            <a:ext cx="8001000" cy="5562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2000" dirty="0"/>
              <a:t>Control of access to resources of a server.</a:t>
            </a:r>
          </a:p>
          <a:p>
            <a:pPr marL="457200" indent="-4572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2000" dirty="0"/>
              <a:t>A basic form of access control checks </a:t>
            </a:r>
            <a:r>
              <a:rPr lang="en-US" sz="2000" dirty="0">
                <a:solidFill>
                  <a:schemeClr val="hlink"/>
                </a:solidFill>
              </a:rPr>
              <a:t>&lt;principal, op, resource&gt;</a:t>
            </a:r>
            <a:r>
              <a:rPr lang="en-US" sz="2000" dirty="0"/>
              <a:t> requests for: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Authenticates the principal.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Ø"/>
              <a:defRPr/>
            </a:pPr>
            <a:r>
              <a:rPr lang="en-US" dirty="0" smtClean="0">
                <a:solidFill>
                  <a:schemeClr val="accent2"/>
                </a:solidFill>
              </a:rPr>
              <a:t> Authorization check for desired op, resource.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2000" dirty="0"/>
              <a:t>Access control matrix M (e.g., maintained at server)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1600" dirty="0"/>
              <a:t>Each principal is represented by a row, and each resource object is represented by a column.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1600" dirty="0" err="1"/>
              <a:t>M[s,o</a:t>
            </a:r>
            <a:r>
              <a:rPr lang="en-US" sz="1600" dirty="0"/>
              <a:t>] lists precisely what operations principal </a:t>
            </a:r>
            <a:r>
              <a:rPr lang="en-US" sz="1600" dirty="0" err="1"/>
              <a:t>s</a:t>
            </a:r>
            <a:r>
              <a:rPr lang="en-US" sz="1600" dirty="0"/>
              <a:t> can request to be carried out on resource </a:t>
            </a:r>
            <a:r>
              <a:rPr lang="en-US" sz="1600" dirty="0" err="1"/>
              <a:t>o</a:t>
            </a:r>
            <a:r>
              <a:rPr lang="en-US" sz="1600" dirty="0" smtClean="0"/>
              <a:t>.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1600" dirty="0" smtClean="0"/>
              <a:t>Check this before carrying out a requested operation. 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1600" dirty="0" smtClean="0"/>
              <a:t>M may </a:t>
            </a:r>
            <a:r>
              <a:rPr lang="en-US" sz="1600" dirty="0"/>
              <a:t>be sparse.</a:t>
            </a:r>
          </a:p>
          <a:p>
            <a:pPr marL="457200" indent="-4572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2000" dirty="0"/>
              <a:t>Access control list (ACL)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1600" dirty="0"/>
              <a:t>Each object maintains a list of access rights of principals, i.e., an ACL is some column in M with the empty entries left out.</a:t>
            </a:r>
          </a:p>
          <a:p>
            <a:pPr marL="400050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pitchFamily="-107" charset="2"/>
              <a:buChar char="v"/>
              <a:defRPr/>
            </a:pPr>
            <a:r>
              <a:rPr lang="en-US" sz="2000" dirty="0"/>
              <a:t>Capability List = row in access control matrix, i.e., per-principal list.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90538" y="174625"/>
            <a:ext cx="6034087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Authorization: Access Control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D3893-F232-9045-949E-CC3338B734F8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9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4" t="38368" r="18787" b="32628"/>
          <a:stretch>
            <a:fillRect/>
          </a:stretch>
        </p:blipFill>
        <p:spPr bwMode="auto">
          <a:xfrm>
            <a:off x="2514600" y="990600"/>
            <a:ext cx="6629400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86092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Focus of Access Control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429000"/>
            <a:ext cx="3962400" cy="27432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Three approaches for protection against security threats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Protection against invalid operations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Protection against unauthorized invocations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Protection against unauthorized users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D3893-F232-9045-949E-CC3338B734F8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5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4694238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 wrap="square"/>
          <a:lstStyle/>
          <a:p>
            <a:pPr>
              <a:defRPr/>
            </a:pPr>
            <a:r>
              <a:rPr lang="en-US"/>
              <a:t>Chord: client to client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2897188" y="1928813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90800" y="4824413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A0000"/>
                </a:solidFill>
              </a:rPr>
              <a:t>N80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64050" y="1490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69925" y="1346200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Say </a:t>
            </a:r>
            <a:r>
              <a:rPr lang="en-US" sz="2400" i="1" smtClean="0">
                <a:solidFill>
                  <a:srgbClr val="000000"/>
                </a:solidFill>
                <a:latin typeface="Times New Roman" charset="0"/>
              </a:rPr>
              <a:t>m=7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408738" y="3438525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A0000"/>
                </a:solidFill>
              </a:rPr>
              <a:t>N32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816600" y="48006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A0000"/>
                </a:solidFill>
              </a:rPr>
              <a:t>N45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230938" y="5435600"/>
            <a:ext cx="29130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File bad.mp3 with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key </a:t>
            </a:r>
            <a:r>
              <a:rPr lang="en-US" sz="2400" smtClean="0">
                <a:solidFill>
                  <a:srgbClr val="00BE00"/>
                </a:solidFill>
              </a:rPr>
              <a:t>K42 </a:t>
            </a:r>
            <a:r>
              <a:rPr lang="en-US" sz="2400" smtClean="0">
                <a:solidFill>
                  <a:srgbClr val="000000"/>
                </a:solidFill>
              </a:rPr>
              <a:t>stored here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53200" y="4810125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1275" name="Picture 11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4584700"/>
            <a:ext cx="1928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33400" y="542925"/>
            <a:ext cx="84867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At node </a:t>
            </a:r>
            <a:r>
              <a:rPr lang="en-US" sz="2400" i="1" smtClean="0">
                <a:solidFill>
                  <a:srgbClr val="000000"/>
                </a:solidFill>
                <a:latin typeface="Times New Roman" charset="0"/>
              </a:rPr>
              <a:t>n</a:t>
            </a: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, send query for key </a:t>
            </a:r>
            <a:r>
              <a:rPr lang="en-US" sz="2400" i="1" smtClean="0">
                <a:solidFill>
                  <a:srgbClr val="000000"/>
                </a:solidFill>
                <a:latin typeface="Times New Roman" charset="0"/>
              </a:rPr>
              <a:t>k</a:t>
            </a: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 to largest successor/finger entry </a:t>
            </a:r>
            <a:r>
              <a:rPr lang="en-US" sz="2400" i="1" smtClean="0">
                <a:solidFill>
                  <a:srgbClr val="000000"/>
                </a:solidFill>
                <a:latin typeface="Times New Roman" charset="0"/>
              </a:rPr>
              <a:t>&lt; 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	if none exist, return </a:t>
            </a:r>
            <a:r>
              <a:rPr lang="en-US" sz="2400" i="1" smtClean="0">
                <a:solidFill>
                  <a:srgbClr val="000000"/>
                </a:solidFill>
                <a:latin typeface="Times New Roman" charset="0"/>
              </a:rPr>
              <a:t>successor(n) </a:t>
            </a: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to requestor</a:t>
            </a:r>
            <a:endParaRPr lang="en-US" sz="2400" i="1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3352800" y="2447925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5689600" y="2524125"/>
            <a:ext cx="635000" cy="1143000"/>
          </a:xfrm>
          <a:custGeom>
            <a:avLst/>
            <a:gdLst>
              <a:gd name="T0" fmla="*/ 64 w 448"/>
              <a:gd name="T1" fmla="*/ 0 h 720"/>
              <a:gd name="T2" fmla="*/ 16 w 448"/>
              <a:gd name="T3" fmla="*/ 240 h 720"/>
              <a:gd name="T4" fmla="*/ 160 w 448"/>
              <a:gd name="T5" fmla="*/ 576 h 720"/>
              <a:gd name="T6" fmla="*/ 448 w 448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5676900" y="3667125"/>
            <a:ext cx="647700" cy="1066800"/>
          </a:xfrm>
          <a:custGeom>
            <a:avLst/>
            <a:gdLst>
              <a:gd name="T0" fmla="*/ 456 w 456"/>
              <a:gd name="T1" fmla="*/ 8 h 584"/>
              <a:gd name="T2" fmla="*/ 216 w 456"/>
              <a:gd name="T3" fmla="*/ 56 h 584"/>
              <a:gd name="T4" fmla="*/ 24 w 456"/>
              <a:gd name="T5" fmla="*/ 344 h 584"/>
              <a:gd name="T6" fmla="*/ 72 w 456"/>
              <a:gd name="T7" fmla="*/ 584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FA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172200" y="2447925"/>
            <a:ext cx="2978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All </a:t>
            </a:r>
            <a:r>
              <a:rPr lang="ja-JP" altLang="en-US" sz="2400" smtClean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arrows</a:t>
            </a:r>
            <a:r>
              <a:rPr lang="ja-JP" altLang="en-US" sz="2400" smtClean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 are RPCs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362200" y="1851025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A0000"/>
                </a:solidFill>
              </a:rPr>
              <a:t>N112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981200" y="2981325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A0000"/>
                </a:solidFill>
              </a:rPr>
              <a:t>N96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43600" y="1838325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A0000"/>
                </a:solidFill>
              </a:rPr>
              <a:t>N16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28600" y="3514725"/>
            <a:ext cx="2527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Who has bad.mp3?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charset="0"/>
              </a:rPr>
              <a:t>(hashes to K42)</a:t>
            </a:r>
          </a:p>
        </p:txBody>
      </p:sp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88" y="2928938"/>
            <a:ext cx="1103312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9987-AF55-0F4A-A22A-670A28957F2F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0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5291138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ACL and Capability Usage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2400"/>
            <a:ext cx="3810000" cy="48006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Comparison between ACLs and capabilities for protecting objects.</a:t>
            </a:r>
          </a:p>
          <a:p>
            <a:pPr marL="533400" indent="-533400">
              <a:buFontTx/>
              <a:buAutoNum type="alphaLcParenR"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Using an ACL</a:t>
            </a:r>
          </a:p>
          <a:p>
            <a:pPr marL="533400" indent="-533400">
              <a:buFontTx/>
              <a:buAutoNum type="alphaLcParenR"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Using capabilities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5" t="39728" r="24345" b="33232"/>
          <a:stretch>
            <a:fillRect/>
          </a:stretch>
        </p:blipFill>
        <p:spPr bwMode="auto">
          <a:xfrm>
            <a:off x="3592513" y="901700"/>
            <a:ext cx="5551487" cy="519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D3893-F232-9045-949E-CC3338B734F8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4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3" y="182563"/>
            <a:ext cx="6189662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Distributed banking transaction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13317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9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0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3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4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5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6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7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8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29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0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1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2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3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4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5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6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7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8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39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0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1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2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3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4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5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6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7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8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49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0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1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2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3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4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5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6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7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8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59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0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1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2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3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4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5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6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7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8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69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0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.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1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.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2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BranchZ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3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BranchX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4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participant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5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participant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6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7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8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Client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79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BranchY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0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1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2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participant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3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4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5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6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7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8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89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</a:t>
              </a: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join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0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</a:t>
              </a: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join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1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</a:t>
              </a: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join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2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T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3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a.withdraw(4);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4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c.deposit(4);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5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b.withdraw(3);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6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d.deposit(3);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7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8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99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0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400" smtClean="0">
                <a:solidFill>
                  <a:srgbClr val="FA0000"/>
                </a:solidFill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1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openTransaction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2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b.withdraw(T, 3);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3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closeTransaction</a:t>
              </a:r>
              <a:endParaRPr lang="en-GB" sz="24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4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5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T </a:t>
              </a:r>
              <a:r>
                <a:rPr lang="en-GB" sz="15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= 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5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5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openTransaction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6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5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a.withdraw(4);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7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5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c.deposit(4);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8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5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b.withdraw(3);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09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5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d.deposit(3);</a:t>
              </a:r>
              <a:endParaRPr lang="en-GB" sz="2400" i="1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10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5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</a:t>
              </a:r>
              <a:r>
                <a:rPr lang="en-GB" sz="1500" i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closeTransaction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11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smtClean="0">
                  <a:solidFill>
                    <a:srgbClr val="000000"/>
                  </a:solidFill>
                  <a:latin typeface="Times" charset="0"/>
                  <a:ea typeface="ＭＳ Ｐゴシック" charset="0"/>
                  <a:cs typeface="ＭＳ Ｐゴシック" charset="0"/>
                </a:rPr>
                <a:t> </a:t>
              </a:r>
              <a:r>
                <a:rPr lang="en-GB" sz="160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Note: the coordinator is in one of the servers, e.g. BranchX</a:t>
              </a:r>
              <a:endParaRPr lang="en-GB" sz="240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13316" name="Picture 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657600"/>
            <a:ext cx="1103313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9987-AF55-0F4A-A22A-670A28957F2F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7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37502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Security Threats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901700"/>
            <a:ext cx="8001000" cy="53213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Leakage: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An unauthorized party gains access to a service or data.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</a:rPr>
              <a:t>Attacker obtains knowledge of a withdrawal or account balance, e.g., via eavesdropping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Tampering: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Unauthorized change of data, tampering with a service</a:t>
            </a:r>
          </a:p>
          <a:p>
            <a:pPr lvl="1"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</a:rPr>
              <a:t>Attacker changes the variable holding your personal checking $$ total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Vandalism: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Interference with proper operation, without gain to the attacker</a:t>
            </a:r>
          </a:p>
          <a:p>
            <a:pPr lvl="1"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</a:rPr>
              <a:t>Attacker does not allow any transactions to your account</a:t>
            </a:r>
          </a:p>
          <a:p>
            <a:pPr lvl="1"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</a:rPr>
              <a:t>E.g., DOS=denial of service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9987-AF55-0F4A-A22A-670A28957F2F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9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036888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More Concerns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901700"/>
            <a:ext cx="8001000" cy="53213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Attacks on Communication Channel / Network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Eavesdropping –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Obtaining copies of messages without authority.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Masquerading –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Sending or receiving messages with the identity of another </a:t>
            </a:r>
            <a:r>
              <a:rPr lang="en-US" u="sng">
                <a:latin typeface="Arial" charset="0"/>
                <a:ea typeface="ＭＳ Ｐゴシック" charset="0"/>
                <a:cs typeface="ＭＳ Ｐゴシック" charset="0"/>
              </a:rPr>
              <a:t>principal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(user or corporation).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Message tampering –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Intercepting messages and altering their contents before passing them onto the intended recipient.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Replaying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Intercepting messages and sending them at a later time.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Denial of Service Attack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flooding a channel or other resources (e.g., port) with messages.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9987-AF55-0F4A-A22A-670A28957F2F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4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174625"/>
            <a:ext cx="7161212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Addressing the Challenges: </a:t>
            </a:r>
            <a:r>
              <a:rPr lang="en-US">
                <a:solidFill>
                  <a:srgbClr val="FF3300"/>
                </a:solidFill>
              </a:rPr>
              <a:t>Security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901700"/>
            <a:ext cx="8001000" cy="53213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Leakage: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An unauthorized party gains access to a service or data.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rgbClr val="FF3300"/>
                </a:solidFill>
                <a:latin typeface="Arial" charset="0"/>
                <a:ea typeface="ＭＳ Ｐゴシック" charset="0"/>
              </a:rPr>
              <a:t>Confidentiality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</a:rPr>
              <a:t> : protection against disclosure to unauthorized individuals.</a:t>
            </a:r>
            <a:endParaRPr lang="en-US" sz="2000">
              <a:latin typeface="Arial" charset="0"/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Tampering: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Unauthorized change of data, tampering with a service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rgbClr val="FF3300"/>
                </a:solidFill>
                <a:latin typeface="Arial" charset="0"/>
                <a:ea typeface="ＭＳ Ｐゴシック" charset="0"/>
              </a:rPr>
              <a:t>Integrity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</a:rPr>
              <a:t> : protection against alteration or corruption.</a:t>
            </a:r>
            <a:endParaRPr lang="en-US" sz="2000">
              <a:latin typeface="Arial" charset="0"/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Vandalism: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Interference with proper operation, without gain to the attacker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rgbClr val="FF3300"/>
                </a:solidFill>
                <a:latin typeface="Arial" charset="0"/>
                <a:ea typeface="ＭＳ Ｐゴシック" charset="0"/>
              </a:rPr>
              <a:t>Availability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</a:rPr>
              <a:t> : protection against interference with the means to access the resources.</a:t>
            </a:r>
            <a:endParaRPr lang="en-US" sz="2000">
              <a:latin typeface="Arial" charset="0"/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9987-AF55-0F4A-A22A-670A28957F2F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2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174625"/>
            <a:ext cx="639762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Security Policies &amp; Mechanisms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901700"/>
            <a:ext cx="8001000" cy="53213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A Security </a:t>
            </a:r>
            <a:r>
              <a:rPr lang="en-US" i="1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Policy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indicates which actions each entity (user, data, service) is allowed or prohibited to take.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</a:rPr>
              <a:t>E.g., Only an owner is allowed to make transactions to his account. CIA properties.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 Security </a:t>
            </a:r>
            <a:r>
              <a:rPr lang="en-US" i="1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Mechanism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enforces the policy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Ø"/>
            </a:pPr>
            <a:r>
              <a:rPr lang="en-US" sz="2000" i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Encryption and decryption: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 transform data to a form only understandable by authorized users, and vice-versa.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Ø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i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Authentication:</a:t>
            </a:r>
            <a:r>
              <a:rPr lang="en-US" sz="2000">
                <a:latin typeface="Arial" charset="0"/>
                <a:ea typeface="ＭＳ Ｐゴシック" charset="0"/>
              </a:rPr>
              <a:t> verify the claimed identity of a user, client, service, process, etc.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Ø"/>
            </a:pPr>
            <a:r>
              <a:rPr lang="en-US" sz="2000">
                <a:latin typeface="Arial" charset="0"/>
                <a:ea typeface="ＭＳ Ｐゴシック" charset="0"/>
              </a:rPr>
              <a:t> </a:t>
            </a:r>
            <a:r>
              <a:rPr lang="en-US" sz="2000" i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Authorization:</a:t>
            </a:r>
            <a:r>
              <a:rPr lang="en-US" sz="2000">
                <a:latin typeface="Arial" charset="0"/>
                <a:ea typeface="ＭＳ Ｐゴシック" charset="0"/>
              </a:rPr>
              <a:t> verify access rights for an authenticated entity.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  <a:buFont typeface="Wingdings" charset="0"/>
              <a:buChar char="Ø"/>
            </a:pPr>
            <a:r>
              <a:rPr lang="en-US" sz="2000" i="1">
                <a:latin typeface="Arial" charset="0"/>
                <a:ea typeface="ＭＳ Ｐゴシック" charset="0"/>
              </a:rPr>
              <a:t> </a:t>
            </a:r>
            <a:r>
              <a:rPr lang="en-US" sz="2000" i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Auditing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:</a:t>
            </a:r>
            <a:r>
              <a:rPr lang="en-US" sz="2000">
                <a:latin typeface="Arial" charset="0"/>
                <a:ea typeface="ＭＳ Ｐゴシック" charset="0"/>
              </a:rPr>
              <a:t>  make record of and check access to data and resources.  Mainly an offline analysis tool, often after the fact. </a:t>
            </a: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ＭＳ Ｐゴシック"/>
                <a:cs typeface="ＭＳ Ｐゴシック"/>
              </a:rPr>
              <a:t>Nikita Borisov - UIUC</a:t>
            </a:r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9987-AF55-0F4A-A22A-670A28957F2F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7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Tenets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worst-case assumptions</a:t>
            </a:r>
          </a:p>
          <a:p>
            <a:pPr lvl="1"/>
            <a:r>
              <a:rPr lang="en-US" dirty="0" smtClean="0"/>
              <a:t>Network</a:t>
            </a:r>
            <a:r>
              <a:rPr lang="en-US" baseline="0" dirty="0" smtClean="0"/>
              <a:t> compromised</a:t>
            </a:r>
          </a:p>
          <a:p>
            <a:pPr lvl="1"/>
            <a:r>
              <a:rPr lang="en-US" baseline="0" dirty="0" smtClean="0"/>
              <a:t>Code / mechanism is known</a:t>
            </a:r>
          </a:p>
          <a:p>
            <a:pPr lvl="1"/>
            <a:r>
              <a:rPr lang="en-US" dirty="0" smtClean="0"/>
              <a:t>Nothing remains secret forever</a:t>
            </a:r>
          </a:p>
          <a:p>
            <a:r>
              <a:rPr lang="en-US" baseline="0" dirty="0" smtClean="0"/>
              <a:t>Separate policy from mechanism</a:t>
            </a:r>
          </a:p>
          <a:p>
            <a:pPr lvl="1"/>
            <a:r>
              <a:rPr lang="en-US" baseline="0" dirty="0" smtClean="0"/>
              <a:t>Cryptography for secure channels</a:t>
            </a:r>
          </a:p>
          <a:p>
            <a:pPr lvl="1"/>
            <a:r>
              <a:rPr lang="en-US" baseline="0" dirty="0" smtClean="0"/>
              <a:t>Identity management (PKI, passwords, etc.) for authentication</a:t>
            </a:r>
          </a:p>
          <a:p>
            <a:pPr lvl="1"/>
            <a:r>
              <a:rPr lang="en-US" baseline="0" dirty="0" smtClean="0"/>
              <a:t>Access control lists, capabilities for authorization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2011-10-27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7311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LECT01">
  <a:themeElements>
    <a:clrScheme name="">
      <a:dk1>
        <a:srgbClr val="000000"/>
      </a:dk1>
      <a:lt1>
        <a:srgbClr val="FFFFFF"/>
      </a:lt1>
      <a:dk2>
        <a:srgbClr val="FAFD00"/>
      </a:dk2>
      <a:lt2>
        <a:srgbClr val="7F0624"/>
      </a:lt2>
      <a:accent1>
        <a:srgbClr val="FFFFFF"/>
      </a:accent1>
      <a:accent2>
        <a:srgbClr val="FA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30000"/>
      </a:accent6>
      <a:hlink>
        <a:srgbClr val="1700E5"/>
      </a:hlink>
      <a:folHlink>
        <a:srgbClr val="CECECE"/>
      </a:folHlink>
    </a:clrScheme>
    <a:fontScheme name="2_LECT01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lnDef>
  </a:objectDefaults>
  <a:extraClrSchemeLst>
    <a:extraClrScheme>
      <a:clrScheme name="LECT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LECT01">
  <a:themeElements>
    <a:clrScheme name="">
      <a:dk1>
        <a:srgbClr val="000000"/>
      </a:dk1>
      <a:lt1>
        <a:srgbClr val="FFFFFF"/>
      </a:lt1>
      <a:dk2>
        <a:srgbClr val="FAFD00"/>
      </a:dk2>
      <a:lt2>
        <a:srgbClr val="7F0624"/>
      </a:lt2>
      <a:accent1>
        <a:srgbClr val="FFFFFF"/>
      </a:accent1>
      <a:accent2>
        <a:srgbClr val="FA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30000"/>
      </a:accent6>
      <a:hlink>
        <a:srgbClr val="1700E5"/>
      </a:hlink>
      <a:folHlink>
        <a:srgbClr val="CECECE"/>
      </a:folHlink>
    </a:clrScheme>
    <a:fontScheme name="2_LECT01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lnDef>
  </a:objectDefaults>
  <a:extraClrSchemeLst>
    <a:extraClrScheme>
      <a:clrScheme name="LECT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11200</TotalTime>
  <Words>2182</Words>
  <Application>Microsoft Macintosh PowerPoint</Application>
  <PresentationFormat>On-screen Show (4:3)</PresentationFormat>
  <Paragraphs>427</Paragraphs>
  <Slides>30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Module</vt:lpstr>
      <vt:lpstr>2_LECT01</vt:lpstr>
      <vt:lpstr>3_LECT01</vt:lpstr>
      <vt:lpstr>Security in Distributed systems</vt:lpstr>
      <vt:lpstr>ISIS algorithm for total ordering</vt:lpstr>
      <vt:lpstr>Chord: client to client</vt:lpstr>
      <vt:lpstr>Distributed banking transaction</vt:lpstr>
      <vt:lpstr>Security Threats </vt:lpstr>
      <vt:lpstr>More Concerns</vt:lpstr>
      <vt:lpstr>Addressing the Challenges: Security</vt:lpstr>
      <vt:lpstr>Security Policies &amp; Mechanisms </vt:lpstr>
      <vt:lpstr>Security Tenets</vt:lpstr>
      <vt:lpstr>Cryptography</vt:lpstr>
      <vt:lpstr>Encryption (symmetric)</vt:lpstr>
      <vt:lpstr>Encryption (symmetric)</vt:lpstr>
      <vt:lpstr>Security Properties</vt:lpstr>
      <vt:lpstr>Encryption mode</vt:lpstr>
      <vt:lpstr>Secure channel</vt:lpstr>
      <vt:lpstr>Integrity Protection</vt:lpstr>
      <vt:lpstr>Secure Channel</vt:lpstr>
      <vt:lpstr>Public-key cryptography</vt:lpstr>
      <vt:lpstr>RSA</vt:lpstr>
      <vt:lpstr>Key exchange</vt:lpstr>
      <vt:lpstr>Perfect Forward Secrecy</vt:lpstr>
      <vt:lpstr>Digital Signatures</vt:lpstr>
      <vt:lpstr>Authenticated Key Exchange</vt:lpstr>
      <vt:lpstr>SIGMA protocol</vt:lpstr>
      <vt:lpstr>Digital Certificates </vt:lpstr>
      <vt:lpstr>Alice’s Bank Account Certificate</vt:lpstr>
      <vt:lpstr>Public-Key Certificate for Bob’s Bank</vt:lpstr>
      <vt:lpstr>Authorization: Access Control </vt:lpstr>
      <vt:lpstr>Focus of Access Control</vt:lpstr>
      <vt:lpstr>ACL and Capability Usage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in Distributed systems</dc:title>
  <dc:creator>Nikita Borisov</dc:creator>
  <cp:lastModifiedBy>Nikita Borisov</cp:lastModifiedBy>
  <cp:revision>16</cp:revision>
  <cp:lastPrinted>2011-03-29T14:28:43Z</cp:lastPrinted>
  <dcterms:created xsi:type="dcterms:W3CDTF">2011-03-10T15:49:26Z</dcterms:created>
  <dcterms:modified xsi:type="dcterms:W3CDTF">2011-10-31T14:26:40Z</dcterms:modified>
</cp:coreProperties>
</file>