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7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0.xml" ContentType="application/vnd.openxmlformats-officedocument.presentationml.notesSlide+xml"/>
  <Override PartName="/ppt/embeddings/oleObject9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49"/>
  </p:notesMasterIdLst>
  <p:handoutMasterIdLst>
    <p:handoutMasterId r:id="rId50"/>
  </p:handoutMasterIdLst>
  <p:sldIdLst>
    <p:sldId id="344" r:id="rId2"/>
    <p:sldId id="468" r:id="rId3"/>
    <p:sldId id="469" r:id="rId4"/>
    <p:sldId id="470" r:id="rId5"/>
    <p:sldId id="463" r:id="rId6"/>
    <p:sldId id="464" r:id="rId7"/>
    <p:sldId id="465" r:id="rId8"/>
    <p:sldId id="422" r:id="rId9"/>
    <p:sldId id="423" r:id="rId10"/>
    <p:sldId id="424" r:id="rId11"/>
    <p:sldId id="466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61" r:id="rId30"/>
    <p:sldId id="459" r:id="rId31"/>
    <p:sldId id="462" r:id="rId32"/>
    <p:sldId id="467" r:id="rId33"/>
    <p:sldId id="443" r:id="rId34"/>
    <p:sldId id="444" r:id="rId35"/>
    <p:sldId id="445" r:id="rId36"/>
    <p:sldId id="446" r:id="rId37"/>
    <p:sldId id="447" r:id="rId38"/>
    <p:sldId id="448" r:id="rId39"/>
    <p:sldId id="449" r:id="rId40"/>
    <p:sldId id="450" r:id="rId41"/>
    <p:sldId id="451" r:id="rId42"/>
    <p:sldId id="452" r:id="rId43"/>
    <p:sldId id="453" r:id="rId44"/>
    <p:sldId id="454" r:id="rId45"/>
    <p:sldId id="455" r:id="rId46"/>
    <p:sldId id="456" r:id="rId47"/>
    <p:sldId id="457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77" autoAdjust="0"/>
  </p:normalViewPr>
  <p:slideViewPr>
    <p:cSldViewPr>
      <p:cViewPr varScale="1">
        <p:scale>
          <a:sx n="178" d="100"/>
          <a:sy n="178" d="100"/>
        </p:scale>
        <p:origin x="-3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fld id="{6808ABFB-ACFC-1C4B-AC64-B8276C0050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  <a:defRPr/>
            </a:pPr>
            <a:r>
              <a:rPr lang="en-US" sz="12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       2002 M. T. Harandi and J. Hou</a:t>
            </a:r>
          </a:p>
        </p:txBody>
      </p:sp>
      <p:pic>
        <p:nvPicPr>
          <p:cNvPr id="307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2" tIns="44840" rIns="91342" bIns="44840">
            <a:spAutoFit/>
          </a:bodyPr>
          <a:lstStyle/>
          <a:p>
            <a:pPr defTabSz="912813">
              <a:defRPr/>
            </a:pPr>
            <a:r>
              <a:rPr lang="en-US" sz="1500" b="1" i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250807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F08E842-1C2E-F842-B3E9-70BF624A2C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  <a:defRPr/>
            </a:pPr>
            <a:r>
              <a:rPr lang="en-US" sz="17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Teaching Tips: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258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1A5EB0D-6E33-0140-AD09-A070C72FBA9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99" tIns="47649" rIns="95299" bIns="47649"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Eliminate single points of failure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Use gossiping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Basics of gossiping (random target selection, sufficiency of partial views and resulting good properties in the presence of failures etc.) and 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why the naïve solution is O(n^2 log n) msgs, O(n log n) time – gossip provides good f-t, but bad scalability.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But wait a minute – these can be combined ! (motivate next slide)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[Need to reduce this, and make use of composability of functions such as average, max, min etc.]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C651EB-14CF-044B-97A3-B7145A2048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39E8E-6209-B849-829B-8EEFDC29D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002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90839E8E-6209-B849-829B-8EEFDC29D6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</p:sldLayoutIdLst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5253"/>
            <a:ext cx="6324600" cy="2989920"/>
          </a:xfrm>
          <a:effectLst>
            <a:outerShdw blurRad="63500" dist="107763" dir="2700000" algn="ctr" rotWithShape="0">
              <a:srgbClr val="790015"/>
            </a:outerShdw>
          </a:effectLst>
        </p:spPr>
        <p:txBody>
          <a:bodyPr wrap="square" anchor="ctr"/>
          <a:lstStyle/>
          <a:p>
            <a:pPr algn="ctr">
              <a:defRPr/>
            </a:pPr>
            <a:r>
              <a:rPr lang="en-US" i="0" dirty="0">
                <a:solidFill>
                  <a:srgbClr val="006600"/>
                </a:solidFill>
                <a:latin typeface="+mj-lt"/>
              </a:rPr>
              <a:t>Computer Science 425</a:t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i="0" dirty="0">
                <a:solidFill>
                  <a:srgbClr val="006600"/>
                </a:solidFill>
                <a:latin typeface="+mj-lt"/>
              </a:rPr>
              <a:t>Distributed Systems</a:t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>CS 425 / CSE 424 / ECE 428</a:t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i="0" dirty="0">
                <a:solidFill>
                  <a:srgbClr val="006600"/>
                </a:solidFill>
                <a:latin typeface="+mj-lt"/>
              </a:rPr>
              <a:t>Fall </a:t>
            </a:r>
            <a:r>
              <a:rPr lang="en-US" i="0" dirty="0" smtClean="0">
                <a:solidFill>
                  <a:srgbClr val="006600"/>
                </a:solidFill>
                <a:latin typeface="+mj-lt"/>
              </a:rPr>
              <a:t>2011</a:t>
            </a:r>
            <a:endParaRPr lang="en-US" i="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371600" y="3810000"/>
            <a:ext cx="640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Gossiping</a:t>
            </a:r>
            <a:endParaRPr lang="en-US" sz="2400" b="1" dirty="0">
              <a:solidFill>
                <a:schemeClr val="tx1"/>
              </a:solidFill>
              <a:latin typeface="Arial" charset="0"/>
            </a:endParaRPr>
          </a:p>
          <a:p>
            <a:pPr algn="ctr">
              <a:spcBef>
                <a:spcPct val="30000"/>
              </a:spcBef>
              <a:buSzPct val="100000"/>
            </a:pPr>
            <a:r>
              <a:rPr lang="en-US" b="1" dirty="0">
                <a:solidFill>
                  <a:schemeClr val="tx1"/>
                </a:solidFill>
              </a:rPr>
              <a:t>Reading: Section </a:t>
            </a:r>
            <a:r>
              <a:rPr lang="en-US" b="1" dirty="0" smtClean="0">
                <a:solidFill>
                  <a:schemeClr val="tx1"/>
                </a:solidFill>
              </a:rPr>
              <a:t>15.4 / 18.4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04800" y="60198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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sym typeface="Symbol" charset="0"/>
              </a:rPr>
              <a:t>2011, </a:t>
            </a:r>
            <a:r>
              <a:rPr lang="en-US" b="1" dirty="0" smtClean="0">
                <a:solidFill>
                  <a:schemeClr val="tx1"/>
                </a:solidFill>
                <a:sym typeface="Symbol" charset="0"/>
              </a:rPr>
              <a:t>N. Borisov,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sym typeface="Symbol" charset="0"/>
              </a:rPr>
              <a:t>I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. </a:t>
            </a:r>
            <a:r>
              <a:rPr lang="en-US" b="1" dirty="0" smtClean="0">
                <a:solidFill>
                  <a:schemeClr val="tx1"/>
                </a:solidFill>
                <a:sym typeface="Symbol" charset="0"/>
              </a:rPr>
              <a:t>Gupta, K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. </a:t>
            </a:r>
            <a:r>
              <a:rPr lang="en-US" b="1" dirty="0" err="1">
                <a:solidFill>
                  <a:schemeClr val="tx1"/>
                </a:solidFill>
                <a:sym typeface="Symbol" charset="0"/>
              </a:rPr>
              <a:t>Nahrtstedt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,</a:t>
            </a:r>
            <a:r>
              <a:rPr lang="en-US" dirty="0">
                <a:sym typeface="Symbol" charset="0"/>
              </a:rPr>
              <a:t> 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S. </a:t>
            </a:r>
            <a:r>
              <a:rPr lang="en-US" b="1" dirty="0" err="1">
                <a:solidFill>
                  <a:schemeClr val="tx1"/>
                </a:solidFill>
                <a:sym typeface="Symbol" charset="0"/>
              </a:rPr>
              <a:t>Mitra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,</a:t>
            </a:r>
            <a:r>
              <a:rPr lang="en-US" dirty="0">
                <a:sym typeface="Symbol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N.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Vaidya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, M. T.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Harandi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, J.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Hou</a:t>
            </a:r>
            <a:endParaRPr lang="en-US" b="1" dirty="0">
              <a:solidFill>
                <a:schemeClr val="tx1"/>
              </a:solidFill>
              <a:latin typeface="Arial" charset="0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018088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Centralized (B-multicast)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4193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R-multicast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73325" cy="2236788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Simpler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  <p:sp>
        <p:nvSpPr>
          <p:cNvPr id="19473" name="TextBox 16"/>
          <p:cNvSpPr txBox="1">
            <a:spLocks noChangeArrowheads="1"/>
          </p:cNvSpPr>
          <p:nvPr/>
        </p:nvSpPr>
        <p:spPr bwMode="auto">
          <a:xfrm>
            <a:off x="4038600" y="1752600"/>
            <a:ext cx="3352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+ Every node B-multicasts the message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292350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Tree-Based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IPmulticast,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5099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A Third Approach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11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25613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6015038" cy="461963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sz="2800"/>
              <a:t>“Epidemic” Multicast (or “Gossip”)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090738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Properties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Claim that this simple protocol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lightweight in large groups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Spreads a multicast quickly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highly fault-tolerant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175101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Analysis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From old mathematical branch of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[Bailey 75]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Population of 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n+1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 individuals mixing homogeneously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Contact rate between any individual pair is 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At any time, each individual is either uninfected (numbering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 or infected (numbering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Then,</a:t>
            </a:r>
          </a:p>
          <a:p>
            <a:pPr lvl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</a:rPr>
              <a:t> and at all times				                        </a:t>
            </a:r>
            <a:r>
              <a:rPr lang="en-US" sz="1600" i="1">
                <a:latin typeface="Arial" charset="0"/>
                <a:ea typeface="ＭＳ Ｐゴシック" charset="0"/>
              </a:rPr>
              <a:t> </a:t>
            </a:r>
          </a:p>
          <a:p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Infected–uninfected contact turns latter infected</a:t>
            </a:r>
          </a:p>
          <a:p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324600" y="2438400"/>
          <a:ext cx="419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4" imgW="152280" imgH="203040" progId="Equation.3">
                  <p:embed/>
                </p:oleObj>
              </mc:Choice>
              <mc:Fallback>
                <p:oleObj name="Equation" r:id="rId4" imgW="1522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419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819400" y="3429000"/>
          <a:ext cx="19812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Equation" r:id="rId6" imgW="812520" imgH="228600" progId="Equation.3">
                  <p:embed/>
                </p:oleObj>
              </mc:Choice>
              <mc:Fallback>
                <p:oleObj name="Equation" r:id="rId6" imgW="8125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19812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352800" y="4267200"/>
          <a:ext cx="1857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tion" r:id="rId8" imgW="761760" imgH="203040" progId="Equation.3">
                  <p:embed/>
                </p:oleObj>
              </mc:Choice>
              <mc:Fallback>
                <p:oleObj name="Equation" r:id="rId8" imgW="7617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18573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897488" cy="527708"/>
          </a:xfrm>
        </p:spPr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590800"/>
            <a:ext cx="159530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Consistency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590800"/>
            <a:ext cx="140294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Availability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876800"/>
            <a:ext cx="2467342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Partition Resistance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 bwMode="auto">
          <a:xfrm>
            <a:off x="3195509" y="2778031"/>
            <a:ext cx="312909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cxnSp>
        <p:nvCxnSpPr>
          <p:cNvPr id="11" name="Straight Connector 10"/>
          <p:cNvCxnSpPr>
            <a:stCxn id="6" idx="1"/>
            <a:endCxn id="7" idx="0"/>
          </p:cNvCxnSpPr>
          <p:nvPr/>
        </p:nvCxnSpPr>
        <p:spPr bwMode="auto">
          <a:xfrm flipH="1">
            <a:off x="4891271" y="2778031"/>
            <a:ext cx="1433329" cy="209876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cxnSp>
        <p:nvCxnSpPr>
          <p:cNvPr id="13" name="Straight Connector 12"/>
          <p:cNvCxnSpPr>
            <a:stCxn id="7" idx="0"/>
            <a:endCxn id="5" idx="3"/>
          </p:cNvCxnSpPr>
          <p:nvPr/>
        </p:nvCxnSpPr>
        <p:spPr bwMode="auto">
          <a:xfrm flipH="1" flipV="1">
            <a:off x="3195509" y="2778031"/>
            <a:ext cx="1695762" cy="209876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733800" y="1371600"/>
            <a:ext cx="205203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Can’t have all 3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2362200"/>
            <a:ext cx="2400417" cy="318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View-synchronous updates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3581400"/>
            <a:ext cx="697627" cy="318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Quora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3581400"/>
            <a:ext cx="1968307" cy="318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Eventual Consistency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3496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Analysis (contd.)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Continuous time process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				        (why?)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with solution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				        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		(what do these become when t very large?)</a:t>
            </a:r>
          </a:p>
          <a:p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124200" y="2438400"/>
          <a:ext cx="15621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4" imgW="685800" imgH="393480" progId="Equation.3">
                  <p:embed/>
                </p:oleObj>
              </mc:Choice>
              <mc:Fallback>
                <p:oleObj name="Equation" r:id="rId4" imgW="685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15621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038350" y="4114800"/>
          <a:ext cx="44291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6" imgW="1968480" imgH="393480" progId="Equation.3">
                  <p:embed/>
                </p:oleObj>
              </mc:Choice>
              <mc:Fallback>
                <p:oleObj name="Equation" r:id="rId6" imgW="19684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114800"/>
                        <a:ext cx="44291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75761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Epidemic Multicast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150813"/>
            <a:ext cx="5538787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Epidemic Multicast Analysis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431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                          			(why?)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	Substituting, at time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t=clog(n)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num. infected is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			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992438" y="1841500"/>
          <a:ext cx="974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1841500"/>
                        <a:ext cx="974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514850" y="32829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829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065463" y="3200400"/>
          <a:ext cx="29860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tion" r:id="rId8" imgW="1104840" imgH="393480" progId="Equation.3">
                  <p:embed/>
                </p:oleObj>
              </mc:Choice>
              <mc:Fallback>
                <p:oleObj name="Equation" r:id="rId8" imgW="11048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3200400"/>
                        <a:ext cx="2986087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3496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Analysis (contd.)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c,b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to be small numbers independent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  <a:p>
            <a:pPr lvl="1"/>
            <a:r>
              <a:rPr lang="en-US" i="1">
                <a:latin typeface="Arial" charset="0"/>
                <a:ea typeface="ＭＳ Ｐゴシック" charset="0"/>
              </a:rPr>
              <a:t>E.g., c=2; b=2;</a:t>
            </a:r>
            <a:endParaRPr lang="en-US">
              <a:latin typeface="Arial" charset="0"/>
              <a:ea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clog(n)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						[</a:t>
            </a:r>
            <a:r>
              <a:rPr lang="en-US" b="0">
                <a:latin typeface="Arial" charset="0"/>
                <a:ea typeface="ＭＳ Ｐゴシック" charset="0"/>
              </a:rPr>
              <a:t>reliability</a:t>
            </a:r>
            <a:r>
              <a:rPr lang="en-US">
                <a:latin typeface="Arial" charset="0"/>
                <a:ea typeface="ＭＳ Ｐゴシック" charset="0"/>
              </a:rPr>
              <a:t>]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>
                <a:latin typeface="Arial" charset="0"/>
                <a:ea typeface="ＭＳ Ｐゴシック" charset="0"/>
              </a:rPr>
              <a:t>cblog(n) </a:t>
            </a:r>
            <a:r>
              <a:rPr lang="en-US">
                <a:latin typeface="Arial" charset="0"/>
                <a:ea typeface="ＭＳ Ｐゴシック" charset="0"/>
              </a:rPr>
              <a:t>gossip messages [</a:t>
            </a:r>
            <a:r>
              <a:rPr lang="en-US" b="0">
                <a:latin typeface="Arial" charset="0"/>
                <a:ea typeface="ＭＳ Ｐゴシック" charset="0"/>
              </a:rPr>
              <a:t>lightweight</a:t>
            </a:r>
            <a:r>
              <a:rPr lang="en-US">
                <a:latin typeface="Arial" charset="0"/>
                <a:ea typeface="ＭＳ Ｐゴシック" charset="0"/>
              </a:rPr>
              <a:t>]</a:t>
            </a:r>
          </a:p>
          <a:p>
            <a:pPr lvl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209800" y="3048000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4" imgW="355320" imgH="393480" progId="Equation.3">
                  <p:embed/>
                </p:oleObj>
              </mc:Choice>
              <mc:Fallback>
                <p:oleObj name="Equation" r:id="rId4" imgW="355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0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9892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Fault-tolerance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>
                <a:latin typeface="Arial" charset="0"/>
                <a:ea typeface="ＭＳ Ｐゴシック" charset="0"/>
              </a:rPr>
              <a:t>b </a:t>
            </a:r>
            <a:r>
              <a:rPr lang="en-US">
                <a:latin typeface="Arial" charset="0"/>
                <a:ea typeface="ＭＳ Ｐゴシック" charset="0"/>
              </a:rPr>
              <a:t>replaced with </a:t>
            </a:r>
            <a:r>
              <a:rPr lang="en-US" i="1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Work it out!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Node failure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>
                <a:latin typeface="Arial" charset="0"/>
                <a:ea typeface="ＭＳ Ｐゴシック" charset="0"/>
              </a:rPr>
              <a:t>n</a:t>
            </a:r>
            <a:r>
              <a:rPr lang="en-US">
                <a:latin typeface="Arial" charset="0"/>
                <a:ea typeface="ＭＳ Ｐゴシック" charset="0"/>
              </a:rPr>
              <a:t> replaced with </a:t>
            </a:r>
            <a:r>
              <a:rPr lang="en-US" i="1">
                <a:latin typeface="Arial" charset="0"/>
                <a:ea typeface="ＭＳ Ｐゴシック" charset="0"/>
              </a:rPr>
              <a:t>n/2 </a:t>
            </a:r>
            <a:r>
              <a:rPr lang="en-US">
                <a:latin typeface="Arial" charset="0"/>
                <a:ea typeface="ＭＳ Ｐゴシック" charset="0"/>
              </a:rPr>
              <a:t>and </a:t>
            </a:r>
            <a:r>
              <a:rPr lang="en-US" i="1">
                <a:latin typeface="Arial" charset="0"/>
                <a:ea typeface="ＭＳ Ｐゴシック" charset="0"/>
              </a:rPr>
              <a:t>b</a:t>
            </a:r>
            <a:r>
              <a:rPr lang="en-US">
                <a:latin typeface="Arial" charset="0"/>
                <a:ea typeface="ＭＳ Ｐゴシック" charset="0"/>
              </a:rPr>
              <a:t> replaced with </a:t>
            </a:r>
            <a:r>
              <a:rPr lang="en-US" i="1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Same as above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Work it out!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9892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Fault-tolerance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sz="1600" i="1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</a:rPr>
              <a:t>[Galey and Dani 98]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Think: why do rumors spread so fast? why do infectious diseases cascade quickly into epidemics? why does a worm like Blaster spread rapidly?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112077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So,…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this all theory and a bunch of equations?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Or are there implementations yet?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5259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Some implementations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Clearinghouse project: email and database transactions [PODC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87]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refDBMS system [Usenix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94]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Bimodal Multicast [ACM TOCS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99]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Ad-hoc networks [Li Li et al, Infocom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02]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Delay-Tolerant Networks [Y. Li et al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09]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Protocol) ! [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79]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\begin{figure}\begin{center}&#10;\leavevmode&#10;\psfig{file=usenet-fig3.eps} 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97088"/>
            <a:ext cx="9144000" cy="336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529431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NNTP Inter-server Protocol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47800" y="5486400"/>
            <a:ext cx="6927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Server retains news posts for a while,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transmits them lazily, deletes them after a while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355725" y="1336675"/>
            <a:ext cx="6419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AutoNum type="arabicPeriod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Each client uploads and downloads news posts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		from a news server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41325" y="24796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2.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6480175" cy="10096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Gossiping + Replicated Objects </a:t>
            </a:r>
            <a:br>
              <a:rPr lang="en-US"/>
            </a:br>
            <a:r>
              <a:rPr lang="en-US"/>
              <a:t>				for Transactions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596900" y="825500"/>
            <a:ext cx="8001000" cy="5410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itchFamily="-107" charset="0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Arial" pitchFamily="-107" charset="0"/>
                <a:ea typeface="+mn-ea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itchFamily="-107" charset="0"/>
                <a:ea typeface="+mn-ea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itchFamily="-107" charset="0"/>
                <a:ea typeface="+mn-ea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3200" b="0" dirty="0" smtClean="0">
                <a:latin typeface="Arial" charset="0"/>
                <a:ea typeface="ＭＳ Ｐゴシック" charset="0"/>
                <a:cs typeface="ＭＳ Ｐゴシック" charset="0"/>
              </a:rPr>
              <a:t>Counterpart to ACID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dirty="0" smtClean="0">
                <a:latin typeface="Arial" charset="0"/>
                <a:ea typeface="ＭＳ Ｐゴシック" charset="0"/>
              </a:rPr>
              <a:t>B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asically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A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vailable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200" b="0" dirty="0" smtClean="0">
                <a:latin typeface="Arial" charset="0"/>
                <a:ea typeface="ＭＳ Ｐゴシック" charset="0"/>
                <a:cs typeface="ＭＳ Ｐゴシック" charset="0"/>
              </a:rPr>
              <a:t>oft-state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dirty="0" smtClean="0">
                <a:latin typeface="Arial" charset="0"/>
                <a:ea typeface="ＭＳ Ｐゴシック" charset="0"/>
              </a:rPr>
              <a:t>E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ventually Consistent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3200" b="0" dirty="0" smtClean="0">
                <a:latin typeface="Arial" charset="0"/>
                <a:ea typeface="ＭＳ Ｐゴシック" charset="0"/>
                <a:cs typeface="ＭＳ Ｐゴシック" charset="0"/>
              </a:rPr>
              <a:t>Eventual consistency: </a:t>
            </a:r>
            <a:r>
              <a:rPr lang="en-US" sz="2800" b="0" i="1" dirty="0" smtClean="0">
                <a:latin typeface="Arial" charset="0"/>
                <a:ea typeface="ＭＳ Ｐゴシック" charset="0"/>
              </a:rPr>
              <a:t>After a long enough period of no updates, </a:t>
            </a:r>
            <a:r>
              <a:rPr lang="en-US" sz="2800" b="0" i="1" dirty="0">
                <a:latin typeface="Arial" charset="0"/>
                <a:ea typeface="ＭＳ Ｐゴシック" charset="0"/>
              </a:rPr>
              <a:t>a</a:t>
            </a:r>
            <a:r>
              <a:rPr lang="en-US" sz="2800" b="0" i="1" dirty="0" smtClean="0">
                <a:latin typeface="Arial" charset="0"/>
                <a:ea typeface="ＭＳ Ｐゴシック" charset="0"/>
              </a:rPr>
              <a:t>ll replicas will have the same view</a:t>
            </a:r>
            <a:endParaRPr lang="en-US" sz="2200" b="0" i="1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3200" b="0" dirty="0" smtClean="0">
                <a:latin typeface="Arial" charset="0"/>
                <a:ea typeface="ＭＳ Ｐゴシック" charset="0"/>
              </a:rPr>
              <a:t>Optional properties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b="0" dirty="0" smtClean="0">
                <a:latin typeface="Arial" charset="0"/>
                <a:ea typeface="ＭＳ Ｐゴシック" charset="0"/>
              </a:rPr>
              <a:t>Causal consistency</a:t>
            </a:r>
            <a:endParaRPr lang="en-US" sz="2200" b="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b="0" dirty="0" smtClean="0">
                <a:latin typeface="Arial" charset="0"/>
                <a:ea typeface="ＭＳ Ｐゴシック" charset="0"/>
              </a:rPr>
              <a:t>Eventual agreement even with constant updates, failures, etc.</a:t>
            </a:r>
          </a:p>
        </p:txBody>
      </p:sp>
    </p:spTree>
    <p:extLst>
      <p:ext uri="{BB962C8B-B14F-4D97-AF65-F5344CB8AC3E}">
        <p14:creationId xmlns:p14="http://schemas.microsoft.com/office/powerpoint/2010/main" val="195067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5765800" y="889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079500" y="9525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173038"/>
            <a:ext cx="738981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Passive (Primary-Backup) Replication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825500"/>
            <a:ext cx="8001000" cy="54102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Request Communication: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request is issued to the primary RM and carries a unique request id.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Coordination: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Primary takes requests atomically, in order, checks id (resends response if not new id.)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Execution: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Primary executes &amp; stores the response 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Agreement: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If update, primary sends updated state/result, req-id and response to all backup RMs (1-phase commit enough).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Response: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primary sends result to the front end</a:t>
            </a:r>
            <a:endParaRPr lang="en-US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1371600" y="1104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384300" y="11557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378200" y="11430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5994400" y="1358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7302500" y="1892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7289800" y="990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56300" y="1460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251700" y="1155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277100" y="2019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1079500" y="22098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1371600" y="2362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1384300" y="24130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378200" y="23876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2247900" y="1320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2273300" y="2565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4584700" y="1333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V="1">
            <a:off x="4572000" y="1816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6375400" y="2209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6337300" y="2374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V="1">
            <a:off x="6565900" y="1270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6540500" y="1778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6375400" y="1943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5854700" y="1104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7188200" y="1536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188200" y="2413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6223000" y="2692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2374900" y="1714500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….</a:t>
            </a:r>
          </a:p>
        </p:txBody>
      </p:sp>
      <p:sp>
        <p:nvSpPr>
          <p:cNvPr id="58401" name="Oval 33"/>
          <p:cNvSpPr>
            <a:spLocks noChangeArrowheads="1"/>
          </p:cNvSpPr>
          <p:nvPr/>
        </p:nvSpPr>
        <p:spPr bwMode="auto">
          <a:xfrm>
            <a:off x="5943600" y="838200"/>
            <a:ext cx="1752600" cy="21336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7985125" y="280988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00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5765800" y="889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079500" y="9525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5988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Active Replication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8001000" cy="57785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Request Communication: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The request contains a unique identifier and is multicast to all by a reliable totally-ordered multicast.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Coordination: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Group communication ensures that requests are delivered to each RM in the same order (but may be at different physical times!).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Execution: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replica executes the request.  (Correct replicas return same result since they are running the same program, i.e., they are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replicated protocols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replicated state machines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Agreement: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No agreement phase is needed, because of multicast delivery semantics of requests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Response: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replica sends response directly to FE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1371600" y="1104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384300" y="11557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378200" y="11430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7112000" y="1676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6350000" y="1003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311900" y="11684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086600" y="18034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1079500" y="22098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1371600" y="2362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384300" y="24130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378200" y="23876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2247900" y="1320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273300" y="2565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Oval 19"/>
          <p:cNvSpPr>
            <a:spLocks noChangeArrowheads="1"/>
          </p:cNvSpPr>
          <p:nvPr/>
        </p:nvSpPr>
        <p:spPr bwMode="auto">
          <a:xfrm>
            <a:off x="6375400" y="2311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6337300" y="2476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2374900" y="1714500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….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4584700" y="13208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V="1">
            <a:off x="5232400" y="11176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5245100" y="13462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5257800" y="13716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4584700" y="25527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 flipV="1">
            <a:off x="5207000" y="14224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>
            <a:off x="5232400" y="25400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V="1">
            <a:off x="5245100" y="19685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H="1" flipV="1">
            <a:off x="5588000" y="9652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flipH="1">
            <a:off x="4572000" y="9779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 flipV="1">
            <a:off x="4572000" y="14224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H="1">
            <a:off x="5384800" y="28067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H="1" flipV="1">
            <a:off x="4572000" y="26670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>
            <a:off x="4572000" y="15494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52" name="AutoShape 36"/>
          <p:cNvCxnSpPr>
            <a:cxnSpLocks noChangeShapeType="1"/>
            <a:stCxn id="60425" idx="7"/>
            <a:endCxn id="60424" idx="0"/>
          </p:cNvCxnSpPr>
          <p:nvPr/>
        </p:nvCxnSpPr>
        <p:spPr bwMode="auto">
          <a:xfrm rot="5400000" flipH="1">
            <a:off x="5478463" y="-360363"/>
            <a:ext cx="617538" cy="3624263"/>
          </a:xfrm>
          <a:prstGeom prst="curvedConnector3">
            <a:avLst>
              <a:gd name="adj1" fmla="val 142931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3" name="AutoShape 37"/>
          <p:cNvCxnSpPr>
            <a:cxnSpLocks noChangeShapeType="1"/>
            <a:stCxn id="60436" idx="2"/>
            <a:endCxn id="60432" idx="2"/>
          </p:cNvCxnSpPr>
          <p:nvPr/>
        </p:nvCxnSpPr>
        <p:spPr bwMode="auto">
          <a:xfrm rot="16200000" flipV="1">
            <a:off x="5272881" y="1415257"/>
            <a:ext cx="103187" cy="2698750"/>
          </a:xfrm>
          <a:prstGeom prst="curvedConnector3">
            <a:avLst>
              <a:gd name="adj1" fmla="val -307694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4" name="Oval 38"/>
          <p:cNvSpPr>
            <a:spLocks noChangeArrowheads="1"/>
          </p:cNvSpPr>
          <p:nvPr/>
        </p:nvSpPr>
        <p:spPr bwMode="auto">
          <a:xfrm>
            <a:off x="5181600" y="838200"/>
            <a:ext cx="1752600" cy="21336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6096000" y="319088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00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267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813" y="382588"/>
            <a:ext cx="456882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Gossiping Architecture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6750" y="1647825"/>
            <a:ext cx="7772400" cy="4600575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RMs exchange 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messages               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   (1) periodically and (2) amongst each other. Gossip messages convey updates they have each received from clients, and serve to achieve </a:t>
            </a:r>
            <a:r>
              <a:rPr lang="en-US" sz="2000" u="sng" dirty="0">
                <a:latin typeface="Arial" charset="0"/>
                <a:ea typeface="ＭＳ Ｐゴシック" charset="0"/>
                <a:cs typeface="ＭＳ Ｐゴシック" charset="0"/>
              </a:rPr>
              <a:t>anti-entropy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(convergence of all RMs).</a:t>
            </a: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Objective: provisioning of highly available service. Guarantee:</a:t>
            </a:r>
          </a:p>
          <a:p>
            <a:pPr lvl="1"/>
            <a:r>
              <a:rPr lang="en-US" sz="1600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Each client obtains a consistent service over time:</a:t>
            </a:r>
            <a:r>
              <a:rPr lang="en-US" sz="1600" dirty="0">
                <a:latin typeface="Arial" charset="0"/>
                <a:ea typeface="ＭＳ Ｐゴシック" charset="0"/>
              </a:rPr>
              <a:t> in response to a query, an RM may have to wait until it receives </a:t>
            </a:r>
            <a:r>
              <a:rPr lang="ja-JP" altLang="en-US" sz="1600" dirty="0">
                <a:latin typeface="Arial" charset="0"/>
                <a:ea typeface="ＭＳ Ｐゴシック" charset="0"/>
              </a:rPr>
              <a:t>“</a:t>
            </a:r>
            <a:r>
              <a:rPr lang="en-US" sz="1600" dirty="0">
                <a:latin typeface="Arial" charset="0"/>
                <a:ea typeface="ＭＳ Ｐゴシック" charset="0"/>
              </a:rPr>
              <a:t>required</a:t>
            </a:r>
            <a:r>
              <a:rPr lang="ja-JP" altLang="en-US" sz="1600" dirty="0">
                <a:latin typeface="Arial" charset="0"/>
                <a:ea typeface="ＭＳ Ｐゴシック" charset="0"/>
              </a:rPr>
              <a:t>”</a:t>
            </a:r>
            <a:r>
              <a:rPr lang="en-US" sz="1600" dirty="0">
                <a:latin typeface="Arial" charset="0"/>
                <a:ea typeface="ＭＳ Ｐゴシック" charset="0"/>
              </a:rPr>
              <a:t> updates from other </a:t>
            </a:r>
            <a:r>
              <a:rPr lang="en-US" sz="1600" dirty="0" err="1">
                <a:latin typeface="Arial" charset="0"/>
                <a:ea typeface="ＭＳ Ｐゴシック" charset="0"/>
              </a:rPr>
              <a:t>RMs.</a:t>
            </a:r>
            <a:r>
              <a:rPr lang="en-US" sz="1600" dirty="0">
                <a:latin typeface="Arial" charset="0"/>
                <a:ea typeface="ＭＳ Ｐゴシック" charset="0"/>
              </a:rPr>
              <a:t>  The RM then provides client with data that at least reflects the updates that the client has observed so far.</a:t>
            </a:r>
          </a:p>
          <a:p>
            <a:pPr lvl="1"/>
            <a:r>
              <a:rPr lang="en-US" sz="1600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Relaxed consistency among replicas:</a:t>
            </a:r>
            <a:r>
              <a:rPr lang="en-US" sz="1600" dirty="0">
                <a:latin typeface="Arial" charset="0"/>
                <a:ea typeface="ＭＳ Ｐゴシック" charset="0"/>
              </a:rPr>
              <a:t> RMs may be inconsistent at any given point of time. Yet all RMs </a:t>
            </a:r>
            <a:r>
              <a:rPr lang="en-US" sz="1600" u="sng" dirty="0">
                <a:latin typeface="Arial" charset="0"/>
                <a:ea typeface="ＭＳ Ｐゴシック" charset="0"/>
              </a:rPr>
              <a:t>eventually</a:t>
            </a:r>
            <a:r>
              <a:rPr lang="en-US" sz="1600" dirty="0">
                <a:latin typeface="Arial" charset="0"/>
                <a:ea typeface="ＭＳ Ｐゴシック" charset="0"/>
              </a:rPr>
              <a:t> receive all updates and they apply updates with ordering guarantees. Can be used to provide sequential consistency.</a:t>
            </a:r>
          </a:p>
          <a:p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How to provide this?</a:t>
            </a:r>
          </a:p>
          <a:p>
            <a:pPr lvl="1"/>
            <a:endParaRPr lang="en-US" sz="16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663" y="153988"/>
            <a:ext cx="8242300" cy="10096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Query and Update Operations in a Gossip </a:t>
            </a:r>
            <a:br>
              <a:rPr lang="en-GB"/>
            </a:br>
            <a:r>
              <a:rPr lang="en-GB"/>
              <a:t>Service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470150" y="3786188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5191125" y="3757613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Freeform 5"/>
          <p:cNvSpPr>
            <a:spLocks/>
          </p:cNvSpPr>
          <p:nvPr/>
        </p:nvSpPr>
        <p:spPr bwMode="auto">
          <a:xfrm>
            <a:off x="6019800" y="3790950"/>
            <a:ext cx="52388" cy="149225"/>
          </a:xfrm>
          <a:custGeom>
            <a:avLst/>
            <a:gdLst>
              <a:gd name="T0" fmla="*/ 17 w 35"/>
              <a:gd name="T1" fmla="*/ 0 h 88"/>
              <a:gd name="T2" fmla="*/ 35 w 35"/>
              <a:gd name="T3" fmla="*/ 0 h 88"/>
              <a:gd name="T4" fmla="*/ 17 w 35"/>
              <a:gd name="T5" fmla="*/ 88 h 88"/>
              <a:gd name="T6" fmla="*/ 0 w 35"/>
              <a:gd name="T7" fmla="*/ 0 h 88"/>
              <a:gd name="T8" fmla="*/ 17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0"/>
                </a:moveTo>
                <a:lnTo>
                  <a:pt x="35" y="0"/>
                </a:lnTo>
                <a:lnTo>
                  <a:pt x="17" y="88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6045200" y="3351213"/>
            <a:ext cx="1588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3298825" y="3762375"/>
            <a:ext cx="50800" cy="149225"/>
          </a:xfrm>
          <a:custGeom>
            <a:avLst/>
            <a:gdLst>
              <a:gd name="T0" fmla="*/ 18 w 35"/>
              <a:gd name="T1" fmla="*/ 0 h 88"/>
              <a:gd name="T2" fmla="*/ 35 w 35"/>
              <a:gd name="T3" fmla="*/ 0 h 88"/>
              <a:gd name="T4" fmla="*/ 18 w 35"/>
              <a:gd name="T5" fmla="*/ 88 h 88"/>
              <a:gd name="T6" fmla="*/ 0 w 35"/>
              <a:gd name="T7" fmla="*/ 0 h 88"/>
              <a:gd name="T8" fmla="*/ 18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8" y="0"/>
                </a:moveTo>
                <a:lnTo>
                  <a:pt x="35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3325813" y="3351213"/>
            <a:ext cx="1587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>
            <a:off x="5864225" y="4603750"/>
            <a:ext cx="52388" cy="150813"/>
          </a:xfrm>
          <a:custGeom>
            <a:avLst/>
            <a:gdLst>
              <a:gd name="T0" fmla="*/ 17 w 35"/>
              <a:gd name="T1" fmla="*/ 89 h 89"/>
              <a:gd name="T2" fmla="*/ 0 w 35"/>
              <a:gd name="T3" fmla="*/ 89 h 89"/>
              <a:gd name="T4" fmla="*/ 17 w 35"/>
              <a:gd name="T5" fmla="*/ 0 h 89"/>
              <a:gd name="T6" fmla="*/ 35 w 35"/>
              <a:gd name="T7" fmla="*/ 89 h 89"/>
              <a:gd name="T8" fmla="*/ 17 w 35"/>
              <a:gd name="T9" fmla="*/ 89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9"/>
              <a:gd name="T17" fmla="*/ 35 w 35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9">
                <a:moveTo>
                  <a:pt x="17" y="89"/>
                </a:moveTo>
                <a:lnTo>
                  <a:pt x="0" y="89"/>
                </a:lnTo>
                <a:lnTo>
                  <a:pt x="17" y="0"/>
                </a:lnTo>
                <a:lnTo>
                  <a:pt x="35" y="89"/>
                </a:lnTo>
                <a:lnTo>
                  <a:pt x="17" y="89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5889625" y="4730750"/>
            <a:ext cx="1588" cy="3603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Freeform 11"/>
          <p:cNvSpPr>
            <a:spLocks/>
          </p:cNvSpPr>
          <p:nvPr/>
        </p:nvSpPr>
        <p:spPr bwMode="auto">
          <a:xfrm>
            <a:off x="2987675" y="4576763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3013075" y="4727575"/>
            <a:ext cx="1588" cy="4191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Freeform 13"/>
          <p:cNvSpPr>
            <a:spLocks/>
          </p:cNvSpPr>
          <p:nvPr/>
        </p:nvSpPr>
        <p:spPr bwMode="auto">
          <a:xfrm>
            <a:off x="3271838" y="4913313"/>
            <a:ext cx="53975" cy="149225"/>
          </a:xfrm>
          <a:custGeom>
            <a:avLst/>
            <a:gdLst>
              <a:gd name="T0" fmla="*/ 18 w 36"/>
              <a:gd name="T1" fmla="*/ 0 h 88"/>
              <a:gd name="T2" fmla="*/ 36 w 36"/>
              <a:gd name="T3" fmla="*/ 0 h 88"/>
              <a:gd name="T4" fmla="*/ 18 w 36"/>
              <a:gd name="T5" fmla="*/ 88 h 88"/>
              <a:gd name="T6" fmla="*/ 0 w 36"/>
              <a:gd name="T7" fmla="*/ 0 h 88"/>
              <a:gd name="T8" fmla="*/ 18 w 3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0"/>
                </a:moveTo>
                <a:lnTo>
                  <a:pt x="36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3298825" y="4502150"/>
            <a:ext cx="1588" cy="420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2416175" y="47752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3441700" y="47752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2365375" y="1338263"/>
            <a:ext cx="4327525" cy="2039937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2909888" y="3930650"/>
            <a:ext cx="5445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2909888" y="3927475"/>
            <a:ext cx="571500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Oval 20"/>
          <p:cNvSpPr>
            <a:spLocks noChangeArrowheads="1"/>
          </p:cNvSpPr>
          <p:nvPr/>
        </p:nvSpPr>
        <p:spPr bwMode="auto">
          <a:xfrm>
            <a:off x="2755900" y="5027613"/>
            <a:ext cx="8540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3051175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34" name="Oval 22"/>
          <p:cNvSpPr>
            <a:spLocks noChangeArrowheads="1"/>
          </p:cNvSpPr>
          <p:nvPr/>
        </p:nvSpPr>
        <p:spPr bwMode="auto">
          <a:xfrm>
            <a:off x="2755900" y="2359025"/>
            <a:ext cx="879475" cy="99218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3013075" y="272415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5449888" y="2333625"/>
            <a:ext cx="881062" cy="989013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5721350" y="26955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4102100" y="1519238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4335463" y="18811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1831975" y="3549650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25622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3441700" y="35687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3856038" y="3568700"/>
            <a:ext cx="41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5975350" y="4775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5605463" y="3930650"/>
            <a:ext cx="5699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5605463" y="3927475"/>
            <a:ext cx="595312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Oval 35"/>
          <p:cNvSpPr>
            <a:spLocks noChangeArrowheads="1"/>
          </p:cNvSpPr>
          <p:nvPr/>
        </p:nvSpPr>
        <p:spPr bwMode="auto">
          <a:xfrm>
            <a:off x="5475288" y="5027613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5772150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4402138" y="3578225"/>
            <a:ext cx="86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52546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6135688" y="3568700"/>
            <a:ext cx="977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4217988" y="1227138"/>
            <a:ext cx="76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53" name="Freeform 41"/>
          <p:cNvSpPr>
            <a:spLocks/>
          </p:cNvSpPr>
          <p:nvPr/>
        </p:nvSpPr>
        <p:spPr bwMode="auto">
          <a:xfrm>
            <a:off x="2987675" y="3425825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 flipV="1">
            <a:off x="3013075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5" name="Freeform 43"/>
          <p:cNvSpPr>
            <a:spLocks/>
          </p:cNvSpPr>
          <p:nvPr/>
        </p:nvSpPr>
        <p:spPr bwMode="auto">
          <a:xfrm>
            <a:off x="5708650" y="3425825"/>
            <a:ext cx="52388" cy="149225"/>
          </a:xfrm>
          <a:custGeom>
            <a:avLst/>
            <a:gdLst>
              <a:gd name="T0" fmla="*/ 18 w 36"/>
              <a:gd name="T1" fmla="*/ 88 h 88"/>
              <a:gd name="T2" fmla="*/ 0 w 36"/>
              <a:gd name="T3" fmla="*/ 88 h 88"/>
              <a:gd name="T4" fmla="*/ 18 w 36"/>
              <a:gd name="T5" fmla="*/ 0 h 88"/>
              <a:gd name="T6" fmla="*/ 36 w 36"/>
              <a:gd name="T7" fmla="*/ 88 h 88"/>
              <a:gd name="T8" fmla="*/ 18 w 36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88"/>
                </a:moveTo>
                <a:lnTo>
                  <a:pt x="0" y="88"/>
                </a:lnTo>
                <a:lnTo>
                  <a:pt x="18" y="0"/>
                </a:lnTo>
                <a:lnTo>
                  <a:pt x="36" y="88"/>
                </a:lnTo>
                <a:lnTo>
                  <a:pt x="18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 flipV="1">
            <a:off x="5734050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7" name="Rectangle 45"/>
          <p:cNvSpPr>
            <a:spLocks noChangeArrowheads="1"/>
          </p:cNvSpPr>
          <p:nvPr/>
        </p:nvSpPr>
        <p:spPr bwMode="auto">
          <a:xfrm>
            <a:off x="4295775" y="5137150"/>
            <a:ext cx="698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 flipV="1">
            <a:off x="3505200" y="5272088"/>
            <a:ext cx="752475" cy="2397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 flipH="1" flipV="1">
            <a:off x="5060950" y="5300663"/>
            <a:ext cx="544513" cy="2111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0" name="Freeform 48"/>
          <p:cNvSpPr>
            <a:spLocks/>
          </p:cNvSpPr>
          <p:nvPr/>
        </p:nvSpPr>
        <p:spPr bwMode="auto">
          <a:xfrm>
            <a:off x="3635375" y="2501900"/>
            <a:ext cx="130175" cy="90488"/>
          </a:xfrm>
          <a:custGeom>
            <a:avLst/>
            <a:gdLst>
              <a:gd name="T0" fmla="*/ 71 w 88"/>
              <a:gd name="T1" fmla="*/ 36 h 53"/>
              <a:gd name="T2" fmla="*/ 88 w 88"/>
              <a:gd name="T3" fmla="*/ 53 h 53"/>
              <a:gd name="T4" fmla="*/ 0 w 88"/>
              <a:gd name="T5" fmla="*/ 53 h 53"/>
              <a:gd name="T6" fmla="*/ 71 w 88"/>
              <a:gd name="T7" fmla="*/ 0 h 53"/>
              <a:gd name="T8" fmla="*/ 71 w 88"/>
              <a:gd name="T9" fmla="*/ 36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71" y="36"/>
                </a:moveTo>
                <a:lnTo>
                  <a:pt x="88" y="53"/>
                </a:lnTo>
                <a:lnTo>
                  <a:pt x="0" y="53"/>
                </a:lnTo>
                <a:lnTo>
                  <a:pt x="71" y="0"/>
                </a:lnTo>
                <a:lnTo>
                  <a:pt x="71" y="36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1" name="Freeform 49"/>
          <p:cNvSpPr>
            <a:spLocks/>
          </p:cNvSpPr>
          <p:nvPr/>
        </p:nvSpPr>
        <p:spPr bwMode="auto">
          <a:xfrm>
            <a:off x="3973513" y="2417763"/>
            <a:ext cx="128587" cy="90487"/>
          </a:xfrm>
          <a:custGeom>
            <a:avLst/>
            <a:gdLst>
              <a:gd name="T0" fmla="*/ 0 w 88"/>
              <a:gd name="T1" fmla="*/ 18 h 53"/>
              <a:gd name="T2" fmla="*/ 0 w 88"/>
              <a:gd name="T3" fmla="*/ 0 h 53"/>
              <a:gd name="T4" fmla="*/ 88 w 88"/>
              <a:gd name="T5" fmla="*/ 0 h 53"/>
              <a:gd name="T6" fmla="*/ 17 w 88"/>
              <a:gd name="T7" fmla="*/ 53 h 53"/>
              <a:gd name="T8" fmla="*/ 0 w 88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0" y="18"/>
                </a:moveTo>
                <a:lnTo>
                  <a:pt x="0" y="0"/>
                </a:lnTo>
                <a:lnTo>
                  <a:pt x="88" y="0"/>
                </a:lnTo>
                <a:lnTo>
                  <a:pt x="17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2" name="Line 50"/>
          <p:cNvSpPr>
            <a:spLocks noChangeShapeType="1"/>
          </p:cNvSpPr>
          <p:nvPr/>
        </p:nvSpPr>
        <p:spPr bwMode="auto">
          <a:xfrm flipV="1">
            <a:off x="3765550" y="2478088"/>
            <a:ext cx="207963" cy="587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3" name="Freeform 51"/>
          <p:cNvSpPr>
            <a:spLocks/>
          </p:cNvSpPr>
          <p:nvPr/>
        </p:nvSpPr>
        <p:spPr bwMode="auto">
          <a:xfrm>
            <a:off x="3740150" y="2867025"/>
            <a:ext cx="103188" cy="90488"/>
          </a:xfrm>
          <a:custGeom>
            <a:avLst/>
            <a:gdLst>
              <a:gd name="T0" fmla="*/ 70 w 70"/>
              <a:gd name="T1" fmla="*/ 18 h 53"/>
              <a:gd name="T2" fmla="*/ 70 w 70"/>
              <a:gd name="T3" fmla="*/ 53 h 53"/>
              <a:gd name="T4" fmla="*/ 0 w 70"/>
              <a:gd name="T5" fmla="*/ 18 h 53"/>
              <a:gd name="T6" fmla="*/ 70 w 70"/>
              <a:gd name="T7" fmla="*/ 0 h 53"/>
              <a:gd name="T8" fmla="*/ 70 w 70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70" y="18"/>
                </a:moveTo>
                <a:lnTo>
                  <a:pt x="70" y="53"/>
                </a:lnTo>
                <a:lnTo>
                  <a:pt x="0" y="18"/>
                </a:lnTo>
                <a:lnTo>
                  <a:pt x="70" y="0"/>
                </a:lnTo>
                <a:lnTo>
                  <a:pt x="7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4" name="Freeform 52"/>
          <p:cNvSpPr>
            <a:spLocks/>
          </p:cNvSpPr>
          <p:nvPr/>
        </p:nvSpPr>
        <p:spPr bwMode="auto">
          <a:xfrm>
            <a:off x="5216525" y="2867025"/>
            <a:ext cx="130175" cy="90488"/>
          </a:xfrm>
          <a:custGeom>
            <a:avLst/>
            <a:gdLst>
              <a:gd name="T0" fmla="*/ 0 w 89"/>
              <a:gd name="T1" fmla="*/ 18 h 53"/>
              <a:gd name="T2" fmla="*/ 0 w 89"/>
              <a:gd name="T3" fmla="*/ 0 h 53"/>
              <a:gd name="T4" fmla="*/ 89 w 89"/>
              <a:gd name="T5" fmla="*/ 18 h 53"/>
              <a:gd name="T6" fmla="*/ 0 w 89"/>
              <a:gd name="T7" fmla="*/ 53 h 53"/>
              <a:gd name="T8" fmla="*/ 0 w 89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3"/>
              <a:gd name="T17" fmla="*/ 89 w 89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3">
                <a:moveTo>
                  <a:pt x="0" y="18"/>
                </a:moveTo>
                <a:lnTo>
                  <a:pt x="0" y="0"/>
                </a:lnTo>
                <a:lnTo>
                  <a:pt x="89" y="18"/>
                </a:lnTo>
                <a:lnTo>
                  <a:pt x="0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5" name="Line 53"/>
          <p:cNvSpPr>
            <a:spLocks noChangeShapeType="1"/>
          </p:cNvSpPr>
          <p:nvPr/>
        </p:nvSpPr>
        <p:spPr bwMode="auto">
          <a:xfrm>
            <a:off x="3868738" y="2901950"/>
            <a:ext cx="1322387" cy="15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6" name="Freeform 54"/>
          <p:cNvSpPr>
            <a:spLocks/>
          </p:cNvSpPr>
          <p:nvPr/>
        </p:nvSpPr>
        <p:spPr bwMode="auto">
          <a:xfrm>
            <a:off x="4879975" y="2362200"/>
            <a:ext cx="128588" cy="90488"/>
          </a:xfrm>
          <a:custGeom>
            <a:avLst/>
            <a:gdLst>
              <a:gd name="T0" fmla="*/ 88 w 88"/>
              <a:gd name="T1" fmla="*/ 35 h 53"/>
              <a:gd name="T2" fmla="*/ 70 w 88"/>
              <a:gd name="T3" fmla="*/ 53 h 53"/>
              <a:gd name="T4" fmla="*/ 0 w 88"/>
              <a:gd name="T5" fmla="*/ 0 h 53"/>
              <a:gd name="T6" fmla="*/ 88 w 88"/>
              <a:gd name="T7" fmla="*/ 0 h 53"/>
              <a:gd name="T8" fmla="*/ 88 w 88"/>
              <a:gd name="T9" fmla="*/ 35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88" y="35"/>
                </a:moveTo>
                <a:lnTo>
                  <a:pt x="70" y="53"/>
                </a:lnTo>
                <a:lnTo>
                  <a:pt x="0" y="0"/>
                </a:lnTo>
                <a:lnTo>
                  <a:pt x="88" y="0"/>
                </a:lnTo>
                <a:lnTo>
                  <a:pt x="8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7" name="Freeform 55"/>
          <p:cNvSpPr>
            <a:spLocks/>
          </p:cNvSpPr>
          <p:nvPr/>
        </p:nvSpPr>
        <p:spPr bwMode="auto">
          <a:xfrm>
            <a:off x="5319713" y="2528888"/>
            <a:ext cx="130175" cy="120650"/>
          </a:xfrm>
          <a:custGeom>
            <a:avLst/>
            <a:gdLst>
              <a:gd name="T0" fmla="*/ 18 w 89"/>
              <a:gd name="T1" fmla="*/ 35 h 71"/>
              <a:gd name="T2" fmla="*/ 18 w 89"/>
              <a:gd name="T3" fmla="*/ 0 h 71"/>
              <a:gd name="T4" fmla="*/ 89 w 89"/>
              <a:gd name="T5" fmla="*/ 71 h 71"/>
              <a:gd name="T6" fmla="*/ 0 w 89"/>
              <a:gd name="T7" fmla="*/ 53 h 71"/>
              <a:gd name="T8" fmla="*/ 18 w 89"/>
              <a:gd name="T9" fmla="*/ 35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71"/>
              <a:gd name="T17" fmla="*/ 89 w 8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71">
                <a:moveTo>
                  <a:pt x="18" y="35"/>
                </a:moveTo>
                <a:lnTo>
                  <a:pt x="18" y="0"/>
                </a:lnTo>
                <a:lnTo>
                  <a:pt x="89" y="71"/>
                </a:lnTo>
                <a:lnTo>
                  <a:pt x="0" y="53"/>
                </a:lnTo>
                <a:lnTo>
                  <a:pt x="1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8" name="Line 56"/>
          <p:cNvSpPr>
            <a:spLocks noChangeShapeType="1"/>
          </p:cNvSpPr>
          <p:nvPr/>
        </p:nvSpPr>
        <p:spPr bwMode="auto">
          <a:xfrm>
            <a:off x="5008563" y="2414588"/>
            <a:ext cx="311150" cy="1508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9" name="Rectangle 57"/>
          <p:cNvSpPr>
            <a:spLocks noChangeArrowheads="1"/>
          </p:cNvSpPr>
          <p:nvPr/>
        </p:nvSpPr>
        <p:spPr bwMode="auto">
          <a:xfrm>
            <a:off x="4167188" y="25511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gossip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052888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Various Timestamps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550" y="1314450"/>
            <a:ext cx="7772400" cy="432435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Virtual timestamps are used to control the order of operation processing.  The timestamp contains an entry for each RM (i.e., it is a </a:t>
            </a:r>
            <a:r>
              <a:rPr lang="en-US" sz="2000" u="sng">
                <a:latin typeface="Arial" charset="0"/>
                <a:ea typeface="ＭＳ Ｐゴシック" charset="0"/>
                <a:cs typeface="ＭＳ Ｐゴシック" charset="0"/>
              </a:rPr>
              <a:t>vector timestamp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Each front end keeps a vector timestamp,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prev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that reflects the latest data values accessed by that front end. The FE sends this along with every request it sends to any RM.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Replies to FE: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When an RM returns a value as a result of a query operation, it supplies a new timestamp, </a:t>
            </a:r>
            <a:r>
              <a:rPr lang="en-US" sz="1600" i="1">
                <a:latin typeface="Arial" charset="0"/>
                <a:ea typeface="ＭＳ Ｐゴシック" charset="0"/>
              </a:rPr>
              <a:t>new</a:t>
            </a:r>
            <a:r>
              <a:rPr lang="en-US" sz="1600">
                <a:latin typeface="Arial" charset="0"/>
                <a:ea typeface="ＭＳ Ｐゴシック" charset="0"/>
              </a:rPr>
              <a:t>.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An update operation returns a timestamp, </a:t>
            </a:r>
            <a:r>
              <a:rPr lang="en-US" sz="1600" i="1">
                <a:latin typeface="Arial" charset="0"/>
                <a:ea typeface="ＭＳ Ｐゴシック" charset="0"/>
              </a:rPr>
              <a:t>update id</a:t>
            </a:r>
            <a:r>
              <a:rPr lang="en-US" sz="160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Each returned timestamp is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merged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with the FE</a:t>
            </a:r>
            <a:r>
              <a:rPr lang="ja-JP" altLang="en-US" sz="20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 previous timestamp to record the data that has been observed by the client.</a:t>
            </a:r>
          </a:p>
          <a:p>
            <a:pPr lvl="1"/>
            <a:r>
              <a:rPr lang="en-US" sz="1400">
                <a:latin typeface="Arial" charset="0"/>
                <a:ea typeface="ＭＳ Ｐゴシック" charset="0"/>
              </a:rPr>
              <a:t>Merging is a pairwise max operation applied to each element i (from 1 to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388" y="373063"/>
            <a:ext cx="6907212" cy="461962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Front ends Propagate Their Timestamps</a:t>
            </a:r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3221038" y="1243013"/>
            <a:ext cx="4191000" cy="4822825"/>
            <a:chOff x="1672" y="825"/>
            <a:chExt cx="2860" cy="3038"/>
          </a:xfrm>
        </p:grpSpPr>
        <p:sp>
          <p:nvSpPr>
            <p:cNvPr id="68616" name="Rectangle 4"/>
            <p:cNvSpPr>
              <a:spLocks noChangeArrowheads="1"/>
            </p:cNvSpPr>
            <p:nvPr/>
          </p:nvSpPr>
          <p:spPr bwMode="auto">
            <a:xfrm>
              <a:off x="1758" y="2510"/>
              <a:ext cx="924" cy="13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7" name="Rectangle 5"/>
            <p:cNvSpPr>
              <a:spLocks noChangeArrowheads="1"/>
            </p:cNvSpPr>
            <p:nvPr/>
          </p:nvSpPr>
          <p:spPr bwMode="auto">
            <a:xfrm>
              <a:off x="3567" y="2510"/>
              <a:ext cx="925" cy="13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Rectangle 6"/>
            <p:cNvSpPr>
              <a:spLocks noChangeArrowheads="1"/>
            </p:cNvSpPr>
            <p:nvPr/>
          </p:nvSpPr>
          <p:spPr bwMode="auto">
            <a:xfrm>
              <a:off x="1672" y="1020"/>
              <a:ext cx="2860" cy="116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9" name="Freeform 7"/>
            <p:cNvSpPr>
              <a:spLocks/>
            </p:cNvSpPr>
            <p:nvPr/>
          </p:nvSpPr>
          <p:spPr bwMode="auto">
            <a:xfrm>
              <a:off x="2100" y="2921"/>
              <a:ext cx="34" cy="86"/>
            </a:xfrm>
            <a:custGeom>
              <a:avLst/>
              <a:gdLst>
                <a:gd name="T0" fmla="*/ 17 w 34"/>
                <a:gd name="T1" fmla="*/ 86 h 86"/>
                <a:gd name="T2" fmla="*/ 0 w 34"/>
                <a:gd name="T3" fmla="*/ 86 h 86"/>
                <a:gd name="T4" fmla="*/ 17 w 34"/>
                <a:gd name="T5" fmla="*/ 0 h 86"/>
                <a:gd name="T6" fmla="*/ 34 w 34"/>
                <a:gd name="T7" fmla="*/ 86 h 86"/>
                <a:gd name="T8" fmla="*/ 17 w 34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86"/>
                <a:gd name="T17" fmla="*/ 34 w 3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86">
                  <a:moveTo>
                    <a:pt x="17" y="86"/>
                  </a:moveTo>
                  <a:lnTo>
                    <a:pt x="0" y="86"/>
                  </a:lnTo>
                  <a:lnTo>
                    <a:pt x="17" y="0"/>
                  </a:lnTo>
                  <a:lnTo>
                    <a:pt x="34" y="86"/>
                  </a:lnTo>
                  <a:lnTo>
                    <a:pt x="17" y="86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0" name="Line 8"/>
            <p:cNvSpPr>
              <a:spLocks noChangeShapeType="1"/>
            </p:cNvSpPr>
            <p:nvPr/>
          </p:nvSpPr>
          <p:spPr bwMode="auto">
            <a:xfrm flipV="1">
              <a:off x="2117" y="3007"/>
              <a:ext cx="1" cy="25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1" name="Freeform 9"/>
            <p:cNvSpPr>
              <a:spLocks/>
            </p:cNvSpPr>
            <p:nvPr/>
          </p:nvSpPr>
          <p:spPr bwMode="auto">
            <a:xfrm>
              <a:off x="2289" y="3126"/>
              <a:ext cx="34" cy="69"/>
            </a:xfrm>
            <a:custGeom>
              <a:avLst/>
              <a:gdLst>
                <a:gd name="T0" fmla="*/ 17 w 34"/>
                <a:gd name="T1" fmla="*/ 0 h 69"/>
                <a:gd name="T2" fmla="*/ 34 w 34"/>
                <a:gd name="T3" fmla="*/ 0 h 69"/>
                <a:gd name="T4" fmla="*/ 17 w 34"/>
                <a:gd name="T5" fmla="*/ 69 h 69"/>
                <a:gd name="T6" fmla="*/ 0 w 34"/>
                <a:gd name="T7" fmla="*/ 0 h 69"/>
                <a:gd name="T8" fmla="*/ 17 w 34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9"/>
                <a:gd name="T17" fmla="*/ 34 w 34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9">
                  <a:moveTo>
                    <a:pt x="17" y="0"/>
                  </a:moveTo>
                  <a:lnTo>
                    <a:pt x="34" y="0"/>
                  </a:lnTo>
                  <a:lnTo>
                    <a:pt x="17" y="69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Line 10"/>
            <p:cNvSpPr>
              <a:spLocks noChangeShapeType="1"/>
            </p:cNvSpPr>
            <p:nvPr/>
          </p:nvSpPr>
          <p:spPr bwMode="auto">
            <a:xfrm>
              <a:off x="2306" y="2887"/>
              <a:ext cx="1" cy="222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Rectangle 11"/>
            <p:cNvSpPr>
              <a:spLocks noChangeArrowheads="1"/>
            </p:cNvSpPr>
            <p:nvPr/>
          </p:nvSpPr>
          <p:spPr bwMode="auto">
            <a:xfrm>
              <a:off x="2049" y="2544"/>
              <a:ext cx="359" cy="3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Rectangle 12"/>
            <p:cNvSpPr>
              <a:spLocks noChangeArrowheads="1"/>
            </p:cNvSpPr>
            <p:nvPr/>
          </p:nvSpPr>
          <p:spPr bwMode="auto">
            <a:xfrm>
              <a:off x="2049" y="2544"/>
              <a:ext cx="377" cy="360"/>
            </a:xfrm>
            <a:prstGeom prst="rect">
              <a:avLst/>
            </a:prstGeom>
            <a:noFill/>
            <a:ln w="396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Oval 13"/>
            <p:cNvSpPr>
              <a:spLocks noChangeArrowheads="1"/>
            </p:cNvSpPr>
            <p:nvPr/>
          </p:nvSpPr>
          <p:spPr bwMode="auto">
            <a:xfrm>
              <a:off x="1946" y="3229"/>
              <a:ext cx="565" cy="565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Rectangle 14"/>
            <p:cNvSpPr>
              <a:spLocks noChangeArrowheads="1"/>
            </p:cNvSpPr>
            <p:nvPr/>
          </p:nvSpPr>
          <p:spPr bwMode="auto">
            <a:xfrm>
              <a:off x="2143" y="2628"/>
              <a:ext cx="2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27" name="Rectangle 15"/>
            <p:cNvSpPr>
              <a:spLocks noChangeArrowheads="1"/>
            </p:cNvSpPr>
            <p:nvPr/>
          </p:nvSpPr>
          <p:spPr bwMode="auto">
            <a:xfrm>
              <a:off x="2930" y="3268"/>
              <a:ext cx="4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Clients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28" name="Rectangle 16"/>
            <p:cNvSpPr>
              <a:spLocks noChangeArrowheads="1"/>
            </p:cNvSpPr>
            <p:nvPr/>
          </p:nvSpPr>
          <p:spPr bwMode="auto">
            <a:xfrm>
              <a:off x="3830" y="2544"/>
              <a:ext cx="377" cy="3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Rectangle 17"/>
            <p:cNvSpPr>
              <a:spLocks noChangeArrowheads="1"/>
            </p:cNvSpPr>
            <p:nvPr/>
          </p:nvSpPr>
          <p:spPr bwMode="auto">
            <a:xfrm>
              <a:off x="3830" y="2544"/>
              <a:ext cx="394" cy="360"/>
            </a:xfrm>
            <a:prstGeom prst="rect">
              <a:avLst/>
            </a:prstGeom>
            <a:noFill/>
            <a:ln w="396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Oval 18"/>
            <p:cNvSpPr>
              <a:spLocks noChangeArrowheads="1"/>
            </p:cNvSpPr>
            <p:nvPr/>
          </p:nvSpPr>
          <p:spPr bwMode="auto">
            <a:xfrm>
              <a:off x="3744" y="3229"/>
              <a:ext cx="548" cy="565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Rectangle 19"/>
            <p:cNvSpPr>
              <a:spLocks noChangeArrowheads="1"/>
            </p:cNvSpPr>
            <p:nvPr/>
          </p:nvSpPr>
          <p:spPr bwMode="auto">
            <a:xfrm>
              <a:off x="3941" y="2628"/>
              <a:ext cx="1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32" name="Line 20"/>
            <p:cNvSpPr>
              <a:spLocks noChangeShapeType="1"/>
            </p:cNvSpPr>
            <p:nvPr/>
          </p:nvSpPr>
          <p:spPr bwMode="auto">
            <a:xfrm flipV="1">
              <a:off x="2408" y="3349"/>
              <a:ext cx="497" cy="13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3" name="Line 21"/>
            <p:cNvSpPr>
              <a:spLocks noChangeShapeType="1"/>
            </p:cNvSpPr>
            <p:nvPr/>
          </p:nvSpPr>
          <p:spPr bwMode="auto">
            <a:xfrm flipH="1" flipV="1">
              <a:off x="3436" y="3366"/>
              <a:ext cx="377" cy="120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4" name="Rectangle 22"/>
            <p:cNvSpPr>
              <a:spLocks noChangeArrowheads="1"/>
            </p:cNvSpPr>
            <p:nvPr/>
          </p:nvSpPr>
          <p:spPr bwMode="auto">
            <a:xfrm>
              <a:off x="2896" y="825"/>
              <a:ext cx="5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Service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35" name="Freeform 23"/>
            <p:cNvSpPr>
              <a:spLocks/>
            </p:cNvSpPr>
            <p:nvPr/>
          </p:nvSpPr>
          <p:spPr bwMode="auto">
            <a:xfrm>
              <a:off x="2100" y="2219"/>
              <a:ext cx="34" cy="86"/>
            </a:xfrm>
            <a:custGeom>
              <a:avLst/>
              <a:gdLst>
                <a:gd name="T0" fmla="*/ 17 w 34"/>
                <a:gd name="T1" fmla="*/ 86 h 86"/>
                <a:gd name="T2" fmla="*/ 0 w 34"/>
                <a:gd name="T3" fmla="*/ 86 h 86"/>
                <a:gd name="T4" fmla="*/ 17 w 34"/>
                <a:gd name="T5" fmla="*/ 0 h 86"/>
                <a:gd name="T6" fmla="*/ 34 w 34"/>
                <a:gd name="T7" fmla="*/ 86 h 86"/>
                <a:gd name="T8" fmla="*/ 17 w 34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86"/>
                <a:gd name="T17" fmla="*/ 34 w 3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86">
                  <a:moveTo>
                    <a:pt x="17" y="86"/>
                  </a:moveTo>
                  <a:lnTo>
                    <a:pt x="0" y="86"/>
                  </a:lnTo>
                  <a:lnTo>
                    <a:pt x="17" y="0"/>
                  </a:lnTo>
                  <a:lnTo>
                    <a:pt x="34" y="86"/>
                  </a:lnTo>
                  <a:lnTo>
                    <a:pt x="17" y="86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6" name="Line 24"/>
            <p:cNvSpPr>
              <a:spLocks noChangeShapeType="1"/>
            </p:cNvSpPr>
            <p:nvPr/>
          </p:nvSpPr>
          <p:spPr bwMode="auto">
            <a:xfrm flipV="1">
              <a:off x="2117" y="2305"/>
              <a:ext cx="1" cy="239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Freeform 25"/>
            <p:cNvSpPr>
              <a:spLocks/>
            </p:cNvSpPr>
            <p:nvPr/>
          </p:nvSpPr>
          <p:spPr bwMode="auto">
            <a:xfrm>
              <a:off x="2306" y="2424"/>
              <a:ext cx="34" cy="69"/>
            </a:xfrm>
            <a:custGeom>
              <a:avLst/>
              <a:gdLst>
                <a:gd name="T0" fmla="*/ 17 w 34"/>
                <a:gd name="T1" fmla="*/ 0 h 69"/>
                <a:gd name="T2" fmla="*/ 34 w 34"/>
                <a:gd name="T3" fmla="*/ 0 h 69"/>
                <a:gd name="T4" fmla="*/ 17 w 34"/>
                <a:gd name="T5" fmla="*/ 69 h 69"/>
                <a:gd name="T6" fmla="*/ 0 w 34"/>
                <a:gd name="T7" fmla="*/ 0 h 69"/>
                <a:gd name="T8" fmla="*/ 17 w 34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9"/>
                <a:gd name="T17" fmla="*/ 34 w 34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9">
                  <a:moveTo>
                    <a:pt x="17" y="0"/>
                  </a:moveTo>
                  <a:lnTo>
                    <a:pt x="34" y="0"/>
                  </a:lnTo>
                  <a:lnTo>
                    <a:pt x="17" y="69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8" name="Line 26"/>
            <p:cNvSpPr>
              <a:spLocks noChangeShapeType="1"/>
            </p:cNvSpPr>
            <p:nvPr/>
          </p:nvSpPr>
          <p:spPr bwMode="auto">
            <a:xfrm>
              <a:off x="2323" y="2185"/>
              <a:ext cx="1" cy="222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9" name="Freeform 27"/>
            <p:cNvSpPr>
              <a:spLocks/>
            </p:cNvSpPr>
            <p:nvPr/>
          </p:nvSpPr>
          <p:spPr bwMode="auto">
            <a:xfrm>
              <a:off x="3898" y="2219"/>
              <a:ext cx="35" cy="68"/>
            </a:xfrm>
            <a:custGeom>
              <a:avLst/>
              <a:gdLst>
                <a:gd name="T0" fmla="*/ 17 w 35"/>
                <a:gd name="T1" fmla="*/ 68 h 68"/>
                <a:gd name="T2" fmla="*/ 0 w 35"/>
                <a:gd name="T3" fmla="*/ 68 h 68"/>
                <a:gd name="T4" fmla="*/ 17 w 35"/>
                <a:gd name="T5" fmla="*/ 0 h 68"/>
                <a:gd name="T6" fmla="*/ 35 w 35"/>
                <a:gd name="T7" fmla="*/ 68 h 68"/>
                <a:gd name="T8" fmla="*/ 17 w 35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8"/>
                <a:gd name="T17" fmla="*/ 35 w 35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8">
                  <a:moveTo>
                    <a:pt x="17" y="68"/>
                  </a:moveTo>
                  <a:lnTo>
                    <a:pt x="0" y="68"/>
                  </a:lnTo>
                  <a:lnTo>
                    <a:pt x="17" y="0"/>
                  </a:lnTo>
                  <a:lnTo>
                    <a:pt x="35" y="68"/>
                  </a:lnTo>
                  <a:lnTo>
                    <a:pt x="17" y="68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0" name="Line 28"/>
            <p:cNvSpPr>
              <a:spLocks noChangeShapeType="1"/>
            </p:cNvSpPr>
            <p:nvPr/>
          </p:nvSpPr>
          <p:spPr bwMode="auto">
            <a:xfrm flipV="1">
              <a:off x="3915" y="2305"/>
              <a:ext cx="1" cy="239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1" name="Freeform 29"/>
            <p:cNvSpPr>
              <a:spLocks/>
            </p:cNvSpPr>
            <p:nvPr/>
          </p:nvSpPr>
          <p:spPr bwMode="auto">
            <a:xfrm>
              <a:off x="4104" y="2424"/>
              <a:ext cx="34" cy="86"/>
            </a:xfrm>
            <a:custGeom>
              <a:avLst/>
              <a:gdLst>
                <a:gd name="T0" fmla="*/ 17 w 34"/>
                <a:gd name="T1" fmla="*/ 0 h 86"/>
                <a:gd name="T2" fmla="*/ 34 w 34"/>
                <a:gd name="T3" fmla="*/ 0 h 86"/>
                <a:gd name="T4" fmla="*/ 17 w 34"/>
                <a:gd name="T5" fmla="*/ 86 h 86"/>
                <a:gd name="T6" fmla="*/ 0 w 34"/>
                <a:gd name="T7" fmla="*/ 0 h 86"/>
                <a:gd name="T8" fmla="*/ 17 w 34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86"/>
                <a:gd name="T17" fmla="*/ 34 w 3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86">
                  <a:moveTo>
                    <a:pt x="17" y="0"/>
                  </a:moveTo>
                  <a:lnTo>
                    <a:pt x="34" y="0"/>
                  </a:lnTo>
                  <a:lnTo>
                    <a:pt x="17" y="86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2" name="Line 30"/>
            <p:cNvSpPr>
              <a:spLocks noChangeShapeType="1"/>
            </p:cNvSpPr>
            <p:nvPr/>
          </p:nvSpPr>
          <p:spPr bwMode="auto">
            <a:xfrm>
              <a:off x="4121" y="2185"/>
              <a:ext cx="1" cy="239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3" name="Freeform 31"/>
            <p:cNvSpPr>
              <a:spLocks/>
            </p:cNvSpPr>
            <p:nvPr/>
          </p:nvSpPr>
          <p:spPr bwMode="auto">
            <a:xfrm>
              <a:off x="3710" y="2681"/>
              <a:ext cx="86" cy="52"/>
            </a:xfrm>
            <a:custGeom>
              <a:avLst/>
              <a:gdLst>
                <a:gd name="T0" fmla="*/ 0 w 86"/>
                <a:gd name="T1" fmla="*/ 34 h 52"/>
                <a:gd name="T2" fmla="*/ 0 w 86"/>
                <a:gd name="T3" fmla="*/ 0 h 52"/>
                <a:gd name="T4" fmla="*/ 86 w 86"/>
                <a:gd name="T5" fmla="*/ 34 h 52"/>
                <a:gd name="T6" fmla="*/ 0 w 86"/>
                <a:gd name="T7" fmla="*/ 52 h 52"/>
                <a:gd name="T8" fmla="*/ 0 w 86"/>
                <a:gd name="T9" fmla="*/ 3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52"/>
                <a:gd name="T17" fmla="*/ 86 w 86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52">
                  <a:moveTo>
                    <a:pt x="0" y="34"/>
                  </a:moveTo>
                  <a:lnTo>
                    <a:pt x="0" y="0"/>
                  </a:lnTo>
                  <a:lnTo>
                    <a:pt x="86" y="34"/>
                  </a:lnTo>
                  <a:lnTo>
                    <a:pt x="0" y="5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4" name="Freeform 32"/>
            <p:cNvSpPr>
              <a:spLocks/>
            </p:cNvSpPr>
            <p:nvPr/>
          </p:nvSpPr>
          <p:spPr bwMode="auto">
            <a:xfrm>
              <a:off x="2443" y="2681"/>
              <a:ext cx="85" cy="52"/>
            </a:xfrm>
            <a:custGeom>
              <a:avLst/>
              <a:gdLst>
                <a:gd name="T0" fmla="*/ 85 w 85"/>
                <a:gd name="T1" fmla="*/ 34 h 52"/>
                <a:gd name="T2" fmla="*/ 85 w 85"/>
                <a:gd name="T3" fmla="*/ 52 h 52"/>
                <a:gd name="T4" fmla="*/ 0 w 85"/>
                <a:gd name="T5" fmla="*/ 34 h 52"/>
                <a:gd name="T6" fmla="*/ 85 w 85"/>
                <a:gd name="T7" fmla="*/ 0 h 52"/>
                <a:gd name="T8" fmla="*/ 85 w 85"/>
                <a:gd name="T9" fmla="*/ 3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52"/>
                <a:gd name="T17" fmla="*/ 85 w 8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52">
                  <a:moveTo>
                    <a:pt x="85" y="34"/>
                  </a:moveTo>
                  <a:lnTo>
                    <a:pt x="85" y="52"/>
                  </a:lnTo>
                  <a:lnTo>
                    <a:pt x="0" y="34"/>
                  </a:lnTo>
                  <a:lnTo>
                    <a:pt x="85" y="0"/>
                  </a:lnTo>
                  <a:lnTo>
                    <a:pt x="85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5" name="Line 33"/>
            <p:cNvSpPr>
              <a:spLocks noChangeShapeType="1"/>
            </p:cNvSpPr>
            <p:nvPr/>
          </p:nvSpPr>
          <p:spPr bwMode="auto">
            <a:xfrm flipH="1">
              <a:off x="2528" y="2715"/>
              <a:ext cx="1182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6" name="Rectangle 34"/>
            <p:cNvSpPr>
              <a:spLocks noChangeArrowheads="1"/>
            </p:cNvSpPr>
            <p:nvPr/>
          </p:nvSpPr>
          <p:spPr bwMode="auto">
            <a:xfrm>
              <a:off x="2947" y="2542"/>
              <a:ext cx="4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Vector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47" name="Rectangle 35"/>
            <p:cNvSpPr>
              <a:spLocks noChangeArrowheads="1"/>
            </p:cNvSpPr>
            <p:nvPr/>
          </p:nvSpPr>
          <p:spPr bwMode="auto">
            <a:xfrm>
              <a:off x="2759" y="2714"/>
              <a:ext cx="79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timestamps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48" name="Freeform 36"/>
            <p:cNvSpPr>
              <a:spLocks/>
            </p:cNvSpPr>
            <p:nvPr/>
          </p:nvSpPr>
          <p:spPr bwMode="auto">
            <a:xfrm>
              <a:off x="3898" y="2921"/>
              <a:ext cx="35" cy="68"/>
            </a:xfrm>
            <a:custGeom>
              <a:avLst/>
              <a:gdLst>
                <a:gd name="T0" fmla="*/ 17 w 35"/>
                <a:gd name="T1" fmla="*/ 68 h 68"/>
                <a:gd name="T2" fmla="*/ 0 w 35"/>
                <a:gd name="T3" fmla="*/ 68 h 68"/>
                <a:gd name="T4" fmla="*/ 17 w 35"/>
                <a:gd name="T5" fmla="*/ 0 h 68"/>
                <a:gd name="T6" fmla="*/ 35 w 35"/>
                <a:gd name="T7" fmla="*/ 68 h 68"/>
                <a:gd name="T8" fmla="*/ 17 w 35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8"/>
                <a:gd name="T17" fmla="*/ 35 w 35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8">
                  <a:moveTo>
                    <a:pt x="17" y="68"/>
                  </a:moveTo>
                  <a:lnTo>
                    <a:pt x="0" y="68"/>
                  </a:lnTo>
                  <a:lnTo>
                    <a:pt x="17" y="0"/>
                  </a:lnTo>
                  <a:lnTo>
                    <a:pt x="35" y="68"/>
                  </a:lnTo>
                  <a:lnTo>
                    <a:pt x="17" y="68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9" name="Line 37"/>
            <p:cNvSpPr>
              <a:spLocks noChangeShapeType="1"/>
            </p:cNvSpPr>
            <p:nvPr/>
          </p:nvSpPr>
          <p:spPr bwMode="auto">
            <a:xfrm flipV="1">
              <a:off x="3915" y="3007"/>
              <a:ext cx="1" cy="239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0" name="Freeform 38"/>
            <p:cNvSpPr>
              <a:spLocks/>
            </p:cNvSpPr>
            <p:nvPr/>
          </p:nvSpPr>
          <p:spPr bwMode="auto">
            <a:xfrm>
              <a:off x="4104" y="3126"/>
              <a:ext cx="34" cy="86"/>
            </a:xfrm>
            <a:custGeom>
              <a:avLst/>
              <a:gdLst>
                <a:gd name="T0" fmla="*/ 17 w 34"/>
                <a:gd name="T1" fmla="*/ 0 h 86"/>
                <a:gd name="T2" fmla="*/ 34 w 34"/>
                <a:gd name="T3" fmla="*/ 0 h 86"/>
                <a:gd name="T4" fmla="*/ 17 w 34"/>
                <a:gd name="T5" fmla="*/ 86 h 86"/>
                <a:gd name="T6" fmla="*/ 0 w 34"/>
                <a:gd name="T7" fmla="*/ 0 h 86"/>
                <a:gd name="T8" fmla="*/ 17 w 34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86"/>
                <a:gd name="T17" fmla="*/ 34 w 3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86">
                  <a:moveTo>
                    <a:pt x="17" y="0"/>
                  </a:moveTo>
                  <a:lnTo>
                    <a:pt x="34" y="0"/>
                  </a:lnTo>
                  <a:lnTo>
                    <a:pt x="17" y="86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1" name="Line 39"/>
            <p:cNvSpPr>
              <a:spLocks noChangeShapeType="1"/>
            </p:cNvSpPr>
            <p:nvPr/>
          </p:nvSpPr>
          <p:spPr bwMode="auto">
            <a:xfrm>
              <a:off x="4121" y="2887"/>
              <a:ext cx="1" cy="239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2" name="Oval 40"/>
            <p:cNvSpPr>
              <a:spLocks noChangeArrowheads="1"/>
            </p:cNvSpPr>
            <p:nvPr/>
          </p:nvSpPr>
          <p:spPr bwMode="auto">
            <a:xfrm>
              <a:off x="1929" y="1568"/>
              <a:ext cx="582" cy="565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3" name="Rectangle 41"/>
            <p:cNvSpPr>
              <a:spLocks noChangeArrowheads="1"/>
            </p:cNvSpPr>
            <p:nvPr/>
          </p:nvSpPr>
          <p:spPr bwMode="auto">
            <a:xfrm>
              <a:off x="2086" y="1750"/>
              <a:ext cx="2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RM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54" name="Oval 42"/>
            <p:cNvSpPr>
              <a:spLocks noChangeArrowheads="1"/>
            </p:cNvSpPr>
            <p:nvPr/>
          </p:nvSpPr>
          <p:spPr bwMode="auto">
            <a:xfrm>
              <a:off x="3710" y="1551"/>
              <a:ext cx="582" cy="565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Rectangle 43"/>
            <p:cNvSpPr>
              <a:spLocks noChangeArrowheads="1"/>
            </p:cNvSpPr>
            <p:nvPr/>
          </p:nvSpPr>
          <p:spPr bwMode="auto">
            <a:xfrm>
              <a:off x="3876" y="1733"/>
              <a:ext cx="2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RM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56" name="Oval 44"/>
            <p:cNvSpPr>
              <a:spLocks noChangeArrowheads="1"/>
            </p:cNvSpPr>
            <p:nvPr/>
          </p:nvSpPr>
          <p:spPr bwMode="auto">
            <a:xfrm>
              <a:off x="2819" y="1054"/>
              <a:ext cx="548" cy="566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7" name="Rectangle 45"/>
            <p:cNvSpPr>
              <a:spLocks noChangeArrowheads="1"/>
            </p:cNvSpPr>
            <p:nvPr/>
          </p:nvSpPr>
          <p:spPr bwMode="auto">
            <a:xfrm>
              <a:off x="2959" y="1236"/>
              <a:ext cx="2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RM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8658" name="Freeform 46"/>
            <p:cNvSpPr>
              <a:spLocks/>
            </p:cNvSpPr>
            <p:nvPr/>
          </p:nvSpPr>
          <p:spPr bwMode="auto">
            <a:xfrm>
              <a:off x="2511" y="1637"/>
              <a:ext cx="86" cy="51"/>
            </a:xfrm>
            <a:custGeom>
              <a:avLst/>
              <a:gdLst>
                <a:gd name="T0" fmla="*/ 69 w 86"/>
                <a:gd name="T1" fmla="*/ 17 h 51"/>
                <a:gd name="T2" fmla="*/ 86 w 86"/>
                <a:gd name="T3" fmla="*/ 34 h 51"/>
                <a:gd name="T4" fmla="*/ 0 w 86"/>
                <a:gd name="T5" fmla="*/ 51 h 51"/>
                <a:gd name="T6" fmla="*/ 69 w 86"/>
                <a:gd name="T7" fmla="*/ 0 h 51"/>
                <a:gd name="T8" fmla="*/ 69 w 86"/>
                <a:gd name="T9" fmla="*/ 1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51"/>
                <a:gd name="T17" fmla="*/ 86 w 86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51">
                  <a:moveTo>
                    <a:pt x="69" y="17"/>
                  </a:moveTo>
                  <a:lnTo>
                    <a:pt x="86" y="34"/>
                  </a:lnTo>
                  <a:lnTo>
                    <a:pt x="0" y="51"/>
                  </a:lnTo>
                  <a:lnTo>
                    <a:pt x="69" y="0"/>
                  </a:lnTo>
                  <a:lnTo>
                    <a:pt x="69" y="17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9" name="Freeform 47"/>
            <p:cNvSpPr>
              <a:spLocks/>
            </p:cNvSpPr>
            <p:nvPr/>
          </p:nvSpPr>
          <p:spPr bwMode="auto">
            <a:xfrm>
              <a:off x="2734" y="1568"/>
              <a:ext cx="85" cy="52"/>
            </a:xfrm>
            <a:custGeom>
              <a:avLst/>
              <a:gdLst>
                <a:gd name="T0" fmla="*/ 0 w 85"/>
                <a:gd name="T1" fmla="*/ 34 h 52"/>
                <a:gd name="T2" fmla="*/ 0 w 85"/>
                <a:gd name="T3" fmla="*/ 0 h 52"/>
                <a:gd name="T4" fmla="*/ 85 w 85"/>
                <a:gd name="T5" fmla="*/ 0 h 52"/>
                <a:gd name="T6" fmla="*/ 17 w 85"/>
                <a:gd name="T7" fmla="*/ 52 h 52"/>
                <a:gd name="T8" fmla="*/ 0 w 85"/>
                <a:gd name="T9" fmla="*/ 3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52"/>
                <a:gd name="T17" fmla="*/ 85 w 8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52">
                  <a:moveTo>
                    <a:pt x="0" y="34"/>
                  </a:moveTo>
                  <a:lnTo>
                    <a:pt x="0" y="0"/>
                  </a:lnTo>
                  <a:lnTo>
                    <a:pt x="85" y="0"/>
                  </a:lnTo>
                  <a:lnTo>
                    <a:pt x="17" y="5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0" name="Line 48"/>
            <p:cNvSpPr>
              <a:spLocks noChangeShapeType="1"/>
            </p:cNvSpPr>
            <p:nvPr/>
          </p:nvSpPr>
          <p:spPr bwMode="auto">
            <a:xfrm flipV="1">
              <a:off x="2597" y="1602"/>
              <a:ext cx="137" cy="52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1" name="Freeform 49"/>
            <p:cNvSpPr>
              <a:spLocks/>
            </p:cNvSpPr>
            <p:nvPr/>
          </p:nvSpPr>
          <p:spPr bwMode="auto">
            <a:xfrm>
              <a:off x="2563" y="1842"/>
              <a:ext cx="85" cy="52"/>
            </a:xfrm>
            <a:custGeom>
              <a:avLst/>
              <a:gdLst>
                <a:gd name="T0" fmla="*/ 85 w 85"/>
                <a:gd name="T1" fmla="*/ 17 h 52"/>
                <a:gd name="T2" fmla="*/ 85 w 85"/>
                <a:gd name="T3" fmla="*/ 52 h 52"/>
                <a:gd name="T4" fmla="*/ 0 w 85"/>
                <a:gd name="T5" fmla="*/ 17 h 52"/>
                <a:gd name="T6" fmla="*/ 85 w 85"/>
                <a:gd name="T7" fmla="*/ 0 h 52"/>
                <a:gd name="T8" fmla="*/ 85 w 85"/>
                <a:gd name="T9" fmla="*/ 1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52"/>
                <a:gd name="T17" fmla="*/ 85 w 8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52">
                  <a:moveTo>
                    <a:pt x="85" y="17"/>
                  </a:moveTo>
                  <a:lnTo>
                    <a:pt x="85" y="52"/>
                  </a:lnTo>
                  <a:lnTo>
                    <a:pt x="0" y="17"/>
                  </a:lnTo>
                  <a:lnTo>
                    <a:pt x="85" y="0"/>
                  </a:lnTo>
                  <a:lnTo>
                    <a:pt x="85" y="17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2" name="Freeform 50"/>
            <p:cNvSpPr>
              <a:spLocks/>
            </p:cNvSpPr>
            <p:nvPr/>
          </p:nvSpPr>
          <p:spPr bwMode="auto">
            <a:xfrm>
              <a:off x="3556" y="1842"/>
              <a:ext cx="85" cy="52"/>
            </a:xfrm>
            <a:custGeom>
              <a:avLst/>
              <a:gdLst>
                <a:gd name="T0" fmla="*/ 0 w 85"/>
                <a:gd name="T1" fmla="*/ 17 h 52"/>
                <a:gd name="T2" fmla="*/ 0 w 85"/>
                <a:gd name="T3" fmla="*/ 0 h 52"/>
                <a:gd name="T4" fmla="*/ 85 w 85"/>
                <a:gd name="T5" fmla="*/ 17 h 52"/>
                <a:gd name="T6" fmla="*/ 0 w 85"/>
                <a:gd name="T7" fmla="*/ 52 h 52"/>
                <a:gd name="T8" fmla="*/ 0 w 85"/>
                <a:gd name="T9" fmla="*/ 1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52"/>
                <a:gd name="T17" fmla="*/ 85 w 8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52">
                  <a:moveTo>
                    <a:pt x="0" y="17"/>
                  </a:moveTo>
                  <a:lnTo>
                    <a:pt x="0" y="0"/>
                  </a:lnTo>
                  <a:lnTo>
                    <a:pt x="85" y="17"/>
                  </a:lnTo>
                  <a:lnTo>
                    <a:pt x="0" y="5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3" name="Line 51"/>
            <p:cNvSpPr>
              <a:spLocks noChangeShapeType="1"/>
            </p:cNvSpPr>
            <p:nvPr/>
          </p:nvSpPr>
          <p:spPr bwMode="auto">
            <a:xfrm>
              <a:off x="2665" y="1859"/>
              <a:ext cx="874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4" name="Freeform 52"/>
            <p:cNvSpPr>
              <a:spLocks/>
            </p:cNvSpPr>
            <p:nvPr/>
          </p:nvSpPr>
          <p:spPr bwMode="auto">
            <a:xfrm>
              <a:off x="3333" y="1534"/>
              <a:ext cx="86" cy="51"/>
            </a:xfrm>
            <a:custGeom>
              <a:avLst/>
              <a:gdLst>
                <a:gd name="T0" fmla="*/ 69 w 86"/>
                <a:gd name="T1" fmla="*/ 34 h 51"/>
                <a:gd name="T2" fmla="*/ 69 w 86"/>
                <a:gd name="T3" fmla="*/ 51 h 51"/>
                <a:gd name="T4" fmla="*/ 0 w 86"/>
                <a:gd name="T5" fmla="*/ 0 h 51"/>
                <a:gd name="T6" fmla="*/ 86 w 86"/>
                <a:gd name="T7" fmla="*/ 17 h 51"/>
                <a:gd name="T8" fmla="*/ 69 w 86"/>
                <a:gd name="T9" fmla="*/ 3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51"/>
                <a:gd name="T17" fmla="*/ 86 w 86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51">
                  <a:moveTo>
                    <a:pt x="69" y="34"/>
                  </a:moveTo>
                  <a:lnTo>
                    <a:pt x="69" y="51"/>
                  </a:lnTo>
                  <a:lnTo>
                    <a:pt x="0" y="0"/>
                  </a:lnTo>
                  <a:lnTo>
                    <a:pt x="86" y="17"/>
                  </a:lnTo>
                  <a:lnTo>
                    <a:pt x="69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5" name="Freeform 53"/>
            <p:cNvSpPr>
              <a:spLocks/>
            </p:cNvSpPr>
            <p:nvPr/>
          </p:nvSpPr>
          <p:spPr bwMode="auto">
            <a:xfrm>
              <a:off x="3624" y="1654"/>
              <a:ext cx="86" cy="51"/>
            </a:xfrm>
            <a:custGeom>
              <a:avLst/>
              <a:gdLst>
                <a:gd name="T0" fmla="*/ 17 w 86"/>
                <a:gd name="T1" fmla="*/ 17 h 51"/>
                <a:gd name="T2" fmla="*/ 17 w 86"/>
                <a:gd name="T3" fmla="*/ 0 h 51"/>
                <a:gd name="T4" fmla="*/ 86 w 86"/>
                <a:gd name="T5" fmla="*/ 51 h 51"/>
                <a:gd name="T6" fmla="*/ 0 w 86"/>
                <a:gd name="T7" fmla="*/ 34 h 51"/>
                <a:gd name="T8" fmla="*/ 17 w 86"/>
                <a:gd name="T9" fmla="*/ 1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51"/>
                <a:gd name="T17" fmla="*/ 86 w 86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51">
                  <a:moveTo>
                    <a:pt x="17" y="17"/>
                  </a:moveTo>
                  <a:lnTo>
                    <a:pt x="17" y="0"/>
                  </a:lnTo>
                  <a:lnTo>
                    <a:pt x="86" y="51"/>
                  </a:lnTo>
                  <a:lnTo>
                    <a:pt x="0" y="34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6" name="Line 54"/>
            <p:cNvSpPr>
              <a:spLocks noChangeShapeType="1"/>
            </p:cNvSpPr>
            <p:nvPr/>
          </p:nvSpPr>
          <p:spPr bwMode="auto">
            <a:xfrm>
              <a:off x="3419" y="1568"/>
              <a:ext cx="205" cy="10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7" name="Rectangle 55"/>
            <p:cNvSpPr>
              <a:spLocks noChangeArrowheads="1"/>
            </p:cNvSpPr>
            <p:nvPr/>
          </p:nvSpPr>
          <p:spPr bwMode="auto">
            <a:xfrm>
              <a:off x="2860" y="1657"/>
              <a:ext cx="4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gossip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68612" name="Text Box 56"/>
          <p:cNvSpPr txBox="1">
            <a:spLocks noChangeArrowheads="1"/>
          </p:cNvSpPr>
          <p:nvPr/>
        </p:nvSpPr>
        <p:spPr bwMode="auto">
          <a:xfrm>
            <a:off x="161925" y="2947988"/>
            <a:ext cx="34448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/>
              <a:t>Since client-to-client communication</a:t>
            </a:r>
          </a:p>
          <a:p>
            <a:r>
              <a:rPr lang="en-US" sz="1600"/>
              <a:t>can also lead to causal relationships</a:t>
            </a:r>
          </a:p>
          <a:p>
            <a:r>
              <a:rPr lang="en-US" sz="1600"/>
              <a:t>between operations applied to </a:t>
            </a:r>
          </a:p>
          <a:p>
            <a:r>
              <a:rPr lang="en-US" sz="1600"/>
              <a:t>services, the FE piggybacks its</a:t>
            </a:r>
          </a:p>
          <a:p>
            <a:r>
              <a:rPr lang="en-US" sz="1600"/>
              <a:t>timestamp on messages to other</a:t>
            </a:r>
          </a:p>
          <a:p>
            <a:r>
              <a:rPr lang="en-US" sz="1600"/>
              <a:t>clients.</a:t>
            </a:r>
          </a:p>
        </p:txBody>
      </p:sp>
      <p:sp>
        <p:nvSpPr>
          <p:cNvPr id="68613" name="Line 57"/>
          <p:cNvSpPr>
            <a:spLocks noChangeShapeType="1"/>
          </p:cNvSpPr>
          <p:nvPr/>
        </p:nvSpPr>
        <p:spPr bwMode="auto">
          <a:xfrm flipV="1">
            <a:off x="6718300" y="1778000"/>
            <a:ext cx="9271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58"/>
          <p:cNvSpPr>
            <a:spLocks noChangeShapeType="1"/>
          </p:cNvSpPr>
          <p:nvPr/>
        </p:nvSpPr>
        <p:spPr bwMode="auto">
          <a:xfrm>
            <a:off x="6870700" y="3200400"/>
            <a:ext cx="9906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59"/>
          <p:cNvSpPr txBox="1">
            <a:spLocks noChangeArrowheads="1"/>
          </p:cNvSpPr>
          <p:nvPr/>
        </p:nvSpPr>
        <p:spPr bwMode="auto">
          <a:xfrm>
            <a:off x="7169150" y="2481263"/>
            <a:ext cx="151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b="1" i="1"/>
              <a:t>Expanded on </a:t>
            </a:r>
          </a:p>
          <a:p>
            <a:r>
              <a:rPr lang="en-US" sz="1600" b="1" i="1"/>
              <a:t>next slide…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200650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A Gossip Replica Manager</a:t>
            </a: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836613" y="1200150"/>
            <a:ext cx="7116762" cy="5049838"/>
            <a:chOff x="571" y="756"/>
            <a:chExt cx="4857" cy="3181"/>
          </a:xfrm>
        </p:grpSpPr>
        <p:sp>
          <p:nvSpPr>
            <p:cNvPr id="70662" name="Line 4"/>
            <p:cNvSpPr>
              <a:spLocks noChangeShapeType="1"/>
            </p:cNvSpPr>
            <p:nvPr/>
          </p:nvSpPr>
          <p:spPr bwMode="auto">
            <a:xfrm>
              <a:off x="2004" y="3303"/>
              <a:ext cx="2313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Line 5"/>
            <p:cNvSpPr>
              <a:spLocks noChangeShapeType="1"/>
            </p:cNvSpPr>
            <p:nvPr/>
          </p:nvSpPr>
          <p:spPr bwMode="auto">
            <a:xfrm flipV="1">
              <a:off x="2170" y="855"/>
              <a:ext cx="2100" cy="5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4" name="Line 6"/>
            <p:cNvSpPr>
              <a:spLocks noChangeShapeType="1"/>
            </p:cNvSpPr>
            <p:nvPr/>
          </p:nvSpPr>
          <p:spPr bwMode="auto">
            <a:xfrm>
              <a:off x="3396" y="3519"/>
              <a:ext cx="10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5" name="Line 7"/>
            <p:cNvSpPr>
              <a:spLocks noChangeShapeType="1"/>
            </p:cNvSpPr>
            <p:nvPr/>
          </p:nvSpPr>
          <p:spPr bwMode="auto">
            <a:xfrm>
              <a:off x="3598" y="3550"/>
              <a:ext cx="123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Line 8"/>
            <p:cNvSpPr>
              <a:spLocks noChangeShapeType="1"/>
            </p:cNvSpPr>
            <p:nvPr/>
          </p:nvSpPr>
          <p:spPr bwMode="auto">
            <a:xfrm>
              <a:off x="3814" y="3581"/>
              <a:ext cx="10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Line 9"/>
            <p:cNvSpPr>
              <a:spLocks noChangeShapeType="1"/>
            </p:cNvSpPr>
            <p:nvPr/>
          </p:nvSpPr>
          <p:spPr bwMode="auto">
            <a:xfrm>
              <a:off x="4015" y="3627"/>
              <a:ext cx="124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Line 10"/>
            <p:cNvSpPr>
              <a:spLocks noChangeShapeType="1"/>
            </p:cNvSpPr>
            <p:nvPr/>
          </p:nvSpPr>
          <p:spPr bwMode="auto">
            <a:xfrm>
              <a:off x="3350" y="3535"/>
              <a:ext cx="13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>
              <a:off x="3629" y="3596"/>
              <a:ext cx="13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0" name="Line 12"/>
            <p:cNvSpPr>
              <a:spLocks noChangeShapeType="1"/>
            </p:cNvSpPr>
            <p:nvPr/>
          </p:nvSpPr>
          <p:spPr bwMode="auto">
            <a:xfrm>
              <a:off x="3892" y="3643"/>
              <a:ext cx="4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Rectangle 13"/>
            <p:cNvSpPr>
              <a:spLocks noChangeArrowheads="1"/>
            </p:cNvSpPr>
            <p:nvPr/>
          </p:nvSpPr>
          <p:spPr bwMode="auto">
            <a:xfrm>
              <a:off x="905" y="1631"/>
              <a:ext cx="4473" cy="14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2" name="Rectangle 14"/>
            <p:cNvSpPr>
              <a:spLocks noChangeArrowheads="1"/>
            </p:cNvSpPr>
            <p:nvPr/>
          </p:nvSpPr>
          <p:spPr bwMode="auto">
            <a:xfrm>
              <a:off x="1044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Rectangle 15"/>
            <p:cNvSpPr>
              <a:spLocks noChangeArrowheads="1"/>
            </p:cNvSpPr>
            <p:nvPr/>
          </p:nvSpPr>
          <p:spPr bwMode="auto">
            <a:xfrm>
              <a:off x="1044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4" name="Rectangle 16"/>
            <p:cNvSpPr>
              <a:spLocks noChangeArrowheads="1"/>
            </p:cNvSpPr>
            <p:nvPr/>
          </p:nvSpPr>
          <p:spPr bwMode="auto">
            <a:xfrm>
              <a:off x="3443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5" name="Rectangle 17"/>
            <p:cNvSpPr>
              <a:spLocks noChangeArrowheads="1"/>
            </p:cNvSpPr>
            <p:nvPr/>
          </p:nvSpPr>
          <p:spPr bwMode="auto">
            <a:xfrm>
              <a:off x="3443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" name="Rectangle 18"/>
            <p:cNvSpPr>
              <a:spLocks noChangeArrowheads="1"/>
            </p:cNvSpPr>
            <p:nvPr/>
          </p:nvSpPr>
          <p:spPr bwMode="auto">
            <a:xfrm>
              <a:off x="1106" y="2064"/>
              <a:ext cx="1161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Rectangle 19"/>
            <p:cNvSpPr>
              <a:spLocks noChangeArrowheads="1"/>
            </p:cNvSpPr>
            <p:nvPr/>
          </p:nvSpPr>
          <p:spPr bwMode="auto">
            <a:xfrm>
              <a:off x="1106" y="2064"/>
              <a:ext cx="1176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Rectangle 20"/>
            <p:cNvSpPr>
              <a:spLocks noChangeArrowheads="1"/>
            </p:cNvSpPr>
            <p:nvPr/>
          </p:nvSpPr>
          <p:spPr bwMode="auto">
            <a:xfrm>
              <a:off x="1187" y="2087"/>
              <a:ext cx="10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79" name="Rectangle 21"/>
            <p:cNvSpPr>
              <a:spLocks noChangeArrowheads="1"/>
            </p:cNvSpPr>
            <p:nvPr/>
          </p:nvSpPr>
          <p:spPr bwMode="auto">
            <a:xfrm>
              <a:off x="1593" y="2103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80" name="Rectangle 22"/>
            <p:cNvSpPr>
              <a:spLocks noChangeArrowheads="1"/>
            </p:cNvSpPr>
            <p:nvPr/>
          </p:nvSpPr>
          <p:spPr bwMode="auto">
            <a:xfrm>
              <a:off x="1106" y="2312"/>
              <a:ext cx="1702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Rectangle 23"/>
            <p:cNvSpPr>
              <a:spLocks noChangeArrowheads="1"/>
            </p:cNvSpPr>
            <p:nvPr/>
          </p:nvSpPr>
          <p:spPr bwMode="auto">
            <a:xfrm>
              <a:off x="1106" y="2312"/>
              <a:ext cx="171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2" name="Line 24"/>
            <p:cNvSpPr>
              <a:spLocks noChangeShapeType="1"/>
            </p:cNvSpPr>
            <p:nvPr/>
          </p:nvSpPr>
          <p:spPr bwMode="auto">
            <a:xfrm>
              <a:off x="127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3" name="Line 25"/>
            <p:cNvSpPr>
              <a:spLocks noChangeShapeType="1"/>
            </p:cNvSpPr>
            <p:nvPr/>
          </p:nvSpPr>
          <p:spPr bwMode="auto">
            <a:xfrm>
              <a:off x="146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26"/>
            <p:cNvSpPr>
              <a:spLocks noChangeShapeType="1"/>
            </p:cNvSpPr>
            <p:nvPr/>
          </p:nvSpPr>
          <p:spPr bwMode="auto">
            <a:xfrm>
              <a:off x="1647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5" name="Line 27"/>
            <p:cNvSpPr>
              <a:spLocks noChangeShapeType="1"/>
            </p:cNvSpPr>
            <p:nvPr/>
          </p:nvSpPr>
          <p:spPr bwMode="auto">
            <a:xfrm>
              <a:off x="184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6" name="Line 28"/>
            <p:cNvSpPr>
              <a:spLocks noChangeShapeType="1"/>
            </p:cNvSpPr>
            <p:nvPr/>
          </p:nvSpPr>
          <p:spPr bwMode="auto">
            <a:xfrm>
              <a:off x="201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7" name="Line 29"/>
            <p:cNvSpPr>
              <a:spLocks noChangeShapeType="1"/>
            </p:cNvSpPr>
            <p:nvPr/>
          </p:nvSpPr>
          <p:spPr bwMode="auto">
            <a:xfrm>
              <a:off x="2220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8" name="Line 30"/>
            <p:cNvSpPr>
              <a:spLocks noChangeShapeType="1"/>
            </p:cNvSpPr>
            <p:nvPr/>
          </p:nvSpPr>
          <p:spPr bwMode="auto">
            <a:xfrm>
              <a:off x="240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9" name="Line 31"/>
            <p:cNvSpPr>
              <a:spLocks noChangeShapeType="1"/>
            </p:cNvSpPr>
            <p:nvPr/>
          </p:nvSpPr>
          <p:spPr bwMode="auto">
            <a:xfrm>
              <a:off x="259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0" name="Rectangle 32"/>
            <p:cNvSpPr>
              <a:spLocks noChangeArrowheads="1"/>
            </p:cNvSpPr>
            <p:nvPr/>
          </p:nvSpPr>
          <p:spPr bwMode="auto">
            <a:xfrm>
              <a:off x="1648" y="2376"/>
              <a:ext cx="618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 log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91" name="Rectangle 33"/>
            <p:cNvSpPr>
              <a:spLocks noChangeArrowheads="1"/>
            </p:cNvSpPr>
            <p:nvPr/>
          </p:nvSpPr>
          <p:spPr bwMode="auto">
            <a:xfrm>
              <a:off x="3505" y="2049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Rectangle 34"/>
            <p:cNvSpPr>
              <a:spLocks noChangeArrowheads="1"/>
            </p:cNvSpPr>
            <p:nvPr/>
          </p:nvSpPr>
          <p:spPr bwMode="auto">
            <a:xfrm>
              <a:off x="3505" y="2027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3" name="Rectangle 35"/>
            <p:cNvSpPr>
              <a:spLocks noChangeArrowheads="1"/>
            </p:cNvSpPr>
            <p:nvPr/>
          </p:nvSpPr>
          <p:spPr bwMode="auto">
            <a:xfrm>
              <a:off x="3628" y="2043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94" name="Rectangle 36"/>
            <p:cNvSpPr>
              <a:spLocks noChangeArrowheads="1"/>
            </p:cNvSpPr>
            <p:nvPr/>
          </p:nvSpPr>
          <p:spPr bwMode="auto">
            <a:xfrm>
              <a:off x="3945" y="2087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95" name="Rectangle 37"/>
            <p:cNvSpPr>
              <a:spLocks noChangeArrowheads="1"/>
            </p:cNvSpPr>
            <p:nvPr/>
          </p:nvSpPr>
          <p:spPr bwMode="auto">
            <a:xfrm>
              <a:off x="3979" y="2043"/>
              <a:ext cx="5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96" name="Rectangle 38"/>
            <p:cNvSpPr>
              <a:spLocks noChangeArrowheads="1"/>
            </p:cNvSpPr>
            <p:nvPr/>
          </p:nvSpPr>
          <p:spPr bwMode="auto">
            <a:xfrm>
              <a:off x="3489" y="2281"/>
              <a:ext cx="1703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7" name="Rectangle 39"/>
            <p:cNvSpPr>
              <a:spLocks noChangeArrowheads="1"/>
            </p:cNvSpPr>
            <p:nvPr/>
          </p:nvSpPr>
          <p:spPr bwMode="auto">
            <a:xfrm>
              <a:off x="3489" y="2281"/>
              <a:ext cx="1718" cy="27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8" name="Rectangle 40"/>
            <p:cNvSpPr>
              <a:spLocks noChangeArrowheads="1"/>
            </p:cNvSpPr>
            <p:nvPr/>
          </p:nvSpPr>
          <p:spPr bwMode="auto">
            <a:xfrm>
              <a:off x="4198" y="2337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699" name="Freeform 41"/>
            <p:cNvSpPr>
              <a:spLocks/>
            </p:cNvSpPr>
            <p:nvPr/>
          </p:nvSpPr>
          <p:spPr bwMode="auto">
            <a:xfrm>
              <a:off x="3313" y="2405"/>
              <a:ext cx="77" cy="46"/>
            </a:xfrm>
            <a:custGeom>
              <a:avLst/>
              <a:gdLst>
                <a:gd name="T0" fmla="*/ 0 w 77"/>
                <a:gd name="T1" fmla="*/ 15 h 46"/>
                <a:gd name="T2" fmla="*/ 0 w 77"/>
                <a:gd name="T3" fmla="*/ 0 h 46"/>
                <a:gd name="T4" fmla="*/ 77 w 77"/>
                <a:gd name="T5" fmla="*/ 15 h 46"/>
                <a:gd name="T6" fmla="*/ 0 w 77"/>
                <a:gd name="T7" fmla="*/ 46 h 46"/>
                <a:gd name="T8" fmla="*/ 0 w 77"/>
                <a:gd name="T9" fmla="*/ 15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46"/>
                <a:gd name="T17" fmla="*/ 77 w 7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46">
                  <a:moveTo>
                    <a:pt x="0" y="15"/>
                  </a:moveTo>
                  <a:lnTo>
                    <a:pt x="0" y="0"/>
                  </a:lnTo>
                  <a:lnTo>
                    <a:pt x="77" y="15"/>
                  </a:lnTo>
                  <a:lnTo>
                    <a:pt x="0" y="4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0" name="Line 42"/>
            <p:cNvSpPr>
              <a:spLocks noChangeShapeType="1"/>
            </p:cNvSpPr>
            <p:nvPr/>
          </p:nvSpPr>
          <p:spPr bwMode="auto">
            <a:xfrm>
              <a:off x="2886" y="2420"/>
              <a:ext cx="4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1" name="Freeform 43"/>
            <p:cNvSpPr>
              <a:spLocks/>
            </p:cNvSpPr>
            <p:nvPr/>
          </p:nvSpPr>
          <p:spPr bwMode="auto">
            <a:xfrm>
              <a:off x="3319" y="2730"/>
              <a:ext cx="77" cy="77"/>
            </a:xfrm>
            <a:custGeom>
              <a:avLst/>
              <a:gdLst>
                <a:gd name="T0" fmla="*/ 15 w 77"/>
                <a:gd name="T1" fmla="*/ 15 h 77"/>
                <a:gd name="T2" fmla="*/ 31 w 77"/>
                <a:gd name="T3" fmla="*/ 0 h 77"/>
                <a:gd name="T4" fmla="*/ 77 w 77"/>
                <a:gd name="T5" fmla="*/ 77 h 77"/>
                <a:gd name="T6" fmla="*/ 0 w 77"/>
                <a:gd name="T7" fmla="*/ 31 h 77"/>
                <a:gd name="T8" fmla="*/ 15 w 77"/>
                <a:gd name="T9" fmla="*/ 1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7"/>
                <a:gd name="T17" fmla="*/ 77 w 7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7">
                  <a:moveTo>
                    <a:pt x="15" y="15"/>
                  </a:moveTo>
                  <a:lnTo>
                    <a:pt x="31" y="0"/>
                  </a:lnTo>
                  <a:lnTo>
                    <a:pt x="77" y="77"/>
                  </a:lnTo>
                  <a:lnTo>
                    <a:pt x="0" y="31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2" name="Line 44"/>
            <p:cNvSpPr>
              <a:spLocks noChangeShapeType="1"/>
            </p:cNvSpPr>
            <p:nvPr/>
          </p:nvSpPr>
          <p:spPr bwMode="auto">
            <a:xfrm>
              <a:off x="3211" y="2621"/>
              <a:ext cx="123" cy="1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3" name="Rectangle 45"/>
            <p:cNvSpPr>
              <a:spLocks noChangeArrowheads="1"/>
            </p:cNvSpPr>
            <p:nvPr/>
          </p:nvSpPr>
          <p:spPr bwMode="auto">
            <a:xfrm>
              <a:off x="3458" y="2699"/>
              <a:ext cx="1533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4" name="Rectangle 46"/>
            <p:cNvSpPr>
              <a:spLocks noChangeArrowheads="1"/>
            </p:cNvSpPr>
            <p:nvPr/>
          </p:nvSpPr>
          <p:spPr bwMode="auto">
            <a:xfrm>
              <a:off x="3458" y="2699"/>
              <a:ext cx="154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5" name="Rectangle 47"/>
            <p:cNvSpPr>
              <a:spLocks noChangeArrowheads="1"/>
            </p:cNvSpPr>
            <p:nvPr/>
          </p:nvSpPr>
          <p:spPr bwMode="auto">
            <a:xfrm>
              <a:off x="3568" y="2740"/>
              <a:ext cx="141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Executed operation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06" name="Rectangle 48"/>
            <p:cNvSpPr>
              <a:spLocks noChangeArrowheads="1"/>
            </p:cNvSpPr>
            <p:nvPr/>
          </p:nvSpPr>
          <p:spPr bwMode="auto">
            <a:xfrm>
              <a:off x="2966" y="2240"/>
              <a:ext cx="3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07" name="Rectangle 49"/>
            <p:cNvSpPr>
              <a:spLocks noChangeArrowheads="1"/>
            </p:cNvSpPr>
            <p:nvPr/>
          </p:nvSpPr>
          <p:spPr bwMode="auto">
            <a:xfrm>
              <a:off x="2928" y="2457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08" name="Freeform 50"/>
            <p:cNvSpPr>
              <a:spLocks/>
            </p:cNvSpPr>
            <p:nvPr/>
          </p:nvSpPr>
          <p:spPr bwMode="auto">
            <a:xfrm>
              <a:off x="1972" y="1878"/>
              <a:ext cx="47" cy="78"/>
            </a:xfrm>
            <a:custGeom>
              <a:avLst/>
              <a:gdLst>
                <a:gd name="T0" fmla="*/ 16 w 47"/>
                <a:gd name="T1" fmla="*/ 0 h 78"/>
                <a:gd name="T2" fmla="*/ 47 w 47"/>
                <a:gd name="T3" fmla="*/ 0 h 78"/>
                <a:gd name="T4" fmla="*/ 16 w 47"/>
                <a:gd name="T5" fmla="*/ 78 h 78"/>
                <a:gd name="T6" fmla="*/ 0 w 47"/>
                <a:gd name="T7" fmla="*/ 0 h 78"/>
                <a:gd name="T8" fmla="*/ 16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6" y="0"/>
                  </a:moveTo>
                  <a:lnTo>
                    <a:pt x="47" y="0"/>
                  </a:lnTo>
                  <a:lnTo>
                    <a:pt x="16" y="7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9" name="Line 51"/>
            <p:cNvSpPr>
              <a:spLocks noChangeShapeType="1"/>
            </p:cNvSpPr>
            <p:nvPr/>
          </p:nvSpPr>
          <p:spPr bwMode="auto">
            <a:xfrm>
              <a:off x="1988" y="919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0" name="Freeform 52"/>
            <p:cNvSpPr>
              <a:spLocks/>
            </p:cNvSpPr>
            <p:nvPr/>
          </p:nvSpPr>
          <p:spPr bwMode="auto">
            <a:xfrm>
              <a:off x="1369" y="2668"/>
              <a:ext cx="46" cy="93"/>
            </a:xfrm>
            <a:custGeom>
              <a:avLst/>
              <a:gdLst>
                <a:gd name="T0" fmla="*/ 31 w 46"/>
                <a:gd name="T1" fmla="*/ 77 h 93"/>
                <a:gd name="T2" fmla="*/ 0 w 46"/>
                <a:gd name="T3" fmla="*/ 77 h 93"/>
                <a:gd name="T4" fmla="*/ 46 w 46"/>
                <a:gd name="T5" fmla="*/ 0 h 93"/>
                <a:gd name="T6" fmla="*/ 46 w 46"/>
                <a:gd name="T7" fmla="*/ 93 h 93"/>
                <a:gd name="T8" fmla="*/ 31 w 46"/>
                <a:gd name="T9" fmla="*/ 77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93"/>
                <a:gd name="T17" fmla="*/ 46 w 4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93">
                  <a:moveTo>
                    <a:pt x="31" y="77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93"/>
                  </a:lnTo>
                  <a:lnTo>
                    <a:pt x="31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1" name="Line 53"/>
            <p:cNvSpPr>
              <a:spLocks noChangeShapeType="1"/>
            </p:cNvSpPr>
            <p:nvPr/>
          </p:nvSpPr>
          <p:spPr bwMode="auto">
            <a:xfrm flipV="1">
              <a:off x="1106" y="2761"/>
              <a:ext cx="294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2" name="Freeform 54"/>
            <p:cNvSpPr>
              <a:spLocks/>
            </p:cNvSpPr>
            <p:nvPr/>
          </p:nvSpPr>
          <p:spPr bwMode="auto">
            <a:xfrm>
              <a:off x="1663" y="2668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0 w 46"/>
                <a:gd name="T5" fmla="*/ 0 h 77"/>
                <a:gd name="T6" fmla="*/ 46 w 46"/>
                <a:gd name="T7" fmla="*/ 62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46" y="62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3" name="Line 55"/>
            <p:cNvSpPr>
              <a:spLocks noChangeShapeType="1"/>
            </p:cNvSpPr>
            <p:nvPr/>
          </p:nvSpPr>
          <p:spPr bwMode="auto">
            <a:xfrm flipH="1" flipV="1">
              <a:off x="1694" y="2745"/>
              <a:ext cx="371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4" name="Rectangle 56"/>
            <p:cNvSpPr>
              <a:spLocks noChangeArrowheads="1"/>
            </p:cNvSpPr>
            <p:nvPr/>
          </p:nvSpPr>
          <p:spPr bwMode="auto">
            <a:xfrm>
              <a:off x="1345" y="3341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15" name="Rectangle 57"/>
            <p:cNvSpPr>
              <a:spLocks noChangeArrowheads="1"/>
            </p:cNvSpPr>
            <p:nvPr/>
          </p:nvSpPr>
          <p:spPr bwMode="auto">
            <a:xfrm>
              <a:off x="680" y="1112"/>
              <a:ext cx="3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Gossip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16" name="Rectangle 58"/>
            <p:cNvSpPr>
              <a:spLocks noChangeArrowheads="1"/>
            </p:cNvSpPr>
            <p:nvPr/>
          </p:nvSpPr>
          <p:spPr bwMode="auto">
            <a:xfrm>
              <a:off x="571" y="1282"/>
              <a:ext cx="5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messages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17" name="Rectangle 59"/>
            <p:cNvSpPr>
              <a:spLocks noChangeArrowheads="1"/>
            </p:cNvSpPr>
            <p:nvPr/>
          </p:nvSpPr>
          <p:spPr bwMode="auto">
            <a:xfrm>
              <a:off x="905" y="3596"/>
              <a:ext cx="340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8" name="Rectangle 60"/>
            <p:cNvSpPr>
              <a:spLocks noChangeArrowheads="1"/>
            </p:cNvSpPr>
            <p:nvPr/>
          </p:nvSpPr>
          <p:spPr bwMode="auto">
            <a:xfrm>
              <a:off x="905" y="3596"/>
              <a:ext cx="355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9" name="Rectangle 61"/>
            <p:cNvSpPr>
              <a:spLocks noChangeArrowheads="1"/>
            </p:cNvSpPr>
            <p:nvPr/>
          </p:nvSpPr>
          <p:spPr bwMode="auto">
            <a:xfrm>
              <a:off x="998" y="3684"/>
              <a:ext cx="1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20" name="Rectangle 62"/>
            <p:cNvSpPr>
              <a:spLocks noChangeArrowheads="1"/>
            </p:cNvSpPr>
            <p:nvPr/>
          </p:nvSpPr>
          <p:spPr bwMode="auto">
            <a:xfrm>
              <a:off x="1849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1" name="Rectangle 63"/>
            <p:cNvSpPr>
              <a:spLocks noChangeArrowheads="1"/>
            </p:cNvSpPr>
            <p:nvPr/>
          </p:nvSpPr>
          <p:spPr bwMode="auto">
            <a:xfrm>
              <a:off x="1709" y="3179"/>
              <a:ext cx="294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2" name="Rectangle 64"/>
            <p:cNvSpPr>
              <a:spLocks noChangeArrowheads="1"/>
            </p:cNvSpPr>
            <p:nvPr/>
          </p:nvSpPr>
          <p:spPr bwMode="auto">
            <a:xfrm>
              <a:off x="2684" y="857"/>
              <a:ext cx="15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3" name="Rectangle 65"/>
            <p:cNvSpPr>
              <a:spLocks noChangeArrowheads="1"/>
            </p:cNvSpPr>
            <p:nvPr/>
          </p:nvSpPr>
          <p:spPr bwMode="auto">
            <a:xfrm>
              <a:off x="2684" y="857"/>
              <a:ext cx="1579" cy="32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4" name="Line 66"/>
            <p:cNvSpPr>
              <a:spLocks noChangeShapeType="1"/>
            </p:cNvSpPr>
            <p:nvPr/>
          </p:nvSpPr>
          <p:spPr bwMode="auto">
            <a:xfrm>
              <a:off x="3396" y="856"/>
              <a:ext cx="1" cy="31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5" name="Rectangle 67"/>
            <p:cNvSpPr>
              <a:spLocks noChangeArrowheads="1"/>
            </p:cNvSpPr>
            <p:nvPr/>
          </p:nvSpPr>
          <p:spPr bwMode="auto">
            <a:xfrm>
              <a:off x="2870" y="878"/>
              <a:ext cx="4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Replica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26" name="Rectangle 68"/>
            <p:cNvSpPr>
              <a:spLocks noChangeArrowheads="1"/>
            </p:cNvSpPr>
            <p:nvPr/>
          </p:nvSpPr>
          <p:spPr bwMode="auto">
            <a:xfrm>
              <a:off x="2761" y="1019"/>
              <a:ext cx="5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27" name="Rectangle 69"/>
            <p:cNvSpPr>
              <a:spLocks noChangeArrowheads="1"/>
            </p:cNvSpPr>
            <p:nvPr/>
          </p:nvSpPr>
          <p:spPr bwMode="auto">
            <a:xfrm>
              <a:off x="3539" y="932"/>
              <a:ext cx="55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chemeClr val="tx1"/>
                  </a:solidFill>
                  <a:latin typeface="Arial" charset="0"/>
                </a:rPr>
                <a:t>Replica log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28" name="Rectangle 70"/>
            <p:cNvSpPr>
              <a:spLocks noChangeArrowheads="1"/>
            </p:cNvSpPr>
            <p:nvPr/>
          </p:nvSpPr>
          <p:spPr bwMode="auto">
            <a:xfrm>
              <a:off x="2499" y="3488"/>
              <a:ext cx="1795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9" name="Rectangle 71"/>
            <p:cNvSpPr>
              <a:spLocks noChangeArrowheads="1"/>
            </p:cNvSpPr>
            <p:nvPr/>
          </p:nvSpPr>
          <p:spPr bwMode="auto">
            <a:xfrm>
              <a:off x="2499" y="3488"/>
              <a:ext cx="181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0" name="Line 72"/>
            <p:cNvSpPr>
              <a:spLocks noChangeShapeType="1"/>
            </p:cNvSpPr>
            <p:nvPr/>
          </p:nvSpPr>
          <p:spPr bwMode="auto">
            <a:xfrm>
              <a:off x="3304" y="3488"/>
              <a:ext cx="1" cy="20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1" name="Rectangle 73"/>
            <p:cNvSpPr>
              <a:spLocks noChangeArrowheads="1"/>
            </p:cNvSpPr>
            <p:nvPr/>
          </p:nvSpPr>
          <p:spPr bwMode="auto">
            <a:xfrm>
              <a:off x="2565" y="3510"/>
              <a:ext cx="7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OperationID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32" name="Rectangle 74"/>
            <p:cNvSpPr>
              <a:spLocks noChangeArrowheads="1"/>
            </p:cNvSpPr>
            <p:nvPr/>
          </p:nvSpPr>
          <p:spPr bwMode="auto">
            <a:xfrm>
              <a:off x="3369" y="3510"/>
              <a:ext cx="4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Update 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33" name="Rectangle 75"/>
            <p:cNvSpPr>
              <a:spLocks noChangeArrowheads="1"/>
            </p:cNvSpPr>
            <p:nvPr/>
          </p:nvSpPr>
          <p:spPr bwMode="auto">
            <a:xfrm>
              <a:off x="3803" y="3541"/>
              <a:ext cx="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34" name="Rectangle 76"/>
            <p:cNvSpPr>
              <a:spLocks noChangeArrowheads="1"/>
            </p:cNvSpPr>
            <p:nvPr/>
          </p:nvSpPr>
          <p:spPr bwMode="auto">
            <a:xfrm>
              <a:off x="3936" y="3510"/>
              <a:ext cx="2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Prev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35" name="Line 77"/>
            <p:cNvSpPr>
              <a:spLocks noChangeShapeType="1"/>
            </p:cNvSpPr>
            <p:nvPr/>
          </p:nvSpPr>
          <p:spPr bwMode="auto">
            <a:xfrm>
              <a:off x="3861" y="3488"/>
              <a:ext cx="0" cy="19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6" name="Rectangle 78"/>
            <p:cNvSpPr>
              <a:spLocks noChangeArrowheads="1"/>
            </p:cNvSpPr>
            <p:nvPr/>
          </p:nvSpPr>
          <p:spPr bwMode="auto">
            <a:xfrm>
              <a:off x="1121" y="3179"/>
              <a:ext cx="294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7" name="Rectangle 79"/>
            <p:cNvSpPr>
              <a:spLocks noChangeArrowheads="1"/>
            </p:cNvSpPr>
            <p:nvPr/>
          </p:nvSpPr>
          <p:spPr bwMode="auto">
            <a:xfrm>
              <a:off x="1121" y="3179"/>
              <a:ext cx="310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8" name="Rectangle 80"/>
            <p:cNvSpPr>
              <a:spLocks noChangeArrowheads="1"/>
            </p:cNvSpPr>
            <p:nvPr/>
          </p:nvSpPr>
          <p:spPr bwMode="auto">
            <a:xfrm>
              <a:off x="1895" y="3596"/>
              <a:ext cx="356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9" name="Rectangle 81"/>
            <p:cNvSpPr>
              <a:spLocks noChangeArrowheads="1"/>
            </p:cNvSpPr>
            <p:nvPr/>
          </p:nvSpPr>
          <p:spPr bwMode="auto">
            <a:xfrm>
              <a:off x="1895" y="3596"/>
              <a:ext cx="372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40" name="Rectangle 82"/>
            <p:cNvSpPr>
              <a:spLocks noChangeArrowheads="1"/>
            </p:cNvSpPr>
            <p:nvPr/>
          </p:nvSpPr>
          <p:spPr bwMode="auto">
            <a:xfrm>
              <a:off x="1993" y="3684"/>
              <a:ext cx="1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41" name="Rectangle 83"/>
            <p:cNvSpPr>
              <a:spLocks noChangeArrowheads="1"/>
            </p:cNvSpPr>
            <p:nvPr/>
          </p:nvSpPr>
          <p:spPr bwMode="auto">
            <a:xfrm>
              <a:off x="4462" y="1468"/>
              <a:ext cx="9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42" name="Rectangle 84"/>
            <p:cNvSpPr>
              <a:spLocks noChangeArrowheads="1"/>
            </p:cNvSpPr>
            <p:nvPr/>
          </p:nvSpPr>
          <p:spPr bwMode="auto">
            <a:xfrm>
              <a:off x="1032" y="756"/>
              <a:ext cx="76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Other replica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43" name="Rectangle 85"/>
            <p:cNvSpPr>
              <a:spLocks noChangeArrowheads="1"/>
            </p:cNvSpPr>
            <p:nvPr/>
          </p:nvSpPr>
          <p:spPr bwMode="auto">
            <a:xfrm>
              <a:off x="1790" y="756"/>
              <a:ext cx="56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44" name="Rectangle 86"/>
            <p:cNvSpPr>
              <a:spLocks noChangeArrowheads="1"/>
            </p:cNvSpPr>
            <p:nvPr/>
          </p:nvSpPr>
          <p:spPr bwMode="auto">
            <a:xfrm>
              <a:off x="2081" y="1724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45" name="Rectangle 87"/>
            <p:cNvSpPr>
              <a:spLocks noChangeArrowheads="1"/>
            </p:cNvSpPr>
            <p:nvPr/>
          </p:nvSpPr>
          <p:spPr bwMode="auto">
            <a:xfrm>
              <a:off x="2081" y="1724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46" name="Rectangle 88"/>
            <p:cNvSpPr>
              <a:spLocks noChangeArrowheads="1"/>
            </p:cNvSpPr>
            <p:nvPr/>
          </p:nvSpPr>
          <p:spPr bwMode="auto">
            <a:xfrm>
              <a:off x="2206" y="1734"/>
              <a:ext cx="9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747" name="Freeform 89"/>
            <p:cNvSpPr>
              <a:spLocks/>
            </p:cNvSpPr>
            <p:nvPr/>
          </p:nvSpPr>
          <p:spPr bwMode="auto">
            <a:xfrm>
              <a:off x="1369" y="919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15 w 46"/>
                <a:gd name="T5" fmla="*/ 0 h 77"/>
                <a:gd name="T6" fmla="*/ 46 w 46"/>
                <a:gd name="T7" fmla="*/ 77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15" y="0"/>
                  </a:lnTo>
                  <a:lnTo>
                    <a:pt x="46" y="7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48" name="Line 90"/>
            <p:cNvSpPr>
              <a:spLocks noChangeShapeType="1"/>
            </p:cNvSpPr>
            <p:nvPr/>
          </p:nvSpPr>
          <p:spPr bwMode="auto">
            <a:xfrm flipV="1">
              <a:off x="1384" y="1012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49" name="Rectangle 91"/>
            <p:cNvSpPr>
              <a:spLocks noChangeArrowheads="1"/>
            </p:cNvSpPr>
            <p:nvPr/>
          </p:nvSpPr>
          <p:spPr bwMode="auto">
            <a:xfrm>
              <a:off x="1230" y="1414"/>
              <a:ext cx="3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50" name="Rectangle 92"/>
            <p:cNvSpPr>
              <a:spLocks noChangeArrowheads="1"/>
            </p:cNvSpPr>
            <p:nvPr/>
          </p:nvSpPr>
          <p:spPr bwMode="auto">
            <a:xfrm>
              <a:off x="1230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51" name="Line 93"/>
            <p:cNvSpPr>
              <a:spLocks noChangeShapeType="1"/>
            </p:cNvSpPr>
            <p:nvPr/>
          </p:nvSpPr>
          <p:spPr bwMode="auto">
            <a:xfrm flipV="1">
              <a:off x="1838" y="855"/>
              <a:ext cx="847" cy="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2" name="Line 94"/>
            <p:cNvSpPr>
              <a:spLocks noChangeShapeType="1"/>
            </p:cNvSpPr>
            <p:nvPr/>
          </p:nvSpPr>
          <p:spPr bwMode="auto">
            <a:xfrm flipV="1">
              <a:off x="1838" y="1172"/>
              <a:ext cx="855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3" name="Line 95"/>
            <p:cNvSpPr>
              <a:spLocks noChangeShapeType="1"/>
            </p:cNvSpPr>
            <p:nvPr/>
          </p:nvSpPr>
          <p:spPr bwMode="auto">
            <a:xfrm flipV="1">
              <a:off x="2170" y="1180"/>
              <a:ext cx="2092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4" name="Line 96"/>
            <p:cNvSpPr>
              <a:spLocks noChangeShapeType="1"/>
            </p:cNvSpPr>
            <p:nvPr/>
          </p:nvSpPr>
          <p:spPr bwMode="auto">
            <a:xfrm>
              <a:off x="2004" y="3176"/>
              <a:ext cx="2305" cy="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5" name="Line 97"/>
            <p:cNvSpPr>
              <a:spLocks noChangeShapeType="1"/>
            </p:cNvSpPr>
            <p:nvPr/>
          </p:nvSpPr>
          <p:spPr bwMode="auto">
            <a:xfrm>
              <a:off x="1711" y="3176"/>
              <a:ext cx="784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6" name="Line 98"/>
            <p:cNvSpPr>
              <a:spLocks noChangeShapeType="1"/>
            </p:cNvSpPr>
            <p:nvPr/>
          </p:nvSpPr>
          <p:spPr bwMode="auto">
            <a:xfrm>
              <a:off x="1703" y="3303"/>
              <a:ext cx="80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0" name="Line 99"/>
          <p:cNvSpPr>
            <a:spLocks noChangeShapeType="1"/>
          </p:cNvSpPr>
          <p:nvPr/>
        </p:nvSpPr>
        <p:spPr bwMode="auto">
          <a:xfrm flipV="1">
            <a:off x="381000" y="2590800"/>
            <a:ext cx="9271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Line 100"/>
          <p:cNvSpPr>
            <a:spLocks noChangeShapeType="1"/>
          </p:cNvSpPr>
          <p:nvPr/>
        </p:nvSpPr>
        <p:spPr bwMode="auto">
          <a:xfrm>
            <a:off x="355600" y="4368800"/>
            <a:ext cx="9906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Value: value of the object maintained by the RM.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Value timestamp: the timestamp that represents the updates reflected in the value. Updated whenever an update operation is applied.</a:t>
            </a:r>
          </a:p>
          <a:p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392113" y="184150"/>
            <a:ext cx="7235825" cy="3824288"/>
            <a:chOff x="571" y="756"/>
            <a:chExt cx="4938" cy="3181"/>
          </a:xfrm>
        </p:grpSpPr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2004" y="3303"/>
              <a:ext cx="2313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 flipV="1">
              <a:off x="2170" y="855"/>
              <a:ext cx="2100" cy="5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3396" y="3519"/>
              <a:ext cx="10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3598" y="3550"/>
              <a:ext cx="123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3814" y="3581"/>
              <a:ext cx="10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4015" y="3627"/>
              <a:ext cx="124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3350" y="3535"/>
              <a:ext cx="13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3629" y="3596"/>
              <a:ext cx="13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3892" y="3643"/>
              <a:ext cx="4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905" y="1631"/>
              <a:ext cx="4473" cy="14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8" name="Rectangle 14"/>
            <p:cNvSpPr>
              <a:spLocks noChangeArrowheads="1"/>
            </p:cNvSpPr>
            <p:nvPr/>
          </p:nvSpPr>
          <p:spPr bwMode="auto">
            <a:xfrm>
              <a:off x="1044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1044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3443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3443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1106" y="2064"/>
              <a:ext cx="1161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1106" y="2064"/>
              <a:ext cx="1176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Rectangle 20"/>
            <p:cNvSpPr>
              <a:spLocks noChangeArrowheads="1"/>
            </p:cNvSpPr>
            <p:nvPr/>
          </p:nvSpPr>
          <p:spPr bwMode="auto">
            <a:xfrm>
              <a:off x="1187" y="2087"/>
              <a:ext cx="114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25" name="Rectangle 21"/>
            <p:cNvSpPr>
              <a:spLocks noChangeArrowheads="1"/>
            </p:cNvSpPr>
            <p:nvPr/>
          </p:nvSpPr>
          <p:spPr bwMode="auto">
            <a:xfrm>
              <a:off x="1593" y="2103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26" name="Rectangle 22"/>
            <p:cNvSpPr>
              <a:spLocks noChangeArrowheads="1"/>
            </p:cNvSpPr>
            <p:nvPr/>
          </p:nvSpPr>
          <p:spPr bwMode="auto">
            <a:xfrm>
              <a:off x="1106" y="2312"/>
              <a:ext cx="1702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Rectangle 23"/>
            <p:cNvSpPr>
              <a:spLocks noChangeArrowheads="1"/>
            </p:cNvSpPr>
            <p:nvPr/>
          </p:nvSpPr>
          <p:spPr bwMode="auto">
            <a:xfrm>
              <a:off x="1106" y="2312"/>
              <a:ext cx="171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>
              <a:off x="127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25"/>
            <p:cNvSpPr>
              <a:spLocks noChangeShapeType="1"/>
            </p:cNvSpPr>
            <p:nvPr/>
          </p:nvSpPr>
          <p:spPr bwMode="auto">
            <a:xfrm>
              <a:off x="146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Line 26"/>
            <p:cNvSpPr>
              <a:spLocks noChangeShapeType="1"/>
            </p:cNvSpPr>
            <p:nvPr/>
          </p:nvSpPr>
          <p:spPr bwMode="auto">
            <a:xfrm>
              <a:off x="1647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1" name="Line 27"/>
            <p:cNvSpPr>
              <a:spLocks noChangeShapeType="1"/>
            </p:cNvSpPr>
            <p:nvPr/>
          </p:nvSpPr>
          <p:spPr bwMode="auto">
            <a:xfrm>
              <a:off x="184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Line 28"/>
            <p:cNvSpPr>
              <a:spLocks noChangeShapeType="1"/>
            </p:cNvSpPr>
            <p:nvPr/>
          </p:nvSpPr>
          <p:spPr bwMode="auto">
            <a:xfrm>
              <a:off x="201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>
              <a:off x="2220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>
              <a:off x="240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5" name="Line 31"/>
            <p:cNvSpPr>
              <a:spLocks noChangeShapeType="1"/>
            </p:cNvSpPr>
            <p:nvPr/>
          </p:nvSpPr>
          <p:spPr bwMode="auto">
            <a:xfrm>
              <a:off x="259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6" name="Rectangle 32"/>
            <p:cNvSpPr>
              <a:spLocks noChangeArrowheads="1"/>
            </p:cNvSpPr>
            <p:nvPr/>
          </p:nvSpPr>
          <p:spPr bwMode="auto">
            <a:xfrm>
              <a:off x="1648" y="2376"/>
              <a:ext cx="669" cy="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 log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37" name="Rectangle 33"/>
            <p:cNvSpPr>
              <a:spLocks noChangeArrowheads="1"/>
            </p:cNvSpPr>
            <p:nvPr/>
          </p:nvSpPr>
          <p:spPr bwMode="auto">
            <a:xfrm>
              <a:off x="3505" y="2049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8" name="Rectangle 34"/>
            <p:cNvSpPr>
              <a:spLocks noChangeArrowheads="1"/>
            </p:cNvSpPr>
            <p:nvPr/>
          </p:nvSpPr>
          <p:spPr bwMode="auto">
            <a:xfrm>
              <a:off x="3505" y="2027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9" name="Rectangle 35"/>
            <p:cNvSpPr>
              <a:spLocks noChangeArrowheads="1"/>
            </p:cNvSpPr>
            <p:nvPr/>
          </p:nvSpPr>
          <p:spPr bwMode="auto">
            <a:xfrm>
              <a:off x="3628" y="2043"/>
              <a:ext cx="3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40" name="Rectangle 36"/>
            <p:cNvSpPr>
              <a:spLocks noChangeArrowheads="1"/>
            </p:cNvSpPr>
            <p:nvPr/>
          </p:nvSpPr>
          <p:spPr bwMode="auto">
            <a:xfrm>
              <a:off x="3945" y="2087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41" name="Rectangle 37"/>
            <p:cNvSpPr>
              <a:spLocks noChangeArrowheads="1"/>
            </p:cNvSpPr>
            <p:nvPr/>
          </p:nvSpPr>
          <p:spPr bwMode="auto">
            <a:xfrm>
              <a:off x="3979" y="2043"/>
              <a:ext cx="64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42" name="Rectangle 38"/>
            <p:cNvSpPr>
              <a:spLocks noChangeArrowheads="1"/>
            </p:cNvSpPr>
            <p:nvPr/>
          </p:nvSpPr>
          <p:spPr bwMode="auto">
            <a:xfrm>
              <a:off x="3489" y="2281"/>
              <a:ext cx="1703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3" name="Rectangle 39"/>
            <p:cNvSpPr>
              <a:spLocks noChangeArrowheads="1"/>
            </p:cNvSpPr>
            <p:nvPr/>
          </p:nvSpPr>
          <p:spPr bwMode="auto">
            <a:xfrm>
              <a:off x="3489" y="2281"/>
              <a:ext cx="1718" cy="27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4" name="Rectangle 40"/>
            <p:cNvSpPr>
              <a:spLocks noChangeArrowheads="1"/>
            </p:cNvSpPr>
            <p:nvPr/>
          </p:nvSpPr>
          <p:spPr bwMode="auto">
            <a:xfrm>
              <a:off x="4198" y="2337"/>
              <a:ext cx="35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45" name="Freeform 41"/>
            <p:cNvSpPr>
              <a:spLocks/>
            </p:cNvSpPr>
            <p:nvPr/>
          </p:nvSpPr>
          <p:spPr bwMode="auto">
            <a:xfrm>
              <a:off x="3313" y="2405"/>
              <a:ext cx="77" cy="46"/>
            </a:xfrm>
            <a:custGeom>
              <a:avLst/>
              <a:gdLst>
                <a:gd name="T0" fmla="*/ 0 w 77"/>
                <a:gd name="T1" fmla="*/ 15 h 46"/>
                <a:gd name="T2" fmla="*/ 0 w 77"/>
                <a:gd name="T3" fmla="*/ 0 h 46"/>
                <a:gd name="T4" fmla="*/ 77 w 77"/>
                <a:gd name="T5" fmla="*/ 15 h 46"/>
                <a:gd name="T6" fmla="*/ 0 w 77"/>
                <a:gd name="T7" fmla="*/ 46 h 46"/>
                <a:gd name="T8" fmla="*/ 0 w 77"/>
                <a:gd name="T9" fmla="*/ 15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46"/>
                <a:gd name="T17" fmla="*/ 77 w 7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46">
                  <a:moveTo>
                    <a:pt x="0" y="15"/>
                  </a:moveTo>
                  <a:lnTo>
                    <a:pt x="0" y="0"/>
                  </a:lnTo>
                  <a:lnTo>
                    <a:pt x="77" y="15"/>
                  </a:lnTo>
                  <a:lnTo>
                    <a:pt x="0" y="4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6" name="Line 42"/>
            <p:cNvSpPr>
              <a:spLocks noChangeShapeType="1"/>
            </p:cNvSpPr>
            <p:nvPr/>
          </p:nvSpPr>
          <p:spPr bwMode="auto">
            <a:xfrm>
              <a:off x="2886" y="2420"/>
              <a:ext cx="4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7" name="Freeform 43"/>
            <p:cNvSpPr>
              <a:spLocks/>
            </p:cNvSpPr>
            <p:nvPr/>
          </p:nvSpPr>
          <p:spPr bwMode="auto">
            <a:xfrm>
              <a:off x="3319" y="2730"/>
              <a:ext cx="77" cy="77"/>
            </a:xfrm>
            <a:custGeom>
              <a:avLst/>
              <a:gdLst>
                <a:gd name="T0" fmla="*/ 15 w 77"/>
                <a:gd name="T1" fmla="*/ 15 h 77"/>
                <a:gd name="T2" fmla="*/ 31 w 77"/>
                <a:gd name="T3" fmla="*/ 0 h 77"/>
                <a:gd name="T4" fmla="*/ 77 w 77"/>
                <a:gd name="T5" fmla="*/ 77 h 77"/>
                <a:gd name="T6" fmla="*/ 0 w 77"/>
                <a:gd name="T7" fmla="*/ 31 h 77"/>
                <a:gd name="T8" fmla="*/ 15 w 77"/>
                <a:gd name="T9" fmla="*/ 1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7"/>
                <a:gd name="T17" fmla="*/ 77 w 7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7">
                  <a:moveTo>
                    <a:pt x="15" y="15"/>
                  </a:moveTo>
                  <a:lnTo>
                    <a:pt x="31" y="0"/>
                  </a:lnTo>
                  <a:lnTo>
                    <a:pt x="77" y="77"/>
                  </a:lnTo>
                  <a:lnTo>
                    <a:pt x="0" y="31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8" name="Line 44"/>
            <p:cNvSpPr>
              <a:spLocks noChangeShapeType="1"/>
            </p:cNvSpPr>
            <p:nvPr/>
          </p:nvSpPr>
          <p:spPr bwMode="auto">
            <a:xfrm>
              <a:off x="3211" y="2621"/>
              <a:ext cx="123" cy="1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9" name="Rectangle 45"/>
            <p:cNvSpPr>
              <a:spLocks noChangeArrowheads="1"/>
            </p:cNvSpPr>
            <p:nvPr/>
          </p:nvSpPr>
          <p:spPr bwMode="auto">
            <a:xfrm>
              <a:off x="3458" y="2699"/>
              <a:ext cx="1533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3458" y="2699"/>
              <a:ext cx="154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1" name="Rectangle 47"/>
            <p:cNvSpPr>
              <a:spLocks noChangeArrowheads="1"/>
            </p:cNvSpPr>
            <p:nvPr/>
          </p:nvSpPr>
          <p:spPr bwMode="auto">
            <a:xfrm>
              <a:off x="3568" y="2741"/>
              <a:ext cx="15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Executed operation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52" name="Rectangle 48"/>
            <p:cNvSpPr>
              <a:spLocks noChangeArrowheads="1"/>
            </p:cNvSpPr>
            <p:nvPr/>
          </p:nvSpPr>
          <p:spPr bwMode="auto">
            <a:xfrm>
              <a:off x="2966" y="2240"/>
              <a:ext cx="3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53" name="Rectangle 49"/>
            <p:cNvSpPr>
              <a:spLocks noChangeArrowheads="1"/>
            </p:cNvSpPr>
            <p:nvPr/>
          </p:nvSpPr>
          <p:spPr bwMode="auto">
            <a:xfrm>
              <a:off x="2928" y="2455"/>
              <a:ext cx="4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54" name="Freeform 50"/>
            <p:cNvSpPr>
              <a:spLocks/>
            </p:cNvSpPr>
            <p:nvPr/>
          </p:nvSpPr>
          <p:spPr bwMode="auto">
            <a:xfrm>
              <a:off x="1972" y="1878"/>
              <a:ext cx="47" cy="78"/>
            </a:xfrm>
            <a:custGeom>
              <a:avLst/>
              <a:gdLst>
                <a:gd name="T0" fmla="*/ 16 w 47"/>
                <a:gd name="T1" fmla="*/ 0 h 78"/>
                <a:gd name="T2" fmla="*/ 47 w 47"/>
                <a:gd name="T3" fmla="*/ 0 h 78"/>
                <a:gd name="T4" fmla="*/ 16 w 47"/>
                <a:gd name="T5" fmla="*/ 78 h 78"/>
                <a:gd name="T6" fmla="*/ 0 w 47"/>
                <a:gd name="T7" fmla="*/ 0 h 78"/>
                <a:gd name="T8" fmla="*/ 16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6" y="0"/>
                  </a:moveTo>
                  <a:lnTo>
                    <a:pt x="47" y="0"/>
                  </a:lnTo>
                  <a:lnTo>
                    <a:pt x="16" y="7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5" name="Line 51"/>
            <p:cNvSpPr>
              <a:spLocks noChangeShapeType="1"/>
            </p:cNvSpPr>
            <p:nvPr/>
          </p:nvSpPr>
          <p:spPr bwMode="auto">
            <a:xfrm>
              <a:off x="1988" y="919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Freeform 52"/>
            <p:cNvSpPr>
              <a:spLocks/>
            </p:cNvSpPr>
            <p:nvPr/>
          </p:nvSpPr>
          <p:spPr bwMode="auto">
            <a:xfrm>
              <a:off x="1369" y="2668"/>
              <a:ext cx="46" cy="93"/>
            </a:xfrm>
            <a:custGeom>
              <a:avLst/>
              <a:gdLst>
                <a:gd name="T0" fmla="*/ 31 w 46"/>
                <a:gd name="T1" fmla="*/ 77 h 93"/>
                <a:gd name="T2" fmla="*/ 0 w 46"/>
                <a:gd name="T3" fmla="*/ 77 h 93"/>
                <a:gd name="T4" fmla="*/ 46 w 46"/>
                <a:gd name="T5" fmla="*/ 0 h 93"/>
                <a:gd name="T6" fmla="*/ 46 w 46"/>
                <a:gd name="T7" fmla="*/ 93 h 93"/>
                <a:gd name="T8" fmla="*/ 31 w 46"/>
                <a:gd name="T9" fmla="*/ 77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93"/>
                <a:gd name="T17" fmla="*/ 46 w 4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93">
                  <a:moveTo>
                    <a:pt x="31" y="77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93"/>
                  </a:lnTo>
                  <a:lnTo>
                    <a:pt x="31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Line 53"/>
            <p:cNvSpPr>
              <a:spLocks noChangeShapeType="1"/>
            </p:cNvSpPr>
            <p:nvPr/>
          </p:nvSpPr>
          <p:spPr bwMode="auto">
            <a:xfrm flipV="1">
              <a:off x="1106" y="2761"/>
              <a:ext cx="294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8" name="Freeform 54"/>
            <p:cNvSpPr>
              <a:spLocks/>
            </p:cNvSpPr>
            <p:nvPr/>
          </p:nvSpPr>
          <p:spPr bwMode="auto">
            <a:xfrm>
              <a:off x="1663" y="2668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0 w 46"/>
                <a:gd name="T5" fmla="*/ 0 h 77"/>
                <a:gd name="T6" fmla="*/ 46 w 46"/>
                <a:gd name="T7" fmla="*/ 62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46" y="62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9" name="Line 55"/>
            <p:cNvSpPr>
              <a:spLocks noChangeShapeType="1"/>
            </p:cNvSpPr>
            <p:nvPr/>
          </p:nvSpPr>
          <p:spPr bwMode="auto">
            <a:xfrm flipH="1" flipV="1">
              <a:off x="1694" y="2745"/>
              <a:ext cx="371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0" name="Rectangle 56"/>
            <p:cNvSpPr>
              <a:spLocks noChangeArrowheads="1"/>
            </p:cNvSpPr>
            <p:nvPr/>
          </p:nvSpPr>
          <p:spPr bwMode="auto">
            <a:xfrm>
              <a:off x="1345" y="3340"/>
              <a:ext cx="51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61" name="Rectangle 57"/>
            <p:cNvSpPr>
              <a:spLocks noChangeArrowheads="1"/>
            </p:cNvSpPr>
            <p:nvPr/>
          </p:nvSpPr>
          <p:spPr bwMode="auto">
            <a:xfrm>
              <a:off x="680" y="1111"/>
              <a:ext cx="4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Gossip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62" name="Rectangle 58"/>
            <p:cNvSpPr>
              <a:spLocks noChangeArrowheads="1"/>
            </p:cNvSpPr>
            <p:nvPr/>
          </p:nvSpPr>
          <p:spPr bwMode="auto">
            <a:xfrm>
              <a:off x="571" y="1283"/>
              <a:ext cx="63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messages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63" name="Rectangle 59"/>
            <p:cNvSpPr>
              <a:spLocks noChangeArrowheads="1"/>
            </p:cNvSpPr>
            <p:nvPr/>
          </p:nvSpPr>
          <p:spPr bwMode="auto">
            <a:xfrm>
              <a:off x="905" y="3596"/>
              <a:ext cx="340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905" y="3596"/>
              <a:ext cx="355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Rectangle 61"/>
            <p:cNvSpPr>
              <a:spLocks noChangeArrowheads="1"/>
            </p:cNvSpPr>
            <p:nvPr/>
          </p:nvSpPr>
          <p:spPr bwMode="auto">
            <a:xfrm>
              <a:off x="998" y="3685"/>
              <a:ext cx="1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66" name="Rectangle 62"/>
            <p:cNvSpPr>
              <a:spLocks noChangeArrowheads="1"/>
            </p:cNvSpPr>
            <p:nvPr/>
          </p:nvSpPr>
          <p:spPr bwMode="auto">
            <a:xfrm>
              <a:off x="1849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7" name="Rectangle 63"/>
            <p:cNvSpPr>
              <a:spLocks noChangeArrowheads="1"/>
            </p:cNvSpPr>
            <p:nvPr/>
          </p:nvSpPr>
          <p:spPr bwMode="auto">
            <a:xfrm>
              <a:off x="1709" y="3179"/>
              <a:ext cx="294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8" name="Rectangle 64"/>
            <p:cNvSpPr>
              <a:spLocks noChangeArrowheads="1"/>
            </p:cNvSpPr>
            <p:nvPr/>
          </p:nvSpPr>
          <p:spPr bwMode="auto">
            <a:xfrm>
              <a:off x="2684" y="857"/>
              <a:ext cx="15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9" name="Rectangle 65"/>
            <p:cNvSpPr>
              <a:spLocks noChangeArrowheads="1"/>
            </p:cNvSpPr>
            <p:nvPr/>
          </p:nvSpPr>
          <p:spPr bwMode="auto">
            <a:xfrm>
              <a:off x="2684" y="857"/>
              <a:ext cx="1579" cy="32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3396" y="856"/>
              <a:ext cx="1" cy="31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1" name="Rectangle 67"/>
            <p:cNvSpPr>
              <a:spLocks noChangeArrowheads="1"/>
            </p:cNvSpPr>
            <p:nvPr/>
          </p:nvSpPr>
          <p:spPr bwMode="auto">
            <a:xfrm>
              <a:off x="2870" y="878"/>
              <a:ext cx="46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Replica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72" name="Rectangle 68"/>
            <p:cNvSpPr>
              <a:spLocks noChangeArrowheads="1"/>
            </p:cNvSpPr>
            <p:nvPr/>
          </p:nvSpPr>
          <p:spPr bwMode="auto">
            <a:xfrm>
              <a:off x="2760" y="1019"/>
              <a:ext cx="641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3539" y="933"/>
              <a:ext cx="60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chemeClr val="tx1"/>
                  </a:solidFill>
                  <a:latin typeface="Arial" charset="0"/>
                </a:rPr>
                <a:t>Replica log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74" name="Rectangle 70"/>
            <p:cNvSpPr>
              <a:spLocks noChangeArrowheads="1"/>
            </p:cNvSpPr>
            <p:nvPr/>
          </p:nvSpPr>
          <p:spPr bwMode="auto">
            <a:xfrm>
              <a:off x="2499" y="3488"/>
              <a:ext cx="1795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5" name="Rectangle 71"/>
            <p:cNvSpPr>
              <a:spLocks noChangeArrowheads="1"/>
            </p:cNvSpPr>
            <p:nvPr/>
          </p:nvSpPr>
          <p:spPr bwMode="auto">
            <a:xfrm>
              <a:off x="2499" y="3488"/>
              <a:ext cx="181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6" name="Line 72"/>
            <p:cNvSpPr>
              <a:spLocks noChangeShapeType="1"/>
            </p:cNvSpPr>
            <p:nvPr/>
          </p:nvSpPr>
          <p:spPr bwMode="auto">
            <a:xfrm>
              <a:off x="3304" y="3488"/>
              <a:ext cx="1" cy="20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7" name="Rectangle 73"/>
            <p:cNvSpPr>
              <a:spLocks noChangeArrowheads="1"/>
            </p:cNvSpPr>
            <p:nvPr/>
          </p:nvSpPr>
          <p:spPr bwMode="auto">
            <a:xfrm>
              <a:off x="2564" y="3510"/>
              <a:ext cx="74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OperationID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78" name="Rectangle 74"/>
            <p:cNvSpPr>
              <a:spLocks noChangeArrowheads="1"/>
            </p:cNvSpPr>
            <p:nvPr/>
          </p:nvSpPr>
          <p:spPr bwMode="auto">
            <a:xfrm>
              <a:off x="3369" y="3510"/>
              <a:ext cx="48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Update 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79" name="Rectangle 75"/>
            <p:cNvSpPr>
              <a:spLocks noChangeArrowheads="1"/>
            </p:cNvSpPr>
            <p:nvPr/>
          </p:nvSpPr>
          <p:spPr bwMode="auto">
            <a:xfrm>
              <a:off x="3803" y="354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80" name="Rectangle 76"/>
            <p:cNvSpPr>
              <a:spLocks noChangeArrowheads="1"/>
            </p:cNvSpPr>
            <p:nvPr/>
          </p:nvSpPr>
          <p:spPr bwMode="auto">
            <a:xfrm>
              <a:off x="3936" y="3510"/>
              <a:ext cx="28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Prev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81" name="Line 77"/>
            <p:cNvSpPr>
              <a:spLocks noChangeShapeType="1"/>
            </p:cNvSpPr>
            <p:nvPr/>
          </p:nvSpPr>
          <p:spPr bwMode="auto">
            <a:xfrm>
              <a:off x="3861" y="3488"/>
              <a:ext cx="0" cy="19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2" name="Rectangle 78"/>
            <p:cNvSpPr>
              <a:spLocks noChangeArrowheads="1"/>
            </p:cNvSpPr>
            <p:nvPr/>
          </p:nvSpPr>
          <p:spPr bwMode="auto">
            <a:xfrm>
              <a:off x="1121" y="3179"/>
              <a:ext cx="294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3" name="Rectangle 79"/>
            <p:cNvSpPr>
              <a:spLocks noChangeArrowheads="1"/>
            </p:cNvSpPr>
            <p:nvPr/>
          </p:nvSpPr>
          <p:spPr bwMode="auto">
            <a:xfrm>
              <a:off x="1121" y="3179"/>
              <a:ext cx="310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4" name="Rectangle 80"/>
            <p:cNvSpPr>
              <a:spLocks noChangeArrowheads="1"/>
            </p:cNvSpPr>
            <p:nvPr/>
          </p:nvSpPr>
          <p:spPr bwMode="auto">
            <a:xfrm>
              <a:off x="1895" y="3596"/>
              <a:ext cx="356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5" name="Rectangle 81"/>
            <p:cNvSpPr>
              <a:spLocks noChangeArrowheads="1"/>
            </p:cNvSpPr>
            <p:nvPr/>
          </p:nvSpPr>
          <p:spPr bwMode="auto">
            <a:xfrm>
              <a:off x="1895" y="3596"/>
              <a:ext cx="372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6" name="Rectangle 82"/>
            <p:cNvSpPr>
              <a:spLocks noChangeArrowheads="1"/>
            </p:cNvSpPr>
            <p:nvPr/>
          </p:nvSpPr>
          <p:spPr bwMode="auto">
            <a:xfrm>
              <a:off x="1993" y="3683"/>
              <a:ext cx="17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87" name="Rectangle 83"/>
            <p:cNvSpPr>
              <a:spLocks noChangeArrowheads="1"/>
            </p:cNvSpPr>
            <p:nvPr/>
          </p:nvSpPr>
          <p:spPr bwMode="auto">
            <a:xfrm>
              <a:off x="4463" y="1469"/>
              <a:ext cx="104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88" name="Rectangle 84"/>
            <p:cNvSpPr>
              <a:spLocks noChangeArrowheads="1"/>
            </p:cNvSpPr>
            <p:nvPr/>
          </p:nvSpPr>
          <p:spPr bwMode="auto">
            <a:xfrm>
              <a:off x="1033" y="756"/>
              <a:ext cx="8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Other replica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89" name="Rectangle 85"/>
            <p:cNvSpPr>
              <a:spLocks noChangeArrowheads="1"/>
            </p:cNvSpPr>
            <p:nvPr/>
          </p:nvSpPr>
          <p:spPr bwMode="auto">
            <a:xfrm>
              <a:off x="1790" y="756"/>
              <a:ext cx="6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90" name="Rectangle 86"/>
            <p:cNvSpPr>
              <a:spLocks noChangeArrowheads="1"/>
            </p:cNvSpPr>
            <p:nvPr/>
          </p:nvSpPr>
          <p:spPr bwMode="auto">
            <a:xfrm>
              <a:off x="2081" y="1724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91" name="Rectangle 87"/>
            <p:cNvSpPr>
              <a:spLocks noChangeArrowheads="1"/>
            </p:cNvSpPr>
            <p:nvPr/>
          </p:nvSpPr>
          <p:spPr bwMode="auto">
            <a:xfrm>
              <a:off x="2081" y="1724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92" name="Rectangle 88"/>
            <p:cNvSpPr>
              <a:spLocks noChangeArrowheads="1"/>
            </p:cNvSpPr>
            <p:nvPr/>
          </p:nvSpPr>
          <p:spPr bwMode="auto">
            <a:xfrm>
              <a:off x="2206" y="1735"/>
              <a:ext cx="102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2793" name="Freeform 89"/>
            <p:cNvSpPr>
              <a:spLocks/>
            </p:cNvSpPr>
            <p:nvPr/>
          </p:nvSpPr>
          <p:spPr bwMode="auto">
            <a:xfrm>
              <a:off x="1369" y="919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15 w 46"/>
                <a:gd name="T5" fmla="*/ 0 h 77"/>
                <a:gd name="T6" fmla="*/ 46 w 46"/>
                <a:gd name="T7" fmla="*/ 77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15" y="0"/>
                  </a:lnTo>
                  <a:lnTo>
                    <a:pt x="46" y="7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4" name="Line 90"/>
            <p:cNvSpPr>
              <a:spLocks noChangeShapeType="1"/>
            </p:cNvSpPr>
            <p:nvPr/>
          </p:nvSpPr>
          <p:spPr bwMode="auto">
            <a:xfrm flipV="1">
              <a:off x="1384" y="1012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95" name="Rectangle 91"/>
            <p:cNvSpPr>
              <a:spLocks noChangeArrowheads="1"/>
            </p:cNvSpPr>
            <p:nvPr/>
          </p:nvSpPr>
          <p:spPr bwMode="auto">
            <a:xfrm>
              <a:off x="1230" y="1414"/>
              <a:ext cx="3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96" name="Rectangle 92"/>
            <p:cNvSpPr>
              <a:spLocks noChangeArrowheads="1"/>
            </p:cNvSpPr>
            <p:nvPr/>
          </p:nvSpPr>
          <p:spPr bwMode="auto">
            <a:xfrm>
              <a:off x="1230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97" name="Line 93"/>
            <p:cNvSpPr>
              <a:spLocks noChangeShapeType="1"/>
            </p:cNvSpPr>
            <p:nvPr/>
          </p:nvSpPr>
          <p:spPr bwMode="auto">
            <a:xfrm flipV="1">
              <a:off x="1838" y="855"/>
              <a:ext cx="847" cy="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8" name="Line 94"/>
            <p:cNvSpPr>
              <a:spLocks noChangeShapeType="1"/>
            </p:cNvSpPr>
            <p:nvPr/>
          </p:nvSpPr>
          <p:spPr bwMode="auto">
            <a:xfrm flipV="1">
              <a:off x="1838" y="1172"/>
              <a:ext cx="855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9" name="Line 95"/>
            <p:cNvSpPr>
              <a:spLocks noChangeShapeType="1"/>
            </p:cNvSpPr>
            <p:nvPr/>
          </p:nvSpPr>
          <p:spPr bwMode="auto">
            <a:xfrm flipV="1">
              <a:off x="2170" y="1180"/>
              <a:ext cx="2092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0" name="Line 96"/>
            <p:cNvSpPr>
              <a:spLocks noChangeShapeType="1"/>
            </p:cNvSpPr>
            <p:nvPr/>
          </p:nvSpPr>
          <p:spPr bwMode="auto">
            <a:xfrm>
              <a:off x="2004" y="3176"/>
              <a:ext cx="2305" cy="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1" name="Line 97"/>
            <p:cNvSpPr>
              <a:spLocks noChangeShapeType="1"/>
            </p:cNvSpPr>
            <p:nvPr/>
          </p:nvSpPr>
          <p:spPr bwMode="auto">
            <a:xfrm>
              <a:off x="1711" y="3176"/>
              <a:ext cx="784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2" name="Line 98"/>
            <p:cNvSpPr>
              <a:spLocks noChangeShapeType="1"/>
            </p:cNvSpPr>
            <p:nvPr/>
          </p:nvSpPr>
          <p:spPr bwMode="auto">
            <a:xfrm>
              <a:off x="1703" y="3303"/>
              <a:ext cx="80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4114800"/>
            <a:ext cx="7772400" cy="2171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Update log: records all update operations as soon as they are received, until they are reflected in Value.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  <a:ea typeface="ＭＳ Ｐゴシック" charset="0"/>
              </a:rPr>
              <a:t>Keeps all the updates that are not stable, where a </a:t>
            </a:r>
            <a:r>
              <a:rPr lang="en-US" sz="1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stable update </a:t>
            </a:r>
            <a:r>
              <a:rPr lang="en-US" sz="1400">
                <a:latin typeface="Arial" charset="0"/>
                <a:ea typeface="ＭＳ Ｐゴシック" charset="0"/>
              </a:rPr>
              <a:t>is one that has been received by all other RMs and can be applied consistently with its ordering guarantees.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  <a:ea typeface="ＭＳ Ｐゴシック" charset="0"/>
              </a:rPr>
              <a:t>Keeps stable updates that have been applied, but cannot be purged yet, because no confirmation has been received from all other RMs.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Replica timestamp: represents updates that have been accepted by the RM into the log. </a:t>
            </a:r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392113" y="184150"/>
            <a:ext cx="7235825" cy="3824288"/>
            <a:chOff x="571" y="756"/>
            <a:chExt cx="4938" cy="3181"/>
          </a:xfrm>
        </p:grpSpPr>
        <p:sp>
          <p:nvSpPr>
            <p:cNvPr id="74756" name="Line 4"/>
            <p:cNvSpPr>
              <a:spLocks noChangeShapeType="1"/>
            </p:cNvSpPr>
            <p:nvPr/>
          </p:nvSpPr>
          <p:spPr bwMode="auto">
            <a:xfrm>
              <a:off x="2004" y="3303"/>
              <a:ext cx="2313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 flipV="1">
              <a:off x="2170" y="855"/>
              <a:ext cx="2100" cy="5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>
              <a:off x="3396" y="3519"/>
              <a:ext cx="10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>
              <a:off x="3598" y="3550"/>
              <a:ext cx="123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>
              <a:off x="3814" y="3581"/>
              <a:ext cx="10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>
              <a:off x="4015" y="3627"/>
              <a:ext cx="124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>
              <a:off x="3350" y="3535"/>
              <a:ext cx="13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3629" y="3596"/>
              <a:ext cx="13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>
              <a:off x="3892" y="3643"/>
              <a:ext cx="4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905" y="1631"/>
              <a:ext cx="4473" cy="14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1044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1044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3443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3443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1106" y="2064"/>
              <a:ext cx="1161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Rectangle 19"/>
            <p:cNvSpPr>
              <a:spLocks noChangeArrowheads="1"/>
            </p:cNvSpPr>
            <p:nvPr/>
          </p:nvSpPr>
          <p:spPr bwMode="auto">
            <a:xfrm>
              <a:off x="1106" y="2064"/>
              <a:ext cx="1176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Rectangle 20"/>
            <p:cNvSpPr>
              <a:spLocks noChangeArrowheads="1"/>
            </p:cNvSpPr>
            <p:nvPr/>
          </p:nvSpPr>
          <p:spPr bwMode="auto">
            <a:xfrm>
              <a:off x="1187" y="2087"/>
              <a:ext cx="114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>
              <a:off x="1593" y="2103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>
              <a:off x="1106" y="2312"/>
              <a:ext cx="1702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1106" y="2312"/>
              <a:ext cx="171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127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146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>
              <a:off x="1647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9" name="Line 27"/>
            <p:cNvSpPr>
              <a:spLocks noChangeShapeType="1"/>
            </p:cNvSpPr>
            <p:nvPr/>
          </p:nvSpPr>
          <p:spPr bwMode="auto">
            <a:xfrm>
              <a:off x="184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0" name="Line 28"/>
            <p:cNvSpPr>
              <a:spLocks noChangeShapeType="1"/>
            </p:cNvSpPr>
            <p:nvPr/>
          </p:nvSpPr>
          <p:spPr bwMode="auto">
            <a:xfrm>
              <a:off x="201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>
              <a:off x="2220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>
              <a:off x="240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>
              <a:off x="259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4" name="Rectangle 32"/>
            <p:cNvSpPr>
              <a:spLocks noChangeArrowheads="1"/>
            </p:cNvSpPr>
            <p:nvPr/>
          </p:nvSpPr>
          <p:spPr bwMode="auto">
            <a:xfrm>
              <a:off x="1648" y="2376"/>
              <a:ext cx="669" cy="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 log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85" name="Rectangle 33"/>
            <p:cNvSpPr>
              <a:spLocks noChangeArrowheads="1"/>
            </p:cNvSpPr>
            <p:nvPr/>
          </p:nvSpPr>
          <p:spPr bwMode="auto">
            <a:xfrm>
              <a:off x="3505" y="2049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6" name="Rectangle 34"/>
            <p:cNvSpPr>
              <a:spLocks noChangeArrowheads="1"/>
            </p:cNvSpPr>
            <p:nvPr/>
          </p:nvSpPr>
          <p:spPr bwMode="auto">
            <a:xfrm>
              <a:off x="3505" y="2027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7" name="Rectangle 35"/>
            <p:cNvSpPr>
              <a:spLocks noChangeArrowheads="1"/>
            </p:cNvSpPr>
            <p:nvPr/>
          </p:nvSpPr>
          <p:spPr bwMode="auto">
            <a:xfrm>
              <a:off x="3628" y="2043"/>
              <a:ext cx="3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88" name="Rectangle 36"/>
            <p:cNvSpPr>
              <a:spLocks noChangeArrowheads="1"/>
            </p:cNvSpPr>
            <p:nvPr/>
          </p:nvSpPr>
          <p:spPr bwMode="auto">
            <a:xfrm>
              <a:off x="3945" y="2087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89" name="Rectangle 37"/>
            <p:cNvSpPr>
              <a:spLocks noChangeArrowheads="1"/>
            </p:cNvSpPr>
            <p:nvPr/>
          </p:nvSpPr>
          <p:spPr bwMode="auto">
            <a:xfrm>
              <a:off x="3979" y="2043"/>
              <a:ext cx="64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90" name="Rectangle 38"/>
            <p:cNvSpPr>
              <a:spLocks noChangeArrowheads="1"/>
            </p:cNvSpPr>
            <p:nvPr/>
          </p:nvSpPr>
          <p:spPr bwMode="auto">
            <a:xfrm>
              <a:off x="3489" y="2281"/>
              <a:ext cx="1703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1" name="Rectangle 39"/>
            <p:cNvSpPr>
              <a:spLocks noChangeArrowheads="1"/>
            </p:cNvSpPr>
            <p:nvPr/>
          </p:nvSpPr>
          <p:spPr bwMode="auto">
            <a:xfrm>
              <a:off x="3489" y="2281"/>
              <a:ext cx="1718" cy="27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2" name="Rectangle 40"/>
            <p:cNvSpPr>
              <a:spLocks noChangeArrowheads="1"/>
            </p:cNvSpPr>
            <p:nvPr/>
          </p:nvSpPr>
          <p:spPr bwMode="auto">
            <a:xfrm>
              <a:off x="4198" y="2337"/>
              <a:ext cx="35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793" name="Freeform 41"/>
            <p:cNvSpPr>
              <a:spLocks/>
            </p:cNvSpPr>
            <p:nvPr/>
          </p:nvSpPr>
          <p:spPr bwMode="auto">
            <a:xfrm>
              <a:off x="3313" y="2405"/>
              <a:ext cx="77" cy="46"/>
            </a:xfrm>
            <a:custGeom>
              <a:avLst/>
              <a:gdLst>
                <a:gd name="T0" fmla="*/ 0 w 77"/>
                <a:gd name="T1" fmla="*/ 15 h 46"/>
                <a:gd name="T2" fmla="*/ 0 w 77"/>
                <a:gd name="T3" fmla="*/ 0 h 46"/>
                <a:gd name="T4" fmla="*/ 77 w 77"/>
                <a:gd name="T5" fmla="*/ 15 h 46"/>
                <a:gd name="T6" fmla="*/ 0 w 77"/>
                <a:gd name="T7" fmla="*/ 46 h 46"/>
                <a:gd name="T8" fmla="*/ 0 w 77"/>
                <a:gd name="T9" fmla="*/ 15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46"/>
                <a:gd name="T17" fmla="*/ 77 w 7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46">
                  <a:moveTo>
                    <a:pt x="0" y="15"/>
                  </a:moveTo>
                  <a:lnTo>
                    <a:pt x="0" y="0"/>
                  </a:lnTo>
                  <a:lnTo>
                    <a:pt x="77" y="15"/>
                  </a:lnTo>
                  <a:lnTo>
                    <a:pt x="0" y="4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4" name="Line 42"/>
            <p:cNvSpPr>
              <a:spLocks noChangeShapeType="1"/>
            </p:cNvSpPr>
            <p:nvPr/>
          </p:nvSpPr>
          <p:spPr bwMode="auto">
            <a:xfrm>
              <a:off x="2886" y="2420"/>
              <a:ext cx="4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5" name="Freeform 43"/>
            <p:cNvSpPr>
              <a:spLocks/>
            </p:cNvSpPr>
            <p:nvPr/>
          </p:nvSpPr>
          <p:spPr bwMode="auto">
            <a:xfrm>
              <a:off x="3319" y="2730"/>
              <a:ext cx="77" cy="77"/>
            </a:xfrm>
            <a:custGeom>
              <a:avLst/>
              <a:gdLst>
                <a:gd name="T0" fmla="*/ 15 w 77"/>
                <a:gd name="T1" fmla="*/ 15 h 77"/>
                <a:gd name="T2" fmla="*/ 31 w 77"/>
                <a:gd name="T3" fmla="*/ 0 h 77"/>
                <a:gd name="T4" fmla="*/ 77 w 77"/>
                <a:gd name="T5" fmla="*/ 77 h 77"/>
                <a:gd name="T6" fmla="*/ 0 w 77"/>
                <a:gd name="T7" fmla="*/ 31 h 77"/>
                <a:gd name="T8" fmla="*/ 15 w 77"/>
                <a:gd name="T9" fmla="*/ 1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7"/>
                <a:gd name="T17" fmla="*/ 77 w 7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7">
                  <a:moveTo>
                    <a:pt x="15" y="15"/>
                  </a:moveTo>
                  <a:lnTo>
                    <a:pt x="31" y="0"/>
                  </a:lnTo>
                  <a:lnTo>
                    <a:pt x="77" y="77"/>
                  </a:lnTo>
                  <a:lnTo>
                    <a:pt x="0" y="31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6" name="Line 44"/>
            <p:cNvSpPr>
              <a:spLocks noChangeShapeType="1"/>
            </p:cNvSpPr>
            <p:nvPr/>
          </p:nvSpPr>
          <p:spPr bwMode="auto">
            <a:xfrm>
              <a:off x="3211" y="2621"/>
              <a:ext cx="123" cy="1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7" name="Rectangle 45"/>
            <p:cNvSpPr>
              <a:spLocks noChangeArrowheads="1"/>
            </p:cNvSpPr>
            <p:nvPr/>
          </p:nvSpPr>
          <p:spPr bwMode="auto">
            <a:xfrm>
              <a:off x="3458" y="2699"/>
              <a:ext cx="1533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8" name="Rectangle 46"/>
            <p:cNvSpPr>
              <a:spLocks noChangeArrowheads="1"/>
            </p:cNvSpPr>
            <p:nvPr/>
          </p:nvSpPr>
          <p:spPr bwMode="auto">
            <a:xfrm>
              <a:off x="3458" y="2699"/>
              <a:ext cx="154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9" name="Rectangle 47"/>
            <p:cNvSpPr>
              <a:spLocks noChangeArrowheads="1"/>
            </p:cNvSpPr>
            <p:nvPr/>
          </p:nvSpPr>
          <p:spPr bwMode="auto">
            <a:xfrm>
              <a:off x="3568" y="2741"/>
              <a:ext cx="15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Executed operation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00" name="Rectangle 48"/>
            <p:cNvSpPr>
              <a:spLocks noChangeArrowheads="1"/>
            </p:cNvSpPr>
            <p:nvPr/>
          </p:nvSpPr>
          <p:spPr bwMode="auto">
            <a:xfrm>
              <a:off x="2966" y="2240"/>
              <a:ext cx="3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01" name="Rectangle 49"/>
            <p:cNvSpPr>
              <a:spLocks noChangeArrowheads="1"/>
            </p:cNvSpPr>
            <p:nvPr/>
          </p:nvSpPr>
          <p:spPr bwMode="auto">
            <a:xfrm>
              <a:off x="2928" y="2455"/>
              <a:ext cx="4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02" name="Freeform 50"/>
            <p:cNvSpPr>
              <a:spLocks/>
            </p:cNvSpPr>
            <p:nvPr/>
          </p:nvSpPr>
          <p:spPr bwMode="auto">
            <a:xfrm>
              <a:off x="1972" y="1878"/>
              <a:ext cx="47" cy="78"/>
            </a:xfrm>
            <a:custGeom>
              <a:avLst/>
              <a:gdLst>
                <a:gd name="T0" fmla="*/ 16 w 47"/>
                <a:gd name="T1" fmla="*/ 0 h 78"/>
                <a:gd name="T2" fmla="*/ 47 w 47"/>
                <a:gd name="T3" fmla="*/ 0 h 78"/>
                <a:gd name="T4" fmla="*/ 16 w 47"/>
                <a:gd name="T5" fmla="*/ 78 h 78"/>
                <a:gd name="T6" fmla="*/ 0 w 47"/>
                <a:gd name="T7" fmla="*/ 0 h 78"/>
                <a:gd name="T8" fmla="*/ 16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6" y="0"/>
                  </a:moveTo>
                  <a:lnTo>
                    <a:pt x="47" y="0"/>
                  </a:lnTo>
                  <a:lnTo>
                    <a:pt x="16" y="7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3" name="Line 51"/>
            <p:cNvSpPr>
              <a:spLocks noChangeShapeType="1"/>
            </p:cNvSpPr>
            <p:nvPr/>
          </p:nvSpPr>
          <p:spPr bwMode="auto">
            <a:xfrm>
              <a:off x="1988" y="919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4" name="Freeform 52"/>
            <p:cNvSpPr>
              <a:spLocks/>
            </p:cNvSpPr>
            <p:nvPr/>
          </p:nvSpPr>
          <p:spPr bwMode="auto">
            <a:xfrm>
              <a:off x="1369" y="2668"/>
              <a:ext cx="46" cy="93"/>
            </a:xfrm>
            <a:custGeom>
              <a:avLst/>
              <a:gdLst>
                <a:gd name="T0" fmla="*/ 31 w 46"/>
                <a:gd name="T1" fmla="*/ 77 h 93"/>
                <a:gd name="T2" fmla="*/ 0 w 46"/>
                <a:gd name="T3" fmla="*/ 77 h 93"/>
                <a:gd name="T4" fmla="*/ 46 w 46"/>
                <a:gd name="T5" fmla="*/ 0 h 93"/>
                <a:gd name="T6" fmla="*/ 46 w 46"/>
                <a:gd name="T7" fmla="*/ 93 h 93"/>
                <a:gd name="T8" fmla="*/ 31 w 46"/>
                <a:gd name="T9" fmla="*/ 77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93"/>
                <a:gd name="T17" fmla="*/ 46 w 4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93">
                  <a:moveTo>
                    <a:pt x="31" y="77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93"/>
                  </a:lnTo>
                  <a:lnTo>
                    <a:pt x="31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5" name="Line 53"/>
            <p:cNvSpPr>
              <a:spLocks noChangeShapeType="1"/>
            </p:cNvSpPr>
            <p:nvPr/>
          </p:nvSpPr>
          <p:spPr bwMode="auto">
            <a:xfrm flipV="1">
              <a:off x="1106" y="2761"/>
              <a:ext cx="294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6" name="Freeform 54"/>
            <p:cNvSpPr>
              <a:spLocks/>
            </p:cNvSpPr>
            <p:nvPr/>
          </p:nvSpPr>
          <p:spPr bwMode="auto">
            <a:xfrm>
              <a:off x="1663" y="2668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0 w 46"/>
                <a:gd name="T5" fmla="*/ 0 h 77"/>
                <a:gd name="T6" fmla="*/ 46 w 46"/>
                <a:gd name="T7" fmla="*/ 62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46" y="62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7" name="Line 55"/>
            <p:cNvSpPr>
              <a:spLocks noChangeShapeType="1"/>
            </p:cNvSpPr>
            <p:nvPr/>
          </p:nvSpPr>
          <p:spPr bwMode="auto">
            <a:xfrm flipH="1" flipV="1">
              <a:off x="1694" y="2745"/>
              <a:ext cx="371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8" name="Rectangle 56"/>
            <p:cNvSpPr>
              <a:spLocks noChangeArrowheads="1"/>
            </p:cNvSpPr>
            <p:nvPr/>
          </p:nvSpPr>
          <p:spPr bwMode="auto">
            <a:xfrm>
              <a:off x="1345" y="3340"/>
              <a:ext cx="51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09" name="Rectangle 57"/>
            <p:cNvSpPr>
              <a:spLocks noChangeArrowheads="1"/>
            </p:cNvSpPr>
            <p:nvPr/>
          </p:nvSpPr>
          <p:spPr bwMode="auto">
            <a:xfrm>
              <a:off x="680" y="1111"/>
              <a:ext cx="4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Gossip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10" name="Rectangle 58"/>
            <p:cNvSpPr>
              <a:spLocks noChangeArrowheads="1"/>
            </p:cNvSpPr>
            <p:nvPr/>
          </p:nvSpPr>
          <p:spPr bwMode="auto">
            <a:xfrm>
              <a:off x="571" y="1283"/>
              <a:ext cx="63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messages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11" name="Rectangle 59"/>
            <p:cNvSpPr>
              <a:spLocks noChangeArrowheads="1"/>
            </p:cNvSpPr>
            <p:nvPr/>
          </p:nvSpPr>
          <p:spPr bwMode="auto">
            <a:xfrm>
              <a:off x="905" y="3596"/>
              <a:ext cx="340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2" name="Rectangle 60"/>
            <p:cNvSpPr>
              <a:spLocks noChangeArrowheads="1"/>
            </p:cNvSpPr>
            <p:nvPr/>
          </p:nvSpPr>
          <p:spPr bwMode="auto">
            <a:xfrm>
              <a:off x="905" y="3596"/>
              <a:ext cx="355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3" name="Rectangle 61"/>
            <p:cNvSpPr>
              <a:spLocks noChangeArrowheads="1"/>
            </p:cNvSpPr>
            <p:nvPr/>
          </p:nvSpPr>
          <p:spPr bwMode="auto">
            <a:xfrm>
              <a:off x="998" y="3685"/>
              <a:ext cx="1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14" name="Rectangle 62"/>
            <p:cNvSpPr>
              <a:spLocks noChangeArrowheads="1"/>
            </p:cNvSpPr>
            <p:nvPr/>
          </p:nvSpPr>
          <p:spPr bwMode="auto">
            <a:xfrm>
              <a:off x="1849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5" name="Rectangle 63"/>
            <p:cNvSpPr>
              <a:spLocks noChangeArrowheads="1"/>
            </p:cNvSpPr>
            <p:nvPr/>
          </p:nvSpPr>
          <p:spPr bwMode="auto">
            <a:xfrm>
              <a:off x="1709" y="3179"/>
              <a:ext cx="294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6" name="Rectangle 64"/>
            <p:cNvSpPr>
              <a:spLocks noChangeArrowheads="1"/>
            </p:cNvSpPr>
            <p:nvPr/>
          </p:nvSpPr>
          <p:spPr bwMode="auto">
            <a:xfrm>
              <a:off x="2684" y="857"/>
              <a:ext cx="15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7" name="Rectangle 65"/>
            <p:cNvSpPr>
              <a:spLocks noChangeArrowheads="1"/>
            </p:cNvSpPr>
            <p:nvPr/>
          </p:nvSpPr>
          <p:spPr bwMode="auto">
            <a:xfrm>
              <a:off x="2684" y="857"/>
              <a:ext cx="1579" cy="32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8" name="Line 66"/>
            <p:cNvSpPr>
              <a:spLocks noChangeShapeType="1"/>
            </p:cNvSpPr>
            <p:nvPr/>
          </p:nvSpPr>
          <p:spPr bwMode="auto">
            <a:xfrm>
              <a:off x="3396" y="856"/>
              <a:ext cx="1" cy="31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9" name="Rectangle 67"/>
            <p:cNvSpPr>
              <a:spLocks noChangeArrowheads="1"/>
            </p:cNvSpPr>
            <p:nvPr/>
          </p:nvSpPr>
          <p:spPr bwMode="auto">
            <a:xfrm>
              <a:off x="2870" y="878"/>
              <a:ext cx="46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Replica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0" name="Rectangle 68"/>
            <p:cNvSpPr>
              <a:spLocks noChangeArrowheads="1"/>
            </p:cNvSpPr>
            <p:nvPr/>
          </p:nvSpPr>
          <p:spPr bwMode="auto">
            <a:xfrm>
              <a:off x="2760" y="1019"/>
              <a:ext cx="641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1" name="Rectangle 69"/>
            <p:cNvSpPr>
              <a:spLocks noChangeArrowheads="1"/>
            </p:cNvSpPr>
            <p:nvPr/>
          </p:nvSpPr>
          <p:spPr bwMode="auto">
            <a:xfrm>
              <a:off x="3539" y="933"/>
              <a:ext cx="60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chemeClr val="tx1"/>
                  </a:solidFill>
                  <a:latin typeface="Arial" charset="0"/>
                </a:rPr>
                <a:t>Replica log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2" name="Rectangle 70"/>
            <p:cNvSpPr>
              <a:spLocks noChangeArrowheads="1"/>
            </p:cNvSpPr>
            <p:nvPr/>
          </p:nvSpPr>
          <p:spPr bwMode="auto">
            <a:xfrm>
              <a:off x="2499" y="3488"/>
              <a:ext cx="1795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3" name="Rectangle 71"/>
            <p:cNvSpPr>
              <a:spLocks noChangeArrowheads="1"/>
            </p:cNvSpPr>
            <p:nvPr/>
          </p:nvSpPr>
          <p:spPr bwMode="auto">
            <a:xfrm>
              <a:off x="2499" y="3488"/>
              <a:ext cx="181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4" name="Line 72"/>
            <p:cNvSpPr>
              <a:spLocks noChangeShapeType="1"/>
            </p:cNvSpPr>
            <p:nvPr/>
          </p:nvSpPr>
          <p:spPr bwMode="auto">
            <a:xfrm>
              <a:off x="3304" y="3488"/>
              <a:ext cx="1" cy="20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5" name="Rectangle 73"/>
            <p:cNvSpPr>
              <a:spLocks noChangeArrowheads="1"/>
            </p:cNvSpPr>
            <p:nvPr/>
          </p:nvSpPr>
          <p:spPr bwMode="auto">
            <a:xfrm>
              <a:off x="2564" y="3510"/>
              <a:ext cx="74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OperationID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6" name="Rectangle 74"/>
            <p:cNvSpPr>
              <a:spLocks noChangeArrowheads="1"/>
            </p:cNvSpPr>
            <p:nvPr/>
          </p:nvSpPr>
          <p:spPr bwMode="auto">
            <a:xfrm>
              <a:off x="3369" y="3510"/>
              <a:ext cx="48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Update 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7" name="Rectangle 75"/>
            <p:cNvSpPr>
              <a:spLocks noChangeArrowheads="1"/>
            </p:cNvSpPr>
            <p:nvPr/>
          </p:nvSpPr>
          <p:spPr bwMode="auto">
            <a:xfrm>
              <a:off x="3803" y="354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8" name="Rectangle 76"/>
            <p:cNvSpPr>
              <a:spLocks noChangeArrowheads="1"/>
            </p:cNvSpPr>
            <p:nvPr/>
          </p:nvSpPr>
          <p:spPr bwMode="auto">
            <a:xfrm>
              <a:off x="3936" y="3510"/>
              <a:ext cx="28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Prev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29" name="Line 77"/>
            <p:cNvSpPr>
              <a:spLocks noChangeShapeType="1"/>
            </p:cNvSpPr>
            <p:nvPr/>
          </p:nvSpPr>
          <p:spPr bwMode="auto">
            <a:xfrm>
              <a:off x="3861" y="3488"/>
              <a:ext cx="0" cy="19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0" name="Rectangle 78"/>
            <p:cNvSpPr>
              <a:spLocks noChangeArrowheads="1"/>
            </p:cNvSpPr>
            <p:nvPr/>
          </p:nvSpPr>
          <p:spPr bwMode="auto">
            <a:xfrm>
              <a:off x="1121" y="3179"/>
              <a:ext cx="294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1" name="Rectangle 79"/>
            <p:cNvSpPr>
              <a:spLocks noChangeArrowheads="1"/>
            </p:cNvSpPr>
            <p:nvPr/>
          </p:nvSpPr>
          <p:spPr bwMode="auto">
            <a:xfrm>
              <a:off x="1121" y="3179"/>
              <a:ext cx="310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2" name="Rectangle 80"/>
            <p:cNvSpPr>
              <a:spLocks noChangeArrowheads="1"/>
            </p:cNvSpPr>
            <p:nvPr/>
          </p:nvSpPr>
          <p:spPr bwMode="auto">
            <a:xfrm>
              <a:off x="1895" y="3596"/>
              <a:ext cx="356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3" name="Rectangle 81"/>
            <p:cNvSpPr>
              <a:spLocks noChangeArrowheads="1"/>
            </p:cNvSpPr>
            <p:nvPr/>
          </p:nvSpPr>
          <p:spPr bwMode="auto">
            <a:xfrm>
              <a:off x="1895" y="3596"/>
              <a:ext cx="372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4" name="Rectangle 82"/>
            <p:cNvSpPr>
              <a:spLocks noChangeArrowheads="1"/>
            </p:cNvSpPr>
            <p:nvPr/>
          </p:nvSpPr>
          <p:spPr bwMode="auto">
            <a:xfrm>
              <a:off x="1993" y="3683"/>
              <a:ext cx="17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35" name="Rectangle 83"/>
            <p:cNvSpPr>
              <a:spLocks noChangeArrowheads="1"/>
            </p:cNvSpPr>
            <p:nvPr/>
          </p:nvSpPr>
          <p:spPr bwMode="auto">
            <a:xfrm>
              <a:off x="4463" y="1469"/>
              <a:ext cx="104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36" name="Rectangle 84"/>
            <p:cNvSpPr>
              <a:spLocks noChangeArrowheads="1"/>
            </p:cNvSpPr>
            <p:nvPr/>
          </p:nvSpPr>
          <p:spPr bwMode="auto">
            <a:xfrm>
              <a:off x="1033" y="756"/>
              <a:ext cx="8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Other replica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37" name="Rectangle 85"/>
            <p:cNvSpPr>
              <a:spLocks noChangeArrowheads="1"/>
            </p:cNvSpPr>
            <p:nvPr/>
          </p:nvSpPr>
          <p:spPr bwMode="auto">
            <a:xfrm>
              <a:off x="1790" y="756"/>
              <a:ext cx="6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38" name="Rectangle 86"/>
            <p:cNvSpPr>
              <a:spLocks noChangeArrowheads="1"/>
            </p:cNvSpPr>
            <p:nvPr/>
          </p:nvSpPr>
          <p:spPr bwMode="auto">
            <a:xfrm>
              <a:off x="2081" y="1724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9" name="Rectangle 87"/>
            <p:cNvSpPr>
              <a:spLocks noChangeArrowheads="1"/>
            </p:cNvSpPr>
            <p:nvPr/>
          </p:nvSpPr>
          <p:spPr bwMode="auto">
            <a:xfrm>
              <a:off x="2081" y="1724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0" name="Rectangle 88"/>
            <p:cNvSpPr>
              <a:spLocks noChangeArrowheads="1"/>
            </p:cNvSpPr>
            <p:nvPr/>
          </p:nvSpPr>
          <p:spPr bwMode="auto">
            <a:xfrm>
              <a:off x="2206" y="1735"/>
              <a:ext cx="102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4841" name="Freeform 89"/>
            <p:cNvSpPr>
              <a:spLocks/>
            </p:cNvSpPr>
            <p:nvPr/>
          </p:nvSpPr>
          <p:spPr bwMode="auto">
            <a:xfrm>
              <a:off x="1369" y="919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15 w 46"/>
                <a:gd name="T5" fmla="*/ 0 h 77"/>
                <a:gd name="T6" fmla="*/ 46 w 46"/>
                <a:gd name="T7" fmla="*/ 77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15" y="0"/>
                  </a:lnTo>
                  <a:lnTo>
                    <a:pt x="46" y="7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42" name="Line 90"/>
            <p:cNvSpPr>
              <a:spLocks noChangeShapeType="1"/>
            </p:cNvSpPr>
            <p:nvPr/>
          </p:nvSpPr>
          <p:spPr bwMode="auto">
            <a:xfrm flipV="1">
              <a:off x="1384" y="1012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3" name="Rectangle 91"/>
            <p:cNvSpPr>
              <a:spLocks noChangeArrowheads="1"/>
            </p:cNvSpPr>
            <p:nvPr/>
          </p:nvSpPr>
          <p:spPr bwMode="auto">
            <a:xfrm>
              <a:off x="1230" y="1414"/>
              <a:ext cx="3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4" name="Rectangle 92"/>
            <p:cNvSpPr>
              <a:spLocks noChangeArrowheads="1"/>
            </p:cNvSpPr>
            <p:nvPr/>
          </p:nvSpPr>
          <p:spPr bwMode="auto">
            <a:xfrm>
              <a:off x="1230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5" name="Line 93"/>
            <p:cNvSpPr>
              <a:spLocks noChangeShapeType="1"/>
            </p:cNvSpPr>
            <p:nvPr/>
          </p:nvSpPr>
          <p:spPr bwMode="auto">
            <a:xfrm flipV="1">
              <a:off x="1838" y="855"/>
              <a:ext cx="847" cy="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46" name="Line 94"/>
            <p:cNvSpPr>
              <a:spLocks noChangeShapeType="1"/>
            </p:cNvSpPr>
            <p:nvPr/>
          </p:nvSpPr>
          <p:spPr bwMode="auto">
            <a:xfrm flipV="1">
              <a:off x="1838" y="1172"/>
              <a:ext cx="855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47" name="Line 95"/>
            <p:cNvSpPr>
              <a:spLocks noChangeShapeType="1"/>
            </p:cNvSpPr>
            <p:nvPr/>
          </p:nvSpPr>
          <p:spPr bwMode="auto">
            <a:xfrm flipV="1">
              <a:off x="2170" y="1180"/>
              <a:ext cx="2092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48" name="Line 96"/>
            <p:cNvSpPr>
              <a:spLocks noChangeShapeType="1"/>
            </p:cNvSpPr>
            <p:nvPr/>
          </p:nvSpPr>
          <p:spPr bwMode="auto">
            <a:xfrm>
              <a:off x="2004" y="3176"/>
              <a:ext cx="2305" cy="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49" name="Line 97"/>
            <p:cNvSpPr>
              <a:spLocks noChangeShapeType="1"/>
            </p:cNvSpPr>
            <p:nvPr/>
          </p:nvSpPr>
          <p:spPr bwMode="auto">
            <a:xfrm>
              <a:off x="1711" y="3176"/>
              <a:ext cx="784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0" name="Line 98"/>
            <p:cNvSpPr>
              <a:spLocks noChangeShapeType="1"/>
            </p:cNvSpPr>
            <p:nvPr/>
          </p:nvSpPr>
          <p:spPr bwMode="auto">
            <a:xfrm>
              <a:off x="1703" y="3303"/>
              <a:ext cx="80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3945452" cy="527708"/>
          </a:xfrm>
        </p:spPr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96900" y="825500"/>
            <a:ext cx="8001000" cy="5410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itchFamily="-107" charset="0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Arial" pitchFamily="-107" charset="0"/>
                <a:ea typeface="+mn-ea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itchFamily="-107" charset="0"/>
                <a:ea typeface="+mn-ea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itchFamily="-107" charset="0"/>
                <a:ea typeface="+mn-ea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b="0" dirty="0" smtClean="0">
                <a:latin typeface="Arial" charset="0"/>
                <a:ea typeface="ＭＳ Ｐゴシック" charset="0"/>
              </a:rPr>
              <a:t>Concurrent updates during partitions will cause </a:t>
            </a:r>
            <a:r>
              <a:rPr lang="en-US" sz="2200" b="0" i="1" dirty="0" smtClean="0">
                <a:latin typeface="Arial" charset="0"/>
                <a:ea typeface="ＭＳ Ｐゴシック" charset="0"/>
              </a:rPr>
              <a:t>conflicts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SzPct val="120000"/>
              <a:buNone/>
            </a:pPr>
            <a:r>
              <a:rPr lang="en-US" sz="2200" b="0" i="1" dirty="0" smtClean="0">
                <a:latin typeface="Arial" charset="0"/>
                <a:ea typeface="ＭＳ Ｐゴシック" charset="0"/>
              </a:rPr>
              <a:t>E.g.</a:t>
            </a:r>
            <a:r>
              <a:rPr lang="en-US" sz="2200" b="0" dirty="0">
                <a:latin typeface="Arial" charset="0"/>
                <a:ea typeface="ＭＳ Ｐゴシック" charset="0"/>
              </a:rPr>
              <a:t>,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 scheduling a meeting under the same time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SzPct val="120000"/>
              <a:buNone/>
            </a:pPr>
            <a:r>
              <a:rPr lang="en-US" sz="2200" b="0" i="1" dirty="0" smtClean="0">
                <a:latin typeface="Arial" charset="0"/>
                <a:ea typeface="ＭＳ Ｐゴシック" charset="0"/>
              </a:rPr>
              <a:t>E.g.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, concurrent modifications of same file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endParaRPr lang="en-US" sz="2200" b="0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b="0" dirty="0" smtClean="0">
                <a:latin typeface="Arial" charset="0"/>
                <a:ea typeface="ＭＳ Ｐゴシック" charset="0"/>
              </a:rPr>
              <a:t>Conflicts must be resolved, either automatically or manually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SzPct val="120000"/>
              <a:buNone/>
            </a:pPr>
            <a:r>
              <a:rPr lang="en-US" sz="2200" b="0" i="1" dirty="0" smtClean="0">
                <a:latin typeface="Arial" charset="0"/>
                <a:ea typeface="ＭＳ Ｐゴシック" charset="0"/>
              </a:rPr>
              <a:t>E.g.,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 file merge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SzPct val="120000"/>
              <a:buNone/>
            </a:pPr>
            <a:r>
              <a:rPr lang="en-US" sz="2200" b="0" i="1" dirty="0" smtClean="0">
                <a:latin typeface="Arial" charset="0"/>
                <a:ea typeface="ＭＳ Ｐゴシック" charset="0"/>
              </a:rPr>
              <a:t>E.g., 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priorities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SzPct val="120000"/>
              <a:buNone/>
            </a:pPr>
            <a:r>
              <a:rPr lang="en-US" sz="2200" b="0" i="1" dirty="0" smtClean="0">
                <a:latin typeface="Arial" charset="0"/>
                <a:ea typeface="ＭＳ Ｐゴシック" charset="0"/>
              </a:rPr>
              <a:t>E.g., </a:t>
            </a:r>
            <a:r>
              <a:rPr lang="en-US" sz="2200" b="0" dirty="0" smtClean="0">
                <a:latin typeface="Arial" charset="0"/>
                <a:ea typeface="ＭＳ Ｐゴシック" charset="0"/>
              </a:rPr>
              <a:t>kick it back to human</a:t>
            </a:r>
            <a:endParaRPr lang="en-US" sz="2200" b="0" i="1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endParaRPr lang="en-US" sz="200" b="0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endParaRPr lang="en-US" sz="2200" b="0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sz="2200" b="0" dirty="0" smtClean="0">
                <a:latin typeface="Arial" charset="0"/>
                <a:ea typeface="ＭＳ Ｐゴシック" charset="0"/>
              </a:rPr>
              <a:t>System must decide: what kind of conflicts are OK &amp; how to minimize them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endParaRPr lang="en-US" sz="2200" b="0" dirty="0" smtClean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3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Executed operation table: contains the FE-supplied ids of updates (stable ones) that have been applied to the value.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Used to prevent an update being applied twice, as an update may arrive from a FE and in gossip messages from other RMs.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Timestamp table: contains, for each other RM, the latest timestamp that has arrived in a gossip message from that other RM.</a:t>
            </a:r>
          </a:p>
          <a:p>
            <a:pPr>
              <a:lnSpc>
                <a:spcPct val="80000"/>
              </a:lnSpc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92113" y="184150"/>
            <a:ext cx="7235825" cy="3824288"/>
            <a:chOff x="571" y="756"/>
            <a:chExt cx="4938" cy="3181"/>
          </a:xfrm>
        </p:grpSpPr>
        <p:sp>
          <p:nvSpPr>
            <p:cNvPr id="76804" name="Line 4"/>
            <p:cNvSpPr>
              <a:spLocks noChangeShapeType="1"/>
            </p:cNvSpPr>
            <p:nvPr/>
          </p:nvSpPr>
          <p:spPr bwMode="auto">
            <a:xfrm>
              <a:off x="2004" y="3303"/>
              <a:ext cx="2313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 flipV="1">
              <a:off x="2170" y="855"/>
              <a:ext cx="2100" cy="5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>
              <a:off x="3396" y="3519"/>
              <a:ext cx="10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>
              <a:off x="3598" y="3550"/>
              <a:ext cx="123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>
              <a:off x="3814" y="3581"/>
              <a:ext cx="10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>
              <a:off x="4015" y="3627"/>
              <a:ext cx="124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>
              <a:off x="3350" y="3535"/>
              <a:ext cx="13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1" name="Line 11"/>
            <p:cNvSpPr>
              <a:spLocks noChangeShapeType="1"/>
            </p:cNvSpPr>
            <p:nvPr/>
          </p:nvSpPr>
          <p:spPr bwMode="auto">
            <a:xfrm>
              <a:off x="3629" y="3596"/>
              <a:ext cx="13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>
              <a:off x="3892" y="3643"/>
              <a:ext cx="4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905" y="1631"/>
              <a:ext cx="4473" cy="14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1044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1044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6" name="Rectangle 16"/>
            <p:cNvSpPr>
              <a:spLocks noChangeArrowheads="1"/>
            </p:cNvSpPr>
            <p:nvPr/>
          </p:nvSpPr>
          <p:spPr bwMode="auto">
            <a:xfrm>
              <a:off x="3443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7" name="Rectangle 17"/>
            <p:cNvSpPr>
              <a:spLocks noChangeArrowheads="1"/>
            </p:cNvSpPr>
            <p:nvPr/>
          </p:nvSpPr>
          <p:spPr bwMode="auto">
            <a:xfrm>
              <a:off x="3443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Rectangle 18"/>
            <p:cNvSpPr>
              <a:spLocks noChangeArrowheads="1"/>
            </p:cNvSpPr>
            <p:nvPr/>
          </p:nvSpPr>
          <p:spPr bwMode="auto">
            <a:xfrm>
              <a:off x="1106" y="2064"/>
              <a:ext cx="1161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Rectangle 19"/>
            <p:cNvSpPr>
              <a:spLocks noChangeArrowheads="1"/>
            </p:cNvSpPr>
            <p:nvPr/>
          </p:nvSpPr>
          <p:spPr bwMode="auto">
            <a:xfrm>
              <a:off x="1106" y="2064"/>
              <a:ext cx="1176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Rectangle 20"/>
            <p:cNvSpPr>
              <a:spLocks noChangeArrowheads="1"/>
            </p:cNvSpPr>
            <p:nvPr/>
          </p:nvSpPr>
          <p:spPr bwMode="auto">
            <a:xfrm>
              <a:off x="1187" y="2087"/>
              <a:ext cx="114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21" name="Rectangle 21"/>
            <p:cNvSpPr>
              <a:spLocks noChangeArrowheads="1"/>
            </p:cNvSpPr>
            <p:nvPr/>
          </p:nvSpPr>
          <p:spPr bwMode="auto">
            <a:xfrm>
              <a:off x="1593" y="2103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1106" y="2312"/>
              <a:ext cx="1702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1106" y="2312"/>
              <a:ext cx="171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4" name="Line 24"/>
            <p:cNvSpPr>
              <a:spLocks noChangeShapeType="1"/>
            </p:cNvSpPr>
            <p:nvPr/>
          </p:nvSpPr>
          <p:spPr bwMode="auto">
            <a:xfrm>
              <a:off x="127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5" name="Line 25"/>
            <p:cNvSpPr>
              <a:spLocks noChangeShapeType="1"/>
            </p:cNvSpPr>
            <p:nvPr/>
          </p:nvSpPr>
          <p:spPr bwMode="auto">
            <a:xfrm>
              <a:off x="146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6" name="Line 26"/>
            <p:cNvSpPr>
              <a:spLocks noChangeShapeType="1"/>
            </p:cNvSpPr>
            <p:nvPr/>
          </p:nvSpPr>
          <p:spPr bwMode="auto">
            <a:xfrm>
              <a:off x="1647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Line 27"/>
            <p:cNvSpPr>
              <a:spLocks noChangeShapeType="1"/>
            </p:cNvSpPr>
            <p:nvPr/>
          </p:nvSpPr>
          <p:spPr bwMode="auto">
            <a:xfrm>
              <a:off x="184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>
              <a:off x="201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Line 29"/>
            <p:cNvSpPr>
              <a:spLocks noChangeShapeType="1"/>
            </p:cNvSpPr>
            <p:nvPr/>
          </p:nvSpPr>
          <p:spPr bwMode="auto">
            <a:xfrm>
              <a:off x="2220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Line 30"/>
            <p:cNvSpPr>
              <a:spLocks noChangeShapeType="1"/>
            </p:cNvSpPr>
            <p:nvPr/>
          </p:nvSpPr>
          <p:spPr bwMode="auto">
            <a:xfrm>
              <a:off x="240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Line 31"/>
            <p:cNvSpPr>
              <a:spLocks noChangeShapeType="1"/>
            </p:cNvSpPr>
            <p:nvPr/>
          </p:nvSpPr>
          <p:spPr bwMode="auto">
            <a:xfrm>
              <a:off x="259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Rectangle 32"/>
            <p:cNvSpPr>
              <a:spLocks noChangeArrowheads="1"/>
            </p:cNvSpPr>
            <p:nvPr/>
          </p:nvSpPr>
          <p:spPr bwMode="auto">
            <a:xfrm>
              <a:off x="1648" y="2376"/>
              <a:ext cx="669" cy="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 log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33" name="Rectangle 33"/>
            <p:cNvSpPr>
              <a:spLocks noChangeArrowheads="1"/>
            </p:cNvSpPr>
            <p:nvPr/>
          </p:nvSpPr>
          <p:spPr bwMode="auto">
            <a:xfrm>
              <a:off x="3505" y="2049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Rectangle 34"/>
            <p:cNvSpPr>
              <a:spLocks noChangeArrowheads="1"/>
            </p:cNvSpPr>
            <p:nvPr/>
          </p:nvSpPr>
          <p:spPr bwMode="auto">
            <a:xfrm>
              <a:off x="3505" y="2027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5" name="Rectangle 35"/>
            <p:cNvSpPr>
              <a:spLocks noChangeArrowheads="1"/>
            </p:cNvSpPr>
            <p:nvPr/>
          </p:nvSpPr>
          <p:spPr bwMode="auto">
            <a:xfrm>
              <a:off x="3628" y="2043"/>
              <a:ext cx="3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36" name="Rectangle 36"/>
            <p:cNvSpPr>
              <a:spLocks noChangeArrowheads="1"/>
            </p:cNvSpPr>
            <p:nvPr/>
          </p:nvSpPr>
          <p:spPr bwMode="auto">
            <a:xfrm>
              <a:off x="3945" y="2087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37" name="Rectangle 37"/>
            <p:cNvSpPr>
              <a:spLocks noChangeArrowheads="1"/>
            </p:cNvSpPr>
            <p:nvPr/>
          </p:nvSpPr>
          <p:spPr bwMode="auto">
            <a:xfrm>
              <a:off x="3979" y="2043"/>
              <a:ext cx="64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3489" y="2281"/>
              <a:ext cx="1703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9" name="Rectangle 39"/>
            <p:cNvSpPr>
              <a:spLocks noChangeArrowheads="1"/>
            </p:cNvSpPr>
            <p:nvPr/>
          </p:nvSpPr>
          <p:spPr bwMode="auto">
            <a:xfrm>
              <a:off x="3489" y="2281"/>
              <a:ext cx="1718" cy="27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Rectangle 40"/>
            <p:cNvSpPr>
              <a:spLocks noChangeArrowheads="1"/>
            </p:cNvSpPr>
            <p:nvPr/>
          </p:nvSpPr>
          <p:spPr bwMode="auto">
            <a:xfrm>
              <a:off x="4198" y="2337"/>
              <a:ext cx="35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41" name="Freeform 41"/>
            <p:cNvSpPr>
              <a:spLocks/>
            </p:cNvSpPr>
            <p:nvPr/>
          </p:nvSpPr>
          <p:spPr bwMode="auto">
            <a:xfrm>
              <a:off x="3313" y="2405"/>
              <a:ext cx="77" cy="46"/>
            </a:xfrm>
            <a:custGeom>
              <a:avLst/>
              <a:gdLst>
                <a:gd name="T0" fmla="*/ 0 w 77"/>
                <a:gd name="T1" fmla="*/ 15 h 46"/>
                <a:gd name="T2" fmla="*/ 0 w 77"/>
                <a:gd name="T3" fmla="*/ 0 h 46"/>
                <a:gd name="T4" fmla="*/ 77 w 77"/>
                <a:gd name="T5" fmla="*/ 15 h 46"/>
                <a:gd name="T6" fmla="*/ 0 w 77"/>
                <a:gd name="T7" fmla="*/ 46 h 46"/>
                <a:gd name="T8" fmla="*/ 0 w 77"/>
                <a:gd name="T9" fmla="*/ 15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46"/>
                <a:gd name="T17" fmla="*/ 77 w 7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46">
                  <a:moveTo>
                    <a:pt x="0" y="15"/>
                  </a:moveTo>
                  <a:lnTo>
                    <a:pt x="0" y="0"/>
                  </a:lnTo>
                  <a:lnTo>
                    <a:pt x="77" y="15"/>
                  </a:lnTo>
                  <a:lnTo>
                    <a:pt x="0" y="4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Line 42"/>
            <p:cNvSpPr>
              <a:spLocks noChangeShapeType="1"/>
            </p:cNvSpPr>
            <p:nvPr/>
          </p:nvSpPr>
          <p:spPr bwMode="auto">
            <a:xfrm>
              <a:off x="2886" y="2420"/>
              <a:ext cx="4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3" name="Freeform 43"/>
            <p:cNvSpPr>
              <a:spLocks/>
            </p:cNvSpPr>
            <p:nvPr/>
          </p:nvSpPr>
          <p:spPr bwMode="auto">
            <a:xfrm>
              <a:off x="3319" y="2730"/>
              <a:ext cx="77" cy="77"/>
            </a:xfrm>
            <a:custGeom>
              <a:avLst/>
              <a:gdLst>
                <a:gd name="T0" fmla="*/ 15 w 77"/>
                <a:gd name="T1" fmla="*/ 15 h 77"/>
                <a:gd name="T2" fmla="*/ 31 w 77"/>
                <a:gd name="T3" fmla="*/ 0 h 77"/>
                <a:gd name="T4" fmla="*/ 77 w 77"/>
                <a:gd name="T5" fmla="*/ 77 h 77"/>
                <a:gd name="T6" fmla="*/ 0 w 77"/>
                <a:gd name="T7" fmla="*/ 31 h 77"/>
                <a:gd name="T8" fmla="*/ 15 w 77"/>
                <a:gd name="T9" fmla="*/ 1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7"/>
                <a:gd name="T17" fmla="*/ 77 w 7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7">
                  <a:moveTo>
                    <a:pt x="15" y="15"/>
                  </a:moveTo>
                  <a:lnTo>
                    <a:pt x="31" y="0"/>
                  </a:lnTo>
                  <a:lnTo>
                    <a:pt x="77" y="77"/>
                  </a:lnTo>
                  <a:lnTo>
                    <a:pt x="0" y="31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4" name="Line 44"/>
            <p:cNvSpPr>
              <a:spLocks noChangeShapeType="1"/>
            </p:cNvSpPr>
            <p:nvPr/>
          </p:nvSpPr>
          <p:spPr bwMode="auto">
            <a:xfrm>
              <a:off x="3211" y="2621"/>
              <a:ext cx="123" cy="1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5" name="Rectangle 45"/>
            <p:cNvSpPr>
              <a:spLocks noChangeArrowheads="1"/>
            </p:cNvSpPr>
            <p:nvPr/>
          </p:nvSpPr>
          <p:spPr bwMode="auto">
            <a:xfrm>
              <a:off x="3458" y="2699"/>
              <a:ext cx="1533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6" name="Rectangle 46"/>
            <p:cNvSpPr>
              <a:spLocks noChangeArrowheads="1"/>
            </p:cNvSpPr>
            <p:nvPr/>
          </p:nvSpPr>
          <p:spPr bwMode="auto">
            <a:xfrm>
              <a:off x="3458" y="2699"/>
              <a:ext cx="154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7" name="Rectangle 47"/>
            <p:cNvSpPr>
              <a:spLocks noChangeArrowheads="1"/>
            </p:cNvSpPr>
            <p:nvPr/>
          </p:nvSpPr>
          <p:spPr bwMode="auto">
            <a:xfrm>
              <a:off x="3568" y="2741"/>
              <a:ext cx="15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Executed operation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48" name="Rectangle 48"/>
            <p:cNvSpPr>
              <a:spLocks noChangeArrowheads="1"/>
            </p:cNvSpPr>
            <p:nvPr/>
          </p:nvSpPr>
          <p:spPr bwMode="auto">
            <a:xfrm>
              <a:off x="2966" y="2240"/>
              <a:ext cx="3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49" name="Rectangle 49"/>
            <p:cNvSpPr>
              <a:spLocks noChangeArrowheads="1"/>
            </p:cNvSpPr>
            <p:nvPr/>
          </p:nvSpPr>
          <p:spPr bwMode="auto">
            <a:xfrm>
              <a:off x="2928" y="2455"/>
              <a:ext cx="4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50" name="Freeform 50"/>
            <p:cNvSpPr>
              <a:spLocks/>
            </p:cNvSpPr>
            <p:nvPr/>
          </p:nvSpPr>
          <p:spPr bwMode="auto">
            <a:xfrm>
              <a:off x="1972" y="1878"/>
              <a:ext cx="47" cy="78"/>
            </a:xfrm>
            <a:custGeom>
              <a:avLst/>
              <a:gdLst>
                <a:gd name="T0" fmla="*/ 16 w 47"/>
                <a:gd name="T1" fmla="*/ 0 h 78"/>
                <a:gd name="T2" fmla="*/ 47 w 47"/>
                <a:gd name="T3" fmla="*/ 0 h 78"/>
                <a:gd name="T4" fmla="*/ 16 w 47"/>
                <a:gd name="T5" fmla="*/ 78 h 78"/>
                <a:gd name="T6" fmla="*/ 0 w 47"/>
                <a:gd name="T7" fmla="*/ 0 h 78"/>
                <a:gd name="T8" fmla="*/ 16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6" y="0"/>
                  </a:moveTo>
                  <a:lnTo>
                    <a:pt x="47" y="0"/>
                  </a:lnTo>
                  <a:lnTo>
                    <a:pt x="16" y="7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1" name="Line 51"/>
            <p:cNvSpPr>
              <a:spLocks noChangeShapeType="1"/>
            </p:cNvSpPr>
            <p:nvPr/>
          </p:nvSpPr>
          <p:spPr bwMode="auto">
            <a:xfrm>
              <a:off x="1988" y="919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52" name="Freeform 52"/>
            <p:cNvSpPr>
              <a:spLocks/>
            </p:cNvSpPr>
            <p:nvPr/>
          </p:nvSpPr>
          <p:spPr bwMode="auto">
            <a:xfrm>
              <a:off x="1369" y="2668"/>
              <a:ext cx="46" cy="93"/>
            </a:xfrm>
            <a:custGeom>
              <a:avLst/>
              <a:gdLst>
                <a:gd name="T0" fmla="*/ 31 w 46"/>
                <a:gd name="T1" fmla="*/ 77 h 93"/>
                <a:gd name="T2" fmla="*/ 0 w 46"/>
                <a:gd name="T3" fmla="*/ 77 h 93"/>
                <a:gd name="T4" fmla="*/ 46 w 46"/>
                <a:gd name="T5" fmla="*/ 0 h 93"/>
                <a:gd name="T6" fmla="*/ 46 w 46"/>
                <a:gd name="T7" fmla="*/ 93 h 93"/>
                <a:gd name="T8" fmla="*/ 31 w 46"/>
                <a:gd name="T9" fmla="*/ 77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93"/>
                <a:gd name="T17" fmla="*/ 46 w 4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93">
                  <a:moveTo>
                    <a:pt x="31" y="77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93"/>
                  </a:lnTo>
                  <a:lnTo>
                    <a:pt x="31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3" name="Line 53"/>
            <p:cNvSpPr>
              <a:spLocks noChangeShapeType="1"/>
            </p:cNvSpPr>
            <p:nvPr/>
          </p:nvSpPr>
          <p:spPr bwMode="auto">
            <a:xfrm flipV="1">
              <a:off x="1106" y="2761"/>
              <a:ext cx="294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54" name="Freeform 54"/>
            <p:cNvSpPr>
              <a:spLocks/>
            </p:cNvSpPr>
            <p:nvPr/>
          </p:nvSpPr>
          <p:spPr bwMode="auto">
            <a:xfrm>
              <a:off x="1663" y="2668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0 w 46"/>
                <a:gd name="T5" fmla="*/ 0 h 77"/>
                <a:gd name="T6" fmla="*/ 46 w 46"/>
                <a:gd name="T7" fmla="*/ 62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46" y="62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5" name="Line 55"/>
            <p:cNvSpPr>
              <a:spLocks noChangeShapeType="1"/>
            </p:cNvSpPr>
            <p:nvPr/>
          </p:nvSpPr>
          <p:spPr bwMode="auto">
            <a:xfrm flipH="1" flipV="1">
              <a:off x="1694" y="2745"/>
              <a:ext cx="371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56" name="Rectangle 56"/>
            <p:cNvSpPr>
              <a:spLocks noChangeArrowheads="1"/>
            </p:cNvSpPr>
            <p:nvPr/>
          </p:nvSpPr>
          <p:spPr bwMode="auto">
            <a:xfrm>
              <a:off x="1345" y="3340"/>
              <a:ext cx="51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57" name="Rectangle 57"/>
            <p:cNvSpPr>
              <a:spLocks noChangeArrowheads="1"/>
            </p:cNvSpPr>
            <p:nvPr/>
          </p:nvSpPr>
          <p:spPr bwMode="auto">
            <a:xfrm>
              <a:off x="680" y="1111"/>
              <a:ext cx="4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Gossip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58" name="Rectangle 58"/>
            <p:cNvSpPr>
              <a:spLocks noChangeArrowheads="1"/>
            </p:cNvSpPr>
            <p:nvPr/>
          </p:nvSpPr>
          <p:spPr bwMode="auto">
            <a:xfrm>
              <a:off x="571" y="1283"/>
              <a:ext cx="63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messages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59" name="Rectangle 59"/>
            <p:cNvSpPr>
              <a:spLocks noChangeArrowheads="1"/>
            </p:cNvSpPr>
            <p:nvPr/>
          </p:nvSpPr>
          <p:spPr bwMode="auto">
            <a:xfrm>
              <a:off x="905" y="3596"/>
              <a:ext cx="340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0" name="Rectangle 60"/>
            <p:cNvSpPr>
              <a:spLocks noChangeArrowheads="1"/>
            </p:cNvSpPr>
            <p:nvPr/>
          </p:nvSpPr>
          <p:spPr bwMode="auto">
            <a:xfrm>
              <a:off x="905" y="3596"/>
              <a:ext cx="355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1" name="Rectangle 61"/>
            <p:cNvSpPr>
              <a:spLocks noChangeArrowheads="1"/>
            </p:cNvSpPr>
            <p:nvPr/>
          </p:nvSpPr>
          <p:spPr bwMode="auto">
            <a:xfrm>
              <a:off x="998" y="3685"/>
              <a:ext cx="1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62" name="Rectangle 62"/>
            <p:cNvSpPr>
              <a:spLocks noChangeArrowheads="1"/>
            </p:cNvSpPr>
            <p:nvPr/>
          </p:nvSpPr>
          <p:spPr bwMode="auto">
            <a:xfrm>
              <a:off x="1849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3" name="Rectangle 63"/>
            <p:cNvSpPr>
              <a:spLocks noChangeArrowheads="1"/>
            </p:cNvSpPr>
            <p:nvPr/>
          </p:nvSpPr>
          <p:spPr bwMode="auto">
            <a:xfrm>
              <a:off x="1709" y="3179"/>
              <a:ext cx="294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4" name="Rectangle 64"/>
            <p:cNvSpPr>
              <a:spLocks noChangeArrowheads="1"/>
            </p:cNvSpPr>
            <p:nvPr/>
          </p:nvSpPr>
          <p:spPr bwMode="auto">
            <a:xfrm>
              <a:off x="2684" y="857"/>
              <a:ext cx="15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5" name="Rectangle 65"/>
            <p:cNvSpPr>
              <a:spLocks noChangeArrowheads="1"/>
            </p:cNvSpPr>
            <p:nvPr/>
          </p:nvSpPr>
          <p:spPr bwMode="auto">
            <a:xfrm>
              <a:off x="2684" y="857"/>
              <a:ext cx="1579" cy="32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6" name="Line 66"/>
            <p:cNvSpPr>
              <a:spLocks noChangeShapeType="1"/>
            </p:cNvSpPr>
            <p:nvPr/>
          </p:nvSpPr>
          <p:spPr bwMode="auto">
            <a:xfrm>
              <a:off x="3396" y="856"/>
              <a:ext cx="1" cy="31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7" name="Rectangle 67"/>
            <p:cNvSpPr>
              <a:spLocks noChangeArrowheads="1"/>
            </p:cNvSpPr>
            <p:nvPr/>
          </p:nvSpPr>
          <p:spPr bwMode="auto">
            <a:xfrm>
              <a:off x="2870" y="878"/>
              <a:ext cx="46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Replica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68" name="Rectangle 68"/>
            <p:cNvSpPr>
              <a:spLocks noChangeArrowheads="1"/>
            </p:cNvSpPr>
            <p:nvPr/>
          </p:nvSpPr>
          <p:spPr bwMode="auto">
            <a:xfrm>
              <a:off x="2760" y="1019"/>
              <a:ext cx="641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69" name="Rectangle 69"/>
            <p:cNvSpPr>
              <a:spLocks noChangeArrowheads="1"/>
            </p:cNvSpPr>
            <p:nvPr/>
          </p:nvSpPr>
          <p:spPr bwMode="auto">
            <a:xfrm>
              <a:off x="3539" y="933"/>
              <a:ext cx="60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chemeClr val="tx1"/>
                  </a:solidFill>
                  <a:latin typeface="Arial" charset="0"/>
                </a:rPr>
                <a:t>Replica log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70" name="Rectangle 70"/>
            <p:cNvSpPr>
              <a:spLocks noChangeArrowheads="1"/>
            </p:cNvSpPr>
            <p:nvPr/>
          </p:nvSpPr>
          <p:spPr bwMode="auto">
            <a:xfrm>
              <a:off x="2499" y="3488"/>
              <a:ext cx="1795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71" name="Rectangle 71"/>
            <p:cNvSpPr>
              <a:spLocks noChangeArrowheads="1"/>
            </p:cNvSpPr>
            <p:nvPr/>
          </p:nvSpPr>
          <p:spPr bwMode="auto">
            <a:xfrm>
              <a:off x="2499" y="3488"/>
              <a:ext cx="181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72" name="Line 72"/>
            <p:cNvSpPr>
              <a:spLocks noChangeShapeType="1"/>
            </p:cNvSpPr>
            <p:nvPr/>
          </p:nvSpPr>
          <p:spPr bwMode="auto">
            <a:xfrm>
              <a:off x="3304" y="3488"/>
              <a:ext cx="1" cy="20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73" name="Rectangle 73"/>
            <p:cNvSpPr>
              <a:spLocks noChangeArrowheads="1"/>
            </p:cNvSpPr>
            <p:nvPr/>
          </p:nvSpPr>
          <p:spPr bwMode="auto">
            <a:xfrm>
              <a:off x="2564" y="3510"/>
              <a:ext cx="74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OperationID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74" name="Rectangle 74"/>
            <p:cNvSpPr>
              <a:spLocks noChangeArrowheads="1"/>
            </p:cNvSpPr>
            <p:nvPr/>
          </p:nvSpPr>
          <p:spPr bwMode="auto">
            <a:xfrm>
              <a:off x="3369" y="3510"/>
              <a:ext cx="48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Update 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75" name="Rectangle 75"/>
            <p:cNvSpPr>
              <a:spLocks noChangeArrowheads="1"/>
            </p:cNvSpPr>
            <p:nvPr/>
          </p:nvSpPr>
          <p:spPr bwMode="auto">
            <a:xfrm>
              <a:off x="3803" y="354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76" name="Rectangle 76"/>
            <p:cNvSpPr>
              <a:spLocks noChangeArrowheads="1"/>
            </p:cNvSpPr>
            <p:nvPr/>
          </p:nvSpPr>
          <p:spPr bwMode="auto">
            <a:xfrm>
              <a:off x="3936" y="3510"/>
              <a:ext cx="28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Prev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77" name="Line 77"/>
            <p:cNvSpPr>
              <a:spLocks noChangeShapeType="1"/>
            </p:cNvSpPr>
            <p:nvPr/>
          </p:nvSpPr>
          <p:spPr bwMode="auto">
            <a:xfrm>
              <a:off x="3861" y="3488"/>
              <a:ext cx="0" cy="19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78" name="Rectangle 78"/>
            <p:cNvSpPr>
              <a:spLocks noChangeArrowheads="1"/>
            </p:cNvSpPr>
            <p:nvPr/>
          </p:nvSpPr>
          <p:spPr bwMode="auto">
            <a:xfrm>
              <a:off x="1121" y="3179"/>
              <a:ext cx="294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79" name="Rectangle 79"/>
            <p:cNvSpPr>
              <a:spLocks noChangeArrowheads="1"/>
            </p:cNvSpPr>
            <p:nvPr/>
          </p:nvSpPr>
          <p:spPr bwMode="auto">
            <a:xfrm>
              <a:off x="1121" y="3179"/>
              <a:ext cx="310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0" name="Rectangle 80"/>
            <p:cNvSpPr>
              <a:spLocks noChangeArrowheads="1"/>
            </p:cNvSpPr>
            <p:nvPr/>
          </p:nvSpPr>
          <p:spPr bwMode="auto">
            <a:xfrm>
              <a:off x="1895" y="3596"/>
              <a:ext cx="356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1" name="Rectangle 81"/>
            <p:cNvSpPr>
              <a:spLocks noChangeArrowheads="1"/>
            </p:cNvSpPr>
            <p:nvPr/>
          </p:nvSpPr>
          <p:spPr bwMode="auto">
            <a:xfrm>
              <a:off x="1895" y="3596"/>
              <a:ext cx="372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2" name="Rectangle 82"/>
            <p:cNvSpPr>
              <a:spLocks noChangeArrowheads="1"/>
            </p:cNvSpPr>
            <p:nvPr/>
          </p:nvSpPr>
          <p:spPr bwMode="auto">
            <a:xfrm>
              <a:off x="1993" y="3683"/>
              <a:ext cx="17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83" name="Rectangle 83"/>
            <p:cNvSpPr>
              <a:spLocks noChangeArrowheads="1"/>
            </p:cNvSpPr>
            <p:nvPr/>
          </p:nvSpPr>
          <p:spPr bwMode="auto">
            <a:xfrm>
              <a:off x="4463" y="1469"/>
              <a:ext cx="104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84" name="Rectangle 84"/>
            <p:cNvSpPr>
              <a:spLocks noChangeArrowheads="1"/>
            </p:cNvSpPr>
            <p:nvPr/>
          </p:nvSpPr>
          <p:spPr bwMode="auto">
            <a:xfrm>
              <a:off x="1033" y="756"/>
              <a:ext cx="8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Other replica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85" name="Rectangle 85"/>
            <p:cNvSpPr>
              <a:spLocks noChangeArrowheads="1"/>
            </p:cNvSpPr>
            <p:nvPr/>
          </p:nvSpPr>
          <p:spPr bwMode="auto">
            <a:xfrm>
              <a:off x="1790" y="756"/>
              <a:ext cx="6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86" name="Rectangle 86"/>
            <p:cNvSpPr>
              <a:spLocks noChangeArrowheads="1"/>
            </p:cNvSpPr>
            <p:nvPr/>
          </p:nvSpPr>
          <p:spPr bwMode="auto">
            <a:xfrm>
              <a:off x="2081" y="1724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7" name="Rectangle 87"/>
            <p:cNvSpPr>
              <a:spLocks noChangeArrowheads="1"/>
            </p:cNvSpPr>
            <p:nvPr/>
          </p:nvSpPr>
          <p:spPr bwMode="auto">
            <a:xfrm>
              <a:off x="2081" y="1724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8" name="Rectangle 88"/>
            <p:cNvSpPr>
              <a:spLocks noChangeArrowheads="1"/>
            </p:cNvSpPr>
            <p:nvPr/>
          </p:nvSpPr>
          <p:spPr bwMode="auto">
            <a:xfrm>
              <a:off x="2206" y="1735"/>
              <a:ext cx="102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6889" name="Freeform 89"/>
            <p:cNvSpPr>
              <a:spLocks/>
            </p:cNvSpPr>
            <p:nvPr/>
          </p:nvSpPr>
          <p:spPr bwMode="auto">
            <a:xfrm>
              <a:off x="1369" y="919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15 w 46"/>
                <a:gd name="T5" fmla="*/ 0 h 77"/>
                <a:gd name="T6" fmla="*/ 46 w 46"/>
                <a:gd name="T7" fmla="*/ 77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15" y="0"/>
                  </a:lnTo>
                  <a:lnTo>
                    <a:pt x="46" y="7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90" name="Line 90"/>
            <p:cNvSpPr>
              <a:spLocks noChangeShapeType="1"/>
            </p:cNvSpPr>
            <p:nvPr/>
          </p:nvSpPr>
          <p:spPr bwMode="auto">
            <a:xfrm flipV="1">
              <a:off x="1384" y="1012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1" name="Rectangle 91"/>
            <p:cNvSpPr>
              <a:spLocks noChangeArrowheads="1"/>
            </p:cNvSpPr>
            <p:nvPr/>
          </p:nvSpPr>
          <p:spPr bwMode="auto">
            <a:xfrm>
              <a:off x="1230" y="1414"/>
              <a:ext cx="3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2" name="Rectangle 92"/>
            <p:cNvSpPr>
              <a:spLocks noChangeArrowheads="1"/>
            </p:cNvSpPr>
            <p:nvPr/>
          </p:nvSpPr>
          <p:spPr bwMode="auto">
            <a:xfrm>
              <a:off x="1230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93" name="Line 93"/>
            <p:cNvSpPr>
              <a:spLocks noChangeShapeType="1"/>
            </p:cNvSpPr>
            <p:nvPr/>
          </p:nvSpPr>
          <p:spPr bwMode="auto">
            <a:xfrm flipV="1">
              <a:off x="1838" y="855"/>
              <a:ext cx="847" cy="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94" name="Line 94"/>
            <p:cNvSpPr>
              <a:spLocks noChangeShapeType="1"/>
            </p:cNvSpPr>
            <p:nvPr/>
          </p:nvSpPr>
          <p:spPr bwMode="auto">
            <a:xfrm flipV="1">
              <a:off x="1838" y="1172"/>
              <a:ext cx="855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95" name="Line 95"/>
            <p:cNvSpPr>
              <a:spLocks noChangeShapeType="1"/>
            </p:cNvSpPr>
            <p:nvPr/>
          </p:nvSpPr>
          <p:spPr bwMode="auto">
            <a:xfrm flipV="1">
              <a:off x="2170" y="1180"/>
              <a:ext cx="2092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96" name="Line 96"/>
            <p:cNvSpPr>
              <a:spLocks noChangeShapeType="1"/>
            </p:cNvSpPr>
            <p:nvPr/>
          </p:nvSpPr>
          <p:spPr bwMode="auto">
            <a:xfrm>
              <a:off x="2004" y="3176"/>
              <a:ext cx="2305" cy="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97" name="Line 97"/>
            <p:cNvSpPr>
              <a:spLocks noChangeShapeType="1"/>
            </p:cNvSpPr>
            <p:nvPr/>
          </p:nvSpPr>
          <p:spPr bwMode="auto">
            <a:xfrm>
              <a:off x="1711" y="3176"/>
              <a:ext cx="784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98" name="Line 98"/>
            <p:cNvSpPr>
              <a:spLocks noChangeShapeType="1"/>
            </p:cNvSpPr>
            <p:nvPr/>
          </p:nvSpPr>
          <p:spPr bwMode="auto">
            <a:xfrm>
              <a:off x="1703" y="3303"/>
              <a:ext cx="80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ith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element of a vector timestamp held by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RM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corresponds to the total number of updates received from FEs by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RM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jth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element of a vector timestamp held by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RM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not equal to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 equals the number of updates received by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RM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that have been forwarded to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RM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in gossip messages.</a:t>
            </a: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392113" y="184150"/>
            <a:ext cx="7235825" cy="3824288"/>
            <a:chOff x="571" y="756"/>
            <a:chExt cx="4938" cy="3181"/>
          </a:xfrm>
        </p:grpSpPr>
        <p:sp>
          <p:nvSpPr>
            <p:cNvPr id="78852" name="Line 4"/>
            <p:cNvSpPr>
              <a:spLocks noChangeShapeType="1"/>
            </p:cNvSpPr>
            <p:nvPr/>
          </p:nvSpPr>
          <p:spPr bwMode="auto">
            <a:xfrm>
              <a:off x="2004" y="3303"/>
              <a:ext cx="2313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 flipV="1">
              <a:off x="2170" y="855"/>
              <a:ext cx="2100" cy="5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3396" y="3519"/>
              <a:ext cx="10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3598" y="3550"/>
              <a:ext cx="123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3814" y="3581"/>
              <a:ext cx="10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>
              <a:off x="4015" y="3627"/>
              <a:ext cx="124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>
              <a:off x="3350" y="3535"/>
              <a:ext cx="139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3629" y="3596"/>
              <a:ext cx="139" cy="1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3892" y="3643"/>
              <a:ext cx="4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Rectangle 13"/>
            <p:cNvSpPr>
              <a:spLocks noChangeArrowheads="1"/>
            </p:cNvSpPr>
            <p:nvPr/>
          </p:nvSpPr>
          <p:spPr bwMode="auto">
            <a:xfrm>
              <a:off x="905" y="1631"/>
              <a:ext cx="4473" cy="14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Rectangle 14"/>
            <p:cNvSpPr>
              <a:spLocks noChangeArrowheads="1"/>
            </p:cNvSpPr>
            <p:nvPr/>
          </p:nvSpPr>
          <p:spPr bwMode="auto">
            <a:xfrm>
              <a:off x="1044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3" name="Rectangle 15"/>
            <p:cNvSpPr>
              <a:spLocks noChangeArrowheads="1"/>
            </p:cNvSpPr>
            <p:nvPr/>
          </p:nvSpPr>
          <p:spPr bwMode="auto">
            <a:xfrm>
              <a:off x="1044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Rectangle 16"/>
            <p:cNvSpPr>
              <a:spLocks noChangeArrowheads="1"/>
            </p:cNvSpPr>
            <p:nvPr/>
          </p:nvSpPr>
          <p:spPr bwMode="auto">
            <a:xfrm>
              <a:off x="3443" y="1987"/>
              <a:ext cx="1795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5" name="Rectangle 17"/>
            <p:cNvSpPr>
              <a:spLocks noChangeArrowheads="1"/>
            </p:cNvSpPr>
            <p:nvPr/>
          </p:nvSpPr>
          <p:spPr bwMode="auto">
            <a:xfrm>
              <a:off x="3443" y="1987"/>
              <a:ext cx="1811" cy="63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Rectangle 18"/>
            <p:cNvSpPr>
              <a:spLocks noChangeArrowheads="1"/>
            </p:cNvSpPr>
            <p:nvPr/>
          </p:nvSpPr>
          <p:spPr bwMode="auto">
            <a:xfrm>
              <a:off x="1106" y="2064"/>
              <a:ext cx="1161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Rectangle 19"/>
            <p:cNvSpPr>
              <a:spLocks noChangeArrowheads="1"/>
            </p:cNvSpPr>
            <p:nvPr/>
          </p:nvSpPr>
          <p:spPr bwMode="auto">
            <a:xfrm>
              <a:off x="1106" y="2064"/>
              <a:ext cx="1176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Rectangle 20"/>
            <p:cNvSpPr>
              <a:spLocks noChangeArrowheads="1"/>
            </p:cNvSpPr>
            <p:nvPr/>
          </p:nvSpPr>
          <p:spPr bwMode="auto">
            <a:xfrm>
              <a:off x="1187" y="2087"/>
              <a:ext cx="114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69" name="Rectangle 21"/>
            <p:cNvSpPr>
              <a:spLocks noChangeArrowheads="1"/>
            </p:cNvSpPr>
            <p:nvPr/>
          </p:nvSpPr>
          <p:spPr bwMode="auto">
            <a:xfrm>
              <a:off x="1593" y="2103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70" name="Rectangle 22"/>
            <p:cNvSpPr>
              <a:spLocks noChangeArrowheads="1"/>
            </p:cNvSpPr>
            <p:nvPr/>
          </p:nvSpPr>
          <p:spPr bwMode="auto">
            <a:xfrm>
              <a:off x="1106" y="2312"/>
              <a:ext cx="1702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Rectangle 23"/>
            <p:cNvSpPr>
              <a:spLocks noChangeArrowheads="1"/>
            </p:cNvSpPr>
            <p:nvPr/>
          </p:nvSpPr>
          <p:spPr bwMode="auto">
            <a:xfrm>
              <a:off x="1106" y="2312"/>
              <a:ext cx="171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Line 24"/>
            <p:cNvSpPr>
              <a:spLocks noChangeShapeType="1"/>
            </p:cNvSpPr>
            <p:nvPr/>
          </p:nvSpPr>
          <p:spPr bwMode="auto">
            <a:xfrm>
              <a:off x="127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3" name="Line 25"/>
            <p:cNvSpPr>
              <a:spLocks noChangeShapeType="1"/>
            </p:cNvSpPr>
            <p:nvPr/>
          </p:nvSpPr>
          <p:spPr bwMode="auto">
            <a:xfrm>
              <a:off x="146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Line 26"/>
            <p:cNvSpPr>
              <a:spLocks noChangeShapeType="1"/>
            </p:cNvSpPr>
            <p:nvPr/>
          </p:nvSpPr>
          <p:spPr bwMode="auto">
            <a:xfrm>
              <a:off x="1647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Line 27"/>
            <p:cNvSpPr>
              <a:spLocks noChangeShapeType="1"/>
            </p:cNvSpPr>
            <p:nvPr/>
          </p:nvSpPr>
          <p:spPr bwMode="auto">
            <a:xfrm>
              <a:off x="184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>
              <a:off x="2019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7" name="Line 29"/>
            <p:cNvSpPr>
              <a:spLocks noChangeShapeType="1"/>
            </p:cNvSpPr>
            <p:nvPr/>
          </p:nvSpPr>
          <p:spPr bwMode="auto">
            <a:xfrm>
              <a:off x="2220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Line 30"/>
            <p:cNvSpPr>
              <a:spLocks noChangeShapeType="1"/>
            </p:cNvSpPr>
            <p:nvPr/>
          </p:nvSpPr>
          <p:spPr bwMode="auto">
            <a:xfrm>
              <a:off x="2406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9" name="Line 31"/>
            <p:cNvSpPr>
              <a:spLocks noChangeShapeType="1"/>
            </p:cNvSpPr>
            <p:nvPr/>
          </p:nvSpPr>
          <p:spPr bwMode="auto">
            <a:xfrm>
              <a:off x="2592" y="2312"/>
              <a:ext cx="1" cy="2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Rectangle 32"/>
            <p:cNvSpPr>
              <a:spLocks noChangeArrowheads="1"/>
            </p:cNvSpPr>
            <p:nvPr/>
          </p:nvSpPr>
          <p:spPr bwMode="auto">
            <a:xfrm>
              <a:off x="1648" y="2376"/>
              <a:ext cx="669" cy="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 log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81" name="Rectangle 33"/>
            <p:cNvSpPr>
              <a:spLocks noChangeArrowheads="1"/>
            </p:cNvSpPr>
            <p:nvPr/>
          </p:nvSpPr>
          <p:spPr bwMode="auto">
            <a:xfrm>
              <a:off x="3505" y="2049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2" name="Rectangle 34"/>
            <p:cNvSpPr>
              <a:spLocks noChangeArrowheads="1"/>
            </p:cNvSpPr>
            <p:nvPr/>
          </p:nvSpPr>
          <p:spPr bwMode="auto">
            <a:xfrm>
              <a:off x="3505" y="2027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3" name="Rectangle 35"/>
            <p:cNvSpPr>
              <a:spLocks noChangeArrowheads="1"/>
            </p:cNvSpPr>
            <p:nvPr/>
          </p:nvSpPr>
          <p:spPr bwMode="auto">
            <a:xfrm>
              <a:off x="3628" y="2043"/>
              <a:ext cx="3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84" name="Rectangle 36"/>
            <p:cNvSpPr>
              <a:spLocks noChangeArrowheads="1"/>
            </p:cNvSpPr>
            <p:nvPr/>
          </p:nvSpPr>
          <p:spPr bwMode="auto">
            <a:xfrm>
              <a:off x="3945" y="2087"/>
              <a:ext cx="3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85" name="Rectangle 37"/>
            <p:cNvSpPr>
              <a:spLocks noChangeArrowheads="1"/>
            </p:cNvSpPr>
            <p:nvPr/>
          </p:nvSpPr>
          <p:spPr bwMode="auto">
            <a:xfrm>
              <a:off x="3979" y="2043"/>
              <a:ext cx="64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86" name="Rectangle 38"/>
            <p:cNvSpPr>
              <a:spLocks noChangeArrowheads="1"/>
            </p:cNvSpPr>
            <p:nvPr/>
          </p:nvSpPr>
          <p:spPr bwMode="auto">
            <a:xfrm>
              <a:off x="3489" y="2281"/>
              <a:ext cx="1703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7" name="Rectangle 39"/>
            <p:cNvSpPr>
              <a:spLocks noChangeArrowheads="1"/>
            </p:cNvSpPr>
            <p:nvPr/>
          </p:nvSpPr>
          <p:spPr bwMode="auto">
            <a:xfrm>
              <a:off x="3489" y="2281"/>
              <a:ext cx="1718" cy="27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8" name="Rectangle 40"/>
            <p:cNvSpPr>
              <a:spLocks noChangeArrowheads="1"/>
            </p:cNvSpPr>
            <p:nvPr/>
          </p:nvSpPr>
          <p:spPr bwMode="auto">
            <a:xfrm>
              <a:off x="4198" y="2337"/>
              <a:ext cx="35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89" name="Freeform 41"/>
            <p:cNvSpPr>
              <a:spLocks/>
            </p:cNvSpPr>
            <p:nvPr/>
          </p:nvSpPr>
          <p:spPr bwMode="auto">
            <a:xfrm>
              <a:off x="3313" y="2405"/>
              <a:ext cx="77" cy="46"/>
            </a:xfrm>
            <a:custGeom>
              <a:avLst/>
              <a:gdLst>
                <a:gd name="T0" fmla="*/ 0 w 77"/>
                <a:gd name="T1" fmla="*/ 15 h 46"/>
                <a:gd name="T2" fmla="*/ 0 w 77"/>
                <a:gd name="T3" fmla="*/ 0 h 46"/>
                <a:gd name="T4" fmla="*/ 77 w 77"/>
                <a:gd name="T5" fmla="*/ 15 h 46"/>
                <a:gd name="T6" fmla="*/ 0 w 77"/>
                <a:gd name="T7" fmla="*/ 46 h 46"/>
                <a:gd name="T8" fmla="*/ 0 w 77"/>
                <a:gd name="T9" fmla="*/ 15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46"/>
                <a:gd name="T17" fmla="*/ 77 w 7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46">
                  <a:moveTo>
                    <a:pt x="0" y="15"/>
                  </a:moveTo>
                  <a:lnTo>
                    <a:pt x="0" y="0"/>
                  </a:lnTo>
                  <a:lnTo>
                    <a:pt x="77" y="15"/>
                  </a:lnTo>
                  <a:lnTo>
                    <a:pt x="0" y="4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0" name="Line 42"/>
            <p:cNvSpPr>
              <a:spLocks noChangeShapeType="1"/>
            </p:cNvSpPr>
            <p:nvPr/>
          </p:nvSpPr>
          <p:spPr bwMode="auto">
            <a:xfrm>
              <a:off x="2886" y="2420"/>
              <a:ext cx="4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1" name="Freeform 43"/>
            <p:cNvSpPr>
              <a:spLocks/>
            </p:cNvSpPr>
            <p:nvPr/>
          </p:nvSpPr>
          <p:spPr bwMode="auto">
            <a:xfrm>
              <a:off x="3319" y="2730"/>
              <a:ext cx="77" cy="77"/>
            </a:xfrm>
            <a:custGeom>
              <a:avLst/>
              <a:gdLst>
                <a:gd name="T0" fmla="*/ 15 w 77"/>
                <a:gd name="T1" fmla="*/ 15 h 77"/>
                <a:gd name="T2" fmla="*/ 31 w 77"/>
                <a:gd name="T3" fmla="*/ 0 h 77"/>
                <a:gd name="T4" fmla="*/ 77 w 77"/>
                <a:gd name="T5" fmla="*/ 77 h 77"/>
                <a:gd name="T6" fmla="*/ 0 w 77"/>
                <a:gd name="T7" fmla="*/ 31 h 77"/>
                <a:gd name="T8" fmla="*/ 15 w 77"/>
                <a:gd name="T9" fmla="*/ 1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7"/>
                <a:gd name="T17" fmla="*/ 77 w 7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7">
                  <a:moveTo>
                    <a:pt x="15" y="15"/>
                  </a:moveTo>
                  <a:lnTo>
                    <a:pt x="31" y="0"/>
                  </a:lnTo>
                  <a:lnTo>
                    <a:pt x="77" y="77"/>
                  </a:lnTo>
                  <a:lnTo>
                    <a:pt x="0" y="31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2" name="Line 44"/>
            <p:cNvSpPr>
              <a:spLocks noChangeShapeType="1"/>
            </p:cNvSpPr>
            <p:nvPr/>
          </p:nvSpPr>
          <p:spPr bwMode="auto">
            <a:xfrm>
              <a:off x="3211" y="2621"/>
              <a:ext cx="123" cy="1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3" name="Rectangle 45"/>
            <p:cNvSpPr>
              <a:spLocks noChangeArrowheads="1"/>
            </p:cNvSpPr>
            <p:nvPr/>
          </p:nvSpPr>
          <p:spPr bwMode="auto">
            <a:xfrm>
              <a:off x="3458" y="2699"/>
              <a:ext cx="1533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4" name="Rectangle 46"/>
            <p:cNvSpPr>
              <a:spLocks noChangeArrowheads="1"/>
            </p:cNvSpPr>
            <p:nvPr/>
          </p:nvSpPr>
          <p:spPr bwMode="auto">
            <a:xfrm>
              <a:off x="3458" y="2699"/>
              <a:ext cx="1548" cy="26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5" name="Rectangle 47"/>
            <p:cNvSpPr>
              <a:spLocks noChangeArrowheads="1"/>
            </p:cNvSpPr>
            <p:nvPr/>
          </p:nvSpPr>
          <p:spPr bwMode="auto">
            <a:xfrm>
              <a:off x="3568" y="2741"/>
              <a:ext cx="15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Executed operation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96" name="Rectangle 48"/>
            <p:cNvSpPr>
              <a:spLocks noChangeArrowheads="1"/>
            </p:cNvSpPr>
            <p:nvPr/>
          </p:nvSpPr>
          <p:spPr bwMode="auto">
            <a:xfrm>
              <a:off x="2966" y="2240"/>
              <a:ext cx="3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97" name="Rectangle 49"/>
            <p:cNvSpPr>
              <a:spLocks noChangeArrowheads="1"/>
            </p:cNvSpPr>
            <p:nvPr/>
          </p:nvSpPr>
          <p:spPr bwMode="auto">
            <a:xfrm>
              <a:off x="2928" y="2455"/>
              <a:ext cx="4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898" name="Freeform 50"/>
            <p:cNvSpPr>
              <a:spLocks/>
            </p:cNvSpPr>
            <p:nvPr/>
          </p:nvSpPr>
          <p:spPr bwMode="auto">
            <a:xfrm>
              <a:off x="1972" y="1878"/>
              <a:ext cx="47" cy="78"/>
            </a:xfrm>
            <a:custGeom>
              <a:avLst/>
              <a:gdLst>
                <a:gd name="T0" fmla="*/ 16 w 47"/>
                <a:gd name="T1" fmla="*/ 0 h 78"/>
                <a:gd name="T2" fmla="*/ 47 w 47"/>
                <a:gd name="T3" fmla="*/ 0 h 78"/>
                <a:gd name="T4" fmla="*/ 16 w 47"/>
                <a:gd name="T5" fmla="*/ 78 h 78"/>
                <a:gd name="T6" fmla="*/ 0 w 47"/>
                <a:gd name="T7" fmla="*/ 0 h 78"/>
                <a:gd name="T8" fmla="*/ 16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6" y="0"/>
                  </a:moveTo>
                  <a:lnTo>
                    <a:pt x="47" y="0"/>
                  </a:lnTo>
                  <a:lnTo>
                    <a:pt x="16" y="7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9" name="Line 51"/>
            <p:cNvSpPr>
              <a:spLocks noChangeShapeType="1"/>
            </p:cNvSpPr>
            <p:nvPr/>
          </p:nvSpPr>
          <p:spPr bwMode="auto">
            <a:xfrm>
              <a:off x="1988" y="919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00" name="Freeform 52"/>
            <p:cNvSpPr>
              <a:spLocks/>
            </p:cNvSpPr>
            <p:nvPr/>
          </p:nvSpPr>
          <p:spPr bwMode="auto">
            <a:xfrm>
              <a:off x="1369" y="2668"/>
              <a:ext cx="46" cy="93"/>
            </a:xfrm>
            <a:custGeom>
              <a:avLst/>
              <a:gdLst>
                <a:gd name="T0" fmla="*/ 31 w 46"/>
                <a:gd name="T1" fmla="*/ 77 h 93"/>
                <a:gd name="T2" fmla="*/ 0 w 46"/>
                <a:gd name="T3" fmla="*/ 77 h 93"/>
                <a:gd name="T4" fmla="*/ 46 w 46"/>
                <a:gd name="T5" fmla="*/ 0 h 93"/>
                <a:gd name="T6" fmla="*/ 46 w 46"/>
                <a:gd name="T7" fmla="*/ 93 h 93"/>
                <a:gd name="T8" fmla="*/ 31 w 46"/>
                <a:gd name="T9" fmla="*/ 77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93"/>
                <a:gd name="T17" fmla="*/ 46 w 4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93">
                  <a:moveTo>
                    <a:pt x="31" y="77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93"/>
                  </a:lnTo>
                  <a:lnTo>
                    <a:pt x="31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01" name="Line 53"/>
            <p:cNvSpPr>
              <a:spLocks noChangeShapeType="1"/>
            </p:cNvSpPr>
            <p:nvPr/>
          </p:nvSpPr>
          <p:spPr bwMode="auto">
            <a:xfrm flipV="1">
              <a:off x="1106" y="2761"/>
              <a:ext cx="294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02" name="Freeform 54"/>
            <p:cNvSpPr>
              <a:spLocks/>
            </p:cNvSpPr>
            <p:nvPr/>
          </p:nvSpPr>
          <p:spPr bwMode="auto">
            <a:xfrm>
              <a:off x="1663" y="2668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0 w 46"/>
                <a:gd name="T5" fmla="*/ 0 h 77"/>
                <a:gd name="T6" fmla="*/ 46 w 46"/>
                <a:gd name="T7" fmla="*/ 62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46" y="62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03" name="Line 55"/>
            <p:cNvSpPr>
              <a:spLocks noChangeShapeType="1"/>
            </p:cNvSpPr>
            <p:nvPr/>
          </p:nvSpPr>
          <p:spPr bwMode="auto">
            <a:xfrm flipH="1" flipV="1">
              <a:off x="1694" y="2745"/>
              <a:ext cx="371" cy="10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04" name="Rectangle 56"/>
            <p:cNvSpPr>
              <a:spLocks noChangeArrowheads="1"/>
            </p:cNvSpPr>
            <p:nvPr/>
          </p:nvSpPr>
          <p:spPr bwMode="auto">
            <a:xfrm>
              <a:off x="1345" y="3340"/>
              <a:ext cx="51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Updates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05" name="Rectangle 57"/>
            <p:cNvSpPr>
              <a:spLocks noChangeArrowheads="1"/>
            </p:cNvSpPr>
            <p:nvPr/>
          </p:nvSpPr>
          <p:spPr bwMode="auto">
            <a:xfrm>
              <a:off x="680" y="1111"/>
              <a:ext cx="4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Gossip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06" name="Rectangle 58"/>
            <p:cNvSpPr>
              <a:spLocks noChangeArrowheads="1"/>
            </p:cNvSpPr>
            <p:nvPr/>
          </p:nvSpPr>
          <p:spPr bwMode="auto">
            <a:xfrm>
              <a:off x="571" y="1283"/>
              <a:ext cx="63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messages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07" name="Rectangle 59"/>
            <p:cNvSpPr>
              <a:spLocks noChangeArrowheads="1"/>
            </p:cNvSpPr>
            <p:nvPr/>
          </p:nvSpPr>
          <p:spPr bwMode="auto">
            <a:xfrm>
              <a:off x="905" y="3596"/>
              <a:ext cx="340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08" name="Rectangle 60"/>
            <p:cNvSpPr>
              <a:spLocks noChangeArrowheads="1"/>
            </p:cNvSpPr>
            <p:nvPr/>
          </p:nvSpPr>
          <p:spPr bwMode="auto">
            <a:xfrm>
              <a:off x="905" y="3596"/>
              <a:ext cx="355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09" name="Rectangle 61"/>
            <p:cNvSpPr>
              <a:spLocks noChangeArrowheads="1"/>
            </p:cNvSpPr>
            <p:nvPr/>
          </p:nvSpPr>
          <p:spPr bwMode="auto">
            <a:xfrm>
              <a:off x="998" y="3685"/>
              <a:ext cx="1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10" name="Rectangle 62"/>
            <p:cNvSpPr>
              <a:spLocks noChangeArrowheads="1"/>
            </p:cNvSpPr>
            <p:nvPr/>
          </p:nvSpPr>
          <p:spPr bwMode="auto">
            <a:xfrm>
              <a:off x="1849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11" name="Rectangle 63"/>
            <p:cNvSpPr>
              <a:spLocks noChangeArrowheads="1"/>
            </p:cNvSpPr>
            <p:nvPr/>
          </p:nvSpPr>
          <p:spPr bwMode="auto">
            <a:xfrm>
              <a:off x="1709" y="3179"/>
              <a:ext cx="294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12" name="Rectangle 64"/>
            <p:cNvSpPr>
              <a:spLocks noChangeArrowheads="1"/>
            </p:cNvSpPr>
            <p:nvPr/>
          </p:nvSpPr>
          <p:spPr bwMode="auto">
            <a:xfrm>
              <a:off x="2684" y="857"/>
              <a:ext cx="15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13" name="Rectangle 65"/>
            <p:cNvSpPr>
              <a:spLocks noChangeArrowheads="1"/>
            </p:cNvSpPr>
            <p:nvPr/>
          </p:nvSpPr>
          <p:spPr bwMode="auto">
            <a:xfrm>
              <a:off x="2684" y="857"/>
              <a:ext cx="1579" cy="32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14" name="Line 66"/>
            <p:cNvSpPr>
              <a:spLocks noChangeShapeType="1"/>
            </p:cNvSpPr>
            <p:nvPr/>
          </p:nvSpPr>
          <p:spPr bwMode="auto">
            <a:xfrm>
              <a:off x="3396" y="856"/>
              <a:ext cx="1" cy="31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15" name="Rectangle 67"/>
            <p:cNvSpPr>
              <a:spLocks noChangeArrowheads="1"/>
            </p:cNvSpPr>
            <p:nvPr/>
          </p:nvSpPr>
          <p:spPr bwMode="auto">
            <a:xfrm>
              <a:off x="2870" y="878"/>
              <a:ext cx="46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Replica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16" name="Rectangle 68"/>
            <p:cNvSpPr>
              <a:spLocks noChangeArrowheads="1"/>
            </p:cNvSpPr>
            <p:nvPr/>
          </p:nvSpPr>
          <p:spPr bwMode="auto">
            <a:xfrm>
              <a:off x="2760" y="1019"/>
              <a:ext cx="641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timestamp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17" name="Rectangle 69"/>
            <p:cNvSpPr>
              <a:spLocks noChangeArrowheads="1"/>
            </p:cNvSpPr>
            <p:nvPr/>
          </p:nvSpPr>
          <p:spPr bwMode="auto">
            <a:xfrm>
              <a:off x="3539" y="933"/>
              <a:ext cx="60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chemeClr val="tx1"/>
                  </a:solidFill>
                  <a:latin typeface="Arial" charset="0"/>
                </a:rPr>
                <a:t>Replica log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18" name="Rectangle 70"/>
            <p:cNvSpPr>
              <a:spLocks noChangeArrowheads="1"/>
            </p:cNvSpPr>
            <p:nvPr/>
          </p:nvSpPr>
          <p:spPr bwMode="auto">
            <a:xfrm>
              <a:off x="2499" y="3488"/>
              <a:ext cx="1795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19" name="Rectangle 71"/>
            <p:cNvSpPr>
              <a:spLocks noChangeArrowheads="1"/>
            </p:cNvSpPr>
            <p:nvPr/>
          </p:nvSpPr>
          <p:spPr bwMode="auto">
            <a:xfrm>
              <a:off x="2499" y="3488"/>
              <a:ext cx="181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0" name="Line 72"/>
            <p:cNvSpPr>
              <a:spLocks noChangeShapeType="1"/>
            </p:cNvSpPr>
            <p:nvPr/>
          </p:nvSpPr>
          <p:spPr bwMode="auto">
            <a:xfrm>
              <a:off x="3304" y="3488"/>
              <a:ext cx="1" cy="20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1" name="Rectangle 73"/>
            <p:cNvSpPr>
              <a:spLocks noChangeArrowheads="1"/>
            </p:cNvSpPr>
            <p:nvPr/>
          </p:nvSpPr>
          <p:spPr bwMode="auto">
            <a:xfrm>
              <a:off x="2564" y="3510"/>
              <a:ext cx="74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OperationID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22" name="Rectangle 74"/>
            <p:cNvSpPr>
              <a:spLocks noChangeArrowheads="1"/>
            </p:cNvSpPr>
            <p:nvPr/>
          </p:nvSpPr>
          <p:spPr bwMode="auto">
            <a:xfrm>
              <a:off x="3369" y="3510"/>
              <a:ext cx="48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Update 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23" name="Rectangle 75"/>
            <p:cNvSpPr>
              <a:spLocks noChangeArrowheads="1"/>
            </p:cNvSpPr>
            <p:nvPr/>
          </p:nvSpPr>
          <p:spPr bwMode="auto">
            <a:xfrm>
              <a:off x="3803" y="354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24" name="Rectangle 76"/>
            <p:cNvSpPr>
              <a:spLocks noChangeArrowheads="1"/>
            </p:cNvSpPr>
            <p:nvPr/>
          </p:nvSpPr>
          <p:spPr bwMode="auto">
            <a:xfrm>
              <a:off x="3936" y="3510"/>
              <a:ext cx="28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Prev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25" name="Line 77"/>
            <p:cNvSpPr>
              <a:spLocks noChangeShapeType="1"/>
            </p:cNvSpPr>
            <p:nvPr/>
          </p:nvSpPr>
          <p:spPr bwMode="auto">
            <a:xfrm>
              <a:off x="3861" y="3488"/>
              <a:ext cx="0" cy="19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6" name="Rectangle 78"/>
            <p:cNvSpPr>
              <a:spLocks noChangeArrowheads="1"/>
            </p:cNvSpPr>
            <p:nvPr/>
          </p:nvSpPr>
          <p:spPr bwMode="auto">
            <a:xfrm>
              <a:off x="1121" y="3179"/>
              <a:ext cx="294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7" name="Rectangle 79"/>
            <p:cNvSpPr>
              <a:spLocks noChangeArrowheads="1"/>
            </p:cNvSpPr>
            <p:nvPr/>
          </p:nvSpPr>
          <p:spPr bwMode="auto">
            <a:xfrm>
              <a:off x="1121" y="3179"/>
              <a:ext cx="310" cy="123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8" name="Rectangle 80"/>
            <p:cNvSpPr>
              <a:spLocks noChangeArrowheads="1"/>
            </p:cNvSpPr>
            <p:nvPr/>
          </p:nvSpPr>
          <p:spPr bwMode="auto">
            <a:xfrm>
              <a:off x="1895" y="3596"/>
              <a:ext cx="356" cy="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29" name="Rectangle 81"/>
            <p:cNvSpPr>
              <a:spLocks noChangeArrowheads="1"/>
            </p:cNvSpPr>
            <p:nvPr/>
          </p:nvSpPr>
          <p:spPr bwMode="auto">
            <a:xfrm>
              <a:off x="1895" y="3596"/>
              <a:ext cx="372" cy="34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0" name="Rectangle 82"/>
            <p:cNvSpPr>
              <a:spLocks noChangeArrowheads="1"/>
            </p:cNvSpPr>
            <p:nvPr/>
          </p:nvSpPr>
          <p:spPr bwMode="auto">
            <a:xfrm>
              <a:off x="1993" y="3683"/>
              <a:ext cx="17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31" name="Rectangle 83"/>
            <p:cNvSpPr>
              <a:spLocks noChangeArrowheads="1"/>
            </p:cNvSpPr>
            <p:nvPr/>
          </p:nvSpPr>
          <p:spPr bwMode="auto">
            <a:xfrm>
              <a:off x="4463" y="1469"/>
              <a:ext cx="104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32" name="Rectangle 84"/>
            <p:cNvSpPr>
              <a:spLocks noChangeArrowheads="1"/>
            </p:cNvSpPr>
            <p:nvPr/>
          </p:nvSpPr>
          <p:spPr bwMode="auto">
            <a:xfrm>
              <a:off x="1033" y="756"/>
              <a:ext cx="83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Other replica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33" name="Rectangle 85"/>
            <p:cNvSpPr>
              <a:spLocks noChangeArrowheads="1"/>
            </p:cNvSpPr>
            <p:nvPr/>
          </p:nvSpPr>
          <p:spPr bwMode="auto">
            <a:xfrm>
              <a:off x="1790" y="756"/>
              <a:ext cx="6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34" name="Rectangle 86"/>
            <p:cNvSpPr>
              <a:spLocks noChangeArrowheads="1"/>
            </p:cNvSpPr>
            <p:nvPr/>
          </p:nvSpPr>
          <p:spPr bwMode="auto">
            <a:xfrm>
              <a:off x="2081" y="1724"/>
              <a:ext cx="1145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5" name="Rectangle 87"/>
            <p:cNvSpPr>
              <a:spLocks noChangeArrowheads="1"/>
            </p:cNvSpPr>
            <p:nvPr/>
          </p:nvSpPr>
          <p:spPr bwMode="auto">
            <a:xfrm>
              <a:off x="2081" y="1724"/>
              <a:ext cx="1161" cy="20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6" name="Rectangle 88"/>
            <p:cNvSpPr>
              <a:spLocks noChangeArrowheads="1"/>
            </p:cNvSpPr>
            <p:nvPr/>
          </p:nvSpPr>
          <p:spPr bwMode="auto">
            <a:xfrm>
              <a:off x="2206" y="1735"/>
              <a:ext cx="102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Timestamp table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8937" name="Freeform 89"/>
            <p:cNvSpPr>
              <a:spLocks/>
            </p:cNvSpPr>
            <p:nvPr/>
          </p:nvSpPr>
          <p:spPr bwMode="auto">
            <a:xfrm>
              <a:off x="1369" y="919"/>
              <a:ext cx="46" cy="77"/>
            </a:xfrm>
            <a:custGeom>
              <a:avLst/>
              <a:gdLst>
                <a:gd name="T0" fmla="*/ 15 w 46"/>
                <a:gd name="T1" fmla="*/ 77 h 77"/>
                <a:gd name="T2" fmla="*/ 0 w 46"/>
                <a:gd name="T3" fmla="*/ 77 h 77"/>
                <a:gd name="T4" fmla="*/ 15 w 46"/>
                <a:gd name="T5" fmla="*/ 0 h 77"/>
                <a:gd name="T6" fmla="*/ 46 w 46"/>
                <a:gd name="T7" fmla="*/ 77 h 77"/>
                <a:gd name="T8" fmla="*/ 15 w 4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7"/>
                <a:gd name="T17" fmla="*/ 46 w 4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7">
                  <a:moveTo>
                    <a:pt x="15" y="77"/>
                  </a:moveTo>
                  <a:lnTo>
                    <a:pt x="0" y="77"/>
                  </a:lnTo>
                  <a:lnTo>
                    <a:pt x="15" y="0"/>
                  </a:lnTo>
                  <a:lnTo>
                    <a:pt x="46" y="7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38" name="Line 90"/>
            <p:cNvSpPr>
              <a:spLocks noChangeShapeType="1"/>
            </p:cNvSpPr>
            <p:nvPr/>
          </p:nvSpPr>
          <p:spPr bwMode="auto">
            <a:xfrm flipV="1">
              <a:off x="1384" y="1012"/>
              <a:ext cx="1" cy="9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39" name="Rectangle 91"/>
            <p:cNvSpPr>
              <a:spLocks noChangeArrowheads="1"/>
            </p:cNvSpPr>
            <p:nvPr/>
          </p:nvSpPr>
          <p:spPr bwMode="auto">
            <a:xfrm>
              <a:off x="1230" y="1414"/>
              <a:ext cx="3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0" name="Rectangle 92"/>
            <p:cNvSpPr>
              <a:spLocks noChangeArrowheads="1"/>
            </p:cNvSpPr>
            <p:nvPr/>
          </p:nvSpPr>
          <p:spPr bwMode="auto">
            <a:xfrm>
              <a:off x="1230" y="1414"/>
              <a:ext cx="325" cy="124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41" name="Line 93"/>
            <p:cNvSpPr>
              <a:spLocks noChangeShapeType="1"/>
            </p:cNvSpPr>
            <p:nvPr/>
          </p:nvSpPr>
          <p:spPr bwMode="auto">
            <a:xfrm flipV="1">
              <a:off x="1838" y="855"/>
              <a:ext cx="847" cy="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2" name="Line 94"/>
            <p:cNvSpPr>
              <a:spLocks noChangeShapeType="1"/>
            </p:cNvSpPr>
            <p:nvPr/>
          </p:nvSpPr>
          <p:spPr bwMode="auto">
            <a:xfrm flipV="1">
              <a:off x="1838" y="1172"/>
              <a:ext cx="855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3" name="Line 95"/>
            <p:cNvSpPr>
              <a:spLocks noChangeShapeType="1"/>
            </p:cNvSpPr>
            <p:nvPr/>
          </p:nvSpPr>
          <p:spPr bwMode="auto">
            <a:xfrm flipV="1">
              <a:off x="2170" y="1180"/>
              <a:ext cx="2092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4" name="Line 96"/>
            <p:cNvSpPr>
              <a:spLocks noChangeShapeType="1"/>
            </p:cNvSpPr>
            <p:nvPr/>
          </p:nvSpPr>
          <p:spPr bwMode="auto">
            <a:xfrm>
              <a:off x="2004" y="3176"/>
              <a:ext cx="2305" cy="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5" name="Line 97"/>
            <p:cNvSpPr>
              <a:spLocks noChangeShapeType="1"/>
            </p:cNvSpPr>
            <p:nvPr/>
          </p:nvSpPr>
          <p:spPr bwMode="auto">
            <a:xfrm>
              <a:off x="1711" y="3176"/>
              <a:ext cx="784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6" name="Line 98"/>
            <p:cNvSpPr>
              <a:spLocks noChangeShapeType="1"/>
            </p:cNvSpPr>
            <p:nvPr/>
          </p:nvSpPr>
          <p:spPr bwMode="auto">
            <a:xfrm>
              <a:off x="1703" y="3303"/>
              <a:ext cx="80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71157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Update Operations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6750" y="1133475"/>
            <a:ext cx="7772400" cy="4838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Each update request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contains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The update operation, </a:t>
            </a:r>
            <a:r>
              <a:rPr lang="en-US" i="1">
                <a:latin typeface="Arial" charset="0"/>
                <a:ea typeface="ＭＳ Ｐゴシック" charset="0"/>
              </a:rPr>
              <a:t>u.op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The FE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s timestamp, </a:t>
            </a:r>
            <a:r>
              <a:rPr lang="en-US" i="1">
                <a:latin typeface="Arial" charset="0"/>
                <a:ea typeface="ＭＳ Ｐゴシック" charset="0"/>
              </a:rPr>
              <a:t>u.prev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A unique id that the FE generates, </a:t>
            </a:r>
            <a:r>
              <a:rPr lang="en-US" i="1">
                <a:latin typeface="Arial" charset="0"/>
                <a:ea typeface="ＭＳ Ｐゴシック" charset="0"/>
              </a:rPr>
              <a:t>u.id</a:t>
            </a:r>
            <a:r>
              <a:rPr lang="en-US">
                <a:latin typeface="Arial" charset="0"/>
                <a:ea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Upon receipt of an update request, the RM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Checks if u has been processed by looking up u.id in the executed operation table and in the update log.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If not, increments the </a:t>
            </a:r>
            <a:r>
              <a:rPr lang="en-US" i="1">
                <a:latin typeface="Arial" charset="0"/>
                <a:ea typeface="ＭＳ Ｐゴシック" charset="0"/>
              </a:rPr>
              <a:t>i-</a:t>
            </a:r>
            <a:r>
              <a:rPr lang="en-US">
                <a:latin typeface="Arial" charset="0"/>
                <a:ea typeface="ＭＳ Ｐゴシック" charset="0"/>
              </a:rPr>
              <a:t>th element in the replica timestamp by 1 to keep track of the number of updates directly received from FEs.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Places a record for the update in the RM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s log.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    </a:t>
            </a:r>
            <a:r>
              <a:rPr lang="en-US" i="1">
                <a:latin typeface="Arial" charset="0"/>
                <a:ea typeface="ＭＳ Ｐゴシック" charset="0"/>
              </a:rPr>
              <a:t>logRecord := &lt;i, ts, u.op, u.prev, u.id&gt;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i="1">
                <a:latin typeface="Arial" charset="0"/>
                <a:ea typeface="ＭＳ Ｐゴシック" charset="0"/>
              </a:rPr>
              <a:t>    where ts is derived from u.prev by replacing u.prev</a:t>
            </a:r>
            <a:r>
              <a:rPr lang="ja-JP" altLang="en-US" i="1">
                <a:latin typeface="Arial" charset="0"/>
                <a:ea typeface="ＭＳ Ｐゴシック" charset="0"/>
              </a:rPr>
              <a:t>’</a:t>
            </a:r>
            <a:r>
              <a:rPr lang="en-US" i="1">
                <a:latin typeface="Arial" charset="0"/>
                <a:ea typeface="ＭＳ Ｐゴシック" charset="0"/>
              </a:rPr>
              <a:t>s ith element by the ith element of its replica timestamp.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Returns </a:t>
            </a:r>
            <a:r>
              <a:rPr lang="en-US" i="1">
                <a:latin typeface="Arial" charset="0"/>
                <a:ea typeface="ＭＳ Ｐゴシック" charset="0"/>
              </a:rPr>
              <a:t>ts</a:t>
            </a:r>
            <a:r>
              <a:rPr lang="en-US">
                <a:latin typeface="Arial" charset="0"/>
                <a:ea typeface="ＭＳ Ｐゴシック" charset="0"/>
              </a:rPr>
              <a:t> back to the FE, which merges it with its timestamp.</a:t>
            </a:r>
          </a:p>
          <a:p>
            <a:pPr>
              <a:lnSpc>
                <a:spcPct val="80000"/>
              </a:lnSpc>
            </a:pP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1530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Update Operation (Cont’d)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9125" y="1304925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stability condition for an update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u.prev &lt;= valueTS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i.e.,  All the updates on which this update depends have already been applied to the value.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When the update operation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becomes stable, the RM does the following</a:t>
            </a:r>
          </a:p>
          <a:p>
            <a:pPr lvl="1"/>
            <a:r>
              <a:rPr lang="en-US" i="1">
                <a:latin typeface="Arial" charset="0"/>
                <a:ea typeface="ＭＳ Ｐゴシック" charset="0"/>
              </a:rPr>
              <a:t>value := apply(value, u.op)</a:t>
            </a:r>
          </a:p>
          <a:p>
            <a:pPr lvl="1"/>
            <a:r>
              <a:rPr lang="en-US" i="1">
                <a:latin typeface="Arial" charset="0"/>
                <a:ea typeface="ＭＳ Ｐゴシック" charset="0"/>
              </a:rPr>
              <a:t>valueTS := merge(valueTS, ts) (update the value timestamp)</a:t>
            </a:r>
          </a:p>
          <a:p>
            <a:pPr lvl="1"/>
            <a:r>
              <a:rPr lang="en-US" i="1">
                <a:latin typeface="Arial" charset="0"/>
                <a:ea typeface="ＭＳ Ｐゴシック" charset="0"/>
              </a:rPr>
              <a:t>executed := executed U {u.id} (update the executed operation table)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663" y="153988"/>
            <a:ext cx="664051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Exchange of Gossiping Messages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228725"/>
            <a:ext cx="7772400" cy="4791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gossip message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consists of the log of the RM,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m.log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and the </a:t>
            </a:r>
            <a:r>
              <a:rPr lang="en-US" u="sng">
                <a:latin typeface="Arial" charset="0"/>
                <a:ea typeface="ＭＳ Ｐゴシック" charset="0"/>
                <a:cs typeface="ＭＳ Ｐゴシック" charset="0"/>
              </a:rPr>
              <a:t>replica timestamp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m.ts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Replica timestamp contains info about non-stable updates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RM that receives a gossip message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has three tasks: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(1) Merge the arriving log with its own.</a:t>
            </a:r>
          </a:p>
          <a:p>
            <a:pPr lvl="2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Let </a:t>
            </a:r>
            <a:r>
              <a:rPr lang="en-US" i="1">
                <a:latin typeface="Arial" charset="0"/>
                <a:ea typeface="ＭＳ Ｐゴシック" charset="0"/>
              </a:rPr>
              <a:t>replicaTS</a:t>
            </a:r>
            <a:r>
              <a:rPr lang="en-US">
                <a:latin typeface="Arial" charset="0"/>
                <a:ea typeface="ＭＳ Ｐゴシック" charset="0"/>
              </a:rPr>
              <a:t> denote the recipient RM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s replica timestamp. A record </a:t>
            </a:r>
            <a:r>
              <a:rPr lang="en-US" i="1">
                <a:latin typeface="Arial" charset="0"/>
                <a:ea typeface="ＭＳ Ｐゴシック" charset="0"/>
              </a:rPr>
              <a:t>r</a:t>
            </a:r>
            <a:r>
              <a:rPr lang="en-US">
                <a:latin typeface="Arial" charset="0"/>
                <a:ea typeface="ＭＳ Ｐゴシック" charset="0"/>
              </a:rPr>
              <a:t> in </a:t>
            </a:r>
            <a:r>
              <a:rPr lang="en-US" i="1">
                <a:latin typeface="Arial" charset="0"/>
                <a:ea typeface="ＭＳ Ｐゴシック" charset="0"/>
              </a:rPr>
              <a:t>m.log</a:t>
            </a:r>
            <a:r>
              <a:rPr lang="en-US">
                <a:latin typeface="Arial" charset="0"/>
                <a:ea typeface="ＭＳ Ｐゴシック" charset="0"/>
              </a:rPr>
              <a:t> is added to the recipient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s log unless </a:t>
            </a:r>
            <a:r>
              <a:rPr lang="en-US" i="1">
                <a:latin typeface="Arial" charset="0"/>
                <a:ea typeface="ＭＳ Ｐゴシック" charset="0"/>
              </a:rPr>
              <a:t>r.ts &lt;= replicaTS</a:t>
            </a:r>
            <a:r>
              <a:rPr lang="en-US">
                <a:latin typeface="Arial" charset="0"/>
                <a:ea typeface="ＭＳ Ｐゴシック" charset="0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i="1">
                <a:latin typeface="Arial" charset="0"/>
                <a:ea typeface="ＭＳ Ｐゴシック" charset="0"/>
              </a:rPr>
              <a:t>replicaTS </a:t>
            </a:r>
            <a:r>
              <a:rPr lang="en-US" i="1">
                <a:latin typeface="Arial" charset="0"/>
                <a:ea typeface="ＭＳ Ｐゴシック" charset="0"/>
                <a:sym typeface="Wingdings" charset="0"/>
              </a:rPr>
              <a:t> merge(replicaTS, m.ts)</a:t>
            </a:r>
            <a:endParaRPr lang="en-US" i="1"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(2) Apply any updates that have become stable but not been executed (stable updates in the arrived log may cause some pending updates to become stable)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(3) Garbage collect: Eliminate records from the log and the executed operation table when it is known that the updates have been applied everywhere.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5099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Query Operations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120967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 query request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contains the operation,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q.op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and the timestamp,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q.prev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sent by the FE.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valueTS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denote the RM</a:t>
            </a:r>
            <a:r>
              <a:rPr lang="ja-JP" altLang="en-US" sz="20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 value timestamp, then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can be applied if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     q.prev &lt;= valueTS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RM keeps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q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on a hold back queue until the condition is fulfilled.</a:t>
            </a:r>
          </a:p>
          <a:p>
            <a:pPr lvl="1">
              <a:lnSpc>
                <a:spcPct val="80000"/>
              </a:lnSpc>
            </a:pPr>
            <a:r>
              <a:rPr lang="en-US" sz="1600" i="1">
                <a:latin typeface="Arial" charset="0"/>
                <a:ea typeface="ＭＳ Ｐゴシック" charset="0"/>
              </a:rPr>
              <a:t>If valueTs is (2,5,5) and q.prev is (2,4,6), then one update from RM</a:t>
            </a:r>
            <a:r>
              <a:rPr lang="en-US" sz="1600" i="1" baseline="-25000">
                <a:latin typeface="Arial" charset="0"/>
                <a:ea typeface="ＭＳ Ｐゴシック" charset="0"/>
              </a:rPr>
              <a:t>3</a:t>
            </a:r>
            <a:r>
              <a:rPr lang="en-US" sz="1600" i="1">
                <a:latin typeface="Arial" charset="0"/>
                <a:ea typeface="ＭＳ Ｐゴシック" charset="0"/>
              </a:rPr>
              <a:t> is missing.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Once the query is applied, the RM returns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new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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valueTS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to the FE (along with the value), and the FE merges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new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with its timestamp.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8" y="325438"/>
            <a:ext cx="513397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Selecting Gossip Partners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085850"/>
            <a:ext cx="7772400" cy="5099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frequency with which RMs send gossip messages depends on the application.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Policy for choosing a partner to exchange gossip with: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Random policies: choose a partner randomly (perhaps with weighted probabilities)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Deterministic policies: a RM can examine its timestamp table and choose the RM that is the furthest behind in the updates it has received.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Topological policies: arrange the RMs into an overlay graph. Choose graph edges based on small round-trip times (RTTs), or a ring or Chord.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Each has its own merits and drawbacks. The ring topology produces relatively little communication but is subject to high transmission latencies since gossip has to traverse several RMs.</a:t>
            </a:r>
          </a:p>
          <a:p>
            <a:pPr>
              <a:lnSpc>
                <a:spcPct val="80000"/>
              </a:lnSpc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Example: Network News Transport Protocol (NNTP) uses gossip communication. Your updates to class.cs425 are spread among News servers using the gossip protocol!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Gives probabilistically reliable and fast dissemination of data with very low background bandwidth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Analogous to the spread of gossip in society.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060700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More Examples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Bayou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Replicated database with weaker guarantees than sequential consistency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Uses gossip, timestamps and concept of </a:t>
            </a:r>
            <a:r>
              <a:rPr lang="en-US" i="1" dirty="0">
                <a:latin typeface="Arial" charset="0"/>
                <a:ea typeface="ＭＳ Ｐゴシック" charset="0"/>
              </a:rPr>
              <a:t>anti-entropy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Section </a:t>
            </a:r>
            <a:r>
              <a:rPr lang="en-US" dirty="0" smtClean="0">
                <a:latin typeface="Arial" charset="0"/>
                <a:ea typeface="ＭＳ Ｐゴシック" charset="0"/>
              </a:rPr>
              <a:t>15.4.2 / 18.4.2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Coda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high availability in spite of disconnected operation, e.g., roving and transiently-disconnected laptops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Based on AFS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Aims to provide </a:t>
            </a:r>
            <a:r>
              <a:rPr lang="en-US" i="1" dirty="0">
                <a:latin typeface="Arial" charset="0"/>
                <a:ea typeface="ＭＳ Ｐゴシック" charset="0"/>
              </a:rPr>
              <a:t>Constant data availability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Section </a:t>
            </a:r>
            <a:r>
              <a:rPr lang="en-US" dirty="0" smtClean="0">
                <a:latin typeface="Arial" charset="0"/>
                <a:ea typeface="ＭＳ Ｐゴシック" charset="0"/>
              </a:rPr>
              <a:t>15.4.3 / 18.4.3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765800" y="889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079500" y="9525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173038"/>
            <a:ext cx="738981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Passive (Primary-Backup) Replication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825500"/>
            <a:ext cx="8001000" cy="54102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Request Communication: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request is issued to the primary RM and carries a unique request id.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Coordination: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Primary takes requests atomically, in order, checks id (resends response if not new id.)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Execution: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Primary executes &amp; stores the response 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Agreement: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If update, primary sends updated state/result, req-id and response to all backup RMs (1-phase commit enough).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Response: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primary sends result to the front end</a:t>
            </a:r>
            <a:endParaRPr lang="en-US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371600" y="1104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384300" y="11557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378200" y="11430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994400" y="1358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302500" y="1892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7289800" y="990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956300" y="1460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251700" y="1155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277100" y="2019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1079500" y="22098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1371600" y="2362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384300" y="24130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378200" y="23876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247900" y="1320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273300" y="2565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584700" y="1333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4572000" y="1816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6375400" y="2209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337300" y="2374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6565900" y="1270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540500" y="1778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6375400" y="1943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854700" y="1104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188200" y="1536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188200" y="2413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223000" y="2692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374900" y="1714500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….</a:t>
            </a:r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5943600" y="838200"/>
            <a:ext cx="1752600" cy="21336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7985125" y="280988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00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765800" y="889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079500" y="9525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5988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Active Replication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8001000" cy="57785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Request Communication: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The request contains a unique identifier and is multicast to all by a reliable totally-ordered multicast.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Coordination: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Group communication ensures that requests are delivered to each RM in the same order (but may be at different physical times!).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Execution: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replica executes the request.  (Correct replicas return same result since they are running the same program, i.e., they are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replicated protocols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replicated state machines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Agreement: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No agreement phase is needed, because of multicast delivery semantics of requests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Response: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replica sends response directly to FE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371600" y="1104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84300" y="11557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378200" y="11430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112000" y="1676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350000" y="1003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311900" y="11684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086600" y="18034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1079500" y="2209800"/>
            <a:ext cx="3886200" cy="685800"/>
          </a:xfrm>
          <a:prstGeom prst="rect">
            <a:avLst/>
          </a:prstGeom>
          <a:gradFill rotWithShape="0">
            <a:gsLst>
              <a:gs pos="0">
                <a:srgbClr val="FF7A31"/>
              </a:gs>
              <a:gs pos="50000">
                <a:schemeClr val="tx2"/>
              </a:gs>
              <a:gs pos="100000">
                <a:srgbClr val="FF7A31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371600" y="2362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84300" y="2413000"/>
            <a:ext cx="876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378200" y="2387600"/>
            <a:ext cx="1193800" cy="325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Front End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247900" y="1320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273300" y="2565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6375400" y="2311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337300" y="2476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374900" y="1714500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….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584700" y="13208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5232400" y="11176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245100" y="13462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257800" y="13716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584700" y="25527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5207000" y="14224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232400" y="25400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5245100" y="19685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5588000" y="9652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4572000" y="9779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 flipV="1">
            <a:off x="4572000" y="14224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>
            <a:off x="5384800" y="28067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 flipV="1">
            <a:off x="4572000" y="26670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4572000" y="15494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52" name="AutoShape 36"/>
          <p:cNvCxnSpPr>
            <a:cxnSpLocks noChangeShapeType="1"/>
            <a:stCxn id="9225" idx="7"/>
            <a:endCxn id="9224" idx="0"/>
          </p:cNvCxnSpPr>
          <p:nvPr/>
        </p:nvCxnSpPr>
        <p:spPr bwMode="auto">
          <a:xfrm rot="5400000" flipH="1">
            <a:off x="5478463" y="-360363"/>
            <a:ext cx="617538" cy="3624263"/>
          </a:xfrm>
          <a:prstGeom prst="curvedConnector3">
            <a:avLst>
              <a:gd name="adj1" fmla="val 142931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3" name="AutoShape 37"/>
          <p:cNvCxnSpPr>
            <a:cxnSpLocks noChangeShapeType="1"/>
            <a:stCxn id="9236" idx="2"/>
            <a:endCxn id="9232" idx="2"/>
          </p:cNvCxnSpPr>
          <p:nvPr/>
        </p:nvCxnSpPr>
        <p:spPr bwMode="auto">
          <a:xfrm rot="16200000" flipV="1">
            <a:off x="5272881" y="1415257"/>
            <a:ext cx="103187" cy="2698750"/>
          </a:xfrm>
          <a:prstGeom prst="curvedConnector3">
            <a:avLst>
              <a:gd name="adj1" fmla="val -307694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5181600" y="838200"/>
            <a:ext cx="1752600" cy="21336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096000" y="319088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00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646488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Eager versus Lazy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Eager replication, e.g., B-multicast, R-multicast, etc. (previously in the course)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Multicast request to all RMs immediately in active replication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Multicast results to all RMs immediately in passive replication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Alternative: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Lazy replication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Allow replicas to converge eventually and lazily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Propagate updates and queries lazily, e.g., when network bandwidth available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FEs need to wait for reply from only one RM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Allow other RMs to be disconnected/unavailable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May provide weaker consistency than sequential consistency, but </a:t>
            </a:r>
            <a:r>
              <a:rPr lang="en-US" sz="1600" u="sng">
                <a:latin typeface="Arial" charset="0"/>
                <a:ea typeface="ＭＳ Ｐゴシック" charset="0"/>
              </a:rPr>
              <a:t>improves performance</a:t>
            </a:r>
          </a:p>
          <a:p>
            <a:pPr lvl="1">
              <a:lnSpc>
                <a:spcPct val="80000"/>
              </a:lnSpc>
            </a:pPr>
            <a:endParaRPr lang="en-US" sz="160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Lazy replication can be provided by using the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gossiping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183991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Multicast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2051050" cy="3082925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based hosts</a:t>
            </a:r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310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to be communicated to everyone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94201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Fault-tolerance and Scalability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 rot="-3361234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99203085</TotalTime>
  <Pages>34</Pages>
  <Words>4159</Words>
  <Application>Microsoft Macintosh PowerPoint</Application>
  <PresentationFormat>On-screen Show (4:3)</PresentationFormat>
  <Paragraphs>603</Paragraphs>
  <Slides>47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2_LECT01</vt:lpstr>
      <vt:lpstr>Equation</vt:lpstr>
      <vt:lpstr>Computer Science 425 Distributed Systems  CS 425 / CSE 424 / ECE 428  Fall 2011</vt:lpstr>
      <vt:lpstr>CAP Theorem</vt:lpstr>
      <vt:lpstr>BASE</vt:lpstr>
      <vt:lpstr>Conflict Resolution</vt:lpstr>
      <vt:lpstr>Passive (Primary-Backup) Replication</vt:lpstr>
      <vt:lpstr>Active Replication</vt:lpstr>
      <vt:lpstr>Eager versus Lazy</vt:lpstr>
      <vt:lpstr>Multicast</vt:lpstr>
      <vt:lpstr>Fault-tolerance and Scalability</vt:lpstr>
      <vt:lpstr>Centralized (B-multicast)</vt:lpstr>
      <vt:lpstr>R-multicast</vt:lpstr>
      <vt:lpstr>Tree-Based</vt:lpstr>
      <vt:lpstr>A Third Approach</vt:lpstr>
      <vt:lpstr>PowerPoint Presentation</vt:lpstr>
      <vt:lpstr>PowerPoint Presentation</vt:lpstr>
      <vt:lpstr>PowerPoint Presentation</vt:lpstr>
      <vt:lpstr>“Epidemic” Multicast (or “Gossip”)</vt:lpstr>
      <vt:lpstr>Properties</vt:lpstr>
      <vt:lpstr>Analysis</vt:lpstr>
      <vt:lpstr>Analysis (contd.)</vt:lpstr>
      <vt:lpstr>Epidemic Multicast</vt:lpstr>
      <vt:lpstr>Epidemic Multicast Analysis</vt:lpstr>
      <vt:lpstr>Analysis (contd.)</vt:lpstr>
      <vt:lpstr>Fault-tolerance</vt:lpstr>
      <vt:lpstr>Fault-tolerance</vt:lpstr>
      <vt:lpstr>So,…</vt:lpstr>
      <vt:lpstr>Some implementations</vt:lpstr>
      <vt:lpstr>NNTP Inter-server Protocol</vt:lpstr>
      <vt:lpstr>Gossiping + Replicated Objects      for Transactions</vt:lpstr>
      <vt:lpstr>Passive (Primary-Backup) Replication</vt:lpstr>
      <vt:lpstr>Active Replication</vt:lpstr>
      <vt:lpstr>PowerPoint Presentation</vt:lpstr>
      <vt:lpstr>Gossiping Architecture</vt:lpstr>
      <vt:lpstr>Query and Update Operations in a Gossip  Service</vt:lpstr>
      <vt:lpstr>Various Timestamps</vt:lpstr>
      <vt:lpstr>Front ends Propagate Their Timestamps</vt:lpstr>
      <vt:lpstr>A Gossip Replica Manager</vt:lpstr>
      <vt:lpstr>PowerPoint Presentation</vt:lpstr>
      <vt:lpstr>PowerPoint Presentation</vt:lpstr>
      <vt:lpstr>PowerPoint Presentation</vt:lpstr>
      <vt:lpstr>PowerPoint Presentation</vt:lpstr>
      <vt:lpstr>Update Operations</vt:lpstr>
      <vt:lpstr>Update Operation (Cont’d)</vt:lpstr>
      <vt:lpstr>Exchange of Gossiping Messages</vt:lpstr>
      <vt:lpstr>Query Operations</vt:lpstr>
      <vt:lpstr>Selecting Gossip Partners</vt:lpstr>
      <vt:lpstr>More Examples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426</cp:revision>
  <cp:lastPrinted>1997-09-02T21:25:19Z</cp:lastPrinted>
  <dcterms:created xsi:type="dcterms:W3CDTF">2010-10-30T21:51:37Z</dcterms:created>
  <dcterms:modified xsi:type="dcterms:W3CDTF">2011-10-31T14:19:28Z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