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4" r:id="rId1"/>
  </p:sldMasterIdLst>
  <p:notesMasterIdLst>
    <p:notesMasterId r:id="rId26"/>
  </p:notesMasterIdLst>
  <p:handoutMasterIdLst>
    <p:handoutMasterId r:id="rId27"/>
  </p:handoutMasterIdLst>
  <p:sldIdLst>
    <p:sldId id="371" r:id="rId2"/>
    <p:sldId id="346" r:id="rId3"/>
    <p:sldId id="369" r:id="rId4"/>
    <p:sldId id="365" r:id="rId5"/>
    <p:sldId id="347" r:id="rId6"/>
    <p:sldId id="364" r:id="rId7"/>
    <p:sldId id="348" r:id="rId8"/>
    <p:sldId id="368" r:id="rId9"/>
    <p:sldId id="349" r:id="rId10"/>
    <p:sldId id="350" r:id="rId11"/>
    <p:sldId id="351" r:id="rId12"/>
    <p:sldId id="352" r:id="rId13"/>
    <p:sldId id="353" r:id="rId14"/>
    <p:sldId id="354" r:id="rId15"/>
    <p:sldId id="367" r:id="rId16"/>
    <p:sldId id="355" r:id="rId17"/>
    <p:sldId id="370" r:id="rId18"/>
    <p:sldId id="356" r:id="rId19"/>
    <p:sldId id="357" r:id="rId20"/>
    <p:sldId id="358" r:id="rId21"/>
    <p:sldId id="366" r:id="rId22"/>
    <p:sldId id="372" r:id="rId23"/>
    <p:sldId id="359" r:id="rId24"/>
    <p:sldId id="322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C073FA"/>
    <a:srgbClr val="8CFC6C"/>
    <a:srgbClr val="038A69"/>
    <a:srgbClr val="037C03"/>
    <a:srgbClr val="FF7A31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78" autoAdjust="0"/>
  </p:normalViewPr>
  <p:slideViewPr>
    <p:cSldViewPr>
      <p:cViewPr varScale="1">
        <p:scale>
          <a:sx n="110" d="100"/>
          <a:sy n="110" d="100"/>
        </p:scale>
        <p:origin x="-96" y="-1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7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</a:defRPr>
            </a:lvl1pPr>
          </a:lstStyle>
          <a:p>
            <a:fld id="{B63212BD-5ABE-4046-BCA4-6C25A92405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46501" tIns="18268" rIns="46501" bIns="18268">
            <a:spAutoFit/>
          </a:bodyPr>
          <a:lstStyle/>
          <a:p>
            <a:pPr marL="338138" indent="-338138" defTabSz="912813">
              <a:lnSpc>
                <a:spcPct val="115000"/>
              </a:lnSpc>
              <a:spcAft>
                <a:spcPct val="57000"/>
              </a:spcAft>
              <a:tabLst>
                <a:tab pos="450850" algn="l"/>
              </a:tabLst>
              <a:defRPr/>
            </a:pPr>
            <a:r>
              <a:rPr lang="en-US" sz="1200" b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rPr>
              <a:t>       2002 M. T. Harandi and J. Hou</a:t>
            </a:r>
          </a:p>
        </p:txBody>
      </p:sp>
      <p:pic>
        <p:nvPicPr>
          <p:cNvPr id="13319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1588" y="6350"/>
            <a:ext cx="1765301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42" tIns="44840" rIns="91342" bIns="44840">
            <a:spAutoFit/>
          </a:bodyPr>
          <a:lstStyle/>
          <a:p>
            <a:pPr defTabSz="912813">
              <a:defRPr/>
            </a:pPr>
            <a:r>
              <a:rPr lang="en-US" sz="1500" b="1" i="1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Student Notes Pages</a:t>
            </a:r>
          </a:p>
        </p:txBody>
      </p:sp>
    </p:spTree>
    <p:extLst>
      <p:ext uri="{BB962C8B-B14F-4D97-AF65-F5344CB8AC3E}">
        <p14:creationId xmlns:p14="http://schemas.microsoft.com/office/powerpoint/2010/main" val="705356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DF21BBC5-3D0A-4143-9286-ED1B581FF9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85" tIns="48163" rIns="97985" bIns="48163">
            <a:spAutoFit/>
          </a:bodyPr>
          <a:lstStyle/>
          <a:p>
            <a:pPr defTabSz="979488">
              <a:spcBef>
                <a:spcPct val="50000"/>
              </a:spcBef>
              <a:defRPr/>
            </a:pPr>
            <a:r>
              <a:rPr lang="en-US" sz="1700" b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rPr>
              <a:t>Teaching Tips: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876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28ED87D-FC0C-7E4D-8B69-2A6FDAFD8F7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85738" y="146050"/>
            <a:ext cx="3709987" cy="2782888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57A7314-E2DF-3647-8B1E-6342CD9BCA1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Clicker question?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7225774-8652-8F43-9686-F4C4EB6D5B2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2E50C8C-91C9-3C40-A585-7A120A08930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420AAB3-EEE9-6949-BEA9-35F14A4828F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7EA8A2F-BABA-8C4B-B63C-26B86B339DC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#2 is clicker question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67229BA-3EC1-EA41-A9E4-81E5AB707B8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00FFE1D-33E4-2449-A218-B0685CAAB5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635CD8E-D892-C64D-81AF-90AD9BFD4E3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B6D807D-DD0C-1041-B535-49E58F761BA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BF44A33-6AB0-D847-B40C-9F65825C739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41EC4B7-1ACD-F647-8657-A3019D1E881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F7DD4D5-A751-6D41-8EBA-0018A6BBB8B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4843131-59A9-C44F-A938-8106608F15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ACDB8AA-533B-FD48-A50E-0027AD6D47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EF96645-AF6B-A14D-B4B8-CF5020A7FB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2569DC0-4DEC-194A-99B3-B3698D8837F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F67359-CE4C-7845-8468-C280327A082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3783DEA-A84B-1C43-993B-E155FE3FD6B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0157228-E18F-8B44-A37C-05557F24F7A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BE680BB-4FB1-F845-B782-97C97AAC79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BEC990C-3BA9-D342-AB83-3A1E5A7C207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1D2-AF33-B148-BA7A-6FC8F31DA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F88C-D268-7242-8B87-66C053600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FADD-A015-AC45-B940-09FFF263A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3D2A-5F06-5742-B2E1-6AA894701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15C8-C5AC-C744-86CF-332C8C53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85E-7148-7441-B501-A4986EB8F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4C72-B118-704E-97D4-78D3F4878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CDC5-88DF-6B4B-BCA3-0DC2BE5BC0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2011-09-15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19773E-CA48-0349-9BDF-FA1EE1CCD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2011-09-15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12B97CC-7D7E-FD45-9FB3-E948DA105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CS425 /CSE424/ECE428 – Distributed Systems – Fall 2011	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5334000"/>
            <a:ext cx="4335567" cy="483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Material derived from slides by I. Gupta, M. </a:t>
            </a:r>
            <a:r>
              <a:rPr lang="en-US" dirty="0" err="1" smtClean="0"/>
              <a:t>Harandi</a:t>
            </a:r>
            <a:r>
              <a:rPr lang="en-US" dirty="0" smtClean="0"/>
              <a:t>, </a:t>
            </a:r>
          </a:p>
          <a:p>
            <a:r>
              <a:rPr lang="en-US" dirty="0" smtClean="0"/>
              <a:t>J. </a:t>
            </a:r>
            <a:r>
              <a:rPr lang="en-US" dirty="0" err="1" smtClean="0"/>
              <a:t>Hou</a:t>
            </a:r>
            <a:r>
              <a:rPr lang="en-US" dirty="0" smtClean="0"/>
              <a:t>, S. </a:t>
            </a:r>
            <a:r>
              <a:rPr lang="en-US" dirty="0" err="1" smtClean="0"/>
              <a:t>Mitra</a:t>
            </a:r>
            <a:r>
              <a:rPr lang="en-US" dirty="0" smtClean="0"/>
              <a:t>, K. </a:t>
            </a:r>
            <a:r>
              <a:rPr lang="en-US" dirty="0" err="1" smtClean="0"/>
              <a:t>Nahrstedt</a:t>
            </a:r>
            <a:r>
              <a:rPr lang="en-US" dirty="0" smtClean="0"/>
              <a:t>, N. </a:t>
            </a:r>
            <a:r>
              <a:rPr lang="en-US" dirty="0" err="1" smtClean="0"/>
              <a:t>Vaidya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F3EC-D33C-9A4E-B66B-49515E34B6A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043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Correctness?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 highest process elected</a:t>
            </a:r>
            <a:endParaRPr lang="en-US" dirty="0"/>
          </a:p>
          <a:p>
            <a:r>
              <a:rPr lang="en-US" dirty="0" err="1" smtClean="0"/>
              <a:t>Liveness</a:t>
            </a:r>
            <a:r>
              <a:rPr lang="en-US" dirty="0" smtClean="0"/>
              <a:t>: complete after 3N-1 messages</a:t>
            </a:r>
          </a:p>
          <a:p>
            <a:pPr lvl="1"/>
            <a:r>
              <a:rPr lang="en-US" dirty="0" smtClean="0"/>
              <a:t>What if there are failures during the election run?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08" name="Rectangle 188"/>
          <p:cNvSpPr>
            <a:spLocks noChangeArrowheads="1"/>
          </p:cNvSpPr>
          <p:nvPr/>
        </p:nvSpPr>
        <p:spPr bwMode="auto">
          <a:xfrm>
            <a:off x="6121400" y="1963737"/>
            <a:ext cx="24003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8906" name="Rectangle 186"/>
          <p:cNvSpPr>
            <a:spLocks noChangeArrowheads="1"/>
          </p:cNvSpPr>
          <p:nvPr/>
        </p:nvSpPr>
        <p:spPr bwMode="auto">
          <a:xfrm>
            <a:off x="3378200" y="1963737"/>
            <a:ext cx="26543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8905" name="Rectangle 185"/>
          <p:cNvSpPr>
            <a:spLocks noChangeArrowheads="1"/>
          </p:cNvSpPr>
          <p:nvPr/>
        </p:nvSpPr>
        <p:spPr bwMode="auto">
          <a:xfrm>
            <a:off x="660400" y="1963737"/>
            <a:ext cx="26035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35846" name="Text Box 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8757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 rot="2339013">
            <a:off x="419100" y="3792537"/>
            <a:ext cx="1524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58827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4</a:t>
            </a:r>
          </a:p>
        </p:txBody>
      </p: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838200" y="2014537"/>
            <a:ext cx="2146300" cy="3014663"/>
            <a:chOff x="528" y="568"/>
            <a:chExt cx="1352" cy="1899"/>
          </a:xfrm>
        </p:grpSpPr>
        <p:grpSp>
          <p:nvGrpSpPr>
            <p:cNvPr id="35900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58724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5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6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7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8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907" name="AutoShape 9"/>
              <p:cNvCxnSpPr>
                <a:cxnSpLocks noChangeShapeType="1"/>
                <a:stCxn id="158724" idx="6"/>
                <a:endCxn id="158725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8" name="AutoShape 10"/>
              <p:cNvCxnSpPr>
                <a:cxnSpLocks noChangeShapeType="1"/>
                <a:stCxn id="158727" idx="4"/>
                <a:endCxn id="158728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9" name="AutoShape 11"/>
              <p:cNvCxnSpPr>
                <a:cxnSpLocks noChangeShapeType="1"/>
                <a:stCxn id="158726" idx="0"/>
                <a:endCxn id="158724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0" name="AutoShape 12"/>
              <p:cNvCxnSpPr>
                <a:cxnSpLocks noChangeShapeType="1"/>
                <a:stCxn id="158725" idx="6"/>
                <a:endCxn id="3591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1" name="AutoShape 13"/>
              <p:cNvCxnSpPr>
                <a:cxnSpLocks noChangeShapeType="1"/>
                <a:stCxn id="158728" idx="2"/>
                <a:endCxn id="158726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91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3591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3591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3591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3591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58743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91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3591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90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27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b="1">
                  <a:solidFill>
                    <a:schemeClr val="tx1"/>
                  </a:solidFill>
                </a:rPr>
                <a:t>P2 initiates election after old leader P5 failed</a:t>
              </a:r>
            </a:p>
          </p:txBody>
        </p:sp>
      </p:grpSp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3467100" y="2001837"/>
            <a:ext cx="2476500" cy="2613025"/>
            <a:chOff x="2184" y="560"/>
            <a:chExt cx="1560" cy="1646"/>
          </a:xfrm>
        </p:grpSpPr>
        <p:grpSp>
          <p:nvGrpSpPr>
            <p:cNvPr id="35878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58761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2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3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4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5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85" name="AutoShape 46"/>
              <p:cNvCxnSpPr>
                <a:cxnSpLocks noChangeShapeType="1"/>
                <a:stCxn id="158761" idx="6"/>
                <a:endCxn id="15876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6" name="AutoShape 48"/>
              <p:cNvCxnSpPr>
                <a:cxnSpLocks noChangeShapeType="1"/>
                <a:stCxn id="158763" idx="0"/>
                <a:endCxn id="15876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7" name="AutoShape 49"/>
              <p:cNvCxnSpPr>
                <a:cxnSpLocks noChangeShapeType="1"/>
                <a:stCxn id="158762" idx="6"/>
                <a:endCxn id="35891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8" name="AutoShape 50"/>
              <p:cNvCxnSpPr>
                <a:cxnSpLocks noChangeShapeType="1"/>
                <a:stCxn id="158764" idx="4"/>
                <a:endCxn id="15876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89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35890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35891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35892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35893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58776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95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35896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7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8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9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79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02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chemeClr val="hlink"/>
                  </a:solidFill>
                </a:rPr>
                <a:t>2.</a:t>
              </a:r>
              <a:r>
                <a:rPr lang="en-US" b="1" dirty="0">
                  <a:solidFill>
                    <a:schemeClr val="tx1"/>
                  </a:solidFill>
                </a:rPr>
                <a:t> P2 receives </a:t>
              </a:r>
              <a:r>
                <a:rPr lang="en-US" altLang="ja-JP" b="1" dirty="0" smtClean="0">
                  <a:solidFill>
                    <a:schemeClr val="tx1"/>
                  </a:solidFill>
                </a:rPr>
                <a:t>"</a:t>
              </a:r>
              <a:r>
                <a:rPr lang="en-US" b="1" dirty="0" smtClean="0">
                  <a:solidFill>
                    <a:schemeClr val="tx1"/>
                  </a:solidFill>
                </a:rPr>
                <a:t>election</a:t>
              </a:r>
              <a:r>
                <a:rPr lang="en-US" altLang="ja-JP" b="1" dirty="0" smtClean="0">
                  <a:solidFill>
                    <a:schemeClr val="tx1"/>
                  </a:solidFill>
                </a:rPr>
                <a:t>"</a:t>
              </a:r>
              <a:r>
                <a:rPr lang="en-US" b="1" dirty="0" smtClean="0">
                  <a:solidFill>
                    <a:schemeClr val="tx1"/>
                  </a:solidFill>
                </a:rPr>
                <a:t>, </a:t>
              </a:r>
              <a:r>
                <a:rPr lang="en-US" b="1" dirty="0">
                  <a:solidFill>
                    <a:schemeClr val="tx1"/>
                  </a:solidFill>
                </a:rPr>
                <a:t>	P4 dies</a:t>
              </a:r>
            </a:p>
          </p:txBody>
        </p:sp>
      </p:grpSp>
      <p:grpSp>
        <p:nvGrpSpPr>
          <p:cNvPr id="6" name="Group 197"/>
          <p:cNvGrpSpPr>
            <a:grpSpLocks/>
          </p:cNvGrpSpPr>
          <p:nvPr/>
        </p:nvGrpSpPr>
        <p:grpSpPr bwMode="auto">
          <a:xfrm>
            <a:off x="6248400" y="2014537"/>
            <a:ext cx="2184400" cy="2689225"/>
            <a:chOff x="3936" y="568"/>
            <a:chExt cx="1376" cy="1694"/>
          </a:xfrm>
        </p:grpSpPr>
        <p:grpSp>
          <p:nvGrpSpPr>
            <p:cNvPr id="35856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5880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63" name="AutoShape 92"/>
              <p:cNvCxnSpPr>
                <a:cxnSpLocks noChangeShapeType="1"/>
                <a:stCxn id="158807" idx="6"/>
                <a:endCxn id="15880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4" name="AutoShape 93"/>
              <p:cNvCxnSpPr>
                <a:cxnSpLocks noChangeShapeType="1"/>
                <a:stCxn id="158809" idx="0"/>
                <a:endCxn id="15880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5" name="AutoShape 94"/>
              <p:cNvCxnSpPr>
                <a:cxnSpLocks noChangeShapeType="1"/>
                <a:stCxn id="158808" idx="6"/>
                <a:endCxn id="3586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6" name="AutoShape 95"/>
              <p:cNvCxnSpPr>
                <a:cxnSpLocks noChangeShapeType="1"/>
                <a:stCxn id="158810" idx="4"/>
                <a:endCxn id="15880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67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35868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35869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35870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35871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5882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73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35874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5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6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7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57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02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3.</a:t>
              </a:r>
              <a:r>
                <a:rPr lang="en-US" b="1">
                  <a:solidFill>
                    <a:schemeClr val="tx1"/>
                  </a:solidFill>
                </a:rPr>
                <a:t> Election: 4 is forwarded for ever?</a:t>
              </a:r>
            </a:p>
          </p:txBody>
        </p:sp>
      </p:grpSp>
      <p:sp>
        <p:nvSpPr>
          <p:cNvPr id="35855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69723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/>
              <a:t>May not terminate when process failure occurs during the election!</a:t>
            </a:r>
          </a:p>
          <a:p>
            <a:r>
              <a:rPr lang="en-US" sz="1800" dirty="0"/>
              <a:t>Consider above example where </a:t>
            </a:r>
            <a:r>
              <a:rPr lang="en-US" sz="1800" dirty="0" err="1"/>
              <a:t>attr</a:t>
            </a:r>
            <a:r>
              <a:rPr lang="en-US" sz="1800" dirty="0"/>
              <a:t>==highest id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8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8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8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8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8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8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908" grpId="0" animBg="1"/>
      <p:bldP spid="158906" grpId="0" animBg="1"/>
      <p:bldP spid="158905" grpId="0" animBg="1"/>
      <p:bldP spid="158757" grpId="0" autoUpdateAnimBg="0"/>
      <p:bldP spid="158758" grpId="0" autoUpdateAnimBg="0"/>
      <p:bldP spid="158759" grpId="0" autoUpdateAnimBg="0"/>
      <p:bldP spid="158782" grpId="0" autoUpdateAnimBg="0"/>
      <p:bldP spid="1588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2: Modified Ring Election </a:t>
            </a:r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>
                <a:solidFill>
                  <a:srgbClr val="6BB76D"/>
                </a:solidFill>
              </a:rPr>
              <a:t>election</a:t>
            </a:r>
            <a:r>
              <a:rPr lang="en-US" u="sng" dirty="0" smtClean="0"/>
              <a:t> </a:t>
            </a:r>
            <a:r>
              <a:rPr lang="en-US" dirty="0" smtClean="0"/>
              <a:t>message </a:t>
            </a:r>
            <a:r>
              <a:rPr lang="en-US" dirty="0" smtClean="0"/>
              <a:t>tracks </a:t>
            </a:r>
            <a:r>
              <a:rPr lang="en-US" i="1" dirty="0" smtClean="0"/>
              <a:t>all</a:t>
            </a:r>
            <a:r>
              <a:rPr lang="en-US" dirty="0" smtClean="0"/>
              <a:t> IDs of nodes that forwarded it, not just the highest</a:t>
            </a:r>
          </a:p>
          <a:p>
            <a:pPr lvl="1"/>
            <a:r>
              <a:rPr lang="en-US" dirty="0" smtClean="0"/>
              <a:t>Each node appends its ID to the list</a:t>
            </a:r>
          </a:p>
          <a:p>
            <a:r>
              <a:rPr lang="en-US" dirty="0" smtClean="0"/>
              <a:t>Once message goes all the way around a circle, new </a:t>
            </a:r>
            <a:r>
              <a:rPr lang="en-US" u="sng" dirty="0" smtClean="0">
                <a:solidFill>
                  <a:srgbClr val="6BB76D"/>
                </a:solidFill>
              </a:rPr>
              <a:t>coordinator</a:t>
            </a:r>
            <a:r>
              <a:rPr lang="en-US" dirty="0" smtClean="0"/>
              <a:t> message is sent out</a:t>
            </a:r>
          </a:p>
          <a:p>
            <a:pPr lvl="1"/>
            <a:r>
              <a:rPr lang="en-US" dirty="0" smtClean="0"/>
              <a:t>Coordinator chosen by highest ID in </a:t>
            </a:r>
            <a:r>
              <a:rPr lang="en-US" u="sng" dirty="0" smtClean="0">
                <a:solidFill>
                  <a:srgbClr val="6BB76D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Each node appends its own ID to </a:t>
            </a:r>
            <a:r>
              <a:rPr lang="en-US" u="sng" dirty="0" smtClean="0">
                <a:solidFill>
                  <a:srgbClr val="6BB76D"/>
                </a:solidFill>
              </a:rPr>
              <a:t>coordinator</a:t>
            </a:r>
            <a:r>
              <a:rPr lang="en-US" dirty="0" smtClean="0"/>
              <a:t> message</a:t>
            </a:r>
          </a:p>
          <a:p>
            <a:r>
              <a:rPr lang="en-US" dirty="0" smtClean="0"/>
              <a:t>When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6BB76D"/>
                </a:solidFill>
              </a:rPr>
              <a:t>coordinator</a:t>
            </a:r>
            <a:r>
              <a:rPr lang="en-US" dirty="0" smtClean="0"/>
              <a:t> message returns to initiator</a:t>
            </a:r>
          </a:p>
          <a:p>
            <a:pPr lvl="1"/>
            <a:r>
              <a:rPr lang="en-US" dirty="0" smtClean="0"/>
              <a:t>Election a success if coordinator among ID list</a:t>
            </a:r>
          </a:p>
          <a:p>
            <a:pPr lvl="1"/>
            <a:r>
              <a:rPr lang="en-US" dirty="0" smtClean="0"/>
              <a:t>Otherwise, start election anew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6108700" y="3873500"/>
            <a:ext cx="24003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3314700" y="3886200"/>
            <a:ext cx="26797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660400" y="3898900"/>
            <a:ext cx="25781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6121400" y="1155700"/>
            <a:ext cx="24003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3378200" y="1155700"/>
            <a:ext cx="26543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660400" y="1155700"/>
            <a:ext cx="26035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39945" name="Text Box 9"/>
          <p:cNvSpPr>
            <a:spLocks noGrp="1" noChangeArrowheads="1"/>
          </p:cNvSpPr>
          <p:nvPr>
            <p:ph idx="1"/>
          </p:nvPr>
        </p:nvSpPr>
        <p:spPr>
          <a:xfrm>
            <a:off x="457200" y="2079991"/>
            <a:ext cx="8229600" cy="4625609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2, 3,4,0,1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 rot="2339013">
            <a:off x="419100" y="2984500"/>
            <a:ext cx="1524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2,3,4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2,3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Coord(4): </a:t>
            </a:r>
            <a:r>
              <a:rPr lang="en-US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Coord(4): </a:t>
            </a:r>
            <a:r>
              <a:rPr lang="en-US" b="1">
                <a:solidFill>
                  <a:schemeClr val="hlink"/>
                </a:solidFill>
              </a:rPr>
              <a:t>2,3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Coord(4) </a:t>
            </a:r>
            <a:r>
              <a:rPr lang="en-US" b="1">
                <a:solidFill>
                  <a:schemeClr val="hlink"/>
                </a:solidFill>
              </a:rPr>
              <a:t>2, 3,0,1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2,3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  </a:t>
            </a:r>
            <a:r>
              <a:rPr lang="en-US" b="1">
                <a:solidFill>
                  <a:schemeClr val="hlink"/>
                </a:solidFill>
              </a:rPr>
              <a:t>2,3,0</a:t>
            </a: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Election: </a:t>
            </a:r>
            <a:r>
              <a:rPr lang="en-US" b="1">
                <a:solidFill>
                  <a:schemeClr val="hlink"/>
                </a:solidFill>
              </a:rPr>
              <a:t>2, 3,0,1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Coord(3): </a:t>
            </a:r>
            <a:r>
              <a:rPr lang="en-US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Coord(3): </a:t>
            </a:r>
            <a:r>
              <a:rPr lang="en-US" b="1">
                <a:solidFill>
                  <a:schemeClr val="hlink"/>
                </a:solidFill>
              </a:rPr>
              <a:t>2,3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Coord(3):   </a:t>
            </a:r>
            <a:r>
              <a:rPr lang="en-US" b="1">
                <a:solidFill>
                  <a:schemeClr val="hlink"/>
                </a:solidFill>
              </a:rPr>
              <a:t>2,3,0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Coord(3): </a:t>
            </a:r>
            <a:r>
              <a:rPr lang="en-US" b="1">
                <a:solidFill>
                  <a:schemeClr val="hlink"/>
                </a:solidFill>
              </a:rPr>
              <a:t>2, 3,0,1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38200" y="1206500"/>
            <a:ext cx="2146300" cy="2624138"/>
            <a:chOff x="528" y="568"/>
            <a:chExt cx="1352" cy="1653"/>
          </a:xfrm>
        </p:grpSpPr>
        <p:grpSp>
          <p:nvGrpSpPr>
            <p:cNvPr id="40077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65915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6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7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8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9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84" name="AutoShape 32"/>
              <p:cNvCxnSpPr>
                <a:cxnSpLocks noChangeShapeType="1"/>
                <a:stCxn id="165915" idx="6"/>
                <a:endCxn id="165916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5" name="AutoShape 33"/>
              <p:cNvCxnSpPr>
                <a:cxnSpLocks noChangeShapeType="1"/>
                <a:stCxn id="165918" idx="4"/>
                <a:endCxn id="165919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6" name="AutoShape 34"/>
              <p:cNvCxnSpPr>
                <a:cxnSpLocks noChangeShapeType="1"/>
                <a:stCxn id="165917" idx="0"/>
                <a:endCxn id="165915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7" name="AutoShape 35"/>
              <p:cNvCxnSpPr>
                <a:cxnSpLocks noChangeShapeType="1"/>
                <a:stCxn id="165916" idx="6"/>
                <a:endCxn id="40091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8" name="AutoShape 36"/>
              <p:cNvCxnSpPr>
                <a:cxnSpLocks noChangeShapeType="1"/>
                <a:stCxn id="165919" idx="2"/>
                <a:endCxn id="165917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89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40090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40091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40092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40093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65930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95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40096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97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078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81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1.</a:t>
              </a:r>
              <a:r>
                <a:rPr lang="en-US" b="1">
                  <a:solidFill>
                    <a:schemeClr val="tx1"/>
                  </a:solidFill>
                </a:rPr>
                <a:t> P2 initiates election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467100" y="1193800"/>
            <a:ext cx="2476500" cy="2613025"/>
            <a:chOff x="2184" y="560"/>
            <a:chExt cx="1560" cy="1646"/>
          </a:xfrm>
        </p:grpSpPr>
        <p:grpSp>
          <p:nvGrpSpPr>
            <p:cNvPr id="40055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65937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8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9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0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1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62" name="AutoShape 54"/>
              <p:cNvCxnSpPr>
                <a:cxnSpLocks noChangeShapeType="1"/>
                <a:stCxn id="165937" idx="6"/>
                <a:endCxn id="1659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3" name="AutoShape 55"/>
              <p:cNvCxnSpPr>
                <a:cxnSpLocks noChangeShapeType="1"/>
                <a:stCxn id="165939" idx="0"/>
                <a:endCxn id="1659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4" name="AutoShape 56"/>
              <p:cNvCxnSpPr>
                <a:cxnSpLocks noChangeShapeType="1"/>
                <a:stCxn id="165938" idx="6"/>
                <a:endCxn id="400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5" name="AutoShape 57"/>
              <p:cNvCxnSpPr>
                <a:cxnSpLocks noChangeShapeType="1"/>
                <a:stCxn id="165940" idx="4"/>
                <a:endCxn id="1659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66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40067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40068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40069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40070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65951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72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40073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4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5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6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056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02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chemeClr val="hlink"/>
                  </a:solidFill>
                </a:rPr>
                <a:t>2.</a:t>
              </a:r>
              <a:r>
                <a:rPr lang="en-US" b="1" dirty="0">
                  <a:solidFill>
                    <a:schemeClr val="tx1"/>
                  </a:solidFill>
                </a:rPr>
                <a:t> P2 receives </a:t>
              </a:r>
              <a:r>
                <a:rPr lang="en-US" altLang="ja-JP" b="1" dirty="0" smtClean="0">
                  <a:solidFill>
                    <a:schemeClr val="tx1"/>
                  </a:solidFill>
                </a:rPr>
                <a:t>"</a:t>
              </a:r>
              <a:r>
                <a:rPr lang="en-US" b="1" dirty="0" smtClean="0">
                  <a:solidFill>
                    <a:schemeClr val="tx1"/>
                  </a:solidFill>
                </a:rPr>
                <a:t>election</a:t>
              </a:r>
              <a:r>
                <a:rPr lang="en-US" altLang="ja-JP" b="1" dirty="0" smtClean="0">
                  <a:solidFill>
                    <a:schemeClr val="tx1"/>
                  </a:solidFill>
                </a:rPr>
                <a:t>"</a:t>
              </a:r>
              <a:r>
                <a:rPr lang="en-US" b="1" dirty="0" smtClean="0">
                  <a:solidFill>
                    <a:schemeClr val="tx1"/>
                  </a:solidFill>
                </a:rPr>
                <a:t>, </a:t>
              </a:r>
              <a:r>
                <a:rPr lang="en-US" b="1" dirty="0">
                  <a:solidFill>
                    <a:schemeClr val="tx1"/>
                  </a:solidFill>
                </a:rPr>
                <a:t>	P4 dies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248400" y="1206500"/>
            <a:ext cx="2184400" cy="2689225"/>
            <a:chOff x="3936" y="568"/>
            <a:chExt cx="1376" cy="1694"/>
          </a:xfrm>
        </p:grpSpPr>
        <p:grpSp>
          <p:nvGrpSpPr>
            <p:cNvPr id="40033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65960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1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2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3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4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40" name="AutoShape 77"/>
              <p:cNvCxnSpPr>
                <a:cxnSpLocks noChangeShapeType="1"/>
                <a:stCxn id="165960" idx="6"/>
                <a:endCxn id="165961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1" name="AutoShape 78"/>
              <p:cNvCxnSpPr>
                <a:cxnSpLocks noChangeShapeType="1"/>
                <a:stCxn id="165962" idx="0"/>
                <a:endCxn id="165960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2" name="AutoShape 79"/>
              <p:cNvCxnSpPr>
                <a:cxnSpLocks noChangeShapeType="1"/>
                <a:stCxn id="165961" idx="6"/>
                <a:endCxn id="4004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3" name="AutoShape 80"/>
              <p:cNvCxnSpPr>
                <a:cxnSpLocks noChangeShapeType="1"/>
                <a:stCxn id="165963" idx="4"/>
                <a:endCxn id="165962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44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40045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40046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40047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40048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65974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50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40051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2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3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4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034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02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3.</a:t>
              </a:r>
              <a:r>
                <a:rPr lang="en-US" b="1">
                  <a:solidFill>
                    <a:schemeClr val="tx1"/>
                  </a:solidFill>
                </a:rPr>
                <a:t> P2 selects 4 and announces the result</a:t>
              </a:r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711200" y="4013200"/>
            <a:ext cx="2476500" cy="2536825"/>
            <a:chOff x="448" y="2336"/>
            <a:chExt cx="1560" cy="1598"/>
          </a:xfrm>
        </p:grpSpPr>
        <p:grpSp>
          <p:nvGrpSpPr>
            <p:cNvPr id="40011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165983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4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5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6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7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18" name="AutoShape 100"/>
              <p:cNvCxnSpPr>
                <a:cxnSpLocks noChangeShapeType="1"/>
                <a:stCxn id="165983" idx="6"/>
                <a:endCxn id="165984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19" name="AutoShape 101"/>
              <p:cNvCxnSpPr>
                <a:cxnSpLocks noChangeShapeType="1"/>
                <a:stCxn id="165985" idx="0"/>
                <a:endCxn id="165983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0" name="AutoShape 102"/>
              <p:cNvCxnSpPr>
                <a:cxnSpLocks noChangeShapeType="1"/>
                <a:stCxn id="165984" idx="6"/>
                <a:endCxn id="40024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1" name="AutoShape 103"/>
              <p:cNvCxnSpPr>
                <a:cxnSpLocks noChangeShapeType="1"/>
                <a:stCxn id="165986" idx="4"/>
                <a:endCxn id="165985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22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40023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40024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40025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40026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65997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28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40029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0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1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2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012" name="Text Box 115"/>
            <p:cNvSpPr txBox="1">
              <a:spLocks noChangeArrowheads="1"/>
            </p:cNvSpPr>
            <p:nvPr/>
          </p:nvSpPr>
          <p:spPr bwMode="auto">
            <a:xfrm>
              <a:off x="448" y="3632"/>
              <a:ext cx="1560" cy="302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chemeClr val="hlink"/>
                  </a:solidFill>
                </a:rPr>
                <a:t>4.</a:t>
              </a:r>
              <a:r>
                <a:rPr lang="en-US" b="1" dirty="0">
                  <a:solidFill>
                    <a:schemeClr val="tx1"/>
                  </a:solidFill>
                </a:rPr>
                <a:t> P2 receives </a:t>
              </a:r>
              <a:r>
                <a:rPr lang="en-US" altLang="ja-JP" b="1" dirty="0" smtClean="0">
                  <a:solidFill>
                    <a:schemeClr val="tx1"/>
                  </a:solidFill>
                </a:rPr>
                <a:t>"</a:t>
              </a:r>
              <a:r>
                <a:rPr lang="en-US" b="1" dirty="0" err="1" smtClean="0">
                  <a:solidFill>
                    <a:schemeClr val="tx1"/>
                  </a:solidFill>
                </a:rPr>
                <a:t>Coord</a:t>
              </a:r>
              <a:r>
                <a:rPr lang="en-US" altLang="ja-JP" b="1" dirty="0" smtClean="0">
                  <a:solidFill>
                    <a:schemeClr val="tx1"/>
                  </a:solidFill>
                </a:rPr>
                <a:t>"</a:t>
              </a:r>
              <a:r>
                <a:rPr lang="en-US" b="1" dirty="0" smtClean="0">
                  <a:solidFill>
                    <a:schemeClr val="tx1"/>
                  </a:solidFill>
                </a:rPr>
                <a:t>, </a:t>
              </a:r>
              <a:r>
                <a:rPr lang="en-US" b="1" dirty="0">
                  <a:solidFill>
                    <a:schemeClr val="tx1"/>
                  </a:solidFill>
                </a:rPr>
                <a:t>but P4 is not included</a:t>
              </a:r>
            </a:p>
          </p:txBody>
        </p:sp>
      </p:grpSp>
      <p:grpSp>
        <p:nvGrpSpPr>
          <p:cNvPr id="10" name="Group 116"/>
          <p:cNvGrpSpPr>
            <a:grpSpLocks/>
          </p:cNvGrpSpPr>
          <p:nvPr/>
        </p:nvGrpSpPr>
        <p:grpSpPr bwMode="auto">
          <a:xfrm>
            <a:off x="3429000" y="4076700"/>
            <a:ext cx="2451100" cy="2446338"/>
            <a:chOff x="2160" y="2376"/>
            <a:chExt cx="1544" cy="1541"/>
          </a:xfrm>
        </p:grpSpPr>
        <p:grpSp>
          <p:nvGrpSpPr>
            <p:cNvPr id="39989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66006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7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8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9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10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96" name="AutoShape 123"/>
              <p:cNvCxnSpPr>
                <a:cxnSpLocks noChangeShapeType="1"/>
                <a:stCxn id="166006" idx="6"/>
                <a:endCxn id="166007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7" name="AutoShape 124"/>
              <p:cNvCxnSpPr>
                <a:cxnSpLocks noChangeShapeType="1"/>
                <a:stCxn id="166008" idx="0"/>
                <a:endCxn id="166006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8" name="AutoShape 125"/>
              <p:cNvCxnSpPr>
                <a:cxnSpLocks noChangeShapeType="1"/>
                <a:stCxn id="166007" idx="6"/>
                <a:endCxn id="400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9" name="AutoShape 126"/>
              <p:cNvCxnSpPr>
                <a:cxnSpLocks noChangeShapeType="1"/>
                <a:stCxn id="166009" idx="4"/>
                <a:endCxn id="166008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00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40001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40002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40003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40004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66020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06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40007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8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9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0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90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181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5.</a:t>
              </a:r>
              <a:r>
                <a:rPr lang="en-US" b="1">
                  <a:solidFill>
                    <a:schemeClr val="tx1"/>
                  </a:solidFill>
                </a:rPr>
                <a:t> P2 re-initiates election</a:t>
              </a:r>
            </a:p>
          </p:txBody>
        </p:sp>
      </p:grpSp>
      <p:grpSp>
        <p:nvGrpSpPr>
          <p:cNvPr id="12" name="Group 139"/>
          <p:cNvGrpSpPr>
            <a:grpSpLocks/>
          </p:cNvGrpSpPr>
          <p:nvPr/>
        </p:nvGrpSpPr>
        <p:grpSpPr bwMode="auto">
          <a:xfrm>
            <a:off x="6070600" y="4000500"/>
            <a:ext cx="2451100" cy="2522538"/>
            <a:chOff x="3824" y="2328"/>
            <a:chExt cx="1544" cy="1589"/>
          </a:xfrm>
        </p:grpSpPr>
        <p:grpSp>
          <p:nvGrpSpPr>
            <p:cNvPr id="39967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66029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0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1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2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3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74" name="AutoShape 146"/>
              <p:cNvCxnSpPr>
                <a:cxnSpLocks noChangeShapeType="1"/>
                <a:stCxn id="166029" idx="6"/>
                <a:endCxn id="166030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5" name="AutoShape 147"/>
              <p:cNvCxnSpPr>
                <a:cxnSpLocks noChangeShapeType="1"/>
                <a:stCxn id="166031" idx="0"/>
                <a:endCxn id="166029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6" name="AutoShape 148"/>
              <p:cNvCxnSpPr>
                <a:cxnSpLocks noChangeShapeType="1"/>
                <a:stCxn id="166030" idx="6"/>
                <a:endCxn id="39980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7" name="AutoShape 149"/>
              <p:cNvCxnSpPr>
                <a:cxnSpLocks noChangeShapeType="1"/>
                <a:stCxn id="166032" idx="4"/>
                <a:endCxn id="166031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978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39979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39980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39981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39982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66043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984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39985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6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7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8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68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81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6.</a:t>
              </a:r>
              <a:r>
                <a:rPr lang="en-US" b="1">
                  <a:solidFill>
                    <a:schemeClr val="tx1"/>
                  </a:solidFill>
                </a:rPr>
                <a:t> P3 is finally elected</a:t>
              </a: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animBg="1"/>
      <p:bldP spid="165891" grpId="0" animBg="1"/>
      <p:bldP spid="165892" grpId="0" animBg="1"/>
      <p:bldP spid="165893" grpId="0" animBg="1"/>
      <p:bldP spid="165894" grpId="0" animBg="1"/>
      <p:bldP spid="165895" grpId="0" animBg="1"/>
      <p:bldP spid="165898" grpId="0" autoUpdateAnimBg="0"/>
      <p:bldP spid="165899" grpId="0" autoUpdateAnimBg="0"/>
      <p:bldP spid="165900" grpId="0" autoUpdateAnimBg="0"/>
      <p:bldP spid="165901" grpId="0" autoUpdateAnimBg="0"/>
      <p:bldP spid="165902" grpId="0" autoUpdateAnimBg="0"/>
      <p:bldP spid="165903" grpId="0" autoUpdateAnimBg="0"/>
      <p:bldP spid="165904" grpId="0" autoUpdateAnimBg="0"/>
      <p:bldP spid="165905" grpId="0" autoUpdateAnimBg="0"/>
      <p:bldP spid="165906" grpId="0" autoUpdateAnimBg="0"/>
      <p:bldP spid="165907" grpId="0" autoUpdateAnimBg="0"/>
      <p:bldP spid="165908" grpId="0" autoUpdateAnimBg="0"/>
      <p:bldP spid="165909" grpId="0" autoUpdateAnimBg="0"/>
      <p:bldP spid="165910" grpId="0" autoUpdateAnimBg="0"/>
      <p:bldP spid="165911" grpId="0" autoUpdateAnimBg="0"/>
      <p:bldP spid="1659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Ring Election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</a:t>
            </a:r>
            <a:r>
              <a:rPr lang="en-US" dirty="0" smtClean="0"/>
              <a:t>many messages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2N</a:t>
            </a:r>
          </a:p>
          <a:p>
            <a:r>
              <a:rPr lang="en-US" dirty="0" smtClean="0"/>
              <a:t>Is this better than original ring protocol?</a:t>
            </a:r>
          </a:p>
          <a:p>
            <a:pPr lvl="1"/>
            <a:r>
              <a:rPr lang="en-US" dirty="0" smtClean="0"/>
              <a:t>Messages are larger</a:t>
            </a:r>
          </a:p>
          <a:p>
            <a:r>
              <a:rPr lang="en-US" dirty="0"/>
              <a:t>Reconfiguration of ring upon failures</a:t>
            </a:r>
          </a:p>
          <a:p>
            <a:pPr lvl="1"/>
            <a:r>
              <a:rPr lang="en-US" dirty="0"/>
              <a:t>Can be done if all processes </a:t>
            </a:r>
            <a:r>
              <a:rPr lang="en-US" altLang="ja-JP" dirty="0"/>
              <a:t>"</a:t>
            </a:r>
            <a:r>
              <a:rPr lang="en-US" dirty="0"/>
              <a:t>know</a:t>
            </a:r>
            <a:r>
              <a:rPr lang="en-US" altLang="ja-JP" dirty="0"/>
              <a:t>"</a:t>
            </a:r>
            <a:r>
              <a:rPr lang="en-US" dirty="0"/>
              <a:t> about all other processes in the system</a:t>
            </a:r>
          </a:p>
          <a:p>
            <a:r>
              <a:rPr lang="en-US" dirty="0" smtClean="0"/>
              <a:t>What if initiator fails?</a:t>
            </a:r>
          </a:p>
          <a:p>
            <a:pPr lvl="1"/>
            <a:r>
              <a:rPr lang="en-US" dirty="0" smtClean="0"/>
              <a:t>Successor notices a message that went all the way around (how?)</a:t>
            </a:r>
          </a:p>
          <a:p>
            <a:pPr lvl="1"/>
            <a:r>
              <a:rPr lang="en-US" dirty="0" smtClean="0"/>
              <a:t>Starts new election</a:t>
            </a:r>
            <a:endParaRPr lang="en-US" dirty="0" smtClean="0"/>
          </a:p>
          <a:p>
            <a:r>
              <a:rPr lang="en-US" dirty="0" smtClean="0"/>
              <a:t>What if two people initiate at once</a:t>
            </a:r>
          </a:p>
          <a:p>
            <a:pPr lvl="1"/>
            <a:r>
              <a:rPr lang="en-US" dirty="0" smtClean="0"/>
              <a:t>Discard initiators with lower IDs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that Impossibility?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have a </a:t>
            </a:r>
            <a:r>
              <a:rPr lang="en-US" dirty="0" smtClean="0">
                <a:solidFill>
                  <a:srgbClr val="C64847"/>
                </a:solidFill>
              </a:rPr>
              <a:t>totally correct </a:t>
            </a:r>
            <a:r>
              <a:rPr lang="en-US" dirty="0" smtClean="0"/>
              <a:t>election algorithm in a fully asynchronous system (</a:t>
            </a:r>
            <a:r>
              <a:rPr lang="en-US" dirty="0" smtClean="0">
                <a:solidFill>
                  <a:srgbClr val="C64847"/>
                </a:solidFill>
              </a:rPr>
              <a:t>no bounds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 Election can solve consensus</a:t>
            </a:r>
            <a:endParaRPr lang="en-US" dirty="0" smtClean="0"/>
          </a:p>
          <a:p>
            <a:r>
              <a:rPr lang="en-US" dirty="0" smtClean="0"/>
              <a:t>Where might you run into problems with the modified ring algorithm?</a:t>
            </a:r>
            <a:endParaRPr lang="en-US" dirty="0"/>
          </a:p>
          <a:p>
            <a:pPr lvl="1"/>
            <a:r>
              <a:rPr lang="en-US" dirty="0" smtClean="0"/>
              <a:t>Detect leader failures</a:t>
            </a:r>
          </a:p>
          <a:p>
            <a:pPr lvl="1"/>
            <a:r>
              <a:rPr lang="en-US" dirty="0" smtClean="0"/>
              <a:t>Ring reorganization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Assumptions: </a:t>
            </a:r>
          </a:p>
          <a:p>
            <a:pPr lvl="1"/>
            <a:r>
              <a:rPr lang="en-US" dirty="0" smtClean="0"/>
              <a:t> Synchronous system</a:t>
            </a:r>
          </a:p>
          <a:p>
            <a:pPr lvl="1"/>
            <a:r>
              <a:rPr lang="en-US" dirty="0" err="1" smtClean="0"/>
              <a:t>attr</a:t>
            </a:r>
            <a:r>
              <a:rPr lang="en-US" dirty="0" smtClean="0"/>
              <a:t>=id</a:t>
            </a:r>
          </a:p>
          <a:p>
            <a:pPr lvl="1"/>
            <a:r>
              <a:rPr lang="en-US" dirty="0" smtClean="0"/>
              <a:t>Each process knows all the other processes in the system (and thus their id</a:t>
            </a:r>
            <a:r>
              <a:rPr lang="fr-FR" altLang="ja-JP" dirty="0" smtClean="0"/>
              <a:t>'</a:t>
            </a:r>
            <a:r>
              <a:rPr lang="en-US" dirty="0" smtClean="0"/>
              <a:t>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3 message types</a:t>
            </a:r>
          </a:p>
          <a:p>
            <a:pPr lvl="1"/>
            <a:r>
              <a:rPr lang="en-US" u="sng" dirty="0" smtClean="0">
                <a:solidFill>
                  <a:srgbClr val="6BB76D"/>
                </a:solidFill>
              </a:rPr>
              <a:t>Election</a:t>
            </a:r>
            <a:r>
              <a:rPr lang="en-US" dirty="0" smtClean="0"/>
              <a:t> – starts an election</a:t>
            </a:r>
          </a:p>
          <a:p>
            <a:pPr lvl="1"/>
            <a:r>
              <a:rPr lang="en-US" u="sng" dirty="0" smtClean="0">
                <a:solidFill>
                  <a:srgbClr val="6BB76D"/>
                </a:solidFill>
              </a:rPr>
              <a:t>Answer</a:t>
            </a:r>
            <a:r>
              <a:rPr lang="en-US" dirty="0" smtClean="0"/>
              <a:t> – acknowledges a message</a:t>
            </a:r>
          </a:p>
          <a:p>
            <a:pPr lvl="1"/>
            <a:r>
              <a:rPr lang="en-US" u="sng" dirty="0" smtClean="0">
                <a:solidFill>
                  <a:srgbClr val="6BB76D"/>
                </a:solidFill>
              </a:rPr>
              <a:t>Coordinator</a:t>
            </a:r>
            <a:r>
              <a:rPr lang="en-US" dirty="0" smtClean="0"/>
              <a:t> – declares a winner</a:t>
            </a:r>
          </a:p>
          <a:p>
            <a:r>
              <a:rPr lang="en-US" dirty="0" smtClean="0"/>
              <a:t>Start an election</a:t>
            </a:r>
          </a:p>
          <a:p>
            <a:pPr lvl="1"/>
            <a:r>
              <a:rPr lang="en-US" dirty="0" smtClean="0"/>
              <a:t>Send </a:t>
            </a:r>
            <a:r>
              <a:rPr lang="en-US" u="sng" dirty="0" smtClean="0">
                <a:solidFill>
                  <a:srgbClr val="6BB76D"/>
                </a:solidFill>
              </a:rPr>
              <a:t>election</a:t>
            </a:r>
            <a:r>
              <a:rPr lang="en-US" dirty="0" smtClean="0"/>
              <a:t> messages </a:t>
            </a:r>
            <a:r>
              <a:rPr lang="en-US" i="1" dirty="0" smtClean="0"/>
              <a:t>only</a:t>
            </a:r>
            <a:r>
              <a:rPr lang="en-US" dirty="0" smtClean="0"/>
              <a:t> to processes with higher IDs than self</a:t>
            </a:r>
          </a:p>
          <a:p>
            <a:pPr lvl="1"/>
            <a:r>
              <a:rPr lang="en-US" dirty="0" smtClean="0"/>
              <a:t>If no one replies after timeout: declare self winner</a:t>
            </a:r>
          </a:p>
          <a:p>
            <a:pPr lvl="1"/>
            <a:r>
              <a:rPr lang="en-US" dirty="0" smtClean="0"/>
              <a:t>If someone replies, wait for </a:t>
            </a:r>
            <a:r>
              <a:rPr lang="en-US" u="sng" dirty="0" smtClean="0">
                <a:solidFill>
                  <a:srgbClr val="6BB76D"/>
                </a:solidFill>
              </a:rPr>
              <a:t>coordinator</a:t>
            </a:r>
            <a:r>
              <a:rPr lang="en-US" dirty="0" smtClean="0"/>
              <a:t> message</a:t>
            </a:r>
            <a:endParaRPr lang="en-US" dirty="0"/>
          </a:p>
          <a:p>
            <a:pPr lvl="2"/>
            <a:r>
              <a:rPr lang="en-US" dirty="0" smtClean="0"/>
              <a:t>Restart election after timeout</a:t>
            </a:r>
          </a:p>
          <a:p>
            <a:r>
              <a:rPr lang="en-US" dirty="0" smtClean="0"/>
              <a:t>When receiving </a:t>
            </a:r>
            <a:r>
              <a:rPr lang="en-US" u="sng" dirty="0" smtClean="0">
                <a:solidFill>
                  <a:srgbClr val="6BB76D"/>
                </a:solidFill>
              </a:rPr>
              <a:t>election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smtClean="0"/>
              <a:t>Send </a:t>
            </a:r>
            <a:r>
              <a:rPr lang="en-US" u="sng" dirty="0" smtClean="0">
                <a:solidFill>
                  <a:srgbClr val="6BB76D"/>
                </a:solidFill>
              </a:rPr>
              <a:t>answer</a:t>
            </a:r>
          </a:p>
          <a:p>
            <a:pPr lvl="1"/>
            <a:r>
              <a:rPr lang="en-US" dirty="0" smtClean="0"/>
              <a:t>Start an election yourself</a:t>
            </a:r>
          </a:p>
          <a:p>
            <a:pPr lvl="2"/>
            <a:r>
              <a:rPr lang="en-US" dirty="0" smtClean="0"/>
              <a:t>If not already running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108700" y="3568700"/>
            <a:ext cx="24003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3314700" y="3568700"/>
            <a:ext cx="26797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660400" y="3594100"/>
            <a:ext cx="25781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3390900" y="863600"/>
            <a:ext cx="26543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711200" y="863600"/>
            <a:ext cx="26035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8229600" cy="1252538"/>
          </a:xfrm>
        </p:spPr>
        <p:txBody>
          <a:bodyPr/>
          <a:lstStyle/>
          <a:p>
            <a:r>
              <a:rPr lang="en-US" dirty="0" smtClean="0"/>
              <a:t>Example: Bully Election </a:t>
            </a:r>
            <a:endParaRPr lang="en-US" dirty="0"/>
          </a:p>
        </p:txBody>
      </p:sp>
      <p:sp>
        <p:nvSpPr>
          <p:cNvPr id="52232" name="Text Box 8"/>
          <p:cNvSpPr>
            <a:spLocks noGrp="1" noChangeArrowheads="1"/>
          </p:cNvSpPr>
          <p:nvPr>
            <p:ph idx="4294967295"/>
          </p:nvPr>
        </p:nvSpPr>
        <p:spPr>
          <a:xfrm>
            <a:off x="0" y="1774825"/>
            <a:ext cx="8229600" cy="4625975"/>
          </a:xfrm>
        </p:spPr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6121400" y="876300"/>
            <a:ext cx="2400300" cy="2387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33900" y="1638300"/>
            <a:ext cx="1016000" cy="1092200"/>
            <a:chOff x="2856" y="1032"/>
            <a:chExt cx="640" cy="688"/>
          </a:xfrm>
        </p:grpSpPr>
        <p:sp>
          <p:nvSpPr>
            <p:cNvPr id="52388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389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90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52391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23900" y="901700"/>
            <a:ext cx="2260600" cy="2624138"/>
            <a:chOff x="456" y="568"/>
            <a:chExt cx="1424" cy="1653"/>
          </a:xfrm>
        </p:grpSpPr>
        <p:sp>
          <p:nvSpPr>
            <p:cNvPr id="185360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1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2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4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73" name="AutoShape 21"/>
            <p:cNvCxnSpPr>
              <a:cxnSpLocks noChangeShapeType="1"/>
              <a:stCxn id="185360" idx="6"/>
              <a:endCxn id="185361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4" name="AutoShape 22"/>
            <p:cNvCxnSpPr>
              <a:cxnSpLocks noChangeShapeType="1"/>
              <a:stCxn id="185363" idx="4"/>
              <a:endCxn id="185364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5" name="AutoShape 23"/>
            <p:cNvCxnSpPr>
              <a:cxnSpLocks noChangeShapeType="1"/>
              <a:stCxn id="185362" idx="0"/>
              <a:endCxn id="185360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6" name="AutoShape 24"/>
            <p:cNvCxnSpPr>
              <a:cxnSpLocks noChangeShapeType="1"/>
              <a:stCxn id="185361" idx="6"/>
              <a:endCxn id="52380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7" name="AutoShape 25"/>
            <p:cNvCxnSpPr>
              <a:cxnSpLocks noChangeShapeType="1"/>
              <a:stCxn id="185364" idx="2"/>
              <a:endCxn id="185362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78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P1</a:t>
              </a:r>
            </a:p>
          </p:txBody>
        </p:sp>
        <p:sp>
          <p:nvSpPr>
            <p:cNvPr id="52379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P2</a:t>
              </a:r>
            </a:p>
          </p:txBody>
        </p:sp>
        <p:sp>
          <p:nvSpPr>
            <p:cNvPr id="52380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P3</a:t>
              </a:r>
            </a:p>
          </p:txBody>
        </p:sp>
        <p:sp>
          <p:nvSpPr>
            <p:cNvPr id="52381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P4</a:t>
              </a:r>
            </a:p>
          </p:txBody>
        </p:sp>
        <p:sp>
          <p:nvSpPr>
            <p:cNvPr id="52382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P0</a:t>
              </a:r>
            </a:p>
          </p:txBody>
        </p:sp>
        <p:sp>
          <p:nvSpPr>
            <p:cNvPr id="185375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84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P5</a:t>
              </a:r>
            </a:p>
          </p:txBody>
        </p:sp>
        <p:sp>
          <p:nvSpPr>
            <p:cNvPr id="52385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6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7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81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1.</a:t>
              </a:r>
              <a:r>
                <a:rPr lang="en-US" b="1">
                  <a:solidFill>
                    <a:schemeClr val="tx1"/>
                  </a:solidFill>
                </a:rPr>
                <a:t> P2 initiates election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479800" y="927100"/>
            <a:ext cx="2489200" cy="2573338"/>
            <a:chOff x="2192" y="584"/>
            <a:chExt cx="1568" cy="1621"/>
          </a:xfrm>
        </p:grpSpPr>
        <p:sp>
          <p:nvSpPr>
            <p:cNvPr id="52348" name="Text Box 37"/>
            <p:cNvSpPr txBox="1">
              <a:spLocks noChangeArrowheads="1"/>
            </p:cNvSpPr>
            <p:nvPr/>
          </p:nvSpPr>
          <p:spPr bwMode="auto">
            <a:xfrm>
              <a:off x="2200" y="2024"/>
              <a:ext cx="1560" cy="181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chemeClr val="hlink"/>
                  </a:solidFill>
                </a:rPr>
                <a:t>2.</a:t>
              </a:r>
              <a:r>
                <a:rPr lang="en-US" b="1" dirty="0">
                  <a:solidFill>
                    <a:schemeClr val="tx1"/>
                  </a:solidFill>
                </a:rPr>
                <a:t> P2 receives </a:t>
              </a:r>
              <a:r>
                <a:rPr lang="en-US" altLang="ja-JP" b="1" dirty="0" smtClean="0">
                  <a:solidFill>
                    <a:schemeClr val="tx1"/>
                  </a:solidFill>
                </a:rPr>
                <a:t>"</a:t>
              </a:r>
              <a:r>
                <a:rPr lang="en-US" b="1" dirty="0" smtClean="0">
                  <a:solidFill>
                    <a:schemeClr val="tx1"/>
                  </a:solidFill>
                </a:rPr>
                <a:t>replies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5382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3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4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5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6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54" name="AutoShape 43"/>
            <p:cNvCxnSpPr>
              <a:cxnSpLocks noChangeShapeType="1"/>
              <a:stCxn id="185382" idx="6"/>
              <a:endCxn id="185383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5" name="AutoShape 44"/>
            <p:cNvCxnSpPr>
              <a:cxnSpLocks noChangeShapeType="1"/>
              <a:stCxn id="185385" idx="4"/>
              <a:endCxn id="185386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6" name="AutoShape 45"/>
            <p:cNvCxnSpPr>
              <a:cxnSpLocks noChangeShapeType="1"/>
              <a:stCxn id="185384" idx="0"/>
              <a:endCxn id="185382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7" name="AutoShape 46"/>
            <p:cNvCxnSpPr>
              <a:cxnSpLocks noChangeShapeType="1"/>
              <a:stCxn id="185383" idx="6"/>
              <a:endCxn id="52361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8" name="AutoShape 47"/>
            <p:cNvCxnSpPr>
              <a:cxnSpLocks noChangeShapeType="1"/>
              <a:stCxn id="185386" idx="2"/>
              <a:endCxn id="185384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59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P1</a:t>
              </a:r>
            </a:p>
          </p:txBody>
        </p:sp>
        <p:sp>
          <p:nvSpPr>
            <p:cNvPr id="52360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P2</a:t>
              </a:r>
            </a:p>
          </p:txBody>
        </p:sp>
        <p:sp>
          <p:nvSpPr>
            <p:cNvPr id="52361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P3</a:t>
              </a:r>
            </a:p>
          </p:txBody>
        </p:sp>
        <p:sp>
          <p:nvSpPr>
            <p:cNvPr id="52362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P4</a:t>
              </a:r>
            </a:p>
          </p:txBody>
        </p:sp>
        <p:sp>
          <p:nvSpPr>
            <p:cNvPr id="52363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P0</a:t>
              </a:r>
            </a:p>
          </p:txBody>
        </p:sp>
        <p:sp>
          <p:nvSpPr>
            <p:cNvPr id="185397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65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P5</a:t>
              </a:r>
            </a:p>
          </p:txBody>
        </p:sp>
        <p:sp>
          <p:nvSpPr>
            <p:cNvPr id="52366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7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083300" y="927100"/>
            <a:ext cx="2476500" cy="2560638"/>
            <a:chOff x="3832" y="584"/>
            <a:chExt cx="1560" cy="1613"/>
          </a:xfrm>
        </p:grpSpPr>
        <p:sp>
          <p:nvSpPr>
            <p:cNvPr id="52328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552" cy="181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3.</a:t>
              </a:r>
              <a:r>
                <a:rPr lang="en-US" b="1">
                  <a:solidFill>
                    <a:schemeClr val="tx1"/>
                  </a:solidFill>
                </a:rPr>
                <a:t> P3 &amp; P4 initiate election</a:t>
              </a:r>
            </a:p>
          </p:txBody>
        </p:sp>
        <p:sp>
          <p:nvSpPr>
            <p:cNvPr id="185403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4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5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6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7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34" name="AutoShape 64"/>
            <p:cNvCxnSpPr>
              <a:cxnSpLocks noChangeShapeType="1"/>
              <a:stCxn id="185403" idx="6"/>
              <a:endCxn id="185404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5" name="AutoShape 65"/>
            <p:cNvCxnSpPr>
              <a:cxnSpLocks noChangeShapeType="1"/>
              <a:stCxn id="185406" idx="4"/>
              <a:endCxn id="185407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6" name="AutoShape 66"/>
            <p:cNvCxnSpPr>
              <a:cxnSpLocks noChangeShapeType="1"/>
              <a:stCxn id="185405" idx="0"/>
              <a:endCxn id="185403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7" name="AutoShape 67"/>
            <p:cNvCxnSpPr>
              <a:cxnSpLocks noChangeShapeType="1"/>
              <a:stCxn id="185404" idx="6"/>
              <a:endCxn id="52341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8" name="AutoShape 68"/>
            <p:cNvCxnSpPr>
              <a:cxnSpLocks noChangeShapeType="1"/>
              <a:stCxn id="185407" idx="2"/>
              <a:endCxn id="185405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39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P1</a:t>
              </a:r>
            </a:p>
          </p:txBody>
        </p:sp>
        <p:sp>
          <p:nvSpPr>
            <p:cNvPr id="52340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P2</a:t>
              </a:r>
            </a:p>
          </p:txBody>
        </p:sp>
        <p:sp>
          <p:nvSpPr>
            <p:cNvPr id="52341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P3</a:t>
              </a:r>
            </a:p>
          </p:txBody>
        </p:sp>
        <p:sp>
          <p:nvSpPr>
            <p:cNvPr id="52342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P4</a:t>
              </a:r>
            </a:p>
          </p:txBody>
        </p:sp>
        <p:sp>
          <p:nvSpPr>
            <p:cNvPr id="52343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P0</a:t>
              </a:r>
            </a:p>
          </p:txBody>
        </p:sp>
        <p:sp>
          <p:nvSpPr>
            <p:cNvPr id="185418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45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P5</a:t>
              </a:r>
            </a:p>
          </p:txBody>
        </p:sp>
        <p:sp>
          <p:nvSpPr>
            <p:cNvPr id="52346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7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736600" y="3644900"/>
            <a:ext cx="2247900" cy="2547938"/>
            <a:chOff x="464" y="2296"/>
            <a:chExt cx="1416" cy="1605"/>
          </a:xfrm>
        </p:grpSpPr>
        <p:grpSp>
          <p:nvGrpSpPr>
            <p:cNvPr id="52307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185424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5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6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7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8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314" name="AutoShape 85"/>
              <p:cNvCxnSpPr>
                <a:cxnSpLocks noChangeShapeType="1"/>
                <a:stCxn id="185424" idx="6"/>
                <a:endCxn id="185425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5" name="AutoShape 86"/>
              <p:cNvCxnSpPr>
                <a:cxnSpLocks noChangeShapeType="1"/>
                <a:stCxn id="185427" idx="4"/>
                <a:endCxn id="185428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6" name="AutoShape 87"/>
              <p:cNvCxnSpPr>
                <a:cxnSpLocks noChangeShapeType="1"/>
                <a:stCxn id="185426" idx="0"/>
                <a:endCxn id="185424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7" name="AutoShape 88"/>
              <p:cNvCxnSpPr>
                <a:cxnSpLocks noChangeShapeType="1"/>
                <a:stCxn id="185425" idx="6"/>
                <a:endCxn id="52321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8" name="AutoShape 89"/>
              <p:cNvCxnSpPr>
                <a:cxnSpLocks noChangeShapeType="1"/>
                <a:stCxn id="185428" idx="2"/>
                <a:endCxn id="185426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319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52320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52321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52322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52323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85439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325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52326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27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308" name="Text Box 99"/>
            <p:cNvSpPr txBox="1">
              <a:spLocks noChangeArrowheads="1"/>
            </p:cNvSpPr>
            <p:nvPr/>
          </p:nvSpPr>
          <p:spPr bwMode="auto">
            <a:xfrm>
              <a:off x="528" y="3720"/>
              <a:ext cx="1352" cy="181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4.</a:t>
              </a:r>
              <a:r>
                <a:rPr lang="en-US" b="1">
                  <a:solidFill>
                    <a:schemeClr val="tx1"/>
                  </a:solidFill>
                </a:rPr>
                <a:t> P3 receives reply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1816100" y="5118100"/>
            <a:ext cx="647700" cy="330200"/>
            <a:chOff x="1144" y="3224"/>
            <a:chExt cx="408" cy="208"/>
          </a:xfrm>
        </p:grpSpPr>
        <p:cxnSp>
          <p:nvCxnSpPr>
            <p:cNvPr id="52305" name="AutoShape 101"/>
            <p:cNvCxnSpPr>
              <a:cxnSpLocks noChangeShapeType="1"/>
              <a:stCxn id="185428" idx="0"/>
              <a:endCxn id="52321" idx="1"/>
            </p:cNvCxnSpPr>
            <p:nvPr/>
          </p:nvCxnSpPr>
          <p:spPr bwMode="auto">
            <a:xfrm rot="-5400000">
              <a:off x="1333" y="3214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6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1244600" y="1562100"/>
            <a:ext cx="2133600" cy="1143000"/>
            <a:chOff x="784" y="984"/>
            <a:chExt cx="1344" cy="720"/>
          </a:xfrm>
        </p:grpSpPr>
        <p:sp>
          <p:nvSpPr>
            <p:cNvPr id="52299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0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1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2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3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304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0"/>
          <p:cNvGrpSpPr>
            <a:grpSpLocks/>
          </p:cNvGrpSpPr>
          <p:nvPr/>
        </p:nvGrpSpPr>
        <p:grpSpPr bwMode="auto">
          <a:xfrm>
            <a:off x="6569075" y="1930400"/>
            <a:ext cx="1927225" cy="1020763"/>
            <a:chOff x="4138" y="1216"/>
            <a:chExt cx="1214" cy="643"/>
          </a:xfrm>
        </p:grpSpPr>
        <p:sp>
          <p:nvSpPr>
            <p:cNvPr id="52293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4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296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97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8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7"/>
          <p:cNvGrpSpPr>
            <a:grpSpLocks/>
          </p:cNvGrpSpPr>
          <p:nvPr/>
        </p:nvGrpSpPr>
        <p:grpSpPr bwMode="auto">
          <a:xfrm>
            <a:off x="3454400" y="3594100"/>
            <a:ext cx="2260600" cy="2573338"/>
            <a:chOff x="2176" y="2264"/>
            <a:chExt cx="1424" cy="1621"/>
          </a:xfrm>
        </p:grpSpPr>
        <p:grpSp>
          <p:nvGrpSpPr>
            <p:cNvPr id="52272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63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4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5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6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7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79" name="AutoShape 124"/>
              <p:cNvCxnSpPr>
                <a:cxnSpLocks noChangeShapeType="1"/>
                <a:stCxn id="185463" idx="6"/>
                <a:endCxn id="185464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0" name="AutoShape 125"/>
              <p:cNvCxnSpPr>
                <a:cxnSpLocks noChangeShapeType="1"/>
                <a:stCxn id="185466" idx="4"/>
                <a:endCxn id="185467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1" name="AutoShape 126"/>
              <p:cNvCxnSpPr>
                <a:cxnSpLocks noChangeShapeType="1"/>
                <a:stCxn id="185465" idx="0"/>
                <a:endCxn id="185463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2" name="AutoShape 127"/>
              <p:cNvCxnSpPr>
                <a:cxnSpLocks noChangeShapeType="1"/>
                <a:stCxn id="185464" idx="6"/>
                <a:endCxn id="52286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3" name="AutoShape 128"/>
              <p:cNvCxnSpPr>
                <a:cxnSpLocks noChangeShapeType="1"/>
                <a:stCxn id="185467" idx="2"/>
                <a:endCxn id="185465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84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52285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52286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52287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52288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85478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90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52291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92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73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81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5.</a:t>
              </a:r>
              <a:r>
                <a:rPr lang="en-US" b="1">
                  <a:solidFill>
                    <a:schemeClr val="tx1"/>
                  </a:solidFill>
                </a:rPr>
                <a:t> P4 receives no reply</a:t>
              </a: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6083300" y="3606800"/>
            <a:ext cx="2260600" cy="2573338"/>
            <a:chOff x="2176" y="2264"/>
            <a:chExt cx="1424" cy="1621"/>
          </a:xfrm>
        </p:grpSpPr>
        <p:grpSp>
          <p:nvGrpSpPr>
            <p:cNvPr id="52251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85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6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7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8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9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58" name="AutoShape 146"/>
              <p:cNvCxnSpPr>
                <a:cxnSpLocks noChangeShapeType="1"/>
                <a:stCxn id="185485" idx="6"/>
                <a:endCxn id="185486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59" name="AutoShape 147"/>
              <p:cNvCxnSpPr>
                <a:cxnSpLocks noChangeShapeType="1"/>
                <a:stCxn id="185488" idx="4"/>
                <a:endCxn id="185489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0" name="AutoShape 148"/>
              <p:cNvCxnSpPr>
                <a:cxnSpLocks noChangeShapeType="1"/>
                <a:stCxn id="185487" idx="0"/>
                <a:endCxn id="185485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1" name="AutoShape 149"/>
              <p:cNvCxnSpPr>
                <a:cxnSpLocks noChangeShapeType="1"/>
                <a:stCxn id="185486" idx="6"/>
                <a:endCxn id="52265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2" name="AutoShape 150"/>
              <p:cNvCxnSpPr>
                <a:cxnSpLocks noChangeShapeType="1"/>
                <a:stCxn id="185489" idx="2"/>
                <a:endCxn id="185487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63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P1</a:t>
                </a:r>
              </a:p>
            </p:txBody>
          </p:sp>
          <p:sp>
            <p:nvSpPr>
              <p:cNvPr id="52264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P2</a:t>
                </a:r>
              </a:p>
            </p:txBody>
          </p:sp>
          <p:sp>
            <p:nvSpPr>
              <p:cNvPr id="52265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P3</a:t>
                </a:r>
              </a:p>
            </p:txBody>
          </p:sp>
          <p:sp>
            <p:nvSpPr>
              <p:cNvPr id="52266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P4</a:t>
                </a:r>
              </a:p>
            </p:txBody>
          </p:sp>
          <p:sp>
            <p:nvSpPr>
              <p:cNvPr id="52267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P0</a:t>
                </a:r>
              </a:p>
            </p:txBody>
          </p:sp>
          <p:sp>
            <p:nvSpPr>
              <p:cNvPr id="185500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69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P5</a:t>
                </a:r>
              </a:p>
            </p:txBody>
          </p:sp>
          <p:sp>
            <p:nvSpPr>
              <p:cNvPr id="52270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71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52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81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5.</a:t>
              </a:r>
              <a:r>
                <a:rPr lang="en-US" b="1">
                  <a:solidFill>
                    <a:schemeClr val="tx1"/>
                  </a:solidFill>
                </a:rPr>
                <a:t> P4 announces itself </a:t>
              </a:r>
            </a:p>
          </p:txBody>
        </p:sp>
      </p:grpSp>
      <p:grpSp>
        <p:nvGrpSpPr>
          <p:cNvPr id="15" name="Group 161"/>
          <p:cNvGrpSpPr>
            <a:grpSpLocks/>
          </p:cNvGrpSpPr>
          <p:nvPr/>
        </p:nvGrpSpPr>
        <p:grpSpPr bwMode="auto">
          <a:xfrm>
            <a:off x="6521450" y="4051300"/>
            <a:ext cx="1301750" cy="1425575"/>
            <a:chOff x="4108" y="2552"/>
            <a:chExt cx="820" cy="898"/>
          </a:xfrm>
        </p:grpSpPr>
        <p:cxnSp>
          <p:nvCxnSpPr>
            <p:cNvPr id="52246" name="AutoShape 162"/>
            <p:cNvCxnSpPr>
              <a:cxnSpLocks noChangeShapeType="1"/>
              <a:stCxn id="185489" idx="0"/>
              <a:endCxn id="52264" idx="1"/>
            </p:cNvCxnSpPr>
            <p:nvPr/>
          </p:nvCxnSpPr>
          <p:spPr bwMode="auto">
            <a:xfrm rot="-5400000">
              <a:off x="4433" y="2914"/>
              <a:ext cx="677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7" name="AutoShape 163"/>
            <p:cNvCxnSpPr>
              <a:cxnSpLocks noChangeShapeType="1"/>
              <a:stCxn id="185489" idx="7"/>
              <a:endCxn id="185488" idx="2"/>
            </p:cNvCxnSpPr>
            <p:nvPr/>
          </p:nvCxnSpPr>
          <p:spPr bwMode="auto">
            <a:xfrm rot="-5400000">
              <a:off x="4717" y="3270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8" name="AutoShape 164"/>
            <p:cNvCxnSpPr>
              <a:cxnSpLocks noChangeShapeType="1"/>
              <a:stCxn id="185489" idx="1"/>
              <a:endCxn id="52267" idx="2"/>
            </p:cNvCxnSpPr>
            <p:nvPr/>
          </p:nvCxnSpPr>
          <p:spPr bwMode="auto">
            <a:xfrm rot="5400000" flipH="1">
              <a:off x="4006" y="2947"/>
              <a:ext cx="605" cy="401"/>
            </a:xfrm>
            <a:prstGeom prst="curvedConnector3">
              <a:avLst>
                <a:gd name="adj1" fmla="val 53389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49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52245" name="Text Box 167"/>
          <p:cNvSpPr txBox="1">
            <a:spLocks noChangeArrowheads="1"/>
          </p:cNvSpPr>
          <p:nvPr/>
        </p:nvSpPr>
        <p:spPr bwMode="auto">
          <a:xfrm>
            <a:off x="5434013" y="414338"/>
            <a:ext cx="1249362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answer=OK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nimBg="1"/>
      <p:bldP spid="185347" grpId="0" animBg="1"/>
      <p:bldP spid="185348" grpId="0" animBg="1"/>
      <p:bldP spid="185349" grpId="0" animBg="1"/>
      <p:bldP spid="185350" grpId="0" animBg="1"/>
      <p:bldP spid="1853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Bully Algorithm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0" y="2070100"/>
            <a:ext cx="4130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The coordinator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 and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detects this </a:t>
            </a: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</a:t>
            </a:r>
            <a:endParaRPr lang="en-GB" baseline="-250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54276" name="Group 137"/>
          <p:cNvGrpSpPr>
            <a:grpSpLocks/>
          </p:cNvGrpSpPr>
          <p:nvPr/>
        </p:nvGrpSpPr>
        <p:grpSpPr bwMode="auto">
          <a:xfrm>
            <a:off x="3738563" y="873125"/>
            <a:ext cx="4486275" cy="5364163"/>
            <a:chOff x="2355" y="550"/>
            <a:chExt cx="2826" cy="3379"/>
          </a:xfrm>
        </p:grpSpPr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>
              <a:off x="4977" y="2714"/>
              <a:ext cx="148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920" y="214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970" y="218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611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3655" y="226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4313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4370" y="2281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5028" y="2174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5072" y="229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2920" y="2895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2965" y="3015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3611" y="2908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3655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4313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4370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5028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3" name="Rectangle 21"/>
            <p:cNvSpPr>
              <a:spLocks noChangeArrowheads="1"/>
            </p:cNvSpPr>
            <p:nvPr/>
          </p:nvSpPr>
          <p:spPr bwMode="auto">
            <a:xfrm>
              <a:off x="5072" y="304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4965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Rectangle 23"/>
            <p:cNvSpPr>
              <a:spLocks noChangeArrowheads="1"/>
            </p:cNvSpPr>
            <p:nvPr/>
          </p:nvSpPr>
          <p:spPr bwMode="auto">
            <a:xfrm>
              <a:off x="2962" y="3483"/>
              <a:ext cx="641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3643" y="3403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3086" y="3283"/>
              <a:ext cx="47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coordinator</a:t>
              </a:r>
              <a:endParaRPr lang="en-US"/>
            </a:p>
          </p:txBody>
        </p: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2365" y="3563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4</a:t>
              </a:r>
              <a:endParaRPr lang="en-US"/>
            </a:p>
          </p:txBody>
        </p:sp>
        <p:sp>
          <p:nvSpPr>
            <p:cNvPr id="54299" name="Rectangle 27"/>
            <p:cNvSpPr>
              <a:spLocks noChangeArrowheads="1"/>
            </p:cNvSpPr>
            <p:nvPr/>
          </p:nvSpPr>
          <p:spPr bwMode="auto">
            <a:xfrm>
              <a:off x="3677" y="2054"/>
              <a:ext cx="592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Rectangle 28"/>
            <p:cNvSpPr>
              <a:spLocks noChangeArrowheads="1"/>
            </p:cNvSpPr>
            <p:nvPr/>
          </p:nvSpPr>
          <p:spPr bwMode="auto">
            <a:xfrm>
              <a:off x="5035" y="1854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01" name="Rectangle 29"/>
            <p:cNvSpPr>
              <a:spLocks noChangeArrowheads="1"/>
            </p:cNvSpPr>
            <p:nvPr/>
          </p:nvSpPr>
          <p:spPr bwMode="auto">
            <a:xfrm>
              <a:off x="4209" y="168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2" name="Rectangle 30"/>
            <p:cNvSpPr>
              <a:spLocks noChangeArrowheads="1"/>
            </p:cNvSpPr>
            <p:nvPr/>
          </p:nvSpPr>
          <p:spPr bwMode="auto">
            <a:xfrm>
              <a:off x="385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>
              <a:off x="2365" y="2014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2</a:t>
              </a:r>
              <a:endParaRPr lang="en-US"/>
            </a:p>
          </p:txBody>
        </p:sp>
        <p:sp>
          <p:nvSpPr>
            <p:cNvPr id="54304" name="Rectangle 32"/>
            <p:cNvSpPr>
              <a:spLocks noChangeArrowheads="1"/>
            </p:cNvSpPr>
            <p:nvPr/>
          </p:nvSpPr>
          <p:spPr bwMode="auto">
            <a:xfrm>
              <a:off x="2920" y="1319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5" name="Rectangle 33"/>
            <p:cNvSpPr>
              <a:spLocks noChangeArrowheads="1"/>
            </p:cNvSpPr>
            <p:nvPr/>
          </p:nvSpPr>
          <p:spPr bwMode="auto">
            <a:xfrm>
              <a:off x="2965" y="143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06" name="Rectangle 34"/>
            <p:cNvSpPr>
              <a:spLocks noChangeArrowheads="1"/>
            </p:cNvSpPr>
            <p:nvPr/>
          </p:nvSpPr>
          <p:spPr bwMode="auto">
            <a:xfrm>
              <a:off x="3611" y="133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3655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08" name="Rectangle 36"/>
            <p:cNvSpPr>
              <a:spLocks noChangeArrowheads="1"/>
            </p:cNvSpPr>
            <p:nvPr/>
          </p:nvSpPr>
          <p:spPr bwMode="auto">
            <a:xfrm>
              <a:off x="4313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9" name="Rectangle 37"/>
            <p:cNvSpPr>
              <a:spLocks noChangeArrowheads="1"/>
            </p:cNvSpPr>
            <p:nvPr/>
          </p:nvSpPr>
          <p:spPr bwMode="auto">
            <a:xfrm>
              <a:off x="4370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10" name="Rectangle 38"/>
            <p:cNvSpPr>
              <a:spLocks noChangeArrowheads="1"/>
            </p:cNvSpPr>
            <p:nvPr/>
          </p:nvSpPr>
          <p:spPr bwMode="auto">
            <a:xfrm>
              <a:off x="5028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11" name="Rectangle 39"/>
            <p:cNvSpPr>
              <a:spLocks noChangeArrowheads="1"/>
            </p:cNvSpPr>
            <p:nvPr/>
          </p:nvSpPr>
          <p:spPr bwMode="auto">
            <a:xfrm>
              <a:off x="5072" y="1466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12" name="Rectangle 40"/>
            <p:cNvSpPr>
              <a:spLocks noChangeArrowheads="1"/>
            </p:cNvSpPr>
            <p:nvPr/>
          </p:nvSpPr>
          <p:spPr bwMode="auto">
            <a:xfrm>
              <a:off x="5035" y="1039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13" name="Rectangle 41"/>
            <p:cNvSpPr>
              <a:spLocks noChangeArrowheads="1"/>
            </p:cNvSpPr>
            <p:nvPr/>
          </p:nvSpPr>
          <p:spPr bwMode="auto">
            <a:xfrm>
              <a:off x="2950" y="1105"/>
              <a:ext cx="628" cy="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Rectangle 42"/>
            <p:cNvSpPr>
              <a:spLocks noChangeArrowheads="1"/>
            </p:cNvSpPr>
            <p:nvPr/>
          </p:nvSpPr>
          <p:spPr bwMode="auto">
            <a:xfrm>
              <a:off x="3518" y="865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5" name="Rectangle 43"/>
            <p:cNvSpPr>
              <a:spLocks noChangeArrowheads="1"/>
            </p:cNvSpPr>
            <p:nvPr/>
          </p:nvSpPr>
          <p:spPr bwMode="auto">
            <a:xfrm>
              <a:off x="3142" y="1293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6" name="Rectangle 44"/>
            <p:cNvSpPr>
              <a:spLocks noChangeArrowheads="1"/>
            </p:cNvSpPr>
            <p:nvPr/>
          </p:nvSpPr>
          <p:spPr bwMode="auto">
            <a:xfrm>
              <a:off x="3511" y="1586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7" name="Rectangle 45"/>
            <p:cNvSpPr>
              <a:spLocks noChangeArrowheads="1"/>
            </p:cNvSpPr>
            <p:nvPr/>
          </p:nvSpPr>
          <p:spPr bwMode="auto">
            <a:xfrm>
              <a:off x="3136" y="1092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8" name="Rectangle 46"/>
            <p:cNvSpPr>
              <a:spLocks noChangeArrowheads="1"/>
            </p:cNvSpPr>
            <p:nvPr/>
          </p:nvSpPr>
          <p:spPr bwMode="auto">
            <a:xfrm>
              <a:off x="2365" y="1199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1</a:t>
              </a:r>
              <a:endParaRPr lang="en-US"/>
            </a:p>
          </p:txBody>
        </p:sp>
        <p:sp>
          <p:nvSpPr>
            <p:cNvPr id="54319" name="Rectangle 47"/>
            <p:cNvSpPr>
              <a:spLocks noChangeArrowheads="1"/>
            </p:cNvSpPr>
            <p:nvPr/>
          </p:nvSpPr>
          <p:spPr bwMode="auto">
            <a:xfrm>
              <a:off x="2822" y="2575"/>
              <a:ext cx="31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timeout</a:t>
              </a:r>
              <a:endParaRPr lang="en-US"/>
            </a:p>
          </p:txBody>
        </p:sp>
        <p:sp>
          <p:nvSpPr>
            <p:cNvPr id="54320" name="Rectangle 48"/>
            <p:cNvSpPr>
              <a:spLocks noChangeArrowheads="1"/>
            </p:cNvSpPr>
            <p:nvPr/>
          </p:nvSpPr>
          <p:spPr bwMode="auto">
            <a:xfrm>
              <a:off x="2365" y="2748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3</a:t>
              </a:r>
              <a:endParaRPr lang="en-US"/>
            </a:p>
          </p:txBody>
        </p:sp>
        <p:sp>
          <p:nvSpPr>
            <p:cNvPr id="54321" name="Rectangle 49"/>
            <p:cNvSpPr>
              <a:spLocks noChangeArrowheads="1"/>
            </p:cNvSpPr>
            <p:nvPr/>
          </p:nvSpPr>
          <p:spPr bwMode="auto">
            <a:xfrm>
              <a:off x="2355" y="3203"/>
              <a:ext cx="57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Eventually.....</a:t>
              </a:r>
              <a:endParaRPr lang="en-US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auto">
            <a:xfrm>
              <a:off x="2857" y="1151"/>
              <a:ext cx="161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auto">
            <a:xfrm>
              <a:off x="3560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auto">
            <a:xfrm>
              <a:off x="4262" y="1151"/>
              <a:ext cx="173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Rectangle 53"/>
            <p:cNvSpPr>
              <a:spLocks noChangeArrowheads="1"/>
            </p:cNvSpPr>
            <p:nvPr/>
          </p:nvSpPr>
          <p:spPr bwMode="auto">
            <a:xfrm>
              <a:off x="2920" y="369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2965" y="381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27" name="Rectangle 55"/>
            <p:cNvSpPr>
              <a:spLocks noChangeArrowheads="1"/>
            </p:cNvSpPr>
            <p:nvPr/>
          </p:nvSpPr>
          <p:spPr bwMode="auto">
            <a:xfrm>
              <a:off x="3611" y="371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3655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29" name="Rectangle 57"/>
            <p:cNvSpPr>
              <a:spLocks noChangeArrowheads="1"/>
            </p:cNvSpPr>
            <p:nvPr/>
          </p:nvSpPr>
          <p:spPr bwMode="auto">
            <a:xfrm>
              <a:off x="4313" y="3723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0" name="Rectangle 58"/>
            <p:cNvSpPr>
              <a:spLocks noChangeArrowheads="1"/>
            </p:cNvSpPr>
            <p:nvPr/>
          </p:nvSpPr>
          <p:spPr bwMode="auto">
            <a:xfrm>
              <a:off x="4370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5028" y="373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2" name="Rectangle 60"/>
            <p:cNvSpPr>
              <a:spLocks noChangeArrowheads="1"/>
            </p:cNvSpPr>
            <p:nvPr/>
          </p:nvSpPr>
          <p:spPr bwMode="auto">
            <a:xfrm>
              <a:off x="5072" y="3843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33" name="Arc 61"/>
            <p:cNvSpPr>
              <a:spLocks/>
            </p:cNvSpPr>
            <p:nvPr/>
          </p:nvSpPr>
          <p:spPr bwMode="auto">
            <a:xfrm>
              <a:off x="3628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4" name="Arc 62"/>
            <p:cNvSpPr>
              <a:spLocks/>
            </p:cNvSpPr>
            <p:nvPr/>
          </p:nvSpPr>
          <p:spPr bwMode="auto">
            <a:xfrm>
              <a:off x="2994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Arc 63"/>
            <p:cNvSpPr>
              <a:spLocks/>
            </p:cNvSpPr>
            <p:nvPr/>
          </p:nvSpPr>
          <p:spPr bwMode="auto">
            <a:xfrm>
              <a:off x="3270" y="1045"/>
              <a:ext cx="302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</a:path>
                <a:path w="21595" h="21600" stroke="0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Arc 64"/>
            <p:cNvSpPr>
              <a:spLocks/>
            </p:cNvSpPr>
            <p:nvPr/>
          </p:nvSpPr>
          <p:spPr bwMode="auto">
            <a:xfrm>
              <a:off x="2993" y="1045"/>
              <a:ext cx="296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</a:path>
                <a:path w="21595" h="21600" stroke="0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Arc 65"/>
            <p:cNvSpPr>
              <a:spLocks/>
            </p:cNvSpPr>
            <p:nvPr/>
          </p:nvSpPr>
          <p:spPr bwMode="auto">
            <a:xfrm>
              <a:off x="3287" y="1351"/>
              <a:ext cx="298" cy="82"/>
            </a:xfrm>
            <a:custGeom>
              <a:avLst/>
              <a:gdLst>
                <a:gd name="T0" fmla="*/ 0 w 21721"/>
                <a:gd name="T1" fmla="*/ 0 h 22058"/>
                <a:gd name="T2" fmla="*/ 0 w 21721"/>
                <a:gd name="T3" fmla="*/ 0 h 22058"/>
                <a:gd name="T4" fmla="*/ 0 w 21721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21"/>
                <a:gd name="T10" fmla="*/ 0 h 22058"/>
                <a:gd name="T11" fmla="*/ 21721 w 21721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1" h="22058" fill="none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</a:path>
                <a:path w="21721" h="22058" stroke="0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  <a:lnTo>
                    <a:pt x="121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Arc 66"/>
            <p:cNvSpPr>
              <a:spLocks/>
            </p:cNvSpPr>
            <p:nvPr/>
          </p:nvSpPr>
          <p:spPr bwMode="auto">
            <a:xfrm>
              <a:off x="3017" y="1351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9" name="Freeform 67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Freeform 68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1" name="Line 69"/>
            <p:cNvSpPr>
              <a:spLocks noChangeShapeType="1"/>
            </p:cNvSpPr>
            <p:nvPr/>
          </p:nvSpPr>
          <p:spPr bwMode="auto">
            <a:xfrm>
              <a:off x="3554" y="1092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Freeform 70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Freeform 71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Line 72"/>
            <p:cNvSpPr>
              <a:spLocks noChangeShapeType="1"/>
            </p:cNvSpPr>
            <p:nvPr/>
          </p:nvSpPr>
          <p:spPr bwMode="auto">
            <a:xfrm>
              <a:off x="4269" y="1105"/>
              <a:ext cx="12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Arc 73"/>
            <p:cNvSpPr>
              <a:spLocks/>
            </p:cNvSpPr>
            <p:nvPr/>
          </p:nvSpPr>
          <p:spPr bwMode="auto">
            <a:xfrm>
              <a:off x="3643" y="1362"/>
              <a:ext cx="657" cy="192"/>
            </a:xfrm>
            <a:custGeom>
              <a:avLst/>
              <a:gdLst>
                <a:gd name="T0" fmla="*/ 1 w 21728"/>
                <a:gd name="T1" fmla="*/ 0 h 22033"/>
                <a:gd name="T2" fmla="*/ 0 w 21728"/>
                <a:gd name="T3" fmla="*/ 0 h 22033"/>
                <a:gd name="T4" fmla="*/ 0 w 21728"/>
                <a:gd name="T5" fmla="*/ 0 h 22033"/>
                <a:gd name="T6" fmla="*/ 0 60000 65536"/>
                <a:gd name="T7" fmla="*/ 0 60000 65536"/>
                <a:gd name="T8" fmla="*/ 0 60000 65536"/>
                <a:gd name="T9" fmla="*/ 0 w 21728"/>
                <a:gd name="T10" fmla="*/ 0 h 22033"/>
                <a:gd name="T11" fmla="*/ 21728 w 21728"/>
                <a:gd name="T12" fmla="*/ 22033 h 220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8" h="22033" fill="none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</a:path>
                <a:path w="21728" h="22033" stroke="0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  <a:lnTo>
                    <a:pt x="128" y="43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Arc 74"/>
            <p:cNvSpPr>
              <a:spLocks/>
            </p:cNvSpPr>
            <p:nvPr/>
          </p:nvSpPr>
          <p:spPr bwMode="auto">
            <a:xfrm>
              <a:off x="3030" y="1402"/>
              <a:ext cx="641" cy="152"/>
            </a:xfrm>
            <a:custGeom>
              <a:avLst/>
              <a:gdLst>
                <a:gd name="T0" fmla="*/ 1 w 21600"/>
                <a:gd name="T1" fmla="*/ 0 h 22134"/>
                <a:gd name="T2" fmla="*/ 0 w 21600"/>
                <a:gd name="T3" fmla="*/ 0 h 22134"/>
                <a:gd name="T4" fmla="*/ 1 w 21600"/>
                <a:gd name="T5" fmla="*/ 0 h 221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34"/>
                <a:gd name="T11" fmla="*/ 21600 w 21600"/>
                <a:gd name="T12" fmla="*/ 22134 h 22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34" fill="none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</a:path>
                <a:path w="21600" h="22134" stroke="0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  <a:lnTo>
                    <a:pt x="21600" y="5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Freeform 75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Freeform 76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Line 77"/>
            <p:cNvSpPr>
              <a:spLocks noChangeShapeType="1"/>
            </p:cNvSpPr>
            <p:nvPr/>
          </p:nvSpPr>
          <p:spPr bwMode="auto">
            <a:xfrm>
              <a:off x="3011" y="137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0" name="Freeform 78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1" name="Freeform 79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Line 80"/>
            <p:cNvSpPr>
              <a:spLocks noChangeShapeType="1"/>
            </p:cNvSpPr>
            <p:nvPr/>
          </p:nvSpPr>
          <p:spPr bwMode="auto">
            <a:xfrm>
              <a:off x="3036" y="1439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Line 81"/>
            <p:cNvSpPr>
              <a:spLocks noChangeShapeType="1"/>
            </p:cNvSpPr>
            <p:nvPr/>
          </p:nvSpPr>
          <p:spPr bwMode="auto">
            <a:xfrm flipV="1"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4" name="Line 82"/>
            <p:cNvSpPr>
              <a:spLocks noChangeShapeType="1"/>
            </p:cNvSpPr>
            <p:nvPr/>
          </p:nvSpPr>
          <p:spPr bwMode="auto">
            <a:xfrm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auto">
            <a:xfrm>
              <a:off x="4965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auto">
            <a:xfrm>
              <a:off x="2857" y="1966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auto">
            <a:xfrm>
              <a:off x="3560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auto">
            <a:xfrm>
              <a:off x="4262" y="1966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Line 87"/>
            <p:cNvSpPr>
              <a:spLocks noChangeShapeType="1"/>
            </p:cNvSpPr>
            <p:nvPr/>
          </p:nvSpPr>
          <p:spPr bwMode="auto">
            <a:xfrm flipV="1"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0" name="Line 88"/>
            <p:cNvSpPr>
              <a:spLocks noChangeShapeType="1"/>
            </p:cNvSpPr>
            <p:nvPr/>
          </p:nvSpPr>
          <p:spPr bwMode="auto">
            <a:xfrm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auto">
            <a:xfrm>
              <a:off x="2851" y="2708"/>
              <a:ext cx="173" cy="187"/>
            </a:xfrm>
            <a:prstGeom prst="ellipse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auto">
            <a:xfrm>
              <a:off x="2857" y="2714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auto">
            <a:xfrm>
              <a:off x="3560" y="2714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auto">
            <a:xfrm>
              <a:off x="4275" y="2714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5" name="Line 93"/>
            <p:cNvSpPr>
              <a:spLocks noChangeShapeType="1"/>
            </p:cNvSpPr>
            <p:nvPr/>
          </p:nvSpPr>
          <p:spPr bwMode="auto">
            <a:xfrm flipV="1"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6" name="Line 94"/>
            <p:cNvSpPr>
              <a:spLocks noChangeShapeType="1"/>
            </p:cNvSpPr>
            <p:nvPr/>
          </p:nvSpPr>
          <p:spPr bwMode="auto">
            <a:xfrm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auto">
            <a:xfrm>
              <a:off x="4977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auto">
            <a:xfrm>
              <a:off x="2857" y="3529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auto">
            <a:xfrm>
              <a:off x="3572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auto">
            <a:xfrm>
              <a:off x="4275" y="3529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Line 99"/>
            <p:cNvSpPr>
              <a:spLocks noChangeShapeType="1"/>
            </p:cNvSpPr>
            <p:nvPr/>
          </p:nvSpPr>
          <p:spPr bwMode="auto">
            <a:xfrm flipV="1"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Line 100"/>
            <p:cNvSpPr>
              <a:spLocks noChangeShapeType="1"/>
            </p:cNvSpPr>
            <p:nvPr/>
          </p:nvSpPr>
          <p:spPr bwMode="auto">
            <a:xfrm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Line 101"/>
            <p:cNvSpPr>
              <a:spLocks noChangeShapeType="1"/>
            </p:cNvSpPr>
            <p:nvPr/>
          </p:nvSpPr>
          <p:spPr bwMode="auto">
            <a:xfrm flipV="1"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Line 102"/>
            <p:cNvSpPr>
              <a:spLocks noChangeShapeType="1"/>
            </p:cNvSpPr>
            <p:nvPr/>
          </p:nvSpPr>
          <p:spPr bwMode="auto">
            <a:xfrm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5" name="Line 103"/>
            <p:cNvSpPr>
              <a:spLocks noChangeShapeType="1"/>
            </p:cNvSpPr>
            <p:nvPr/>
          </p:nvSpPr>
          <p:spPr bwMode="auto">
            <a:xfrm flipV="1"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Line 104"/>
            <p:cNvSpPr>
              <a:spLocks noChangeShapeType="1"/>
            </p:cNvSpPr>
            <p:nvPr/>
          </p:nvSpPr>
          <p:spPr bwMode="auto">
            <a:xfrm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Arc 105"/>
            <p:cNvSpPr>
              <a:spLocks/>
            </p:cNvSpPr>
            <p:nvPr/>
          </p:nvSpPr>
          <p:spPr bwMode="auto">
            <a:xfrm>
              <a:off x="3965" y="1859"/>
              <a:ext cx="298" cy="81"/>
            </a:xfrm>
            <a:custGeom>
              <a:avLst/>
              <a:gdLst>
                <a:gd name="T0" fmla="*/ 0 w 21713"/>
                <a:gd name="T1" fmla="*/ 0 h 21600"/>
                <a:gd name="T2" fmla="*/ 0 w 21713"/>
                <a:gd name="T3" fmla="*/ 0 h 21600"/>
                <a:gd name="T4" fmla="*/ 0 w 217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3"/>
                <a:gd name="T10" fmla="*/ 0 h 21600"/>
                <a:gd name="T11" fmla="*/ 21713 w 217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3" h="21600" fill="none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</a:path>
                <a:path w="21713" h="21600" stroke="0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  <a:lnTo>
                    <a:pt x="1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Arc 106"/>
            <p:cNvSpPr>
              <a:spLocks/>
            </p:cNvSpPr>
            <p:nvPr/>
          </p:nvSpPr>
          <p:spPr bwMode="auto">
            <a:xfrm>
              <a:off x="3695" y="1859"/>
              <a:ext cx="296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</a:path>
                <a:path w="21597" h="21600" stroke="0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9" name="Freeform 107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0" name="Freeform 108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1" name="Line 109"/>
            <p:cNvSpPr>
              <a:spLocks noChangeShapeType="1"/>
            </p:cNvSpPr>
            <p:nvPr/>
          </p:nvSpPr>
          <p:spPr bwMode="auto">
            <a:xfrm>
              <a:off x="4244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2" name="Arc 110"/>
            <p:cNvSpPr>
              <a:spLocks/>
            </p:cNvSpPr>
            <p:nvPr/>
          </p:nvSpPr>
          <p:spPr bwMode="auto">
            <a:xfrm>
              <a:off x="4318" y="1793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Arc 111"/>
            <p:cNvSpPr>
              <a:spLocks/>
            </p:cNvSpPr>
            <p:nvPr/>
          </p:nvSpPr>
          <p:spPr bwMode="auto">
            <a:xfrm>
              <a:off x="3696" y="1793"/>
              <a:ext cx="653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</a:path>
                <a:path w="21593" h="21600" stroke="0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4" name="Freeform 112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Freeform 113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6" name="Line 114"/>
            <p:cNvSpPr>
              <a:spLocks noChangeShapeType="1"/>
            </p:cNvSpPr>
            <p:nvPr/>
          </p:nvSpPr>
          <p:spPr bwMode="auto">
            <a:xfrm>
              <a:off x="4959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Rectangle 115"/>
            <p:cNvSpPr>
              <a:spLocks noChangeArrowheads="1"/>
            </p:cNvSpPr>
            <p:nvPr/>
          </p:nvSpPr>
          <p:spPr bwMode="auto">
            <a:xfrm>
              <a:off x="454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88" name="Arc 116"/>
            <p:cNvSpPr>
              <a:spLocks/>
            </p:cNvSpPr>
            <p:nvPr/>
          </p:nvSpPr>
          <p:spPr bwMode="auto">
            <a:xfrm>
              <a:off x="4639" y="1859"/>
              <a:ext cx="278" cy="81"/>
            </a:xfrm>
            <a:custGeom>
              <a:avLst/>
              <a:gdLst>
                <a:gd name="T0" fmla="*/ 0 w 21614"/>
                <a:gd name="T1" fmla="*/ 0 h 21600"/>
                <a:gd name="T2" fmla="*/ 0 w 21614"/>
                <a:gd name="T3" fmla="*/ 0 h 21600"/>
                <a:gd name="T4" fmla="*/ 0 w 216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4"/>
                <a:gd name="T10" fmla="*/ 0 h 21600"/>
                <a:gd name="T11" fmla="*/ 21614 w 216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4" h="21600" fill="none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</a:path>
                <a:path w="21614" h="21600" stroke="0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Arc 117"/>
            <p:cNvSpPr>
              <a:spLocks/>
            </p:cNvSpPr>
            <p:nvPr/>
          </p:nvSpPr>
          <p:spPr bwMode="auto">
            <a:xfrm>
              <a:off x="4374" y="1859"/>
              <a:ext cx="283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</a:path>
                <a:path w="21597" h="21600" stroke="0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Freeform 118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Freeform 119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Line 120"/>
            <p:cNvSpPr>
              <a:spLocks noChangeShapeType="1"/>
            </p:cNvSpPr>
            <p:nvPr/>
          </p:nvSpPr>
          <p:spPr bwMode="auto">
            <a:xfrm>
              <a:off x="4910" y="1907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Rectangle 121"/>
            <p:cNvSpPr>
              <a:spLocks noChangeArrowheads="1"/>
            </p:cNvSpPr>
            <p:nvPr/>
          </p:nvSpPr>
          <p:spPr bwMode="auto">
            <a:xfrm>
              <a:off x="3844" y="2107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94" name="Arc 122"/>
            <p:cNvSpPr>
              <a:spLocks/>
            </p:cNvSpPr>
            <p:nvPr/>
          </p:nvSpPr>
          <p:spPr bwMode="auto">
            <a:xfrm>
              <a:off x="3978" y="2179"/>
              <a:ext cx="297" cy="82"/>
            </a:xfrm>
            <a:custGeom>
              <a:avLst/>
              <a:gdLst>
                <a:gd name="T0" fmla="*/ 0 w 21704"/>
                <a:gd name="T1" fmla="*/ 0 h 22058"/>
                <a:gd name="T2" fmla="*/ 0 w 21704"/>
                <a:gd name="T3" fmla="*/ 0 h 22058"/>
                <a:gd name="T4" fmla="*/ 0 w 21704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04"/>
                <a:gd name="T10" fmla="*/ 0 h 22058"/>
                <a:gd name="T11" fmla="*/ 21704 w 21704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4" h="22058" fill="none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</a:path>
                <a:path w="21704" h="22058" stroke="0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  <a:lnTo>
                    <a:pt x="104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Arc 123"/>
            <p:cNvSpPr>
              <a:spLocks/>
            </p:cNvSpPr>
            <p:nvPr/>
          </p:nvSpPr>
          <p:spPr bwMode="auto">
            <a:xfrm>
              <a:off x="3708" y="2179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Freeform 124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Freeform 125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Line 126"/>
            <p:cNvSpPr>
              <a:spLocks noChangeShapeType="1"/>
            </p:cNvSpPr>
            <p:nvPr/>
          </p:nvSpPr>
          <p:spPr bwMode="auto">
            <a:xfrm flipV="1">
              <a:off x="3702" y="2187"/>
              <a:ext cx="1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9" name="Arc 127"/>
            <p:cNvSpPr>
              <a:spLocks/>
            </p:cNvSpPr>
            <p:nvPr/>
          </p:nvSpPr>
          <p:spPr bwMode="auto">
            <a:xfrm>
              <a:off x="2993" y="3422"/>
              <a:ext cx="302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Arc 128"/>
            <p:cNvSpPr>
              <a:spLocks/>
            </p:cNvSpPr>
            <p:nvPr/>
          </p:nvSpPr>
          <p:spPr bwMode="auto">
            <a:xfrm>
              <a:off x="3275" y="3422"/>
              <a:ext cx="297" cy="88"/>
            </a:xfrm>
            <a:custGeom>
              <a:avLst/>
              <a:gdLst>
                <a:gd name="T0" fmla="*/ 0 w 21702"/>
                <a:gd name="T1" fmla="*/ 0 h 21600"/>
                <a:gd name="T2" fmla="*/ 0 w 21702"/>
                <a:gd name="T3" fmla="*/ 0 h 21600"/>
                <a:gd name="T4" fmla="*/ 0 w 21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02"/>
                <a:gd name="T10" fmla="*/ 0 h 21600"/>
                <a:gd name="T11" fmla="*/ 21702 w 21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2" h="21600" fill="none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</a:path>
                <a:path w="21702" h="21600" stroke="0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  <a:lnTo>
                    <a:pt x="102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Freeform 129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Freeform 130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Line 131"/>
            <p:cNvSpPr>
              <a:spLocks noChangeShapeType="1"/>
            </p:cNvSpPr>
            <p:nvPr/>
          </p:nvSpPr>
          <p:spPr bwMode="auto">
            <a:xfrm>
              <a:off x="3011" y="348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Arc 132"/>
            <p:cNvSpPr>
              <a:spLocks/>
            </p:cNvSpPr>
            <p:nvPr/>
          </p:nvSpPr>
          <p:spPr bwMode="auto">
            <a:xfrm>
              <a:off x="3970" y="676"/>
              <a:ext cx="943" cy="431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Arc 133"/>
            <p:cNvSpPr>
              <a:spLocks/>
            </p:cNvSpPr>
            <p:nvPr/>
          </p:nvSpPr>
          <p:spPr bwMode="auto">
            <a:xfrm>
              <a:off x="2952" y="666"/>
              <a:ext cx="1034" cy="450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2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Rectangle 134"/>
            <p:cNvSpPr>
              <a:spLocks noChangeArrowheads="1"/>
            </p:cNvSpPr>
            <p:nvPr/>
          </p:nvSpPr>
          <p:spPr bwMode="auto">
            <a:xfrm>
              <a:off x="3870" y="55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407" name="Freeform 136"/>
            <p:cNvSpPr>
              <a:spLocks/>
            </p:cNvSpPr>
            <p:nvPr/>
          </p:nvSpPr>
          <p:spPr bwMode="auto">
            <a:xfrm>
              <a:off x="4914" y="1083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Election?</a:t>
            </a:r>
            <a:endParaRPr lang="en-US" dirty="0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Example 1: Your Bank maintains multiple servers in their cloud, but for each customer, one </a:t>
            </a:r>
            <a:r>
              <a:rPr lang="en-US" dirty="0" smtClean="0"/>
              <a:t>of </a:t>
            </a:r>
            <a:r>
              <a:rPr lang="en-US" dirty="0" smtClean="0"/>
              <a:t>the servers is responsible, i.e., is the </a:t>
            </a:r>
            <a:r>
              <a:rPr lang="en-US" dirty="0" smtClean="0">
                <a:solidFill>
                  <a:srgbClr val="FF0000"/>
                </a:solidFill>
              </a:rPr>
              <a:t>leader </a:t>
            </a:r>
          </a:p>
          <a:p>
            <a:pPr lvl="1"/>
            <a:r>
              <a:rPr lang="en-US" dirty="0" smtClean="0"/>
              <a:t>What if there are two leaders per customer?</a:t>
            </a:r>
          </a:p>
          <a:p>
            <a:pPr lvl="1"/>
            <a:r>
              <a:rPr lang="en-US" dirty="0" smtClean="0"/>
              <a:t>What if servers disagree about who the leader is?</a:t>
            </a:r>
          </a:p>
          <a:p>
            <a:pPr lvl="1"/>
            <a:r>
              <a:rPr lang="en-US" dirty="0" smtClean="0"/>
              <a:t>What if the leader crashes?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case scenario: The process with the second highest id notices the failure of the coordinator and elects itself.</a:t>
            </a:r>
          </a:p>
          <a:p>
            <a:pPr lvl="1"/>
            <a:r>
              <a:rPr lang="en-US" dirty="0" smtClean="0"/>
              <a:t>N-2 </a:t>
            </a:r>
            <a:r>
              <a:rPr lang="en-US" u="sng" dirty="0" smtClean="0">
                <a:solidFill>
                  <a:srgbClr val="6BB76D"/>
                </a:solidFill>
              </a:rPr>
              <a:t>coordinator</a:t>
            </a:r>
            <a:r>
              <a:rPr lang="en-US" dirty="0" smtClean="0"/>
              <a:t> messages are sent.</a:t>
            </a:r>
          </a:p>
          <a:p>
            <a:pPr lvl="1"/>
            <a:r>
              <a:rPr lang="en-US" dirty="0" smtClean="0"/>
              <a:t>Turnaround time is one message transmission time.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Worst case scenario: When the process with the lowest id in the system detects the failure.</a:t>
            </a:r>
          </a:p>
          <a:p>
            <a:pPr lvl="1"/>
            <a:r>
              <a:rPr lang="en-US" dirty="0" smtClean="0"/>
              <a:t>N-1 processes altogether begin elections, each sending messages to processes with higher ids.</a:t>
            </a:r>
          </a:p>
          <a:p>
            <a:pPr lvl="1"/>
            <a:r>
              <a:rPr lang="en-US" dirty="0" smtClean="0"/>
              <a:t>The message overhead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Turnaround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messages arrive within </a:t>
            </a:r>
            <a:r>
              <a:rPr lang="en-US" dirty="0" smtClean="0"/>
              <a:t>T </a:t>
            </a:r>
            <a:r>
              <a:rPr lang="en-US" dirty="0"/>
              <a:t>units of </a:t>
            </a:r>
            <a:r>
              <a:rPr lang="en-US" dirty="0" smtClean="0"/>
              <a:t>time (synchronous)</a:t>
            </a:r>
          </a:p>
          <a:p>
            <a:r>
              <a:rPr lang="en-US" dirty="0" smtClean="0"/>
              <a:t>Turnaround time:</a:t>
            </a:r>
          </a:p>
          <a:p>
            <a:pPr lvl="1"/>
            <a:r>
              <a:rPr lang="en-US" u="sng" dirty="0" smtClean="0">
                <a:solidFill>
                  <a:srgbClr val="6BB76D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 from lowest process (T)</a:t>
            </a:r>
          </a:p>
          <a:p>
            <a:pPr lvl="1"/>
            <a:r>
              <a:rPr lang="en-US" dirty="0" smtClean="0"/>
              <a:t>Timeout at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(X)</a:t>
            </a:r>
          </a:p>
          <a:p>
            <a:pPr lvl="1"/>
            <a:r>
              <a:rPr lang="en-US" u="sng" dirty="0" smtClean="0">
                <a:solidFill>
                  <a:srgbClr val="6BB76D"/>
                </a:solidFill>
              </a:rPr>
              <a:t>Coordinator</a:t>
            </a:r>
            <a:r>
              <a:rPr lang="en-US" dirty="0" smtClean="0"/>
              <a:t> message from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(T)</a:t>
            </a:r>
          </a:p>
          <a:p>
            <a:r>
              <a:rPr lang="en-US" dirty="0" smtClean="0"/>
              <a:t>How long should the timeout be?</a:t>
            </a:r>
          </a:p>
          <a:p>
            <a:pPr lvl="1"/>
            <a:r>
              <a:rPr lang="en-US" dirty="0" smtClean="0"/>
              <a:t>X = 2T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process</a:t>
            </a:r>
            <a:endParaRPr lang="en-US" baseline="-25000" dirty="0" smtClean="0"/>
          </a:p>
          <a:p>
            <a:pPr lvl="1"/>
            <a:r>
              <a:rPr lang="en-US" dirty="0" smtClean="0"/>
              <a:t>Total turnaround time: 4T + 3T</a:t>
            </a:r>
            <a:r>
              <a:rPr lang="en-US" baseline="-25000" dirty="0" smtClean="0"/>
              <a:t>process</a:t>
            </a:r>
            <a:endParaRPr lang="en-US" dirty="0" smtClean="0"/>
          </a:p>
          <a:p>
            <a:r>
              <a:rPr lang="en-US" dirty="0" smtClean="0"/>
              <a:t>How long should election restart timeout be?</a:t>
            </a:r>
          </a:p>
          <a:p>
            <a:pPr lvl="1"/>
            <a:r>
              <a:rPr lang="en-US" dirty="0" smtClean="0"/>
              <a:t>X + T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process</a:t>
            </a:r>
            <a:r>
              <a:rPr lang="en-US" baseline="-25000" dirty="0" smtClean="0"/>
              <a:t> </a:t>
            </a:r>
            <a:r>
              <a:rPr lang="en-US" dirty="0" smtClean="0"/>
              <a:t>= 3T + 2T</a:t>
            </a:r>
            <a:r>
              <a:rPr lang="en-US" baseline="-25000" dirty="0" smtClean="0"/>
              <a:t>process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8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in distributed systems requires a leader process</a:t>
            </a:r>
          </a:p>
          <a:p>
            <a:r>
              <a:rPr lang="en-US" dirty="0" smtClean="0"/>
              <a:t>Leader process might fail</a:t>
            </a:r>
          </a:p>
          <a:p>
            <a:r>
              <a:rPr lang="en-US" dirty="0" smtClean="0"/>
              <a:t>Need to (re-) elect leader process</a:t>
            </a:r>
          </a:p>
          <a:p>
            <a:r>
              <a:rPr lang="en-US" dirty="0" smtClean="0"/>
              <a:t>Three Algorithms</a:t>
            </a:r>
          </a:p>
          <a:p>
            <a:pPr lvl="1"/>
            <a:r>
              <a:rPr lang="en-US" dirty="0" smtClean="0"/>
              <a:t>Ring algorithm</a:t>
            </a:r>
          </a:p>
          <a:p>
            <a:pPr lvl="1"/>
            <a:r>
              <a:rPr lang="en-US" dirty="0" smtClean="0"/>
              <a:t>Modified Ring algorithm</a:t>
            </a:r>
          </a:p>
          <a:p>
            <a:pPr lvl="1"/>
            <a:r>
              <a:rPr lang="en-US" dirty="0" smtClean="0"/>
              <a:t>Bully Algorithm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Announcements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Readings: </a:t>
            </a:r>
          </a:p>
          <a:p>
            <a:pPr lvl="1"/>
            <a:r>
              <a:rPr lang="en-US" dirty="0" smtClean="0"/>
              <a:t>For today</a:t>
            </a:r>
            <a:r>
              <a:rPr lang="fr-FR" altLang="ja-JP" dirty="0" smtClean="0"/>
              <a:t>'</a:t>
            </a:r>
            <a:r>
              <a:rPr lang="en-US" dirty="0" smtClean="0"/>
              <a:t>s lecture: Section </a:t>
            </a:r>
            <a:r>
              <a:rPr lang="en-US" dirty="0" smtClean="0"/>
              <a:t>12.3 / 15.3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Election?</a:t>
            </a:r>
            <a:endParaRPr lang="en-US" dirty="0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2: sequencer for TO multicast, leader for mutual exclusion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3: Group of cloud servers replicating a file need to elect one among them as the primary replica that will communicate with the client machines</a:t>
            </a:r>
          </a:p>
          <a:p>
            <a:r>
              <a:rPr lang="en-US" dirty="0" smtClean="0"/>
              <a:t>Example 4: Group of NTP servers: who is the root server?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Election?</a:t>
            </a:r>
            <a:endParaRPr lang="en-US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a group of processes, elect a </a:t>
            </a:r>
            <a:r>
              <a:rPr lang="en-US" dirty="0" smtClean="0">
                <a:solidFill>
                  <a:schemeClr val="accent2"/>
                </a:solidFill>
              </a:rPr>
              <a:t>Leader </a:t>
            </a:r>
            <a:r>
              <a:rPr lang="en-US" dirty="0" smtClean="0"/>
              <a:t>to undertake special tasks. </a:t>
            </a:r>
          </a:p>
          <a:p>
            <a:r>
              <a:rPr lang="en-US" dirty="0" smtClean="0"/>
              <a:t>What happens when a leader fails (crashes)</a:t>
            </a:r>
          </a:p>
          <a:p>
            <a:pPr lvl="1"/>
            <a:r>
              <a:rPr lang="en-US" dirty="0" smtClean="0"/>
              <a:t>Some process detects this (how?)</a:t>
            </a:r>
          </a:p>
          <a:p>
            <a:pPr lvl="1"/>
            <a:r>
              <a:rPr lang="en-US" dirty="0" smtClean="0"/>
              <a:t>Then what?</a:t>
            </a:r>
          </a:p>
          <a:p>
            <a:r>
              <a:rPr lang="en-US" dirty="0" smtClean="0"/>
              <a:t>Focus of this lecture: </a:t>
            </a:r>
            <a:r>
              <a:rPr lang="en-US" dirty="0" smtClean="0">
                <a:solidFill>
                  <a:schemeClr val="accent6"/>
                </a:solidFill>
              </a:rPr>
              <a:t>Election algorithm </a:t>
            </a:r>
          </a:p>
          <a:p>
            <a:pPr lvl="1"/>
            <a:r>
              <a:rPr lang="en-US" dirty="0" smtClean="0"/>
              <a:t>1. Elect one leader only among the non-faulty processes</a:t>
            </a:r>
          </a:p>
          <a:p>
            <a:pPr lvl="1"/>
            <a:r>
              <a:rPr lang="en-US" dirty="0" smtClean="0"/>
              <a:t>2. All non-faulty processes agree on who is the leader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Any process can </a:t>
            </a:r>
            <a:r>
              <a:rPr lang="en-US" dirty="0" smtClean="0">
                <a:solidFill>
                  <a:srgbClr val="0000FF"/>
                </a:solidFill>
              </a:rPr>
              <a:t>call</a:t>
            </a:r>
            <a:r>
              <a:rPr lang="en-US" dirty="0" smtClean="0"/>
              <a:t> for an </a:t>
            </a:r>
            <a:r>
              <a:rPr lang="en-US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 process can call for </a:t>
            </a:r>
            <a:r>
              <a:rPr lang="en-US" dirty="0" smtClean="0">
                <a:solidFill>
                  <a:srgbClr val="0000FF"/>
                </a:solidFill>
              </a:rPr>
              <a:t>at most one </a:t>
            </a:r>
            <a:r>
              <a:rPr lang="en-US" dirty="0" smtClean="0"/>
              <a:t>election at a time.</a:t>
            </a:r>
          </a:p>
          <a:p>
            <a:r>
              <a:rPr lang="en-US" dirty="0" smtClean="0"/>
              <a:t> Multiple processes can call an election </a:t>
            </a:r>
            <a:r>
              <a:rPr lang="en-US" dirty="0" smtClean="0">
                <a:solidFill>
                  <a:srgbClr val="0000FF"/>
                </a:solidFill>
              </a:rPr>
              <a:t>simultaneously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All of them together must yield a </a:t>
            </a:r>
            <a:r>
              <a:rPr lang="en-US" i="1" dirty="0" smtClean="0">
                <a:solidFill>
                  <a:srgbClr val="0000FF"/>
                </a:solidFill>
              </a:rPr>
              <a:t>single leader </a:t>
            </a:r>
            <a:r>
              <a:rPr lang="en-US" i="1" dirty="0" smtClean="0"/>
              <a:t>only</a:t>
            </a:r>
          </a:p>
          <a:p>
            <a:pPr lvl="1"/>
            <a:r>
              <a:rPr lang="en-US" i="1" dirty="0" smtClean="0"/>
              <a:t>The result of an election should not depend on which process calls for it.</a:t>
            </a:r>
          </a:p>
          <a:p>
            <a:r>
              <a:rPr lang="en-US" dirty="0" smtClean="0"/>
              <a:t>Messages are </a:t>
            </a:r>
            <a:r>
              <a:rPr lang="en-US" dirty="0" smtClean="0">
                <a:solidFill>
                  <a:srgbClr val="0000FF"/>
                </a:solidFill>
              </a:rPr>
              <a:t>eventually</a:t>
            </a:r>
            <a:r>
              <a:rPr lang="en-US" dirty="0" smtClean="0"/>
              <a:t>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the end of the election protocol, the non-faulty process with the </a:t>
            </a:r>
            <a:r>
              <a:rPr lang="en-US" dirty="0" smtClean="0">
                <a:solidFill>
                  <a:srgbClr val="0000FF"/>
                </a:solidFill>
              </a:rPr>
              <a:t>best (highest) </a:t>
            </a:r>
            <a:r>
              <a:rPr lang="en-US" dirty="0" smtClean="0"/>
              <a:t>election attribute value is elected. </a:t>
            </a:r>
          </a:p>
          <a:p>
            <a:pPr lvl="1"/>
            <a:r>
              <a:rPr lang="en-US" dirty="0" smtClean="0"/>
              <a:t>Attribute examples: </a:t>
            </a:r>
            <a:r>
              <a:rPr lang="en-US" dirty="0" smtClean="0"/>
              <a:t>CPU speed, load, disk space, ID</a:t>
            </a:r>
          </a:p>
          <a:p>
            <a:pPr lvl="1"/>
            <a:r>
              <a:rPr lang="en-US" dirty="0" smtClean="0"/>
              <a:t>Must be </a:t>
            </a:r>
            <a:r>
              <a:rPr lang="en-US" dirty="0" smtClean="0">
                <a:solidFill>
                  <a:srgbClr val="0000FF"/>
                </a:solidFill>
              </a:rPr>
              <a:t>unique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 A run (execution) of the election algorithm must always guarantee at the end: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Safety</a:t>
            </a:r>
            <a:r>
              <a:rPr lang="en-US" dirty="0" smtClean="0"/>
              <a:t>:  </a:t>
            </a:r>
            <a:r>
              <a:rPr lang="en-US" dirty="0" smtClean="0">
                <a:sym typeface="Symbol" charset="0"/>
              </a:rPr>
              <a:t> non-faulty p: (p</a:t>
            </a:r>
            <a:r>
              <a:rPr lang="fr-FR" altLang="ja-JP" dirty="0" smtClean="0">
                <a:sym typeface="Symbol" charset="0"/>
              </a:rPr>
              <a:t>'</a:t>
            </a:r>
            <a:r>
              <a:rPr lang="en-US" dirty="0" smtClean="0">
                <a:sym typeface="Symbol" charset="0"/>
              </a:rPr>
              <a:t>s elected = (q: a particular non-faulty process with the best attribute value) or )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Liveness</a:t>
            </a:r>
            <a:r>
              <a:rPr lang="en-US" dirty="0" smtClean="0"/>
              <a:t>: </a:t>
            </a:r>
            <a:r>
              <a:rPr lang="en-US" dirty="0" smtClean="0">
                <a:sym typeface="Symbol" charset="0"/>
              </a:rPr>
              <a:t> election: (election terminates)</a:t>
            </a:r>
          </a:p>
          <a:p>
            <a:pPr lvl="1"/>
            <a:r>
              <a:rPr lang="en-US" dirty="0" smtClean="0">
                <a:sym typeface="Symbol" charset="0"/>
              </a:rPr>
              <a:t> &amp;  p: non-faulty process, p</a:t>
            </a:r>
            <a:r>
              <a:rPr lang="fr-FR" dirty="0" smtClean="0">
                <a:sym typeface="Symbol" charset="0"/>
              </a:rPr>
              <a:t>’s</a:t>
            </a:r>
            <a:r>
              <a:rPr lang="en-US" dirty="0" smtClean="0">
                <a:sym typeface="Symbol" charset="0"/>
              </a:rPr>
              <a:t> elected is not  </a:t>
            </a:r>
            <a:endParaRPr lang="en-US" dirty="0">
              <a:sym typeface="Symbo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1: Ring </a:t>
            </a:r>
            <a:r>
              <a:rPr lang="en-US" dirty="0" smtClean="0"/>
              <a:t>Election</a:t>
            </a:r>
            <a:br>
              <a:rPr lang="en-US" dirty="0" smtClean="0"/>
            </a:br>
            <a:r>
              <a:rPr lang="en-US" dirty="0" smtClean="0"/>
              <a:t>[Chang &amp; Roberts’79] </a:t>
            </a:r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 Processes are organized in a logical </a:t>
            </a:r>
            <a:r>
              <a:rPr lang="en-US" dirty="0" smtClean="0"/>
              <a:t>ring</a:t>
            </a:r>
            <a:endParaRPr lang="en-US" dirty="0" smtClean="0"/>
          </a:p>
          <a:p>
            <a:pPr lvl="1"/>
            <a:r>
              <a:rPr lang="en-US" dirty="0" smtClean="0"/>
              <a:t> p</a:t>
            </a:r>
            <a:r>
              <a:rPr lang="en-US" baseline="-25000" dirty="0" smtClean="0"/>
              <a:t>i</a:t>
            </a:r>
            <a:r>
              <a:rPr lang="en-US" dirty="0" smtClean="0"/>
              <a:t> has a communication channel to </a:t>
            </a:r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baseline="-25000" dirty="0" smtClean="0"/>
              <a:t>+</a:t>
            </a:r>
            <a:r>
              <a:rPr lang="en-US" baseline="-25000" dirty="0" smtClean="0"/>
              <a:t>1 </a:t>
            </a:r>
            <a:r>
              <a:rPr lang="en-US" baseline="-25000" dirty="0" smtClean="0"/>
              <a:t>mod 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All messages are sent clockwise around the 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start election</a:t>
            </a:r>
          </a:p>
          <a:p>
            <a:pPr lvl="1"/>
            <a:r>
              <a:rPr lang="en-US" dirty="0" smtClean="0"/>
              <a:t>Send “</a:t>
            </a:r>
            <a:r>
              <a:rPr lang="en-US" u="sng" dirty="0" smtClean="0">
                <a:solidFill>
                  <a:srgbClr val="6BB76D"/>
                </a:solidFill>
              </a:rPr>
              <a:t>election</a:t>
            </a:r>
            <a:r>
              <a:rPr lang="en-US" dirty="0" smtClean="0"/>
              <a:t>” message with my ID</a:t>
            </a:r>
          </a:p>
          <a:p>
            <a:r>
              <a:rPr lang="en-US" dirty="0" smtClean="0"/>
              <a:t>When receiving message (“</a:t>
            </a:r>
            <a:r>
              <a:rPr lang="en-US" u="sng" dirty="0" err="1" smtClean="0">
                <a:solidFill>
                  <a:schemeClr val="accent4"/>
                </a:solidFill>
              </a:rPr>
              <a:t>election</a:t>
            </a:r>
            <a:r>
              <a:rPr lang="en-US" dirty="0" err="1" smtClean="0"/>
              <a:t>”,id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id &gt; my ID: forward message</a:t>
            </a:r>
          </a:p>
          <a:p>
            <a:pPr lvl="2"/>
            <a:r>
              <a:rPr lang="en-US" dirty="0" smtClean="0"/>
              <a:t>Set state to “participating”</a:t>
            </a:r>
            <a:endParaRPr lang="en-US" dirty="0" smtClean="0"/>
          </a:p>
          <a:p>
            <a:pPr lvl="1"/>
            <a:r>
              <a:rPr lang="en-US" dirty="0" smtClean="0"/>
              <a:t>If id &lt; my ID: send (“</a:t>
            </a:r>
            <a:r>
              <a:rPr lang="en-US" u="sng" dirty="0" smtClean="0">
                <a:solidFill>
                  <a:schemeClr val="accent4"/>
                </a:solidFill>
              </a:rPr>
              <a:t>election</a:t>
            </a:r>
            <a:r>
              <a:rPr lang="en-US" dirty="0" smtClean="0"/>
              <a:t>”, my ID)</a:t>
            </a:r>
          </a:p>
          <a:p>
            <a:pPr lvl="2"/>
            <a:r>
              <a:rPr lang="en-US" dirty="0" smtClean="0"/>
              <a:t>Skip if already “</a:t>
            </a:r>
            <a:r>
              <a:rPr lang="en-US" dirty="0" smtClean="0">
                <a:solidFill>
                  <a:srgbClr val="6BB76D"/>
                </a:solidFill>
              </a:rPr>
              <a:t>participating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Set state to “</a:t>
            </a:r>
            <a:r>
              <a:rPr lang="en-US" dirty="0" smtClean="0">
                <a:solidFill>
                  <a:srgbClr val="6BB76D"/>
                </a:solidFill>
              </a:rPr>
              <a:t>participating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If id = my ID: I am elected (why?) send “</a:t>
            </a:r>
            <a:r>
              <a:rPr lang="en-US" u="sng" dirty="0" smtClean="0">
                <a:solidFill>
                  <a:schemeClr val="accent4"/>
                </a:solidFill>
              </a:rPr>
              <a:t>elected</a:t>
            </a:r>
            <a:r>
              <a:rPr lang="en-US" dirty="0" smtClean="0"/>
              <a:t>” message</a:t>
            </a:r>
          </a:p>
          <a:p>
            <a:pPr lvl="2"/>
            <a:r>
              <a:rPr lang="en-US" dirty="0" smtClean="0">
                <a:sym typeface="Wingdings" charset="0"/>
              </a:rPr>
              <a:t>“</a:t>
            </a:r>
            <a:r>
              <a:rPr lang="en-US" u="sng" dirty="0" smtClean="0">
                <a:solidFill>
                  <a:srgbClr val="6BB76D"/>
                </a:solidFill>
                <a:sym typeface="Wingdings" charset="0"/>
              </a:rPr>
              <a:t>elected</a:t>
            </a:r>
            <a:r>
              <a:rPr lang="en-US" dirty="0" smtClean="0">
                <a:sym typeface="Wingdings" charset="0"/>
              </a:rPr>
              <a:t>” message forwarded until it reaches leader</a:t>
            </a:r>
            <a:endParaRPr lang="en-US" dirty="0"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charset="0"/>
              </a:rPr>
              <a:t>The worst-case scenario occurs when the counter-clockwise neighbor (@ the initiator) has the highest </a:t>
            </a:r>
            <a:r>
              <a:rPr lang="en-US" dirty="0" err="1" smtClean="0">
                <a:sym typeface="Wingdings" charset="0"/>
              </a:rPr>
              <a:t>attr</a:t>
            </a:r>
            <a:r>
              <a:rPr lang="en-US" dirty="0" smtClean="0">
                <a:sym typeface="Wingdings" charset="0"/>
              </a:rPr>
              <a:t>.</a:t>
            </a:r>
          </a:p>
          <a:p>
            <a:r>
              <a:rPr lang="en-GB" dirty="0" smtClean="0"/>
              <a:t>In the example: 	</a:t>
            </a:r>
          </a:p>
          <a:p>
            <a:pPr lvl="1"/>
            <a:r>
              <a:rPr lang="en-GB" dirty="0" smtClean="0"/>
              <a:t>The election was started by process 17.</a:t>
            </a:r>
          </a:p>
          <a:p>
            <a:pPr lvl="1"/>
            <a:r>
              <a:rPr lang="en-GB" dirty="0" smtClean="0"/>
              <a:t>The highest process identifier encountered so far is 24</a:t>
            </a:r>
          </a:p>
          <a:p>
            <a:pPr lvl="1"/>
            <a:r>
              <a:rPr lang="en-GB" dirty="0" smtClean="0"/>
              <a:t>(final leader will be 33)</a:t>
            </a:r>
            <a:br>
              <a:rPr lang="en-GB" dirty="0" smtClean="0"/>
            </a:b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00" name="Group 41"/>
          <p:cNvGrpSpPr>
            <a:grpSpLocks/>
          </p:cNvGrpSpPr>
          <p:nvPr/>
        </p:nvGrpSpPr>
        <p:grpSpPr bwMode="auto">
          <a:xfrm>
            <a:off x="4641850" y="1392238"/>
            <a:ext cx="3810000" cy="3876675"/>
            <a:chOff x="2924" y="877"/>
            <a:chExt cx="2400" cy="2442"/>
          </a:xfrm>
        </p:grpSpPr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2959" y="983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Arc 7"/>
            <p:cNvSpPr>
              <a:spLocks/>
            </p:cNvSpPr>
            <p:nvPr/>
          </p:nvSpPr>
          <p:spPr bwMode="auto">
            <a:xfrm>
              <a:off x="4100" y="2250"/>
              <a:ext cx="895" cy="766"/>
            </a:xfrm>
            <a:custGeom>
              <a:avLst/>
              <a:gdLst>
                <a:gd name="T0" fmla="*/ 2 w 18554"/>
                <a:gd name="T1" fmla="*/ 1 h 15463"/>
                <a:gd name="T2" fmla="*/ 2 w 18554"/>
                <a:gd name="T3" fmla="*/ 2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  <a:gd name="T9" fmla="*/ 0 w 18554"/>
                <a:gd name="T10" fmla="*/ 0 h 15463"/>
                <a:gd name="T11" fmla="*/ 18554 w 18554"/>
                <a:gd name="T12" fmla="*/ 15463 h 154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4862" y="2363"/>
              <a:ext cx="224" cy="259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3057" y="1301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34" y="1620"/>
              <a:ext cx="238" cy="244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3029" y="266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925" y="2977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4932" y="2984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3428" y="3114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3435" y="3121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624" y="3190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3631" y="3197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3848" y="3265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3855" y="3272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4058" y="3265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4065" y="3272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2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 flipH="1">
              <a:off x="4827" y="3008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5065" y="3008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3092" y="2750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29723" name="Oval 28"/>
            <p:cNvSpPr>
              <a:spLocks noChangeArrowheads="1"/>
            </p:cNvSpPr>
            <p:nvPr/>
          </p:nvSpPr>
          <p:spPr bwMode="auto">
            <a:xfrm>
              <a:off x="4365" y="976"/>
              <a:ext cx="266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Rectangle 29"/>
            <p:cNvSpPr>
              <a:spLocks noChangeArrowheads="1"/>
            </p:cNvSpPr>
            <p:nvPr/>
          </p:nvSpPr>
          <p:spPr bwMode="auto">
            <a:xfrm>
              <a:off x="2924" y="2053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 dirty="0"/>
            </a:p>
          </p:txBody>
        </p:sp>
        <p:sp>
          <p:nvSpPr>
            <p:cNvPr id="29725" name="Oval 30"/>
            <p:cNvSpPr>
              <a:spLocks noChangeArrowheads="1"/>
            </p:cNvSpPr>
            <p:nvPr/>
          </p:nvSpPr>
          <p:spPr bwMode="auto">
            <a:xfrm>
              <a:off x="3043" y="128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Rectangle 31"/>
            <p:cNvSpPr>
              <a:spLocks noChangeArrowheads="1"/>
            </p:cNvSpPr>
            <p:nvPr/>
          </p:nvSpPr>
          <p:spPr bwMode="auto">
            <a:xfrm>
              <a:off x="3134" y="1355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29727" name="Oval 32"/>
            <p:cNvSpPr>
              <a:spLocks noChangeArrowheads="1"/>
            </p:cNvSpPr>
            <p:nvPr/>
          </p:nvSpPr>
          <p:spPr bwMode="auto">
            <a:xfrm>
              <a:off x="3645" y="877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Rectangle 33"/>
            <p:cNvSpPr>
              <a:spLocks noChangeArrowheads="1"/>
            </p:cNvSpPr>
            <p:nvPr/>
          </p:nvSpPr>
          <p:spPr bwMode="auto">
            <a:xfrm>
              <a:off x="3725" y="946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33</a:t>
              </a:r>
              <a:endParaRPr lang="en-US"/>
            </a:p>
          </p:txBody>
        </p:sp>
        <p:sp>
          <p:nvSpPr>
            <p:cNvPr id="29729" name="Oval 34"/>
            <p:cNvSpPr>
              <a:spLocks noChangeArrowheads="1"/>
            </p:cNvSpPr>
            <p:nvPr/>
          </p:nvSpPr>
          <p:spPr bwMode="auto">
            <a:xfrm>
              <a:off x="4428" y="2984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Rectangle 35"/>
            <p:cNvSpPr>
              <a:spLocks noChangeArrowheads="1"/>
            </p:cNvSpPr>
            <p:nvPr/>
          </p:nvSpPr>
          <p:spPr bwMode="auto">
            <a:xfrm>
              <a:off x="4491" y="3053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Arial" charset="0"/>
                </a:rPr>
                <a:t>28</a:t>
              </a:r>
              <a:endParaRPr lang="en-US" dirty="0"/>
            </a:p>
          </p:txBody>
        </p:sp>
        <p:sp>
          <p:nvSpPr>
            <p:cNvPr id="29731" name="Rectangle 36"/>
            <p:cNvSpPr>
              <a:spLocks noChangeArrowheads="1"/>
            </p:cNvSpPr>
            <p:nvPr/>
          </p:nvSpPr>
          <p:spPr bwMode="auto">
            <a:xfrm>
              <a:off x="4452" y="1083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n-US"/>
            </a:p>
          </p:txBody>
        </p:sp>
        <p:sp>
          <p:nvSpPr>
            <p:cNvPr id="29732" name="Oval 37"/>
            <p:cNvSpPr>
              <a:spLocks noChangeArrowheads="1"/>
            </p:cNvSpPr>
            <p:nvPr/>
          </p:nvSpPr>
          <p:spPr bwMode="auto">
            <a:xfrm>
              <a:off x="4813" y="1613"/>
              <a:ext cx="280" cy="288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8"/>
            <p:cNvSpPr>
              <a:spLocks noChangeArrowheads="1"/>
            </p:cNvSpPr>
            <p:nvPr/>
          </p:nvSpPr>
          <p:spPr bwMode="auto">
            <a:xfrm>
              <a:off x="4897" y="1689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29734" name="Oval 39"/>
            <p:cNvSpPr>
              <a:spLocks noChangeArrowheads="1"/>
            </p:cNvSpPr>
            <p:nvPr/>
          </p:nvSpPr>
          <p:spPr bwMode="auto">
            <a:xfrm>
              <a:off x="4827" y="2341"/>
              <a:ext cx="280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Rectangle 40"/>
            <p:cNvSpPr>
              <a:spLocks noChangeArrowheads="1"/>
            </p:cNvSpPr>
            <p:nvPr/>
          </p:nvSpPr>
          <p:spPr bwMode="auto">
            <a:xfrm>
              <a:off x="4953" y="2432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charset="0"/>
              </a:rPr>
              <a:t>In a ring of N processes, in the worst case:</a:t>
            </a:r>
          </a:p>
          <a:p>
            <a:pPr lvl="1"/>
            <a:r>
              <a:rPr lang="en-US" dirty="0" smtClean="0">
                <a:sym typeface="Wingdings" charset="0"/>
              </a:rPr>
              <a:t>N-1 </a:t>
            </a:r>
            <a:r>
              <a:rPr lang="en-US" u="sng" dirty="0" smtClean="0">
                <a:solidFill>
                  <a:schemeClr val="accent4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to reach the new coordinator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u="sng" dirty="0" smtClean="0">
                <a:solidFill>
                  <a:srgbClr val="6BB76D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before coordinator decides it’s elected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u="sng" dirty="0" smtClean="0">
                <a:solidFill>
                  <a:srgbClr val="6BB76D"/>
                </a:solidFill>
                <a:sym typeface="Wingdings" charset="0"/>
              </a:rPr>
              <a:t>elected</a:t>
            </a:r>
            <a:r>
              <a:rPr lang="en-US" dirty="0" smtClean="0">
                <a:solidFill>
                  <a:srgbClr val="6BB76D"/>
                </a:solidFill>
                <a:sym typeface="Wingdings" charset="0"/>
              </a:rPr>
              <a:t> </a:t>
            </a:r>
            <a:r>
              <a:rPr lang="en-US" dirty="0" smtClean="0">
                <a:sym typeface="Wingdings" charset="0"/>
              </a:rPr>
              <a:t>messages to announce winner</a:t>
            </a:r>
          </a:p>
          <a:p>
            <a:r>
              <a:rPr lang="en-US" dirty="0" smtClean="0">
                <a:sym typeface="Wingdings" charset="0"/>
              </a:rPr>
              <a:t>Total Message Complexity = 3N-1</a:t>
            </a:r>
          </a:p>
          <a:p>
            <a:r>
              <a:rPr lang="en-US" dirty="0" smtClean="0">
                <a:sym typeface="Wingdings" charset="0"/>
              </a:rPr>
              <a:t>Turnaround time = 3N-1</a:t>
            </a:r>
          </a:p>
          <a:p>
            <a:pPr lvl="1"/>
            <a:endParaRPr lang="en-US" dirty="0" smtClean="0">
              <a:sym typeface="Wingdings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747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748" name="Group 41"/>
          <p:cNvGrpSpPr>
            <a:grpSpLocks/>
          </p:cNvGrpSpPr>
          <p:nvPr/>
        </p:nvGrpSpPr>
        <p:grpSpPr bwMode="auto">
          <a:xfrm>
            <a:off x="4641850" y="1392238"/>
            <a:ext cx="3810000" cy="3876675"/>
            <a:chOff x="2924" y="877"/>
            <a:chExt cx="2400" cy="2442"/>
          </a:xfrm>
        </p:grpSpPr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2959" y="983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Arc 7"/>
            <p:cNvSpPr>
              <a:spLocks/>
            </p:cNvSpPr>
            <p:nvPr/>
          </p:nvSpPr>
          <p:spPr bwMode="auto">
            <a:xfrm>
              <a:off x="4100" y="2250"/>
              <a:ext cx="895" cy="766"/>
            </a:xfrm>
            <a:custGeom>
              <a:avLst/>
              <a:gdLst>
                <a:gd name="T0" fmla="*/ 2 w 18554"/>
                <a:gd name="T1" fmla="*/ 1 h 15463"/>
                <a:gd name="T2" fmla="*/ 2 w 18554"/>
                <a:gd name="T3" fmla="*/ 2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  <a:gd name="T9" fmla="*/ 0 w 18554"/>
                <a:gd name="T10" fmla="*/ 0 h 15463"/>
                <a:gd name="T11" fmla="*/ 18554 w 18554"/>
                <a:gd name="T12" fmla="*/ 15463 h 154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4862" y="2363"/>
              <a:ext cx="224" cy="259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057" y="1301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34" y="1620"/>
              <a:ext cx="238" cy="244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3029" y="266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4925" y="2977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32" y="2984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428" y="3114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3435" y="3121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624" y="3190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631" y="3197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3848" y="3265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3855" y="3272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4058" y="3265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4065" y="3272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H="1">
              <a:off x="4827" y="3008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065" y="3008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3092" y="2750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31771" name="Oval 28"/>
            <p:cNvSpPr>
              <a:spLocks noChangeArrowheads="1"/>
            </p:cNvSpPr>
            <p:nvPr/>
          </p:nvSpPr>
          <p:spPr bwMode="auto">
            <a:xfrm>
              <a:off x="4365" y="976"/>
              <a:ext cx="266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9"/>
            <p:cNvSpPr>
              <a:spLocks noChangeArrowheads="1"/>
            </p:cNvSpPr>
            <p:nvPr/>
          </p:nvSpPr>
          <p:spPr bwMode="auto">
            <a:xfrm>
              <a:off x="2924" y="2053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/>
            </a:p>
          </p:txBody>
        </p:sp>
        <p:sp>
          <p:nvSpPr>
            <p:cNvPr id="31773" name="Oval 30"/>
            <p:cNvSpPr>
              <a:spLocks noChangeArrowheads="1"/>
            </p:cNvSpPr>
            <p:nvPr/>
          </p:nvSpPr>
          <p:spPr bwMode="auto">
            <a:xfrm>
              <a:off x="3043" y="128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Rectangle 31"/>
            <p:cNvSpPr>
              <a:spLocks noChangeArrowheads="1"/>
            </p:cNvSpPr>
            <p:nvPr/>
          </p:nvSpPr>
          <p:spPr bwMode="auto">
            <a:xfrm>
              <a:off x="3134" y="1355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31775" name="Oval 32"/>
            <p:cNvSpPr>
              <a:spLocks noChangeArrowheads="1"/>
            </p:cNvSpPr>
            <p:nvPr/>
          </p:nvSpPr>
          <p:spPr bwMode="auto">
            <a:xfrm>
              <a:off x="3645" y="877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Rectangle 33"/>
            <p:cNvSpPr>
              <a:spLocks noChangeArrowheads="1"/>
            </p:cNvSpPr>
            <p:nvPr/>
          </p:nvSpPr>
          <p:spPr bwMode="auto">
            <a:xfrm>
              <a:off x="3725" y="946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33</a:t>
              </a:r>
              <a:endParaRPr lang="en-US"/>
            </a:p>
          </p:txBody>
        </p:sp>
        <p:sp>
          <p:nvSpPr>
            <p:cNvPr id="31777" name="Oval 34"/>
            <p:cNvSpPr>
              <a:spLocks noChangeArrowheads="1"/>
            </p:cNvSpPr>
            <p:nvPr/>
          </p:nvSpPr>
          <p:spPr bwMode="auto">
            <a:xfrm>
              <a:off x="4428" y="2984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Rectangle 35"/>
            <p:cNvSpPr>
              <a:spLocks noChangeArrowheads="1"/>
            </p:cNvSpPr>
            <p:nvPr/>
          </p:nvSpPr>
          <p:spPr bwMode="auto">
            <a:xfrm>
              <a:off x="4491" y="3053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28</a:t>
              </a:r>
              <a:endParaRPr lang="en-US"/>
            </a:p>
          </p:txBody>
        </p:sp>
        <p:sp>
          <p:nvSpPr>
            <p:cNvPr id="31779" name="Rectangle 36"/>
            <p:cNvSpPr>
              <a:spLocks noChangeArrowheads="1"/>
            </p:cNvSpPr>
            <p:nvPr/>
          </p:nvSpPr>
          <p:spPr bwMode="auto">
            <a:xfrm>
              <a:off x="4452" y="1083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n-US"/>
            </a:p>
          </p:txBody>
        </p:sp>
        <p:sp>
          <p:nvSpPr>
            <p:cNvPr id="31780" name="Oval 37"/>
            <p:cNvSpPr>
              <a:spLocks noChangeArrowheads="1"/>
            </p:cNvSpPr>
            <p:nvPr/>
          </p:nvSpPr>
          <p:spPr bwMode="auto">
            <a:xfrm>
              <a:off x="4813" y="1613"/>
              <a:ext cx="280" cy="288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38"/>
            <p:cNvSpPr>
              <a:spLocks noChangeArrowheads="1"/>
            </p:cNvSpPr>
            <p:nvPr/>
          </p:nvSpPr>
          <p:spPr bwMode="auto">
            <a:xfrm>
              <a:off x="4897" y="1689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82" name="Oval 39"/>
            <p:cNvSpPr>
              <a:spLocks noChangeArrowheads="1"/>
            </p:cNvSpPr>
            <p:nvPr/>
          </p:nvSpPr>
          <p:spPr bwMode="auto">
            <a:xfrm>
              <a:off x="4827" y="2341"/>
              <a:ext cx="280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Rectangle 40"/>
            <p:cNvSpPr>
              <a:spLocks noChangeArrowheads="1"/>
            </p:cNvSpPr>
            <p:nvPr/>
          </p:nvSpPr>
          <p:spPr bwMode="auto">
            <a:xfrm>
              <a:off x="4953" y="2432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99204204</TotalTime>
  <Pages>34</Pages>
  <Words>1853</Words>
  <Application>Microsoft Macintosh PowerPoint</Application>
  <PresentationFormat>On-screen Show (4:3)</PresentationFormat>
  <Paragraphs>466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Leader Election</vt:lpstr>
      <vt:lpstr>Why Election?</vt:lpstr>
      <vt:lpstr>Why Election?</vt:lpstr>
      <vt:lpstr>What is Election?</vt:lpstr>
      <vt:lpstr>Assumptions</vt:lpstr>
      <vt:lpstr>Problem Specification</vt:lpstr>
      <vt:lpstr>Algorithm 1: Ring Election [Chang &amp; Roberts’79] </vt:lpstr>
      <vt:lpstr>Ring-Based Election: Example</vt:lpstr>
      <vt:lpstr>Ring-Based Election: Analysis</vt:lpstr>
      <vt:lpstr>Correctness?</vt:lpstr>
      <vt:lpstr>Example: Ring Election </vt:lpstr>
      <vt:lpstr>Algorithm 2: Modified Ring Election </vt:lpstr>
      <vt:lpstr>Example: Ring Election </vt:lpstr>
      <vt:lpstr>Modified Ring Election</vt:lpstr>
      <vt:lpstr>What about that Impossibility?</vt:lpstr>
      <vt:lpstr>Algorithm 3: Bully Algorithm </vt:lpstr>
      <vt:lpstr>Algorithm 3: Bully Algorithm </vt:lpstr>
      <vt:lpstr>Example: Bully Election </vt:lpstr>
      <vt:lpstr>The Bully Algorithm</vt:lpstr>
      <vt:lpstr>Analysis of The Bully Algorithm</vt:lpstr>
      <vt:lpstr>Analysis of The Bully Algorithm</vt:lpstr>
      <vt:lpstr>Turnaround time</vt:lpstr>
      <vt:lpstr>Summary</vt:lpstr>
      <vt:lpstr>Readings and Announcements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Distributed Systems</dc:subject>
  <dc:creator>Mehdi T. Harandi</dc:creator>
  <cp:keywords/>
  <dc:description/>
  <cp:lastModifiedBy>Nikita Borisov</cp:lastModifiedBy>
  <cp:revision>424</cp:revision>
  <cp:lastPrinted>1997-09-02T21:25:19Z</cp:lastPrinted>
  <dcterms:created xsi:type="dcterms:W3CDTF">2010-09-26T17:47:00Z</dcterms:created>
  <dcterms:modified xsi:type="dcterms:W3CDTF">2011-09-16T14:05:29Z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