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372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70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fld id="{17B8B761-2E62-CC4F-9A9F-55AABB4F80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  <a:defRPr/>
            </a:pPr>
            <a:r>
              <a:rPr lang="en-US" sz="12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       2002 M. T. Harandi and J. Hou</a:t>
            </a:r>
          </a:p>
        </p:txBody>
      </p:sp>
      <p:pic>
        <p:nvPicPr>
          <p:cNvPr id="1331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2" tIns="44840" rIns="91342" bIns="44840">
            <a:spAutoFit/>
          </a:bodyPr>
          <a:lstStyle/>
          <a:p>
            <a:pPr defTabSz="912813">
              <a:defRPr/>
            </a:pPr>
            <a:r>
              <a:rPr lang="en-US" sz="1500" b="1" i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4171487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EB6A410-B35F-214C-9F8F-80B0A602AB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sz="17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Teaching Tips: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07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8ED87D-FC0C-7E4D-8B69-2A6FDAFD8F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10B64D5-CC37-0044-A226-3918FA13D6D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7B320E4-6421-E445-8910-7C126939545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20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7F734B1-2935-F545-8812-A456FB5611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346B0F3-6691-224B-9D7C-7F84DB72E1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EB6A0A1-A0D5-2F42-8705-C7F0E41BC06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CA903B0-F31B-D54C-BCBE-78738AADD00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9D81ABE-3FEB-EF4A-B50F-47BF960C185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A509709-0E86-704C-94A6-2D4421C7E52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19F6650-4C06-2847-878F-A0C4074C79F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B130-54C6-004C-9793-6832B0BA1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A96-EBBA-3A4B-ACBC-C75AFECF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C58-74A7-AC43-BD05-B438817DA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C656-1A54-B34D-A2FC-69C88D44C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764-83A8-554F-AB94-7D4EA50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1A16-57FC-734E-BF24-BA5406B01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AEB5-3423-3E46-AFB5-545480292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2063-F3CD-C24A-816E-5DD8DB1EAF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2011-09-13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53438F-8769-6B42-81C4-DDA4AB45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2011-09-13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2FCA63-C641-9F4C-A381-BF7D5906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/CSE424/ECE428 – Distributed Systems – Fall 2011	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335567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 derived from slides by I. Gupta, M. </a:t>
            </a:r>
            <a:r>
              <a:rPr lang="en-US" dirty="0" err="1" smtClean="0"/>
              <a:t>Harandi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Hou</a:t>
            </a:r>
            <a:r>
              <a:rPr lang="en-US" dirty="0" smtClean="0"/>
              <a:t>, S. </a:t>
            </a:r>
            <a:r>
              <a:rPr lang="en-US" dirty="0" err="1" smtClean="0"/>
              <a:t>Mitra</a:t>
            </a:r>
            <a:r>
              <a:rPr lang="en-US" dirty="0" smtClean="0"/>
              <a:t>, K. </a:t>
            </a:r>
            <a:r>
              <a:rPr lang="en-US" dirty="0" err="1" smtClean="0"/>
              <a:t>Nahrstedt</a:t>
            </a:r>
            <a:r>
              <a:rPr lang="en-US" dirty="0" smtClean="0"/>
              <a:t>, N. </a:t>
            </a:r>
            <a:r>
              <a:rPr lang="en-US" dirty="0" err="1" smtClean="0"/>
              <a:t>Vaidya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F3EC-D33C-9A4E-B66B-49515E34B6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98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Centralized Control of Mutual Exclusion </a:t>
            </a:r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r>
              <a:rPr lang="en-US" dirty="0" smtClean="0"/>
              <a:t> Features: </a:t>
            </a:r>
          </a:p>
          <a:p>
            <a:pPr lvl="1"/>
            <a:r>
              <a:rPr lang="en-US" dirty="0" smtClean="0"/>
              <a:t> Safety, </a:t>
            </a:r>
            <a:r>
              <a:rPr lang="en-US" dirty="0" err="1" smtClean="0"/>
              <a:t>liveness</a:t>
            </a:r>
            <a:r>
              <a:rPr lang="en-US" dirty="0" smtClean="0"/>
              <a:t> are guaranteed</a:t>
            </a:r>
          </a:p>
          <a:p>
            <a:pPr lvl="1"/>
            <a:r>
              <a:rPr lang="en-US" dirty="0" smtClean="0"/>
              <a:t> Ordering also guaranteed (what kind?)</a:t>
            </a:r>
          </a:p>
          <a:p>
            <a:pPr lvl="1"/>
            <a:r>
              <a:rPr lang="en-US" dirty="0" smtClean="0"/>
              <a:t> Requires 3 messages per entry + exit operation.</a:t>
            </a:r>
          </a:p>
          <a:p>
            <a:pPr lvl="1"/>
            <a:r>
              <a:rPr lang="en-US" dirty="0" smtClean="0"/>
              <a:t> Client delay: one round trip time (request + grant)</a:t>
            </a:r>
          </a:p>
          <a:p>
            <a:pPr lvl="1"/>
            <a:r>
              <a:rPr lang="en-US" dirty="0" smtClean="0"/>
              <a:t> Synchronization delay: one round trip time (release + grant) </a:t>
            </a:r>
          </a:p>
          <a:p>
            <a:pPr lvl="1"/>
            <a:r>
              <a:rPr lang="en-US" dirty="0" smtClean="0"/>
              <a:t> The coordinator becomes performance bottleneck and single point of failure.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23396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5892800" y="3860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718300" y="4343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194300" y="43561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705600" y="52070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019800" y="5664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375400" y="40894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610350" y="55562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530850" y="39941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200900" y="45720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194300" y="45847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5943600" y="384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756400" y="4356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769100" y="52197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045200" y="56769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219700" y="4356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6883400" y="46355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286500" y="3797300"/>
            <a:ext cx="212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099300" y="5461000"/>
            <a:ext cx="1435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213600" y="4254500"/>
            <a:ext cx="1435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7338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are guaranteed, but </a:t>
            </a:r>
            <a:r>
              <a:rPr lang="en-US" sz="1800" b="1" u="sng" dirty="0">
                <a:solidFill>
                  <a:schemeClr val="tx1"/>
                </a:solidFill>
                <a:latin typeface="Arial" charset="0"/>
              </a:rPr>
              <a:t>ordering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is not.</a:t>
            </a:r>
          </a:p>
          <a:p>
            <a:pPr marL="685800" lvl="1" indent="-228600">
              <a:spcBef>
                <a:spcPct val="30000"/>
              </a:spcBef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Clr>
                <a:schemeClr val="hlink"/>
              </a:buClr>
              <a:buSzPct val="120000"/>
              <a:buFont typeface="Wingdings" charset="0"/>
              <a:buChar char="v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3. Timestamp Approach: Ricart &amp; Agrawala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smtClean="0"/>
              <a:t>Messages requesting entry are of the form &lt;T,pi&gt;, where T is the sender</a:t>
            </a:r>
            <a:r>
              <a:rPr lang="ja-JP" altLang="en-US" smtClean="0"/>
              <a:t>’</a:t>
            </a:r>
            <a:r>
              <a:rPr lang="en-US" smtClean="0"/>
              <a:t>s timestamp (from a Lamport clock) and pi  the sender</a:t>
            </a:r>
            <a:r>
              <a:rPr lang="ja-JP" altLang="en-US" smtClean="0"/>
              <a:t>’</a:t>
            </a:r>
            <a:r>
              <a:rPr lang="en-US" smtClean="0"/>
              <a:t>s identity (used to break ties in T). </a:t>
            </a:r>
          </a:p>
          <a:p>
            <a:r>
              <a:rPr lang="en-US" smtClean="0"/>
              <a:t>To enter the CS</a:t>
            </a:r>
          </a:p>
          <a:p>
            <a:pPr lvl="1"/>
            <a:r>
              <a:rPr lang="en-US" smtClean="0"/>
              <a:t> set state to wanted</a:t>
            </a:r>
          </a:p>
          <a:p>
            <a:pPr lvl="1"/>
            <a:r>
              <a:rPr lang="en-US" smtClean="0"/>
              <a:t> multicast </a:t>
            </a:r>
            <a:r>
              <a:rPr lang="ja-JP" altLang="en-US" smtClean="0"/>
              <a:t>“</a:t>
            </a:r>
            <a:r>
              <a:rPr lang="en-US" smtClean="0"/>
              <a:t>request</a:t>
            </a:r>
            <a:r>
              <a:rPr lang="ja-JP" altLang="en-US" smtClean="0"/>
              <a:t>”</a:t>
            </a:r>
            <a:r>
              <a:rPr lang="en-US" smtClean="0"/>
              <a:t>  to all processes (including timestamp)</a:t>
            </a:r>
          </a:p>
          <a:p>
            <a:pPr lvl="1"/>
            <a:r>
              <a:rPr lang="en-US" smtClean="0"/>
              <a:t> wait until all processes send back </a:t>
            </a:r>
            <a:r>
              <a:rPr lang="ja-JP" altLang="en-US" smtClean="0"/>
              <a:t>“</a:t>
            </a:r>
            <a:r>
              <a:rPr lang="en-US" smtClean="0"/>
              <a:t>reply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 change state to held and enter the CS</a:t>
            </a:r>
          </a:p>
          <a:p>
            <a:r>
              <a:rPr lang="en-US" smtClean="0"/>
              <a:t> On receipt of a request &lt;Ti, pi&gt; at pj:</a:t>
            </a:r>
          </a:p>
          <a:p>
            <a:pPr lvl="1"/>
            <a:r>
              <a:rPr lang="en-US" smtClean="0"/>
              <a:t> if (state = held) or (state = wanted &amp; (Tj, pj)&lt;(Ti,pi)), // lexicographic ordering</a:t>
            </a:r>
          </a:p>
          <a:p>
            <a:pPr lvl="1"/>
            <a:r>
              <a:rPr lang="en-US" smtClean="0"/>
              <a:t>     enqueue request</a:t>
            </a:r>
          </a:p>
          <a:p>
            <a:pPr lvl="1"/>
            <a:r>
              <a:rPr lang="en-US" smtClean="0"/>
              <a:t> else </a:t>
            </a:r>
            <a:r>
              <a:rPr lang="ja-JP" altLang="en-US" smtClean="0"/>
              <a:t>“</a:t>
            </a:r>
            <a:r>
              <a:rPr lang="en-US" smtClean="0"/>
              <a:t>reply</a:t>
            </a:r>
            <a:r>
              <a:rPr lang="ja-JP" altLang="en-US" smtClean="0"/>
              <a:t>”</a:t>
            </a:r>
            <a:r>
              <a:rPr lang="en-US" smtClean="0"/>
              <a:t> to pi</a:t>
            </a:r>
          </a:p>
          <a:p>
            <a:r>
              <a:rPr lang="en-US" smtClean="0"/>
              <a:t> On exiting the CS </a:t>
            </a:r>
          </a:p>
          <a:p>
            <a:pPr lvl="1"/>
            <a:r>
              <a:rPr lang="en-US" smtClean="0"/>
              <a:t> change state to release and </a:t>
            </a:r>
            <a:r>
              <a:rPr lang="ja-JP" altLang="en-US" smtClean="0"/>
              <a:t>“</a:t>
            </a:r>
            <a:r>
              <a:rPr lang="en-US" smtClean="0"/>
              <a:t>reply</a:t>
            </a:r>
            <a:r>
              <a:rPr lang="ja-JP" altLang="en-US" smtClean="0"/>
              <a:t>”</a:t>
            </a:r>
            <a:r>
              <a:rPr lang="en-US" smtClean="0"/>
              <a:t> to all queued requests.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Ricart &amp; Agrawala</a:t>
            </a:r>
            <a:r>
              <a:rPr lang="ja-JP" altLang="en-US" smtClean="0"/>
              <a:t>’</a:t>
            </a:r>
            <a:r>
              <a:rPr lang="en-US" smtClean="0"/>
              <a:t>s Algorithm </a:t>
            </a:r>
            <a:endParaRPr lang="en-GB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603375"/>
            <a:ext cx="6269124" cy="483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Ricart &amp; Agrawala</a:t>
            </a:r>
            <a:r>
              <a:rPr lang="ja-JP" altLang="en-US" smtClean="0"/>
              <a:t>’</a:t>
            </a:r>
            <a:r>
              <a:rPr lang="en-US" smtClean="0"/>
              <a:t>s Algorithm </a:t>
            </a:r>
            <a:endParaRPr lang="en-GB"/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1339850" y="1438275"/>
            <a:ext cx="6697663" cy="4764088"/>
            <a:chOff x="914" y="906"/>
            <a:chExt cx="4571" cy="3001"/>
          </a:xfrm>
        </p:grpSpPr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 flipH="1" flipV="1">
              <a:off x="2078" y="2345"/>
              <a:ext cx="804" cy="656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3390" y="3001"/>
              <a:ext cx="635" cy="677"/>
            </a:xfrm>
            <a:prstGeom prst="ellips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914" y="1329"/>
              <a:ext cx="1100" cy="1079"/>
            </a:xfrm>
            <a:prstGeom prst="ellipse">
              <a:avLst/>
            </a:prstGeom>
            <a:solidFill>
              <a:srgbClr val="FFDC99"/>
            </a:solidFill>
            <a:ln w="49213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2616" y="2828"/>
              <a:ext cx="1100" cy="1079"/>
            </a:xfrm>
            <a:prstGeom prst="ellipse">
              <a:avLst/>
            </a:prstGeom>
            <a:solidFill>
              <a:srgbClr val="FFDC99"/>
            </a:solidFill>
            <a:ln w="49213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1549" y="1139"/>
              <a:ext cx="635" cy="656"/>
            </a:xfrm>
            <a:prstGeom prst="ellips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4363" y="906"/>
              <a:ext cx="1122" cy="1121"/>
            </a:xfrm>
            <a:prstGeom prst="ellipse">
              <a:avLst/>
            </a:prstGeom>
            <a:solidFill>
              <a:srgbClr val="FFDC99"/>
            </a:solidFill>
            <a:ln w="49213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4194" y="1287"/>
              <a:ext cx="169" cy="84"/>
            </a:xfrm>
            <a:custGeom>
              <a:avLst/>
              <a:gdLst>
                <a:gd name="T0" fmla="*/ 0 w 169"/>
                <a:gd name="T1" fmla="*/ 42 h 84"/>
                <a:gd name="T2" fmla="*/ 0 w 169"/>
                <a:gd name="T3" fmla="*/ 0 h 84"/>
                <a:gd name="T4" fmla="*/ 169 w 169"/>
                <a:gd name="T5" fmla="*/ 0 h 84"/>
                <a:gd name="T6" fmla="*/ 21 w 169"/>
                <a:gd name="T7" fmla="*/ 84 h 84"/>
                <a:gd name="T8" fmla="*/ 0 w 169"/>
                <a:gd name="T9" fmla="*/ 42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84"/>
                <a:gd name="T17" fmla="*/ 169 w 169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84">
                  <a:moveTo>
                    <a:pt x="0" y="42"/>
                  </a:moveTo>
                  <a:lnTo>
                    <a:pt x="0" y="0"/>
                  </a:lnTo>
                  <a:lnTo>
                    <a:pt x="169" y="0"/>
                  </a:lnTo>
                  <a:lnTo>
                    <a:pt x="21" y="8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V="1">
              <a:off x="1972" y="1329"/>
              <a:ext cx="2222" cy="487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2459" y="3043"/>
              <a:ext cx="148" cy="127"/>
            </a:xfrm>
            <a:custGeom>
              <a:avLst/>
              <a:gdLst>
                <a:gd name="T0" fmla="*/ 21 w 148"/>
                <a:gd name="T1" fmla="*/ 42 h 127"/>
                <a:gd name="T2" fmla="*/ 63 w 148"/>
                <a:gd name="T3" fmla="*/ 0 h 127"/>
                <a:gd name="T4" fmla="*/ 148 w 148"/>
                <a:gd name="T5" fmla="*/ 127 h 127"/>
                <a:gd name="T6" fmla="*/ 0 w 148"/>
                <a:gd name="T7" fmla="*/ 63 h 127"/>
                <a:gd name="T8" fmla="*/ 21 w 148"/>
                <a:gd name="T9" fmla="*/ 42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127"/>
                <a:gd name="T17" fmla="*/ 148 w 148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127">
                  <a:moveTo>
                    <a:pt x="21" y="42"/>
                  </a:moveTo>
                  <a:lnTo>
                    <a:pt x="63" y="0"/>
                  </a:lnTo>
                  <a:lnTo>
                    <a:pt x="148" y="127"/>
                  </a:lnTo>
                  <a:lnTo>
                    <a:pt x="0" y="63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1570" y="2324"/>
              <a:ext cx="910" cy="740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auto">
            <a:xfrm>
              <a:off x="1951" y="2260"/>
              <a:ext cx="148" cy="127"/>
            </a:xfrm>
            <a:custGeom>
              <a:avLst/>
              <a:gdLst>
                <a:gd name="T0" fmla="*/ 106 w 148"/>
                <a:gd name="T1" fmla="*/ 85 h 127"/>
                <a:gd name="T2" fmla="*/ 85 w 148"/>
                <a:gd name="T3" fmla="*/ 127 h 127"/>
                <a:gd name="T4" fmla="*/ 0 w 148"/>
                <a:gd name="T5" fmla="*/ 0 h 127"/>
                <a:gd name="T6" fmla="*/ 148 w 148"/>
                <a:gd name="T7" fmla="*/ 64 h 127"/>
                <a:gd name="T8" fmla="*/ 106 w 148"/>
                <a:gd name="T9" fmla="*/ 85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127"/>
                <a:gd name="T17" fmla="*/ 148 w 148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127">
                  <a:moveTo>
                    <a:pt x="106" y="85"/>
                  </a:moveTo>
                  <a:lnTo>
                    <a:pt x="85" y="127"/>
                  </a:lnTo>
                  <a:lnTo>
                    <a:pt x="0" y="0"/>
                  </a:lnTo>
                  <a:lnTo>
                    <a:pt x="148" y="64"/>
                  </a:lnTo>
                  <a:lnTo>
                    <a:pt x="106" y="85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auto">
            <a:xfrm>
              <a:off x="4300" y="1837"/>
              <a:ext cx="127" cy="148"/>
            </a:xfrm>
            <a:custGeom>
              <a:avLst/>
              <a:gdLst>
                <a:gd name="T0" fmla="*/ 21 w 127"/>
                <a:gd name="T1" fmla="*/ 127 h 148"/>
                <a:gd name="T2" fmla="*/ 0 w 127"/>
                <a:gd name="T3" fmla="*/ 85 h 148"/>
                <a:gd name="T4" fmla="*/ 127 w 127"/>
                <a:gd name="T5" fmla="*/ 0 h 148"/>
                <a:gd name="T6" fmla="*/ 63 w 127"/>
                <a:gd name="T7" fmla="*/ 148 h 148"/>
                <a:gd name="T8" fmla="*/ 21 w 127"/>
                <a:gd name="T9" fmla="*/ 127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148"/>
                <a:gd name="T17" fmla="*/ 127 w 127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148">
                  <a:moveTo>
                    <a:pt x="21" y="127"/>
                  </a:moveTo>
                  <a:lnTo>
                    <a:pt x="0" y="85"/>
                  </a:lnTo>
                  <a:lnTo>
                    <a:pt x="127" y="0"/>
                  </a:lnTo>
                  <a:lnTo>
                    <a:pt x="63" y="148"/>
                  </a:lnTo>
                  <a:lnTo>
                    <a:pt x="21" y="127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 flipV="1">
              <a:off x="3432" y="1964"/>
              <a:ext cx="889" cy="952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4907" y="136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300" i="1">
                  <a:solidFill>
                    <a:srgbClr val="000000"/>
                  </a:solidFill>
                </a:rPr>
                <a:t>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4970" y="1554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3557" y="2392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200">
                  <a:solidFill>
                    <a:srgbClr val="000000"/>
                  </a:solidFill>
                </a:rPr>
                <a:t>34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2078" y="1837"/>
              <a:ext cx="148" cy="85"/>
            </a:xfrm>
            <a:custGeom>
              <a:avLst/>
              <a:gdLst>
                <a:gd name="T0" fmla="*/ 148 w 148"/>
                <a:gd name="T1" fmla="*/ 42 h 85"/>
                <a:gd name="T2" fmla="*/ 148 w 148"/>
                <a:gd name="T3" fmla="*/ 85 h 85"/>
                <a:gd name="T4" fmla="*/ 0 w 148"/>
                <a:gd name="T5" fmla="*/ 85 h 85"/>
                <a:gd name="T6" fmla="*/ 127 w 148"/>
                <a:gd name="T7" fmla="*/ 0 h 85"/>
                <a:gd name="T8" fmla="*/ 148 w 148"/>
                <a:gd name="T9" fmla="*/ 42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85"/>
                <a:gd name="T17" fmla="*/ 148 w 148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85">
                  <a:moveTo>
                    <a:pt x="148" y="42"/>
                  </a:moveTo>
                  <a:lnTo>
                    <a:pt x="148" y="85"/>
                  </a:lnTo>
                  <a:lnTo>
                    <a:pt x="0" y="85"/>
                  </a:lnTo>
                  <a:lnTo>
                    <a:pt x="127" y="0"/>
                  </a:lnTo>
                  <a:lnTo>
                    <a:pt x="148" y="42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 flipH="1">
              <a:off x="2226" y="1371"/>
              <a:ext cx="2137" cy="508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auto">
            <a:xfrm>
              <a:off x="3559" y="2831"/>
              <a:ext cx="127" cy="148"/>
            </a:xfrm>
            <a:custGeom>
              <a:avLst/>
              <a:gdLst>
                <a:gd name="T0" fmla="*/ 106 w 127"/>
                <a:gd name="T1" fmla="*/ 22 h 148"/>
                <a:gd name="T2" fmla="*/ 127 w 127"/>
                <a:gd name="T3" fmla="*/ 64 h 148"/>
                <a:gd name="T4" fmla="*/ 0 w 127"/>
                <a:gd name="T5" fmla="*/ 148 h 148"/>
                <a:gd name="T6" fmla="*/ 64 w 127"/>
                <a:gd name="T7" fmla="*/ 0 h 148"/>
                <a:gd name="T8" fmla="*/ 106 w 127"/>
                <a:gd name="T9" fmla="*/ 22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148"/>
                <a:gd name="T17" fmla="*/ 127 w 127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148">
                  <a:moveTo>
                    <a:pt x="106" y="22"/>
                  </a:moveTo>
                  <a:lnTo>
                    <a:pt x="127" y="64"/>
                  </a:lnTo>
                  <a:lnTo>
                    <a:pt x="0" y="148"/>
                  </a:lnTo>
                  <a:lnTo>
                    <a:pt x="64" y="0"/>
                  </a:lnTo>
                  <a:lnTo>
                    <a:pt x="106" y="22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 flipH="1">
              <a:off x="3665" y="1858"/>
              <a:ext cx="889" cy="995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auto">
            <a:xfrm>
              <a:off x="2755" y="2768"/>
              <a:ext cx="148" cy="127"/>
            </a:xfrm>
            <a:custGeom>
              <a:avLst/>
              <a:gdLst>
                <a:gd name="T0" fmla="*/ 42 w 148"/>
                <a:gd name="T1" fmla="*/ 21 h 127"/>
                <a:gd name="T2" fmla="*/ 63 w 148"/>
                <a:gd name="T3" fmla="*/ 0 h 127"/>
                <a:gd name="T4" fmla="*/ 148 w 148"/>
                <a:gd name="T5" fmla="*/ 127 h 127"/>
                <a:gd name="T6" fmla="*/ 0 w 148"/>
                <a:gd name="T7" fmla="*/ 63 h 127"/>
                <a:gd name="T8" fmla="*/ 42 w 148"/>
                <a:gd name="T9" fmla="*/ 21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127"/>
                <a:gd name="T17" fmla="*/ 148 w 148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127">
                  <a:moveTo>
                    <a:pt x="42" y="21"/>
                  </a:moveTo>
                  <a:lnTo>
                    <a:pt x="63" y="0"/>
                  </a:lnTo>
                  <a:lnTo>
                    <a:pt x="148" y="127"/>
                  </a:lnTo>
                  <a:lnTo>
                    <a:pt x="0" y="63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1930" y="2112"/>
              <a:ext cx="846" cy="677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Rectangle 26"/>
            <p:cNvSpPr>
              <a:spLocks noChangeArrowheads="1"/>
            </p:cNvSpPr>
            <p:nvPr/>
          </p:nvSpPr>
          <p:spPr bwMode="auto">
            <a:xfrm>
              <a:off x="2710" y="1875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4107" y="3181"/>
              <a:ext cx="21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400">
                  <a:solidFill>
                    <a:srgbClr val="000000"/>
                  </a:solidFill>
                </a:rPr>
                <a:t>34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2" name="Rectangle 28"/>
            <p:cNvSpPr>
              <a:spLocks noChangeArrowheads="1"/>
            </p:cNvSpPr>
            <p:nvPr/>
          </p:nvSpPr>
          <p:spPr bwMode="auto">
            <a:xfrm>
              <a:off x="1885" y="281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</a:rPr>
                <a:t>41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2245" y="1232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200">
                  <a:solidFill>
                    <a:srgbClr val="000000"/>
                  </a:solidFill>
                </a:rPr>
                <a:t>41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4" name="Rectangle 30"/>
            <p:cNvSpPr>
              <a:spLocks noChangeArrowheads="1"/>
            </p:cNvSpPr>
            <p:nvPr/>
          </p:nvSpPr>
          <p:spPr bwMode="auto">
            <a:xfrm>
              <a:off x="2816" y="1444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200">
                  <a:solidFill>
                    <a:srgbClr val="000000"/>
                  </a:solidFill>
                </a:rPr>
                <a:t>41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5" name="Rectangle 31"/>
            <p:cNvSpPr>
              <a:spLocks noChangeArrowheads="1"/>
            </p:cNvSpPr>
            <p:nvPr/>
          </p:nvSpPr>
          <p:spPr bwMode="auto">
            <a:xfrm>
              <a:off x="2202" y="2625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200">
                  <a:solidFill>
                    <a:srgbClr val="000000"/>
                  </a:solidFill>
                </a:rPr>
                <a:t>34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6" name="Oval 32"/>
            <p:cNvSpPr>
              <a:spLocks noChangeArrowheads="1"/>
            </p:cNvSpPr>
            <p:nvPr/>
          </p:nvSpPr>
          <p:spPr bwMode="auto">
            <a:xfrm>
              <a:off x="914" y="1329"/>
              <a:ext cx="1100" cy="1079"/>
            </a:xfrm>
            <a:prstGeom prst="ellipse">
              <a:avLst/>
            </a:prstGeom>
            <a:solidFill>
              <a:srgbClr val="FFDC99"/>
            </a:solidFill>
            <a:ln w="49213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Rectangle 33"/>
            <p:cNvSpPr>
              <a:spLocks noChangeArrowheads="1"/>
            </p:cNvSpPr>
            <p:nvPr/>
          </p:nvSpPr>
          <p:spPr bwMode="auto">
            <a:xfrm>
              <a:off x="1419" y="174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300" i="1">
                  <a:solidFill>
                    <a:srgbClr val="000000"/>
                  </a:solidFill>
                </a:rPr>
                <a:t>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1483" y="1935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19" name="Rectangle 35"/>
            <p:cNvSpPr>
              <a:spLocks noChangeArrowheads="1"/>
            </p:cNvSpPr>
            <p:nvPr/>
          </p:nvSpPr>
          <p:spPr bwMode="auto">
            <a:xfrm>
              <a:off x="3133" y="3250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300" i="1">
                  <a:solidFill>
                    <a:srgbClr val="000000"/>
                  </a:solidFill>
                </a:rPr>
                <a:t>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3197" y="3437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2499" y="2425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>
              <a:off x="4064" y="2531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023" name="Freeform 39"/>
            <p:cNvSpPr>
              <a:spLocks/>
            </p:cNvSpPr>
            <p:nvPr/>
          </p:nvSpPr>
          <p:spPr bwMode="auto">
            <a:xfrm>
              <a:off x="3961" y="3233"/>
              <a:ext cx="64" cy="106"/>
            </a:xfrm>
            <a:custGeom>
              <a:avLst/>
              <a:gdLst>
                <a:gd name="T0" fmla="*/ 42 w 64"/>
                <a:gd name="T1" fmla="*/ 0 h 106"/>
                <a:gd name="T2" fmla="*/ 64 w 64"/>
                <a:gd name="T3" fmla="*/ 0 h 106"/>
                <a:gd name="T4" fmla="*/ 64 w 64"/>
                <a:gd name="T5" fmla="*/ 106 h 106"/>
                <a:gd name="T6" fmla="*/ 0 w 64"/>
                <a:gd name="T7" fmla="*/ 0 h 106"/>
                <a:gd name="T8" fmla="*/ 42 w 64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06"/>
                <a:gd name="T17" fmla="*/ 64 w 64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06">
                  <a:moveTo>
                    <a:pt x="42" y="0"/>
                  </a:moveTo>
                  <a:lnTo>
                    <a:pt x="64" y="0"/>
                  </a:lnTo>
                  <a:lnTo>
                    <a:pt x="64" y="10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40"/>
            <p:cNvSpPr>
              <a:spLocks noChangeShapeType="1"/>
            </p:cNvSpPr>
            <p:nvPr/>
          </p:nvSpPr>
          <p:spPr bwMode="auto">
            <a:xfrm flipH="1" flipV="1">
              <a:off x="3982" y="3170"/>
              <a:ext cx="21" cy="42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Freeform 41"/>
            <p:cNvSpPr>
              <a:spLocks/>
            </p:cNvSpPr>
            <p:nvPr/>
          </p:nvSpPr>
          <p:spPr bwMode="auto">
            <a:xfrm>
              <a:off x="2141" y="1308"/>
              <a:ext cx="64" cy="127"/>
            </a:xfrm>
            <a:custGeom>
              <a:avLst/>
              <a:gdLst>
                <a:gd name="T0" fmla="*/ 43 w 64"/>
                <a:gd name="T1" fmla="*/ 106 h 127"/>
                <a:gd name="T2" fmla="*/ 0 w 64"/>
                <a:gd name="T3" fmla="*/ 127 h 127"/>
                <a:gd name="T4" fmla="*/ 0 w 64"/>
                <a:gd name="T5" fmla="*/ 0 h 127"/>
                <a:gd name="T6" fmla="*/ 64 w 64"/>
                <a:gd name="T7" fmla="*/ 106 h 127"/>
                <a:gd name="T8" fmla="*/ 43 w 64"/>
                <a:gd name="T9" fmla="*/ 106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27"/>
                <a:gd name="T17" fmla="*/ 64 w 64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27">
                  <a:moveTo>
                    <a:pt x="43" y="106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64" y="106"/>
                  </a:lnTo>
                  <a:lnTo>
                    <a:pt x="43" y="106"/>
                  </a:lnTo>
                  <a:close/>
                </a:path>
              </a:pathLst>
            </a:custGeom>
            <a:solidFill>
              <a:srgbClr val="000000"/>
            </a:solidFill>
            <a:ln w="492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 flipV="1">
              <a:off x="2184" y="1435"/>
              <a:ext cx="1" cy="42"/>
            </a:xfrm>
            <a:prstGeom prst="line">
              <a:avLst/>
            </a:prstGeom>
            <a:noFill/>
            <a:ln w="49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Safety, liveness, and ordering (causal) are guaranteed</a:t>
            </a:r>
          </a:p>
          <a:p>
            <a:pPr lvl="1"/>
            <a:r>
              <a:rPr lang="en-US" smtClean="0"/>
              <a:t>Why?</a:t>
            </a:r>
          </a:p>
          <a:p>
            <a:r>
              <a:rPr lang="en-US" smtClean="0"/>
              <a:t>Bandwidth: 2(N-1) messages per entry operation</a:t>
            </a:r>
          </a:p>
          <a:p>
            <a:pPr lvl="1"/>
            <a:r>
              <a:rPr lang="en-US" smtClean="0"/>
              <a:t>N-1 unicasts for the multicast request + N-1 replies</a:t>
            </a:r>
          </a:p>
          <a:p>
            <a:pPr lvl="1"/>
            <a:r>
              <a:rPr lang="en-US" smtClean="0"/>
              <a:t>N messages if the underlying network supports multicast</a:t>
            </a:r>
          </a:p>
          <a:p>
            <a:pPr lvl="1"/>
            <a:r>
              <a:rPr lang="en-US" smtClean="0"/>
              <a:t>N-1 unicast messages per exit operation </a:t>
            </a:r>
          </a:p>
          <a:p>
            <a:pPr lvl="2"/>
            <a:r>
              <a:rPr lang="en-US" smtClean="0"/>
              <a:t>1 multicast if the underlying network supports multicast)</a:t>
            </a:r>
          </a:p>
          <a:p>
            <a:r>
              <a:rPr lang="en-US" smtClean="0"/>
              <a:t>Client delay: one round-trip time</a:t>
            </a:r>
          </a:p>
          <a:p>
            <a:r>
              <a:rPr lang="en-US" smtClean="0"/>
              <a:t>Synchronization delay: one message transmission time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4. Timestamp Approach: Maekawa’s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 Multicasts messages to a (voting) subset of processes</a:t>
            </a:r>
          </a:p>
          <a:p>
            <a:pPr lvl="1"/>
            <a:r>
              <a:rPr lang="en-US" smtClean="0"/>
              <a:t> Each process pi is associated with a voting set vi (of processes)</a:t>
            </a:r>
          </a:p>
          <a:p>
            <a:pPr lvl="1"/>
            <a:r>
              <a:rPr lang="en-US" smtClean="0"/>
              <a:t> Each process belongs to its own voting set</a:t>
            </a:r>
          </a:p>
          <a:p>
            <a:pPr lvl="1"/>
            <a:r>
              <a:rPr lang="en-US" smtClean="0"/>
              <a:t> The intersection of any two voting sets is non-empty</a:t>
            </a:r>
          </a:p>
          <a:p>
            <a:pPr lvl="1"/>
            <a:r>
              <a:rPr lang="en-US" smtClean="0"/>
              <a:t> Each voting set is of size K</a:t>
            </a:r>
          </a:p>
          <a:p>
            <a:pPr lvl="1"/>
            <a:r>
              <a:rPr lang="en-US" smtClean="0"/>
              <a:t> Each process belongs to M other voting sets</a:t>
            </a:r>
          </a:p>
          <a:p>
            <a:pPr lvl="1"/>
            <a:r>
              <a:rPr lang="en-US" smtClean="0"/>
              <a:t>To access a critical section, pi requests permission from all other processes in its own voting set vi </a:t>
            </a:r>
          </a:p>
          <a:p>
            <a:pPr lvl="1"/>
            <a:r>
              <a:rPr lang="en-US" smtClean="0"/>
              <a:t>Voting set member gives permission to only one requestor at a time, and queues all other requests</a:t>
            </a:r>
          </a:p>
          <a:p>
            <a:pPr lvl="1"/>
            <a:r>
              <a:rPr lang="en-US" smtClean="0"/>
              <a:t>Guarantees safety </a:t>
            </a:r>
          </a:p>
          <a:p>
            <a:pPr lvl="1"/>
            <a:r>
              <a:rPr lang="en-US" smtClean="0"/>
              <a:t>May not guarantee liveness (may deadlock)</a:t>
            </a:r>
          </a:p>
          <a:p>
            <a:pPr lvl="1"/>
            <a:r>
              <a:rPr lang="en-US" smtClean="0"/>
              <a:t>Maekawa showed that K=M=</a:t>
            </a:r>
            <a:r>
              <a:rPr lang="en-US" smtClean="0">
                <a:sym typeface="Symbol" charset="0"/>
              </a:rPr>
              <a:t>N works best</a:t>
            </a:r>
            <a:endParaRPr lang="en-US" smtClean="0"/>
          </a:p>
          <a:p>
            <a:pPr lvl="1"/>
            <a:r>
              <a:rPr lang="en-US" smtClean="0"/>
              <a:t>   One way of doing this is to put N processes in a </a:t>
            </a:r>
            <a:r>
              <a:rPr lang="en-US" smtClean="0">
                <a:sym typeface="Symbol" charset="0"/>
              </a:rPr>
              <a:t>N by N  matrix and take union of row &amp; column containing pi as its voting set.</a:t>
            </a:r>
            <a:endParaRPr lang="en-US"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66813" y="1316038"/>
            <a:ext cx="4638306" cy="492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609725" y="1744663"/>
            <a:ext cx="513715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841375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Symbol" charset="0"/>
              </a:rPr>
              <a:t>2N messages per entry, N messages per exit</a:t>
            </a:r>
          </a:p>
          <a:p>
            <a:pPr lvl="1"/>
            <a:r>
              <a:rPr lang="en-US" smtClean="0">
                <a:sym typeface="Symbol" charset="0"/>
              </a:rPr>
              <a:t>Better than Ricart and Agrawala</a:t>
            </a:r>
            <a:r>
              <a:rPr lang="ja-JP" altLang="en-US" smtClean="0">
                <a:sym typeface="Symbol" charset="0"/>
              </a:rPr>
              <a:t>’</a:t>
            </a:r>
            <a:r>
              <a:rPr lang="en-US" smtClean="0">
                <a:sym typeface="Symbol" charset="0"/>
              </a:rPr>
              <a:t>s (2(N-1) and N-1 messages)</a:t>
            </a:r>
          </a:p>
          <a:p>
            <a:r>
              <a:rPr lang="en-US" smtClean="0">
                <a:sym typeface="Symbol" charset="0"/>
              </a:rPr>
              <a:t>Client delay: One round trip time</a:t>
            </a:r>
          </a:p>
          <a:p>
            <a:r>
              <a:rPr lang="en-US" smtClean="0">
                <a:sym typeface="Symbol" charset="0"/>
              </a:rPr>
              <a:t>Synchronization delay: One round-trip time</a:t>
            </a:r>
          </a:p>
          <a:p>
            <a:endParaRPr lang="en-US"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Mutual Exclusion?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</a:t>
            </a:r>
            <a:r>
              <a:rPr lang="ja-JP" altLang="en-US" dirty="0" smtClean="0"/>
              <a:t>’</a:t>
            </a:r>
            <a:r>
              <a:rPr lang="en-US" dirty="0" smtClean="0"/>
              <a:t>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</a:t>
            </a:r>
            <a:r>
              <a:rPr lang="ja-JP" altLang="en-US" dirty="0" smtClean="0"/>
              <a:t>’</a:t>
            </a:r>
            <a:r>
              <a:rPr lang="en-US" dirty="0" smtClean="0"/>
              <a:t>s wrong?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smtClean="0"/>
              <a:t>s timestamp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Maekawa</a:t>
            </a:r>
            <a:r>
              <a:rPr lang="ja-JP" altLang="en-US" dirty="0" smtClean="0"/>
              <a:t>’</a:t>
            </a:r>
            <a:r>
              <a:rPr lang="en-US" dirty="0" smtClean="0"/>
              <a:t>s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Mutual Exclusion?</a:t>
            </a:r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Bank</a:t>
            </a:r>
            <a:r>
              <a:rPr lang="ja-JP" altLang="en-US" smtClean="0"/>
              <a:t>’</a:t>
            </a:r>
            <a:r>
              <a:rPr lang="en-US" smtClean="0"/>
              <a:t>s Servers in the Cloud: Think of two simultaneous deposits of $10,000 into your bank account, each from one ATM. </a:t>
            </a:r>
          </a:p>
          <a:p>
            <a:pPr lvl="1"/>
            <a:r>
              <a:rPr lang="en-US" smtClean="0"/>
              <a:t>Both ATMs read initial amount of $1000 concurrently from the bank</a:t>
            </a:r>
            <a:r>
              <a:rPr lang="ja-JP" altLang="en-US" smtClean="0"/>
              <a:t>’</a:t>
            </a:r>
            <a:r>
              <a:rPr lang="en-US" smtClean="0"/>
              <a:t>s cloud server</a:t>
            </a:r>
          </a:p>
          <a:p>
            <a:pPr lvl="1"/>
            <a:r>
              <a:rPr lang="en-US" smtClean="0"/>
              <a:t>Both ATMs add $10,000 to this amount (locally at the ATM)</a:t>
            </a:r>
          </a:p>
          <a:p>
            <a:pPr lvl="1"/>
            <a:r>
              <a:rPr lang="en-US" smtClean="0"/>
              <a:t>Both write the final amount to the server</a:t>
            </a:r>
          </a:p>
          <a:p>
            <a:pPr lvl="1"/>
            <a:r>
              <a:rPr lang="en-US" smtClean="0"/>
              <a:t>What</a:t>
            </a:r>
            <a:r>
              <a:rPr lang="ja-JP" altLang="en-US" smtClean="0"/>
              <a:t>’</a:t>
            </a:r>
            <a:r>
              <a:rPr lang="en-US" smtClean="0"/>
              <a:t>s wrong?</a:t>
            </a:r>
          </a:p>
          <a:p>
            <a:pPr lvl="1"/>
            <a:endParaRPr lang="en-US" smtClean="0"/>
          </a:p>
          <a:p>
            <a:r>
              <a:rPr lang="en-US" smtClean="0"/>
              <a:t>The ATMs need mutually exclusive access to your  account entry at the server (or, to executing the code that modifies the account entry)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 </a:t>
            </a:r>
            <a:endParaRPr lang="en-US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Critical section problem: 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operating systems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Refresher -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lock()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w</a:t>
            </a:r>
            <a:r>
              <a:rPr lang="en-US" dirty="0" smtClean="0"/>
              <a:t>hile true:		// each iteration atomic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if lock not in use: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label lock in use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break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unlock()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label lock not in use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Refresher - Semaphores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To synchronize access of multiple threads to common data structures</a:t>
            </a:r>
          </a:p>
          <a:p>
            <a:r>
              <a:rPr lang="en-US" smtClean="0"/>
              <a:t>Semaphore S=1;</a:t>
            </a:r>
          </a:p>
          <a:p>
            <a:pPr lvl="1"/>
            <a:r>
              <a:rPr lang="en-US" smtClean="0"/>
              <a:t>Allows two operations</a:t>
            </a:r>
          </a:p>
          <a:p>
            <a:pPr lvl="1"/>
            <a:r>
              <a:rPr lang="en-US" smtClean="0"/>
              <a:t>wait(S) (or P(S)): </a:t>
            </a:r>
          </a:p>
          <a:p>
            <a:pPr lvl="1"/>
            <a:r>
              <a:rPr lang="en-US" smtClean="0"/>
              <a:t>		while(1){ // each execution of the while loop is atomic</a:t>
            </a:r>
          </a:p>
          <a:p>
            <a:pPr lvl="1"/>
            <a:r>
              <a:rPr lang="en-US" smtClean="0"/>
              <a:t>		  if (S &gt; 0)</a:t>
            </a:r>
          </a:p>
          <a:p>
            <a:pPr lvl="1"/>
            <a:r>
              <a:rPr lang="en-US" smtClean="0"/>
              <a:t>		     S--;</a:t>
            </a:r>
          </a:p>
          <a:p>
            <a:pPr lvl="1"/>
            <a:r>
              <a:rPr lang="en-US" smtClean="0"/>
              <a:t>		     break;</a:t>
            </a:r>
          </a:p>
          <a:p>
            <a:pPr lvl="1"/>
            <a:r>
              <a:rPr lang="en-US" smtClean="0"/>
              <a:t>		}</a:t>
            </a:r>
          </a:p>
          <a:p>
            <a:pPr lvl="1"/>
            <a:r>
              <a:rPr lang="en-US" smtClean="0"/>
              <a:t>signal(S) (or V(S)): </a:t>
            </a:r>
          </a:p>
          <a:p>
            <a:pPr lvl="1"/>
            <a:r>
              <a:rPr lang="en-US" smtClean="0"/>
              <a:t>		S++;</a:t>
            </a:r>
          </a:p>
          <a:p>
            <a:pPr lvl="1"/>
            <a:r>
              <a:rPr lang="en-US" smtClean="0"/>
              <a:t>Each while loop execution and S++ are each atomic operations</a:t>
            </a:r>
          </a:p>
          <a:p>
            <a:pPr lvl="1"/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3588" y="4203700"/>
            <a:ext cx="7842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enter()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35013" y="5465763"/>
            <a:ext cx="63658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exit()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dirty="0" err="1" smtClean="0"/>
              <a:t>mutex</a:t>
            </a:r>
            <a:r>
              <a:rPr lang="en-US" dirty="0" smtClean="0"/>
              <a:t> L= UNLOCKED;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ATM1:</a:t>
            </a:r>
          </a:p>
          <a:p>
            <a:pPr marL="118872" indent="0">
              <a:buNone/>
            </a:pPr>
            <a:r>
              <a:rPr lang="en-US" dirty="0" smtClean="0"/>
              <a:t>	lock(L); // enter</a:t>
            </a:r>
          </a:p>
          <a:p>
            <a:pPr marL="118872" indent="0">
              <a:buNone/>
            </a:pPr>
            <a:r>
              <a:rPr lang="en-US" dirty="0" smtClean="0"/>
              <a:t>		// critical section</a:t>
            </a:r>
          </a:p>
          <a:p>
            <a:pPr marL="118872" indent="0">
              <a:buNone/>
            </a:pPr>
            <a:r>
              <a:rPr lang="en-US" dirty="0" smtClean="0"/>
              <a:t>	obtain bank amount;</a:t>
            </a:r>
          </a:p>
          <a:p>
            <a:pPr marL="118872" indent="0">
              <a:buNone/>
            </a:pPr>
            <a:r>
              <a:rPr lang="en-US" dirty="0" smtClean="0"/>
              <a:t>	add in deposit;</a:t>
            </a:r>
          </a:p>
          <a:p>
            <a:pPr marL="118872" indent="0">
              <a:buNone/>
            </a:pPr>
            <a:r>
              <a:rPr lang="en-US" dirty="0" smtClean="0"/>
              <a:t>	update bank amount;</a:t>
            </a:r>
          </a:p>
          <a:p>
            <a:pPr marL="118872" indent="0">
              <a:buNone/>
            </a:pPr>
            <a:r>
              <a:rPr lang="en-US" dirty="0" smtClean="0"/>
              <a:t>	unlock(</a:t>
            </a:r>
            <a:r>
              <a:rPr lang="en-US" dirty="0"/>
              <a:t>L</a:t>
            </a:r>
            <a:r>
              <a:rPr lang="en-US" dirty="0" smtClean="0"/>
              <a:t>); // exit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dirty="0" smtClean="0"/>
              <a:t>extern </a:t>
            </a:r>
            <a:r>
              <a:rPr lang="en-US" dirty="0" err="1" smtClean="0"/>
              <a:t>mutex</a:t>
            </a:r>
            <a:r>
              <a:rPr lang="en-US" dirty="0" smtClean="0"/>
              <a:t> L;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ATM2	</a:t>
            </a:r>
          </a:p>
          <a:p>
            <a:pPr marL="118872" indent="0">
              <a:buNone/>
            </a:pPr>
            <a:r>
              <a:rPr lang="en-US" dirty="0" smtClean="0"/>
              <a:t>	lock(</a:t>
            </a:r>
            <a:r>
              <a:rPr lang="en-US" dirty="0"/>
              <a:t>L</a:t>
            </a:r>
            <a:r>
              <a:rPr lang="en-US" dirty="0" smtClean="0"/>
              <a:t>); // enter</a:t>
            </a:r>
          </a:p>
          <a:p>
            <a:pPr marL="118872" indent="0">
              <a:buNone/>
            </a:pPr>
            <a:r>
              <a:rPr lang="en-US" dirty="0" smtClean="0"/>
              <a:t>		// critical section</a:t>
            </a:r>
          </a:p>
          <a:p>
            <a:pPr marL="118872" indent="0">
              <a:buNone/>
            </a:pPr>
            <a:r>
              <a:rPr lang="en-US" dirty="0" smtClean="0"/>
              <a:t>	obtain bank amount;</a:t>
            </a:r>
          </a:p>
          <a:p>
            <a:pPr marL="118872" indent="0">
              <a:buNone/>
            </a:pPr>
            <a:r>
              <a:rPr lang="en-US" dirty="0" smtClean="0"/>
              <a:t>	add in deposit;</a:t>
            </a:r>
          </a:p>
          <a:p>
            <a:pPr marL="118872" indent="0">
              <a:buNone/>
            </a:pPr>
            <a:r>
              <a:rPr lang="en-US" dirty="0" smtClean="0"/>
              <a:t>	update bank amount;</a:t>
            </a:r>
          </a:p>
          <a:p>
            <a:pPr marL="118872" indent="0">
              <a:buNone/>
            </a:pPr>
            <a:r>
              <a:rPr lang="en-US" dirty="0" smtClean="0"/>
              <a:t>	unlock(L); // exit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46323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/>
              <a:t>One Use: Mutual Exclusion – Bank ATM example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764-83A8-554F-AB94-7D4EA505E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Distributed Mutual Exclusion:</a:t>
            </a:r>
            <a:br>
              <a:rPr lang="en-US" smtClean="0"/>
            </a:br>
            <a:r>
              <a:rPr lang="en-US" smtClean="0"/>
              <a:t>Performance Evaluation Criteria</a:t>
            </a: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endParaRPr lang="en-US" dirty="0" smtClean="0"/>
          </a:p>
          <a:p>
            <a:r>
              <a:rPr lang="en-US" dirty="0" smtClean="0"/>
              <a:t>These translate into throughput — the rate at which the processes can access the critical section, i.e., x processes per second.</a:t>
            </a:r>
          </a:p>
          <a:p>
            <a:endParaRPr lang="en-US" dirty="0" smtClean="0"/>
          </a:p>
          <a:p>
            <a:r>
              <a:rPr lang="en-US" dirty="0" smtClean="0"/>
              <a:t>(these definitions more correct than the ones in the textbook)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Assumptions/System Model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</a:t>
            </a:r>
            <a:r>
              <a:rPr lang="ja-JP" altLang="en-US" dirty="0" smtClean="0"/>
              <a:t>’</a:t>
            </a:r>
            <a:r>
              <a:rPr lang="en-US" dirty="0" smtClean="0"/>
              <a:t> input buffer in FIFO order.</a:t>
            </a:r>
          </a:p>
          <a:p>
            <a:pPr lvl="1"/>
            <a:r>
              <a:rPr lang="en-US" dirty="0" smtClean="0"/>
              <a:t>Processes do not fail (why?)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99204384</TotalTime>
  <Pages>34</Pages>
  <Words>1733</Words>
  <Application>Microsoft Macintosh PowerPoint</Application>
  <PresentationFormat>On-screen Show (4:3)</PresentationFormat>
  <Paragraphs>325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 Mutual Exclusion</vt:lpstr>
      <vt:lpstr>Why Mutual Exclusion?</vt:lpstr>
      <vt:lpstr>Why Mutual Exclusion?</vt:lpstr>
      <vt:lpstr>Mutual Exclusion </vt:lpstr>
      <vt:lpstr>Refresher - Mutexes</vt:lpstr>
      <vt:lpstr>Refresher - Semaphores</vt:lpstr>
      <vt:lpstr>How are mutexes used?</vt:lpstr>
      <vt:lpstr>Distributed Mutual Exclusion: Performance Evaluation Criteria</vt:lpstr>
      <vt:lpstr>Assumptions/System Model</vt:lpstr>
      <vt:lpstr>1. Centralized Control of Mutual Exclusion </vt:lpstr>
      <vt:lpstr>2. Token Ring Approach </vt:lpstr>
      <vt:lpstr>3. Timestamp Approach: Ricart &amp; Agrawala </vt:lpstr>
      <vt:lpstr>Ricart &amp; Agrawala’s Algorithm </vt:lpstr>
      <vt:lpstr>Ricart &amp; Agrawala’s Algorithm </vt:lpstr>
      <vt:lpstr>Analysis: Ricart &amp; Agrawala </vt:lpstr>
      <vt:lpstr>4. Timestamp Approach: Maekawa’s Algorithm </vt:lpstr>
      <vt:lpstr>Maekawa’s Algorithm – Part 1</vt:lpstr>
      <vt:lpstr>Maekawa’s Algorithm – Part 2</vt:lpstr>
      <vt:lpstr>Maekawa’s Algorithm – Analysis</vt:lpstr>
      <vt:lpstr>Summary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406</cp:revision>
  <cp:lastPrinted>1997-09-02T21:25:19Z</cp:lastPrinted>
  <dcterms:created xsi:type="dcterms:W3CDTF">2010-09-26T18:13:49Z</dcterms:created>
  <dcterms:modified xsi:type="dcterms:W3CDTF">2011-09-14T21:18:43Z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