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8" r:id="rId5"/>
    <p:sldId id="269" r:id="rId6"/>
    <p:sldId id="270" r:id="rId7"/>
    <p:sldId id="266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10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DAAA6-4117-4992-859F-BAA0EB4FC72C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6EC46-0A82-4490-B060-7233CBE148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6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208-0694-964E-93B1-EAF2C4DF2BA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14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0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3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208-0694-964E-93B1-EAF2C4DF2BA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28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Lato" panose="020F050202020403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4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A208-0694-964E-93B1-EAF2C4DF2BA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3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9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49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113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Lato" panose="020F0502020204030203" pitchFamily="34" charset="0"/>
              </a:defRPr>
            </a:lvl1pPr>
            <a:lvl2pPr>
              <a:defRPr sz="2800">
                <a:latin typeface="Lato" panose="020F0502020204030203" pitchFamily="34" charset="0"/>
              </a:defRPr>
            </a:lvl2pPr>
            <a:lvl3pPr>
              <a:defRPr sz="2400">
                <a:latin typeface="Lato" panose="020F0502020204030203" pitchFamily="34" charset="0"/>
              </a:defRPr>
            </a:lvl3pPr>
            <a:lvl4pPr>
              <a:defRPr sz="2000">
                <a:latin typeface="Lato" panose="020F0502020204030203" pitchFamily="34" charset="0"/>
              </a:defRPr>
            </a:lvl4pPr>
            <a:lvl5pPr>
              <a:defRPr sz="2000">
                <a:latin typeface="Lat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Lat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1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Lato" panose="020F050202020403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Lat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Lat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CF64A208-0694-964E-93B1-EAF2C4DF2BAD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ato" panose="020F0502020204030203" pitchFamily="34" charset="0"/>
              </a:defRPr>
            </a:lvl1pPr>
          </a:lstStyle>
          <a:p>
            <a:fld id="{1A7D4241-18B8-5046-A9FC-AB90B7CAF4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A208-0694-964E-93B1-EAF2C4DF2BAD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D4241-18B8-5046-A9FC-AB90B7CA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1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421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2479431"/>
            <a:ext cx="9144000" cy="8440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592"/>
                </a:solidFill>
                <a:latin typeface="Lato" charset="0"/>
                <a:ea typeface="Lato" charset="0"/>
                <a:cs typeface="Lato" charset="0"/>
              </a:rPr>
              <a:t>Lab 2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524000" y="3323491"/>
            <a:ext cx="9144000" cy="49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Lato Medium" charset="0"/>
                <a:ea typeface="Lato Medium" charset="0"/>
                <a:cs typeface="Lato Medium" charset="0"/>
              </a:rPr>
              <a:t>CS 418: Interactive Computer Graphics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0" y="3784275"/>
            <a:ext cx="9144000" cy="492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Lato Medium" charset="0"/>
                <a:ea typeface="Lato Medium" charset="0"/>
                <a:cs typeface="Lato Medium" charset="0"/>
              </a:rPr>
              <a:t>UNIVERSITY OF ILLINOIS AT URBANA-CHAMPAIGN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  <a:latin typeface="Lato Medium" charset="0"/>
              <a:ea typeface="Lato Medium" charset="0"/>
              <a:cs typeface="Lato Medium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F8BAB2-8017-4A69-9401-14F88601F81E}"/>
              </a:ext>
            </a:extLst>
          </p:cNvPr>
          <p:cNvSpPr txBox="1"/>
          <p:nvPr/>
        </p:nvSpPr>
        <p:spPr>
          <a:xfrm>
            <a:off x="2107096" y="5797952"/>
            <a:ext cx="5262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Slides by Eric Shaffer</a:t>
            </a:r>
          </a:p>
        </p:txBody>
      </p:sp>
    </p:spTree>
    <p:extLst>
      <p:ext uri="{BB962C8B-B14F-4D97-AF65-F5344CB8AC3E}">
        <p14:creationId xmlns:p14="http://schemas.microsoft.com/office/powerpoint/2010/main" val="93217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8D504-4528-464B-9B24-F499BB1A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Deforming a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C4E33-C664-4D89-B670-7599BA71D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07" y="1825625"/>
            <a:ext cx="1129599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Your Tasks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Add code for the </a:t>
            </a:r>
            <a:r>
              <a:rPr lang="en-US" b="1" dirty="0" err="1"/>
              <a:t>deformSin</a:t>
            </a:r>
            <a:r>
              <a:rPr lang="en-US" dirty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</a:t>
            </a:r>
            <a:r>
              <a:rPr lang="en-US" b="1" dirty="0" err="1"/>
              <a:t>loadVertices</a:t>
            </a:r>
            <a:r>
              <a:rPr lang="en-US" dirty="0"/>
              <a:t>, call </a:t>
            </a:r>
            <a:r>
              <a:rPr lang="en-US" b="1" dirty="0" err="1"/>
              <a:t>deformSin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Use it to adjust the positions of the boundary vertices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needs to be added to the </a:t>
            </a:r>
            <a:r>
              <a:rPr lang="en-US" b="1" dirty="0"/>
              <a:t>animate</a:t>
            </a:r>
            <a:r>
              <a:rPr lang="en-US" dirty="0"/>
              <a:t> function?</a:t>
            </a:r>
            <a:br>
              <a:rPr lang="en-US" dirty="0"/>
            </a:br>
            <a:r>
              <a:rPr lang="en-US" dirty="0"/>
              <a:t>Just a single line…but it needs to happen to see the geometry change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39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D0262-9937-47D8-8CF5-4BD168E8B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64AB1-6AF9-4640-B291-64FDE6B98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MP1 Exercise – Changing coordinates in the vertex buffer</a:t>
            </a:r>
          </a:p>
          <a:p>
            <a:r>
              <a:rPr lang="en-US" dirty="0"/>
              <a:t>Any MP1 Questions?</a:t>
            </a:r>
          </a:p>
        </p:txBody>
      </p:sp>
    </p:spTree>
    <p:extLst>
      <p:ext uri="{BB962C8B-B14F-4D97-AF65-F5344CB8AC3E}">
        <p14:creationId xmlns:p14="http://schemas.microsoft.com/office/powerpoint/2010/main" val="75063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B2504-146D-4DAB-A341-BE8D3D78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Triangle Fans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9C4DD-6188-4403-A848-74AF8AAA6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34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WebGL</a:t>
            </a:r>
            <a:r>
              <a:rPr lang="en-US" dirty="0"/>
              <a:t> offers as special drawing mode to render triangle fans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triangle fan is a triangulated polygon with a central vertex </a:t>
            </a:r>
          </a:p>
          <a:p>
            <a:pPr marL="0" indent="0">
              <a:buNone/>
            </a:pPr>
            <a:r>
              <a:rPr lang="en-US" dirty="0"/>
              <a:t>This central vertex forms one corner of every triangle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B67602-3273-42CB-B56A-37C9FE7EA6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260" t="46198" r="1"/>
          <a:stretch/>
        </p:blipFill>
        <p:spPr>
          <a:xfrm>
            <a:off x="3894081" y="2242382"/>
            <a:ext cx="1973879" cy="25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25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B2504-146D-4DAB-A341-BE8D3D78D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Triangle Fans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86876DB-6A8D-4C71-A3A0-D7861432ED0D}"/>
              </a:ext>
            </a:extLst>
          </p:cNvPr>
          <p:cNvSpPr txBox="1">
            <a:spLocks/>
          </p:cNvSpPr>
          <p:nvPr/>
        </p:nvSpPr>
        <p:spPr>
          <a:xfrm>
            <a:off x="216976" y="1563650"/>
            <a:ext cx="4479010" cy="44375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34" tIns="45717" rIns="91434" bIns="45717" rtlCol="0">
            <a:normAutofit fontScale="62500" lnSpcReduction="20000"/>
          </a:bodyPr>
          <a:lstStyle>
            <a:lvl1pPr marL="342874" indent="-342874" algn="l" defTabSz="914332" rtl="0" eaLnBrk="1" latinLnBrk="0" hangingPunct="1">
              <a:spcBef>
                <a:spcPts val="999"/>
              </a:spcBef>
              <a:buClr>
                <a:schemeClr val="accent2"/>
              </a:buClr>
              <a:buFont typeface="Wingdings 2" pitchFamily="18" charset="2"/>
              <a:buChar char=""/>
              <a:defRPr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750" indent="-336526" algn="l" defTabSz="914332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 2" pitchFamily="18" charset="2"/>
              <a:buChar char="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034974" indent="-349224" algn="l" defTabSz="914332" rtl="0" eaLnBrk="1" latinLnBrk="0" hangingPunct="1">
              <a:spcBef>
                <a:spcPts val="600"/>
              </a:spcBef>
              <a:buClr>
                <a:schemeClr val="tx2"/>
              </a:buClr>
              <a:buFont typeface="Wingdings 2" pitchFamily="18" charset="2"/>
              <a:buChar char="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498" indent="-336526" algn="l" defTabSz="914332" rtl="0" eaLnBrk="1" latinLnBrk="0" hangingPunct="1">
              <a:spcBef>
                <a:spcPts val="600"/>
              </a:spcBef>
              <a:buClr>
                <a:schemeClr val="accent2"/>
              </a:buClr>
              <a:buFont typeface="Wingdings 2" pitchFamily="18" charset="2"/>
              <a:buChar char="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720724" indent="-349224" algn="l" defTabSz="914332" rtl="0" eaLnBrk="1" latinLnBrk="0" hangingPunct="1">
              <a:spcBef>
                <a:spcPts val="600"/>
              </a:spcBef>
              <a:buClr>
                <a:schemeClr val="accent3"/>
              </a:buClr>
              <a:buFont typeface="Wingdings 2" pitchFamily="18" charset="2"/>
              <a:buChar char=""/>
              <a:defRPr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055661" indent="-344463" algn="l" defTabSz="914332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9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398537" indent="-344463" algn="l" defTabSz="914332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9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742998" indent="-344463" algn="l" defTabSz="914332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"/>
              <a:defRPr lang="en-US" sz="1900" kern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087461" indent="-344463" algn="l" defTabSz="914332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"/>
              <a:defRPr lang="en-US" sz="1900" kern="1200" dirty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err="1">
                <a:latin typeface="Lato" panose="020F0502020204030203" pitchFamily="34" charset="0"/>
              </a:rPr>
              <a:t>vertexPositionBuffer</a:t>
            </a:r>
            <a:r>
              <a:rPr lang="en-US" b="1" dirty="0">
                <a:latin typeface="Lato" panose="020F0502020204030203" pitchFamily="34" charset="0"/>
              </a:rPr>
              <a:t> = </a:t>
            </a:r>
            <a:r>
              <a:rPr lang="en-US" b="1" dirty="0" err="1">
                <a:latin typeface="Lato" panose="020F0502020204030203" pitchFamily="34" charset="0"/>
              </a:rPr>
              <a:t>gl.createBuffer</a:t>
            </a:r>
            <a:r>
              <a:rPr lang="en-US" b="1" dirty="0">
                <a:latin typeface="Lato" panose="020F0502020204030203" pitchFamily="34" charset="0"/>
              </a:rPr>
              <a:t>();</a:t>
            </a:r>
          </a:p>
          <a:p>
            <a:pPr marL="0" indent="0">
              <a:buNone/>
            </a:pPr>
            <a:r>
              <a:rPr lang="en-US" b="1" dirty="0" err="1">
                <a:latin typeface="Lato" panose="020F0502020204030203" pitchFamily="34" charset="0"/>
              </a:rPr>
              <a:t>gl.bindBuffer</a:t>
            </a:r>
            <a:r>
              <a:rPr lang="en-US" b="1" dirty="0">
                <a:latin typeface="Lato" panose="020F0502020204030203" pitchFamily="34" charset="0"/>
              </a:rPr>
              <a:t>(</a:t>
            </a:r>
            <a:r>
              <a:rPr lang="en-US" b="1" dirty="0" err="1">
                <a:latin typeface="Lato" panose="020F0502020204030203" pitchFamily="34" charset="0"/>
              </a:rPr>
              <a:t>gl.ARRAY_BUFFER</a:t>
            </a:r>
            <a:r>
              <a:rPr lang="en-US" b="1" dirty="0">
                <a:latin typeface="Lato" panose="020F0502020204030203" pitchFamily="34" charset="0"/>
              </a:rPr>
              <a:t>, </a:t>
            </a:r>
            <a:r>
              <a:rPr lang="en-US" b="1" dirty="0" err="1">
                <a:latin typeface="Lato" panose="020F0502020204030203" pitchFamily="34" charset="0"/>
              </a:rPr>
              <a:t>vertexPositionBuffer</a:t>
            </a:r>
            <a:r>
              <a:rPr lang="en-US" b="1" dirty="0">
                <a:latin typeface="Lato" panose="020F0502020204030203" pitchFamily="34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Lato" panose="020F0502020204030203" pitchFamily="34" charset="0"/>
              </a:rPr>
              <a:t>var</a:t>
            </a:r>
            <a:r>
              <a:rPr lang="en-US" b="1" dirty="0">
                <a:latin typeface="Lato" panose="020F0502020204030203" pitchFamily="34" charset="0"/>
              </a:rPr>
              <a:t> </a:t>
            </a:r>
            <a:r>
              <a:rPr lang="en-US" b="1" dirty="0" err="1">
                <a:latin typeface="Lato" panose="020F0502020204030203" pitchFamily="34" charset="0"/>
              </a:rPr>
              <a:t>triangleVertices</a:t>
            </a:r>
            <a:r>
              <a:rPr lang="en-US" b="1" dirty="0">
                <a:latin typeface="Lato" panose="020F0502020204030203" pitchFamily="34" charset="0"/>
              </a:rPr>
              <a:t> = [</a:t>
            </a:r>
          </a:p>
          <a:p>
            <a:pPr marL="0" indent="0">
              <a:buNone/>
            </a:pPr>
            <a:r>
              <a:rPr lang="en-US" b="1" dirty="0">
                <a:latin typeface="Lato" panose="020F0502020204030203" pitchFamily="34" charset="0"/>
              </a:rPr>
              <a:t>          0.5, -0.5,  0.0,</a:t>
            </a:r>
          </a:p>
          <a:p>
            <a:pPr marL="0" indent="0">
              <a:buNone/>
            </a:pPr>
            <a:r>
              <a:rPr lang="en-US" b="1" dirty="0">
                <a:latin typeface="Lato" panose="020F0502020204030203" pitchFamily="34" charset="0"/>
              </a:rPr>
              <a:t>         1.0, 0.5,  0.0,</a:t>
            </a:r>
          </a:p>
          <a:p>
            <a:pPr marL="0" indent="0">
              <a:buNone/>
            </a:pPr>
            <a:r>
              <a:rPr lang="en-US" b="1" dirty="0">
                <a:latin typeface="Lato" panose="020F0502020204030203" pitchFamily="34" charset="0"/>
              </a:rPr>
              <a:t>          0.0,  0.5,  0.0,</a:t>
            </a:r>
          </a:p>
          <a:p>
            <a:pPr marL="0" indent="0">
              <a:buNone/>
            </a:pPr>
            <a:r>
              <a:rPr lang="en-US" b="1" dirty="0">
                <a:latin typeface="Lato" panose="020F0502020204030203" pitchFamily="34" charset="0"/>
              </a:rPr>
              <a:t>         -0.5, -0.5,  0.0,</a:t>
            </a:r>
          </a:p>
          <a:p>
            <a:pPr marL="0" indent="0">
              <a:buNone/>
            </a:pPr>
            <a:r>
              <a:rPr lang="en-US" b="1" dirty="0">
                <a:latin typeface="Lato" panose="020F0502020204030203" pitchFamily="34" charset="0"/>
              </a:rPr>
              <a:t>];</a:t>
            </a:r>
          </a:p>
          <a:p>
            <a:pPr marL="0" indent="0">
              <a:buNone/>
            </a:pPr>
            <a:r>
              <a:rPr lang="en-US" b="1" dirty="0" err="1">
                <a:latin typeface="Lato" panose="020F0502020204030203" pitchFamily="34" charset="0"/>
              </a:rPr>
              <a:t>gl.bufferData</a:t>
            </a:r>
            <a:r>
              <a:rPr lang="en-US" b="1" dirty="0">
                <a:latin typeface="Lato" panose="020F0502020204030203" pitchFamily="34" charset="0"/>
              </a:rPr>
              <a:t>(</a:t>
            </a:r>
            <a:r>
              <a:rPr lang="en-US" b="1" dirty="0" err="1">
                <a:latin typeface="Lato" panose="020F0502020204030203" pitchFamily="34" charset="0"/>
              </a:rPr>
              <a:t>gl.ARRAY_BUFFER</a:t>
            </a:r>
            <a:r>
              <a:rPr lang="en-US" b="1" dirty="0">
                <a:latin typeface="Lato" panose="020F0502020204030203" pitchFamily="34" charset="0"/>
              </a:rPr>
              <a:t>, new   </a:t>
            </a:r>
            <a:br>
              <a:rPr lang="en-US" b="1" dirty="0">
                <a:latin typeface="Lato" panose="020F0502020204030203" pitchFamily="34" charset="0"/>
              </a:rPr>
            </a:br>
            <a:r>
              <a:rPr lang="en-US" b="1" dirty="0">
                <a:latin typeface="Lato" panose="020F0502020204030203" pitchFamily="34" charset="0"/>
              </a:rPr>
              <a:t>         Float32Array(</a:t>
            </a:r>
            <a:r>
              <a:rPr lang="en-US" b="1" dirty="0" err="1">
                <a:latin typeface="Lato" panose="020F0502020204030203" pitchFamily="34" charset="0"/>
              </a:rPr>
              <a:t>triangleVertices</a:t>
            </a:r>
            <a:r>
              <a:rPr lang="en-US" b="1" dirty="0">
                <a:latin typeface="Lato" panose="020F0502020204030203" pitchFamily="34" charset="0"/>
              </a:rPr>
              <a:t>), </a:t>
            </a:r>
            <a:r>
              <a:rPr lang="en-US" b="1" dirty="0" err="1">
                <a:latin typeface="Lato" panose="020F0502020204030203" pitchFamily="34" charset="0"/>
              </a:rPr>
              <a:t>gl.DYNAMIC_DRAW</a:t>
            </a:r>
            <a:r>
              <a:rPr lang="en-US" b="1" dirty="0">
                <a:latin typeface="Lato" panose="020F0502020204030203" pitchFamily="34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Lato" panose="020F0502020204030203" pitchFamily="34" charset="0"/>
              </a:rPr>
              <a:t>vertexPositionBuffer.itemSize</a:t>
            </a:r>
            <a:r>
              <a:rPr lang="en-US" b="1" dirty="0">
                <a:latin typeface="Lato" panose="020F0502020204030203" pitchFamily="34" charset="0"/>
              </a:rPr>
              <a:t> = 3;</a:t>
            </a:r>
          </a:p>
          <a:p>
            <a:pPr marL="0" indent="0">
              <a:buNone/>
            </a:pPr>
            <a:r>
              <a:rPr lang="en-US" b="1" dirty="0" err="1">
                <a:latin typeface="Lato" panose="020F0502020204030203" pitchFamily="34" charset="0"/>
              </a:rPr>
              <a:t>vertexPositionBuffer.numberOfItems</a:t>
            </a:r>
            <a:r>
              <a:rPr lang="en-US" b="1" dirty="0">
                <a:latin typeface="Lato" panose="020F0502020204030203" pitchFamily="34" charset="0"/>
              </a:rPr>
              <a:t> = 4;</a:t>
            </a:r>
          </a:p>
          <a:p>
            <a:pPr marL="0" indent="0">
              <a:buNone/>
            </a:pPr>
            <a:r>
              <a:rPr lang="en-US" b="1" dirty="0">
                <a:latin typeface="Lato" panose="020F0502020204030203" pitchFamily="34" charset="0"/>
              </a:rPr>
              <a:t>….</a:t>
            </a:r>
          </a:p>
          <a:p>
            <a:pPr marL="0" indent="0">
              <a:buNone/>
            </a:pPr>
            <a:r>
              <a:rPr lang="en-US" sz="2000" b="1" dirty="0" err="1">
                <a:latin typeface="Lato" panose="020F0502020204030203" pitchFamily="34" charset="0"/>
              </a:rPr>
              <a:t>gl.drawArrays</a:t>
            </a:r>
            <a:r>
              <a:rPr lang="en-US" sz="2000" b="1" dirty="0">
                <a:latin typeface="Lato" panose="020F0502020204030203" pitchFamily="34" charset="0"/>
              </a:rPr>
              <a:t>(</a:t>
            </a:r>
            <a:r>
              <a:rPr lang="en-US" sz="2000" b="1" dirty="0" err="1">
                <a:latin typeface="Lato" panose="020F0502020204030203" pitchFamily="34" charset="0"/>
              </a:rPr>
              <a:t>gl.TRIANGLE_FAN</a:t>
            </a:r>
            <a:r>
              <a:rPr lang="en-US" sz="2000" b="1" dirty="0">
                <a:latin typeface="Lato" panose="020F0502020204030203" pitchFamily="34" charset="0"/>
              </a:rPr>
              <a:t>, 0, </a:t>
            </a:r>
            <a:r>
              <a:rPr lang="en-US" sz="2000" b="1" dirty="0" err="1">
                <a:latin typeface="Lato" panose="020F0502020204030203" pitchFamily="34" charset="0"/>
              </a:rPr>
              <a:t>vertexPositionBuffer.numberOfItems</a:t>
            </a:r>
            <a:r>
              <a:rPr lang="en-US" sz="2000" b="1" dirty="0">
                <a:latin typeface="Lato" panose="020F0502020204030203" pitchFamily="34" charset="0"/>
              </a:rPr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88CCB94-C259-452C-9E09-F9652AF5C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290" y="1563650"/>
            <a:ext cx="6316717" cy="4537378"/>
          </a:xfrm>
        </p:spPr>
        <p:txBody>
          <a:bodyPr>
            <a:normAutofit/>
          </a:bodyPr>
          <a:lstStyle/>
          <a:p>
            <a:r>
              <a:rPr lang="en-US" sz="2400" dirty="0"/>
              <a:t>First vertex is the fan center</a:t>
            </a:r>
          </a:p>
          <a:p>
            <a:r>
              <a:rPr lang="en-US" sz="2400" dirty="0"/>
              <a:t>Next two vertices specify the first triangle</a:t>
            </a:r>
          </a:p>
          <a:p>
            <a:r>
              <a:rPr lang="en-US" sz="2400" dirty="0"/>
              <a:t>Each succeeding vertex forms a triangle with the center and previous vertex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3D79C5A-5B01-49D0-963E-0851AD8119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8830" y="3410035"/>
            <a:ext cx="2993529" cy="29831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CEC6E97-1E36-470E-8252-292F79C6719F}"/>
              </a:ext>
            </a:extLst>
          </p:cNvPr>
          <p:cNvSpPr txBox="1"/>
          <p:nvPr/>
        </p:nvSpPr>
        <p:spPr>
          <a:xfrm>
            <a:off x="8912773" y="4267200"/>
            <a:ext cx="26748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Which vertices correspond to which coordinates in the code?</a:t>
            </a:r>
          </a:p>
        </p:txBody>
      </p:sp>
    </p:spTree>
    <p:extLst>
      <p:ext uri="{BB962C8B-B14F-4D97-AF65-F5344CB8AC3E}">
        <p14:creationId xmlns:p14="http://schemas.microsoft.com/office/powerpoint/2010/main" val="377239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201B6-2E49-4C91-B9F2-9E66D05A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a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F742-2E66-4F4A-8EFA-AA9ECBE6F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can </a:t>
            </a:r>
            <a:r>
              <a:rPr lang="en-US" b="1" i="1" dirty="0"/>
              <a:t>procedurally generate </a:t>
            </a:r>
            <a:r>
              <a:rPr lang="en-US" dirty="0"/>
              <a:t>the geometry for a circle</a:t>
            </a:r>
          </a:p>
          <a:p>
            <a:pPr marL="0" indent="0">
              <a:buNone/>
            </a:pPr>
            <a:r>
              <a:rPr lang="en-US" dirty="0"/>
              <a:t>Easy to approximate the shape using a triangle fan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1986" name="Picture 2" descr="Image result for circle triangle fan">
            <a:extLst>
              <a:ext uri="{FF2B5EF4-FFF2-40B4-BE49-F238E27FC236}">
                <a16:creationId xmlns:a16="http://schemas.microsoft.com/office/drawing/2014/main" id="{E6A6CDC3-19AB-4153-89D6-937BE483F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266" y="3011209"/>
            <a:ext cx="3153339" cy="3165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91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201B6-2E49-4C91-B9F2-9E66D05AD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the Circle Vertices</a:t>
            </a:r>
          </a:p>
        </p:txBody>
      </p:sp>
      <p:pic>
        <p:nvPicPr>
          <p:cNvPr id="41986" name="Picture 2" descr="Image result for circle triangle fan">
            <a:extLst>
              <a:ext uri="{FF2B5EF4-FFF2-40B4-BE49-F238E27FC236}">
                <a16:creationId xmlns:a16="http://schemas.microsoft.com/office/drawing/2014/main" id="{E6A6CDC3-19AB-4153-89D6-937BE483F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1749" y="581517"/>
            <a:ext cx="1788879" cy="1795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3ADEE93-E1D8-4A8F-B28E-3F28C130E355}"/>
              </a:ext>
            </a:extLst>
          </p:cNvPr>
          <p:cNvSpPr txBox="1"/>
          <p:nvPr/>
        </p:nvSpPr>
        <p:spPr>
          <a:xfrm>
            <a:off x="7309945" y="3189890"/>
            <a:ext cx="3909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would we draw if the loop were </a:t>
            </a:r>
            <a:br>
              <a:rPr lang="en-US" dirty="0"/>
            </a:br>
            <a:r>
              <a:rPr lang="en-US" b="1" dirty="0"/>
              <a:t>for(</a:t>
            </a:r>
            <a:r>
              <a:rPr lang="en-US" b="1" dirty="0" err="1"/>
              <a:t>i</a:t>
            </a:r>
            <a:r>
              <a:rPr lang="en-US" b="1" dirty="0"/>
              <a:t>=0;i&lt;</a:t>
            </a:r>
            <a:r>
              <a:rPr lang="en-US" b="1" dirty="0" err="1"/>
              <a:t>numVertices;i</a:t>
            </a:r>
            <a:r>
              <a:rPr lang="en-US" b="1" dirty="0"/>
              <a:t>++)</a:t>
            </a:r>
            <a:r>
              <a:rPr lang="en-US" dirty="0"/>
              <a:t> 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91F140-C555-449B-B414-3395CD536633}"/>
              </a:ext>
            </a:extLst>
          </p:cNvPr>
          <p:cNvSpPr txBox="1"/>
          <p:nvPr/>
        </p:nvSpPr>
        <p:spPr>
          <a:xfrm>
            <a:off x="7312573" y="4519448"/>
            <a:ext cx="4041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Where in the array does the JavaScript push function place the new coordinate?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D59B36-F8EB-4FAE-B221-69B1F38EF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065" y="1690690"/>
            <a:ext cx="6561153" cy="4734910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733402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1099F-6834-48B4-B5CF-3E285165B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Deforming a Mesh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B88CC-BD6F-4778-B8F1-EAF2DDF9B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473529"/>
            <a:ext cx="110384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Let’s try deforming the circle by explicitly changing the vertex buffer.</a:t>
            </a:r>
          </a:p>
          <a:p>
            <a:pPr marL="0" indent="0">
              <a:buNone/>
            </a:pPr>
            <a:r>
              <a:rPr lang="en-US" sz="2400" dirty="0"/>
              <a:t>We’ll add offsets based on a sine curve to the circle boundary vertices</a:t>
            </a:r>
          </a:p>
          <a:p>
            <a:pPr marL="0" indent="0">
              <a:buNone/>
            </a:pPr>
            <a:r>
              <a:rPr lang="en-US" sz="2400" dirty="0"/>
              <a:t>Grab the demo code and take a look….it should draw a circle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EB78AD-7CC6-4AD8-B81D-269588E342E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786" t="27396" r="24841" b="10479"/>
          <a:stretch/>
        </p:blipFill>
        <p:spPr>
          <a:xfrm>
            <a:off x="6579476" y="2965576"/>
            <a:ext cx="3326524" cy="35403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D1FAE5-4B41-42A5-BB9B-72CF004CB9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263" t="20619" r="19631" b="19760"/>
          <a:stretch/>
        </p:blipFill>
        <p:spPr>
          <a:xfrm>
            <a:off x="1039078" y="2965576"/>
            <a:ext cx="3509720" cy="354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04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93CB-D9E4-4A8F-94EB-BCD37BB2E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297" y="196962"/>
            <a:ext cx="10515600" cy="1325563"/>
          </a:xfrm>
        </p:spPr>
        <p:txBody>
          <a:bodyPr/>
          <a:lstStyle/>
          <a:p>
            <a:r>
              <a:rPr lang="en-US" dirty="0"/>
              <a:t>Deforming a Circle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55447-4A1A-48D9-8C7C-434200BAF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511" y="148611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Some things to notice about the code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 err="1"/>
              <a:t>gl.bufferData</a:t>
            </a:r>
            <a:r>
              <a:rPr lang="en-US" sz="1800" dirty="0"/>
              <a:t>(</a:t>
            </a:r>
            <a:r>
              <a:rPr lang="en-US" sz="1800" dirty="0" err="1"/>
              <a:t>gl.ARRAY_BUFFER</a:t>
            </a:r>
            <a:r>
              <a:rPr lang="en-US" sz="1800" dirty="0"/>
              <a:t>, new Float32Array(</a:t>
            </a:r>
            <a:r>
              <a:rPr lang="en-US" sz="1800" dirty="0" err="1"/>
              <a:t>triangleVertices</a:t>
            </a:r>
            <a:r>
              <a:rPr lang="en-US" sz="1800" dirty="0"/>
              <a:t>), </a:t>
            </a:r>
            <a:r>
              <a:rPr lang="en-US" sz="1800" b="1" dirty="0" err="1"/>
              <a:t>gl.DYNAMIC_DRAW</a:t>
            </a:r>
            <a:r>
              <a:rPr lang="en-US" sz="1800" dirty="0"/>
              <a:t>);</a:t>
            </a:r>
          </a:p>
          <a:p>
            <a:pPr marL="457200" lvl="1" indent="0">
              <a:buNone/>
            </a:pPr>
            <a:r>
              <a:rPr lang="en-US" sz="1400" dirty="0"/>
              <a:t>This is a hint to </a:t>
            </a:r>
            <a:r>
              <a:rPr lang="en-US" sz="1400" dirty="0" err="1"/>
              <a:t>WebGL</a:t>
            </a:r>
            <a:r>
              <a:rPr lang="en-US" sz="1400" dirty="0"/>
              <a:t> that we’ll be changing the values in the buffer….</a:t>
            </a:r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We keep a global </a:t>
            </a:r>
            <a:r>
              <a:rPr lang="en-US" sz="1800" b="1" dirty="0" err="1"/>
              <a:t>defAngle</a:t>
            </a:r>
            <a:r>
              <a:rPr lang="en-US" sz="1800" b="1" dirty="0"/>
              <a:t> </a:t>
            </a:r>
            <a:r>
              <a:rPr lang="en-US" sz="1800" dirty="0"/>
              <a:t>that is incremented once per frame</a:t>
            </a:r>
            <a:br>
              <a:rPr lang="en-US" sz="1800" dirty="0"/>
            </a:br>
            <a:r>
              <a:rPr lang="en-US" sz="1800" dirty="0"/>
              <a:t>We’ll use this to move the deformation around the boundary boundary….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The </a:t>
            </a:r>
            <a:r>
              <a:rPr lang="en-US" sz="1800" b="1" dirty="0" err="1"/>
              <a:t>setupBuffers</a:t>
            </a:r>
            <a:r>
              <a:rPr lang="en-US" sz="1800" dirty="0"/>
              <a:t> function has been refactored </a:t>
            </a:r>
            <a:br>
              <a:rPr lang="en-US" sz="1800" dirty="0"/>
            </a:br>
            <a:r>
              <a:rPr lang="en-US" sz="1800" dirty="0"/>
              <a:t>There are now separate functions for setting up the vertex and color buffers. </a:t>
            </a:r>
            <a:r>
              <a:rPr lang="en-US" sz="1800" b="1" dirty="0"/>
              <a:t>Why?</a:t>
            </a:r>
            <a:br>
              <a:rPr lang="en-US" sz="1800" dirty="0"/>
            </a:b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5626D0-EB28-44AB-B081-2E6104798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901757"/>
            <a:ext cx="4024477" cy="1696518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60650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21DC-F6AC-40FD-AA86-0B3E9765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Deforming a Circle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D602E6-575F-49CE-8652-675CC8D54947}"/>
              </a:ext>
            </a:extLst>
          </p:cNvPr>
          <p:cNvSpPr txBox="1"/>
          <p:nvPr/>
        </p:nvSpPr>
        <p:spPr>
          <a:xfrm>
            <a:off x="838200" y="1471448"/>
            <a:ext cx="8510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Here’s some code you could use to calculate the deformation…</a:t>
            </a:r>
          </a:p>
          <a:p>
            <a:r>
              <a:rPr lang="en-US" sz="2400" dirty="0"/>
              <a:t>Can you explain what it is doing?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608119-99E7-45D3-8B1D-E5DF14B81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58" y="2580290"/>
            <a:ext cx="10103442" cy="3994626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891665117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SampleSlides</Template>
  <TotalTime>6808</TotalTime>
  <Words>356</Words>
  <Application>Microsoft Office PowerPoint</Application>
  <PresentationFormat>Widescreen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</vt:lpstr>
      <vt:lpstr>Lato</vt:lpstr>
      <vt:lpstr>Lato Medium</vt:lpstr>
      <vt:lpstr>Wingdings 2</vt:lpstr>
      <vt:lpstr>SampleSlides</vt:lpstr>
      <vt:lpstr>PowerPoint Presentation</vt:lpstr>
      <vt:lpstr>Agenda for Today</vt:lpstr>
      <vt:lpstr>Drawing Triangle Fans</vt:lpstr>
      <vt:lpstr>Drawing Triangle Fans</vt:lpstr>
      <vt:lpstr>Drawing a Circle</vt:lpstr>
      <vt:lpstr>Generating the Circle Vertices</vt:lpstr>
      <vt:lpstr>Exercise: Deforming a Mesh</vt:lpstr>
      <vt:lpstr>Deforming a Circle</vt:lpstr>
      <vt:lpstr>Deforming a Circle</vt:lpstr>
      <vt:lpstr>Deforming a Circle</vt:lpstr>
    </vt:vector>
  </TitlesOfParts>
  <Company>UIUC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Schumacher;shaffer1@illinois.edu</dc:creator>
  <cp:lastModifiedBy>Ashwin Vijay</cp:lastModifiedBy>
  <cp:revision>68</cp:revision>
  <dcterms:created xsi:type="dcterms:W3CDTF">2017-05-11T14:02:37Z</dcterms:created>
  <dcterms:modified xsi:type="dcterms:W3CDTF">2018-09-11T21:28:44Z</dcterms:modified>
</cp:coreProperties>
</file>