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67" r:id="rId5"/>
    <p:sldId id="314" r:id="rId6"/>
    <p:sldId id="270" r:id="rId7"/>
    <p:sldId id="311" r:id="rId8"/>
    <p:sldId id="312" r:id="rId9"/>
    <p:sldId id="273" r:id="rId10"/>
    <p:sldId id="308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295" r:id="rId19"/>
    <p:sldId id="280" r:id="rId20"/>
    <p:sldId id="310" r:id="rId21"/>
    <p:sldId id="315" r:id="rId22"/>
    <p:sldId id="318" r:id="rId23"/>
    <p:sldId id="320" r:id="rId24"/>
    <p:sldId id="316" r:id="rId25"/>
    <p:sldId id="321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36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105675" tIns="52825" rIns="105675" bIns="52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53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1210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547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609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92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7000" cy="4113900"/>
          </a:xfrm>
          <a:prstGeom prst="rect">
            <a:avLst/>
          </a:prstGeom>
          <a:noFill/>
          <a:ln>
            <a:noFill/>
          </a:ln>
        </p:spPr>
        <p:txBody>
          <a:bodyPr lIns="105675" tIns="52825" rIns="105675" bIns="52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1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041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105675" tIns="52825" rIns="105675" bIns="52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03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7000" cy="4113900"/>
          </a:xfrm>
          <a:prstGeom prst="rect">
            <a:avLst/>
          </a:prstGeom>
          <a:noFill/>
          <a:ln>
            <a:noFill/>
          </a:ln>
        </p:spPr>
        <p:txBody>
          <a:bodyPr lIns="105675" tIns="52825" rIns="105675" bIns="52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564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21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20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43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58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549" y="4342947"/>
            <a:ext cx="5486901" cy="41138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8975"/>
            <a:ext cx="6086475" cy="3424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09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glmatrix.ne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WebGL_AP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ingwebgl.com/blog/?page_id=1217" TargetMode="External"/><Relationship Id="rId4" Type="http://schemas.openxmlformats.org/officeDocument/2006/relationships/hyperlink" Target="http://learningwebgl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brackets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chr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eveloper.chrome.com/devtool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1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buSzPct val="25000"/>
            </a:pPr>
            <a:r>
              <a:rPr lang="en-US" b="1" dirty="0" err="1">
                <a:sym typeface="Calibri"/>
              </a:rPr>
              <a:t>WebGL</a:t>
            </a:r>
            <a:r>
              <a:rPr lang="en-US" b="1" dirty="0">
                <a:sym typeface="Calibri"/>
              </a:rPr>
              <a:t> View 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41B46-90CA-4DE2-ABDE-90F93B1A8DA1}"/>
              </a:ext>
            </a:extLst>
          </p:cNvPr>
          <p:cNvSpPr txBox="1"/>
          <p:nvPr/>
        </p:nvSpPr>
        <p:spPr>
          <a:xfrm>
            <a:off x="139700" y="1825625"/>
            <a:ext cx="12001500" cy="4906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</a:rPr>
              <a:t>How can you work with more convenient coordinates (e.g. [-100, 100])?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</a:rPr>
              <a:t>Let’s call those </a:t>
            </a:r>
            <a:r>
              <a:rPr lang="en-US" sz="2800" b="1" dirty="0">
                <a:latin typeface="Lato" panose="020F0502020204030203" pitchFamily="34" charset="0"/>
              </a:rPr>
              <a:t>world coordinates….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</a:rPr>
              <a:t>View volume coordinates are often called </a:t>
            </a:r>
            <a:r>
              <a:rPr lang="en-US" sz="2800" b="1" dirty="0">
                <a:latin typeface="Lato" panose="020F0502020204030203" pitchFamily="34" charset="0"/>
              </a:rPr>
              <a:t>clip coordinates</a:t>
            </a:r>
            <a:br>
              <a:rPr lang="en-US" sz="2800" b="1" dirty="0">
                <a:latin typeface="Lato" panose="020F0502020204030203" pitchFamily="34" charset="0"/>
              </a:rPr>
            </a:br>
            <a:endParaRPr lang="en-US" sz="2800" b="1" dirty="0">
              <a:latin typeface="Lato" panose="020F050202020403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Lato" panose="020F0502020204030203" pitchFamily="34" charset="0"/>
              </a:rPr>
              <a:t>You can change coordinate systems pretty easily…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</a:rPr>
              <a:t>Specify your geometry in whatever world coordinates you want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</a:rPr>
              <a:t>Transform the coordinates into clip coordinates</a:t>
            </a:r>
          </a:p>
          <a:p>
            <a:pPr marL="9715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</a:rPr>
              <a:t>In other words…scale down all your geometry to fit in the view volume</a:t>
            </a:r>
          </a:p>
          <a:p>
            <a:pPr marL="971550" lvl="1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</a:rPr>
              <a:t>To do so we will use something called an </a:t>
            </a:r>
            <a:r>
              <a:rPr lang="en-US" sz="2800" b="1" dirty="0">
                <a:latin typeface="Lato" panose="020F0502020204030203" pitchFamily="34" charset="0"/>
              </a:rPr>
              <a:t>affine transformation</a:t>
            </a:r>
            <a:r>
              <a:rPr lang="en-US" sz="2800" dirty="0">
                <a:latin typeface="Lato" panose="020F0502020204030203" pitchFamily="34" charset="0"/>
              </a:rPr>
              <a:t/>
            </a:r>
            <a:br>
              <a:rPr lang="en-US" sz="2800" dirty="0">
                <a:latin typeface="Lato" panose="020F0502020204030203" pitchFamily="34" charset="0"/>
              </a:rPr>
            </a:br>
            <a:r>
              <a:rPr lang="en-US" sz="2800" dirty="0">
                <a:latin typeface="Lato" panose="020F0502020204030203" pitchFamily="34" charset="0"/>
              </a:rPr>
              <a:t/>
            </a:r>
            <a:br>
              <a:rPr lang="en-US" sz="2800" dirty="0">
                <a:latin typeface="Lato" panose="020F0502020204030203" pitchFamily="34" charset="0"/>
              </a:rPr>
            </a:br>
            <a:r>
              <a:rPr lang="en-US" sz="2800" dirty="0"/>
              <a:t>	</a:t>
            </a:r>
            <a:br>
              <a:rPr lang="en-US" sz="2800" dirty="0"/>
            </a:b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646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DF93-3D88-47C3-99C3-CBDE90F0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557E-B3C7-4E2E-91C1-0445C1D6F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01" y="1580148"/>
            <a:ext cx="10666466" cy="5277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Quick Overview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You can transform the coordinates of a vertex using a matrix</a:t>
            </a:r>
          </a:p>
          <a:p>
            <a:r>
              <a:rPr lang="en-US" dirty="0"/>
              <a:t>Just multiply the matrix </a:t>
            </a:r>
            <a:r>
              <a:rPr lang="en-US" b="1" dirty="0"/>
              <a:t>M</a:t>
            </a:r>
            <a:r>
              <a:rPr lang="en-US" dirty="0"/>
              <a:t> times the vertex </a:t>
            </a:r>
            <a:r>
              <a:rPr lang="en-US" b="1" dirty="0"/>
              <a:t>p</a:t>
            </a:r>
          </a:p>
          <a:p>
            <a:pPr lvl="1"/>
            <a:r>
              <a:rPr lang="en-US" dirty="0"/>
              <a:t>Convention is to use right multiplication of vertex </a:t>
            </a:r>
            <a:r>
              <a:rPr lang="en-US" b="1" dirty="0" err="1"/>
              <a:t>Mp</a:t>
            </a:r>
            <a:r>
              <a:rPr lang="en-US" b="1" dirty="0"/>
              <a:t>=q</a:t>
            </a:r>
          </a:p>
          <a:p>
            <a:r>
              <a:rPr lang="en-US" dirty="0"/>
              <a:t>You can easily perform </a:t>
            </a:r>
          </a:p>
          <a:p>
            <a:pPr lvl="1"/>
            <a:r>
              <a:rPr lang="en-US" dirty="0"/>
              <a:t>Translation</a:t>
            </a:r>
          </a:p>
          <a:p>
            <a:pPr lvl="1"/>
            <a:r>
              <a:rPr lang="en-US" dirty="0"/>
              <a:t>Scaling</a:t>
            </a:r>
          </a:p>
          <a:p>
            <a:pPr lvl="1"/>
            <a:r>
              <a:rPr lang="en-US" dirty="0"/>
              <a:t>Rotation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work with 4D vertex coordinates &lt;x, y, z, w&gt; where w=1</a:t>
            </a:r>
          </a:p>
          <a:p>
            <a:pPr lvl="1"/>
            <a:r>
              <a:rPr lang="en-US" dirty="0"/>
              <a:t>These are called </a:t>
            </a:r>
            <a:r>
              <a:rPr lang="en-US" b="1" i="1" dirty="0"/>
              <a:t>homogeneous coordinates</a:t>
            </a:r>
          </a:p>
          <a:p>
            <a:pPr lvl="1"/>
            <a:r>
              <a:rPr lang="en-US" dirty="0"/>
              <a:t>You will learn more in about them and transformations in lecture this week</a:t>
            </a:r>
          </a:p>
        </p:txBody>
      </p:sp>
    </p:spTree>
    <p:extLst>
      <p:ext uri="{BB962C8B-B14F-4D97-AF65-F5344CB8AC3E}">
        <p14:creationId xmlns:p14="http://schemas.microsoft.com/office/powerpoint/2010/main" val="88949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 dirty="0"/>
              <a:t>Scaling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6" name="Picture 5" descr="C:\Users\bjonessoda\Documents\Class\CS418\Discussion\09_10\prep\Transformatio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88" y="1867617"/>
            <a:ext cx="4597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jonessoda\Documents\Class\CS418\Discussion\09_10\prep\Transformations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88" y="1867617"/>
            <a:ext cx="4597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7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 dirty="0"/>
              <a:t>Scaling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4105" y="2034289"/>
            <a:ext cx="7319433" cy="422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11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/>
              <a:t>Translation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5" name="Picture 5" descr="C:\Users\bjonessoda\Documents\Class\CS418\Discussion\09_10\prep\Transformation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75" y="1949809"/>
            <a:ext cx="4597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bjonessoda\Documents\Class\CS418\Discussion\09_10\prep\Transformations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75" y="1924409"/>
            <a:ext cx="45974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1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/>
              <a:t>Translation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69" y="1933349"/>
            <a:ext cx="8238067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4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 dirty="0"/>
              <a:t>Rotation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5" name="Picture 2" descr="C:\Users\bjonessoda\Documents\Class\CS418\Discussion\09_10\prep\Transformations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95" y="1711221"/>
            <a:ext cx="467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bjonessoda\Documents\Class\CS418\Discussion\09_10\prep\Transformations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5" y="1711221"/>
            <a:ext cx="4673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31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800" dirty="0"/>
              <a:t>Rotation</a:t>
            </a:r>
            <a:endParaRPr lang="en" sz="4800" b="1" dirty="0">
              <a:solidFill>
                <a:srgbClr val="FFC000"/>
              </a:solidFill>
              <a:sym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6720" y="1448662"/>
            <a:ext cx="11705689" cy="534084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38150" marR="0" lvl="0" indent="-1612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6629" indent="0">
              <a:lnSpc>
                <a:spcPct val="80000"/>
              </a:lnSpc>
              <a:buNone/>
            </a:pPr>
            <a:r>
              <a:rPr lang="en-US" altLang="zh-TW" sz="1867" dirty="0">
                <a:ea typeface="PMingLiU" charset="0"/>
                <a:cs typeface="ＭＳ Ｐゴシック" charset="-128"/>
              </a:rPr>
              <a:t>  </a:t>
            </a:r>
            <a:endParaRPr lang="en-US" altLang="zh-TW" sz="1867" dirty="0">
              <a:ea typeface="PMingLiU" panose="02020500000000000000" pitchFamily="18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382" y="1612686"/>
            <a:ext cx="5681785" cy="51768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22551" y="5757789"/>
            <a:ext cx="6037208" cy="6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1" lang="en-US" altLang="zh-TW" sz="29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PMingLiU" panose="02020500000000000000" pitchFamily="18" charset="-120"/>
              </a:rPr>
              <a:t>You may also specify rotation 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kumimoji="1" lang="en-US" altLang="zh-TW" sz="2933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PMingLiU" panose="02020500000000000000" pitchFamily="18" charset="-120"/>
              </a:rPr>
              <a:t>about an arbitrary axis…</a:t>
            </a:r>
          </a:p>
        </p:txBody>
      </p:sp>
    </p:spTree>
    <p:extLst>
      <p:ext uri="{BB962C8B-B14F-4D97-AF65-F5344CB8AC3E}">
        <p14:creationId xmlns:p14="http://schemas.microsoft.com/office/powerpoint/2010/main" val="3834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EF6B-4D77-4FCD-A524-38AFD2A8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ortho Transformation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3CC040-00F6-4E8E-A527-5B3B1336C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73"/>
          <a:stretch/>
        </p:blipFill>
        <p:spPr>
          <a:xfrm>
            <a:off x="542166" y="1546564"/>
            <a:ext cx="5224902" cy="46833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81726-9C3C-4636-9A66-5445BFC229E9}"/>
              </a:ext>
            </a:extLst>
          </p:cNvPr>
          <p:cNvSpPr txBox="1"/>
          <p:nvPr/>
        </p:nvSpPr>
        <p:spPr>
          <a:xfrm>
            <a:off x="6191250" y="2171700"/>
            <a:ext cx="53232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0"/>
              </a:rPr>
              <a:t>The ortho transformation maps any rectangular axis-aligned  viewing volume to the </a:t>
            </a:r>
            <a:r>
              <a:rPr lang="en-US" sz="2800" dirty="0" err="1">
                <a:latin typeface="Lato" panose="020F0502020204030203" pitchFamily="34" charset="0"/>
              </a:rPr>
              <a:t>WebGL</a:t>
            </a:r>
            <a:r>
              <a:rPr lang="en-US" sz="2800" dirty="0">
                <a:latin typeface="Lato" panose="020F0502020204030203" pitchFamily="34" charset="0"/>
              </a:rPr>
              <a:t> view volume</a:t>
            </a:r>
          </a:p>
          <a:p>
            <a:endParaRPr lang="en-US" sz="2800" dirty="0">
              <a:latin typeface="Lato" panose="020F0502020204030203" pitchFamily="34" charset="0"/>
            </a:endParaRPr>
          </a:p>
          <a:p>
            <a:r>
              <a:rPr lang="en-US" sz="2800" dirty="0">
                <a:latin typeface="Lato" panose="020F0502020204030203" pitchFamily="34" charset="0"/>
              </a:rPr>
              <a:t>It’s basically just a translation and scale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Programming Transformations</a:t>
            </a:r>
            <a:endParaRPr lang="en" sz="6000" b="1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757083"/>
            <a:ext cx="11460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One way to move geometry is to apply an affine transformation to it.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We can encode that transformation using a matrix multiplication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The transformation can be implemented in the vertex </a:t>
            </a:r>
            <a:r>
              <a:rPr lang="en-US" sz="2400" dirty="0" err="1"/>
              <a:t>shader</a:t>
            </a:r>
            <a:endParaRPr lang="en-US" sz="2400" dirty="0"/>
          </a:p>
          <a:p>
            <a:pPr marL="380990" lvl="2" indent="-380990">
              <a:buFont typeface="Arial" panose="020B0604020202020204" pitchFamily="34" charset="0"/>
              <a:buChar char="•"/>
            </a:pPr>
            <a:r>
              <a:rPr lang="en-US" sz="2400" dirty="0"/>
              <a:t>In the JavaScript we create a matrix using the </a:t>
            </a:r>
            <a:r>
              <a:rPr lang="en-US" sz="2400" dirty="0" err="1"/>
              <a:t>glMatrix</a:t>
            </a:r>
            <a:r>
              <a:rPr lang="en-US" sz="2400" dirty="0"/>
              <a:t> library</a:t>
            </a:r>
          </a:p>
          <a:p>
            <a:pPr marL="380990" lvl="2" indent="-380990">
              <a:buFont typeface="Arial" panose="020B0604020202020204" pitchFamily="34" charset="0"/>
              <a:buChar char="•"/>
            </a:pPr>
            <a:r>
              <a:rPr lang="en-US" sz="2400" dirty="0"/>
              <a:t>That matrix is then passed to the vertex </a:t>
            </a:r>
            <a:r>
              <a:rPr lang="en-US" sz="2400" dirty="0" err="1"/>
              <a:t>shader</a:t>
            </a:r>
            <a:r>
              <a:rPr lang="en-US" sz="2400" dirty="0"/>
              <a:t> as a Uniform variable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380990" lvl="2" indent="-380990">
              <a:buFont typeface="Arial" panose="020B0604020202020204" pitchFamily="34" charset="0"/>
              <a:buChar char="•"/>
            </a:pPr>
            <a:r>
              <a:rPr lang="en-US" sz="2400" dirty="0"/>
              <a:t>Let’s look at the code……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17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609600" y="1765301"/>
            <a:ext cx="10972800" cy="1663700"/>
          </a:xfrm>
          <a:prstGeom prst="rect">
            <a:avLst/>
          </a:prstGeom>
          <a:noFill/>
          <a:ln>
            <a:noFill/>
          </a:ln>
        </p:spPr>
        <p:txBody>
          <a:bodyPr vert="horz" lIns="121900" tIns="0" rIns="60933" bIns="0" rtlCol="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Course  Staff</a:t>
            </a:r>
            <a:endParaRPr lang="en" dirty="0"/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609600" y="3429001"/>
            <a:ext cx="11684000" cy="2748519"/>
          </a:xfrm>
          <a:prstGeom prst="rect">
            <a:avLst/>
          </a:prstGeom>
          <a:noFill/>
          <a:ln>
            <a:noFill/>
          </a:ln>
        </p:spPr>
        <p:txBody>
          <a:bodyPr vert="horz" lIns="158467" tIns="0" rIns="60933" bIns="0" rtlCol="0" anchor="ctr" anchorCtr="0">
            <a:noAutofit/>
          </a:bodyPr>
          <a:lstStyle/>
          <a:p>
            <a:pPr marL="584185" indent="-431789" algn="l"/>
            <a:endParaRPr lang="en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 algn="l"/>
            <a:r>
              <a:rPr lang="en-US" sz="2667" b="1" dirty="0" smtClean="0"/>
              <a:t>Apollo Ellis</a:t>
            </a:r>
            <a:endParaRPr lang="en-US" dirty="0"/>
          </a:p>
          <a:p>
            <a:pPr marL="584185" indent="-431789" algn="l"/>
            <a:r>
              <a:rPr lang="en" sz="2667" b="1" dirty="0"/>
              <a:t>Ashwin Vijay</a:t>
            </a:r>
            <a:endParaRPr lang="en-US" dirty="0"/>
          </a:p>
          <a:p>
            <a:pPr marL="584185" indent="-431789" algn="l"/>
            <a:r>
              <a:rPr lang="en-US" sz="2667" b="1" dirty="0"/>
              <a:t>Sid </a:t>
            </a:r>
            <a:r>
              <a:rPr lang="en-US" sz="2667" b="1" dirty="0" err="1"/>
              <a:t>Oderberg</a:t>
            </a:r>
            <a:endParaRPr lang="en" sz="2667" b="1" dirty="0"/>
          </a:p>
          <a:p>
            <a:pPr algn="l">
              <a:spcBef>
                <a:spcPts val="0"/>
              </a:spcBef>
              <a:buClr>
                <a:schemeClr val="accent1"/>
              </a:buClr>
              <a:buSzPct val="25000"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35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9EF1-9227-4B12-974F-030A3FB1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glmatrix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11D9-D7DE-4FFC-ABDD-5AEB9F56C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5"/>
            <a:ext cx="11150600" cy="1133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library that supports 3D matrix and vector operations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use it grab a copy from </a:t>
            </a:r>
            <a:r>
              <a:rPr lang="en-US" dirty="0">
                <a:hlinkClick r:id="rId2" action="ppaction://hlinkfile"/>
              </a:rPr>
              <a:t>glmatrix.net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EEF3E-4FD8-4D33-9EA8-585F7852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3094035"/>
            <a:ext cx="8642350" cy="2829126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2066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B114-7AC6-427D-B3B9-7299A992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glmatrix</a:t>
            </a:r>
            <a:r>
              <a:rPr lang="en-US" dirty="0"/>
              <a:t>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5731-EA72-4998-AF61-2F430FC9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25625"/>
            <a:ext cx="1091565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Add a line to your html file with the location of the </a:t>
            </a:r>
            <a:r>
              <a:rPr lang="en-US" dirty="0" err="1"/>
              <a:t>glmatrix</a:t>
            </a:r>
            <a:r>
              <a:rPr lang="en-US" dirty="0"/>
              <a:t> library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example, library is in the same folder/directory as  html file</a:t>
            </a:r>
          </a:p>
          <a:p>
            <a:pPr lvl="1"/>
            <a:r>
              <a:rPr lang="en-US" dirty="0"/>
              <a:t>Also, a set of utility JavaScript code                                     is being used as well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073D7-5379-46BC-9910-52938AC88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2" b="25544"/>
          <a:stretch/>
        </p:blipFill>
        <p:spPr>
          <a:xfrm>
            <a:off x="1422400" y="2607957"/>
            <a:ext cx="8426450" cy="216089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8AE59-AC84-47A1-90D7-40FD8CE27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85" t="15378" r="20412" b="73334"/>
          <a:stretch/>
        </p:blipFill>
        <p:spPr>
          <a:xfrm>
            <a:off x="6045200" y="5551182"/>
            <a:ext cx="1860550" cy="2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3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FFCC-BAFA-4AD5-8D0A-4EF53965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73"/>
            <a:ext cx="10515600" cy="1325563"/>
          </a:xfrm>
        </p:spPr>
        <p:txBody>
          <a:bodyPr/>
          <a:lstStyle/>
          <a:p>
            <a:r>
              <a:rPr lang="en-US" dirty="0"/>
              <a:t>Transforming a Vertex in a </a:t>
            </a:r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635F-2E6E-4B46-B879-90D81F9B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83199"/>
            <a:ext cx="12147550" cy="2373313"/>
          </a:xfrm>
        </p:spPr>
        <p:txBody>
          <a:bodyPr>
            <a:normAutofit/>
          </a:bodyPr>
          <a:lstStyle/>
          <a:p>
            <a:r>
              <a:rPr lang="en-US" dirty="0"/>
              <a:t>This vertex </a:t>
            </a:r>
            <a:r>
              <a:rPr lang="en-US" dirty="0" err="1"/>
              <a:t>shader</a:t>
            </a:r>
            <a:r>
              <a:rPr lang="en-US" dirty="0"/>
              <a:t> code expects a matrix to be loaded from the application</a:t>
            </a:r>
          </a:p>
          <a:p>
            <a:r>
              <a:rPr lang="en-US" dirty="0"/>
              <a:t>The matrix is provided as a </a:t>
            </a:r>
            <a:r>
              <a:rPr lang="en-US" b="1" dirty="0"/>
              <a:t>uniform</a:t>
            </a:r>
            <a:r>
              <a:rPr lang="en-US" dirty="0"/>
              <a:t> variable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E7BBA-DB51-4465-AB24-E1217CD3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10814"/>
            <a:ext cx="9652000" cy="377146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84338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FFCC-BAFA-4AD5-8D0A-4EF53965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73"/>
            <a:ext cx="10515600" cy="1325563"/>
          </a:xfrm>
        </p:spPr>
        <p:txBody>
          <a:bodyPr/>
          <a:lstStyle/>
          <a:p>
            <a:r>
              <a:rPr lang="en-US" dirty="0"/>
              <a:t>Transforming a Vertex in a </a:t>
            </a:r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F635F-2E6E-4B46-B879-90D81F9B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4909274"/>
            <a:ext cx="10706100" cy="2373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 GLSL a </a:t>
            </a:r>
            <a:r>
              <a:rPr lang="en-US" b="1" dirty="0"/>
              <a:t>uniform</a:t>
            </a:r>
            <a:r>
              <a:rPr lang="en-US" dirty="0"/>
              <a:t> is a variable that is</a:t>
            </a:r>
            <a:br>
              <a:rPr lang="en-US" dirty="0"/>
            </a:br>
            <a:r>
              <a:rPr lang="en-US" dirty="0"/>
              <a:t>the same for all executions of a </a:t>
            </a:r>
            <a:r>
              <a:rPr lang="en-US" dirty="0" err="1"/>
              <a:t>shader</a:t>
            </a:r>
            <a:r>
              <a:rPr lang="en-US" dirty="0"/>
              <a:t> program in a given draw call</a:t>
            </a:r>
          </a:p>
          <a:p>
            <a:r>
              <a:rPr lang="en-US" dirty="0"/>
              <a:t>In GLSL an </a:t>
            </a:r>
            <a:r>
              <a:rPr lang="en-US" b="1" dirty="0"/>
              <a:t>attribute</a:t>
            </a:r>
            <a:r>
              <a:rPr lang="en-US" dirty="0"/>
              <a:t> is a variable that may be </a:t>
            </a:r>
            <a:br>
              <a:rPr lang="en-US" dirty="0"/>
            </a:br>
            <a:r>
              <a:rPr lang="en-US" dirty="0"/>
              <a:t>different for all executions of a </a:t>
            </a:r>
            <a:r>
              <a:rPr lang="en-US" dirty="0" err="1"/>
              <a:t>shader</a:t>
            </a:r>
            <a:r>
              <a:rPr lang="en-US" dirty="0"/>
              <a:t> program in a given draw 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E7BBA-DB51-4465-AB24-E1217CD3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928264"/>
            <a:ext cx="9652000" cy="377146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3614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2564-D089-4C6C-B6C6-8D0342D9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ortho Matrix in JavaScript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EC22-1101-405D-A8C6-064CCE1DD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581150"/>
            <a:ext cx="11639550" cy="5010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First, when you create the </a:t>
            </a:r>
            <a:r>
              <a:rPr lang="en-US" dirty="0" err="1"/>
              <a:t>shader</a:t>
            </a:r>
            <a:r>
              <a:rPr lang="en-US" dirty="0"/>
              <a:t> program, get the uniform location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shaderProgram.pMatrixUniform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gl.getUniformLocation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shaderProgram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uPMatrix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Create the matrix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pMatrix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mat4.create();</a:t>
            </a:r>
            <a:b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mat4.ortho(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pMatrix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left, right , bottom , top , near, far);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Send the matrix to the GPU before you issue a draw call</a:t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gl.uniformMatrix4fv(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shaderProgram.pMatrixUniform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false, </a:t>
            </a:r>
            <a:r>
              <a:rPr lang="en-US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pMatrix</a:t>
            </a:r>
            <a:r>
              <a:rPr lang="en-US" sz="1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0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5770-B6CC-441D-AD60-4A78ADEE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ortho Matrix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B0C56-CFDC-4E15-9FF1-2D7FFF6E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70" y="1690690"/>
            <a:ext cx="5499360" cy="252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A75CD-825D-466E-8688-149FAA37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00" y="1690690"/>
            <a:ext cx="3762000" cy="278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7D0A3-4D5F-4F74-A202-51A714C0B0F7}"/>
              </a:ext>
            </a:extLst>
          </p:cNvPr>
          <p:cNvSpPr txBox="1"/>
          <p:nvPr/>
        </p:nvSpPr>
        <p:spPr>
          <a:xfrm>
            <a:off x="926970" y="4800600"/>
            <a:ext cx="10426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parameters </a:t>
            </a:r>
            <a:r>
              <a:rPr lang="en-US" b="1" dirty="0"/>
              <a:t>left</a:t>
            </a:r>
            <a:r>
              <a:rPr lang="en-US" dirty="0"/>
              <a:t> and </a:t>
            </a:r>
            <a:r>
              <a:rPr lang="en-US" b="1" dirty="0"/>
              <a:t>right </a:t>
            </a:r>
            <a:r>
              <a:rPr lang="en-US" dirty="0"/>
              <a:t>are the x coordinates of the planes forming those sides of the view volume</a:t>
            </a:r>
          </a:p>
          <a:p>
            <a:r>
              <a:rPr lang="en-US" dirty="0"/>
              <a:t>The parameters </a:t>
            </a:r>
            <a:r>
              <a:rPr lang="en-US" b="1" dirty="0"/>
              <a:t>top</a:t>
            </a:r>
            <a:r>
              <a:rPr lang="en-US" dirty="0"/>
              <a:t> and </a:t>
            </a:r>
            <a:r>
              <a:rPr lang="en-US" b="1" dirty="0"/>
              <a:t>bottom</a:t>
            </a:r>
            <a:r>
              <a:rPr lang="en-US" dirty="0"/>
              <a:t> are the y coordinates of the planes forming those sides of the view volume</a:t>
            </a:r>
          </a:p>
          <a:p>
            <a:r>
              <a:rPr lang="en-US" dirty="0"/>
              <a:t>The parameters </a:t>
            </a:r>
            <a:r>
              <a:rPr lang="en-US" b="1" dirty="0"/>
              <a:t>near</a:t>
            </a:r>
            <a:r>
              <a:rPr lang="en-US" dirty="0"/>
              <a:t> and </a:t>
            </a:r>
            <a:r>
              <a:rPr lang="en-US" b="1" dirty="0"/>
              <a:t>far</a:t>
            </a:r>
            <a:r>
              <a:rPr lang="en-US" dirty="0"/>
              <a:t> are distances  down the negative z axis measured from the origin</a:t>
            </a:r>
          </a:p>
          <a:p>
            <a:endParaRPr lang="en-US" dirty="0"/>
          </a:p>
          <a:p>
            <a:r>
              <a:rPr lang="en-US" dirty="0"/>
              <a:t>For our 2D work we can just keep near=-1 and far=1</a:t>
            </a:r>
          </a:p>
        </p:txBody>
      </p:sp>
    </p:spTree>
    <p:extLst>
      <p:ext uri="{BB962C8B-B14F-4D97-AF65-F5344CB8AC3E}">
        <p14:creationId xmlns:p14="http://schemas.microsoft.com/office/powerpoint/2010/main" val="320105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09600" y="155575"/>
            <a:ext cx="10972800" cy="12524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dirty="0"/>
              <a:t>Programming </a:t>
            </a:r>
            <a:r>
              <a:rPr lang="en" dirty="0"/>
              <a:t>Exercise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9850" y="2092324"/>
            <a:ext cx="10972800" cy="4626000"/>
          </a:xfrm>
          <a:prstGeom prst="rect">
            <a:avLst/>
          </a:prstGeom>
          <a:noFill/>
          <a:ln>
            <a:noFill/>
          </a:ln>
        </p:spPr>
        <p:txBody>
          <a:bodyPr vert="horz" lIns="73133" tIns="121900" rIns="121900" bIns="60933" rtlCol="0" anchor="t" anchorCtr="0">
            <a:noAutofit/>
          </a:bodyPr>
          <a:lstStyle/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" dirty="0"/>
              <a:t>Download Brackets if you need an editor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" dirty="0"/>
              <a:t>Download </a:t>
            </a:r>
            <a:r>
              <a:rPr lang="en-US" dirty="0"/>
              <a:t>the </a:t>
            </a:r>
            <a:r>
              <a:rPr lang="en" dirty="0"/>
              <a:t>demo code</a:t>
            </a:r>
            <a:r>
              <a:rPr lang="en-US" dirty="0"/>
              <a:t> and unzip it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" sz="2800" dirty="0"/>
              <a:t>Modify the code to display a capital block I instead of an L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" dirty="0"/>
              <a:t>Use a convenient coordi</a:t>
            </a:r>
            <a:r>
              <a:rPr lang="en-US" dirty="0" err="1"/>
              <a:t>nate</a:t>
            </a:r>
            <a:r>
              <a:rPr lang="en-US" dirty="0"/>
              <a:t> system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/>
              <a:t>Apply an ortho transformation to the block I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b="1" dirty="0"/>
              <a:t>Test for correctness and debug</a:t>
            </a:r>
            <a:endParaRPr lang="en" b="1" dirty="0"/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/>
              <a:t>Make it multi-colored</a:t>
            </a:r>
            <a:r>
              <a:rPr lang="en-US" dirty="0"/>
              <a:t> (e.g. d</a:t>
            </a:r>
            <a:r>
              <a:rPr lang="en-US" sz="2800" dirty="0"/>
              <a:t>isplay</a:t>
            </a:r>
            <a:r>
              <a:rPr lang="en" sz="2800" dirty="0"/>
              <a:t> a gradient from orange to blue</a:t>
            </a:r>
            <a:r>
              <a:rPr lang="en-US" dirty="0"/>
              <a:t>)</a:t>
            </a:r>
          </a:p>
          <a:p>
            <a:pPr marL="666746" indent="-514350">
              <a:spcBef>
                <a:spcPts val="0"/>
              </a:spcBef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b="1" dirty="0"/>
              <a:t>Test for correctness and debug</a:t>
            </a:r>
          </a:p>
          <a:p>
            <a:pPr marL="152396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/>
          </a:p>
          <a:p>
            <a:pPr marL="152396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b="1" dirty="0">
                <a:solidFill>
                  <a:srgbClr val="C00000"/>
                </a:solidFill>
              </a:rPr>
              <a:t>Pro-tip: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Implement and test each new feature separately</a:t>
            </a:r>
          </a:p>
        </p:txBody>
      </p:sp>
    </p:spTree>
    <p:extLst>
      <p:ext uri="{BB962C8B-B14F-4D97-AF65-F5344CB8AC3E}">
        <p14:creationId xmlns:p14="http://schemas.microsoft.com/office/powerpoint/2010/main" val="386736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" sz="6000" b="1" dirty="0">
                <a:ea typeface="Calibri"/>
                <a:cs typeface="Calibri"/>
                <a:sym typeface="Calibri"/>
              </a:rPr>
              <a:t>Agenda for today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49965" y="1203325"/>
            <a:ext cx="10972800" cy="4625975"/>
          </a:xfrm>
          <a:prstGeom prst="rect">
            <a:avLst/>
          </a:prstGeom>
          <a:noFill/>
          <a:ln>
            <a:noFill/>
          </a:ln>
        </p:spPr>
        <p:txBody>
          <a:bodyPr vert="horz" lIns="73133" tIns="121900" rIns="121900" bIns="60933" rtlCol="0" anchor="t" anchorCtr="0">
            <a:noAutofit/>
          </a:bodyPr>
          <a:lstStyle/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Some course information</a:t>
            </a:r>
            <a:b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Intro to Chrome Dev Tools</a:t>
            </a:r>
            <a:b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Machine Problem 1 specification</a:t>
            </a:r>
            <a:b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Some </a:t>
            </a:r>
            <a:r>
              <a:rPr lang="en-US" sz="3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WebGL</a:t>
            </a: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programming tips</a:t>
            </a:r>
          </a:p>
          <a:p>
            <a:pPr marL="1041385" lvl="1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WebGL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view volume</a:t>
            </a:r>
          </a:p>
          <a:p>
            <a:pPr marL="1041385" lvl="1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glmatrix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library</a:t>
            </a:r>
          </a:p>
          <a:p>
            <a:pPr marL="1041385" lvl="1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Uniform variables</a:t>
            </a:r>
            <a:b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Programming demo</a:t>
            </a:r>
            <a:endParaRPr lang="en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40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09600" y="155576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6000" b="1" dirty="0" err="1">
                <a:ea typeface="Calibri"/>
                <a:cs typeface="Calibri"/>
                <a:sym typeface="Calibri"/>
              </a:rPr>
              <a:t>WebGL</a:t>
            </a:r>
            <a:r>
              <a:rPr lang="en-US" sz="6000" b="1" dirty="0">
                <a:ea typeface="Calibri"/>
                <a:cs typeface="Calibri"/>
                <a:sym typeface="Calibri"/>
              </a:rPr>
              <a:t> </a:t>
            </a:r>
            <a:r>
              <a:rPr lang="en" sz="6000" b="1" dirty="0"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94043" y="1774824"/>
            <a:ext cx="11288357" cy="4626000"/>
          </a:xfrm>
          <a:prstGeom prst="rect">
            <a:avLst/>
          </a:prstGeom>
          <a:noFill/>
          <a:ln>
            <a:noFill/>
          </a:ln>
        </p:spPr>
        <p:txBody>
          <a:bodyPr vert="horz" lIns="73133" tIns="121900" rIns="121900" bIns="60933" rtlCol="0" anchor="t" anchorCtr="0">
            <a:noAutofit/>
          </a:bodyPr>
          <a:lstStyle/>
          <a:p>
            <a:pPr marL="584185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" sz="3200" dirty="0" smtClean="0"/>
              <a:t>Mozzilla </a:t>
            </a:r>
            <a:r>
              <a:rPr lang="en" sz="3200" dirty="0"/>
              <a:t>WebGL API reference </a:t>
            </a:r>
            <a:br>
              <a:rPr lang="en" sz="3200" dirty="0"/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developer.mozilla.org/en-US/docs/Web/API/WebGL_API</a:t>
            </a:r>
            <a:endParaRPr lang="en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84185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" sz="3200" dirty="0">
              <a:solidFill>
                <a:schemeClr val="dk1"/>
              </a:solidFill>
              <a:sym typeface="Calibri"/>
            </a:endParaRPr>
          </a:p>
          <a:p>
            <a:pPr marL="584185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Tutorials</a:t>
            </a:r>
          </a:p>
          <a:p>
            <a:pPr marL="1041385" lvl="1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" dirty="0">
                <a:solidFill>
                  <a:schemeClr val="dk1"/>
                </a:solidFill>
                <a:cs typeface="Calibri"/>
                <a:sym typeface="Calibri"/>
              </a:rPr>
              <a:t>Learning WebGL</a:t>
            </a:r>
            <a:r>
              <a:rPr lang="en-US" dirty="0">
                <a:solidFill>
                  <a:schemeClr val="hlink"/>
                </a:solidFill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hlink"/>
                </a:solidFill>
                <a:cs typeface="Calibri"/>
                <a:sym typeface="Calibri"/>
              </a:rPr>
            </a:br>
            <a:r>
              <a:rPr lang="en-US" u="sng" dirty="0">
                <a:solidFill>
                  <a:schemeClr val="hlink"/>
                </a:solidFill>
                <a:hlinkClick r:id="rId4"/>
              </a:rPr>
              <a:t>http://learningwebgl.com</a:t>
            </a:r>
            <a:r>
              <a:rPr lang="en-US" sz="2600" u="sng" dirty="0">
                <a:solidFill>
                  <a:schemeClr val="hlink"/>
                </a:solidFill>
              </a:rPr>
              <a:t/>
            </a:r>
            <a:br>
              <a:rPr lang="en-US" sz="2600" u="sng" dirty="0">
                <a:solidFill>
                  <a:schemeClr val="hlink"/>
                </a:solidFill>
              </a:rPr>
            </a:br>
            <a:endParaRPr lang="en-US" sz="2600" u="sng" dirty="0">
              <a:solidFill>
                <a:schemeClr val="hlink"/>
              </a:solidFill>
            </a:endParaRPr>
          </a:p>
          <a:p>
            <a:pPr marL="1041385" lvl="1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WebGL </a:t>
            </a:r>
            <a:r>
              <a:rPr lang="en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Fundamentals</a:t>
            </a:r>
            <a:r>
              <a:rPr lang="en-US" dirty="0" smtClean="0"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ea typeface="Calibri"/>
                <a:cs typeface="Calibri"/>
                <a:sym typeface="Calibri"/>
              </a:rPr>
            </a:br>
            <a:r>
              <a:rPr lang="en-US" u="sng" dirty="0" smtClean="0">
                <a:solidFill>
                  <a:schemeClr val="hlink"/>
                </a:solidFill>
                <a:hlinkClick r:id="rId5"/>
              </a:rPr>
              <a:t>https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://webglfundamentals.org</a:t>
            </a:r>
            <a:r>
              <a:rPr lang="en-US" u="sng" dirty="0" smtClean="0">
                <a:solidFill>
                  <a:schemeClr val="hlink"/>
                </a:solidFill>
                <a:hlinkClick r:id="rId5"/>
              </a:rPr>
              <a:t>/</a:t>
            </a:r>
          </a:p>
          <a:p>
            <a:pPr marL="1041385" lvl="1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endParaRPr lang="en-US" sz="3200" u="sng" dirty="0">
              <a:solidFill>
                <a:schemeClr val="hlink"/>
              </a:solidFill>
              <a:hlinkClick r:id="rId5"/>
            </a:endParaRPr>
          </a:p>
          <a:p>
            <a:pPr marL="584185" indent="-4317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Stack Overflow</a:t>
            </a:r>
            <a:endParaRPr lang="en-US" sz="3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52396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dirty="0" smtClean="0">
                <a:hlinkClick r:id="rId5"/>
              </a:rPr>
              <a:t>https</a:t>
            </a:r>
            <a:r>
              <a:rPr lang="en-US" sz="2400" dirty="0">
                <a:hlinkClick r:id="rId5"/>
              </a:rPr>
              <a:t>://stackoverflow.com/</a:t>
            </a:r>
            <a:endParaRPr lang="en-US" sz="2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33827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5946" y="547789"/>
            <a:ext cx="5005705" cy="57467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You </a:t>
            </a:r>
            <a:r>
              <a:rPr lang="en-US" sz="3600" dirty="0"/>
              <a:t>N</a:t>
            </a:r>
            <a:r>
              <a:rPr sz="3600" dirty="0"/>
              <a:t>eed a </a:t>
            </a:r>
            <a:r>
              <a:rPr lang="en-US" sz="3600" dirty="0"/>
              <a:t>T</a:t>
            </a:r>
            <a:r>
              <a:rPr sz="3600" dirty="0"/>
              <a:t>ext</a:t>
            </a:r>
            <a:r>
              <a:rPr sz="3600" spc="-50" dirty="0"/>
              <a:t> </a:t>
            </a:r>
            <a:r>
              <a:rPr lang="en-US" sz="3600" spc="-5" dirty="0"/>
              <a:t>E</a:t>
            </a:r>
            <a:r>
              <a:rPr sz="3600" spc="-5" dirty="0"/>
              <a:t>ditor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602740" y="1522114"/>
            <a:ext cx="8258175" cy="9176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3380">
              <a:lnSpc>
                <a:spcPct val="140000"/>
              </a:lnSpc>
              <a:spcBef>
                <a:spcPts val="100"/>
              </a:spcBef>
            </a:pPr>
            <a:r>
              <a:rPr sz="2100" spc="-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Brackets is </a:t>
            </a:r>
            <a:r>
              <a:rPr sz="2100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a good </a:t>
            </a:r>
            <a:r>
              <a:rPr sz="2100" spc="-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choice…but whatever works </a:t>
            </a:r>
            <a:r>
              <a:rPr sz="2100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for </a:t>
            </a:r>
            <a:r>
              <a:rPr sz="2100" spc="-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yo</a:t>
            </a:r>
            <a:r>
              <a:rPr lang="en-US" sz="2100" spc="-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>u is fine </a:t>
            </a:r>
            <a:r>
              <a:rPr lang="en-US" sz="2100" spc="-93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  <a:t/>
            </a:r>
            <a:br>
              <a:rPr lang="en-US" sz="2100" spc="-935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</a:rPr>
            </a:br>
            <a:r>
              <a:rPr sz="2100" spc="-10" dirty="0">
                <a:solidFill>
                  <a:srgbClr val="585858"/>
                </a:solidFill>
                <a:latin typeface="Lato" panose="020F0502020204030203" pitchFamily="34" charset="0"/>
                <a:cs typeface="Century Gothic"/>
                <a:hlinkClick r:id="rId2"/>
              </a:rPr>
              <a:t>http://brackets.io/</a:t>
            </a:r>
            <a:endParaRPr sz="2100" dirty="0">
              <a:latin typeface="Lato" panose="020F0502020204030203" pitchFamily="34" charset="0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0292" y="2796738"/>
            <a:ext cx="6736080" cy="2354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8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09600" y="155575"/>
            <a:ext cx="10972800" cy="125240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" dirty="0"/>
              <a:t>Chrome Development Tools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319119" y="1407976"/>
            <a:ext cx="11263281" cy="5450026"/>
          </a:xfrm>
          <a:prstGeom prst="rect">
            <a:avLst/>
          </a:prstGeom>
          <a:noFill/>
          <a:ln>
            <a:noFill/>
          </a:ln>
        </p:spPr>
        <p:txBody>
          <a:bodyPr vert="horz" lIns="73133" tIns="121900" rIns="121900" bIns="60933" rtlCol="0" anchor="t" anchorCtr="0">
            <a:noAutofit/>
          </a:bodyPr>
          <a:lstStyle/>
          <a:p>
            <a:pPr marL="584185" indent="-431789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" dirty="0"/>
              <a:t>Recommended Development Environment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SzPct val="91428"/>
              <a:buNone/>
            </a:pPr>
            <a:r>
              <a:rPr lang="en" dirty="0"/>
              <a:t>  </a:t>
            </a:r>
            <a:r>
              <a:rPr lang="en" dirty="0">
                <a:hlinkClick r:id="rId3"/>
              </a:rPr>
              <a:t>http://www.google.com/chrome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  <a:p>
            <a:pPr marL="584185" indent="-431789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" dirty="0"/>
              <a:t>Built-in debugging environment within Google Chrome browser</a:t>
            </a:r>
          </a:p>
          <a:p>
            <a:pPr marL="584185" indent="-431789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" dirty="0"/>
              <a:t>Use this to set breakpoints, examine variables, etc. </a:t>
            </a:r>
            <a:endParaRPr lang="en-US" dirty="0"/>
          </a:p>
          <a:p>
            <a:pPr marL="584185" indent="-431789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</a:pPr>
            <a:r>
              <a:rPr lang="en-US" dirty="0"/>
              <a:t>Check out the chrome </a:t>
            </a:r>
            <a:r>
              <a:rPr lang="en-US" dirty="0" err="1"/>
              <a:t>devtools</a:t>
            </a:r>
            <a:r>
              <a:rPr lang="en-US" dirty="0"/>
              <a:t> overview</a:t>
            </a:r>
            <a:br>
              <a:rPr lang="en-US" dirty="0"/>
            </a:br>
            <a:r>
              <a:rPr lang="en-US" sz="2400" dirty="0">
                <a:hlinkClick r:id="rId4"/>
              </a:rPr>
              <a:t>https://developer.chrome.com/devtools</a:t>
            </a:r>
            <a:endParaRPr lang="en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F45A4D-8A9E-4BE7-944A-F3BF73E49393}"/>
              </a:ext>
            </a:extLst>
          </p:cNvPr>
          <p:cNvSpPr txBox="1"/>
          <p:nvPr/>
        </p:nvSpPr>
        <p:spPr>
          <a:xfrm>
            <a:off x="2767748" y="5118185"/>
            <a:ext cx="496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2A8ED-3D0B-45D9-8C24-9F1C86BB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84" y="4510261"/>
            <a:ext cx="9810878" cy="174017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3306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01CB-2AEE-4C67-9B14-547A06CF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 Tools: How to Look at the Console…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7907B-14DB-40DF-B417-CD8B1748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6" y="2322414"/>
            <a:ext cx="10949831" cy="20765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59830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ACA-C312-4FF4-912E-538BE431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2"/>
            <a:ext cx="10515600" cy="1325563"/>
          </a:xfrm>
        </p:spPr>
        <p:txBody>
          <a:bodyPr/>
          <a:lstStyle/>
          <a:p>
            <a:r>
              <a:rPr lang="en-US" dirty="0"/>
              <a:t>Dev Tools: How to Print to the Console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6D001-B4C7-4573-9901-01628F57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9" y="1124793"/>
            <a:ext cx="6259009" cy="240799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57F97-0654-4020-A2BB-4316FBC92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48" y="3577222"/>
            <a:ext cx="6754152" cy="322845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9194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7F2E4-A043-424F-A23F-C659715F34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6225" b="1"/>
          <a:stretch/>
        </p:blipFill>
        <p:spPr>
          <a:xfrm>
            <a:off x="3111500" y="1524000"/>
            <a:ext cx="5080000" cy="3411984"/>
          </a:xfrm>
          <a:prstGeom prst="rect">
            <a:avLst/>
          </a:prstGeom>
        </p:spPr>
      </p:pic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buSzPct val="25000"/>
            </a:pPr>
            <a:r>
              <a:rPr lang="en-US" b="1" dirty="0" err="1">
                <a:sym typeface="Calibri"/>
              </a:rPr>
              <a:t>WebGL</a:t>
            </a:r>
            <a:r>
              <a:rPr lang="en-US" b="1" dirty="0">
                <a:sym typeface="Calibri"/>
              </a:rPr>
              <a:t> View Volume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41B46-90CA-4DE2-ABDE-90F93B1A8DA1}"/>
              </a:ext>
            </a:extLst>
          </p:cNvPr>
          <p:cNvSpPr txBox="1"/>
          <p:nvPr/>
        </p:nvSpPr>
        <p:spPr>
          <a:xfrm>
            <a:off x="1560949" y="5069333"/>
            <a:ext cx="11253351" cy="2312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</a:rPr>
              <a:t>View volume is a box running between [-1,1] in </a:t>
            </a:r>
            <a:r>
              <a:rPr lang="en-US" sz="2800" b="1" dirty="0">
                <a:latin typeface="Lato" panose="020F0502020204030203" pitchFamily="34" charset="0"/>
              </a:rPr>
              <a:t>x</a:t>
            </a:r>
            <a:r>
              <a:rPr lang="en-US" sz="2800" dirty="0">
                <a:latin typeface="Lato" panose="020F0502020204030203" pitchFamily="34" charset="0"/>
              </a:rPr>
              <a:t>, </a:t>
            </a:r>
            <a:r>
              <a:rPr lang="en-US" sz="2800" b="1" dirty="0">
                <a:latin typeface="Lato" panose="020F0502020204030203" pitchFamily="34" charset="0"/>
              </a:rPr>
              <a:t>y</a:t>
            </a:r>
            <a:r>
              <a:rPr lang="en-US" sz="2800" dirty="0">
                <a:latin typeface="Lato" panose="020F0502020204030203" pitchFamily="34" charset="0"/>
              </a:rPr>
              <a:t>, and </a:t>
            </a:r>
            <a:r>
              <a:rPr lang="en-US" sz="2800" b="1" dirty="0">
                <a:latin typeface="Lato" panose="020F0502020204030203" pitchFamily="34" charset="0"/>
              </a:rPr>
              <a:t>z</a:t>
            </a:r>
            <a:r>
              <a:rPr lang="en-US" sz="2800" dirty="0">
                <a:latin typeface="Lato" panose="020F05020202040302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</a:rPr>
              <a:t>Geometry outside volume </a:t>
            </a:r>
            <a:r>
              <a:rPr lang="en-US" sz="2800" b="1" dirty="0">
                <a:latin typeface="Lato" panose="020F0502020204030203" pitchFamily="34" charset="0"/>
              </a:rPr>
              <a:t>will not be rendered</a:t>
            </a:r>
            <a:endParaRPr lang="en-US" sz="2800" dirty="0">
              <a:latin typeface="Lato" panose="020F05020202040302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Lato" panose="020F0502020204030203" pitchFamily="34" charset="0"/>
              </a:rPr>
              <a:t>WebGL</a:t>
            </a:r>
            <a:r>
              <a:rPr lang="en-US" sz="2800" dirty="0">
                <a:latin typeface="Lato" panose="020F0502020204030203" pitchFamily="34" charset="0"/>
              </a:rPr>
              <a:t> default eyepoint is on the z axis…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55915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7937</TotalTime>
  <Words>539</Words>
  <Application>Microsoft Office PowerPoint</Application>
  <PresentationFormat>Widescreen</PresentationFormat>
  <Paragraphs>134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Lato</vt:lpstr>
      <vt:lpstr>Lato Medium</vt:lpstr>
      <vt:lpstr>ＭＳ Ｐゴシック</vt:lpstr>
      <vt:lpstr>Noto Sans Symbols</vt:lpstr>
      <vt:lpstr>PMingLiU</vt:lpstr>
      <vt:lpstr>Arial</vt:lpstr>
      <vt:lpstr>Calibri</vt:lpstr>
      <vt:lpstr>Cambria</vt:lpstr>
      <vt:lpstr>Century Gothic</vt:lpstr>
      <vt:lpstr>Corbel</vt:lpstr>
      <vt:lpstr>Courier New</vt:lpstr>
      <vt:lpstr>SampleSlides</vt:lpstr>
      <vt:lpstr>PowerPoint Presentation</vt:lpstr>
      <vt:lpstr>Course  Staff</vt:lpstr>
      <vt:lpstr>Agenda for today</vt:lpstr>
      <vt:lpstr>WebGL Resources</vt:lpstr>
      <vt:lpstr>You Need a Text Editor</vt:lpstr>
      <vt:lpstr>Chrome Development Tools</vt:lpstr>
      <vt:lpstr>Dev Tools: How to Look at the Console…</vt:lpstr>
      <vt:lpstr>Dev Tools: How to Print to the Console</vt:lpstr>
      <vt:lpstr>WebGL View Volume</vt:lpstr>
      <vt:lpstr>WebGL View Volume</vt:lpstr>
      <vt:lpstr>Affine Transformations</vt:lpstr>
      <vt:lpstr>Scaling</vt:lpstr>
      <vt:lpstr>Scaling</vt:lpstr>
      <vt:lpstr>Translation</vt:lpstr>
      <vt:lpstr>Translation</vt:lpstr>
      <vt:lpstr>Rotation</vt:lpstr>
      <vt:lpstr>Rotation</vt:lpstr>
      <vt:lpstr>The ortho Transformation</vt:lpstr>
      <vt:lpstr>Programming Transformations</vt:lpstr>
      <vt:lpstr>The glmatrix Library</vt:lpstr>
      <vt:lpstr>The glmatrix Library</vt:lpstr>
      <vt:lpstr>Transforming a Vertex in a Shader</vt:lpstr>
      <vt:lpstr>Transforming a Vertex in a Shader</vt:lpstr>
      <vt:lpstr>Creating an ortho Matrix in JavaScript </vt:lpstr>
      <vt:lpstr>The ortho Matrix</vt:lpstr>
      <vt:lpstr>Programming Exercise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Apollo Ellis</cp:lastModifiedBy>
  <cp:revision>66</cp:revision>
  <dcterms:created xsi:type="dcterms:W3CDTF">2017-05-11T14:02:37Z</dcterms:created>
  <dcterms:modified xsi:type="dcterms:W3CDTF">2018-08-29T12:09:21Z</dcterms:modified>
</cp:coreProperties>
</file>