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286" r:id="rId3"/>
    <p:sldId id="268" r:id="rId4"/>
    <p:sldId id="272" r:id="rId5"/>
    <p:sldId id="271" r:id="rId6"/>
    <p:sldId id="274" r:id="rId7"/>
    <p:sldId id="285" r:id="rId8"/>
    <p:sldId id="275" r:id="rId9"/>
    <p:sldId id="278" r:id="rId10"/>
    <p:sldId id="279" r:id="rId11"/>
    <p:sldId id="280" r:id="rId12"/>
    <p:sldId id="277" r:id="rId13"/>
    <p:sldId id="281" r:id="rId14"/>
    <p:sldId id="283" r:id="rId15"/>
    <p:sldId id="276" r:id="rId16"/>
    <p:sldId id="284" r:id="rId17"/>
  </p:sldIdLst>
  <p:sldSz cx="9144000" cy="5143500" type="screen16x9"/>
  <p:notesSz cx="6858000" cy="9144000"/>
  <p:defaultTextStyle>
    <a:defPPr>
      <a:defRPr lang="en-US"/>
    </a:defPPr>
    <a:lvl1pPr marL="0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7967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5934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33902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11869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89836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67803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45771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23738" algn="l" defTabSz="7559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83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2B6B63"/>
    <a:srgbClr val="388C82"/>
    <a:srgbClr val="36867C"/>
    <a:srgbClr val="853F4B"/>
    <a:srgbClr val="41A19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46" d="100"/>
          <a:sy n="46" d="100"/>
        </p:scale>
        <p:origin x="43" y="62"/>
      </p:cViewPr>
      <p:guideLst>
        <p:guide orient="horz" pos="2160"/>
        <p:guide pos="3283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991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046"/>
    </p:cViewPr>
  </p:sorterViewPr>
  <p:notesViewPr>
    <p:cSldViewPr>
      <p:cViewPr varScale="1">
        <p:scale>
          <a:sx n="41" d="100"/>
          <a:sy n="41" d="100"/>
        </p:scale>
        <p:origin x="-2894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6D1D6-D2DC-4250-B237-CACC4AF9B060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C0699-49B9-49D7-A4B0-963685958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8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7967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55934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33902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11869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89836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67803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45771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23738" algn="l" defTabSz="7559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3f1iyfxxz8i1e.cloudfront.net/courses/course_image/9c3f0d9e36e4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200000"/>
                    </a14:imgEffect>
                    <a14:imgEffect>
                      <a14:brightnessContrast bright="41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7" y="0"/>
            <a:ext cx="9184387" cy="5164287"/>
          </a:xfrm>
          <a:prstGeom prst="rect">
            <a:avLst/>
          </a:prstGeom>
          <a:noFill/>
          <a:effectLst>
            <a:glow rad="127000">
              <a:schemeClr val="accent1">
                <a:alpha val="49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2176"/>
            <a:ext cx="381000" cy="37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2165537" y="1754982"/>
            <a:ext cx="6978462" cy="702469"/>
          </a:xfrm>
          <a:prstGeom prst="rect">
            <a:avLst/>
          </a:prstGeom>
        </p:spPr>
        <p:txBody>
          <a:bodyPr vert="horz" lIns="75593" tIns="37797" rIns="75593" bIns="3779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500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366075" y="2400300"/>
            <a:ext cx="6617772" cy="1028700"/>
          </a:xfrm>
          <a:prstGeom prst="rect">
            <a:avLst/>
          </a:prstGeom>
        </p:spPr>
        <p:txBody>
          <a:bodyPr vert="horz" lIns="75593" tIns="37797" rIns="75593" bIns="37797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3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7" y="1371600"/>
            <a:ext cx="9184387" cy="224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381000" y="1657351"/>
            <a:ext cx="8469155" cy="1771650"/>
          </a:xfrm>
          <a:prstGeom prst="rect">
            <a:avLst/>
          </a:prstGeom>
        </p:spPr>
        <p:txBody>
          <a:bodyPr vert="horz" lIns="75593" tIns="37797" rIns="75593" bIns="3779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baseline="0" dirty="0" smtClean="0"/>
              <a:t> </a:t>
            </a:r>
            <a:endParaRPr lang="en-US" dirty="0" smtClean="0"/>
          </a:p>
        </p:txBody>
      </p:sp>
      <p:sp>
        <p:nvSpPr>
          <p:cNvPr id="4" name="Rectangle 3"/>
          <p:cNvSpPr/>
          <p:nvPr userDrawn="1"/>
        </p:nvSpPr>
        <p:spPr>
          <a:xfrm>
            <a:off x="2566614" y="3714750"/>
            <a:ext cx="5748771" cy="1045828"/>
          </a:xfrm>
          <a:prstGeom prst="rect">
            <a:avLst/>
          </a:prstGeom>
        </p:spPr>
        <p:txBody>
          <a:bodyPr wrap="square" lIns="75593" tIns="37797" rIns="75593" bIns="37797">
            <a:spAutoFit/>
          </a:bodyPr>
          <a:lstStyle/>
          <a:p>
            <a:pPr algn="ctr"/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</a:rPr>
              <a:t>ChengXiang “Cheng”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</a:rPr>
              <a:t>Zhai</a:t>
            </a:r>
            <a:endParaRPr lang="en-US" sz="23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Department</a:t>
            </a:r>
            <a:r>
              <a:rPr lang="en-US" sz="2000" baseline="0" dirty="0" smtClean="0">
                <a:solidFill>
                  <a:schemeClr val="accent6">
                    <a:lumMod val="50000"/>
                  </a:schemeClr>
                </a:solidFill>
              </a:rPr>
              <a:t> of Computer Science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University of Illinois at Urbana-Champaign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30836" y="337320"/>
            <a:ext cx="7516088" cy="630330"/>
          </a:xfrm>
          <a:prstGeom prst="rect">
            <a:avLst/>
          </a:prstGeom>
        </p:spPr>
        <p:txBody>
          <a:bodyPr wrap="square" lIns="75593" tIns="37797" rIns="75593" bIns="37797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Text</a:t>
            </a:r>
            <a:r>
              <a:rPr lang="en-US" sz="3600" b="1" baseline="0" dirty="0" smtClean="0">
                <a:solidFill>
                  <a:schemeClr val="accent6">
                    <a:lumMod val="50000"/>
                  </a:schemeClr>
                </a:solidFill>
              </a:rPr>
              <a:t> Retrieval and Search Engines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3615" y="1657350"/>
            <a:ext cx="2452999" cy="685800"/>
          </a:xfrm>
        </p:spPr>
        <p:txBody>
          <a:bodyPr>
            <a:normAutofit/>
          </a:bodyPr>
          <a:lstStyle>
            <a:lvl1pPr marL="0" indent="0">
              <a:buNone/>
              <a:defRPr sz="3300" b="1" baseline="0"/>
            </a:lvl1pPr>
          </a:lstStyle>
          <a:p>
            <a:pPr lvl="0"/>
            <a:r>
              <a:rPr lang="en-US" dirty="0" smtClean="0"/>
              <a:t>Lecture ?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66614" y="1657350"/>
            <a:ext cx="6417233" cy="1714500"/>
          </a:xfrm>
        </p:spPr>
        <p:txBody>
          <a:bodyPr>
            <a:normAutofit/>
          </a:bodyPr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US" dirty="0" smtClean="0"/>
              <a:t>Click to edit lecture title</a:t>
            </a:r>
          </a:p>
        </p:txBody>
      </p:sp>
    </p:spTree>
    <p:extLst>
      <p:ext uri="{BB962C8B-B14F-4D97-AF65-F5344CB8AC3E}">
        <p14:creationId xmlns:p14="http://schemas.microsoft.com/office/powerpoint/2010/main" val="205877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2600"/>
            </a:lvl1pPr>
            <a:lvl2pPr marL="377967" indent="0">
              <a:buNone/>
              <a:defRPr sz="2300"/>
            </a:lvl2pPr>
            <a:lvl3pPr marL="755934" indent="0">
              <a:buNone/>
              <a:defRPr sz="2000"/>
            </a:lvl3pPr>
            <a:lvl4pPr marL="1133902" indent="0">
              <a:buNone/>
              <a:defRPr sz="1700"/>
            </a:lvl4pPr>
            <a:lvl5pPr marL="1511869" indent="0">
              <a:buNone/>
              <a:defRPr sz="1700"/>
            </a:lvl5pPr>
            <a:lvl6pPr marL="1889836" indent="0">
              <a:buNone/>
              <a:defRPr sz="1700"/>
            </a:lvl6pPr>
            <a:lvl7pPr marL="2267803" indent="0">
              <a:buNone/>
              <a:defRPr sz="1700"/>
            </a:lvl7pPr>
            <a:lvl8pPr marL="2645771" indent="0">
              <a:buNone/>
              <a:defRPr sz="1700"/>
            </a:lvl8pPr>
            <a:lvl9pPr marL="3023738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9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77967" indent="0">
              <a:buNone/>
              <a:defRPr sz="1000"/>
            </a:lvl2pPr>
            <a:lvl3pPr marL="755934" indent="0">
              <a:buNone/>
              <a:defRPr sz="800"/>
            </a:lvl3pPr>
            <a:lvl4pPr marL="1133902" indent="0">
              <a:buNone/>
              <a:defRPr sz="700"/>
            </a:lvl4pPr>
            <a:lvl5pPr marL="1511869" indent="0">
              <a:buNone/>
              <a:defRPr sz="700"/>
            </a:lvl5pPr>
            <a:lvl6pPr marL="1889836" indent="0">
              <a:buNone/>
              <a:defRPr sz="700"/>
            </a:lvl6pPr>
            <a:lvl7pPr marL="2267803" indent="0">
              <a:buNone/>
              <a:defRPr sz="700"/>
            </a:lvl7pPr>
            <a:lvl8pPr marL="2645771" indent="0">
              <a:buNone/>
              <a:defRPr sz="700"/>
            </a:lvl8pPr>
            <a:lvl9pPr marL="302373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0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05985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5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3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45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767268"/>
            <a:ext cx="2133600" cy="273844"/>
          </a:xfrm>
        </p:spPr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39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1"/>
            <a:ext cx="7772400" cy="1021556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779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60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00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67" indent="0">
              <a:buNone/>
              <a:defRPr sz="1700" b="1"/>
            </a:lvl2pPr>
            <a:lvl3pPr marL="755934" indent="0">
              <a:buNone/>
              <a:defRPr sz="1500" b="1"/>
            </a:lvl3pPr>
            <a:lvl4pPr marL="1133902" indent="0">
              <a:buNone/>
              <a:defRPr sz="1300" b="1"/>
            </a:lvl4pPr>
            <a:lvl5pPr marL="1511869" indent="0">
              <a:buNone/>
              <a:defRPr sz="1300" b="1"/>
            </a:lvl5pPr>
            <a:lvl6pPr marL="1889836" indent="0">
              <a:buNone/>
              <a:defRPr sz="1300" b="1"/>
            </a:lvl6pPr>
            <a:lvl7pPr marL="2267803" indent="0">
              <a:buNone/>
              <a:defRPr sz="1300" b="1"/>
            </a:lvl7pPr>
            <a:lvl8pPr marL="2645771" indent="0">
              <a:buNone/>
              <a:defRPr sz="1300" b="1"/>
            </a:lvl8pPr>
            <a:lvl9pPr marL="302373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67" indent="0">
              <a:buNone/>
              <a:defRPr sz="1700" b="1"/>
            </a:lvl2pPr>
            <a:lvl3pPr marL="755934" indent="0">
              <a:buNone/>
              <a:defRPr sz="1500" b="1"/>
            </a:lvl3pPr>
            <a:lvl4pPr marL="1133902" indent="0">
              <a:buNone/>
              <a:defRPr sz="1300" b="1"/>
            </a:lvl4pPr>
            <a:lvl5pPr marL="1511869" indent="0">
              <a:buNone/>
              <a:defRPr sz="1300" b="1"/>
            </a:lvl5pPr>
            <a:lvl6pPr marL="1889836" indent="0">
              <a:buNone/>
              <a:defRPr sz="1300" b="1"/>
            </a:lvl6pPr>
            <a:lvl7pPr marL="2267803" indent="0">
              <a:buNone/>
              <a:defRPr sz="1300" b="1"/>
            </a:lvl7pPr>
            <a:lvl8pPr marL="2645771" indent="0">
              <a:buNone/>
              <a:defRPr sz="1300" b="1"/>
            </a:lvl8pPr>
            <a:lvl9pPr marL="302373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0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29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0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3f1iyfxxz8i1e.cloudfront.net/courses/course_image/9c3f0d9e36e4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200000"/>
                    </a14:imgEffect>
                    <a14:imgEffect>
                      <a14:brightnessContrast bright="41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7" y="0"/>
            <a:ext cx="9184387" cy="5164287"/>
          </a:xfrm>
          <a:prstGeom prst="rect">
            <a:avLst/>
          </a:prstGeom>
          <a:noFill/>
          <a:effectLst>
            <a:glow rad="127000">
              <a:schemeClr val="accent1">
                <a:alpha val="49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7" y="1335711"/>
            <a:ext cx="9184387" cy="224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2176"/>
            <a:ext cx="381000" cy="37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2165537" y="1754982"/>
            <a:ext cx="6978462" cy="702469"/>
          </a:xfrm>
          <a:prstGeom prst="rect">
            <a:avLst/>
          </a:prstGeom>
        </p:spPr>
        <p:txBody>
          <a:bodyPr vert="horz" lIns="75593" tIns="37797" rIns="75593" bIns="3779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500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366075" y="2400300"/>
            <a:ext cx="6617772" cy="1028700"/>
          </a:xfrm>
          <a:prstGeom prst="rect">
            <a:avLst/>
          </a:prstGeom>
        </p:spPr>
        <p:txBody>
          <a:bodyPr vert="horz" lIns="75593" tIns="37797" rIns="75593" bIns="37797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300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61681" y="1371600"/>
            <a:ext cx="7772400" cy="1102519"/>
          </a:xfrm>
          <a:prstGeom prst="rect">
            <a:avLst/>
          </a:prstGeom>
        </p:spPr>
        <p:txBody>
          <a:bodyPr vert="horz" lIns="75593" tIns="37797" rIns="75593" bIns="3779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b="1" baseline="0" dirty="0" smtClean="0"/>
              <a:t> </a:t>
            </a:r>
            <a:endParaRPr lang="en-US" sz="3600" dirty="0" smtClean="0"/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657756" y="2363391"/>
            <a:ext cx="7772400" cy="1102519"/>
          </a:xfrm>
          <a:prstGeom prst="rect">
            <a:avLst/>
          </a:prstGeom>
        </p:spPr>
        <p:txBody>
          <a:bodyPr vert="horz" lIns="75593" tIns="37797" rIns="75593" bIns="3779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600" b="0" baseline="0" dirty="0" smtClean="0"/>
              <a:t> </a:t>
            </a:r>
            <a:endParaRPr lang="en-US" sz="2600" b="0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962307" y="1371600"/>
            <a:ext cx="6952002" cy="685800"/>
          </a:xfrm>
        </p:spPr>
        <p:txBody>
          <a:bodyPr>
            <a:normAutofit/>
          </a:bodyPr>
          <a:lstStyle>
            <a:lvl1pPr marL="0" indent="0" algn="ctr">
              <a:buNone/>
              <a:defRPr sz="3600" b="1" baseline="0"/>
            </a:lvl1pPr>
            <a:lvl2pPr marL="377967" indent="0">
              <a:buNone/>
              <a:defRPr/>
            </a:lvl2pPr>
            <a:lvl5pPr marL="1511869" indent="0">
              <a:buNone/>
              <a:defRPr/>
            </a:lvl5pPr>
          </a:lstStyle>
          <a:p>
            <a:pPr lvl="0"/>
            <a:r>
              <a:rPr lang="en-US" dirty="0" smtClean="0"/>
              <a:t>Click to edit the course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97614" y="2137928"/>
            <a:ext cx="5280848" cy="450925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dirty="0" smtClean="0"/>
              <a:t>Click to edit the instructor name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895460" y="2628900"/>
            <a:ext cx="7219387" cy="914400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the affiliation</a:t>
            </a:r>
          </a:p>
        </p:txBody>
      </p:sp>
    </p:spTree>
    <p:extLst>
      <p:ext uri="{BB962C8B-B14F-4D97-AF65-F5344CB8AC3E}">
        <p14:creationId xmlns:p14="http://schemas.microsoft.com/office/powerpoint/2010/main" val="1034156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77967" indent="0">
              <a:buNone/>
              <a:defRPr sz="1000"/>
            </a:lvl2pPr>
            <a:lvl3pPr marL="755934" indent="0">
              <a:buNone/>
              <a:defRPr sz="800"/>
            </a:lvl3pPr>
            <a:lvl4pPr marL="1133902" indent="0">
              <a:buNone/>
              <a:defRPr sz="700"/>
            </a:lvl4pPr>
            <a:lvl5pPr marL="1511869" indent="0">
              <a:buNone/>
              <a:defRPr sz="700"/>
            </a:lvl5pPr>
            <a:lvl6pPr marL="1889836" indent="0">
              <a:buNone/>
              <a:defRPr sz="700"/>
            </a:lvl6pPr>
            <a:lvl7pPr marL="2267803" indent="0">
              <a:buNone/>
              <a:defRPr sz="700"/>
            </a:lvl7pPr>
            <a:lvl8pPr marL="2645771" indent="0">
              <a:buNone/>
              <a:defRPr sz="700"/>
            </a:lvl8pPr>
            <a:lvl9pPr marL="302373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8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2600"/>
            </a:lvl1pPr>
            <a:lvl2pPr marL="377967" indent="0">
              <a:buNone/>
              <a:defRPr sz="2300"/>
            </a:lvl2pPr>
            <a:lvl3pPr marL="755934" indent="0">
              <a:buNone/>
              <a:defRPr sz="2000"/>
            </a:lvl3pPr>
            <a:lvl4pPr marL="1133902" indent="0">
              <a:buNone/>
              <a:defRPr sz="1700"/>
            </a:lvl4pPr>
            <a:lvl5pPr marL="1511869" indent="0">
              <a:buNone/>
              <a:defRPr sz="1700"/>
            </a:lvl5pPr>
            <a:lvl6pPr marL="1889836" indent="0">
              <a:buNone/>
              <a:defRPr sz="1700"/>
            </a:lvl6pPr>
            <a:lvl7pPr marL="2267803" indent="0">
              <a:buNone/>
              <a:defRPr sz="1700"/>
            </a:lvl7pPr>
            <a:lvl8pPr marL="2645771" indent="0">
              <a:buNone/>
              <a:defRPr sz="1700"/>
            </a:lvl8pPr>
            <a:lvl9pPr marL="3023738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77967" indent="0">
              <a:buNone/>
              <a:defRPr sz="1000"/>
            </a:lvl2pPr>
            <a:lvl3pPr marL="755934" indent="0">
              <a:buNone/>
              <a:defRPr sz="800"/>
            </a:lvl3pPr>
            <a:lvl4pPr marL="1133902" indent="0">
              <a:buNone/>
              <a:defRPr sz="700"/>
            </a:lvl4pPr>
            <a:lvl5pPr marL="1511869" indent="0">
              <a:buNone/>
              <a:defRPr sz="700"/>
            </a:lvl5pPr>
            <a:lvl6pPr marL="1889836" indent="0">
              <a:buNone/>
              <a:defRPr sz="700"/>
            </a:lvl6pPr>
            <a:lvl7pPr marL="2267803" indent="0">
              <a:buNone/>
              <a:defRPr sz="700"/>
            </a:lvl7pPr>
            <a:lvl8pPr marL="2645771" indent="0">
              <a:buNone/>
              <a:defRPr sz="700"/>
            </a:lvl8pPr>
            <a:lvl9pPr marL="302373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92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85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205984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16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3f1iyfxxz8i1e.cloudfront.net/courses/course_image/9c3f0d9e36e4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200000"/>
                    </a14:imgEffect>
                    <a14:imgEffect>
                      <a14:brightnessContrast bright="41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1" y="2"/>
            <a:ext cx="9184387" cy="5164287"/>
          </a:xfrm>
          <a:prstGeom prst="rect">
            <a:avLst/>
          </a:prstGeom>
          <a:noFill/>
          <a:effectLst>
            <a:glow rad="127000">
              <a:schemeClr val="accent1">
                <a:alpha val="49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4" y="4812519"/>
            <a:ext cx="2895600" cy="273844"/>
          </a:xfrm>
          <a:prstGeom prst="rect">
            <a:avLst/>
          </a:prstGeom>
        </p:spPr>
        <p:txBody>
          <a:bodyPr lIns="75577" tIns="37789" rIns="75577" bIns="37789"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2182"/>
            <a:ext cx="381000" cy="37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2165537" y="1754990"/>
            <a:ext cx="6978462" cy="702469"/>
          </a:xfrm>
          <a:prstGeom prst="rect">
            <a:avLst/>
          </a:prstGeom>
        </p:spPr>
        <p:txBody>
          <a:bodyPr vert="horz" lIns="75577" tIns="37789" rIns="75577" bIns="37789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366075" y="2400300"/>
            <a:ext cx="6617772" cy="1028700"/>
          </a:xfrm>
          <a:prstGeom prst="rect">
            <a:avLst/>
          </a:prstGeom>
        </p:spPr>
        <p:txBody>
          <a:bodyPr vert="horz" lIns="75577" tIns="37789" rIns="75577" bIns="37789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300" dirty="0">
              <a:solidFill>
                <a:prstClr val="black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1" y="1371600"/>
            <a:ext cx="9184387" cy="224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381006" y="1657351"/>
            <a:ext cx="8469155" cy="1771650"/>
          </a:xfrm>
          <a:prstGeom prst="rect">
            <a:avLst/>
          </a:prstGeom>
        </p:spPr>
        <p:txBody>
          <a:bodyPr vert="horz" lIns="75577" tIns="37789" rIns="75577" bIns="37789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prstClr val="black"/>
                </a:solidFill>
              </a:rPr>
              <a:t> 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2566614" y="3714750"/>
            <a:ext cx="5748771" cy="1045812"/>
          </a:xfrm>
          <a:prstGeom prst="rect">
            <a:avLst/>
          </a:prstGeom>
        </p:spPr>
        <p:txBody>
          <a:bodyPr wrap="square" lIns="75577" tIns="37789" rIns="75577" bIns="37789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79646">
                    <a:lumMod val="50000"/>
                  </a:srgbClr>
                </a:solidFill>
              </a:rPr>
              <a:t>ChengXiang “Cheng” </a:t>
            </a:r>
            <a:r>
              <a:rPr lang="en-US" sz="2300" b="1" dirty="0" err="1" smtClean="0">
                <a:solidFill>
                  <a:srgbClr val="F79646">
                    <a:lumMod val="50000"/>
                  </a:srgbClr>
                </a:solidFill>
              </a:rPr>
              <a:t>Zhai</a:t>
            </a:r>
            <a:endParaRPr lang="en-US" sz="2300" b="1" dirty="0" smtClean="0">
              <a:solidFill>
                <a:srgbClr val="F79646">
                  <a:lumMod val="50000"/>
                </a:srgbClr>
              </a:solidFill>
            </a:endParaRPr>
          </a:p>
          <a:p>
            <a:pPr algn="ctr"/>
            <a:r>
              <a:rPr lang="en-US" sz="2000" dirty="0" smtClean="0">
                <a:solidFill>
                  <a:srgbClr val="F79646">
                    <a:lumMod val="50000"/>
                  </a:srgbClr>
                </a:solidFill>
              </a:rPr>
              <a:t>Department of Computer Science</a:t>
            </a:r>
            <a:br>
              <a:rPr lang="en-US" sz="2000" dirty="0" smtClean="0">
                <a:solidFill>
                  <a:srgbClr val="F79646">
                    <a:lumMod val="50000"/>
                  </a:srgbClr>
                </a:solidFill>
              </a:rPr>
            </a:br>
            <a:r>
              <a:rPr lang="en-US" sz="2000" dirty="0" smtClean="0">
                <a:solidFill>
                  <a:srgbClr val="F79646">
                    <a:lumMod val="50000"/>
                  </a:srgbClr>
                </a:solidFill>
              </a:rPr>
              <a:t>University of Illinois at Urbana-Champaign</a:t>
            </a:r>
            <a:endParaRPr lang="en-US" sz="20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30836" y="337324"/>
            <a:ext cx="7516088" cy="630314"/>
          </a:xfrm>
          <a:prstGeom prst="rect">
            <a:avLst/>
          </a:prstGeom>
        </p:spPr>
        <p:txBody>
          <a:bodyPr wrap="square" lIns="75577" tIns="37789" rIns="75577" bIns="37789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79646">
                    <a:lumMod val="50000"/>
                  </a:srgbClr>
                </a:solidFill>
              </a:rPr>
              <a:t>Text Retrieval and Search Engines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3621" y="1657350"/>
            <a:ext cx="2452999" cy="685800"/>
          </a:xfrm>
        </p:spPr>
        <p:txBody>
          <a:bodyPr>
            <a:normAutofit/>
          </a:bodyPr>
          <a:lstStyle>
            <a:lvl1pPr marL="0" indent="0">
              <a:buNone/>
              <a:defRPr sz="3300" b="1" baseline="0"/>
            </a:lvl1pPr>
          </a:lstStyle>
          <a:p>
            <a:pPr lvl="0"/>
            <a:r>
              <a:rPr lang="en-US" dirty="0" smtClean="0"/>
              <a:t>Lecture ?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66614" y="1657350"/>
            <a:ext cx="6417233" cy="1714500"/>
          </a:xfrm>
        </p:spPr>
        <p:txBody>
          <a:bodyPr>
            <a:normAutofit/>
          </a:bodyPr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US" dirty="0" smtClean="0"/>
              <a:t>Click to edit lecture title</a:t>
            </a:r>
          </a:p>
        </p:txBody>
      </p:sp>
    </p:spTree>
    <p:extLst>
      <p:ext uri="{BB962C8B-B14F-4D97-AF65-F5344CB8AC3E}">
        <p14:creationId xmlns:p14="http://schemas.microsoft.com/office/powerpoint/2010/main" val="3132534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3f1iyfxxz8i1e.cloudfront.net/courses/course_image/9c3f0d9e36e4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200000"/>
                    </a14:imgEffect>
                    <a14:imgEffect>
                      <a14:brightnessContrast bright="41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1" y="2"/>
            <a:ext cx="9184387" cy="5164287"/>
          </a:xfrm>
          <a:prstGeom prst="rect">
            <a:avLst/>
          </a:prstGeom>
          <a:noFill/>
          <a:effectLst>
            <a:glow rad="127000">
              <a:schemeClr val="accent1">
                <a:alpha val="49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81" y="1335711"/>
            <a:ext cx="9184387" cy="224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4" y="4812519"/>
            <a:ext cx="2895600" cy="273844"/>
          </a:xfrm>
          <a:prstGeom prst="rect">
            <a:avLst/>
          </a:prstGeom>
        </p:spPr>
        <p:txBody>
          <a:bodyPr lIns="75577" tIns="37789" rIns="75577" bIns="37789"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2182"/>
            <a:ext cx="381000" cy="37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2165537" y="1754990"/>
            <a:ext cx="6978462" cy="702469"/>
          </a:xfrm>
          <a:prstGeom prst="rect">
            <a:avLst/>
          </a:prstGeom>
        </p:spPr>
        <p:txBody>
          <a:bodyPr vert="horz" lIns="75577" tIns="37789" rIns="75577" bIns="37789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366075" y="2400300"/>
            <a:ext cx="6617772" cy="1028700"/>
          </a:xfrm>
          <a:prstGeom prst="rect">
            <a:avLst/>
          </a:prstGeom>
        </p:spPr>
        <p:txBody>
          <a:bodyPr vert="horz" lIns="75577" tIns="37789" rIns="75577" bIns="37789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300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61681" y="1371608"/>
            <a:ext cx="7772400" cy="1102519"/>
          </a:xfrm>
          <a:prstGeom prst="rect">
            <a:avLst/>
          </a:prstGeom>
        </p:spPr>
        <p:txBody>
          <a:bodyPr vert="horz" lIns="75577" tIns="37789" rIns="75577" bIns="37789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endParaRPr lang="en-US" sz="3600" dirty="0" smtClean="0">
              <a:solidFill>
                <a:prstClr val="black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657756" y="2363393"/>
            <a:ext cx="7772400" cy="1102519"/>
          </a:xfrm>
          <a:prstGeom prst="rect">
            <a:avLst/>
          </a:prstGeom>
        </p:spPr>
        <p:txBody>
          <a:bodyPr vert="horz" lIns="75577" tIns="37789" rIns="75577" bIns="3778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6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962307" y="1371600"/>
            <a:ext cx="6952002" cy="685800"/>
          </a:xfrm>
        </p:spPr>
        <p:txBody>
          <a:bodyPr>
            <a:normAutofit/>
          </a:bodyPr>
          <a:lstStyle>
            <a:lvl1pPr marL="0" indent="0" algn="ctr">
              <a:buNone/>
              <a:defRPr sz="3600" b="1" baseline="0"/>
            </a:lvl1pPr>
            <a:lvl2pPr marL="377887" indent="0">
              <a:buNone/>
              <a:defRPr/>
            </a:lvl2pPr>
            <a:lvl5pPr marL="1511548" indent="0">
              <a:buNone/>
              <a:defRPr/>
            </a:lvl5pPr>
          </a:lstStyle>
          <a:p>
            <a:pPr lvl="0"/>
            <a:r>
              <a:rPr lang="en-US" dirty="0" smtClean="0"/>
              <a:t>Click to edit the course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97614" y="2137936"/>
            <a:ext cx="5280848" cy="450925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dirty="0" smtClean="0"/>
              <a:t>Click to edit the instructor name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895463" y="2628900"/>
            <a:ext cx="7219387" cy="914400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the affiliation</a:t>
            </a:r>
          </a:p>
        </p:txBody>
      </p:sp>
    </p:spTree>
    <p:extLst>
      <p:ext uri="{BB962C8B-B14F-4D97-AF65-F5344CB8AC3E}">
        <p14:creationId xmlns:p14="http://schemas.microsoft.com/office/powerpoint/2010/main" val="377471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575" y="0"/>
            <a:ext cx="91440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57250"/>
            <a:ext cx="8839200" cy="377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779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67" indent="0">
              <a:buNone/>
              <a:defRPr sz="1700" b="1"/>
            </a:lvl2pPr>
            <a:lvl3pPr marL="755934" indent="0">
              <a:buNone/>
              <a:defRPr sz="1500" b="1"/>
            </a:lvl3pPr>
            <a:lvl4pPr marL="1133902" indent="0">
              <a:buNone/>
              <a:defRPr sz="1300" b="1"/>
            </a:lvl4pPr>
            <a:lvl5pPr marL="1511869" indent="0">
              <a:buNone/>
              <a:defRPr sz="1300" b="1"/>
            </a:lvl5pPr>
            <a:lvl6pPr marL="1889836" indent="0">
              <a:buNone/>
              <a:defRPr sz="1300" b="1"/>
            </a:lvl6pPr>
            <a:lvl7pPr marL="2267803" indent="0">
              <a:buNone/>
              <a:defRPr sz="1300" b="1"/>
            </a:lvl7pPr>
            <a:lvl8pPr marL="2645771" indent="0">
              <a:buNone/>
              <a:defRPr sz="1300" b="1"/>
            </a:lvl8pPr>
            <a:lvl9pPr marL="302373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8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67" indent="0">
              <a:buNone/>
              <a:defRPr sz="1700" b="1"/>
            </a:lvl2pPr>
            <a:lvl3pPr marL="755934" indent="0">
              <a:buNone/>
              <a:defRPr sz="1500" b="1"/>
            </a:lvl3pPr>
            <a:lvl4pPr marL="1133902" indent="0">
              <a:buNone/>
              <a:defRPr sz="1300" b="1"/>
            </a:lvl4pPr>
            <a:lvl5pPr marL="1511869" indent="0">
              <a:buNone/>
              <a:defRPr sz="1300" b="1"/>
            </a:lvl5pPr>
            <a:lvl6pPr marL="1889836" indent="0">
              <a:buNone/>
              <a:defRPr sz="1300" b="1"/>
            </a:lvl6pPr>
            <a:lvl7pPr marL="2267803" indent="0">
              <a:buNone/>
              <a:defRPr sz="1300" b="1"/>
            </a:lvl7pPr>
            <a:lvl8pPr marL="2645771" indent="0">
              <a:buNone/>
              <a:defRPr sz="1300" b="1"/>
            </a:lvl8pPr>
            <a:lvl9pPr marL="302373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2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42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91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1" y="228605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77967" indent="0">
              <a:buNone/>
              <a:defRPr sz="1000"/>
            </a:lvl2pPr>
            <a:lvl3pPr marL="755934" indent="0">
              <a:buNone/>
              <a:defRPr sz="800"/>
            </a:lvl3pPr>
            <a:lvl4pPr marL="1133902" indent="0">
              <a:buNone/>
              <a:defRPr sz="700"/>
            </a:lvl4pPr>
            <a:lvl5pPr marL="1511869" indent="0">
              <a:buNone/>
              <a:defRPr sz="700"/>
            </a:lvl5pPr>
            <a:lvl6pPr marL="1889836" indent="0">
              <a:buNone/>
              <a:defRPr sz="700"/>
            </a:lvl6pPr>
            <a:lvl7pPr marL="2267803" indent="0">
              <a:buNone/>
              <a:defRPr sz="700"/>
            </a:lvl7pPr>
            <a:lvl8pPr marL="2645771" indent="0">
              <a:buNone/>
              <a:defRPr sz="700"/>
            </a:lvl8pPr>
            <a:lvl9pPr marL="302373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1" y="4812513"/>
            <a:ext cx="2895600" cy="273844"/>
          </a:xfrm>
          <a:prstGeom prst="rect">
            <a:avLst/>
          </a:prstGeom>
        </p:spPr>
        <p:txBody>
          <a:bodyPr lIns="75593" tIns="37797" rIns="75593" bIns="37797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2950"/>
          </a:xfrm>
          <a:prstGeom prst="rect">
            <a:avLst/>
          </a:prstGeom>
        </p:spPr>
        <p:txBody>
          <a:bodyPr vert="horz" lIns="75593" tIns="37797" rIns="75593" bIns="3779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57255"/>
            <a:ext cx="9144000" cy="3737372"/>
          </a:xfrm>
          <a:prstGeom prst="rect">
            <a:avLst/>
          </a:prstGeom>
        </p:spPr>
        <p:txBody>
          <a:bodyPr vert="horz" lIns="75593" tIns="37797" rIns="75593" bIns="377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869663"/>
            <a:ext cx="2133600" cy="273844"/>
          </a:xfrm>
          <a:prstGeom prst="rect">
            <a:avLst/>
          </a:prstGeom>
        </p:spPr>
        <p:txBody>
          <a:bodyPr vert="horz" lIns="75593" tIns="37797" rIns="75593" bIns="3779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08FE-21CA-447A-B5E0-10774CCDB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AutoShape 2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 userDrawn="1"/>
        </p:nvSpPr>
        <p:spPr bwMode="auto">
          <a:xfrm>
            <a:off x="155576" y="-108344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93" tIns="37797" rIns="75593" bIns="37797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sp>
        <p:nvSpPr>
          <p:cNvPr id="8" name="AutoShape 4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 userDrawn="1"/>
        </p:nvSpPr>
        <p:spPr bwMode="auto">
          <a:xfrm>
            <a:off x="307975" y="5959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93" tIns="37797" rIns="75593" bIns="37797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sp>
        <p:nvSpPr>
          <p:cNvPr id="9" name="AutoShape 6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 userDrawn="1"/>
        </p:nvSpPr>
        <p:spPr bwMode="auto">
          <a:xfrm>
            <a:off x="460375" y="120259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93" tIns="37797" rIns="75593" bIns="37797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sp>
        <p:nvSpPr>
          <p:cNvPr id="10" name="AutoShape 11" descr="data:image/jpeg;base64,/9j/4AAQSkZJRgABAQAAAQABAAD/2wCEAAkGBggGDxQIBxETERQUDSEWExUWDRcTEhAWGxwhGRgUFxIcHyogGBkkGRIUHy8mLzMvLiw4ISA9NjQqNTI3LCkBCQoKDgwOGg8PGTIjHyQ1LDI0NSwsNTM0LS80NS4uLDQ1NCk1MCwsLC81LSwpLC8sLyoqLCwsLC8sKSwsLCksKf/AABEIAQAAxQMBIgACEQEDEQH/xAAcAAEBAAMBAQEBAAAAAAAAAAAABgEDBwUIBAL/xABPEAABAwAECAgLBAULBQAAAAAAAQIDBAUGEQcSITQ1UXOyFjFydbGzwtITFyJSVGGRlKKk4RVBgdMUU1VxlRgjMjNCQ4KSoaXjdIOTo8H/xAAZAQEBAQEBAQAAAAAAAAAAAAAABQQDAQL/xAAzEQABAgMDCQgCAwEAAAAAAAAAAQIDBBEVcsEFMjM1UVSBkfASFCExQVJzwhNxIlNh0f/aAAwDAQACEQMRAD8A5mAUtS2Yo1ZwNpMr5EVVVLkxbsiqn3p6ipNTcKVZ+SKtErQwSspEmn9iEnj5k0C04D0Tz5vh7o4D0Tz5vh7pNt+S9y8lKVgTmxOaEWC04D0Tz5vh7o4D0Tz5vh7ot+S9y8lFgTmxOaEWC04D0Tz5vh7o4D0Tz5vh7ot+S9y8lFgTmxOaEWC04D0Tz5vh7o4D0Tz5vh7ot+S9y8lFgTmxOaEWC04D0Tz5vh7o4D0Tz5vh7ot+S9y8lFgTmxOaEWC04D0Tz5vh7o4D0Tz5vh7ot+S9y8lFgTmxOaEWC04D0Tz5vh7o4D0Tz5vh7ot+S9y8lFgTmxOaEWC04D0Tz5vh7o4D0Tz5vh7ot+S9y8lFgTmxOaEWC04D0Tz5vh7o4D0Tz5vh7ot+S9y8lFgTmxOaEWC04D0Tz5vh7o4D0Tz5vh7ot+S9y8lFgTmxOaEWCzWw9DTjfL8PdJ6v6siqmZIIVc5PBo691196qupPUapXKktNP/HCWq+fkpmmslTEqz8kREp+zzQAUiYC2qHRy8iTtESW1Q6OXkSdoh5d0DL7cS9kLTvurgRKOdrX2mcZ2tfafyhkukKqmcZ2tfaMZ2tfaYAFVM4zta+0Yzta+0wAKqZxna19oxna19pgAVUzjO1r7RjO1r7TAAqpnGdrX2jGdrX2mABVTOM7WvtGM7WvtMACqmcZ2tfaMZ2tfaYAFVM4zta+0Yzta+0wAKqZxna19oxna19pgAVU9myTlWltv8x26pstnnKbBvS41WRztuzduqbbZ5ymwb0uITtbJ8f2UvJqlb+B4QALhABbVDo5eRJ2iJLaodHLyJO0Q8u6Bl9uJeyFp33VwIhDJhDJcIIAAAB+2p6lp9fzJQaqjWWRUvuTIjUTjc5y5GtS9Mq+r78h0ur8BTImeGr+nJH5yRMRGt/70nH/AJUOT4zGeanVkJz/ACOTg6/4o7HftOT3mi9weKOx37Tk95ovcOfemHTuzzkAOv8Aijsd+05PeaL3B4o7HftOT3mi9wd6hjuzzkAO00XAhZunIr6JTqRIiLcqsko7kReO69I+PKhu8QdSelUv2wflDvUMd2f/AIcQB2/xB1J6VS/bB+UPEHUnpVL9sH5Q71DHdn/4cQB2/wAQdSelUv2wflHNcIVlaNY6mpVtDfJI1aK2TGkxca9znoqeS1Eu/m0/1Ppkdj1oh8vgOYlVJoAHc4AAAHsWRztuzduqbbZ5ymwb0uNVkc7bs3bqm22ecpsG9LiG7WyfH9lL7dUrfwPCABcIALaodHLyJO0RJbVDo5eRJ2iHl3QMvtxL2QtO+6uBEIZMIZLhBAAAOzWakgwbWf8At1GNdSKS1r0v/tOk/qGL9+I1i46py9ZM1FYK0GE9FrquKTisc5UY+Riyq+5bl8HCitaxiKipku4lyfetJXVDltZZWiyVWivdR4o1cxqXucsLVhlaiJxqnlOu++7JxkZScI6zVJHZmKNWObitdMk1zHRtdjIiImW9bkaqcXH+4nMRy1VvnXkUXdlPBfKh+e2uDSsLFI2kTKyeFzsVJWMxcV33Nexb8W+5blvVF9S3IvsWRwNvtRQ2Vq+lMhSRVxWJRfCrio5W3udjtuW9q5Pu/fxU1apS6DZHwVfq7wro2o1JFVZExpkdC1b8uM1mJkXKly38REWGqa19eskjs1SXwRxv8q+myQx47stzWtRfKuyrkT7sp0SI9zF/lSi+Z8KxqP8ALzKr+T2np7f4f/zD+T2np7f4f/zH88A8J37Q/wB1n/LHAPCd+0P91n/LOf5H+9OuB99hvt65l7g/sUlhqPJQkmSfwlI8JjJD4LF8lrMXFxnX/wBXff6yoJbB9U9f1LR5IbTT+HkdSMZjv0h82KzFamLjORFTymuW71lSZHLVVqtTunkADkGELDBPR5H1VZhyJiKrZKRio7ykyK2JFyZFyK5b/vuT+0esYr1oh45yNSqnWaVTKPQWrNS3sjanG570a1P8S5D59wvVtQa5rP8ASKsljmYlCYxXRvR7cZHyKrcZMl6I5vtI+m0yk1m/9IrCR8z/ADpJFkd+CuvuNRQgy/YXtKpiix0enZRAADWZQAAD2LI523Zu3VNts85TYN6XGqyOdt2bt1TbbPOU2DelxDdrZPj+yl9uqVv4HhAAuEAFtUOjl5EnaIktqh0cvIk7RDy7oGX24l7IWnfdXAiEMmEMlwggAAFTYXCDTrEvcyNvhoHuvkiV2Lc7ix2Oy4rrkRF+5bk4uMukwpWEa/7SZV7v0i/Gxv0GBJcbX4bG4/XfeccBwfLsetTuyO5qUKe3Nv6fbeRvhmpFDGt8cSOxsq5Md7smM+5VTiRERVu41VfHqqv60qJXLVVIkgx7kdiPuR93Fei5FXKt335T8BVYK42yV1REeiL5b1ypflSGRUX96KiKfTmtYxfDwQ8a5z3p4n5fGFar0+kf5m90y631rWXK+nUlMZL23qiYya08nKnrPRwoxsWvZmXJcskN6XZHXsjvv13nQcOsMf2bE7FS9tOajVuytRWPRUTUmRP9Dh2mVb/FPE79l1Hfy8j9WBmu6xr2hTzVrM+ZzaarGueqKqN8HG67InFe5VOgHMsAeYUjnFeqjOmmKKiI9UQ0w1q1FJLChaOSzdWSTUZ2LLKqQxKnG1z773IutrGvcnrRD5uREbkQ6zh+rDGkolXtXiY+VyetVRjF9iSnJzfKtoyu0xzLquoAAajKAAAAAAexZHO27N26pttnnKbBvS41WRztuzduqbbZ5ymwb0uIbtbJ8f2Uvt1St/A8IAFwgAtqh0cvIk7REltUOjl5EnaIeXdAy+3EvZC077q4EQhkwhkuEEAAAAAAFZgo01ROVJ1MhJlZgo01ROVJ1Mhzi5inWFnofowoafl2kO5GdCw66Mj5wZuSHPcKGn5dpDuRnQsOujI+cGbkhi9YZr9HmnAHmFI5xXqozppzLAHmFI5xXqozppnjaRTtDzEOAYbqT4etvB/q6Exvtc9676ECV+Ft+PXVJTU2NP3fzTF7RIFSClIaE6Mv81AAOpy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ZhXara6pV/3rGv/pjT/wCEmVYWYn6JsXPUAA6HMAAAAAA9iyOdt2bt1TbbPOU2Delxqsjnbdm7dU22zzlNg3pcQ3a2T4/spfbqlb+B4QALhABbVDo5eRJ2iJLaodHLyJO0Q8u6Bl9uJeyFp33VwIhDJhDJcIIAAAAAAKzBRpqicqTqZCTKzBRpqicqTqZDnFzFOsLPQ/RhQ0/LtIdyM6Fh10ZHzgzckOe4UNPy7SHcjOhYddGR84M3JDF6wzX6PNOAPMKRzivVRnTTmWAPMKRzivVRnTTPG0inaHmIfO+GOFYa5lct/lwRu+HEyf8AjIo6Rh3oqxVjDSbsklBRv71Y91/+krTm5TgLWGhPjpR6gAHY4gAAAAAHsWRztuzduqbbZ5ymwb0uNVkc7bs3bqm22ecpsG9LiG7WyfH9lL7dUrfwPCABcIALaodHLyJO0RJbVDo5eRJ2iHl3QMvtxL2QtO+6uBEIZMIZLhBAAAAAABWYKNNUTlSdTISZ7thq6o1nayo9Z07G8HG92PitxnIjo3MvxfvuV6Lr4+M5xUqxUQ6Qlo9D18KGn5dpDuRnQsOujI+cGbkhyu3FoKLX1aS1tQEcsayMVuM3Fc9I2tRVxV4r1Yt1/wCNxY4VcIFR2ooUVCqh7nvWkpK5FhexIkRrkucrkS9170yJfxLl4r8nYdWH4GvtJR/ie7gDzCkc4r1UZ005lgDzCkc4r1UZ00yxtIp3h5iHK8PdWrLRqNWLf7ukLG71Nkbff/mhan4nFj6ktjUKWmoE9WZEc+LyFXibI1caNV9WO1t/4ny49j4lWOVFa5rlRzVS5WuRblaqa0VFQ2yjqt7OwyTLfFHGAAbDIAAAAAAexZHO27N26pttnnKbBvS41WRztuzduqbbZ5ymwb0uIbtbJ8f2Uvt1St/A8IAFwgAtqh0cvIk7REltUOjl5EnaIeXdAy+3EvZC077q4EQhkwhkuEEAAAFRg/sQluJ5KM6dIEiiR63Mx3vvVUTFaqpkS7KvrbryeRUlnK2tG5YangfMrU8rFuRrL+LGe5Ual9y3JfeuU91mCu2kS48dEc1U4lSlwNVPxSW84xHpRU7VFO0Ni1qraoWviAo/p0nuze8PEBR/TpPdm94j/Ftb39RN/EYvzh4tre/qJv4jF+cZqu/sQ00b7Cw8QFH9Ok92b3h4gKP6dJ7s3vEf4tre/qJv4jF+cPFtb39RN/EYvzhV39iCjfYdlsJYyOxEElCjldN4SfwiuWNGKi4rWXXIq/q0KUh8E1RVzUFEmo9ftcx7qWrmI6dsq4ng2J/Sa513lNdkLgxPzl8amlvkDkeFbBlSKZI6vqgYr3Oy0iFqeU5U/vY2/e65PKbxrxpet9/XAeserFqh45qOSinyF6tS3L6l1LqUH05aCwFnrTKstY0dvhFT+tYqxy/i9t2N+N6HOLZYG6BUNEmrWgUma6GJX4kjGPxrvux2o1U/flKDJpq+C+BidLKnkpyoAGsygAAHsWRztuzduqbbZ5ymwb0uNVkc7bs3bqm22ecpsG9LiG7WyfH9lL7dUrfwPCABcIALaodHLyJO0RJbVDo5eRJ2iHl3QMvtxL2QtO+6uBEIZMIZLhBAAAPoLArBHFU7JGIiK+kyK5fOVHqxFX/CxqfgXZ8lQVlTqK3wdHnmY2/+iykSMal+VfJRyJxmz7arT0mke+S94wOlXOcq1NzZlqIiUPrEHyd9tVp6TSPfJe8PtqtPSaR75L3j57m7ae95bsPrEHyd9tVp6TSPfJe8PtqtPSaR75L3h3N20d5bsPrEHyd9tVp6TSPfJe8PtqtPSaR75L3h3N20d5bsPrEHyd9tVp6TSPfJe8PtqtPSaR75L3h3N20d5bsPrEmcJWh6b/0jj50+2q09JpHvkveP4lrWsJ2rHNSJ3NVLla6kyOa5NStV1yoepKORa1HeW7D8ygAoGAAAA9iyOdt2bt1TbbPOU2Delxqsjnbdm7dU22zzlNg3pcQ3a2T4/spfbqlb+B4QALhABbVDo5eRJ2iJLaodHLyJO0Q8u6Bl9uJeyFp33VwIhDJhDJcIIAAAAAAAAAAAAAAAAAAAAAAAAAAB7Fkc7bs3bqm22ecpsG9LjVZHO27N26pttnnKbBvS4hu1snx/ZS+3VK38DwgAXCAC4s0+B1DbFK5qX46KmOiLcqqnQpDmLkMM/JpOQkhq7s0VFr+q/wDShITvc4ixOzWqULjg3Uev5n6jg3Uev5n6kPcguQw2ZMb0/ribr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+hVRVVXvSkUZyI5EVMs6KmVLlyXk7bB7ZKSisVFTwKZUVFTjXUeFcgOsrkx0GP+d8VXrSnjs89pymsptjQPwMhIxK18DIAK5GP/9k="/>
          <p:cNvSpPr>
            <a:spLocks noChangeAspect="1" noChangeArrowheads="1"/>
          </p:cNvSpPr>
          <p:nvPr userDrawn="1"/>
        </p:nvSpPr>
        <p:spPr bwMode="auto">
          <a:xfrm>
            <a:off x="612776" y="234559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93" tIns="37797" rIns="75593" bIns="37797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sp>
        <p:nvSpPr>
          <p:cNvPr id="4" name="AutoShape 2" descr="Image result for uiuc logo"/>
          <p:cNvSpPr>
            <a:spLocks noChangeAspect="1" noChangeArrowheads="1"/>
          </p:cNvSpPr>
          <p:nvPr userDrawn="1"/>
        </p:nvSpPr>
        <p:spPr bwMode="auto">
          <a:xfrm>
            <a:off x="765175" y="348859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93" tIns="37797" rIns="75593" bIns="37797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2176"/>
            <a:ext cx="381000" cy="37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01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75593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83475" indent="-283475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14197" indent="-236230" algn="l" defTabSz="7559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5593" tIns="37797" rIns="75593" bIns="377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75593" tIns="37797" rIns="75593" bIns="377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3844"/>
          </a:xfrm>
          <a:prstGeom prst="rect">
            <a:avLst/>
          </a:prstGeom>
        </p:spPr>
        <p:txBody>
          <a:bodyPr vert="horz" lIns="75593" tIns="37797" rIns="75593" bIns="3779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3844"/>
          </a:xfrm>
          <a:prstGeom prst="rect">
            <a:avLst/>
          </a:prstGeom>
        </p:spPr>
        <p:txBody>
          <a:bodyPr vert="horz" lIns="75593" tIns="37797" rIns="75593" bIns="3779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5593" tIns="37797" rIns="75593" bIns="3779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2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/>
        </p:nvSpPr>
        <p:spPr bwMode="auto">
          <a:xfrm>
            <a:off x="155578" y="-10834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77" tIns="37789" rIns="75577" bIns="37789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AutoShape 4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/>
        </p:nvSpPr>
        <p:spPr bwMode="auto">
          <a:xfrm>
            <a:off x="307975" y="596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77" tIns="37789" rIns="75577" bIns="37789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utoShape 6" descr="data:image/jpeg;base64,/9j/4AAQSkZJRgABAQAAAQABAAD/2wCEAAkGBhQREBUUEhQVFRUWFx0UGBcYFh4fGxweGxwYIB8gGh8YISggGRwjHBoaIS8gIywpLywsHSAzNTQqNSYuLCoBCQoKDgwOGg8PGiwkHyUpLzQpLiwsKSksLCwsLCksLSksLCwsLCksKSksLCwsLCwsLCwsLCwsLCksLCwsLCksLP/AABEIAF0CHQMBIgACEQEDEQH/xAAcAAEAAgMBAQEAAAAAAAAAAAAABQYDBAcIAgH/xABQEAACAQMCBAMEBQgECggHAAABAgMABBESIQUGEzEiQVEHMmFxFCNCUoEVVHKCkaGx0mKSk7IIFiQzo7PBwtHiF2NzlMPT4fAYNDVTdIOi/8QAGQEBAAMBAQAAAAAAAAAAAAAAAAECAwQF/8QALREAAgIBAwMBCAEFAAAAAAAAAAECEQMSITEEE0FRIiMycYGRscFhFFKh0fD/2gAMAwEAAhEDEQA/AOn8xc/WdhII7mR0YoJNoZGGklhklFIG6naoYe27hP5y39hL/JV7rj3t75ThEEd5HGqy9URyMoxqVlbBbHcgqAD3wflUN0rNMcVOSiWb/pu4T+ct/YS/yU/6buE/nLf2Ev8AJXmxbfJxXofh/sF4bGPrBNMfV5Sv+qC1SMtXB0ZsCxVq8m6PbZwn85Yf/om/krftPapwuTGm9hGfvkp/rAK0m9ivCSP/AJU/28389QPG/wDB7tXBNrNLC3kG+sT9+G/HUflVtzBKD8nTLDisM66oZY5V9Y3DD9qk1tV5R5i5JvOFSqZVKHPgniY6ScfZcYKnvscH4Yq08ne2m6tSqXZN1D2yf86o27Mff+T7n7wqvcXDN/6SbWqG6PQtK0uD8Ziu4VmgcPG4yCP3gjuCPMGt2tDkarZilKUIFKUoCo8+e0eHhTW6yKXMz4bDY0RgjU52OrGRhds777VbQc9q8te0vj/0/iU0qnMa/UxemhM7j1DMWb9au4+yHmL6XwyMMcyQfUP6nTjQd++UK5PmQaoppujpydPKEFJl1pSlXOYUpSgILmnmNrbpRwRCa4nYrHGXCqAoy8kjHOmNBjOASSVHnVRk5p4oIRObrgCws2hZDNNoLb+EPnBbY7D0NTvPfBJJTFNHEbhVjmtpoVcK7RXCqGMbMQA6lFOCRkFvPFRHD+TJDaXBNpZwmadZYra5QSRRKkaR5YR4AlYKzHSftbnvUF1wQXGvahf20DSi64HPpx9XBLI8hywHhXWM4zk/AGqz/wDENxD/AOzaf2cn/m1L+0Dk6aHh80jw8IQIYwxtrZkmGZExpYsdOcjOe6k+tVj2S8jpxG9PXGYIV6jr21EnCqcb4O5PwXHnVG3dHTjhFwc2uDqPsj9o1xxVrkXCQr0RGV6SsPf6mc6mb7o9K6PWvZWEcKBIY0jQbBUUKB8gNq2K0ORu3sCaofMftp4fZsUDtcODgrAAwHzdiF/YSaontk9ozzSvY2zFYUOiZgd5G80yPsL2I8znyG8p7NfYvD0kub9NbONSQHZVB7GQd2Yj7J2GdwT2pqt0jfs6Y65+eD5b/CSi14FlJo9TMur+rpx//VT/AAX278OnIWQy25O2ZU8P9aMtgfFsVdIuW7VU0LbQKnbSIkC799sYqrcyexnh92p6cQtpMbPCNK/jGPAR+APxFW3M7gy523EI5IxLHIjxkag6sCuPXI2xUPyVzevE4HnjTQizPEvizqC4w3YadQOdPl615v5p5RueGTPBKSFcZDKTolUdj8SPNT2PzBPafYKuOFH/ALd/4JVVK3RrPBohru0dHpSlXOYUpSgFKUoBSlKAUpSgFKUoBSlKAUpSgFKUoBSlKAUpSgFKUoBSlKAUpSgFKUoBSlKAUpSgFKUoBVK9r0GvhjL/ANbH/eq61W/aBDrsyP6a/wAah7muF1ki/wCTgEfBvENvMfxr1HXEU4XuNvOu3VEY0dXWZNen6/oUpSrHAavFOFxXMLQzoHjcYZT/ALPMEdwRuDuK8/c2cgmxuDHu0beKJz3ZfQ4+0vY/gds4Houq/wA8cHFxaMceKP6xT8veH4rn8QKq4pnV02d4pV4ZyPkDjz8OuBkn6PIQJV8h6OPivn6rnuQK72rZGR2riH5L+FdQ5HvC9oqN3iPT/Ae7+4gfhRKjXq0pe2vqWClKVY4BVY9ovGjbWEmg4kl+pT1BYHLfqrqPzx61Z653zhG17epCvZD0x+kcaz+AAH6pqGbYUnNXwjk0/K7xxxOy4WUMUPqEbSf34+YIPnVu9k14bS+6Z2juB0z8HXJQ/vZfmwrpHN/LiPYhEXHQAKD+iowR/V3+YFc4ThxUgrsQQQfQjcH8DVVCj0e+s0Gn/wB6HbqVqcJv+vCkn3l3HoexH4HNbdXPJarYUpShAqB57TVw6ceqj+8tT1RHNqZspR8B/eWhaHxI55zfb6ouNj709p/4FbnsN4YIorp8btIifgq5/i5rd5gtcpxT+lLbn9nT/wCFSHsxg0W0vxm/3Eq2lJWdkpe5a+X4Rca0uNXphtppR3jieQfqqT/srdrX4haiWKSM9nRkP6wI/wBtVOJVe55lh4SNamTxDUpcnuRkFviSRmvUKkY27eVcSfhBUkEYIOCPQjvV15T5p6SLDP7q7I/oPIN8B5H9vrVYxo9Hq28qTXgvNK+UcEAggg7gjsa+qseaVf2jcsrfWEi6cyRjqxHz1KDt8mGV/EHyqM9jVvo4cw/69z+0JV7qE5T4KbWF4yAB1WZcH7JwB+4VFb2brJ7pwfqTdKUqTAUpSgFKUoBSlKAUpSgFKUoBSlKAUpSgFKUoBSlKAUpSgFKUoBSlKAUpSgFKUoBSlKAUpSgFKUoBUNzYmbf9YVM1D81Ni3/WFEWh8SKWtuM10yubLKM10mpZrm8GnxfhguIjGzOgLIxKMVYhHViuV3AbTpON8E1TOGcNWXjHEIHMhiWCAqolkGkur6ipDZUnA3GDV/qscK5fnj4pdXb9Lp3CRxhVdtSiIEAnKANqz6jHxqDAjeL67fidgEWS4f6LOhAYDWV+jgM2ohF7sSRvvsDsKlIuc4n4e11JG8YDNA8R0lxIJDFoyDpJL4AJIG+SQM4zcR4PM/Ebe5UR9OGKWMguwYmUocgBCMDpjz31HtjeJj5Jmfh9xbSSJFJJcPdRyRktoYzdZchlXOlgB8Rvt5AVTh/FFkmaErhlXWGU6kYZwQGAADA91PrkZqauDo4dxDSSCtrJIpBIKsiPggjcEEjeonhhutRa7khyMqFhDaSSRlmL752wAMAZPfIxOQcPe6t7qCLTqlt3hyxIA6g052BJxnOPP1FWOqd6dzJwngbT8FtpYpporn6KkqzLK5JfphvrFYlZFJ7hgdicYO9b3LHOr3PDLS56LPLcHpFVGFDqXVnY79OPMbHO/cDua+Lbly9/J0diZIIVWFbdp42d3KBdLFFZUEbEDY5bGfhWXjXJ7i0tbezERjt3XVBOzCOZAjKVkKq2d2D4KkFgMiqnKfk/PwPD7y6jjy9o0kToXGnXGAfCw95SGUg488bGorlm6aOJLl4ZJZJGSFAg1ZeTGXcqMRoNyzHYAnzwKi+I8BnRL61kkhP0qV5lMSsMGWJIwGVjtjT2BOc5yO1T03Kt63DbeAtbdSKRGkizJ0Zo1GGSRtOohj48acdlIYZJk03jH5lh5f5gW7E40aWglMDjUGUkKrZVh7ykOO4BzkEVSeY4fosmkRs5aQIgUeTbgsfsqB3b4etWjlPgE9tLdNK0BSebrKIlYEfVxrghtgF0Y2zqznw+7Ub7UOByTQxPFoOiQdVJCQkib+FyoJxk9sEE4yKIY5NM1eS+bx0Lr6p2NuzZRWQ6igUtoYsFIKkHfB77ZqX4Tz31pLRXt5YlvYzJC7MpBIjEhUhSSvhyQTjOOwqh8IsZ4PpXihJmZnQDUoGuNUIbvgAA9s5+HarlYcr3AHCt4StimliJG8eYTFlfq9tjrwfl/SoxkTTsy818f6lvfxQxvILeJhK6vpIYxltMeN3ZVKsew3ABJyBJ8if/AEqx/wDxIP8AVJUJc8pXkct8LZ7cwXwZyJdYeKRo9BK6QRIrYHcrj443svLfDWtrO3gcqzQwpESucHQoXIz64qDMr3H4s8b4euWCtFcM6hiFcosYXWoOGxqOM/D0r85q5sb/ACq2S1lkaGNJS2qMKVYtg5LZHuEAYySewGTW9xfgdxJxK1uo+j07dZEZWdgzCUKDjCEKVKg9znceHvWlxvgs6zX1wBEUmt44VBkYEGMvgt4CAD1D2zjT552lEx5RAc28ZMvB766gDKJo4JVJOGQMqHy+0M42PftW9yf0rCMssTCa7nWFIVfwswTUWx7q4XUzPjJAHc4B0r/l+ZeDXFjmLqIkFuz6m04XSNQ8GSSAPDtjPc43krPgkt1DDNEY0uLWfqoCSY2ygV0ZguQGU+8FJB8jVnwav4ft+Cx2HM4kkuIWidZ7cKzRgg61cEq0bHSGU4I304IIOK0+Ac6Pdw9dbKdYTD1kdmi8ZB90DXkHzBbAOD5YJzcO4JMJ7i7lEQnliSFYkkYxqsesjMhQFizOSToGBgYOCS5Z4JNa8NS1fpNJFH0lKu2lttiSUyvyw1UMSm8V4/1zbTx2U4W8XweKMl36esALqyMqGGo43XPbc6dhxQSJMWidGgYo6bMchQ3h0e9kEYHfNWqz5SuY4eGR/UE2LAseo/jAjePw/V7HDlt/MY88j8l5GmkN+S6RPcuZIpEdmKHpqg1Aqv3Q2Qc5JHlkymaxyNbMgeXuc5I51h0MhaH6QEZgRjIBVhsY5PEMgbfE4qw8l88PdvdiZAhjuHijQMDsiReEE6dTFizZOPex5VT4eTLu0uIZZlt1VYWhbpayCWZWLBiBqZiCTqwQT9rvX7wawkglucmNo5ZmnXc6suFGG2woGnuNWc+VSXcde5deA8xW0HCmulikhhV5T0i2uQv1nUqMsdTvLnA1YywGcVJRcz6buO1uIzFJMjSQnWGV9G7rkYIkUEEjBGOxOK5xZ8PkPC3sZnVQXaRHjJJRjL1VI1Bez7EeYHcZ2vHDuGy3lxa3dyYR9GWQRiF2YO8iqpdtaIY8KGHT8XvZ1bDNTGUHHk1bj2lhI7mVrScRWs/QmfVH4fcywCsS2NYOB5eflV1qgXvI91JZ8RgzADezmZW1vhAwjGD9XuQIx89Xlje9wZ0rqADYGQDkA/AkDI+OBQqc85n4sLTiEr8SjnNlKiJBcRNJ04MDDiQREGORnbaQZbGkA7HFgXi62PC+upe8iiVpNaOHdo9THXqc+MhTljnyNZZrS9SW5KC3nimdSkcsjp0wIo0YErHIGVmUnRpHcnJzgYOC2Fvwjh6xXM0SIXbUzYSLVKzMUQMThRkgAnsMmgJeHjIeWJEXUJIjPrVgVVfDpz669Xhx30t2xvpcE5rF02Y48x9SSHWHBZWiLA9RAMpq05Xc5BGcZArU9nnAhbWxOpmDsREXHiW3Vn6CeukIxYat/Ge3YadjybL+UIrp0t4nj19SaGR9dwrKQFlj6aqNyrFizboMAZ8IEly3zDLPNeiZFRLecxKQ+cKscTeLYZJ1Fj5DtvjJw2PP0csluFjYx3ORHIrKxXbKmZBvGHHY74yA2k7Vm4Xy9NFcXuoxG3upOrsW6mWiSNlIxpA8GQ2Sd+w71pcqcA4haiO2lnt3tYMLG6owndF9xH+wgGwJGolRjYnNAZOIc/GM3gW0mf6FhpTqjA0lOpqXLb+DcKN/XG2drh/OQluIYmgljW5iaaB3K+IJoJ1KCWj2dSNW+++DtUfecp3LniuOji/QInjbKYhEOW8G+3iwPPb41nj5cufpHD5T0cWkLwyASNluoI1yng8hGDg9842xkgbkfNge4lijj19GZIJMONalwh16O5iGsDVnuG2wCasBFUrjHJs1xeJMUt0aOdZEukkdbgRrgmJkCaZAw1JkvgK3Y48V1NAUzkiL/LeJ5LHp3IRAXYhF6SHCAnCjLHtj9wqycZ4oYFQrE8rSSLEqoCcFvtOQDojABJY9viSAa/wng19bT3cqpauLmYTYM0gKYRVxkRHVsoPl+NfvHOX724tI0MkDzC4E00bFxBLHlvqSQC2jSV7ghiu4IYigM3+MC3lnfAKUaDqwvh8jUsYYFGQ5KkMO+D3BFRHKHOHQtOGQz28scc8MMEU5ZNDSdIaQQG1Lr0nSSN9th5SXA+VJ4hfrK8Gm6dnTpqw06okTBBOAF0+ROrv4e1Y+GcqTtDZ2910RFYmJkMbszStChVCwZFEQBw5AL5IxnHcCSu+aiGuBDC0wtcdYhgDkrrKRg++4QqSDpHiABJyBr8T58jjhtJoopZ0vHWOIppG7qWUEOwIOAe+wwckVjXl+6t7m6e1MLxXbCRhK7KYpNIVmUKjCUEAHSSm4xnfIwXfJMiQcOgtjGVspUlJkYqX0K6keFWwWLls+Xoc7ASjcyShbcNaSpLOXyjEaIhGCSZZY9SICANPfJYD1xEcZ59Y8Elv7aPDKHUK7DwMrmMt4chwGGQB7wx28pLmngdxPNavCYWjiZjLDNq0NkDQ40g6njYZVWGMnOVIBqGj5EuDwa5sJJIdchlMbqGC+OVpAXzkrkkAgatPq1AWbiXHugIVZCZp5OlHEGG5wWJLdgqopYnfbYAkgHBY81CR7mJonWe2AZ4sg6lcEq0bsQrKcEb4wQQQK0+Ncu3FwLS4zCt5ayGQDxGJg6lXj1Y1DK4+s07Ee75VmsOBzCW5upREJ540iWNZGMarGHxmQoGYszkk6BgYABxkgfPL/ADc95GJVs50heHrI7NH4yfsAa9QPoWwDg79idfgHMltDwm3njRooG0pFGz6my8mlVLOT3Y9ycAfAVIcrcJmteHxW79NpIYxEpV20tpGASSuVz5jBx8ahLbkWccHhsuskc9uySRSqCy6o5NalgQDg9iN8d9+1ATPC+bVledGQqYFEhZWDxupBOY2GMkYwVIBBx3zWXl3mM3ao4jxHJGJUdZA43x4W0+7IM7jcehO+MXCba/MUhu5LcSlCka26voVsHxs0mSxJxtgBQD72aj+WeUXgvXuTHBb64jHJHbyOySuWUiRlZEWNlwwAAYnWd9twLfSlKAUpSgFKUoBSlKAUpSgFVvn+fRZk/wBNf41ZKpPthm0cLZh5SR/3qhulZrgWrJFfyUhOL7jfzrtteVouNeJfmP416pqsJajs67F29P1/QpSlXPOFa3E70QwySHsiM/7ATWzXMvbRzeIYUtEPjlIeTHkinIB9NTAfgretRJ0rNsOJ5ZqKK6OL/Gr97NwXjll8iwQfqjJ/vfurhVnfvNIscSl5HYKqjuSew/8AWvSfLfBhaWsUAOSi+JvvMd2P4sSapGWo7+tgsca8sk6w3d0sUbSOcKilmPwAyazVzb21c0/R7eO2U4aZtT48kQ5/DU2B8QGq7dKzz8ON5ZqC8mhYcTuLidp4YzIytrIxkLnOkHt2xt8qn/y5xP8AN/8AR/8ANUl7OeCG2sI9YxJL9dJnuCwGF/VXSPmD61Z6Lg2y5YqTSSaRRvy5xP8AN/8AR/8ANWG74lxKVGR7fKsMHwfw8Xer/Shn3V/ajic3ESjFWyGUlSD3BGxB/GuicgccE9uUJ8UR0/qndT/Efq1z32yWBtrtZ1B0XA374EiAA/LUuk49QxqG9m3OPQ4jEGOEm+ob0yxGk/g+BnyDGs9dOmejLB3cGuPpf+z0HSlK1PHFRfND4tJT8B/eFSlQnOj4sJz6KP7y1KLQ+JEDx25wnEf6MkA/bord9nU+qCT4Sf7q1Wea7zTHxg/dntB+3o/8a2vY5xQSLcp5qUf+sGH+7Vr2OuUPdN/L8I6RSlfE/ut8j/CqHEfqOCMggj1FfVc/9ifFxNwwR58UEjJ+DeMH5eIj9WugVEXas0y4+3Nw9GfLoCCCAQdiD2qr8b5L1AtbHS3fQfdPyP2T+75VaqVJWM3F2jitzfNG7JICrqcMp7g/+/Pzqc5L5o0XKxsfBKdHyb7J/E+H8R6Vte2Tg6/RRdqAHhKq5+8jNpwfXDMCPTLetch4XxhjcQhfe6sePnrXFZOdOj2MWOOfFq+56ipSlaniiviWFWGGAYd8EZG3bvVcPMkhuY0XQ0cs8tsGCHwtHHOxOosOphoWUqFABJ8Xh32+XC9xw+E3DlnlhVmePVGfEoOxRsqfipHwxQE3SqZw+N0hjaOWUySXbxEyzSSLpjkuFUaWbyUDIGNWkZPmM0HNU8hjjRE6h+lB20kg/RZxD4U1qQHJ1Z1HRsPFnNCC20qu8f4g5s4JRqiZ57PUAwyokuIAylkOGGGKnBwQT3BrJdcSkWZ1jKktNHENeSqaoixOARvsDjIznuM5oST1KqK8xTsyaY1eYQ32FDMqO9tPDGPDkga85BOopnAJyc7LczvKVFuFZZGbpyadYKoqajgOuTrcrjIxoY79qEWWWlVX/GO6ZnCRRBorSO5MbPu7yfSVEavkIg1xKeoc7ZGN8rkh427tGjkdQThD9XJFgNDKwJQsdYypGzMpx5Muwks1KqkPMM0UEHV6cjzoyxtgoGmyvTjIyx8QLEkdgjGpnid5IHiiiKK8mo63UsoCAE+EMpYnIwNQ2yfLBAkqVV+EXUtzdRSuwVVtw/SRn063Z1Y5DhZV8IKl0OBuME5rJd3jieUB2wJ7dQM7ANjUPkfOgLJSqlHxuSOFnHjdYbmQa3bBMc2FBx5YwM4JA7Vuz8ZmRxCemZHmESyBG0KGjeTLrqycCNl2YZJXtmgLBSqgeZZS6hUV5RDeDCuQjPbz28QwrMFyxbOGOVOVDbkma4JxUypJrI1xPof6t48eFWGVkzjZhuCwPfPcACVpVMvOZLhrWcqURjatcxP0WGAMfZd9TbEYLKm43XyEvzRO8dtGQ+G+k2isyZXIa5gVx3JCsCQQSdjg5oCcpUBf8RlWSRYShZpI4l6mSqakJJwpBONm05Ge2RnIxW/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+ap4y6ssRb/I2TGoAC8naHS2TlymgtqGnVkeFcb5l5hmLNANHXSRo8iJiHCpC5ZE6g0qOsisWfZtt8igLPSqXFzk7RCcIAXtbKXBdmCm5ldDhR75XuAuGkwFG+nEha8Qum0LmMPI8uHeFlUIhAUrGWD7juGbuSQcYWgLJStPg18Z7aGVlCmSNJCoOQCygkA4GQM98CtygFc+9uU4XhJB7tNGo+e7fwU1YOYec1s5AhtryYlA+YLdpF3JGNQ2DbdviPWuQ+0vmG+4oUjj4feR28Z1gNbyF2bGNTYXC4BIABPckk7AUm9jo6de8Tfg5ssm9eyK8jf4qXv5nd/wDd5P5a6FZe0nj8YAazkl+L2UoP+j0j91Z4/Z5O7rH3qpra/PyO70rjLe1fjJXC8KbX6/Rrgj+rsf31oX3GOZL5dKwSwKdiEj6J/rSnWPwIrXUcCwPy19zoXPvtNg4ahQES3JHhiB934yEe6Ph3Pltkjzrf8Rlu7hpJC0ksr5O2SSdgFA/ABR5YAq/8I9gt7MdVzLHADudzJJk98gYXPx1Guq8o+zez4b4okLy4wZpN3/V2AQfogZ881m4ynydmPNi6dezuyu+yn2ZGzAurpR9IYeBO/SB7/rkbH0G3ma6XStfiN50YZJdDvoQvojXU7YGcIPNj2ArVJJUjgyZJZZapGaSQKCSQABkk9gB6159trn8u8wqSMwB8gHt0YskAg+TnuPLqGpjn7ny/voGt7bh17DE+zu0Emth5rhVwqnz3ORt2zmmcoLxHh12lxHY3LYBVkNvKAynuM6fCexB8iB3Gxzm7aR19PHRGUrVtbbnp+lVHlv2gm7mSJrC+t2YE65YCIhgE7ue2cYGRucVbq1OFprkUpX4xwKEFS9qvBBdcKnGPFEv0hDjsY8k4+aah+NeZNdd05u9pdxNayQ2nDOIBpFMZeW2caQwwSoTVlsdskYO++MHjf+Kl7+Z3f/d5P5a58it7HrdHk7cGpP8AyelfZ7zSOIWEUucyAdOUejrjPy1DDD4NVkrzVyPf8T4XMXisrp0cASRNbygNjOCCF8LDJwcHudjXceVOc/pzMptLu2ZVDHrxFVO+MKx94/gK1i7W5wZsajJuPBZKpPGeeLKeF4ZBdaXGDptpQdiDt4Nu1SXO95eRxJ9CVi5Y6iqBiAB6Ntuf4VzW74xzLnwLNj/sIf5as9lZbFiUlqbX3r9GXn7mOzayvjB9K6t08Lt1IJFQdNohsWUBfCudyck/hVT9lXOa2V+DM2IZV6TnyXJBVj8iMH0DE1u8dXmO8haC4imkifBZejEudLBhuqg9wD3quRezXif5lN+wf8azd8o6sMoaXjk+T1THIGAZSCCMgg5BB8wR3r5uPcb9E/wrknsl4Ff210BPHPFD038LE9PUSuPDnGe++K61c+436J/hWpw5cahKk7PNfsu54HDbvMuehKAkuBnTg+F8Dc6cnIHkx7nAr0rb3CyIrowZGAZWU5BB7EEbEH1rzfyf7IrniNmLlJYo1bIjD6vFpJBJKg6RkEefY/jLWNpx3geRHE0sGfdUGaLfckBMPH8T4R65rGFx5O3qFDK7i9zv1K47Zf4RKdp7N1YbHRID89mCkfLetbi3+ESdJFtagHGzyyZwf0EG/wDWFaa0cn9Pk9Cze3DjyQ8OMBP1lwyhV8wqMrMx+HhC/rVzD2S8ttecSjbH1VuRNIfiN0HzLgbegb0rJw/kninG7gzzh0VsapplKqF9I02LAAnAUBc5yQTmu8cq8qw8Ot1ggG3dmPvO3mzH1/gNqz06pWzq7ywYnji7b5JilKi+K3T9a3ijbSXdnfGM9ONTq94H7bRLtj3u9bHnpWbI4RCJBJ0o9YYuH0DUGIIJBxkEgkE+YJrNbWiRghFCgkthRgZPc7VG33MSoQEXqeOOPKke9KRpC/ewpEjeib79qxLzPlHcRN01lMAfUApYS9InfcIrZJbHYHGTtUWTpZKpYxgABEADGQAKMBmLEsPRiWYk+ZJ9awz8EgddLwxMupn0lFI1OWLnGO7Fmz66jnvWgeZjoGIJDIQ7LGPNUYKGzjChyQVLadjk6QDjb4/LKsB+j46uVwuRlgGBcJq8Osxh9OrbOM7UsaXwblxaJIhjdFdGGlkZQVI9CDsR8KxW/C4o1CpEiqG1gBQAGOfF+lud+9RnDeNakUIXnZlExLBUZY5HIQMMDxYDDGBnptnBwDlXmRDIFA8J6viJx4YTh30nfQHIXPmTntglY0skIuHxqwZY0VhrwQoBHUYO+CPvuAzepAJr4k4RCyLGYoyinKroGFO+6jGx3Pb1PrUTw3jrhIkZZJJnRZnUgAxrM7aVYqNOVAZfLPTOTkjO7zBdOqRpE2iSWZI1OAds6pMAgjPRSQj4gUsaXdG4OHRb/Vp4kETeAbourCHbdBqbC9hqPrXxb8Ihj9yKNcNr2Qe9p06v0tPhz6bdqjoOaFeVowh2Mo1lgFPQ0hz64DsFJ8j67407LmRlj6kwbWY45njyNMQldhGinSC8re7p9V8tQ1LJ0MmDwSPWjAaVR2lCKAFLsGBc7Zzhm88ZOe9bN3YxygLKiuAcgMAcHBGRnscEj5E1Ezcz6Rcv0ZDHb68uCMOyKh0xjuxJYr2xqQjNY4OcUJfWjRrGsru5IKgQFA/u5zgsV+asBnBwsjQycjtUU5VVBChBgAeEdht5DJwK/Gs0JJKKSSGJ0jJK+6T8R5HyqFuuZnCyBIcyK8MQUuD45iPC+nODGrK7AZGk7E96zNx/ErJpYkzLbRrthn6fVYhvuqhJJ/oMACcArGhkieGxYI6aYIZSNIxhjlh8idyPM1+3PD45ARJGjBipIZQclSCpOfNSAQfIgYqEu+c1SNWWF3zFLNhcdoWVcA+essNH3qmOKSssLFDpcjSh22dsKuc5HvEUsaWj8fg8BUIYYioRogpRcaH06kxjGltK5XscD0rLa2SRAiNFQE5IUAZOwycdzgDf4VVrTm5pUtX1hI+g1zcuV8o411qNsDTI6hj6hlG6tiSl5p0iTMTZQwppDAtrmYAIQOzqGVmHbDAgmlol45LYkIeBW6KVWCJVKGMqI1wUOAVxj3cADT22rPJYxtEYmRWjK6CjAFSPQg7EfCoiTm1FiaQoRpEzsCdgkDlWYt28RHhH2s7bAmsz8wYlWIREudGpdQyNYY5x5oulgWOBkYGTtSyNDN634XFGoVI0VQ2sAKANX3v0vj3r9/JkXU6nTTqDfXpGrJBGc984JGfQn1qLl5pAhkmWJ3jVNaEd5MnChMjxF9tOM9xnBOKx23OKNrJjdUjWZmbY/wCZkEZAA3JZtQGNiUbGe5WhofoSS8BtwCBBFhkaMjprujY1IdvcOBle21Z7jh8cmdaI2cE5UH3clf2EnHpmo2XmMpp1QuC8phUZG4EZcuc40qNLKScbjIyCCXDOPtPLGqx6VNulw+onWvVJ6a4xjfRJnfIwNqWND5JW2tUjXTGqooydKgAbnJ2G253rVg4Dbpr0QRL1Bh8RqNQJY4bA3GWY4PmxPmawXfMCpJ01XWeqkB8QHjcBsKD7xWM9Ru3h7ZOQNWHnBCWzG4RRMS+M56EgjOkDc6mPh9cbZ3wsaGTE/Do3zrjRskMcqO4GAfmBtmviHhUKABIo1ADqNKAYEjBnAwNg7AMw8yATWlwm/ea4nyQI49EWgEHEmC75IG5CvEMAkAht60bnmJobm41spjEIeFSQN4y/WYnGQi5TJOcaTjcgFZOh3RKcT5fhuE0ugGWhJIVcsIJBIiNkHKagfD6M2MZzWUcEg0BOjHpUlgugYBbJY9u7EnPrk5qFt+PSwwarjLyRWn0qdVCjxPkhFAHqkir3zjc53rbXmEv4QjRt9IS3GSMsSiyMV9dKFgR5aG8xSxoZn4hy3DLEY9CoCI18KJusTalQhlKtGCW8JG2o4wd6+uEcAjttWgDdi48CqEyqghAgAUHSCfMkkk1qQc2qzOBFIVQTnUozn6O4RtIAy2WJA9SNs743eEcW6+shMKpADhsq2VDeAj3gNQBIyM5GTg0shwa5N6GFUUKihVUBVUDAAHYADsAPKvulKkqKUpQClKUApSlAKUpQClKUApSlAKUpQClKUApSlAKUpQClKUApSlAK/CK/aUBitbRIkCRoqIuyqqgKPkBsKy0pQGtdcMil/wA5FG/6SA/xFfFrweCL/NwxJ+hGq/wFblKE2xSlKECtW54XFI2qSNGbSUyygnScZXf7JIGR54FbVKA024PAXDmGMuCpDaBkFfd3x5eXpWO/4MkqImAERtWjSNBxnGofBiGGMYZVPlUhShNs0Y+DRAR6lEjRghHkGpxkgnDNv3A/qj0rPc2SSFS6KxU5UkbqSCCVPkcEjI8iR51npQWzVHC4gyMIowyLoQ6BlVHYLtsB6CsX5At/F9RF4g6t9Wu4kOXB23DHcjz8636UFs1fyZFqV+lHqQBVbQMqB2AONgPIeVZJbRGZWZVLISUJG6kjBx6ZBI+VZqUFsjb3gEUo0lFAwyNhFyUk3dMkZAc7nGM1tvZRlw5RSwxhiBnbON/hqbHpk+tZ6UFs1/oEejR0006upp0jGrXr1Y+9r8WfXfvXw3CITkGKM6laM5Qbq5JZTturEkkeZrbpQWzSj4LAvaGIeISbIvvKNIbt7wXYH0rIeGRb/VpuxkPhG7EYLH+kRtn02rZpQWzWl4ZEwIaNGBCqQVBGEOVGPQHcDyrLLbq2NQB0kMM+RHYj4islKCzUbhEJyDFGQUMRGkYKHuhH3T93tSDhEMZykUanUHyqAeIDSDsO4XbPpW3SgtmhJy/bMoVoISFVlAMakAMcsBt2J3I86xpwFRN1dTag2rY4JGkgI2NmjGSQpGx371J0qKGpmnFweBQQsMagsJCAgA1BtQbt3D+IHyO9DweEhgYYyGTpN4Bum50Hbdcs23bc1uUqRbNUcLi06emmkBlxpGMP7w+TY39a+4bGNDqREU6QmQoB0r7o28hnYVnpQWzTbg8Jk6hhjMmoPrKDVqC6Q2cZ1Bds+m1H4PARgwxkFOkQUHufd7e78O1blKC2YLWxjiz00RNRydKgZOAMnHc4AHyArE3B4ShQxRlGDAqVGCHOpgR5hm3PqdzW5Sgtms3DYiSxjQkhQSVGSEOVBPmFO49DX4OFxAg9KPIcyg6Rs7Agv294gkau+9bVKC2aF1wWN1wFCHToDKo1BdQYpnHuMRgjz+B3r74bw1YFYKThm1YydK7KMICToXw50jbJJ863KUFvgUpShB//2Q=="/>
          <p:cNvSpPr>
            <a:spLocks noChangeAspect="1" noChangeArrowheads="1"/>
          </p:cNvSpPr>
          <p:nvPr/>
        </p:nvSpPr>
        <p:spPr bwMode="auto">
          <a:xfrm>
            <a:off x="460375" y="12026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77" tIns="37789" rIns="75577" bIns="37789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AutoShape 11" descr="data:image/jpeg;base64,/9j/4AAQSkZJRgABAQAAAQABAAD/2wCEAAkGBggGDxQIBxETERQUDSEWExUWDRcTEhAWGxwhGRgUFxIcHyogGBkkGRIUHy8mLzMvLiw4ISA9NjQqNTI3LCkBCQoKDgwOGg8PGTIjHyQ1LDI0NSwsNTM0LS80NS4uLDQ1NCk1MCwsLC81LSwpLC8sLyoqLCwsLC8sKSwsLCksKf/AABEIAQAAxQMBIgACEQEDEQH/xAAcAAEBAAMBAQEBAAAAAAAAAAAABgEDBwUIBAL/xABPEAABAwAECAgLBAULBQAAAAAAAQIDBAUGEQcSITQ1UXOyFjFydbGzwtITFyJSVGGRlKKk4RVBgdMUU1VxlRgjMjNCQ4KSoaXjdIOTo8H/xAAZAQEBAQEBAQAAAAAAAAAAAAAABQQDAQL/xAAzEQABAgMDCQgCAwEAAAAAAAAAAQIDBBEVcsEFMjM1UVSBkfASFCExQVJzwhNxIlNh0f/aAAwDAQACEQMRAD8A5mAUtS2Yo1ZwNpMr5EVVVLkxbsiqn3p6ipNTcKVZ+SKtErQwSspEmn9iEnj5k0C04D0Tz5vh7o4D0Tz5vh7pNt+S9y8lKVgTmxOaEWC04D0Tz5vh7o4D0Tz5vh7ot+S9y8lFgTmxOaEWC04D0Tz5vh7o4D0Tz5vh7ot+S9y8lFgTmxOaEWC04D0Tz5vh7o4D0Tz5vh7ot+S9y8lFgTmxOaEWC04D0Tz5vh7o4D0Tz5vh7ot+S9y8lFgTmxOaEWC04D0Tz5vh7o4D0Tz5vh7ot+S9y8lFgTmxOaEWC04D0Tz5vh7o4D0Tz5vh7ot+S9y8lFgTmxOaEWC04D0Tz5vh7o4D0Tz5vh7ot+S9y8lFgTmxOaEWC04D0Tz5vh7o4D0Tz5vh7ot+S9y8lFgTmxOaEWC04D0Tz5vh7o4D0Tz5vh7ot+S9y8lFgTmxOaEWCzWw9DTjfL8PdJ6v6siqmZIIVc5PBo691196qupPUapXKktNP/HCWq+fkpmmslTEqz8kREp+zzQAUiYC2qHRy8iTtESW1Q6OXkSdoh5d0DL7cS9kLTvurgRKOdrX2mcZ2tfafyhkukKqmcZ2tfaMZ2tfaYAFVM4zta+0Yzta+0wAKqZxna19oxna19pgAVUzjO1r7RjO1r7TAAqpnGdrX2jGdrX2mABVTOM7WvtGM7WvtMACqmcZ2tfaMZ2tfaYAFVM4zta+0Yzta+0wAKqZxna19oxna19pgAVU9myTlWltv8x26pstnnKbBvS41WRztuzduqbbZ5ymwb0uITtbJ8f2UvJqlb+B4QALhABbVDo5eRJ2iJLaodHLyJO0Q8u6Bl9uJeyFp33VwIhDJhDJcIIAAAB+2p6lp9fzJQaqjWWRUvuTIjUTjc5y5GtS9Mq+r78h0ur8BTImeGr+nJH5yRMRGt/70nH/AJUOT4zGeanVkJz/ACOTg6/4o7HftOT3mi9weKOx37Tk95ovcOfemHTuzzkAOv8Aijsd+05PeaL3B4o7HftOT3mi9wd6hjuzzkAO00XAhZunIr6JTqRIiLcqsko7kReO69I+PKhu8QdSelUv2wflDvUMd2f/AIcQB2/xB1J6VS/bB+UPEHUnpVL9sH5Q71DHdn/4cQB2/wAQdSelUv2wflHNcIVlaNY6mpVtDfJI1aK2TGkxca9znoqeS1Eu/m0/1Ppkdj1oh8vgOYlVJoAHc4AAAHsWRztuzduqbbZ5ymwb0uNVkc7bs3bqm22ecpsG9LiG7WyfH9lL7dUrfwPCABcIALaodHLyJO0RJbVDo5eRJ2iHl3QMvtxL2QtO+6uBEIZMIZLhBAAAOzWakgwbWf8At1GNdSKS1r0v/tOk/qGL9+I1i46py9ZM1FYK0GE9FrquKTisc5UY+Riyq+5bl8HCitaxiKipku4lyfetJXVDltZZWiyVWivdR4o1cxqXucsLVhlaiJxqnlOu++7JxkZScI6zVJHZmKNWObitdMk1zHRtdjIiImW9bkaqcXH+4nMRy1VvnXkUXdlPBfKh+e2uDSsLFI2kTKyeFzsVJWMxcV33Nexb8W+5blvVF9S3IvsWRwNvtRQ2Vq+lMhSRVxWJRfCrio5W3udjtuW9q5Pu/fxU1apS6DZHwVfq7wro2o1JFVZExpkdC1b8uM1mJkXKly38REWGqa19eskjs1SXwRxv8q+myQx47stzWtRfKuyrkT7sp0SI9zF/lSi+Z8KxqP8ALzKr+T2np7f4f/zD+T2np7f4f/zH88A8J37Q/wB1n/LHAPCd+0P91n/LOf5H+9OuB99hvt65l7g/sUlhqPJQkmSfwlI8JjJD4LF8lrMXFxnX/wBXff6yoJbB9U9f1LR5IbTT+HkdSMZjv0h82KzFamLjORFTymuW71lSZHLVVqtTunkADkGELDBPR5H1VZhyJiKrZKRio7ykyK2JFyZFyK5b/vuT+0esYr1oh45yNSqnWaVTKPQWrNS3sjanG570a1P8S5D59wvVtQa5rP8ASKsljmYlCYxXRvR7cZHyKrcZMl6I5vtI+m0yk1m/9IrCR8z/ADpJFkd+CuvuNRQgy/YXtKpiix0enZRAADWZQAAD2LI523Zu3VNts85TYN6XGqyOdt2bt1TbbPOU2DelxDdrZPj+yl9uqVv4HhAAuEAFtUOjl5EnaIktqh0cvIk7RDy7oGX24l7IWnfdXAiEMmEMlwggAAFTYXCDTrEvcyNvhoHuvkiV2Lc7ix2Oy4rrkRF+5bk4uMukwpWEa/7SZV7v0i/Gxv0GBJcbX4bG4/XfeccBwfLsetTuyO5qUKe3Nv6fbeRvhmpFDGt8cSOxsq5Md7smM+5VTiRERVu41VfHqqv60qJXLVVIkgx7kdiPuR93Fei5FXKt335T8BVYK42yV1REeiL5b1ypflSGRUX96KiKfTmtYxfDwQ8a5z3p4n5fGFar0+kf5m90y631rWXK+nUlMZL23qiYya08nKnrPRwoxsWvZmXJcskN6XZHXsjvv13nQcOsMf2bE7FS9tOajVuytRWPRUTUmRP9Dh2mVb/FPE79l1Hfy8j9WBmu6xr2hTzVrM+ZzaarGueqKqN8HG67InFe5VOgHMsAeYUjnFeqjOmmKKiI9UQ0w1q1FJLChaOSzdWSTUZ2LLKqQxKnG1z773IutrGvcnrRD5uREbkQ6zh+rDGkolXtXiY+VyetVRjF9iSnJzfKtoyu0xzLquoAAajKAAAAAAexZHO27N26pttnnKbBvS41WRztuzduqbbZ5ymwb0uIbtbJ8f2Uvt1St/A8IAFwgAtqh0cvIk7REltUOjl5EnaIeXdAy+3EvZC077q4EQhkwhkuEEAAAAAAFZgo01ROVJ1MhJlZgo01ROVJ1Mhzi5inWFnofowoafl2kO5GdCw66Mj5wZuSHPcKGn5dpDuRnQsOujI+cGbkhi9YZr9HmnAHmFI5xXqozppzLAHmFI5xXqozppnjaRTtDzEOAYbqT4etvB/q6Exvtc9676ECV+Ft+PXVJTU2NP3fzTF7RIFSClIaE6Mv81AAOpy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XhW03S+VH1EZKFWFmJ+ibFz1AAOhzAAAAAAPYsjnbdm7dU22zzlNg3pcarI523Zu3VNts85TYN6XEN2tk+P7KX26pW/geEAC4QAW1Q6OXkSdoiS2qHRy8iTtEPLugZfbiXshad91cCIQyYQyXCCAAAAAACswUaaonKk6mQkyswUaaonKk6mQ5xcxTrCz0P0YUNPy7SHcjOhYddGR84M3JDnuFDT8u0h3IzoWHXRkfODNyQxesM1+jzTgDzCkc4r1UZ005lgDzCkc4r1UZ00zxtIp2h5iHzbhW03S+VH1EZKFZhXara6pV/3rGv/pjT/wCEmVYWYn6JsXPUAA6HMAAAAAA9iyOdt2bt1TbbPOU2Delxqsjnbdm7dU22zzlNg3pcQ3a2T4/spfbqlb+B4QALhABbVDo5eRJ2iJLaodHLyJO0Q8u6Bl9uJeyFp33VwIhDJhDJcIIAAAAAAKzBRpqicqTqZCTKzBRpqicqTqZDnFzFOsLPQ/RhQ0/LtIdyM6Fh10ZHzgzckOe4UNPy7SHcjOhYddGR84M3JDF6wzX6PNOAPMKRzivVRnTTmWAPMKRzivVRnTTPG0inaHmIfO+GOFYa5lct/lwRu+HEyf8AjIo6Rh3oqxVjDSbsklBRv71Y91/+krTm5TgLWGhPjpR6gAHY4gAAAAAHsWRztuzduqbbZ5ymwb0uNVkc7bs3bqm22ecpsG9LiG7WyfH9lL7dUrfwPCABcIALaodHLyJO0RJbVDo5eRJ2iHl3QMvtxL2QtO+6uBEIZMIZLhBAAAAAABWYKNNUTlSdTISZ7thq6o1nayo9Z07G8HG92PitxnIjo3MvxfvuV6Lr4+M5xUqxUQ6Qlo9D18KGn5dpDuRnQsOujI+cGbkhyu3FoKLX1aS1tQEcsayMVuM3Fc9I2tRVxV4r1Yt1/wCNxY4VcIFR2ooUVCqh7nvWkpK5FhexIkRrkucrkS9170yJfxLl4r8nYdWH4GvtJR/ie7gDzCkc4r1UZ005lgDzCkc4r1UZ00yxtIp3h5iHK8PdWrLRqNWLf7ukLG71Nkbff/mhan4nFj6ktjUKWmoE9WZEc+LyFXibI1caNV9WO1t/4ny49j4lWOVFa5rlRzVS5WuRblaqa0VFQ2yjqt7OwyTLfFHGAAbDIAAAAAAexZHO27N26pttnnKbBvS41WRztuzduqbbZ5ymwb0uIbtbJ8f2Uvt1St/A8IAFwgAtqh0cvIk7REltUOjl5EnaIeXdAy+3EvZC077q4EQhkwhkuEEAAAFRg/sQluJ5KM6dIEiiR63Mx3vvVUTFaqpkS7KvrbryeRUlnK2tG5YangfMrU8rFuRrL+LGe5Ual9y3JfeuU91mCu2kS48dEc1U4lSlwNVPxSW84xHpRU7VFO0Ni1qraoWviAo/p0nuze8PEBR/TpPdm94j/Ftb39RN/EYvzh4tre/qJv4jF+cZqu/sQ00b7Cw8QFH9Ok92b3h4gKP6dJ7s3vEf4tre/qJv4jF+cPFtb39RN/EYvzhV39iCjfYdlsJYyOxEElCjldN4SfwiuWNGKi4rWXXIq/q0KUh8E1RVzUFEmo9ftcx7qWrmI6dsq4ng2J/Sa513lNdkLgxPzl8amlvkDkeFbBlSKZI6vqgYr3Oy0iFqeU5U/vY2/e65PKbxrxpet9/XAeserFqh45qOSinyF6tS3L6l1LqUH05aCwFnrTKstY0dvhFT+tYqxy/i9t2N+N6HOLZYG6BUNEmrWgUma6GJX4kjGPxrvux2o1U/flKDJpq+C+BidLKnkpyoAGsygAAHsWRztuzduqbbZ5ymwb0uNVkc7bs3bqm22ecpsG9LiG7WyfH9lL7dUrfwPCABcIALaodHLyJO0RJbVDo5eRJ2iHl3QMvtxL2QtO+6uBEIZMIZLhBAAAPoLArBHFU7JGIiK+kyK5fOVHqxFX/CxqfgXZ8lQVlTqK3wdHnmY2/+iykSMal+VfJRyJxmz7arT0mke+S94wOlXOcq1NzZlqIiUPrEHyd9tVp6TSPfJe8PtqtPSaR75L3j57m7ae95bsPrEHyd9tVp6TSPfJe8PtqtPSaR75L3h3N20d5bsPrEHyd9tVp6TSPfJe8PtqtPSaR75L3h3N20d5bsPrEHyd9tVp6TSPfJe8PtqtPSaR75L3h3N20d5bsPrEmcJWh6b/0jj50+2q09JpHvkveP4lrWsJ2rHNSJ3NVLla6kyOa5NStV1yoepKORa1HeW7D8ygAoGAAAA9iyOdt2bt1TbbPOU2Delxqsjnbdm7dU22zzlNg3pcQ3a2T4/spfbqlb+B4QALhABbVDo5eRJ2iJLaodHLyJO0Q8u6Bl9uJeyFp33VwIhDJhDJcIIAAAAAAAAAAAAAAAAAAAAAAAAAAB7Fkc7bs3bqm22ecpsG9LjVZHO27N26pttnnKbBvS4hu1snx/ZS+3VK38DwgAXCAC4s0+B1DbFK5qX46KmOiLcqqnQpDmLkMM/JpOQkhq7s0VFr+q/wDShITvc4ixOzWqULjg3Uev5n6jg3Uev5n6kPcguQw2ZMb0/ribr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jg3Uev5n6jg3Uev5n6kPcguQWZMb0/riLVl92b1wL+hVRVVXvSkUZyI5EVMs6KmVLlyXk7bB7ZKSisVFTwKZUVFTjXUeFcgOsrkx0GP+d8VXrSnjs89pymsptjQPwMhIxK18DIAK5GP/9k="/>
          <p:cNvSpPr>
            <a:spLocks noChangeAspect="1" noChangeArrowheads="1"/>
          </p:cNvSpPr>
          <p:nvPr/>
        </p:nvSpPr>
        <p:spPr bwMode="auto">
          <a:xfrm>
            <a:off x="612776" y="23456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77" tIns="37789" rIns="75577" bIns="37789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AutoShape 2" descr="Image result for uiuc logo"/>
          <p:cNvSpPr>
            <a:spLocks noChangeAspect="1" noChangeArrowheads="1"/>
          </p:cNvSpPr>
          <p:nvPr/>
        </p:nvSpPr>
        <p:spPr bwMode="auto">
          <a:xfrm>
            <a:off x="765175" y="34886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5577" tIns="37789" rIns="75577" bIns="37789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2182"/>
            <a:ext cx="381000" cy="37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defTabSz="75593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75" indent="-283475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14197" indent="-236230" algn="l" defTabSz="7559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engr.illinois.edu/cs410/fa2022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0" y="1047750"/>
            <a:ext cx="9144000" cy="2971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700" dirty="0" smtClean="0"/>
              <a:t>CS410 DSO: Text Information Systems:</a:t>
            </a:r>
          </a:p>
          <a:p>
            <a:pPr algn="ctr"/>
            <a:r>
              <a:rPr lang="en-US" sz="4700" dirty="0" smtClean="0"/>
              <a:t>Course Introduction</a:t>
            </a:r>
            <a:endParaRPr lang="en-US" sz="4700" dirty="0"/>
          </a:p>
          <a:p>
            <a:pPr algn="ctr"/>
            <a:endParaRPr lang="en-US" sz="2600" b="0" dirty="0"/>
          </a:p>
          <a:p>
            <a:pPr algn="ctr"/>
            <a:r>
              <a:rPr lang="en-US" sz="3400" dirty="0" smtClean="0"/>
              <a:t>Instructor: </a:t>
            </a:r>
            <a:r>
              <a:rPr lang="en-US" sz="3400" dirty="0" err="1" smtClean="0"/>
              <a:t>ChengXiang</a:t>
            </a:r>
            <a:r>
              <a:rPr lang="en-US" sz="3400" dirty="0" smtClean="0"/>
              <a:t> </a:t>
            </a:r>
            <a:r>
              <a:rPr lang="en-US" sz="3400" dirty="0"/>
              <a:t>“Cheng” Zhai</a:t>
            </a:r>
          </a:p>
          <a:p>
            <a:pPr algn="ctr"/>
            <a:r>
              <a:rPr lang="en-US" sz="3100" b="0" dirty="0"/>
              <a:t>Department of Computer Science</a:t>
            </a:r>
          </a:p>
          <a:p>
            <a:pPr algn="ctr"/>
            <a:r>
              <a:rPr lang="en-US" sz="3100" b="0" dirty="0"/>
              <a:t>University of Illinois at Urbana-Champaign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55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D08FE-21CA-447A-B5E0-10774CCDBD3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55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4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already taken the MOOC(s)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and are </a:t>
            </a:r>
            <a:r>
              <a:rPr lang="en-US" b="1" dirty="0" smtClean="0"/>
              <a:t>encouraged</a:t>
            </a:r>
            <a:r>
              <a:rPr lang="en-US" dirty="0" smtClean="0"/>
              <a:t> to </a:t>
            </a:r>
            <a:r>
              <a:rPr lang="en-US" b="1" dirty="0" smtClean="0"/>
              <a:t>finish</a:t>
            </a:r>
            <a:r>
              <a:rPr lang="en-US" dirty="0" smtClean="0"/>
              <a:t> all the quizzes and most programming assignments </a:t>
            </a:r>
            <a:r>
              <a:rPr lang="en-US" b="1" dirty="0" smtClean="0"/>
              <a:t>much earlier</a:t>
            </a:r>
          </a:p>
          <a:p>
            <a:r>
              <a:rPr lang="en-US" dirty="0" smtClean="0"/>
              <a:t>However, you cannot take an exam earlier, and some programming tasks may require synchronization and thus cannot be finished earlier than scheduled  </a:t>
            </a:r>
          </a:p>
          <a:p>
            <a:r>
              <a:rPr lang="en-US" dirty="0" smtClean="0"/>
              <a:t>Enjoy </a:t>
            </a:r>
            <a:r>
              <a:rPr lang="en-US" b="1" dirty="0" smtClean="0"/>
              <a:t>more time </a:t>
            </a:r>
            <a:r>
              <a:rPr lang="en-US" dirty="0" smtClean="0"/>
              <a:t>to work on your </a:t>
            </a:r>
            <a:r>
              <a:rPr lang="en-US" b="1" dirty="0" smtClean="0"/>
              <a:t>course projects </a:t>
            </a:r>
            <a:r>
              <a:rPr lang="en-US" dirty="0" smtClean="0"/>
              <a:t>(if you want to)!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36" y="0"/>
            <a:ext cx="8229600" cy="857250"/>
          </a:xfrm>
        </p:spPr>
        <p:txBody>
          <a:bodyPr/>
          <a:lstStyle/>
          <a:p>
            <a:r>
              <a:rPr lang="en-US" dirty="0" smtClean="0"/>
              <a:t>Forum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1277"/>
            <a:ext cx="8229600" cy="4080268"/>
          </a:xfrm>
        </p:spPr>
        <p:txBody>
          <a:bodyPr>
            <a:normAutofit/>
          </a:bodyPr>
          <a:lstStyle/>
          <a:p>
            <a:r>
              <a:rPr lang="en-US" b="1" dirty="0" smtClean="0"/>
              <a:t>Forum</a:t>
            </a:r>
            <a:r>
              <a:rPr lang="en-US" dirty="0" smtClean="0"/>
              <a:t> (</a:t>
            </a:r>
            <a:r>
              <a:rPr lang="en-US" b="1" dirty="0" err="1" smtClean="0"/>
              <a:t>Campuswire</a:t>
            </a:r>
            <a:r>
              <a:rPr lang="en-US" dirty="0" smtClean="0"/>
              <a:t>) is the </a:t>
            </a:r>
            <a:r>
              <a:rPr lang="en-US" b="1" dirty="0" smtClean="0"/>
              <a:t>primary</a:t>
            </a:r>
            <a:r>
              <a:rPr lang="en-US" dirty="0" smtClean="0"/>
              <a:t> way of interactions and engagement</a:t>
            </a:r>
          </a:p>
          <a:p>
            <a:pPr lvl="1"/>
            <a:r>
              <a:rPr lang="en-US" dirty="0" smtClean="0"/>
              <a:t>Asynchronous discussion enables </a:t>
            </a:r>
            <a:r>
              <a:rPr lang="en-US" b="1" dirty="0" smtClean="0"/>
              <a:t>participation of everyone </a:t>
            </a:r>
          </a:p>
          <a:p>
            <a:pPr lvl="1"/>
            <a:r>
              <a:rPr lang="en-US" dirty="0" smtClean="0"/>
              <a:t>Enables </a:t>
            </a:r>
            <a:r>
              <a:rPr lang="en-US" b="1" dirty="0" smtClean="0"/>
              <a:t>faster question answering </a:t>
            </a:r>
            <a:r>
              <a:rPr lang="en-US" dirty="0" smtClean="0"/>
              <a:t>without waiting until an office hour </a:t>
            </a:r>
          </a:p>
          <a:p>
            <a:pPr lvl="1"/>
            <a:r>
              <a:rPr lang="en-US" dirty="0" smtClean="0"/>
              <a:t>Facilitates </a:t>
            </a:r>
            <a:r>
              <a:rPr lang="en-US" b="1" dirty="0" smtClean="0"/>
              <a:t>identification of difficult concepts </a:t>
            </a:r>
            <a:r>
              <a:rPr lang="en-US" dirty="0" smtClean="0"/>
              <a:t>to be covered in office hours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36" y="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Protocol of Question 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791"/>
            <a:ext cx="8229600" cy="4080268"/>
          </a:xfrm>
        </p:spPr>
        <p:txBody>
          <a:bodyPr>
            <a:normAutofit/>
          </a:bodyPr>
          <a:lstStyle/>
          <a:p>
            <a:r>
              <a:rPr lang="en-US" dirty="0" smtClean="0"/>
              <a:t>As soon as you have a question or issue to discuss, </a:t>
            </a:r>
            <a:r>
              <a:rPr lang="en-US" b="1" u="sng" dirty="0" smtClean="0"/>
              <a:t>post</a:t>
            </a:r>
            <a:r>
              <a:rPr lang="en-US" dirty="0" smtClean="0"/>
              <a:t> it </a:t>
            </a:r>
            <a:r>
              <a:rPr lang="en-US" b="1" dirty="0" smtClean="0"/>
              <a:t>immediately</a:t>
            </a:r>
            <a:r>
              <a:rPr lang="en-US" dirty="0" smtClean="0"/>
              <a:t> on Forum </a:t>
            </a:r>
          </a:p>
          <a:p>
            <a:r>
              <a:rPr lang="en-US" dirty="0" smtClean="0"/>
              <a:t>If the question is not answered in a timely manner on Forum or addressed adequately, </a:t>
            </a:r>
            <a:r>
              <a:rPr lang="en-US" b="1" u="sng" dirty="0" smtClean="0"/>
              <a:t>email </a:t>
            </a:r>
            <a:r>
              <a:rPr lang="en-US" dirty="0" smtClean="0"/>
              <a:t>the question to </a:t>
            </a:r>
            <a:r>
              <a:rPr lang="en-US" b="1" dirty="0" smtClean="0"/>
              <a:t>all of us </a:t>
            </a:r>
            <a:r>
              <a:rPr lang="en-US" dirty="0" smtClean="0"/>
              <a:t>(i.e., the instructor and TAs) using a </a:t>
            </a:r>
            <a:r>
              <a:rPr lang="en-US" b="1" dirty="0" smtClean="0"/>
              <a:t>subject line </a:t>
            </a:r>
            <a:r>
              <a:rPr lang="en-US" dirty="0" smtClean="0"/>
              <a:t>containing the </a:t>
            </a:r>
            <a:r>
              <a:rPr lang="en-US" b="1" dirty="0" smtClean="0"/>
              <a:t>keyword  “CS410DSO”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you don’t receive a reply from us by email in a timely manner, </a:t>
            </a:r>
            <a:r>
              <a:rPr lang="en-US" b="1" u="sng" dirty="0" smtClean="0"/>
              <a:t>join</a:t>
            </a:r>
            <a:r>
              <a:rPr lang="en-US" b="1" dirty="0" smtClean="0"/>
              <a:t> an office-hour </a:t>
            </a:r>
            <a:r>
              <a:rPr lang="en-US" dirty="0" smtClean="0"/>
              <a:t>(i.e., a video-conference)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36" y="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Format of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791"/>
            <a:ext cx="8229600" cy="40802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TAs and the instructor will hold </a:t>
            </a:r>
            <a:r>
              <a:rPr lang="en-US" b="1" dirty="0" smtClean="0"/>
              <a:t>weekly </a:t>
            </a:r>
            <a:r>
              <a:rPr lang="en-US" dirty="0" smtClean="0"/>
              <a:t>office hours at </a:t>
            </a:r>
            <a:r>
              <a:rPr lang="en-US" b="1" dirty="0" smtClean="0"/>
              <a:t>published time slots </a:t>
            </a:r>
            <a:r>
              <a:rPr lang="en-US" dirty="0" smtClean="0"/>
              <a:t>using </a:t>
            </a:r>
            <a:r>
              <a:rPr lang="en-US" b="1" dirty="0" smtClean="0"/>
              <a:t>video-conferencing </a:t>
            </a:r>
            <a:r>
              <a:rPr lang="en-US" dirty="0" smtClean="0"/>
              <a:t>(</a:t>
            </a:r>
            <a:r>
              <a:rPr lang="en-US" b="1" dirty="0" smtClean="0"/>
              <a:t>Zoom</a:t>
            </a:r>
            <a:r>
              <a:rPr lang="en-US" dirty="0" smtClean="0"/>
              <a:t>)</a:t>
            </a:r>
          </a:p>
          <a:p>
            <a:r>
              <a:rPr lang="en-US" dirty="0"/>
              <a:t>Students can </a:t>
            </a:r>
            <a:r>
              <a:rPr lang="en-US" b="1" dirty="0" smtClean="0"/>
              <a:t>join/leave</a:t>
            </a:r>
            <a:r>
              <a:rPr lang="en-US" dirty="0" smtClean="0"/>
              <a:t> an office </a:t>
            </a:r>
            <a:r>
              <a:rPr lang="en-US" dirty="0"/>
              <a:t>hour </a:t>
            </a:r>
            <a:r>
              <a:rPr lang="en-US" b="1" dirty="0" smtClean="0"/>
              <a:t>as needed </a:t>
            </a:r>
            <a:r>
              <a:rPr lang="en-US" dirty="0" smtClean="0"/>
              <a:t>at </a:t>
            </a:r>
            <a:r>
              <a:rPr lang="en-US" dirty="0"/>
              <a:t>any </a:t>
            </a:r>
            <a:r>
              <a:rPr lang="en-US" dirty="0" smtClean="0"/>
              <a:t>time</a:t>
            </a:r>
          </a:p>
          <a:p>
            <a:r>
              <a:rPr lang="en-US" b="1" dirty="0" smtClean="0"/>
              <a:t>Priority </a:t>
            </a:r>
            <a:r>
              <a:rPr lang="en-US" dirty="0" smtClean="0"/>
              <a:t>list in descending order: </a:t>
            </a:r>
          </a:p>
          <a:p>
            <a:pPr lvl="1"/>
            <a:r>
              <a:rPr lang="en-US" b="1" dirty="0" smtClean="0"/>
              <a:t>High:</a:t>
            </a:r>
            <a:r>
              <a:rPr lang="en-US" dirty="0" smtClean="0"/>
              <a:t> Issues posted on Forum, but unresolved even after email communications  with the TAs/Instructor</a:t>
            </a:r>
          </a:p>
          <a:p>
            <a:pPr lvl="1"/>
            <a:r>
              <a:rPr lang="en-US" b="1" dirty="0" smtClean="0"/>
              <a:t>Medium:</a:t>
            </a:r>
            <a:r>
              <a:rPr lang="en-US" dirty="0" smtClean="0"/>
              <a:t> Other unresolved issues on Forum </a:t>
            </a:r>
          </a:p>
          <a:p>
            <a:pPr lvl="1"/>
            <a:r>
              <a:rPr lang="en-US" b="1" dirty="0" smtClean="0"/>
              <a:t>Low: </a:t>
            </a:r>
            <a:r>
              <a:rPr lang="en-US" dirty="0" smtClean="0"/>
              <a:t>Any questions or issues not posted on Forum, brought by a student joining an office hour (first come, first serve)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 Most out of CS410 DSO?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32"/>
            <a:ext cx="8229600" cy="384095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Plan ahead </a:t>
            </a:r>
            <a:r>
              <a:rPr lang="en-US" dirty="0" smtClean="0"/>
              <a:t>based on your own schedule, and </a:t>
            </a:r>
            <a:r>
              <a:rPr lang="en-US" b="1" dirty="0" smtClean="0"/>
              <a:t>act early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llocate </a:t>
            </a:r>
            <a:r>
              <a:rPr lang="en-US" b="1" dirty="0" smtClean="0"/>
              <a:t>sufficient time </a:t>
            </a:r>
            <a:r>
              <a:rPr lang="en-US" dirty="0" smtClean="0"/>
              <a:t>for the preparation of </a:t>
            </a:r>
            <a:r>
              <a:rPr lang="en-US" b="1" dirty="0" smtClean="0"/>
              <a:t>two proctored exams </a:t>
            </a:r>
          </a:p>
          <a:p>
            <a:pPr lvl="1"/>
            <a:r>
              <a:rPr lang="en-US" dirty="0" smtClean="0"/>
              <a:t>Try to complete quizzes and programming assignments ahead of time whenever possible</a:t>
            </a:r>
          </a:p>
          <a:p>
            <a:r>
              <a:rPr lang="en-US" dirty="0" smtClean="0"/>
              <a:t>Post questions on Forum </a:t>
            </a:r>
            <a:r>
              <a:rPr lang="en-US" b="1" dirty="0" smtClean="0"/>
              <a:t>immediately</a:t>
            </a:r>
            <a:r>
              <a:rPr lang="en-US" dirty="0" smtClean="0"/>
              <a:t> whenever have difficulty in understanding any part of the course materials </a:t>
            </a:r>
          </a:p>
          <a:p>
            <a:r>
              <a:rPr lang="en-US" dirty="0" smtClean="0"/>
              <a:t> Leverage </a:t>
            </a:r>
            <a:r>
              <a:rPr lang="en-US" b="1" dirty="0" smtClean="0"/>
              <a:t>collaborative learning</a:t>
            </a:r>
          </a:p>
          <a:p>
            <a:pPr lvl="1"/>
            <a:r>
              <a:rPr lang="en-US" dirty="0" smtClean="0"/>
              <a:t>Actively participate in forum discussions (you’ll learn from reading posts on Forums)  </a:t>
            </a:r>
          </a:p>
          <a:p>
            <a:pPr lvl="1"/>
            <a:r>
              <a:rPr lang="en-US" dirty="0" smtClean="0"/>
              <a:t>Earn up to 5% </a:t>
            </a:r>
            <a:r>
              <a:rPr lang="en-US" b="1" dirty="0" smtClean="0"/>
              <a:t>extra credit </a:t>
            </a:r>
            <a:r>
              <a:rPr lang="en-US" dirty="0" smtClean="0"/>
              <a:t>by making </a:t>
            </a:r>
            <a:r>
              <a:rPr lang="en-US" dirty="0"/>
              <a:t>effort </a:t>
            </a:r>
            <a:r>
              <a:rPr lang="en-US" dirty="0" smtClean="0"/>
              <a:t>to </a:t>
            </a:r>
            <a:r>
              <a:rPr lang="en-US" b="1" dirty="0" smtClean="0"/>
              <a:t>answer </a:t>
            </a:r>
            <a:r>
              <a:rPr lang="en-US" b="1" dirty="0"/>
              <a:t>others’ questions</a:t>
            </a:r>
            <a:r>
              <a:rPr lang="en-US" dirty="0"/>
              <a:t> on Forums </a:t>
            </a:r>
            <a:r>
              <a:rPr lang="en-US" dirty="0" smtClean="0"/>
              <a:t>(your effort will be logged on the Forum)</a:t>
            </a:r>
            <a:endParaRPr lang="en-US" dirty="0"/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9496" y="1962150"/>
            <a:ext cx="8458200" cy="13168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more information, visit </a:t>
            </a:r>
            <a:r>
              <a:rPr lang="en-US" dirty="0"/>
              <a:t>the course website: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courses.engr.illinois.edu/cs410/fa2022</a:t>
            </a:r>
            <a:r>
              <a:rPr lang="en-US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Motivation: Harnessing Big Text Data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9650"/>
            <a:ext cx="7772400" cy="39243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+mn-lt"/>
              </a:rPr>
              <a:t>Text data is </a:t>
            </a:r>
            <a:r>
              <a:rPr lang="en-US" sz="3200" b="1" dirty="0">
                <a:latin typeface="+mn-lt"/>
              </a:rPr>
              <a:t>ubiquitous</a:t>
            </a:r>
            <a:r>
              <a:rPr lang="en-US" sz="3200" dirty="0">
                <a:latin typeface="+mn-lt"/>
              </a:rPr>
              <a:t> and </a:t>
            </a:r>
            <a:r>
              <a:rPr lang="en-US" sz="3200" b="1" dirty="0">
                <a:latin typeface="+mn-lt"/>
              </a:rPr>
              <a:t>growing </a:t>
            </a:r>
            <a:r>
              <a:rPr lang="en-US" sz="3200" b="1" dirty="0" smtClean="0">
                <a:latin typeface="+mn-lt"/>
              </a:rPr>
              <a:t>rapidly</a:t>
            </a:r>
            <a:endParaRPr lang="en-US" sz="3200" b="1" dirty="0">
              <a:latin typeface="+mn-lt"/>
            </a:endParaRPr>
          </a:p>
          <a:p>
            <a:pPr lvl="1"/>
            <a:r>
              <a:rPr lang="en-US" sz="2800" dirty="0" smtClean="0">
                <a:cs typeface="Arial" panose="020B0604020202020204" pitchFamily="34" charset="0"/>
              </a:rPr>
              <a:t>Internet</a:t>
            </a:r>
            <a:endParaRPr lang="en-US" sz="2800" dirty="0"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cs typeface="Arial" panose="020B0604020202020204" pitchFamily="34" charset="0"/>
              </a:rPr>
              <a:t>Blogs</a:t>
            </a:r>
          </a:p>
          <a:p>
            <a:pPr lvl="1"/>
            <a:r>
              <a:rPr lang="en-US" sz="2800" dirty="0">
                <a:cs typeface="Arial" panose="020B0604020202020204" pitchFamily="34" charset="0"/>
              </a:rPr>
              <a:t>News</a:t>
            </a:r>
          </a:p>
          <a:p>
            <a:pPr lvl="1"/>
            <a:r>
              <a:rPr lang="en-US" sz="2800" dirty="0">
                <a:cs typeface="Arial" panose="020B0604020202020204" pitchFamily="34" charset="0"/>
              </a:rPr>
              <a:t>Email</a:t>
            </a:r>
          </a:p>
          <a:p>
            <a:pPr lvl="1"/>
            <a:r>
              <a:rPr lang="en-US" sz="2800" dirty="0">
                <a:cs typeface="Arial" panose="020B0604020202020204" pitchFamily="34" charset="0"/>
              </a:rPr>
              <a:t>Literature</a:t>
            </a:r>
          </a:p>
          <a:p>
            <a:pPr lvl="1"/>
            <a:r>
              <a:rPr lang="en-US" sz="2800" dirty="0" smtClean="0">
                <a:cs typeface="Arial" panose="020B0604020202020204" pitchFamily="34" charset="0"/>
              </a:rPr>
              <a:t>Twitter</a:t>
            </a:r>
          </a:p>
          <a:p>
            <a:pPr lvl="1"/>
            <a:r>
              <a:rPr lang="en-US" sz="2800" dirty="0" smtClean="0">
                <a:cs typeface="Arial" panose="020B0604020202020204" pitchFamily="34" charset="0"/>
              </a:rPr>
              <a:t>…</a:t>
            </a:r>
            <a:endParaRPr lang="en-US" sz="3200" dirty="0">
              <a:cs typeface="Arial" panose="020B0604020202020204" pitchFamily="34" charset="0"/>
            </a:endParaRPr>
          </a:p>
          <a:p>
            <a:endParaRPr lang="en-US" altLang="en-US" sz="3200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900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77967" lvl="1" indent="0">
              <a:buNone/>
            </a:pPr>
            <a:endParaRPr lang="en-US" altLang="en-US" sz="4900" dirty="0">
              <a:cs typeface="Arial" panose="020B0604020202020204" pitchFamily="34" charset="0"/>
            </a:endParaRPr>
          </a:p>
          <a:p>
            <a:endParaRPr lang="en-US" altLang="en-US" sz="5500" dirty="0">
              <a:latin typeface="+mn-lt"/>
              <a:cs typeface="Arial" panose="020B0604020202020204" pitchFamily="34" charset="0"/>
            </a:endParaRPr>
          </a:p>
          <a:p>
            <a:endParaRPr lang="en-US" altLang="en-US" sz="5500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080511"/>
            <a:ext cx="1806577" cy="507219"/>
          </a:xfrm>
          <a:prstGeom prst="rect">
            <a:avLst/>
          </a:prstGeom>
          <a:noFill/>
        </p:spPr>
        <p:txBody>
          <a:bodyPr wrap="none" lIns="75593" tIns="37797" rIns="75593" bIns="37797" rtlCol="0">
            <a:spAutoFit/>
          </a:bodyPr>
          <a:lstStyle/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Knowledge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697499" y="1726298"/>
            <a:ext cx="457200" cy="2971800"/>
          </a:xfrm>
          <a:prstGeom prst="rightBrac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755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281779" y="3173728"/>
            <a:ext cx="408524" cy="243843"/>
          </a:xfrm>
          <a:prstGeom prst="rightArrow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3" tIns="37797" rIns="75593" bIns="37797" rtlCol="0" anchor="ctr"/>
          <a:lstStyle/>
          <a:p>
            <a:pPr marL="0" marR="0" lvl="0" indent="0" algn="ctr" defTabSz="755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6096738" y="2880150"/>
            <a:ext cx="2209062" cy="95410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ctr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Arial" charset="0"/>
              </a:rPr>
              <a:t>Many</a:t>
            </a:r>
            <a:endParaRPr kumimoji="0" lang="en-US" altLang="en-US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  <a:cs typeface="Arial" charset="0"/>
            </a:endParaRPr>
          </a:p>
          <a:p>
            <a:pPr marL="0" marR="0" lvl="0" indent="0" algn="ctr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Arial" charset="0"/>
              </a:rPr>
              <a:t>a</a:t>
            </a:r>
            <a:r>
              <a:rPr kumimoji="0" lang="en-US" altLang="en-US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  <a:cs typeface="Arial" charset="0"/>
              </a:rPr>
              <a:t>pplications!</a:t>
            </a:r>
            <a:endParaRPr kumimoji="0" lang="en-US" altLang="en-US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842577" y="3212198"/>
            <a:ext cx="408524" cy="243843"/>
          </a:xfrm>
          <a:prstGeom prst="rightArrow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3" tIns="37797" rIns="75593" bIns="37797" rtlCol="0" anchor="ctr"/>
          <a:lstStyle/>
          <a:p>
            <a:pPr marL="0" marR="0" lvl="0" indent="0" algn="ctr" defTabSz="755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51"/>
            <a:ext cx="9144000" cy="752864"/>
          </a:xfrm>
          <a:prstGeom prst="roundRect">
            <a:avLst/>
          </a:prstGeom>
        </p:spPr>
        <p:txBody>
          <a:bodyPr anchor="ctr">
            <a:noAutofit/>
          </a:bodyPr>
          <a:lstStyle/>
          <a:p>
            <a:r>
              <a:rPr lang="en-US" sz="3200" b="1" dirty="0" smtClean="0"/>
              <a:t>Main Techniques for Harnessing Big Text Data: </a:t>
            </a:r>
            <a:br>
              <a:rPr lang="en-US" sz="3200" b="1" dirty="0" smtClean="0"/>
            </a:br>
            <a:r>
              <a:rPr lang="en-US" sz="3200" b="1" dirty="0" smtClean="0"/>
              <a:t>Text Retrieval + Text Mining</a:t>
            </a:r>
            <a:endParaRPr lang="en-US" sz="3200" b="1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53913" y="2942439"/>
            <a:ext cx="13043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Big </a:t>
            </a:r>
          </a:p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Text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Data</a:t>
            </a:r>
          </a:p>
        </p:txBody>
      </p:sp>
      <p:sp>
        <p:nvSpPr>
          <p:cNvPr id="12" name="TextBox 31"/>
          <p:cNvSpPr txBox="1">
            <a:spLocks noChangeArrowheads="1"/>
          </p:cNvSpPr>
          <p:nvPr/>
        </p:nvSpPr>
        <p:spPr bwMode="auto">
          <a:xfrm>
            <a:off x="2769994" y="3143484"/>
            <a:ext cx="157607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Small </a:t>
            </a:r>
          </a:p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Relevant Data</a:t>
            </a:r>
          </a:p>
        </p:txBody>
      </p:sp>
      <p:sp>
        <p:nvSpPr>
          <p:cNvPr id="6" name="Freeform 5"/>
          <p:cNvSpPr/>
          <p:nvPr/>
        </p:nvSpPr>
        <p:spPr>
          <a:xfrm>
            <a:off x="228600" y="3074724"/>
            <a:ext cx="2017246" cy="1554426"/>
          </a:xfrm>
          <a:custGeom>
            <a:avLst/>
            <a:gdLst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588"/>
                  <a:pt x="7761" y="3334"/>
                  <a:pt x="5000" y="3334"/>
                </a:cubicBezTo>
                <a:cubicBezTo>
                  <a:pt x="2239" y="3334"/>
                  <a:pt x="0" y="2588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</a:pathLst>
          </a:custGeom>
          <a:solidFill>
            <a:srgbClr val="863F4A"/>
          </a:solidFill>
          <a:ln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447390" rIns="60960" bIns="254175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Big Text Data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348070" y="3649729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800476" y="3257078"/>
            <a:ext cx="1508019" cy="1159290"/>
          </a:xfrm>
          <a:custGeom>
            <a:avLst/>
            <a:gdLst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588"/>
                  <a:pt x="7761" y="3334"/>
                  <a:pt x="5000" y="3334"/>
                </a:cubicBezTo>
                <a:cubicBezTo>
                  <a:pt x="2239" y="3334"/>
                  <a:pt x="0" y="2588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</a:pathLst>
          </a:custGeom>
          <a:solidFill>
            <a:srgbClr val="863F4A"/>
          </a:solidFill>
          <a:ln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447390" rIns="60960" bIns="254175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 Relevant Data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911703" y="3303334"/>
            <a:ext cx="1508019" cy="1113034"/>
          </a:xfrm>
          <a:custGeom>
            <a:avLst/>
            <a:gdLst>
              <a:gd name="connsiteX0" fmla="*/ 0 w 1508019"/>
              <a:gd name="connsiteY0" fmla="*/ 115929 h 1159290"/>
              <a:gd name="connsiteX1" fmla="*/ 115929 w 1508019"/>
              <a:gd name="connsiteY1" fmla="*/ 0 h 1159290"/>
              <a:gd name="connsiteX2" fmla="*/ 1392090 w 1508019"/>
              <a:gd name="connsiteY2" fmla="*/ 0 h 1159290"/>
              <a:gd name="connsiteX3" fmla="*/ 1508019 w 1508019"/>
              <a:gd name="connsiteY3" fmla="*/ 115929 h 1159290"/>
              <a:gd name="connsiteX4" fmla="*/ 1508019 w 1508019"/>
              <a:gd name="connsiteY4" fmla="*/ 1043361 h 1159290"/>
              <a:gd name="connsiteX5" fmla="*/ 1392090 w 1508019"/>
              <a:gd name="connsiteY5" fmla="*/ 1159290 h 1159290"/>
              <a:gd name="connsiteX6" fmla="*/ 115929 w 1508019"/>
              <a:gd name="connsiteY6" fmla="*/ 1159290 h 1159290"/>
              <a:gd name="connsiteX7" fmla="*/ 0 w 1508019"/>
              <a:gd name="connsiteY7" fmla="*/ 1043361 h 1159290"/>
              <a:gd name="connsiteX8" fmla="*/ 0 w 1508019"/>
              <a:gd name="connsiteY8" fmla="*/ 115929 h 115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8019" h="1159290">
                <a:moveTo>
                  <a:pt x="0" y="115929"/>
                </a:moveTo>
                <a:cubicBezTo>
                  <a:pt x="0" y="51903"/>
                  <a:pt x="51903" y="0"/>
                  <a:pt x="115929" y="0"/>
                </a:cubicBezTo>
                <a:lnTo>
                  <a:pt x="1392090" y="0"/>
                </a:lnTo>
                <a:cubicBezTo>
                  <a:pt x="1456116" y="0"/>
                  <a:pt x="1508019" y="51903"/>
                  <a:pt x="1508019" y="115929"/>
                </a:cubicBezTo>
                <a:lnTo>
                  <a:pt x="1508019" y="1043361"/>
                </a:lnTo>
                <a:cubicBezTo>
                  <a:pt x="1508019" y="1107387"/>
                  <a:pt x="1456116" y="1159290"/>
                  <a:pt x="1392090" y="1159290"/>
                </a:cubicBezTo>
                <a:lnTo>
                  <a:pt x="115929" y="1159290"/>
                </a:lnTo>
                <a:cubicBezTo>
                  <a:pt x="51903" y="1159290"/>
                  <a:pt x="0" y="1107387"/>
                  <a:pt x="0" y="1043361"/>
                </a:cubicBezTo>
                <a:lnTo>
                  <a:pt x="0" y="115929"/>
                </a:lnTo>
                <a:close/>
              </a:path>
            </a:pathLst>
          </a:custGeom>
          <a:solidFill>
            <a:srgbClr val="863F4A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94914" tIns="94914" rIns="94914" bIns="94914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Knowledge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570525" y="3649729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022931" y="3303334"/>
            <a:ext cx="1508019" cy="1113034"/>
          </a:xfrm>
          <a:custGeom>
            <a:avLst/>
            <a:gdLst>
              <a:gd name="connsiteX0" fmla="*/ 0 w 1508019"/>
              <a:gd name="connsiteY0" fmla="*/ 115929 h 1159290"/>
              <a:gd name="connsiteX1" fmla="*/ 115929 w 1508019"/>
              <a:gd name="connsiteY1" fmla="*/ 0 h 1159290"/>
              <a:gd name="connsiteX2" fmla="*/ 1392090 w 1508019"/>
              <a:gd name="connsiteY2" fmla="*/ 0 h 1159290"/>
              <a:gd name="connsiteX3" fmla="*/ 1508019 w 1508019"/>
              <a:gd name="connsiteY3" fmla="*/ 115929 h 1159290"/>
              <a:gd name="connsiteX4" fmla="*/ 1508019 w 1508019"/>
              <a:gd name="connsiteY4" fmla="*/ 1043361 h 1159290"/>
              <a:gd name="connsiteX5" fmla="*/ 1392090 w 1508019"/>
              <a:gd name="connsiteY5" fmla="*/ 1159290 h 1159290"/>
              <a:gd name="connsiteX6" fmla="*/ 115929 w 1508019"/>
              <a:gd name="connsiteY6" fmla="*/ 1159290 h 1159290"/>
              <a:gd name="connsiteX7" fmla="*/ 0 w 1508019"/>
              <a:gd name="connsiteY7" fmla="*/ 1043361 h 1159290"/>
              <a:gd name="connsiteX8" fmla="*/ 0 w 1508019"/>
              <a:gd name="connsiteY8" fmla="*/ 115929 h 115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8019" h="1159290">
                <a:moveTo>
                  <a:pt x="0" y="115929"/>
                </a:moveTo>
                <a:cubicBezTo>
                  <a:pt x="0" y="51903"/>
                  <a:pt x="51903" y="0"/>
                  <a:pt x="115929" y="0"/>
                </a:cubicBezTo>
                <a:lnTo>
                  <a:pt x="1392090" y="0"/>
                </a:lnTo>
                <a:cubicBezTo>
                  <a:pt x="1456116" y="0"/>
                  <a:pt x="1508019" y="51903"/>
                  <a:pt x="1508019" y="115929"/>
                </a:cubicBezTo>
                <a:lnTo>
                  <a:pt x="1508019" y="1043361"/>
                </a:lnTo>
                <a:cubicBezTo>
                  <a:pt x="1508019" y="1107387"/>
                  <a:pt x="1456116" y="1159290"/>
                  <a:pt x="1392090" y="1159290"/>
                </a:cubicBezTo>
                <a:lnTo>
                  <a:pt x="115929" y="1159290"/>
                </a:lnTo>
                <a:cubicBezTo>
                  <a:pt x="51903" y="1159290"/>
                  <a:pt x="0" y="1107387"/>
                  <a:pt x="0" y="1043361"/>
                </a:cubicBezTo>
                <a:lnTo>
                  <a:pt x="0" y="115929"/>
                </a:lnTo>
                <a:close/>
              </a:path>
            </a:pathLst>
          </a:custGeom>
          <a:solidFill>
            <a:srgbClr val="863F4A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94914" tIns="94914" rIns="94914" bIns="94914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Many Applications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622503" y="1575971"/>
            <a:ext cx="1590667" cy="883704"/>
          </a:xfrm>
          <a:custGeom>
            <a:avLst/>
            <a:gdLst>
              <a:gd name="connsiteX0" fmla="*/ 0 w 1590667"/>
              <a:gd name="connsiteY0" fmla="*/ 88370 h 883704"/>
              <a:gd name="connsiteX1" fmla="*/ 88370 w 1590667"/>
              <a:gd name="connsiteY1" fmla="*/ 0 h 883704"/>
              <a:gd name="connsiteX2" fmla="*/ 1502297 w 1590667"/>
              <a:gd name="connsiteY2" fmla="*/ 0 h 883704"/>
              <a:gd name="connsiteX3" fmla="*/ 1590667 w 1590667"/>
              <a:gd name="connsiteY3" fmla="*/ 88370 h 883704"/>
              <a:gd name="connsiteX4" fmla="*/ 1590667 w 1590667"/>
              <a:gd name="connsiteY4" fmla="*/ 795334 h 883704"/>
              <a:gd name="connsiteX5" fmla="*/ 1502297 w 1590667"/>
              <a:gd name="connsiteY5" fmla="*/ 883704 h 883704"/>
              <a:gd name="connsiteX6" fmla="*/ 88370 w 1590667"/>
              <a:gd name="connsiteY6" fmla="*/ 883704 h 883704"/>
              <a:gd name="connsiteX7" fmla="*/ 0 w 1590667"/>
              <a:gd name="connsiteY7" fmla="*/ 795334 h 883704"/>
              <a:gd name="connsiteX8" fmla="*/ 0 w 1590667"/>
              <a:gd name="connsiteY8" fmla="*/ 88370 h 88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667" h="883704">
                <a:moveTo>
                  <a:pt x="0" y="88370"/>
                </a:moveTo>
                <a:cubicBezTo>
                  <a:pt x="0" y="39565"/>
                  <a:pt x="39565" y="0"/>
                  <a:pt x="88370" y="0"/>
                </a:cubicBezTo>
                <a:lnTo>
                  <a:pt x="1502297" y="0"/>
                </a:lnTo>
                <a:cubicBezTo>
                  <a:pt x="1551102" y="0"/>
                  <a:pt x="1590667" y="39565"/>
                  <a:pt x="1590667" y="88370"/>
                </a:cubicBezTo>
                <a:lnTo>
                  <a:pt x="1590667" y="795334"/>
                </a:lnTo>
                <a:cubicBezTo>
                  <a:pt x="1590667" y="844139"/>
                  <a:pt x="1551102" y="883704"/>
                  <a:pt x="1502297" y="883704"/>
                </a:cubicBezTo>
                <a:lnTo>
                  <a:pt x="88370" y="883704"/>
                </a:lnTo>
                <a:cubicBezTo>
                  <a:pt x="39565" y="883704"/>
                  <a:pt x="0" y="844139"/>
                  <a:pt x="0" y="795334"/>
                </a:cubicBezTo>
                <a:lnTo>
                  <a:pt x="0" y="88370"/>
                </a:lnTo>
                <a:close/>
              </a:path>
            </a:pathLst>
          </a:custGeom>
          <a:solidFill>
            <a:srgbClr val="2A6B6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86843" tIns="86843" rIns="86843" bIns="8684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Text Retrieval</a:t>
            </a:r>
            <a:endParaRPr lang="en-US" sz="2400" b="1" kern="1200" dirty="0"/>
          </a:p>
        </p:txBody>
      </p:sp>
      <p:sp>
        <p:nvSpPr>
          <p:cNvPr id="22" name="Freeform 21"/>
          <p:cNvSpPr/>
          <p:nvPr/>
        </p:nvSpPr>
        <p:spPr>
          <a:xfrm>
            <a:off x="3776666" y="1592302"/>
            <a:ext cx="1590667" cy="883704"/>
          </a:xfrm>
          <a:custGeom>
            <a:avLst/>
            <a:gdLst>
              <a:gd name="connsiteX0" fmla="*/ 0 w 1590667"/>
              <a:gd name="connsiteY0" fmla="*/ 88370 h 883704"/>
              <a:gd name="connsiteX1" fmla="*/ 88370 w 1590667"/>
              <a:gd name="connsiteY1" fmla="*/ 0 h 883704"/>
              <a:gd name="connsiteX2" fmla="*/ 1502297 w 1590667"/>
              <a:gd name="connsiteY2" fmla="*/ 0 h 883704"/>
              <a:gd name="connsiteX3" fmla="*/ 1590667 w 1590667"/>
              <a:gd name="connsiteY3" fmla="*/ 88370 h 883704"/>
              <a:gd name="connsiteX4" fmla="*/ 1590667 w 1590667"/>
              <a:gd name="connsiteY4" fmla="*/ 795334 h 883704"/>
              <a:gd name="connsiteX5" fmla="*/ 1502297 w 1590667"/>
              <a:gd name="connsiteY5" fmla="*/ 883704 h 883704"/>
              <a:gd name="connsiteX6" fmla="*/ 88370 w 1590667"/>
              <a:gd name="connsiteY6" fmla="*/ 883704 h 883704"/>
              <a:gd name="connsiteX7" fmla="*/ 0 w 1590667"/>
              <a:gd name="connsiteY7" fmla="*/ 795334 h 883704"/>
              <a:gd name="connsiteX8" fmla="*/ 0 w 1590667"/>
              <a:gd name="connsiteY8" fmla="*/ 88370 h 88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667" h="883704">
                <a:moveTo>
                  <a:pt x="0" y="88370"/>
                </a:moveTo>
                <a:cubicBezTo>
                  <a:pt x="0" y="39565"/>
                  <a:pt x="39565" y="0"/>
                  <a:pt x="88370" y="0"/>
                </a:cubicBezTo>
                <a:lnTo>
                  <a:pt x="1502297" y="0"/>
                </a:lnTo>
                <a:cubicBezTo>
                  <a:pt x="1551102" y="0"/>
                  <a:pt x="1590667" y="39565"/>
                  <a:pt x="1590667" y="88370"/>
                </a:cubicBezTo>
                <a:lnTo>
                  <a:pt x="1590667" y="795334"/>
                </a:lnTo>
                <a:cubicBezTo>
                  <a:pt x="1590667" y="844139"/>
                  <a:pt x="1551102" y="883704"/>
                  <a:pt x="1502297" y="883704"/>
                </a:cubicBezTo>
                <a:lnTo>
                  <a:pt x="88370" y="883704"/>
                </a:lnTo>
                <a:cubicBezTo>
                  <a:pt x="39565" y="883704"/>
                  <a:pt x="0" y="844139"/>
                  <a:pt x="0" y="795334"/>
                </a:cubicBezTo>
                <a:lnTo>
                  <a:pt x="0" y="88370"/>
                </a:lnTo>
                <a:close/>
              </a:path>
            </a:pathLst>
          </a:custGeom>
          <a:solidFill>
            <a:srgbClr val="2A6B6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86843" tIns="86843" rIns="86843" bIns="8684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Text Mining</a:t>
            </a:r>
            <a:endParaRPr lang="en-US" sz="2400" b="1" kern="1200" dirty="0"/>
          </a:p>
        </p:txBody>
      </p:sp>
      <p:sp>
        <p:nvSpPr>
          <p:cNvPr id="18" name="Freeform 17"/>
          <p:cNvSpPr/>
          <p:nvPr/>
        </p:nvSpPr>
        <p:spPr>
          <a:xfrm>
            <a:off x="4495800" y="3649729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reeform 18"/>
          <p:cNvSpPr/>
          <p:nvPr/>
        </p:nvSpPr>
        <p:spPr>
          <a:xfrm rot="5400000">
            <a:off x="2054660" y="2921259"/>
            <a:ext cx="784400" cy="303944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 rot="5400000">
            <a:off x="4209494" y="2936976"/>
            <a:ext cx="783423" cy="3193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45812" y="1018499"/>
            <a:ext cx="7785138" cy="1926855"/>
            <a:chOff x="914400" y="787797"/>
            <a:chExt cx="7391400" cy="1608343"/>
          </a:xfrm>
        </p:grpSpPr>
        <p:sp>
          <p:nvSpPr>
            <p:cNvPr id="21" name="Rectangle 20"/>
            <p:cNvSpPr/>
            <p:nvPr/>
          </p:nvSpPr>
          <p:spPr>
            <a:xfrm>
              <a:off x="914400" y="787797"/>
              <a:ext cx="7391400" cy="1608343"/>
            </a:xfrm>
            <a:prstGeom prst="rect">
              <a:avLst/>
            </a:prstGeom>
            <a:solidFill>
              <a:schemeClr val="bg1"/>
            </a:solidFill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85842" y="825041"/>
              <a:ext cx="37723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Online Videos + High Engagement</a:t>
              </a:r>
              <a:endParaRPr lang="en-US" sz="20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709" y="133350"/>
            <a:ext cx="9144000" cy="752864"/>
          </a:xfrm>
          <a:prstGeom prst="roundRect">
            <a:avLst/>
          </a:prstGeom>
        </p:spPr>
        <p:txBody>
          <a:bodyPr anchor="ctr">
            <a:noAutofit/>
          </a:bodyPr>
          <a:lstStyle/>
          <a:p>
            <a:r>
              <a:rPr lang="en-US" sz="3200" b="1" dirty="0" smtClean="0"/>
              <a:t>Design of CS410: Overview </a:t>
            </a:r>
            <a:endParaRPr lang="en-US" sz="3200" b="1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53913" y="2942439"/>
            <a:ext cx="13043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Big </a:t>
            </a:r>
          </a:p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Text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Data</a:t>
            </a:r>
          </a:p>
        </p:txBody>
      </p:sp>
      <p:sp>
        <p:nvSpPr>
          <p:cNvPr id="12" name="TextBox 31"/>
          <p:cNvSpPr txBox="1">
            <a:spLocks noChangeArrowheads="1"/>
          </p:cNvSpPr>
          <p:nvPr/>
        </p:nvSpPr>
        <p:spPr bwMode="auto">
          <a:xfrm>
            <a:off x="2769994" y="3143484"/>
            <a:ext cx="157607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Small </a:t>
            </a:r>
          </a:p>
          <a:p>
            <a:pPr marL="0" marR="0" lvl="0" indent="0" algn="l" defTabSz="7557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MS PGothic" pitchFamily="34" charset="-128"/>
                <a:cs typeface="Arial" charset="0"/>
              </a:rPr>
              <a:t>Relevant Data</a:t>
            </a:r>
          </a:p>
        </p:txBody>
      </p:sp>
      <p:sp>
        <p:nvSpPr>
          <p:cNvPr id="6" name="Freeform 5"/>
          <p:cNvSpPr/>
          <p:nvPr/>
        </p:nvSpPr>
        <p:spPr>
          <a:xfrm>
            <a:off x="228600" y="3074724"/>
            <a:ext cx="2017246" cy="1554426"/>
          </a:xfrm>
          <a:custGeom>
            <a:avLst/>
            <a:gdLst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588"/>
                  <a:pt x="7761" y="3334"/>
                  <a:pt x="5000" y="3334"/>
                </a:cubicBezTo>
                <a:cubicBezTo>
                  <a:pt x="2239" y="3334"/>
                  <a:pt x="0" y="2588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</a:pathLst>
          </a:custGeom>
          <a:solidFill>
            <a:srgbClr val="863F4A"/>
          </a:solidFill>
          <a:ln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447390" rIns="60960" bIns="254175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Big Text Data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348070" y="3649729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800476" y="3257078"/>
            <a:ext cx="1508019" cy="1159290"/>
          </a:xfrm>
          <a:custGeom>
            <a:avLst/>
            <a:gdLst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588"/>
                  <a:pt x="7761" y="3334"/>
                  <a:pt x="5000" y="3334"/>
                </a:cubicBezTo>
                <a:cubicBezTo>
                  <a:pt x="2239" y="3334"/>
                  <a:pt x="0" y="2588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</a:pathLst>
          </a:custGeom>
          <a:solidFill>
            <a:srgbClr val="863F4A"/>
          </a:solidFill>
          <a:ln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447390" rIns="60960" bIns="254175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 Relevant Data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911703" y="3303334"/>
            <a:ext cx="1508019" cy="1113034"/>
          </a:xfrm>
          <a:custGeom>
            <a:avLst/>
            <a:gdLst>
              <a:gd name="connsiteX0" fmla="*/ 0 w 1508019"/>
              <a:gd name="connsiteY0" fmla="*/ 115929 h 1159290"/>
              <a:gd name="connsiteX1" fmla="*/ 115929 w 1508019"/>
              <a:gd name="connsiteY1" fmla="*/ 0 h 1159290"/>
              <a:gd name="connsiteX2" fmla="*/ 1392090 w 1508019"/>
              <a:gd name="connsiteY2" fmla="*/ 0 h 1159290"/>
              <a:gd name="connsiteX3" fmla="*/ 1508019 w 1508019"/>
              <a:gd name="connsiteY3" fmla="*/ 115929 h 1159290"/>
              <a:gd name="connsiteX4" fmla="*/ 1508019 w 1508019"/>
              <a:gd name="connsiteY4" fmla="*/ 1043361 h 1159290"/>
              <a:gd name="connsiteX5" fmla="*/ 1392090 w 1508019"/>
              <a:gd name="connsiteY5" fmla="*/ 1159290 h 1159290"/>
              <a:gd name="connsiteX6" fmla="*/ 115929 w 1508019"/>
              <a:gd name="connsiteY6" fmla="*/ 1159290 h 1159290"/>
              <a:gd name="connsiteX7" fmla="*/ 0 w 1508019"/>
              <a:gd name="connsiteY7" fmla="*/ 1043361 h 1159290"/>
              <a:gd name="connsiteX8" fmla="*/ 0 w 1508019"/>
              <a:gd name="connsiteY8" fmla="*/ 115929 h 115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8019" h="1159290">
                <a:moveTo>
                  <a:pt x="0" y="115929"/>
                </a:moveTo>
                <a:cubicBezTo>
                  <a:pt x="0" y="51903"/>
                  <a:pt x="51903" y="0"/>
                  <a:pt x="115929" y="0"/>
                </a:cubicBezTo>
                <a:lnTo>
                  <a:pt x="1392090" y="0"/>
                </a:lnTo>
                <a:cubicBezTo>
                  <a:pt x="1456116" y="0"/>
                  <a:pt x="1508019" y="51903"/>
                  <a:pt x="1508019" y="115929"/>
                </a:cubicBezTo>
                <a:lnTo>
                  <a:pt x="1508019" y="1043361"/>
                </a:lnTo>
                <a:cubicBezTo>
                  <a:pt x="1508019" y="1107387"/>
                  <a:pt x="1456116" y="1159290"/>
                  <a:pt x="1392090" y="1159290"/>
                </a:cubicBezTo>
                <a:lnTo>
                  <a:pt x="115929" y="1159290"/>
                </a:lnTo>
                <a:cubicBezTo>
                  <a:pt x="51903" y="1159290"/>
                  <a:pt x="0" y="1107387"/>
                  <a:pt x="0" y="1043361"/>
                </a:cubicBezTo>
                <a:lnTo>
                  <a:pt x="0" y="115929"/>
                </a:lnTo>
                <a:close/>
              </a:path>
            </a:pathLst>
          </a:custGeom>
          <a:solidFill>
            <a:srgbClr val="863F4A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94914" tIns="94914" rIns="94914" bIns="94914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Knowledge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570525" y="3649729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022931" y="3303334"/>
            <a:ext cx="1508019" cy="1113034"/>
          </a:xfrm>
          <a:custGeom>
            <a:avLst/>
            <a:gdLst>
              <a:gd name="connsiteX0" fmla="*/ 0 w 1508019"/>
              <a:gd name="connsiteY0" fmla="*/ 115929 h 1159290"/>
              <a:gd name="connsiteX1" fmla="*/ 115929 w 1508019"/>
              <a:gd name="connsiteY1" fmla="*/ 0 h 1159290"/>
              <a:gd name="connsiteX2" fmla="*/ 1392090 w 1508019"/>
              <a:gd name="connsiteY2" fmla="*/ 0 h 1159290"/>
              <a:gd name="connsiteX3" fmla="*/ 1508019 w 1508019"/>
              <a:gd name="connsiteY3" fmla="*/ 115929 h 1159290"/>
              <a:gd name="connsiteX4" fmla="*/ 1508019 w 1508019"/>
              <a:gd name="connsiteY4" fmla="*/ 1043361 h 1159290"/>
              <a:gd name="connsiteX5" fmla="*/ 1392090 w 1508019"/>
              <a:gd name="connsiteY5" fmla="*/ 1159290 h 1159290"/>
              <a:gd name="connsiteX6" fmla="*/ 115929 w 1508019"/>
              <a:gd name="connsiteY6" fmla="*/ 1159290 h 1159290"/>
              <a:gd name="connsiteX7" fmla="*/ 0 w 1508019"/>
              <a:gd name="connsiteY7" fmla="*/ 1043361 h 1159290"/>
              <a:gd name="connsiteX8" fmla="*/ 0 w 1508019"/>
              <a:gd name="connsiteY8" fmla="*/ 115929 h 115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8019" h="1159290">
                <a:moveTo>
                  <a:pt x="0" y="115929"/>
                </a:moveTo>
                <a:cubicBezTo>
                  <a:pt x="0" y="51903"/>
                  <a:pt x="51903" y="0"/>
                  <a:pt x="115929" y="0"/>
                </a:cubicBezTo>
                <a:lnTo>
                  <a:pt x="1392090" y="0"/>
                </a:lnTo>
                <a:cubicBezTo>
                  <a:pt x="1456116" y="0"/>
                  <a:pt x="1508019" y="51903"/>
                  <a:pt x="1508019" y="115929"/>
                </a:cubicBezTo>
                <a:lnTo>
                  <a:pt x="1508019" y="1043361"/>
                </a:lnTo>
                <a:cubicBezTo>
                  <a:pt x="1508019" y="1107387"/>
                  <a:pt x="1456116" y="1159290"/>
                  <a:pt x="1392090" y="1159290"/>
                </a:cubicBezTo>
                <a:lnTo>
                  <a:pt x="115929" y="1159290"/>
                </a:lnTo>
                <a:cubicBezTo>
                  <a:pt x="51903" y="1159290"/>
                  <a:pt x="0" y="1107387"/>
                  <a:pt x="0" y="1043361"/>
                </a:cubicBezTo>
                <a:lnTo>
                  <a:pt x="0" y="115929"/>
                </a:lnTo>
                <a:close/>
              </a:path>
            </a:pathLst>
          </a:custGeom>
          <a:solidFill>
            <a:srgbClr val="863F4A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94914" tIns="94914" rIns="94914" bIns="94914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Many Applications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611111" y="1962419"/>
            <a:ext cx="1590667" cy="883704"/>
          </a:xfrm>
          <a:custGeom>
            <a:avLst/>
            <a:gdLst>
              <a:gd name="connsiteX0" fmla="*/ 0 w 1590667"/>
              <a:gd name="connsiteY0" fmla="*/ 88370 h 883704"/>
              <a:gd name="connsiteX1" fmla="*/ 88370 w 1590667"/>
              <a:gd name="connsiteY1" fmla="*/ 0 h 883704"/>
              <a:gd name="connsiteX2" fmla="*/ 1502297 w 1590667"/>
              <a:gd name="connsiteY2" fmla="*/ 0 h 883704"/>
              <a:gd name="connsiteX3" fmla="*/ 1590667 w 1590667"/>
              <a:gd name="connsiteY3" fmla="*/ 88370 h 883704"/>
              <a:gd name="connsiteX4" fmla="*/ 1590667 w 1590667"/>
              <a:gd name="connsiteY4" fmla="*/ 795334 h 883704"/>
              <a:gd name="connsiteX5" fmla="*/ 1502297 w 1590667"/>
              <a:gd name="connsiteY5" fmla="*/ 883704 h 883704"/>
              <a:gd name="connsiteX6" fmla="*/ 88370 w 1590667"/>
              <a:gd name="connsiteY6" fmla="*/ 883704 h 883704"/>
              <a:gd name="connsiteX7" fmla="*/ 0 w 1590667"/>
              <a:gd name="connsiteY7" fmla="*/ 795334 h 883704"/>
              <a:gd name="connsiteX8" fmla="*/ 0 w 1590667"/>
              <a:gd name="connsiteY8" fmla="*/ 88370 h 88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667" h="883704">
                <a:moveTo>
                  <a:pt x="0" y="88370"/>
                </a:moveTo>
                <a:cubicBezTo>
                  <a:pt x="0" y="39565"/>
                  <a:pt x="39565" y="0"/>
                  <a:pt x="88370" y="0"/>
                </a:cubicBezTo>
                <a:lnTo>
                  <a:pt x="1502297" y="0"/>
                </a:lnTo>
                <a:cubicBezTo>
                  <a:pt x="1551102" y="0"/>
                  <a:pt x="1590667" y="39565"/>
                  <a:pt x="1590667" y="88370"/>
                </a:cubicBezTo>
                <a:lnTo>
                  <a:pt x="1590667" y="795334"/>
                </a:lnTo>
                <a:cubicBezTo>
                  <a:pt x="1590667" y="844139"/>
                  <a:pt x="1551102" y="883704"/>
                  <a:pt x="1502297" y="883704"/>
                </a:cubicBezTo>
                <a:lnTo>
                  <a:pt x="88370" y="883704"/>
                </a:lnTo>
                <a:cubicBezTo>
                  <a:pt x="39565" y="883704"/>
                  <a:pt x="0" y="844139"/>
                  <a:pt x="0" y="795334"/>
                </a:cubicBezTo>
                <a:lnTo>
                  <a:pt x="0" y="88370"/>
                </a:lnTo>
                <a:close/>
              </a:path>
            </a:pathLst>
          </a:custGeom>
          <a:solidFill>
            <a:srgbClr val="2A6B6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86843" tIns="86843" rIns="86843" bIns="8684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Text Retrieval</a:t>
            </a:r>
            <a:endParaRPr lang="en-US" sz="2400" b="1" kern="1200" dirty="0"/>
          </a:p>
        </p:txBody>
      </p:sp>
      <p:sp>
        <p:nvSpPr>
          <p:cNvPr id="22" name="Freeform 21"/>
          <p:cNvSpPr/>
          <p:nvPr/>
        </p:nvSpPr>
        <p:spPr>
          <a:xfrm>
            <a:off x="3776666" y="1962150"/>
            <a:ext cx="1590667" cy="883704"/>
          </a:xfrm>
          <a:custGeom>
            <a:avLst/>
            <a:gdLst>
              <a:gd name="connsiteX0" fmla="*/ 0 w 1590667"/>
              <a:gd name="connsiteY0" fmla="*/ 88370 h 883704"/>
              <a:gd name="connsiteX1" fmla="*/ 88370 w 1590667"/>
              <a:gd name="connsiteY1" fmla="*/ 0 h 883704"/>
              <a:gd name="connsiteX2" fmla="*/ 1502297 w 1590667"/>
              <a:gd name="connsiteY2" fmla="*/ 0 h 883704"/>
              <a:gd name="connsiteX3" fmla="*/ 1590667 w 1590667"/>
              <a:gd name="connsiteY3" fmla="*/ 88370 h 883704"/>
              <a:gd name="connsiteX4" fmla="*/ 1590667 w 1590667"/>
              <a:gd name="connsiteY4" fmla="*/ 795334 h 883704"/>
              <a:gd name="connsiteX5" fmla="*/ 1502297 w 1590667"/>
              <a:gd name="connsiteY5" fmla="*/ 883704 h 883704"/>
              <a:gd name="connsiteX6" fmla="*/ 88370 w 1590667"/>
              <a:gd name="connsiteY6" fmla="*/ 883704 h 883704"/>
              <a:gd name="connsiteX7" fmla="*/ 0 w 1590667"/>
              <a:gd name="connsiteY7" fmla="*/ 795334 h 883704"/>
              <a:gd name="connsiteX8" fmla="*/ 0 w 1590667"/>
              <a:gd name="connsiteY8" fmla="*/ 88370 h 88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667" h="883704">
                <a:moveTo>
                  <a:pt x="0" y="88370"/>
                </a:moveTo>
                <a:cubicBezTo>
                  <a:pt x="0" y="39565"/>
                  <a:pt x="39565" y="0"/>
                  <a:pt x="88370" y="0"/>
                </a:cubicBezTo>
                <a:lnTo>
                  <a:pt x="1502297" y="0"/>
                </a:lnTo>
                <a:cubicBezTo>
                  <a:pt x="1551102" y="0"/>
                  <a:pt x="1590667" y="39565"/>
                  <a:pt x="1590667" y="88370"/>
                </a:cubicBezTo>
                <a:lnTo>
                  <a:pt x="1590667" y="795334"/>
                </a:lnTo>
                <a:cubicBezTo>
                  <a:pt x="1590667" y="844139"/>
                  <a:pt x="1551102" y="883704"/>
                  <a:pt x="1502297" y="883704"/>
                </a:cubicBezTo>
                <a:lnTo>
                  <a:pt x="88370" y="883704"/>
                </a:lnTo>
                <a:cubicBezTo>
                  <a:pt x="39565" y="883704"/>
                  <a:pt x="0" y="844139"/>
                  <a:pt x="0" y="795334"/>
                </a:cubicBezTo>
                <a:lnTo>
                  <a:pt x="0" y="88370"/>
                </a:lnTo>
                <a:close/>
              </a:path>
            </a:pathLst>
          </a:custGeom>
          <a:solidFill>
            <a:srgbClr val="2A6B6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86843" tIns="86843" rIns="86843" bIns="8684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Text Mining</a:t>
            </a:r>
            <a:endParaRPr lang="en-US" sz="2400" b="1" kern="1200" dirty="0"/>
          </a:p>
        </p:txBody>
      </p:sp>
      <p:sp>
        <p:nvSpPr>
          <p:cNvPr id="18" name="Freeform 17"/>
          <p:cNvSpPr/>
          <p:nvPr/>
        </p:nvSpPr>
        <p:spPr>
          <a:xfrm>
            <a:off x="4495800" y="3649729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reeform 18"/>
          <p:cNvSpPr/>
          <p:nvPr/>
        </p:nvSpPr>
        <p:spPr>
          <a:xfrm rot="5400000">
            <a:off x="2320926" y="2956490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 rot="5400000">
            <a:off x="4468656" y="2956490"/>
            <a:ext cx="319700" cy="373988"/>
          </a:xfrm>
          <a:custGeom>
            <a:avLst/>
            <a:gdLst>
              <a:gd name="connsiteX0" fmla="*/ 0 w 319700"/>
              <a:gd name="connsiteY0" fmla="*/ 74798 h 373988"/>
              <a:gd name="connsiteX1" fmla="*/ 159850 w 319700"/>
              <a:gd name="connsiteY1" fmla="*/ 74798 h 373988"/>
              <a:gd name="connsiteX2" fmla="*/ 159850 w 319700"/>
              <a:gd name="connsiteY2" fmla="*/ 0 h 373988"/>
              <a:gd name="connsiteX3" fmla="*/ 319700 w 319700"/>
              <a:gd name="connsiteY3" fmla="*/ 186994 h 373988"/>
              <a:gd name="connsiteX4" fmla="*/ 159850 w 319700"/>
              <a:gd name="connsiteY4" fmla="*/ 373988 h 373988"/>
              <a:gd name="connsiteX5" fmla="*/ 159850 w 319700"/>
              <a:gd name="connsiteY5" fmla="*/ 299190 h 373988"/>
              <a:gd name="connsiteX6" fmla="*/ 0 w 319700"/>
              <a:gd name="connsiteY6" fmla="*/ 299190 h 373988"/>
              <a:gd name="connsiteX7" fmla="*/ 0 w 319700"/>
              <a:gd name="connsiteY7" fmla="*/ 74798 h 3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700" h="373988">
                <a:moveTo>
                  <a:pt x="0" y="74798"/>
                </a:moveTo>
                <a:lnTo>
                  <a:pt x="159850" y="74798"/>
                </a:lnTo>
                <a:lnTo>
                  <a:pt x="159850" y="0"/>
                </a:lnTo>
                <a:lnTo>
                  <a:pt x="319700" y="186994"/>
                </a:lnTo>
                <a:lnTo>
                  <a:pt x="159850" y="373988"/>
                </a:lnTo>
                <a:lnTo>
                  <a:pt x="159850" y="299190"/>
                </a:lnTo>
                <a:lnTo>
                  <a:pt x="0" y="299190"/>
                </a:lnTo>
                <a:lnTo>
                  <a:pt x="0" y="74798"/>
                </a:lnTo>
                <a:close/>
              </a:path>
            </a:pathLst>
          </a:custGeom>
          <a:solidFill>
            <a:schemeClr val="tx1"/>
          </a:solidFill>
          <a:effectLst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74798" rIns="95910" bIns="74798" numCol="1" spcCol="1270" anchor="ctr" anchorCtr="0"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1437" y="1594075"/>
            <a:ext cx="1258678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MOOC 1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66461" y="1547468"/>
            <a:ext cx="1258678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MOOC 2</a:t>
            </a:r>
            <a:endParaRPr lang="en-US" sz="2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622176" y="1726518"/>
            <a:ext cx="1755224" cy="1533938"/>
            <a:chOff x="7022931" y="1734990"/>
            <a:chExt cx="1755224" cy="1533938"/>
          </a:xfrm>
        </p:grpSpPr>
        <p:sp>
          <p:nvSpPr>
            <p:cNvPr id="25" name="TextBox 24"/>
            <p:cNvSpPr txBox="1"/>
            <p:nvPr/>
          </p:nvSpPr>
          <p:spPr>
            <a:xfrm>
              <a:off x="7022931" y="1734990"/>
              <a:ext cx="1755224" cy="830997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Project &amp;</a:t>
              </a:r>
            </a:p>
            <a:p>
              <a:pPr algn="ctr"/>
              <a:r>
                <a:rPr lang="en-US" sz="2400" b="1" dirty="0" smtClean="0"/>
                <a:t>Tech Review</a:t>
              </a:r>
              <a:endParaRPr lang="en-US" sz="2400" b="1" dirty="0"/>
            </a:p>
          </p:txBody>
        </p:sp>
        <p:sp>
          <p:nvSpPr>
            <p:cNvPr id="26" name="Freeform 25"/>
            <p:cNvSpPr/>
            <p:nvPr/>
          </p:nvSpPr>
          <p:spPr>
            <a:xfrm rot="5400000">
              <a:off x="7675827" y="2767060"/>
              <a:ext cx="614532" cy="389203"/>
            </a:xfrm>
            <a:custGeom>
              <a:avLst/>
              <a:gdLst>
                <a:gd name="connsiteX0" fmla="*/ 0 w 319700"/>
                <a:gd name="connsiteY0" fmla="*/ 74798 h 373988"/>
                <a:gd name="connsiteX1" fmla="*/ 159850 w 319700"/>
                <a:gd name="connsiteY1" fmla="*/ 74798 h 373988"/>
                <a:gd name="connsiteX2" fmla="*/ 159850 w 319700"/>
                <a:gd name="connsiteY2" fmla="*/ 0 h 373988"/>
                <a:gd name="connsiteX3" fmla="*/ 319700 w 319700"/>
                <a:gd name="connsiteY3" fmla="*/ 186994 h 373988"/>
                <a:gd name="connsiteX4" fmla="*/ 159850 w 319700"/>
                <a:gd name="connsiteY4" fmla="*/ 373988 h 373988"/>
                <a:gd name="connsiteX5" fmla="*/ 159850 w 319700"/>
                <a:gd name="connsiteY5" fmla="*/ 299190 h 373988"/>
                <a:gd name="connsiteX6" fmla="*/ 0 w 319700"/>
                <a:gd name="connsiteY6" fmla="*/ 299190 h 373988"/>
                <a:gd name="connsiteX7" fmla="*/ 0 w 319700"/>
                <a:gd name="connsiteY7" fmla="*/ 74798 h 37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700" h="373988">
                  <a:moveTo>
                    <a:pt x="0" y="74798"/>
                  </a:moveTo>
                  <a:lnTo>
                    <a:pt x="159850" y="74798"/>
                  </a:lnTo>
                  <a:lnTo>
                    <a:pt x="159850" y="0"/>
                  </a:lnTo>
                  <a:lnTo>
                    <a:pt x="319700" y="186994"/>
                  </a:lnTo>
                  <a:lnTo>
                    <a:pt x="159850" y="373988"/>
                  </a:lnTo>
                  <a:lnTo>
                    <a:pt x="159850" y="299190"/>
                  </a:lnTo>
                  <a:lnTo>
                    <a:pt x="0" y="299190"/>
                  </a:lnTo>
                  <a:lnTo>
                    <a:pt x="0" y="74798"/>
                  </a:lnTo>
                  <a:close/>
                </a:path>
              </a:pathLst>
            </a:custGeom>
            <a:solidFill>
              <a:schemeClr val="tx1"/>
            </a:solidFill>
            <a:effectLst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4798" rIns="95910" bIns="74798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CS410: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32"/>
            <a:ext cx="8229600" cy="3840958"/>
          </a:xfrm>
        </p:spPr>
        <p:txBody>
          <a:bodyPr>
            <a:normAutofit/>
          </a:bodyPr>
          <a:lstStyle/>
          <a:p>
            <a:r>
              <a:rPr lang="en-US" dirty="0" smtClean="0"/>
              <a:t>Emphasize </a:t>
            </a:r>
            <a:r>
              <a:rPr lang="en-US" b="1" dirty="0" smtClean="0"/>
              <a:t>both theory and practice </a:t>
            </a:r>
          </a:p>
          <a:p>
            <a:pPr lvl="1"/>
            <a:r>
              <a:rPr lang="en-US" b="1" dirty="0" smtClean="0"/>
              <a:t>Theory</a:t>
            </a:r>
            <a:r>
              <a:rPr lang="en-US" dirty="0" smtClean="0"/>
              <a:t>: basic concepts and general principles are applicable to </a:t>
            </a:r>
            <a:r>
              <a:rPr lang="en-US" b="1" dirty="0" smtClean="0"/>
              <a:t>all</a:t>
            </a:r>
            <a:r>
              <a:rPr lang="en-US" dirty="0" smtClean="0"/>
              <a:t> applications  </a:t>
            </a:r>
            <a:r>
              <a:rPr lang="en-US" dirty="0" smtClean="0">
                <a:sym typeface="Wingdings" panose="05000000000000000000" pitchFamily="2" charset="2"/>
              </a:rPr>
              <a:t> Lectures + Quizzes + Exams</a:t>
            </a:r>
            <a:endParaRPr lang="en-US" dirty="0" smtClean="0"/>
          </a:p>
          <a:p>
            <a:pPr lvl="1"/>
            <a:r>
              <a:rPr lang="en-US" b="1" dirty="0" smtClean="0"/>
              <a:t>Practice</a:t>
            </a:r>
            <a:r>
              <a:rPr lang="en-US" dirty="0" smtClean="0"/>
              <a:t>: specific practical skills are </a:t>
            </a:r>
            <a:r>
              <a:rPr lang="en-US" b="1" dirty="0" smtClean="0"/>
              <a:t>immediately</a:t>
            </a:r>
            <a:r>
              <a:rPr lang="en-US" dirty="0" smtClean="0"/>
              <a:t> useful  </a:t>
            </a:r>
            <a:r>
              <a:rPr lang="en-US" dirty="0" smtClean="0">
                <a:sym typeface="Wingdings" panose="05000000000000000000" pitchFamily="2" charset="2"/>
              </a:rPr>
              <a:t> Programming assignments 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Integration</a:t>
            </a:r>
            <a:r>
              <a:rPr lang="en-US" dirty="0" smtClean="0"/>
              <a:t> of theory and practice </a:t>
            </a:r>
            <a:r>
              <a:rPr lang="en-US" dirty="0" smtClean="0">
                <a:sym typeface="Wingdings" panose="05000000000000000000" pitchFamily="2" charset="2"/>
              </a:rPr>
              <a:t> Course projects 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CS410: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32"/>
            <a:ext cx="8229600" cy="3840958"/>
          </a:xfrm>
        </p:spPr>
        <p:txBody>
          <a:bodyPr>
            <a:normAutofit/>
          </a:bodyPr>
          <a:lstStyle/>
          <a:p>
            <a:endParaRPr lang="en-US" b="1" dirty="0" smtClean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Personalized</a:t>
            </a:r>
            <a:r>
              <a:rPr lang="en-US" dirty="0" smtClean="0">
                <a:sym typeface="Wingdings" panose="05000000000000000000" pitchFamily="2" charset="2"/>
              </a:rPr>
              <a:t> learning                                                              Self paced + Choices of project &amp; technology review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Collaborative</a:t>
            </a:r>
            <a:r>
              <a:rPr lang="en-US" dirty="0" smtClean="0">
                <a:sym typeface="Wingdings" panose="05000000000000000000" pitchFamily="2" charset="2"/>
              </a:rPr>
              <a:t> learning                                                             Forum-based interactions and collaboration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 Group projects, group technology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604271" y="1843007"/>
            <a:ext cx="7930129" cy="3052564"/>
          </a:xfrm>
          <a:prstGeom prst="rect">
            <a:avLst/>
          </a:prstGeom>
          <a:solidFill>
            <a:schemeClr val="bg1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709" y="-19050"/>
            <a:ext cx="9144000" cy="752864"/>
          </a:xfrm>
          <a:prstGeom prst="roundRect">
            <a:avLst/>
          </a:prstGeom>
        </p:spPr>
        <p:txBody>
          <a:bodyPr anchor="ctr">
            <a:noAutofit/>
          </a:bodyPr>
          <a:lstStyle/>
          <a:p>
            <a:r>
              <a:rPr lang="en-US" sz="3200" b="1" dirty="0" smtClean="0"/>
              <a:t>Design of CS410: Format &amp; Grading </a:t>
            </a:r>
            <a:endParaRPr lang="en-US" sz="3200" b="1" dirty="0"/>
          </a:p>
        </p:txBody>
      </p:sp>
      <p:sp>
        <p:nvSpPr>
          <p:cNvPr id="9" name="Freeform 8"/>
          <p:cNvSpPr/>
          <p:nvPr/>
        </p:nvSpPr>
        <p:spPr>
          <a:xfrm>
            <a:off x="1415215" y="2211351"/>
            <a:ext cx="1590667" cy="883704"/>
          </a:xfrm>
          <a:custGeom>
            <a:avLst/>
            <a:gdLst>
              <a:gd name="connsiteX0" fmla="*/ 0 w 1590667"/>
              <a:gd name="connsiteY0" fmla="*/ 88370 h 883704"/>
              <a:gd name="connsiteX1" fmla="*/ 88370 w 1590667"/>
              <a:gd name="connsiteY1" fmla="*/ 0 h 883704"/>
              <a:gd name="connsiteX2" fmla="*/ 1502297 w 1590667"/>
              <a:gd name="connsiteY2" fmla="*/ 0 h 883704"/>
              <a:gd name="connsiteX3" fmla="*/ 1590667 w 1590667"/>
              <a:gd name="connsiteY3" fmla="*/ 88370 h 883704"/>
              <a:gd name="connsiteX4" fmla="*/ 1590667 w 1590667"/>
              <a:gd name="connsiteY4" fmla="*/ 795334 h 883704"/>
              <a:gd name="connsiteX5" fmla="*/ 1502297 w 1590667"/>
              <a:gd name="connsiteY5" fmla="*/ 883704 h 883704"/>
              <a:gd name="connsiteX6" fmla="*/ 88370 w 1590667"/>
              <a:gd name="connsiteY6" fmla="*/ 883704 h 883704"/>
              <a:gd name="connsiteX7" fmla="*/ 0 w 1590667"/>
              <a:gd name="connsiteY7" fmla="*/ 795334 h 883704"/>
              <a:gd name="connsiteX8" fmla="*/ 0 w 1590667"/>
              <a:gd name="connsiteY8" fmla="*/ 88370 h 88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667" h="883704">
                <a:moveTo>
                  <a:pt x="0" y="88370"/>
                </a:moveTo>
                <a:cubicBezTo>
                  <a:pt x="0" y="39565"/>
                  <a:pt x="39565" y="0"/>
                  <a:pt x="88370" y="0"/>
                </a:cubicBezTo>
                <a:lnTo>
                  <a:pt x="1502297" y="0"/>
                </a:lnTo>
                <a:cubicBezTo>
                  <a:pt x="1551102" y="0"/>
                  <a:pt x="1590667" y="39565"/>
                  <a:pt x="1590667" y="88370"/>
                </a:cubicBezTo>
                <a:lnTo>
                  <a:pt x="1590667" y="795334"/>
                </a:lnTo>
                <a:cubicBezTo>
                  <a:pt x="1590667" y="844139"/>
                  <a:pt x="1551102" y="883704"/>
                  <a:pt x="1502297" y="883704"/>
                </a:cubicBezTo>
                <a:lnTo>
                  <a:pt x="88370" y="883704"/>
                </a:lnTo>
                <a:cubicBezTo>
                  <a:pt x="39565" y="883704"/>
                  <a:pt x="0" y="844139"/>
                  <a:pt x="0" y="795334"/>
                </a:cubicBezTo>
                <a:lnTo>
                  <a:pt x="0" y="88370"/>
                </a:lnTo>
                <a:close/>
              </a:path>
            </a:pathLst>
          </a:custGeom>
          <a:solidFill>
            <a:srgbClr val="2A6B6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86843" tIns="86843" rIns="86843" bIns="8684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Text Retrieval</a:t>
            </a:r>
            <a:endParaRPr lang="en-US" sz="2400" b="1" kern="1200" dirty="0"/>
          </a:p>
        </p:txBody>
      </p:sp>
      <p:sp>
        <p:nvSpPr>
          <p:cNvPr id="22" name="Freeform 21"/>
          <p:cNvSpPr/>
          <p:nvPr/>
        </p:nvSpPr>
        <p:spPr>
          <a:xfrm>
            <a:off x="3580770" y="2211082"/>
            <a:ext cx="1590667" cy="883704"/>
          </a:xfrm>
          <a:custGeom>
            <a:avLst/>
            <a:gdLst>
              <a:gd name="connsiteX0" fmla="*/ 0 w 1590667"/>
              <a:gd name="connsiteY0" fmla="*/ 88370 h 883704"/>
              <a:gd name="connsiteX1" fmla="*/ 88370 w 1590667"/>
              <a:gd name="connsiteY1" fmla="*/ 0 h 883704"/>
              <a:gd name="connsiteX2" fmla="*/ 1502297 w 1590667"/>
              <a:gd name="connsiteY2" fmla="*/ 0 h 883704"/>
              <a:gd name="connsiteX3" fmla="*/ 1590667 w 1590667"/>
              <a:gd name="connsiteY3" fmla="*/ 88370 h 883704"/>
              <a:gd name="connsiteX4" fmla="*/ 1590667 w 1590667"/>
              <a:gd name="connsiteY4" fmla="*/ 795334 h 883704"/>
              <a:gd name="connsiteX5" fmla="*/ 1502297 w 1590667"/>
              <a:gd name="connsiteY5" fmla="*/ 883704 h 883704"/>
              <a:gd name="connsiteX6" fmla="*/ 88370 w 1590667"/>
              <a:gd name="connsiteY6" fmla="*/ 883704 h 883704"/>
              <a:gd name="connsiteX7" fmla="*/ 0 w 1590667"/>
              <a:gd name="connsiteY7" fmla="*/ 795334 h 883704"/>
              <a:gd name="connsiteX8" fmla="*/ 0 w 1590667"/>
              <a:gd name="connsiteY8" fmla="*/ 88370 h 88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667" h="883704">
                <a:moveTo>
                  <a:pt x="0" y="88370"/>
                </a:moveTo>
                <a:cubicBezTo>
                  <a:pt x="0" y="39565"/>
                  <a:pt x="39565" y="0"/>
                  <a:pt x="88370" y="0"/>
                </a:cubicBezTo>
                <a:lnTo>
                  <a:pt x="1502297" y="0"/>
                </a:lnTo>
                <a:cubicBezTo>
                  <a:pt x="1551102" y="0"/>
                  <a:pt x="1590667" y="39565"/>
                  <a:pt x="1590667" y="88370"/>
                </a:cubicBezTo>
                <a:lnTo>
                  <a:pt x="1590667" y="795334"/>
                </a:lnTo>
                <a:cubicBezTo>
                  <a:pt x="1590667" y="844139"/>
                  <a:pt x="1551102" y="883704"/>
                  <a:pt x="1502297" y="883704"/>
                </a:cubicBezTo>
                <a:lnTo>
                  <a:pt x="88370" y="883704"/>
                </a:lnTo>
                <a:cubicBezTo>
                  <a:pt x="39565" y="883704"/>
                  <a:pt x="0" y="844139"/>
                  <a:pt x="0" y="795334"/>
                </a:cubicBezTo>
                <a:lnTo>
                  <a:pt x="0" y="88370"/>
                </a:lnTo>
                <a:close/>
              </a:path>
            </a:pathLst>
          </a:custGeom>
          <a:solidFill>
            <a:srgbClr val="2A6B6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86843" tIns="86843" rIns="86843" bIns="8684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Text Mining</a:t>
            </a:r>
            <a:endParaRPr lang="en-US" sz="2400" b="1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655541" y="1843007"/>
            <a:ext cx="125867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MOOC 1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46764" y="1823475"/>
            <a:ext cx="125867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MOOC 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39760" y="2079805"/>
            <a:ext cx="113146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Course </a:t>
            </a:r>
          </a:p>
          <a:p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15215" y="3263344"/>
            <a:ext cx="175593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Lecture Videos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05200" y="3257550"/>
            <a:ext cx="175593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Lecture Videos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55541" y="3594568"/>
            <a:ext cx="99424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Quizzes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70565" y="3594568"/>
            <a:ext cx="99424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Quizzes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5451" y="3991039"/>
            <a:ext cx="75931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20734" y="3991039"/>
            <a:ext cx="75931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Exam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09009" y="4379551"/>
            <a:ext cx="167789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Programming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83346" y="4378646"/>
            <a:ext cx="167789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Programming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67815" y="3442454"/>
            <a:ext cx="10715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Proposal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51541" y="3763413"/>
            <a:ext cx="175323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Progress Report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3904" y="4121551"/>
            <a:ext cx="189000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Software Deposit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43000" y="744501"/>
            <a:ext cx="669696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Synchronous </a:t>
            </a:r>
            <a:r>
              <a:rPr lang="en-US" sz="2000" dirty="0" smtClean="0"/>
              <a:t>Weekly Office Hours via </a:t>
            </a:r>
            <a:r>
              <a:rPr lang="en-US" sz="2000" b="1" dirty="0" smtClean="0"/>
              <a:t>Video-Teleconferencing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345047" y="1078880"/>
            <a:ext cx="6350778" cy="764127"/>
            <a:chOff x="1320819" y="1079050"/>
            <a:chExt cx="6350778" cy="764127"/>
          </a:xfrm>
        </p:grpSpPr>
        <p:sp>
          <p:nvSpPr>
            <p:cNvPr id="34" name="TextBox 33"/>
            <p:cNvSpPr txBox="1"/>
            <p:nvPr/>
          </p:nvSpPr>
          <p:spPr>
            <a:xfrm>
              <a:off x="1320819" y="1079050"/>
              <a:ext cx="6350778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Asychronous</a:t>
              </a:r>
              <a:r>
                <a:rPr lang="en-US" sz="2000" b="1" dirty="0" smtClean="0"/>
                <a:t> </a:t>
              </a:r>
              <a:r>
                <a:rPr lang="en-US" sz="2000" dirty="0" smtClean="0"/>
                <a:t>Question Answering &amp; Discussion via </a:t>
              </a:r>
              <a:r>
                <a:rPr lang="en-US" sz="2000" b="1" dirty="0" smtClean="0"/>
                <a:t>Forums</a:t>
              </a:r>
              <a:r>
                <a:rPr lang="en-US" sz="2000" dirty="0" smtClean="0"/>
                <a:t> </a:t>
              </a:r>
            </a:p>
          </p:txBody>
        </p:sp>
        <p:sp>
          <p:nvSpPr>
            <p:cNvPr id="43" name="Freeform 42"/>
            <p:cNvSpPr/>
            <p:nvPr/>
          </p:nvSpPr>
          <p:spPr>
            <a:xfrm rot="5400000">
              <a:off x="2105307" y="1481281"/>
              <a:ext cx="319700" cy="373988"/>
            </a:xfrm>
            <a:custGeom>
              <a:avLst/>
              <a:gdLst>
                <a:gd name="connsiteX0" fmla="*/ 0 w 319700"/>
                <a:gd name="connsiteY0" fmla="*/ 74798 h 373988"/>
                <a:gd name="connsiteX1" fmla="*/ 159850 w 319700"/>
                <a:gd name="connsiteY1" fmla="*/ 74798 h 373988"/>
                <a:gd name="connsiteX2" fmla="*/ 159850 w 319700"/>
                <a:gd name="connsiteY2" fmla="*/ 0 h 373988"/>
                <a:gd name="connsiteX3" fmla="*/ 319700 w 319700"/>
                <a:gd name="connsiteY3" fmla="*/ 186994 h 373988"/>
                <a:gd name="connsiteX4" fmla="*/ 159850 w 319700"/>
                <a:gd name="connsiteY4" fmla="*/ 373988 h 373988"/>
                <a:gd name="connsiteX5" fmla="*/ 159850 w 319700"/>
                <a:gd name="connsiteY5" fmla="*/ 299190 h 373988"/>
                <a:gd name="connsiteX6" fmla="*/ 0 w 319700"/>
                <a:gd name="connsiteY6" fmla="*/ 299190 h 373988"/>
                <a:gd name="connsiteX7" fmla="*/ 0 w 319700"/>
                <a:gd name="connsiteY7" fmla="*/ 74798 h 37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700" h="373988">
                  <a:moveTo>
                    <a:pt x="0" y="74798"/>
                  </a:moveTo>
                  <a:lnTo>
                    <a:pt x="159850" y="74798"/>
                  </a:lnTo>
                  <a:lnTo>
                    <a:pt x="159850" y="0"/>
                  </a:lnTo>
                  <a:lnTo>
                    <a:pt x="319700" y="186994"/>
                  </a:lnTo>
                  <a:lnTo>
                    <a:pt x="159850" y="373988"/>
                  </a:lnTo>
                  <a:lnTo>
                    <a:pt x="159850" y="299190"/>
                  </a:lnTo>
                  <a:lnTo>
                    <a:pt x="0" y="299190"/>
                  </a:lnTo>
                  <a:lnTo>
                    <a:pt x="0" y="74798"/>
                  </a:lnTo>
                  <a:close/>
                </a:path>
              </a:pathLst>
            </a:custGeom>
            <a:solidFill>
              <a:schemeClr val="tx1"/>
            </a:solidFill>
            <a:effectLst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4798" rIns="95910" bIns="74798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 rot="5400000">
              <a:off x="4197447" y="1481281"/>
              <a:ext cx="319700" cy="373988"/>
            </a:xfrm>
            <a:custGeom>
              <a:avLst/>
              <a:gdLst>
                <a:gd name="connsiteX0" fmla="*/ 0 w 319700"/>
                <a:gd name="connsiteY0" fmla="*/ 74798 h 373988"/>
                <a:gd name="connsiteX1" fmla="*/ 159850 w 319700"/>
                <a:gd name="connsiteY1" fmla="*/ 74798 h 373988"/>
                <a:gd name="connsiteX2" fmla="*/ 159850 w 319700"/>
                <a:gd name="connsiteY2" fmla="*/ 0 h 373988"/>
                <a:gd name="connsiteX3" fmla="*/ 319700 w 319700"/>
                <a:gd name="connsiteY3" fmla="*/ 186994 h 373988"/>
                <a:gd name="connsiteX4" fmla="*/ 159850 w 319700"/>
                <a:gd name="connsiteY4" fmla="*/ 373988 h 373988"/>
                <a:gd name="connsiteX5" fmla="*/ 159850 w 319700"/>
                <a:gd name="connsiteY5" fmla="*/ 299190 h 373988"/>
                <a:gd name="connsiteX6" fmla="*/ 0 w 319700"/>
                <a:gd name="connsiteY6" fmla="*/ 299190 h 373988"/>
                <a:gd name="connsiteX7" fmla="*/ 0 w 319700"/>
                <a:gd name="connsiteY7" fmla="*/ 74798 h 37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700" h="373988">
                  <a:moveTo>
                    <a:pt x="0" y="74798"/>
                  </a:moveTo>
                  <a:lnTo>
                    <a:pt x="159850" y="74798"/>
                  </a:lnTo>
                  <a:lnTo>
                    <a:pt x="159850" y="0"/>
                  </a:lnTo>
                  <a:lnTo>
                    <a:pt x="319700" y="186994"/>
                  </a:lnTo>
                  <a:lnTo>
                    <a:pt x="159850" y="373988"/>
                  </a:lnTo>
                  <a:lnTo>
                    <a:pt x="159850" y="299190"/>
                  </a:lnTo>
                  <a:lnTo>
                    <a:pt x="0" y="299190"/>
                  </a:lnTo>
                  <a:lnTo>
                    <a:pt x="0" y="74798"/>
                  </a:lnTo>
                  <a:close/>
                </a:path>
              </a:pathLst>
            </a:custGeom>
            <a:solidFill>
              <a:schemeClr val="tx1"/>
            </a:solidFill>
            <a:effectLst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4798" rIns="95910" bIns="74798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rot="5400000">
              <a:off x="6653472" y="1496333"/>
              <a:ext cx="319700" cy="373988"/>
            </a:xfrm>
            <a:custGeom>
              <a:avLst/>
              <a:gdLst>
                <a:gd name="connsiteX0" fmla="*/ 0 w 319700"/>
                <a:gd name="connsiteY0" fmla="*/ 74798 h 373988"/>
                <a:gd name="connsiteX1" fmla="*/ 159850 w 319700"/>
                <a:gd name="connsiteY1" fmla="*/ 74798 h 373988"/>
                <a:gd name="connsiteX2" fmla="*/ 159850 w 319700"/>
                <a:gd name="connsiteY2" fmla="*/ 0 h 373988"/>
                <a:gd name="connsiteX3" fmla="*/ 319700 w 319700"/>
                <a:gd name="connsiteY3" fmla="*/ 186994 h 373988"/>
                <a:gd name="connsiteX4" fmla="*/ 159850 w 319700"/>
                <a:gd name="connsiteY4" fmla="*/ 373988 h 373988"/>
                <a:gd name="connsiteX5" fmla="*/ 159850 w 319700"/>
                <a:gd name="connsiteY5" fmla="*/ 299190 h 373988"/>
                <a:gd name="connsiteX6" fmla="*/ 0 w 319700"/>
                <a:gd name="connsiteY6" fmla="*/ 299190 h 373988"/>
                <a:gd name="connsiteX7" fmla="*/ 0 w 319700"/>
                <a:gd name="connsiteY7" fmla="*/ 74798 h 37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700" h="373988">
                  <a:moveTo>
                    <a:pt x="0" y="74798"/>
                  </a:moveTo>
                  <a:lnTo>
                    <a:pt x="159850" y="74798"/>
                  </a:lnTo>
                  <a:lnTo>
                    <a:pt x="159850" y="0"/>
                  </a:lnTo>
                  <a:lnTo>
                    <a:pt x="319700" y="186994"/>
                  </a:lnTo>
                  <a:lnTo>
                    <a:pt x="159850" y="373988"/>
                  </a:lnTo>
                  <a:lnTo>
                    <a:pt x="159850" y="299190"/>
                  </a:lnTo>
                  <a:lnTo>
                    <a:pt x="0" y="299190"/>
                  </a:lnTo>
                  <a:lnTo>
                    <a:pt x="0" y="74798"/>
                  </a:lnTo>
                  <a:close/>
                </a:path>
              </a:pathLst>
            </a:custGeom>
            <a:solidFill>
              <a:schemeClr val="tx1"/>
            </a:solidFill>
            <a:effectLst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74798" rIns="95910" bIns="74798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775359" y="4461809"/>
            <a:ext cx="145642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Presentation 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604271" y="3590929"/>
            <a:ext cx="1201180" cy="1209731"/>
            <a:chOff x="604271" y="3590929"/>
            <a:chExt cx="1201180" cy="1209731"/>
          </a:xfrm>
        </p:grpSpPr>
        <p:sp>
          <p:nvSpPr>
            <p:cNvPr id="14" name="TextBox 13"/>
            <p:cNvSpPr txBox="1"/>
            <p:nvPr/>
          </p:nvSpPr>
          <p:spPr>
            <a:xfrm>
              <a:off x="604271" y="3590929"/>
              <a:ext cx="62709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25%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1231366" y="3790984"/>
              <a:ext cx="42417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20705" y="4000440"/>
              <a:ext cx="62709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30%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Arrow Connector 51"/>
            <p:cNvCxnSpPr>
              <a:endCxn id="30" idx="1"/>
            </p:cNvCxnSpPr>
            <p:nvPr/>
          </p:nvCxnSpPr>
          <p:spPr>
            <a:xfrm>
              <a:off x="1371091" y="4171673"/>
              <a:ext cx="434360" cy="1942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68305" y="4400550"/>
              <a:ext cx="62709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25%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246909" y="4591204"/>
              <a:ext cx="359549" cy="15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5210893" y="2800350"/>
            <a:ext cx="1194599" cy="400110"/>
            <a:chOff x="5210893" y="2800350"/>
            <a:chExt cx="1194599" cy="400110"/>
          </a:xfrm>
        </p:grpSpPr>
        <p:cxnSp>
          <p:nvCxnSpPr>
            <p:cNvPr id="59" name="Straight Arrow Connector 58"/>
            <p:cNvCxnSpPr>
              <a:stCxn id="63" idx="3"/>
            </p:cNvCxnSpPr>
            <p:nvPr/>
          </p:nvCxnSpPr>
          <p:spPr>
            <a:xfrm flipV="1">
              <a:off x="5837988" y="2902553"/>
              <a:ext cx="567504" cy="12365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10893" y="2800350"/>
              <a:ext cx="62709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20%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649388" y="589999"/>
            <a:ext cx="1499023" cy="1015663"/>
            <a:chOff x="7649388" y="589999"/>
            <a:chExt cx="1499023" cy="1015663"/>
          </a:xfrm>
        </p:grpSpPr>
        <p:sp>
          <p:nvSpPr>
            <p:cNvPr id="73" name="TextBox 72"/>
            <p:cNvSpPr txBox="1"/>
            <p:nvPr/>
          </p:nvSpPr>
          <p:spPr>
            <a:xfrm>
              <a:off x="8250088" y="589999"/>
              <a:ext cx="898323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Extra 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Credit: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+ 5% 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H="1">
              <a:off x="7649388" y="1200852"/>
              <a:ext cx="516113" cy="1811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5657716" y="3108467"/>
            <a:ext cx="165872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Topic Selection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84072" y="2060239"/>
            <a:ext cx="111177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Tech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Review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086600" y="3098794"/>
            <a:ext cx="1007634" cy="1769026"/>
            <a:chOff x="7086600" y="3098794"/>
            <a:chExt cx="1007634" cy="1769026"/>
          </a:xfrm>
        </p:grpSpPr>
        <p:grpSp>
          <p:nvGrpSpPr>
            <p:cNvPr id="72" name="Group 71"/>
            <p:cNvGrpSpPr/>
            <p:nvPr/>
          </p:nvGrpSpPr>
          <p:grpSpPr>
            <a:xfrm>
              <a:off x="7261877" y="3098794"/>
              <a:ext cx="832357" cy="1769026"/>
              <a:chOff x="7039944" y="3186712"/>
              <a:chExt cx="832357" cy="1769026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7077530" y="3186712"/>
                <a:ext cx="47000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solidFill>
                      <a:srgbClr val="0070C0"/>
                    </a:solidFill>
                  </a:rPr>
                  <a:t>5%</a:t>
                </a:r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189656" y="3878902"/>
                <a:ext cx="489049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>
                    <a:solidFill>
                      <a:srgbClr val="0070C0"/>
                    </a:solidFill>
                  </a:rPr>
                  <a:t>5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%</a:t>
                </a:r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285281" y="4255329"/>
                <a:ext cx="5870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rgbClr val="0070C0"/>
                    </a:solidFill>
                  </a:rPr>
                  <a:t>6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5%</a:t>
                </a:r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039944" y="4586406"/>
                <a:ext cx="5870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rgbClr val="0070C0"/>
                    </a:solidFill>
                  </a:rPr>
                  <a:t>2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0%</a:t>
                </a:r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7086600" y="3442926"/>
              <a:ext cx="489049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0070C0"/>
                  </a:solidFill>
                </a:rPr>
                <a:t>5</a:t>
              </a:r>
              <a:r>
                <a:rPr lang="en-US" sz="1800" b="1" dirty="0" smtClean="0">
                  <a:solidFill>
                    <a:srgbClr val="0070C0"/>
                  </a:solidFill>
                </a:rPr>
                <a:t>%</a:t>
              </a:r>
              <a:endParaRPr lang="en-US" sz="18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26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Complete Control over Your Grade!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3810000" cy="281939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A+: [95,100]</a:t>
            </a:r>
          </a:p>
          <a:p>
            <a:r>
              <a:rPr lang="en-US" sz="2400" b="1" dirty="0">
                <a:solidFill>
                  <a:srgbClr val="008000"/>
                </a:solidFill>
              </a:rPr>
              <a:t>A:  [90,94]</a:t>
            </a:r>
          </a:p>
          <a:p>
            <a:r>
              <a:rPr lang="en-US" sz="2400" b="1" dirty="0">
                <a:solidFill>
                  <a:srgbClr val="008000"/>
                </a:solidFill>
              </a:rPr>
              <a:t>A-: [85, 89]</a:t>
            </a:r>
          </a:p>
          <a:p>
            <a:r>
              <a:rPr lang="en-US" sz="2400" b="1" dirty="0"/>
              <a:t>B+: [80, 84]</a:t>
            </a:r>
          </a:p>
          <a:p>
            <a:r>
              <a:rPr lang="en-US" sz="2400" b="1" dirty="0"/>
              <a:t>B: [75, 79]</a:t>
            </a:r>
          </a:p>
          <a:p>
            <a:r>
              <a:rPr lang="en-US" sz="2400" b="1" dirty="0"/>
              <a:t>B-: [70,74]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: [60, 69]</a:t>
            </a:r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D: [55,59]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F: &lt;55</a:t>
            </a:r>
          </a:p>
          <a:p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0081" y="3027237"/>
            <a:ext cx="4932210" cy="13849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5% Extra Credit </a:t>
            </a:r>
          </a:p>
          <a:p>
            <a:pPr algn="ctr"/>
            <a:r>
              <a:rPr lang="en-US" sz="2800" b="1" dirty="0" smtClean="0"/>
              <a:t>would help move your grade up </a:t>
            </a:r>
          </a:p>
          <a:p>
            <a:pPr algn="ctr"/>
            <a:r>
              <a:rPr lang="en-US" sz="2800" b="1" dirty="0" smtClean="0"/>
              <a:t>by one bracket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144447" y="-9334"/>
            <a:ext cx="6515100" cy="800100"/>
          </a:xfrm>
        </p:spPr>
        <p:txBody>
          <a:bodyPr/>
          <a:lstStyle/>
          <a:p>
            <a:r>
              <a:rPr lang="en-US" altLang="en-US" dirty="0" smtClean="0"/>
              <a:t>Your Work Load</a:t>
            </a: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156187" y="2153734"/>
            <a:ext cx="1562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Lecture Videos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cxnSp>
        <p:nvCxnSpPr>
          <p:cNvPr id="9222" name="Straight Connector 26"/>
          <p:cNvCxnSpPr>
            <a:cxnSpLocks noChangeShapeType="1"/>
          </p:cNvCxnSpPr>
          <p:nvPr/>
        </p:nvCxnSpPr>
        <p:spPr bwMode="auto">
          <a:xfrm rot="5400000">
            <a:off x="6572250" y="1257300"/>
            <a:ext cx="3429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23" name="Straight Connector 27"/>
          <p:cNvCxnSpPr>
            <a:cxnSpLocks noChangeShapeType="1"/>
          </p:cNvCxnSpPr>
          <p:nvPr/>
        </p:nvCxnSpPr>
        <p:spPr bwMode="auto">
          <a:xfrm rot="5400000">
            <a:off x="5200650" y="1257300"/>
            <a:ext cx="3429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24" name="TextBox 29"/>
          <p:cNvSpPr txBox="1">
            <a:spLocks noChangeArrowheads="1"/>
          </p:cNvSpPr>
          <p:nvPr/>
        </p:nvSpPr>
        <p:spPr bwMode="auto">
          <a:xfrm>
            <a:off x="1447333" y="4186257"/>
            <a:ext cx="8537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>
                <a:latin typeface="Gill Sans MT" panose="020B0502020104020203" pitchFamily="34" charset="0"/>
              </a:rPr>
              <a:t>Project</a:t>
            </a:r>
          </a:p>
        </p:txBody>
      </p:sp>
      <p:cxnSp>
        <p:nvCxnSpPr>
          <p:cNvPr id="9225" name="Straight Arrow Connector 31"/>
          <p:cNvCxnSpPr>
            <a:cxnSpLocks noChangeShapeType="1"/>
          </p:cNvCxnSpPr>
          <p:nvPr/>
        </p:nvCxnSpPr>
        <p:spPr bwMode="auto">
          <a:xfrm>
            <a:off x="1314450" y="1428750"/>
            <a:ext cx="6457950" cy="1191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26" name="Straight Connector 33"/>
          <p:cNvCxnSpPr>
            <a:cxnSpLocks noChangeShapeType="1"/>
          </p:cNvCxnSpPr>
          <p:nvPr/>
        </p:nvCxnSpPr>
        <p:spPr bwMode="auto">
          <a:xfrm rot="5400000">
            <a:off x="2228850" y="1257300"/>
            <a:ext cx="3429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27" name="Straight Connector 35"/>
          <p:cNvCxnSpPr>
            <a:cxnSpLocks noChangeShapeType="1"/>
          </p:cNvCxnSpPr>
          <p:nvPr/>
        </p:nvCxnSpPr>
        <p:spPr bwMode="auto">
          <a:xfrm flipH="1">
            <a:off x="1943100" y="2295613"/>
            <a:ext cx="4351340" cy="314"/>
          </a:xfrm>
          <a:prstGeom prst="line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28" name="Straight Connector 36"/>
          <p:cNvCxnSpPr>
            <a:cxnSpLocks noChangeShapeType="1"/>
          </p:cNvCxnSpPr>
          <p:nvPr/>
        </p:nvCxnSpPr>
        <p:spPr bwMode="auto">
          <a:xfrm rot="5400000">
            <a:off x="3829050" y="1257300"/>
            <a:ext cx="3429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30" name="TextBox 40"/>
          <p:cNvSpPr txBox="1">
            <a:spLocks noChangeArrowheads="1"/>
          </p:cNvSpPr>
          <p:nvPr/>
        </p:nvSpPr>
        <p:spPr bwMode="auto">
          <a:xfrm>
            <a:off x="2909724" y="1028700"/>
            <a:ext cx="657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Sept 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9231" name="TextBox 41"/>
          <p:cNvSpPr txBox="1">
            <a:spLocks noChangeArrowheads="1"/>
          </p:cNvSpPr>
          <p:nvPr/>
        </p:nvSpPr>
        <p:spPr bwMode="auto">
          <a:xfrm>
            <a:off x="5735216" y="1025129"/>
            <a:ext cx="6537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Nov 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9232" name="TextBox 42"/>
          <p:cNvSpPr txBox="1">
            <a:spLocks noChangeArrowheads="1"/>
          </p:cNvSpPr>
          <p:nvPr/>
        </p:nvSpPr>
        <p:spPr bwMode="auto">
          <a:xfrm>
            <a:off x="4321008" y="1028700"/>
            <a:ext cx="6174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Oct 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9233" name="TextBox 43"/>
          <p:cNvSpPr txBox="1">
            <a:spLocks noChangeArrowheads="1"/>
          </p:cNvSpPr>
          <p:nvPr/>
        </p:nvSpPr>
        <p:spPr bwMode="auto">
          <a:xfrm>
            <a:off x="6880671" y="1029556"/>
            <a:ext cx="9619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Dec 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9234" name="Rectangle 48"/>
          <p:cNvSpPr>
            <a:spLocks noChangeArrowheads="1"/>
          </p:cNvSpPr>
          <p:nvPr/>
        </p:nvSpPr>
        <p:spPr bwMode="auto">
          <a:xfrm>
            <a:off x="6294440" y="1066920"/>
            <a:ext cx="285750" cy="342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 b="0">
              <a:latin typeface="Gill Sans MT" panose="020B0502020104020203" pitchFamily="34" charset="0"/>
            </a:endParaRPr>
          </a:p>
        </p:txBody>
      </p:sp>
      <p:sp>
        <p:nvSpPr>
          <p:cNvPr id="9236" name="TextBox 51"/>
          <p:cNvSpPr txBox="1">
            <a:spLocks noChangeArrowheads="1"/>
          </p:cNvSpPr>
          <p:nvPr/>
        </p:nvSpPr>
        <p:spPr bwMode="auto">
          <a:xfrm>
            <a:off x="533400" y="2560678"/>
            <a:ext cx="9332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Quizzes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9239" name="TextBox 56"/>
          <p:cNvSpPr txBox="1">
            <a:spLocks noChangeArrowheads="1"/>
          </p:cNvSpPr>
          <p:nvPr/>
        </p:nvSpPr>
        <p:spPr bwMode="auto">
          <a:xfrm>
            <a:off x="-40699" y="3017878"/>
            <a:ext cx="2056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Proctored Exams</a:t>
            </a:r>
            <a:endParaRPr lang="en-US" altLang="en-US" sz="1800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9240" name="Straight Connector 57"/>
          <p:cNvCxnSpPr>
            <a:cxnSpLocks noChangeShapeType="1"/>
          </p:cNvCxnSpPr>
          <p:nvPr/>
        </p:nvCxnSpPr>
        <p:spPr bwMode="auto">
          <a:xfrm flipH="1" flipV="1">
            <a:off x="4001886" y="3196246"/>
            <a:ext cx="341514" cy="2399"/>
          </a:xfrm>
          <a:prstGeom prst="line">
            <a:avLst/>
          </a:prstGeom>
          <a:noFill/>
          <a:ln w="1905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46" name="TextBox 68"/>
          <p:cNvSpPr txBox="1">
            <a:spLocks noChangeArrowheads="1"/>
          </p:cNvSpPr>
          <p:nvPr/>
        </p:nvSpPr>
        <p:spPr bwMode="auto">
          <a:xfrm>
            <a:off x="6743700" y="3529671"/>
            <a:ext cx="141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Last 2 Weeks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cxnSp>
        <p:nvCxnSpPr>
          <p:cNvPr id="9248" name="Straight Connector 73"/>
          <p:cNvCxnSpPr>
            <a:cxnSpLocks noChangeShapeType="1"/>
          </p:cNvCxnSpPr>
          <p:nvPr/>
        </p:nvCxnSpPr>
        <p:spPr bwMode="auto">
          <a:xfrm rot="10800000">
            <a:off x="2990850" y="4400549"/>
            <a:ext cx="971550" cy="0"/>
          </a:xfrm>
          <a:prstGeom prst="line">
            <a:avLst/>
          </a:prstGeom>
          <a:noFill/>
          <a:ln w="1016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49" name="TextBox 77"/>
          <p:cNvSpPr txBox="1">
            <a:spLocks noChangeArrowheads="1"/>
          </p:cNvSpPr>
          <p:nvPr/>
        </p:nvSpPr>
        <p:spPr bwMode="auto">
          <a:xfrm>
            <a:off x="7035528" y="1501384"/>
            <a:ext cx="14988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Last day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of </a:t>
            </a:r>
            <a:r>
              <a:rPr lang="en-US" altLang="en-US" sz="1800" b="0" dirty="0">
                <a:latin typeface="Gill Sans MT" panose="020B0502020104020203" pitchFamily="34" charset="0"/>
              </a:rPr>
              <a:t>instruction</a:t>
            </a:r>
          </a:p>
        </p:txBody>
      </p:sp>
      <p:sp>
        <p:nvSpPr>
          <p:cNvPr id="9250" name="TextBox 79"/>
          <p:cNvSpPr txBox="1">
            <a:spLocks noChangeArrowheads="1"/>
          </p:cNvSpPr>
          <p:nvPr/>
        </p:nvSpPr>
        <p:spPr bwMode="auto">
          <a:xfrm>
            <a:off x="5611400" y="1527304"/>
            <a:ext cx="13660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Thanksgiving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Break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36" name="TextBox 40"/>
          <p:cNvSpPr txBox="1">
            <a:spLocks noChangeArrowheads="1"/>
          </p:cNvSpPr>
          <p:nvPr/>
        </p:nvSpPr>
        <p:spPr bwMode="auto">
          <a:xfrm>
            <a:off x="1566276" y="1014652"/>
            <a:ext cx="6158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Aug 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37" name="TextBox 77"/>
          <p:cNvSpPr txBox="1">
            <a:spLocks noChangeArrowheads="1"/>
          </p:cNvSpPr>
          <p:nvPr/>
        </p:nvSpPr>
        <p:spPr bwMode="auto">
          <a:xfrm>
            <a:off x="762000" y="1391841"/>
            <a:ext cx="23161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First day of </a:t>
            </a:r>
            <a:r>
              <a:rPr lang="en-US" altLang="en-US" sz="1800" b="0" dirty="0">
                <a:latin typeface="Gill Sans MT" panose="020B0502020104020203" pitchFamily="34" charset="0"/>
              </a:rPr>
              <a:t>instruction</a:t>
            </a:r>
          </a:p>
        </p:txBody>
      </p:sp>
      <p:cxnSp>
        <p:nvCxnSpPr>
          <p:cNvPr id="40" name="Straight Connector 52"/>
          <p:cNvCxnSpPr>
            <a:cxnSpLocks noChangeShapeType="1"/>
          </p:cNvCxnSpPr>
          <p:nvPr/>
        </p:nvCxnSpPr>
        <p:spPr bwMode="auto">
          <a:xfrm flipH="1" flipV="1">
            <a:off x="2413588" y="271749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" name="Straight Connector 52"/>
          <p:cNvCxnSpPr>
            <a:cxnSpLocks noChangeShapeType="1"/>
          </p:cNvCxnSpPr>
          <p:nvPr/>
        </p:nvCxnSpPr>
        <p:spPr bwMode="auto">
          <a:xfrm flipH="1" flipV="1">
            <a:off x="2718388" y="271749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" name="Straight Connector 52"/>
          <p:cNvCxnSpPr>
            <a:cxnSpLocks noChangeShapeType="1"/>
          </p:cNvCxnSpPr>
          <p:nvPr/>
        </p:nvCxnSpPr>
        <p:spPr bwMode="auto">
          <a:xfrm flipH="1" flipV="1">
            <a:off x="3012738" y="271749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Straight Connector 52"/>
          <p:cNvCxnSpPr>
            <a:cxnSpLocks noChangeShapeType="1"/>
          </p:cNvCxnSpPr>
          <p:nvPr/>
        </p:nvCxnSpPr>
        <p:spPr bwMode="auto">
          <a:xfrm flipH="1" flipV="1">
            <a:off x="3327988" y="271749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4" name="Straight Connector 52"/>
          <p:cNvCxnSpPr>
            <a:cxnSpLocks noChangeShapeType="1"/>
          </p:cNvCxnSpPr>
          <p:nvPr/>
        </p:nvCxnSpPr>
        <p:spPr bwMode="auto">
          <a:xfrm flipH="1" flipV="1">
            <a:off x="3632788" y="271749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Straight Connector 52"/>
          <p:cNvCxnSpPr>
            <a:cxnSpLocks noChangeShapeType="1"/>
          </p:cNvCxnSpPr>
          <p:nvPr/>
        </p:nvCxnSpPr>
        <p:spPr bwMode="auto">
          <a:xfrm flipH="1" flipV="1">
            <a:off x="2070688" y="2710844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" name="TextBox 51"/>
          <p:cNvSpPr txBox="1">
            <a:spLocks noChangeArrowheads="1"/>
          </p:cNvSpPr>
          <p:nvPr/>
        </p:nvSpPr>
        <p:spPr bwMode="auto">
          <a:xfrm>
            <a:off x="345468" y="3433386"/>
            <a:ext cx="14212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Programming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Assignment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cxnSp>
        <p:nvCxnSpPr>
          <p:cNvPr id="48" name="Straight Connector 52"/>
          <p:cNvCxnSpPr>
            <a:cxnSpLocks noChangeShapeType="1"/>
          </p:cNvCxnSpPr>
          <p:nvPr/>
        </p:nvCxnSpPr>
        <p:spPr bwMode="auto">
          <a:xfrm flipH="1" flipV="1">
            <a:off x="4637750" y="274023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9" name="Straight Connector 52"/>
          <p:cNvCxnSpPr>
            <a:cxnSpLocks noChangeShapeType="1"/>
          </p:cNvCxnSpPr>
          <p:nvPr/>
        </p:nvCxnSpPr>
        <p:spPr bwMode="auto">
          <a:xfrm flipH="1" flipV="1">
            <a:off x="4942550" y="274023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0" name="Straight Connector 52"/>
          <p:cNvCxnSpPr>
            <a:cxnSpLocks noChangeShapeType="1"/>
          </p:cNvCxnSpPr>
          <p:nvPr/>
        </p:nvCxnSpPr>
        <p:spPr bwMode="auto">
          <a:xfrm flipH="1" flipV="1">
            <a:off x="5236900" y="274023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" name="Straight Connector 52"/>
          <p:cNvCxnSpPr>
            <a:cxnSpLocks noChangeShapeType="1"/>
          </p:cNvCxnSpPr>
          <p:nvPr/>
        </p:nvCxnSpPr>
        <p:spPr bwMode="auto">
          <a:xfrm flipH="1" flipV="1">
            <a:off x="5552150" y="274023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" name="Straight Connector 52"/>
          <p:cNvCxnSpPr>
            <a:cxnSpLocks noChangeShapeType="1"/>
          </p:cNvCxnSpPr>
          <p:nvPr/>
        </p:nvCxnSpPr>
        <p:spPr bwMode="auto">
          <a:xfrm flipH="1" flipV="1">
            <a:off x="5856950" y="2740237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3" name="Straight Connector 52"/>
          <p:cNvCxnSpPr>
            <a:cxnSpLocks noChangeShapeType="1"/>
          </p:cNvCxnSpPr>
          <p:nvPr/>
        </p:nvCxnSpPr>
        <p:spPr bwMode="auto">
          <a:xfrm flipH="1" flipV="1">
            <a:off x="4294850" y="2733584"/>
            <a:ext cx="239050" cy="665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5" name="Straight Connector 57"/>
          <p:cNvCxnSpPr>
            <a:cxnSpLocks noChangeShapeType="1"/>
          </p:cNvCxnSpPr>
          <p:nvPr/>
        </p:nvCxnSpPr>
        <p:spPr bwMode="auto">
          <a:xfrm flipH="1" flipV="1">
            <a:off x="6059286" y="3178951"/>
            <a:ext cx="341514" cy="2399"/>
          </a:xfrm>
          <a:prstGeom prst="line">
            <a:avLst/>
          </a:prstGeom>
          <a:noFill/>
          <a:ln w="1905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" name="Straight Connector 57"/>
          <p:cNvCxnSpPr>
            <a:cxnSpLocks noChangeShapeType="1"/>
          </p:cNvCxnSpPr>
          <p:nvPr/>
        </p:nvCxnSpPr>
        <p:spPr bwMode="auto">
          <a:xfrm flipH="1">
            <a:off x="1888923" y="3797326"/>
            <a:ext cx="4635702" cy="20811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2" name="Straight Connector 73"/>
          <p:cNvCxnSpPr>
            <a:cxnSpLocks noChangeShapeType="1"/>
          </p:cNvCxnSpPr>
          <p:nvPr/>
        </p:nvCxnSpPr>
        <p:spPr bwMode="auto">
          <a:xfrm flipH="1" flipV="1">
            <a:off x="3954573" y="4381356"/>
            <a:ext cx="2625617" cy="3492"/>
          </a:xfrm>
          <a:prstGeom prst="lin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" name="Straight Connector 73"/>
          <p:cNvCxnSpPr>
            <a:cxnSpLocks noChangeShapeType="1"/>
          </p:cNvCxnSpPr>
          <p:nvPr/>
        </p:nvCxnSpPr>
        <p:spPr bwMode="auto">
          <a:xfrm flipH="1">
            <a:off x="6518384" y="4351489"/>
            <a:ext cx="1664782" cy="0"/>
          </a:xfrm>
          <a:prstGeom prst="line">
            <a:avLst/>
          </a:prstGeom>
          <a:noFill/>
          <a:ln w="304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TextBox 29"/>
          <p:cNvSpPr txBox="1">
            <a:spLocks noChangeArrowheads="1"/>
          </p:cNvSpPr>
          <p:nvPr/>
        </p:nvSpPr>
        <p:spPr bwMode="auto">
          <a:xfrm>
            <a:off x="577896" y="4564653"/>
            <a:ext cx="19767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5000"/>
              </a:spcBef>
              <a:buSzPct val="155000"/>
              <a:buChar char="•"/>
              <a:defRPr sz="2800" b="1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 eaLnBrk="0" hangingPunct="0">
              <a:spcBef>
                <a:spcPct val="45000"/>
              </a:spcBef>
              <a:buChar char="–"/>
              <a:defRPr sz="2400" b="1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 eaLnBrk="0" hangingPunct="0">
              <a:spcBef>
                <a:spcPct val="45000"/>
              </a:spcBef>
              <a:buChar char="•"/>
              <a:defRPr sz="2000" b="1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 eaLnBrk="0" hangingPunct="0">
              <a:spcBef>
                <a:spcPct val="45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 eaLnBrk="0" hangingPunct="0">
              <a:spcBef>
                <a:spcPct val="45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zh-CN" sz="1800" b="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Technology Review</a:t>
            </a:r>
            <a:endParaRPr lang="en-US" altLang="en-US" sz="1800" b="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4" name="Straight Connector 73"/>
          <p:cNvCxnSpPr>
            <a:cxnSpLocks noChangeShapeType="1"/>
          </p:cNvCxnSpPr>
          <p:nvPr/>
        </p:nvCxnSpPr>
        <p:spPr bwMode="auto">
          <a:xfrm flipH="1">
            <a:off x="2781300" y="4749319"/>
            <a:ext cx="4670350" cy="0"/>
          </a:xfrm>
          <a:prstGeom prst="line">
            <a:avLst/>
          </a:prstGeom>
          <a:noFill/>
          <a:ln w="1016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19259</TotalTime>
  <Words>792</Words>
  <Application>Microsoft Office PowerPoint</Application>
  <PresentationFormat>On-screen Show (16:9)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宋体</vt:lpstr>
      <vt:lpstr>Arial</vt:lpstr>
      <vt:lpstr>Arial Narrow</vt:lpstr>
      <vt:lpstr>Calibri</vt:lpstr>
      <vt:lpstr>Gill Sans MT</vt:lpstr>
      <vt:lpstr>Wingdings</vt:lpstr>
      <vt:lpstr>Office Theme</vt:lpstr>
      <vt:lpstr>1_Office Theme</vt:lpstr>
      <vt:lpstr>PowerPoint Presentation</vt:lpstr>
      <vt:lpstr>Motivation: Harnessing Big Text Data</vt:lpstr>
      <vt:lpstr>Main Techniques for Harnessing Big Text Data:  Text Retrieval + Text Mining</vt:lpstr>
      <vt:lpstr>Design of CS410: Overview </vt:lpstr>
      <vt:lpstr>Design of CS410: Goals</vt:lpstr>
      <vt:lpstr>Design of CS410: Goals</vt:lpstr>
      <vt:lpstr>Design of CS410: Format &amp; Grading </vt:lpstr>
      <vt:lpstr>You have Complete Control over Your Grade!</vt:lpstr>
      <vt:lpstr>Your Work Load</vt:lpstr>
      <vt:lpstr>If you have already taken the MOOC(s)</vt:lpstr>
      <vt:lpstr>Forum Discussion</vt:lpstr>
      <vt:lpstr>Protocol of Question Answering</vt:lpstr>
      <vt:lpstr>Format of Office Hours</vt:lpstr>
      <vt:lpstr>How to Get the Most out of CS410 DSO?</vt:lpstr>
      <vt:lpstr>For more information, visit the course website:   https://courses.engr.illinois.edu/cs410/fa2022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zhai</dc:creator>
  <cp:lastModifiedBy> </cp:lastModifiedBy>
  <cp:revision>134</cp:revision>
  <dcterms:created xsi:type="dcterms:W3CDTF">2013-09-17T19:36:26Z</dcterms:created>
  <dcterms:modified xsi:type="dcterms:W3CDTF">2022-08-15T01:45:58Z</dcterms:modified>
</cp:coreProperties>
</file>