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9"/>
  </p:notesMasterIdLst>
  <p:handoutMasterIdLst>
    <p:handoutMasterId r:id="rId50"/>
  </p:handoutMasterIdLst>
  <p:sldIdLst>
    <p:sldId id="1247" r:id="rId2"/>
    <p:sldId id="1334" r:id="rId3"/>
    <p:sldId id="1332" r:id="rId4"/>
    <p:sldId id="1333" r:id="rId5"/>
    <p:sldId id="1335" r:id="rId6"/>
    <p:sldId id="1274" r:id="rId7"/>
    <p:sldId id="1248" r:id="rId8"/>
    <p:sldId id="1249" r:id="rId9"/>
    <p:sldId id="1331" r:id="rId10"/>
    <p:sldId id="1250" r:id="rId11"/>
    <p:sldId id="1251" r:id="rId12"/>
    <p:sldId id="1252" r:id="rId13"/>
    <p:sldId id="1253" r:id="rId14"/>
    <p:sldId id="1254" r:id="rId15"/>
    <p:sldId id="1255" r:id="rId16"/>
    <p:sldId id="1256" r:id="rId17"/>
    <p:sldId id="1263" r:id="rId18"/>
    <p:sldId id="1264" r:id="rId19"/>
    <p:sldId id="1265" r:id="rId20"/>
    <p:sldId id="1266" r:id="rId21"/>
    <p:sldId id="1267" r:id="rId22"/>
    <p:sldId id="1268" r:id="rId23"/>
    <p:sldId id="1269" r:id="rId24"/>
    <p:sldId id="1270" r:id="rId25"/>
    <p:sldId id="1271" r:id="rId26"/>
    <p:sldId id="1272" r:id="rId27"/>
    <p:sldId id="1257" r:id="rId28"/>
    <p:sldId id="1310" r:id="rId29"/>
    <p:sldId id="1313" r:id="rId30"/>
    <p:sldId id="1311" r:id="rId31"/>
    <p:sldId id="1314" r:id="rId32"/>
    <p:sldId id="1315" r:id="rId33"/>
    <p:sldId id="1316" r:id="rId34"/>
    <p:sldId id="1317" r:id="rId35"/>
    <p:sldId id="1327" r:id="rId36"/>
    <p:sldId id="1328" r:id="rId37"/>
    <p:sldId id="1329" r:id="rId38"/>
    <p:sldId id="1330" r:id="rId39"/>
    <p:sldId id="1318" r:id="rId40"/>
    <p:sldId id="1319" r:id="rId41"/>
    <p:sldId id="1320" r:id="rId42"/>
    <p:sldId id="1321" r:id="rId43"/>
    <p:sldId id="1323" r:id="rId44"/>
    <p:sldId id="1324" r:id="rId45"/>
    <p:sldId id="1325" r:id="rId46"/>
    <p:sldId id="1326" r:id="rId47"/>
    <p:sldId id="1322" r:id="rId4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CC"/>
    <a:srgbClr val="FBD7A3"/>
    <a:srgbClr val="C1F3FF"/>
    <a:srgbClr val="FFFFCC"/>
    <a:srgbClr val="CCFFCC"/>
    <a:srgbClr val="FF0000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12" autoAdjust="0"/>
    <p:restoredTop sz="80645" autoAdjust="0"/>
  </p:normalViewPr>
  <p:slideViewPr>
    <p:cSldViewPr>
      <p:cViewPr varScale="1">
        <p:scale>
          <a:sx n="140" d="100"/>
          <a:sy n="140" d="100"/>
        </p:scale>
        <p:origin x="-208" y="-104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 varScale="1">
        <p:scale>
          <a:sx n="50" d="100"/>
          <a:sy n="50" d="100"/>
        </p:scale>
        <p:origin x="-1836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1B880CF2-7714-6E4B-9E82-FD09F8C89B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85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CB0F5E27-EABC-DA4F-8864-2F3D87A76B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15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D14109F-D6BD-9F43-8D0C-0B742C8E4898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C887140-9AEA-3B43-96F0-3CF9A2B3A33C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http://www.youtube.com/watch?v=9eMWG3fwiEU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39DC440-1881-7D42-8BA7-651BFA5194AC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Todo: more slides on flash</a:t>
            </a: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D46D0E7-646D-804D-BB44-DFA8489E9496}" type="slidenum">
              <a:rPr lang="en-US">
                <a:latin typeface="Arial" charset="0"/>
              </a:rPr>
              <a:pPr/>
              <a:t>27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3C745ED-33EA-F54A-BB9D-99FF727FC762}" type="slidenum">
              <a:rPr lang="en-US">
                <a:latin typeface="Arial" charset="0"/>
              </a:rPr>
              <a:pPr/>
              <a:t>28</a:t>
            </a:fld>
            <a:endParaRPr lang="en-US">
              <a:latin typeface="Arial" charset="0"/>
            </a:endParaRPr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en-US" sz="2000">
                <a:ea typeface="ＭＳ Ｐゴシック" charset="0"/>
              </a:rPr>
              <a:t>Wait until ready bit is clear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3CF04CE-AF29-DC44-9C5D-A7EB2884FA02}" type="slidenum">
              <a:rPr lang="en-US">
                <a:latin typeface="Arial" charset="0"/>
              </a:rPr>
              <a:pPr/>
              <a:t>33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ahoma" pitchFamily="80" charset="0"/>
                <a:ea typeface="+mn-ea"/>
                <a:cs typeface="+mn-cs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80" charset="0"/>
                <a:ea typeface="+mn-ea"/>
                <a:cs typeface="+mn-cs"/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80" charset="0"/>
                <a:ea typeface="+mn-ea"/>
                <a:cs typeface="+mn-cs"/>
              </a:endParaRPr>
            </a:p>
          </p:txBody>
        </p:sp>
      </p:grpSp>
      <p:sp>
        <p:nvSpPr>
          <p:cNvPr id="1597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97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477000"/>
            <a:ext cx="39624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Copyright ©: University of Illinois CS 241 Staff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65187E19-EC28-3A4F-AF1B-C51B0F4D2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6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18B1E-3397-E54A-8FAB-F1A66B9080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3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AAB34-70DB-E44D-B807-549BB50B77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1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5" b="72980"/>
          <a:stretch>
            <a:fillRect/>
          </a:stretch>
        </p:blipFill>
        <p:spPr bwMode="auto">
          <a:xfrm>
            <a:off x="0" y="0"/>
            <a:ext cx="9197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2583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-228600"/>
            <a:ext cx="7678737" cy="1031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49656"/>
            <a:ext cx="8610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DF738-892E-3046-B1BD-D0F6CF3721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8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32547-D00E-D640-B077-9B16DD65A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7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7FDD7-BD7F-FF4A-B325-CC9AA1369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2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79E4A-B3BE-594E-809E-6AAD45C98E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8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29537-0728-4A49-AABF-49A90213F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9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BF223-0D30-4A43-9BEE-6ABDBF480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5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5130E-781F-3340-A8F7-D250A5D1A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2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56F11-BE64-CB4F-B6F4-EA4820942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4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Tahoma" pitchFamily="8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2F753352-C92A-0845-BC75-04CA55C3A6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8729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80" charset="0"/>
              <a:ea typeface="+mn-ea"/>
              <a:cs typeface="+mn-cs"/>
            </a:endParaRPr>
          </a:p>
        </p:txBody>
      </p:sp>
      <p:sp>
        <p:nvSpPr>
          <p:cNvPr id="158730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80" charset="0"/>
              <a:ea typeface="+mn-ea"/>
              <a:cs typeface="+mn-cs"/>
            </a:endParaRPr>
          </a:p>
        </p:txBody>
      </p:sp>
      <p:pic>
        <p:nvPicPr>
          <p:cNvPr id="1035" name="Picture 11" descr="uiu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38" y="6327775"/>
            <a:ext cx="3476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¡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¡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0678130-E072-D64E-8C01-9DBF623CB88B}" type="slidenum">
              <a:rPr lang="en-US"/>
              <a:pPr/>
              <a:t>1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I/O and Filesystems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5943600"/>
            <a:ext cx="291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Based on slides by Matt Welsh, Harvard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Hard Drive Evolution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9246872-CEC3-844D-B6E1-1B36E2006F6C}" type="slidenum">
              <a:rPr lang="en-US"/>
              <a:pPr/>
              <a:t>10</a:t>
            </a:fld>
            <a:endParaRPr lang="en-US"/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66775"/>
            <a:ext cx="8105775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Disk access time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Command overhead: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Time to issue I/O, get the HDD to start responding, select appropriate head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Seek time: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Time to move disk arm to the appropriate track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Depends on how fast you can physically move the disk arm</a:t>
            </a:r>
          </a:p>
          <a:p>
            <a:pPr lvl="2"/>
            <a:r>
              <a:rPr lang="en-US" sz="1400" dirty="0">
                <a:latin typeface="Arial" charset="0"/>
                <a:ea typeface="ＭＳ Ｐゴシック" charset="0"/>
              </a:rPr>
              <a:t>These times are not improving rapidly!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Settle time: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Time for head position to stabilize on the selected track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Rotational latency: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Time for the appropriate sector to move under the disk arm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Depends on the rotation speed of the disk (e.g., 7200 RPM)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Transfer time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Time to transfer a sector to/from the disk controller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Depends on density of bits on disk and RPM of disk rotation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1C4FC87-DA7C-7949-B2ED-1826A5D7D939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Disks are messy and slow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Low-level interface for reading and writing sectors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Generally allow OS to read/write an entire sector at a time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No notion of </a:t>
            </a:r>
            <a:r>
              <a:rPr lang="ja-JP" altLang="en-US" sz="2400" dirty="0">
                <a:latin typeface="Arial" charset="0"/>
                <a:ea typeface="ＭＳ Ｐゴシック" charset="0"/>
              </a:rPr>
              <a:t>“</a:t>
            </a:r>
            <a:r>
              <a:rPr lang="en-US" sz="2400" dirty="0">
                <a:latin typeface="Arial" charset="0"/>
                <a:ea typeface="ＭＳ Ｐゴシック" charset="0"/>
              </a:rPr>
              <a:t>files</a:t>
            </a:r>
            <a:r>
              <a:rPr lang="ja-JP" altLang="en-US" sz="2400" dirty="0"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latin typeface="Arial" charset="0"/>
                <a:ea typeface="ＭＳ Ｐゴシック" charset="0"/>
              </a:rPr>
              <a:t> or </a:t>
            </a:r>
            <a:r>
              <a:rPr lang="ja-JP" altLang="en-US" sz="2400" dirty="0">
                <a:latin typeface="Arial" charset="0"/>
                <a:ea typeface="ＭＳ Ｐゴシック" charset="0"/>
              </a:rPr>
              <a:t>“</a:t>
            </a:r>
            <a:r>
              <a:rPr lang="en-US" sz="2400" dirty="0">
                <a:latin typeface="Arial" charset="0"/>
                <a:ea typeface="ＭＳ Ｐゴシック" charset="0"/>
              </a:rPr>
              <a:t>directories</a:t>
            </a:r>
            <a:r>
              <a:rPr lang="ja-JP" altLang="en-US" sz="2400" dirty="0"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– </a:t>
            </a:r>
            <a:r>
              <a:rPr lang="en-US" sz="2400" dirty="0">
                <a:latin typeface="Arial" charset="0"/>
                <a:ea typeface="ＭＳ Ｐゴシック" charset="0"/>
              </a:rPr>
              <a:t>just raw sectors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So, what do you do if you need to write a single byte to a file?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Disk may have numerous bad blocks – OS may need to mask this from </a:t>
            </a:r>
            <a:r>
              <a:rPr lang="en-US" sz="2400" dirty="0" err="1">
                <a:latin typeface="Arial" charset="0"/>
                <a:ea typeface="ＭＳ Ｐゴシック" charset="0"/>
              </a:rPr>
              <a:t>filesystem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Access times are still very slow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Disk seek times are around 10 </a:t>
            </a:r>
            <a:r>
              <a:rPr lang="en-US" sz="2400" dirty="0" err="1">
                <a:latin typeface="Arial" charset="0"/>
                <a:ea typeface="ＭＳ Ｐゴシック" charset="0"/>
              </a:rPr>
              <a:t>ms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lvl="2"/>
            <a:r>
              <a:rPr lang="en-US" sz="20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Although raw throughput has increased dramatically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Compare to several </a:t>
            </a:r>
            <a:r>
              <a:rPr lang="en-US" sz="2400" dirty="0" err="1">
                <a:latin typeface="Arial" charset="0"/>
                <a:ea typeface="ＭＳ Ｐゴシック" charset="0"/>
              </a:rPr>
              <a:t>nanosec</a:t>
            </a:r>
            <a:r>
              <a:rPr lang="en-US" sz="2400" dirty="0">
                <a:latin typeface="Arial" charset="0"/>
                <a:ea typeface="ＭＳ Ｐゴシック" charset="0"/>
              </a:rPr>
              <a:t> to access main memory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Requires careful scheduling of I/O requests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4FB6BBB-2CA3-9B45-A986-3AE5FA0D7DAC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ATA Interfaces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Serial ATA (SATA):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Today’s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standard for connecting hard drives to the motherboard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Using a serial (not parallel) interface</a:t>
            </a:r>
          </a:p>
          <a:p>
            <a:pPr lvl="2"/>
            <a:r>
              <a:rPr lang="en-US" sz="1800" dirty="0">
                <a:latin typeface="Arial" charset="0"/>
                <a:ea typeface="ＭＳ Ｐゴシック" charset="0"/>
              </a:rPr>
              <a:t>Earlier versions used a parallel interface (PATA)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Speeds starting at 1.5 </a:t>
            </a:r>
            <a:r>
              <a:rPr lang="en-US" sz="2000" dirty="0" err="1">
                <a:latin typeface="Arial" charset="0"/>
                <a:ea typeface="ＭＳ Ｐゴシック" charset="0"/>
              </a:rPr>
              <a:t>Gbit</a:t>
            </a:r>
            <a:r>
              <a:rPr lang="en-US" sz="2000" dirty="0">
                <a:latin typeface="Arial" charset="0"/>
                <a:ea typeface="ＭＳ Ｐゴシック" charset="0"/>
              </a:rPr>
              <a:t>/sec (SATA 1.0)</a:t>
            </a:r>
          </a:p>
          <a:p>
            <a:pPr lvl="2"/>
            <a:r>
              <a:rPr lang="en-US" sz="1800" dirty="0">
                <a:latin typeface="Arial" charset="0"/>
                <a:ea typeface="ＭＳ Ｐゴシック" charset="0"/>
              </a:rPr>
              <a:t>SATA 2.0 (3.0 </a:t>
            </a:r>
            <a:r>
              <a:rPr lang="en-US" sz="1800" dirty="0" err="1">
                <a:latin typeface="Arial" charset="0"/>
                <a:ea typeface="ＭＳ Ｐゴシック" charset="0"/>
              </a:rPr>
              <a:t>Gbit</a:t>
            </a:r>
            <a:r>
              <a:rPr lang="en-US" sz="1800" dirty="0">
                <a:latin typeface="Arial" charset="0"/>
                <a:ea typeface="ＭＳ Ｐゴシック" charset="0"/>
              </a:rPr>
              <a:t>/sec), SATA 3.0 (6.0 </a:t>
            </a:r>
            <a:r>
              <a:rPr lang="en-US" sz="1800" dirty="0" err="1">
                <a:latin typeface="Arial" charset="0"/>
                <a:ea typeface="ＭＳ Ｐゴシック" charset="0"/>
              </a:rPr>
              <a:t>Gbit</a:t>
            </a:r>
            <a:r>
              <a:rPr lang="en-US" sz="1800" dirty="0">
                <a:latin typeface="Arial" charset="0"/>
                <a:ea typeface="ＭＳ Ｐゴシック" charset="0"/>
              </a:rPr>
              <a:t>/sec)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Can drive longer cables at much higher clock speeds than parallel cable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DA54F9D-1629-9940-8321-8B7FCF4C116F}" type="slidenum">
              <a:rPr lang="en-US"/>
              <a:pPr/>
              <a:t>13</a:t>
            </a:fld>
            <a:endParaRPr lang="en-US"/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90925"/>
            <a:ext cx="50292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Disk I/O Scheduling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Given multiple outstanding I/O requests, what order to issue them?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Why does it matter?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Major goals of disk scheduling: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1) Minimize </a:t>
            </a:r>
            <a:r>
              <a:rPr lang="en-US" sz="240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latency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for small transfers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Primarily: Avoid long seeks by ordering accesses according to disk head locality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2) Maximize </a:t>
            </a:r>
            <a:r>
              <a:rPr lang="en-US" sz="240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throughput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for large transfers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Large databases and scientific workloads often involve enormous files and datasets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Note that disk block layout also has a large impact on performance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Where we place file blocks, directories, file system metadata, etc.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This will be covered in future lectures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A28DDEC-F211-C44C-9AF7-B0DD7667858B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Disk I/O Scheduling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Given multiple outstanding I/O requests, what order to issue them?</a:t>
            </a:r>
          </a:p>
          <a:p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FIFO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: Just schedule each I/O in the order it arrives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What's wrong with this? </a:t>
            </a:r>
            <a:r>
              <a:rPr lang="en-US" sz="18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Potentially lots of seek time!</a:t>
            </a:r>
          </a:p>
          <a:p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SSTF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: Shortest seek time first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Issue I/O with the nearest cylinder to the current one</a:t>
            </a:r>
          </a:p>
          <a:p>
            <a:pPr lvl="1"/>
            <a:r>
              <a:rPr lang="en-US" sz="18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Favors middle tracks: Head rarely moves to edges of disk</a:t>
            </a:r>
          </a:p>
          <a:p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SCAN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(or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Elevator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) Algorithm: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Head has a current direction and current cylinder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Sort I/</a:t>
            </a:r>
            <a:r>
              <a:rPr lang="en-US" sz="1800" dirty="0" err="1">
                <a:latin typeface="Arial" charset="0"/>
                <a:ea typeface="ＭＳ Ｐゴシック" charset="0"/>
              </a:rPr>
              <a:t>Os</a:t>
            </a:r>
            <a:r>
              <a:rPr lang="en-US" sz="1800" dirty="0">
                <a:latin typeface="Arial" charset="0"/>
                <a:ea typeface="ＭＳ Ｐゴシック" charset="0"/>
              </a:rPr>
              <a:t> according to the track # in the current direction of the head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If no more I/</a:t>
            </a:r>
            <a:r>
              <a:rPr lang="en-US" sz="1800" dirty="0" err="1">
                <a:latin typeface="Arial" charset="0"/>
                <a:ea typeface="ＭＳ Ｐゴシック" charset="0"/>
              </a:rPr>
              <a:t>Os</a:t>
            </a:r>
            <a:r>
              <a:rPr lang="en-US" sz="1800" dirty="0">
                <a:latin typeface="Arial" charset="0"/>
                <a:ea typeface="ＭＳ Ｐゴシック" charset="0"/>
              </a:rPr>
              <a:t> in the current direction, reverse direction</a:t>
            </a:r>
          </a:p>
          <a:p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CSCAN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Algorithm: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Always move in one direction,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sz="1800" dirty="0">
                <a:latin typeface="Arial" charset="0"/>
                <a:ea typeface="ＭＳ Ｐゴシック" charset="0"/>
              </a:rPr>
              <a:t>wrap around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sz="1800" dirty="0">
                <a:latin typeface="Arial" charset="0"/>
                <a:ea typeface="ＭＳ Ｐゴシック" charset="0"/>
              </a:rPr>
              <a:t> to beginning of disk when moving off the end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Idea: Reduce variance in seek times, avoid discriminating against the highest and lowest tracks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0F183DF-DDAA-D740-AE7C-110B30CC1B6B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SCAN example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610600" cy="2701925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A02101B-75BF-B54E-A507-7B6979A16C95}" type="slidenum">
              <a:rPr lang="en-US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0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cxnSp>
        <p:nvCxnSpPr>
          <p:cNvPr id="14372" name="Straight Arrow Connector 38"/>
          <p:cNvCxnSpPr>
            <a:cxnSpLocks noChangeShapeType="1"/>
            <a:endCxn id="33" idx="0"/>
          </p:cNvCxnSpPr>
          <p:nvPr/>
        </p:nvCxnSpPr>
        <p:spPr bwMode="auto">
          <a:xfrm rot="16200000" flipH="1">
            <a:off x="3298031" y="1735932"/>
            <a:ext cx="636587" cy="6350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73" name="Rectangle 43"/>
          <p:cNvSpPr>
            <a:spLocks noChangeArrowheads="1"/>
          </p:cNvSpPr>
          <p:nvPr/>
        </p:nvSpPr>
        <p:spPr bwMode="auto">
          <a:xfrm>
            <a:off x="2752725" y="1077913"/>
            <a:ext cx="172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Current track</a:t>
            </a:r>
          </a:p>
        </p:txBody>
      </p:sp>
      <p:sp>
        <p:nvSpPr>
          <p:cNvPr id="14374" name="Rectangle 44"/>
          <p:cNvSpPr>
            <a:spLocks noChangeArrowheads="1"/>
          </p:cNvSpPr>
          <p:nvPr/>
        </p:nvSpPr>
        <p:spPr bwMode="auto">
          <a:xfrm>
            <a:off x="3300413" y="2830513"/>
            <a:ext cx="1243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Direction</a:t>
            </a:r>
          </a:p>
        </p:txBody>
      </p:sp>
      <p:cxnSp>
        <p:nvCxnSpPr>
          <p:cNvPr id="14375" name="Straight Arrow Connector 45"/>
          <p:cNvCxnSpPr>
            <a:cxnSpLocks noChangeShapeType="1"/>
          </p:cNvCxnSpPr>
          <p:nvPr/>
        </p:nvCxnSpPr>
        <p:spPr bwMode="auto">
          <a:xfrm flipV="1">
            <a:off x="4572000" y="3016250"/>
            <a:ext cx="468313" cy="4763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SCAN example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610600" cy="2701925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499B231-4A63-1943-BC7F-5E2F72670883}" type="slidenum">
              <a:rPr lang="en-US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0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cxnSp>
        <p:nvCxnSpPr>
          <p:cNvPr id="15396" name="Straight Arrow Connector 38"/>
          <p:cNvCxnSpPr>
            <a:cxnSpLocks noChangeShapeType="1"/>
            <a:endCxn id="33" idx="0"/>
          </p:cNvCxnSpPr>
          <p:nvPr/>
        </p:nvCxnSpPr>
        <p:spPr bwMode="auto">
          <a:xfrm rot="16200000" flipH="1">
            <a:off x="3298031" y="1735932"/>
            <a:ext cx="636587" cy="6350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7" name="Rectangle 43"/>
          <p:cNvSpPr>
            <a:spLocks noChangeArrowheads="1"/>
          </p:cNvSpPr>
          <p:nvPr/>
        </p:nvSpPr>
        <p:spPr bwMode="auto">
          <a:xfrm>
            <a:off x="2752725" y="1077913"/>
            <a:ext cx="172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Current track</a:t>
            </a:r>
          </a:p>
        </p:txBody>
      </p:sp>
      <p:sp>
        <p:nvSpPr>
          <p:cNvPr id="15398" name="Rectangle 44"/>
          <p:cNvSpPr>
            <a:spLocks noChangeArrowheads="1"/>
          </p:cNvSpPr>
          <p:nvPr/>
        </p:nvSpPr>
        <p:spPr bwMode="auto">
          <a:xfrm>
            <a:off x="3300413" y="2830513"/>
            <a:ext cx="1243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Direction</a:t>
            </a:r>
          </a:p>
        </p:txBody>
      </p:sp>
      <p:cxnSp>
        <p:nvCxnSpPr>
          <p:cNvPr id="15399" name="Straight Arrow Connector 45"/>
          <p:cNvCxnSpPr>
            <a:cxnSpLocks noChangeShapeType="1"/>
          </p:cNvCxnSpPr>
          <p:nvPr/>
        </p:nvCxnSpPr>
        <p:spPr bwMode="auto">
          <a:xfrm flipV="1">
            <a:off x="4572000" y="3016250"/>
            <a:ext cx="468313" cy="4763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SCAN example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610600" cy="2701925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344A60-0755-1942-93EB-E88CAF826DD4}" type="slidenum">
              <a:rPr lang="en-US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0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cxnSp>
        <p:nvCxnSpPr>
          <p:cNvPr id="16420" name="Straight Arrow Connector 38"/>
          <p:cNvCxnSpPr>
            <a:cxnSpLocks noChangeShapeType="1"/>
          </p:cNvCxnSpPr>
          <p:nvPr/>
        </p:nvCxnSpPr>
        <p:spPr bwMode="auto">
          <a:xfrm rot="16200000" flipH="1">
            <a:off x="4432300" y="1736726"/>
            <a:ext cx="636587" cy="4762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21" name="Rectangle 43"/>
          <p:cNvSpPr>
            <a:spLocks noChangeArrowheads="1"/>
          </p:cNvSpPr>
          <p:nvPr/>
        </p:nvSpPr>
        <p:spPr bwMode="auto">
          <a:xfrm>
            <a:off x="3886200" y="1077913"/>
            <a:ext cx="172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Current track</a:t>
            </a:r>
          </a:p>
        </p:txBody>
      </p:sp>
      <p:sp>
        <p:nvSpPr>
          <p:cNvPr id="16422" name="Rectangle 44"/>
          <p:cNvSpPr>
            <a:spLocks noChangeArrowheads="1"/>
          </p:cNvSpPr>
          <p:nvPr/>
        </p:nvSpPr>
        <p:spPr bwMode="auto">
          <a:xfrm>
            <a:off x="3300413" y="2830513"/>
            <a:ext cx="1243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Direction</a:t>
            </a:r>
          </a:p>
        </p:txBody>
      </p:sp>
      <p:cxnSp>
        <p:nvCxnSpPr>
          <p:cNvPr id="16423" name="Straight Arrow Connector 45"/>
          <p:cNvCxnSpPr>
            <a:cxnSpLocks noChangeShapeType="1"/>
          </p:cNvCxnSpPr>
          <p:nvPr/>
        </p:nvCxnSpPr>
        <p:spPr bwMode="auto">
          <a:xfrm flipV="1">
            <a:off x="4572000" y="3016250"/>
            <a:ext cx="468313" cy="4763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SCAN example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610600" cy="2701925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DEAAE45-544D-0549-932C-82A038FDBC11}" type="slidenum">
              <a:rPr lang="en-US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0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cxnSp>
        <p:nvCxnSpPr>
          <p:cNvPr id="17444" name="Straight Arrow Connector 38"/>
          <p:cNvCxnSpPr>
            <a:cxnSpLocks noChangeShapeType="1"/>
          </p:cNvCxnSpPr>
          <p:nvPr/>
        </p:nvCxnSpPr>
        <p:spPr bwMode="auto">
          <a:xfrm rot="16200000" flipH="1">
            <a:off x="4432300" y="1736726"/>
            <a:ext cx="636587" cy="4762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45" name="Rectangle 43"/>
          <p:cNvSpPr>
            <a:spLocks noChangeArrowheads="1"/>
          </p:cNvSpPr>
          <p:nvPr/>
        </p:nvSpPr>
        <p:spPr bwMode="auto">
          <a:xfrm>
            <a:off x="3886200" y="1077913"/>
            <a:ext cx="172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Current track</a:t>
            </a:r>
          </a:p>
        </p:txBody>
      </p:sp>
      <p:sp>
        <p:nvSpPr>
          <p:cNvPr id="17446" name="Rectangle 44"/>
          <p:cNvSpPr>
            <a:spLocks noChangeArrowheads="1"/>
          </p:cNvSpPr>
          <p:nvPr/>
        </p:nvSpPr>
        <p:spPr bwMode="auto">
          <a:xfrm>
            <a:off x="3300413" y="2830513"/>
            <a:ext cx="1243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Direction</a:t>
            </a:r>
          </a:p>
        </p:txBody>
      </p:sp>
      <p:cxnSp>
        <p:nvCxnSpPr>
          <p:cNvPr id="17447" name="Straight Arrow Connector 45"/>
          <p:cNvCxnSpPr>
            <a:cxnSpLocks noChangeShapeType="1"/>
          </p:cNvCxnSpPr>
          <p:nvPr/>
        </p:nvCxnSpPr>
        <p:spPr bwMode="auto">
          <a:xfrm flipV="1">
            <a:off x="4572000" y="3016250"/>
            <a:ext cx="468313" cy="4763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Finals approaching, make sure you know when yours are</a:t>
            </a:r>
          </a:p>
          <a:p>
            <a:pPr lvl="1"/>
            <a:r>
              <a:rPr lang="en-US" sz="2100" dirty="0" smtClean="0"/>
              <a:t>Ours: May 11,  1:30 – 4:30 pm</a:t>
            </a:r>
          </a:p>
          <a:p>
            <a:endParaRPr lang="en-US" sz="2500" dirty="0" smtClean="0"/>
          </a:p>
          <a:p>
            <a:r>
              <a:rPr lang="en-US" sz="2500" dirty="0" smtClean="0"/>
              <a:t>Honors projects due soon</a:t>
            </a:r>
          </a:p>
          <a:p>
            <a:pPr lvl="1"/>
            <a:r>
              <a:rPr lang="en-US" sz="2500" dirty="0" smtClean="0"/>
              <a:t>By April 30: contact us to schedule demo</a:t>
            </a:r>
          </a:p>
          <a:p>
            <a:pPr lvl="1"/>
            <a:r>
              <a:rPr lang="en-US" sz="2500" dirty="0" smtClean="0"/>
              <a:t>Before final exam: complete demo</a:t>
            </a:r>
          </a:p>
          <a:p>
            <a:pPr lvl="1"/>
            <a:r>
              <a:rPr lang="en-US" sz="2500" dirty="0" smtClean="0"/>
              <a:t>All members must contribute substantially and understand the entire project</a:t>
            </a:r>
            <a:endParaRPr lang="en-US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F738-892E-3046-B1BD-D0F6CF37211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12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SCAN example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610600" cy="2701925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F2CC79D-6640-BC49-97D3-8063952F5622}" type="slidenum">
              <a:rPr lang="en-US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0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grpSp>
        <p:nvGrpSpPr>
          <p:cNvPr id="18468" name="Group 42"/>
          <p:cNvGrpSpPr>
            <a:grpSpLocks/>
          </p:cNvGrpSpPr>
          <p:nvPr/>
        </p:nvGrpSpPr>
        <p:grpSpPr bwMode="auto">
          <a:xfrm>
            <a:off x="4648200" y="1077913"/>
            <a:ext cx="1728788" cy="979487"/>
            <a:chOff x="3886200" y="1078468"/>
            <a:chExt cx="1728358" cy="978932"/>
          </a:xfrm>
        </p:grpSpPr>
        <p:cxnSp>
          <p:nvCxnSpPr>
            <p:cNvPr id="18474" name="Straight Arrow Connector 38"/>
            <p:cNvCxnSpPr>
              <a:cxnSpLocks noChangeShapeType="1"/>
            </p:cNvCxnSpPr>
            <p:nvPr/>
          </p:nvCxnSpPr>
          <p:spPr bwMode="auto">
            <a:xfrm rot="16200000" flipH="1">
              <a:off x="4432231" y="1736293"/>
              <a:ext cx="636422" cy="5791"/>
            </a:xfrm>
            <a:prstGeom prst="straightConnector1">
              <a:avLst/>
            </a:prstGeom>
            <a:noFill/>
            <a:ln w="6985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3886200" y="1078468"/>
              <a:ext cx="17283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CC"/>
                  </a:solidFill>
                </a:rPr>
                <a:t>Current track</a:t>
              </a:r>
            </a:p>
          </p:txBody>
        </p:sp>
      </p:grpSp>
      <p:sp>
        <p:nvSpPr>
          <p:cNvPr id="18469" name="Rectangle 44"/>
          <p:cNvSpPr>
            <a:spLocks noChangeArrowheads="1"/>
          </p:cNvSpPr>
          <p:nvPr/>
        </p:nvSpPr>
        <p:spPr bwMode="auto">
          <a:xfrm>
            <a:off x="3300413" y="2830513"/>
            <a:ext cx="1243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Direction</a:t>
            </a:r>
          </a:p>
        </p:txBody>
      </p:sp>
      <p:cxnSp>
        <p:nvCxnSpPr>
          <p:cNvPr id="18470" name="Straight Arrow Connector 45"/>
          <p:cNvCxnSpPr>
            <a:cxnSpLocks noChangeShapeType="1"/>
          </p:cNvCxnSpPr>
          <p:nvPr/>
        </p:nvCxnSpPr>
        <p:spPr bwMode="auto">
          <a:xfrm flipV="1">
            <a:off x="4572000" y="3016250"/>
            <a:ext cx="468313" cy="4763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SCAN example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610600" cy="2701925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57F1153-E973-1243-AE3C-36377DD6AC46}" type="slidenum">
              <a:rPr lang="en-US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0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grpSp>
        <p:nvGrpSpPr>
          <p:cNvPr id="19492" name="Group 42"/>
          <p:cNvGrpSpPr>
            <a:grpSpLocks/>
          </p:cNvGrpSpPr>
          <p:nvPr/>
        </p:nvGrpSpPr>
        <p:grpSpPr bwMode="auto">
          <a:xfrm>
            <a:off x="5815013" y="1077913"/>
            <a:ext cx="1728787" cy="979487"/>
            <a:chOff x="3886200" y="1078468"/>
            <a:chExt cx="1728358" cy="978932"/>
          </a:xfrm>
        </p:grpSpPr>
        <p:cxnSp>
          <p:nvCxnSpPr>
            <p:cNvPr id="19499" name="Straight Arrow Connector 38"/>
            <p:cNvCxnSpPr>
              <a:cxnSpLocks noChangeShapeType="1"/>
            </p:cNvCxnSpPr>
            <p:nvPr/>
          </p:nvCxnSpPr>
          <p:spPr bwMode="auto">
            <a:xfrm rot="16200000" flipH="1">
              <a:off x="4432231" y="1736293"/>
              <a:ext cx="636422" cy="5791"/>
            </a:xfrm>
            <a:prstGeom prst="straightConnector1">
              <a:avLst/>
            </a:prstGeom>
            <a:noFill/>
            <a:ln w="6985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00" name="Rectangle 43"/>
            <p:cNvSpPr>
              <a:spLocks noChangeArrowheads="1"/>
            </p:cNvSpPr>
            <p:nvPr/>
          </p:nvSpPr>
          <p:spPr bwMode="auto">
            <a:xfrm>
              <a:off x="3886200" y="1078468"/>
              <a:ext cx="17283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CC"/>
                  </a:solidFill>
                </a:rPr>
                <a:t>Current track</a:t>
              </a:r>
            </a:p>
          </p:txBody>
        </p:sp>
      </p:grpSp>
      <p:sp>
        <p:nvSpPr>
          <p:cNvPr id="19493" name="Rectangle 44"/>
          <p:cNvSpPr>
            <a:spLocks noChangeArrowheads="1"/>
          </p:cNvSpPr>
          <p:nvPr/>
        </p:nvSpPr>
        <p:spPr bwMode="auto">
          <a:xfrm>
            <a:off x="3300413" y="2830513"/>
            <a:ext cx="1243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Direction</a:t>
            </a:r>
          </a:p>
        </p:txBody>
      </p:sp>
      <p:cxnSp>
        <p:nvCxnSpPr>
          <p:cNvPr id="19494" name="Straight Arrow Connector 45"/>
          <p:cNvCxnSpPr>
            <a:cxnSpLocks noChangeShapeType="1"/>
          </p:cNvCxnSpPr>
          <p:nvPr/>
        </p:nvCxnSpPr>
        <p:spPr bwMode="auto">
          <a:xfrm flipV="1">
            <a:off x="4572000" y="3016250"/>
            <a:ext cx="468313" cy="4763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SCAN example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610600" cy="2701925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3F0891E-8609-5841-AD8C-ECF42BAE2D6D}" type="slidenum">
              <a:rPr lang="en-US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0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grpSp>
        <p:nvGrpSpPr>
          <p:cNvPr id="20516" name="Group 42"/>
          <p:cNvGrpSpPr>
            <a:grpSpLocks/>
          </p:cNvGrpSpPr>
          <p:nvPr/>
        </p:nvGrpSpPr>
        <p:grpSpPr bwMode="auto">
          <a:xfrm>
            <a:off x="7708900" y="1077913"/>
            <a:ext cx="1728788" cy="979487"/>
            <a:chOff x="3886200" y="1078468"/>
            <a:chExt cx="1728358" cy="978932"/>
          </a:xfrm>
        </p:grpSpPr>
        <p:cxnSp>
          <p:nvCxnSpPr>
            <p:cNvPr id="20524" name="Straight Arrow Connector 38"/>
            <p:cNvCxnSpPr>
              <a:cxnSpLocks noChangeShapeType="1"/>
            </p:cNvCxnSpPr>
            <p:nvPr/>
          </p:nvCxnSpPr>
          <p:spPr bwMode="auto">
            <a:xfrm rot="16200000" flipH="1">
              <a:off x="4432231" y="1736293"/>
              <a:ext cx="636422" cy="5791"/>
            </a:xfrm>
            <a:prstGeom prst="straightConnector1">
              <a:avLst/>
            </a:prstGeom>
            <a:noFill/>
            <a:ln w="6985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25" name="Rectangle 43"/>
            <p:cNvSpPr>
              <a:spLocks noChangeArrowheads="1"/>
            </p:cNvSpPr>
            <p:nvPr/>
          </p:nvSpPr>
          <p:spPr bwMode="auto">
            <a:xfrm>
              <a:off x="3886200" y="1078468"/>
              <a:ext cx="17283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CC"/>
                  </a:solidFill>
                </a:rPr>
                <a:t>Current track</a:t>
              </a:r>
            </a:p>
          </p:txBody>
        </p:sp>
      </p:grpSp>
      <p:sp>
        <p:nvSpPr>
          <p:cNvPr id="20517" name="Rectangle 44"/>
          <p:cNvSpPr>
            <a:spLocks noChangeArrowheads="1"/>
          </p:cNvSpPr>
          <p:nvPr/>
        </p:nvSpPr>
        <p:spPr bwMode="auto">
          <a:xfrm>
            <a:off x="3300413" y="2830513"/>
            <a:ext cx="1243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Direction</a:t>
            </a:r>
          </a:p>
        </p:txBody>
      </p:sp>
      <p:cxnSp>
        <p:nvCxnSpPr>
          <p:cNvPr id="20518" name="Straight Arrow Connector 45"/>
          <p:cNvCxnSpPr>
            <a:cxnSpLocks noChangeShapeType="1"/>
          </p:cNvCxnSpPr>
          <p:nvPr/>
        </p:nvCxnSpPr>
        <p:spPr bwMode="auto">
          <a:xfrm rot="10800000" flipV="1">
            <a:off x="2819400" y="3016250"/>
            <a:ext cx="468313" cy="4763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SCAN example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610600" cy="2701925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2F4BE2F-8757-C54E-BCA8-0DA5AA464DF4}" type="slidenum">
              <a:rPr lang="en-US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0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grpSp>
        <p:nvGrpSpPr>
          <p:cNvPr id="21540" name="Group 42"/>
          <p:cNvGrpSpPr>
            <a:grpSpLocks/>
          </p:cNvGrpSpPr>
          <p:nvPr/>
        </p:nvGrpSpPr>
        <p:grpSpPr bwMode="auto">
          <a:xfrm>
            <a:off x="1981200" y="1077913"/>
            <a:ext cx="1728788" cy="979487"/>
            <a:chOff x="3886200" y="1078468"/>
            <a:chExt cx="1728358" cy="978932"/>
          </a:xfrm>
        </p:grpSpPr>
        <p:cxnSp>
          <p:nvCxnSpPr>
            <p:cNvPr id="21549" name="Straight Arrow Connector 38"/>
            <p:cNvCxnSpPr>
              <a:cxnSpLocks noChangeShapeType="1"/>
            </p:cNvCxnSpPr>
            <p:nvPr/>
          </p:nvCxnSpPr>
          <p:spPr bwMode="auto">
            <a:xfrm rot="16200000" flipH="1">
              <a:off x="4432231" y="1736293"/>
              <a:ext cx="636422" cy="5791"/>
            </a:xfrm>
            <a:prstGeom prst="straightConnector1">
              <a:avLst/>
            </a:prstGeom>
            <a:noFill/>
            <a:ln w="6985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50" name="Rectangle 43"/>
            <p:cNvSpPr>
              <a:spLocks noChangeArrowheads="1"/>
            </p:cNvSpPr>
            <p:nvPr/>
          </p:nvSpPr>
          <p:spPr bwMode="auto">
            <a:xfrm>
              <a:off x="3886200" y="1078468"/>
              <a:ext cx="17283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CC"/>
                  </a:solidFill>
                </a:rPr>
                <a:t>Current track</a:t>
              </a:r>
            </a:p>
          </p:txBody>
        </p:sp>
      </p:grpSp>
      <p:sp>
        <p:nvSpPr>
          <p:cNvPr id="21541" name="Rectangle 44"/>
          <p:cNvSpPr>
            <a:spLocks noChangeArrowheads="1"/>
          </p:cNvSpPr>
          <p:nvPr/>
        </p:nvSpPr>
        <p:spPr bwMode="auto">
          <a:xfrm>
            <a:off x="3300413" y="2830513"/>
            <a:ext cx="1243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Direction</a:t>
            </a:r>
          </a:p>
        </p:txBody>
      </p:sp>
      <p:cxnSp>
        <p:nvCxnSpPr>
          <p:cNvPr id="21542" name="Straight Arrow Connector 45"/>
          <p:cNvCxnSpPr>
            <a:cxnSpLocks noChangeShapeType="1"/>
          </p:cNvCxnSpPr>
          <p:nvPr/>
        </p:nvCxnSpPr>
        <p:spPr bwMode="auto">
          <a:xfrm rot="10800000" flipV="1">
            <a:off x="2819400" y="3016250"/>
            <a:ext cx="468313" cy="4763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SCAN example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610600" cy="2701925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09611E4-3D53-C945-8B81-082F32AB98F8}" type="slidenum">
              <a:rPr lang="en-US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0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grpSp>
        <p:nvGrpSpPr>
          <p:cNvPr id="22564" name="Group 42"/>
          <p:cNvGrpSpPr>
            <a:grpSpLocks/>
          </p:cNvGrpSpPr>
          <p:nvPr/>
        </p:nvGrpSpPr>
        <p:grpSpPr bwMode="auto">
          <a:xfrm>
            <a:off x="1600200" y="1077913"/>
            <a:ext cx="1728788" cy="979487"/>
            <a:chOff x="3886200" y="1078468"/>
            <a:chExt cx="1728358" cy="978932"/>
          </a:xfrm>
        </p:grpSpPr>
        <p:cxnSp>
          <p:nvCxnSpPr>
            <p:cNvPr id="22574" name="Straight Arrow Connector 38"/>
            <p:cNvCxnSpPr>
              <a:cxnSpLocks noChangeShapeType="1"/>
            </p:cNvCxnSpPr>
            <p:nvPr/>
          </p:nvCxnSpPr>
          <p:spPr bwMode="auto">
            <a:xfrm rot="16200000" flipH="1">
              <a:off x="4432231" y="1736293"/>
              <a:ext cx="636422" cy="5791"/>
            </a:xfrm>
            <a:prstGeom prst="straightConnector1">
              <a:avLst/>
            </a:prstGeom>
            <a:noFill/>
            <a:ln w="6985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75" name="Rectangle 43"/>
            <p:cNvSpPr>
              <a:spLocks noChangeArrowheads="1"/>
            </p:cNvSpPr>
            <p:nvPr/>
          </p:nvSpPr>
          <p:spPr bwMode="auto">
            <a:xfrm>
              <a:off x="3886200" y="1078468"/>
              <a:ext cx="17283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CC"/>
                  </a:solidFill>
                </a:rPr>
                <a:t>Current track</a:t>
              </a:r>
            </a:p>
          </p:txBody>
        </p:sp>
      </p:grpSp>
      <p:sp>
        <p:nvSpPr>
          <p:cNvPr id="22565" name="Rectangle 44"/>
          <p:cNvSpPr>
            <a:spLocks noChangeArrowheads="1"/>
          </p:cNvSpPr>
          <p:nvPr/>
        </p:nvSpPr>
        <p:spPr bwMode="auto">
          <a:xfrm>
            <a:off x="3300413" y="2830513"/>
            <a:ext cx="1243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Direction</a:t>
            </a:r>
          </a:p>
        </p:txBody>
      </p:sp>
      <p:cxnSp>
        <p:nvCxnSpPr>
          <p:cNvPr id="22566" name="Straight Arrow Connector 45"/>
          <p:cNvCxnSpPr>
            <a:cxnSpLocks noChangeShapeType="1"/>
          </p:cNvCxnSpPr>
          <p:nvPr/>
        </p:nvCxnSpPr>
        <p:spPr bwMode="auto">
          <a:xfrm rot="10800000" flipV="1">
            <a:off x="2819400" y="3016250"/>
            <a:ext cx="468313" cy="4763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SCAN example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610600" cy="2701925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AAF6CCC-9EF6-924B-9161-0E28F502E229}" type="slidenum">
              <a:rPr lang="en-US"/>
              <a:pPr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0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grpSp>
        <p:nvGrpSpPr>
          <p:cNvPr id="23588" name="Group 42"/>
          <p:cNvGrpSpPr>
            <a:grpSpLocks/>
          </p:cNvGrpSpPr>
          <p:nvPr/>
        </p:nvGrpSpPr>
        <p:grpSpPr bwMode="auto">
          <a:xfrm>
            <a:off x="76200" y="1077913"/>
            <a:ext cx="1728788" cy="979487"/>
            <a:chOff x="3886200" y="1078468"/>
            <a:chExt cx="1728358" cy="978932"/>
          </a:xfrm>
        </p:grpSpPr>
        <p:cxnSp>
          <p:nvCxnSpPr>
            <p:cNvPr id="23599" name="Straight Arrow Connector 38"/>
            <p:cNvCxnSpPr>
              <a:cxnSpLocks noChangeShapeType="1"/>
            </p:cNvCxnSpPr>
            <p:nvPr/>
          </p:nvCxnSpPr>
          <p:spPr bwMode="auto">
            <a:xfrm rot="16200000" flipH="1">
              <a:off x="4432231" y="1736293"/>
              <a:ext cx="636422" cy="5791"/>
            </a:xfrm>
            <a:prstGeom prst="straightConnector1">
              <a:avLst/>
            </a:prstGeom>
            <a:noFill/>
            <a:ln w="6985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00" name="Rectangle 43"/>
            <p:cNvSpPr>
              <a:spLocks noChangeArrowheads="1"/>
            </p:cNvSpPr>
            <p:nvPr/>
          </p:nvSpPr>
          <p:spPr bwMode="auto">
            <a:xfrm>
              <a:off x="3886200" y="1078468"/>
              <a:ext cx="17283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CC"/>
                  </a:solidFill>
                </a:rPr>
                <a:t>Current track</a:t>
              </a:r>
            </a:p>
          </p:txBody>
        </p:sp>
      </p:grpSp>
      <p:sp>
        <p:nvSpPr>
          <p:cNvPr id="23589" name="Rectangle 44"/>
          <p:cNvSpPr>
            <a:spLocks noChangeArrowheads="1"/>
          </p:cNvSpPr>
          <p:nvPr/>
        </p:nvSpPr>
        <p:spPr bwMode="auto">
          <a:xfrm>
            <a:off x="3300413" y="2830513"/>
            <a:ext cx="1243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Direction</a:t>
            </a:r>
          </a:p>
        </p:txBody>
      </p:sp>
      <p:cxnSp>
        <p:nvCxnSpPr>
          <p:cNvPr id="23590" name="Straight Arrow Connector 45"/>
          <p:cNvCxnSpPr>
            <a:cxnSpLocks noChangeShapeType="1"/>
          </p:cNvCxnSpPr>
          <p:nvPr/>
        </p:nvCxnSpPr>
        <p:spPr bwMode="auto">
          <a:xfrm rot="10800000" flipV="1">
            <a:off x="2819400" y="3016250"/>
            <a:ext cx="468313" cy="4763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SCAN example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610600" cy="3006725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What is the overhead of the SCAN algorithm?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Count the total amount of seek time to service all I/O requests</a:t>
            </a:r>
          </a:p>
          <a:p>
            <a:pPr lvl="2"/>
            <a:r>
              <a:rPr lang="en-US" sz="2000">
                <a:latin typeface="Arial" charset="0"/>
                <a:ea typeface="ＭＳ Ｐゴシック" charset="0"/>
              </a:rPr>
              <a:t>I.e., count total number of track changes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In this case, 12 tracks in --&gt; direction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15 tracks for long seek back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5 tracks in &lt;-- direction</a:t>
            </a:r>
          </a:p>
          <a:p>
            <a:pPr lvl="2"/>
            <a:r>
              <a:rPr lang="en-US" sz="2000">
                <a:solidFill>
                  <a:srgbClr val="0000CC"/>
                </a:solidFill>
                <a:latin typeface="Arial" charset="0"/>
                <a:ea typeface="ＭＳ Ｐゴシック" charset="0"/>
              </a:rPr>
              <a:t>Total: 12+15+5 = 32 tracks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09E5D49-160C-E943-ACD5-EF962AF69B77}" type="slidenum">
              <a:rPr lang="en-US"/>
              <a:pPr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0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grpSp>
        <p:nvGrpSpPr>
          <p:cNvPr id="24612" name="Group 42"/>
          <p:cNvGrpSpPr>
            <a:grpSpLocks/>
          </p:cNvGrpSpPr>
          <p:nvPr/>
        </p:nvGrpSpPr>
        <p:grpSpPr bwMode="auto">
          <a:xfrm>
            <a:off x="76200" y="1077913"/>
            <a:ext cx="1728788" cy="979487"/>
            <a:chOff x="3886200" y="1078468"/>
            <a:chExt cx="1728358" cy="978932"/>
          </a:xfrm>
        </p:grpSpPr>
        <p:cxnSp>
          <p:nvCxnSpPr>
            <p:cNvPr id="24623" name="Straight Arrow Connector 38"/>
            <p:cNvCxnSpPr>
              <a:cxnSpLocks noChangeShapeType="1"/>
            </p:cNvCxnSpPr>
            <p:nvPr/>
          </p:nvCxnSpPr>
          <p:spPr bwMode="auto">
            <a:xfrm rot="16200000" flipH="1">
              <a:off x="4432231" y="1736293"/>
              <a:ext cx="636422" cy="5791"/>
            </a:xfrm>
            <a:prstGeom prst="straightConnector1">
              <a:avLst/>
            </a:prstGeom>
            <a:noFill/>
            <a:ln w="6985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24" name="Rectangle 43"/>
            <p:cNvSpPr>
              <a:spLocks noChangeArrowheads="1"/>
            </p:cNvSpPr>
            <p:nvPr/>
          </p:nvSpPr>
          <p:spPr bwMode="auto">
            <a:xfrm>
              <a:off x="3886200" y="1078468"/>
              <a:ext cx="17283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CC"/>
                  </a:solidFill>
                </a:rPr>
                <a:t>Current track</a:t>
              </a:r>
            </a:p>
          </p:txBody>
        </p:sp>
      </p:grpSp>
      <p:sp>
        <p:nvSpPr>
          <p:cNvPr id="24613" name="Rectangle 44"/>
          <p:cNvSpPr>
            <a:spLocks noChangeArrowheads="1"/>
          </p:cNvSpPr>
          <p:nvPr/>
        </p:nvSpPr>
        <p:spPr bwMode="auto">
          <a:xfrm>
            <a:off x="3300413" y="2830513"/>
            <a:ext cx="1243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Direction</a:t>
            </a:r>
          </a:p>
        </p:txBody>
      </p:sp>
      <p:cxnSp>
        <p:nvCxnSpPr>
          <p:cNvPr id="24614" name="Straight Arrow Connector 45"/>
          <p:cNvCxnSpPr>
            <a:cxnSpLocks noChangeShapeType="1"/>
          </p:cNvCxnSpPr>
          <p:nvPr/>
        </p:nvCxnSpPr>
        <p:spPr bwMode="auto">
          <a:xfrm rot="10800000" flipV="1">
            <a:off x="2819400" y="3016250"/>
            <a:ext cx="468313" cy="4763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about flash?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6858000" cy="5334000"/>
          </a:xfrm>
        </p:spPr>
        <p:txBody>
          <a:bodyPr/>
          <a:lstStyle/>
          <a:p>
            <a:r>
              <a:rPr lang="en-US" sz="2100">
                <a:latin typeface="Arial" charset="0"/>
                <a:ea typeface="ＭＳ Ｐゴシック" charset="0"/>
                <a:cs typeface="ＭＳ Ｐゴシック" charset="0"/>
              </a:rPr>
              <a:t>Non-volatile, solid state storage</a:t>
            </a:r>
          </a:p>
          <a:p>
            <a:pPr lvl="1"/>
            <a:r>
              <a:rPr lang="en-US" sz="1900">
                <a:latin typeface="Arial" charset="0"/>
                <a:ea typeface="ＭＳ Ｐゴシック" charset="0"/>
              </a:rPr>
              <a:t>No moving parts!</a:t>
            </a:r>
          </a:p>
          <a:p>
            <a:pPr lvl="1"/>
            <a:r>
              <a:rPr lang="en-US" sz="1900">
                <a:latin typeface="Arial" charset="0"/>
                <a:ea typeface="ＭＳ Ｐゴシック" charset="0"/>
              </a:rPr>
              <a:t>Fast access times (about 0.1 msec)</a:t>
            </a:r>
          </a:p>
          <a:p>
            <a:pPr lvl="1"/>
            <a:r>
              <a:rPr lang="en-US" sz="1900">
                <a:latin typeface="Arial" charset="0"/>
                <a:ea typeface="ＭＳ Ｐゴシック" charset="0"/>
              </a:rPr>
              <a:t>Can read and write individual bytes at a time</a:t>
            </a:r>
          </a:p>
          <a:p>
            <a:r>
              <a:rPr lang="en-US" sz="2100">
                <a:latin typeface="Arial" charset="0"/>
                <a:ea typeface="ＭＳ Ｐゴシック" charset="0"/>
                <a:cs typeface="ＭＳ Ｐゴシック" charset="0"/>
              </a:rPr>
              <a:t>Limitations</a:t>
            </a:r>
          </a:p>
          <a:p>
            <a:pPr lvl="1"/>
            <a:r>
              <a:rPr lang="en-US" sz="1900">
                <a:latin typeface="Arial" charset="0"/>
                <a:ea typeface="ＭＳ Ｐゴシック" charset="0"/>
              </a:rPr>
              <a:t>Block erasure: However, must erase a whole </a:t>
            </a:r>
            <a:r>
              <a:rPr lang="ja-JP" altLang="en-US" sz="1900">
                <a:latin typeface="Arial" charset="0"/>
                <a:ea typeface="ＭＳ Ｐゴシック" charset="0"/>
              </a:rPr>
              <a:t>“</a:t>
            </a:r>
            <a:r>
              <a:rPr lang="en-US" sz="1900">
                <a:latin typeface="Arial" charset="0"/>
                <a:ea typeface="ＭＳ Ｐゴシック" charset="0"/>
              </a:rPr>
              <a:t>block</a:t>
            </a:r>
            <a:r>
              <a:rPr lang="ja-JP" altLang="en-US" sz="1900">
                <a:latin typeface="Arial" charset="0"/>
                <a:ea typeface="ＭＳ Ｐゴシック" charset="0"/>
              </a:rPr>
              <a:t>”</a:t>
            </a:r>
            <a:r>
              <a:rPr lang="en-US" sz="1900">
                <a:latin typeface="Arial" charset="0"/>
                <a:ea typeface="ＭＳ Ｐゴシック" charset="0"/>
              </a:rPr>
              <a:t> before writing to it</a:t>
            </a:r>
          </a:p>
          <a:p>
            <a:pPr lvl="1"/>
            <a:r>
              <a:rPr lang="en-US" sz="1900">
                <a:latin typeface="Arial" charset="0"/>
                <a:ea typeface="ＭＳ Ｐゴシック" charset="0"/>
              </a:rPr>
              <a:t>Read disturb: Reads can cause cells near the read cell to change</a:t>
            </a:r>
          </a:p>
          <a:p>
            <a:pPr lvl="2"/>
            <a:r>
              <a:rPr lang="en-US" sz="1500">
                <a:latin typeface="Arial" charset="0"/>
                <a:ea typeface="ＭＳ Ｐゴシック" charset="0"/>
              </a:rPr>
              <a:t>Solution: Periodically re-write blocks</a:t>
            </a:r>
          </a:p>
          <a:p>
            <a:pPr lvl="1"/>
            <a:r>
              <a:rPr lang="en-US" sz="1900">
                <a:latin typeface="Arial" charset="0"/>
                <a:ea typeface="ＭＳ Ｐゴシック" charset="0"/>
              </a:rPr>
              <a:t>Limited number of erase/write cycles</a:t>
            </a:r>
          </a:p>
          <a:p>
            <a:pPr lvl="2"/>
            <a:r>
              <a:rPr lang="en-US" sz="1500">
                <a:latin typeface="Arial" charset="0"/>
                <a:ea typeface="ＭＳ Ｐゴシック" charset="0"/>
              </a:rPr>
              <a:t>Most flash on the market today can withstand up to 1 million erase/write cycles</a:t>
            </a:r>
          </a:p>
          <a:p>
            <a:pPr lvl="2"/>
            <a:r>
              <a:rPr lang="en-US" sz="1500">
                <a:latin typeface="Arial" charset="0"/>
                <a:ea typeface="ＭＳ Ｐゴシック" charset="0"/>
              </a:rPr>
              <a:t>Flash Translation Layer (FTL): writes to a different cell each time to wear-level device, cache to avoid excessive writes</a:t>
            </a:r>
          </a:p>
          <a:p>
            <a:r>
              <a:rPr lang="en-US" sz="2100">
                <a:latin typeface="Arial" charset="0"/>
                <a:ea typeface="ＭＳ Ｐゴシック" charset="0"/>
                <a:cs typeface="ＭＳ Ｐゴシック" charset="0"/>
              </a:rPr>
              <a:t>How does this affect how we design filesystems???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7EF7D05-E648-D948-81C6-6AD01BDDEA18}" type="slidenum">
              <a:rPr lang="en-US"/>
              <a:pPr/>
              <a:t>27</a:t>
            </a:fld>
            <a:endParaRPr lang="en-US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838200"/>
            <a:ext cx="2524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8D06124-7698-F041-BDA7-2B69ACF10273}" type="slidenum">
              <a:rPr lang="en-US"/>
              <a:pPr/>
              <a:t>28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Part 2: I/O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Input and Output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computer’s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job is to process data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Computation (CPU, cache, and memory)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Move data into and out of a system (between I/O devices and memory)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Challenges with I/O devices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Different categories: storage, networking, displays, etc.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Large number of device drivers to support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Device drivers run in kernel mode and can crash systems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Goals of the OS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Provide a generic, consistent, convenient and reliable way to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access I/O devices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As device-independent as possible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</a:rPr>
              <a:t>Don’t </a:t>
            </a:r>
            <a:r>
              <a:rPr lang="en-US" sz="2000" dirty="0">
                <a:latin typeface="Arial" charset="0"/>
                <a:ea typeface="ＭＳ Ｐゴシック" charset="0"/>
              </a:rPr>
              <a:t>hurt the performance capability of the I/O system too much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3A96B50-87C4-E349-8CCE-D4530F72BA55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But first,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F738-892E-3046-B1BD-D0F6CF3721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2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How does the CPU talk to devices?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Device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controller: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Circuit that enables devices to talk to the peripheral bus</a:t>
            </a:r>
          </a:p>
          <a:p>
            <a:r>
              <a:rPr lang="en-US" sz="24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Host adapter: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Circuit that enables the computer to talk to the peripheral bus</a:t>
            </a:r>
          </a:p>
          <a:p>
            <a:r>
              <a:rPr lang="en-US" sz="24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Bus: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Wires that transfer data between components inside computer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Device controller allows OS to specify simpler instructions to access data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Example: a disk controller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Translates</a:t>
            </a:r>
            <a:r>
              <a:rPr lang="en-US" sz="20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 </a:t>
            </a:r>
            <a:r>
              <a:rPr lang="ja-JP" altLang="en-US" sz="20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0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access sector 23</a:t>
            </a:r>
            <a:r>
              <a:rPr lang="ja-JP" altLang="en-US" sz="20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000" dirty="0">
                <a:latin typeface="Arial" charset="0"/>
                <a:ea typeface="ＭＳ Ｐゴシック" charset="0"/>
              </a:rPr>
              <a:t> to </a:t>
            </a:r>
            <a:r>
              <a:rPr lang="ja-JP" altLang="en-US" sz="20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0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move head reader 1.672725272 cm from edge of platter</a:t>
            </a:r>
            <a:r>
              <a:rPr lang="ja-JP" altLang="en-US" sz="20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”</a:t>
            </a:r>
            <a:endParaRPr lang="en-US" sz="2000" dirty="0">
              <a:solidFill>
                <a:srgbClr val="0000CC"/>
              </a:solidFill>
              <a:latin typeface="Arial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Disk controller </a:t>
            </a:r>
            <a:r>
              <a:rPr lang="ja-JP" altLang="en-US" sz="2000" dirty="0">
                <a:latin typeface="Arial" charset="0"/>
                <a:ea typeface="ＭＳ Ｐゴシック" charset="0"/>
              </a:rPr>
              <a:t>“</a:t>
            </a:r>
            <a:r>
              <a:rPr lang="en-US" sz="2000" dirty="0">
                <a:latin typeface="Arial" charset="0"/>
                <a:ea typeface="ＭＳ Ｐゴシック" charset="0"/>
              </a:rPr>
              <a:t>advertises</a:t>
            </a:r>
            <a:r>
              <a:rPr lang="ja-JP" altLang="en-US" sz="2000" dirty="0">
                <a:latin typeface="Arial" charset="0"/>
                <a:ea typeface="ＭＳ Ｐゴシック" charset="0"/>
              </a:rPr>
              <a:t>”</a:t>
            </a:r>
            <a:r>
              <a:rPr lang="en-US" sz="2000" dirty="0">
                <a:latin typeface="Arial" charset="0"/>
                <a:ea typeface="ＭＳ Ｐゴシック" charset="0"/>
              </a:rPr>
              <a:t> disk parameters to OS, hides internal disk geometry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Most modern hard drives have disk controller embedded as a chip on the physical device</a:t>
            </a: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FA5383C-222C-0347-BC23-DE157EA5AE41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Review: Computer Architecture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Compute hardware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CPU and caches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Chipset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Memory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I/O Hardware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I/O bus or interconnect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I/O controller or adaptor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I/O device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Two types of I/O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Programmed I/O (PIO)</a:t>
            </a:r>
          </a:p>
          <a:p>
            <a:pPr lvl="2"/>
            <a:r>
              <a:rPr lang="en-US" sz="2000" dirty="0">
                <a:latin typeface="Arial" charset="0"/>
                <a:ea typeface="ＭＳ Ｐゴシック" charset="0"/>
              </a:rPr>
              <a:t>CPU does the work of moving data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Direct Memory Access (DMA)</a:t>
            </a:r>
          </a:p>
          <a:p>
            <a:pPr lvl="2"/>
            <a:r>
              <a:rPr lang="en-US" sz="2000" dirty="0">
                <a:latin typeface="Arial" charset="0"/>
                <a:ea typeface="ＭＳ Ｐゴシック" charset="0"/>
              </a:rPr>
              <a:t>CPU offloads the work of moving data to DMA controller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1FC5A5F-2D76-7045-B28D-4D96C5DA045F}" type="slidenum">
              <a:rPr lang="en-US"/>
              <a:pPr/>
              <a:t>31</a:t>
            </a:fld>
            <a:endParaRPr lang="en-US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44958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Programmed Input Device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5029200" cy="5334000"/>
          </a:xfrm>
        </p:spPr>
        <p:txBody>
          <a:bodyPr/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Device controller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Status register</a:t>
            </a:r>
          </a:p>
          <a:p>
            <a:pPr lvl="2"/>
            <a:r>
              <a:rPr lang="en-US" sz="1400" dirty="0">
                <a:latin typeface="Arial" charset="0"/>
                <a:ea typeface="ＭＳ Ｐゴシック" charset="0"/>
              </a:rPr>
              <a:t>ready: tells if the host is done</a:t>
            </a:r>
          </a:p>
          <a:p>
            <a:pPr lvl="2"/>
            <a:r>
              <a:rPr lang="en-US" sz="1400" dirty="0">
                <a:latin typeface="Arial" charset="0"/>
                <a:ea typeface="ＭＳ Ｐゴシック" charset="0"/>
              </a:rPr>
              <a:t>busy: tells if the controller is done</a:t>
            </a:r>
          </a:p>
          <a:p>
            <a:pPr lvl="2"/>
            <a:r>
              <a:rPr lang="en-US" sz="1400" dirty="0" err="1">
                <a:latin typeface="Arial" charset="0"/>
                <a:ea typeface="ＭＳ Ｐゴシック" charset="0"/>
              </a:rPr>
              <a:t>int</a:t>
            </a:r>
            <a:r>
              <a:rPr lang="en-US" sz="1400" dirty="0">
                <a:latin typeface="Arial" charset="0"/>
                <a:ea typeface="ＭＳ Ｐゴシック" charset="0"/>
              </a:rPr>
              <a:t>: interrupt</a:t>
            </a:r>
          </a:p>
          <a:p>
            <a:pPr lvl="2"/>
            <a:r>
              <a:rPr lang="en-US" sz="1400" dirty="0">
                <a:latin typeface="Arial" charset="0"/>
                <a:ea typeface="ＭＳ Ｐゴシック" charset="0"/>
              </a:rPr>
              <a:t>…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Data registers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 simple mouse design</a:t>
            </a: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</a:rPr>
              <a:t>When moved, put </a:t>
            </a:r>
            <a:r>
              <a:rPr lang="en-US" sz="1800" dirty="0">
                <a:latin typeface="Arial" charset="0"/>
                <a:ea typeface="ＭＳ Ｐゴシック" charset="0"/>
              </a:rPr>
              <a:t>(X, Y) in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mouse’s </a:t>
            </a:r>
            <a:r>
              <a:rPr lang="en-US" sz="1800" dirty="0">
                <a:latin typeface="Arial" charset="0"/>
                <a:ea typeface="ＭＳ Ｐゴシック" charset="0"/>
              </a:rPr>
              <a:t>device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controller’s data registers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</a:rPr>
              <a:t>Interrupt CPU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Input on an interrupt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CPU saves state of currently-executing program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Reads values in X, Y registers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Sets ready bit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Wakes up a process/thread or execute a piece of code to handle interrupt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8E0D1556-DE51-5C49-8564-96BC73E16B8F}" type="slidenum">
              <a:rPr lang="en-US"/>
              <a:pPr/>
              <a:t>32</a:t>
            </a:fld>
            <a:endParaRPr lang="en-US"/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1600200"/>
            <a:ext cx="39100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Programmed Output Device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4953000" cy="53340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Device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Status registers (ready, busy, … )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Data registers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Example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A serial output device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Perform an output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CPU: Poll the busy bit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Writes the data to data register(s)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Set ready bit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Controller sets busy bit and transfers data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Controller clears the busy bit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24CDA77-8EA2-9741-A5F7-F7C334BFA73C}" type="slidenum">
              <a:rPr lang="en-US"/>
              <a:pPr/>
              <a:t>33</a:t>
            </a:fld>
            <a:endParaRPr lang="en-US"/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1371600"/>
            <a:ext cx="4010025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Direct Memory Access (DMA)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DMA controller or adaptor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Status register (ready, busy, interrupt, …)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DMA command register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DMA register (address, size)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DMA buffer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Host CPU initiates DMA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Device driver call (kernel mode)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Wait until DMA device is free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Initiate a DMA transaction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(command, memory address, size)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Block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Controller performs DMA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DMA data to device (size--; address++)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Interrupt on completion (size == 0)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Interrupt handler (on completion)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Wakeup the blocked process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A0FD0CC-48C2-8342-8085-9CA6A677F134}" type="slidenum">
              <a:rPr lang="en-US"/>
              <a:pPr/>
              <a:t>34</a:t>
            </a:fld>
            <a:endParaRPr lang="en-US"/>
          </a:p>
        </p:txBody>
      </p:sp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70038"/>
            <a:ext cx="388620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Memory-mapped I/O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500" dirty="0">
                <a:latin typeface="Arial" charset="0"/>
                <a:ea typeface="ＭＳ Ｐゴシック" charset="0"/>
                <a:cs typeface="ＭＳ Ｐゴシック" charset="0"/>
              </a:rPr>
              <a:t>Use the same address bus to address both memory and I/O devices</a:t>
            </a:r>
          </a:p>
          <a:p>
            <a:pPr lvl="1"/>
            <a:r>
              <a:rPr lang="en-US" sz="2500" dirty="0">
                <a:latin typeface="Arial" charset="0"/>
                <a:ea typeface="ＭＳ Ｐゴシック" charset="0"/>
              </a:rPr>
              <a:t>The memory and registers of I/O devices are mapped to address values</a:t>
            </a:r>
          </a:p>
          <a:p>
            <a:pPr lvl="1"/>
            <a:r>
              <a:rPr lang="en-US" sz="2500" dirty="0">
                <a:latin typeface="Arial" charset="0"/>
                <a:ea typeface="ＭＳ Ｐゴシック" charset="0"/>
              </a:rPr>
              <a:t>Allows same CPU instructions to be used with regular memory and devices</a:t>
            </a:r>
          </a:p>
          <a:p>
            <a:r>
              <a:rPr lang="en-US" sz="2500" dirty="0">
                <a:latin typeface="Arial" charset="0"/>
                <a:ea typeface="ＭＳ Ｐゴシック" charset="0"/>
                <a:cs typeface="ＭＳ Ｐゴシック" charset="0"/>
              </a:rPr>
              <a:t>I/O devices, memory controller, monitor address bus	</a:t>
            </a:r>
          </a:p>
          <a:p>
            <a:pPr lvl="1"/>
            <a:r>
              <a:rPr lang="en-US" sz="2500" dirty="0">
                <a:latin typeface="Arial" charset="0"/>
                <a:ea typeface="ＭＳ Ｐゴシック" charset="0"/>
              </a:rPr>
              <a:t>Each responds to addresses they own</a:t>
            </a:r>
          </a:p>
          <a:p>
            <a:r>
              <a:rPr lang="en-US" sz="2500" dirty="0">
                <a:latin typeface="Arial" charset="0"/>
                <a:ea typeface="ＭＳ Ｐゴシック" charset="0"/>
                <a:cs typeface="ＭＳ Ｐゴシック" charset="0"/>
              </a:rPr>
              <a:t>Orthogonal to DMA</a:t>
            </a:r>
          </a:p>
          <a:p>
            <a:pPr lvl="1"/>
            <a:r>
              <a:rPr lang="en-US" sz="2500" dirty="0">
                <a:latin typeface="Arial" charset="0"/>
                <a:ea typeface="ＭＳ Ｐゴシック" charset="0"/>
              </a:rPr>
              <a:t>May be used with, or without, DMA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827545F-B05D-4A4F-9FAC-15AD53914666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Polling- vs. Interrupt-driven I/O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Polling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CPU issues I/O command 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CPU directly writes instructions into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device’s </a:t>
            </a:r>
            <a:r>
              <a:rPr lang="en-US" sz="2000" dirty="0">
                <a:latin typeface="Arial" charset="0"/>
                <a:ea typeface="ＭＳ Ｐゴシック" charset="0"/>
              </a:rPr>
              <a:t>registers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CPU busy waits for completion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Interrupt-driven I/O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CPU issues I/O command 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CPU directly writes instructions into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device’s </a:t>
            </a:r>
            <a:r>
              <a:rPr lang="en-US" sz="2000" dirty="0">
                <a:latin typeface="Arial" charset="0"/>
                <a:ea typeface="ＭＳ Ｐゴシック" charset="0"/>
              </a:rPr>
              <a:t>registers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CPU continues operation until interrupt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Direct Memory Access (DMA)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Typically done with Interrupt-driven I/O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CPU asks DMA controller to perform device-to-memory transfer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DMA issues I/O command and transfers new item into memory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CPU module is interrupted after completion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Which is better, polling or interrupt-driven I/O?</a:t>
            </a: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CC9D94A-A4E3-B04D-905F-4865B1D81D1F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Polling- vs. Interrupt-driven I/O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Polling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Expensive for large transfers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Better for small, dedicated systems with infrequent I/O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Interrupt-driven 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Overcomes CPU busy waiting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I/O module interrupts when ready: event driven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DFAAE49-64D5-B04D-9A5D-0FBA2850D509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 Interrupts are implemented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CPU hardware has an interrupt report line that the CPU tests after executing every instruction </a:t>
            </a:r>
          </a:p>
          <a:p>
            <a:pPr marL="928688" lvl="1"/>
            <a:r>
              <a:rPr lang="en-US" sz="2400">
                <a:latin typeface="Arial" charset="0"/>
                <a:ea typeface="ＭＳ Ｐゴシック" charset="0"/>
              </a:rPr>
              <a:t>If a(ny) device raises an interrupt by setting interrupt report line</a:t>
            </a:r>
          </a:p>
          <a:p>
            <a:pPr marL="1333500" lvl="2"/>
            <a:r>
              <a:rPr lang="en-US" sz="1800">
                <a:latin typeface="Arial" charset="0"/>
                <a:ea typeface="ＭＳ Ｐゴシック" charset="0"/>
              </a:rPr>
              <a:t>CPU catches the interrupt and saves the state of current running process into PCB</a:t>
            </a:r>
          </a:p>
          <a:p>
            <a:pPr marL="1333500" lvl="2"/>
            <a:r>
              <a:rPr lang="en-US" sz="1800">
                <a:latin typeface="Arial" charset="0"/>
                <a:ea typeface="ＭＳ Ｐゴシック" charset="0"/>
              </a:rPr>
              <a:t>CPU dispatches/starts the interrupt handler </a:t>
            </a:r>
          </a:p>
          <a:p>
            <a:pPr marL="1333500" lvl="2"/>
            <a:r>
              <a:rPr lang="en-US" sz="1800">
                <a:latin typeface="Arial" charset="0"/>
                <a:ea typeface="ＭＳ Ｐゴシック" charset="0"/>
              </a:rPr>
              <a:t>Interrupt handler determines cause, services the device and clears the interrupt report line</a:t>
            </a:r>
          </a:p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Other uses of interrupts: exceptions</a:t>
            </a:r>
          </a:p>
          <a:p>
            <a:pPr marL="928688" lvl="1"/>
            <a:r>
              <a:rPr lang="en-US">
                <a:latin typeface="Arial" charset="0"/>
                <a:ea typeface="ＭＳ Ｐゴシック" charset="0"/>
              </a:rPr>
              <a:t>Division by zero, wrong address </a:t>
            </a:r>
          </a:p>
          <a:p>
            <a:pPr marL="928688" lvl="1"/>
            <a:r>
              <a:rPr lang="en-US">
                <a:latin typeface="Arial" charset="0"/>
                <a:ea typeface="ＭＳ Ｐゴシック" charset="0"/>
              </a:rPr>
              <a:t>System calls (software interrupts/signals, trap) </a:t>
            </a:r>
          </a:p>
          <a:p>
            <a:pPr marL="928688" lvl="1"/>
            <a:r>
              <a:rPr lang="en-US">
                <a:latin typeface="Arial" charset="0"/>
                <a:ea typeface="ＭＳ Ｐゴシック" charset="0"/>
              </a:rPr>
              <a:t>Virtual memory paging</a:t>
            </a: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829ED8E9-482C-FB4B-AC39-DF515FBB109B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I/O Software Stack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3775CFC-013F-D648-AEBB-1E39189C0481}" type="slidenum">
              <a:rPr lang="en-US"/>
              <a:pPr/>
              <a:t>39</a:t>
            </a:fld>
            <a:endParaRPr lang="en-US"/>
          </a:p>
        </p:txBody>
      </p:sp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171575"/>
            <a:ext cx="72961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in your web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Why are multiple threads useful in your web server – as opposed to serving all clients with a single thread in a single process? (Check all that apply)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Multiple threads can spread work across multiple cores / CPUs to decrease processing time.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Multiple threads have greater memory space to read files and write them to the network.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A single thread would have to switch back and forth between each connection, which is slow and annoying to program.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One thread can be reading/writing from the network while another is waiting to read a file off disk.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F738-892E-3046-B1BD-D0F6CF37211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7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Interrupt Handling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Save context (registers that hw hasn</a:t>
            </a:r>
            <a:r>
              <a:rPr lang="ja-JP" altLang="en-US" sz="24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 saved, PSW etc)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Mask interrupts if needed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Set up a context for interrupt service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Set up a stack for interrupt service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Acknowledge interrupt controller, perhaps enable it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Save entire context to PCB</a:t>
            </a:r>
          </a:p>
          <a:p>
            <a:r>
              <a:rPr lang="en-US" sz="2400" b="1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Run the interrupt service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Unmask interrupts if needed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Possibly change the priority of the process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Run the scheduler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Then OS will set up context for next process, load registers and PSW, start running process …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41624C1-6271-3B4A-BAF8-D4192B3B6A5E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Device Drivers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solidFill>
                <a:srgbClr val="000000"/>
              </a:solidFill>
              <a:latin typeface="ArialMT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ArialMT" charset="0"/>
                <a:ea typeface="ＭＳ Ｐゴシック" charset="0"/>
                <a:cs typeface="ＭＳ Ｐゴシック" charset="0"/>
              </a:rPr>
              <a:t>Manage the complexity and differences among specific types of devices (disk vs. mouse, different types of disks …)</a:t>
            </a:r>
          </a:p>
          <a:p>
            <a:r>
              <a:rPr lang="en-US" sz="2000">
                <a:solidFill>
                  <a:srgbClr val="000000"/>
                </a:solidFill>
                <a:latin typeface="ArialMT" charset="0"/>
                <a:ea typeface="ＭＳ Ｐゴシック" charset="0"/>
                <a:cs typeface="ＭＳ Ｐゴシック" charset="0"/>
              </a:rPr>
              <a:t>Each handles one type of device or small class of them (eg SCSI)</a:t>
            </a: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67FBCE6-2E3A-3E40-A5AC-D705C0528ADD}" type="slidenum">
              <a:rPr lang="en-US"/>
              <a:pPr/>
              <a:t>41</a:t>
            </a:fld>
            <a:endParaRPr lang="en-US"/>
          </a:p>
        </p:txBody>
      </p:sp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0580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Typical Device Driver Design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Operating system and driver communication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Commands and data between OS and device drivers</a:t>
            </a:r>
          </a:p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Driver and hardware communication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Commands and data between driver and hardware</a:t>
            </a:r>
          </a:p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Driver responsibilities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Initialize devices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Interpreting commands from OS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Schedule multiple outstanding requests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Manage data transfers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Accept and process interrupts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Maintain the integrity of driver and kernel data structures</a:t>
            </a: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11FC562-133D-144D-88F1-9AD30A8594CE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Device Driver Behavior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Check input parameters for validity, and translate them to device specific language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Check if device is free (wait or block if not)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Issue commands to control device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Write them into device controller</a:t>
            </a:r>
            <a:r>
              <a:rPr lang="ja-JP" altLang="en-US" sz="1600">
                <a:latin typeface="Arial" charset="0"/>
                <a:ea typeface="ＭＳ Ｐゴシック" charset="0"/>
              </a:rPr>
              <a:t>’</a:t>
            </a:r>
            <a:r>
              <a:rPr lang="en-US" sz="1600">
                <a:latin typeface="Arial" charset="0"/>
                <a:ea typeface="ＭＳ Ｐゴシック" charset="0"/>
              </a:rPr>
              <a:t>s registers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Check after each if device is ready for next (wait or block if not)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Block or wait for controller to finish work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Check for errors, and pass data to device-independent software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Return status information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Process next queued request, or block waiting for next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Challenges: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Must be reentrant (can be called by an interrupt while running)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Handle hot-pluggable devices and device removal while running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Complex and many of them; bugs in them can crash system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5DE1D4B-C08E-904B-B44D-5BCC840FC90F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Types of I/O Devices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Block devices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Organize data in fixed-size blocks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Transfers are in units of blocks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Blocks have addresses and data are therefore addressable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E.g. hard disks, USB disks, CD-ROMs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Character devices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Delivers or accepts a stream of characters, no block structure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Not addressable, no seeks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Can read from stream or write to stream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Printers, network interfaces, terminals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Like everything, not a perfect classification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E.g. tape drives have blocks but not randomly accessed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Clocks are I/O devices that just generate interrupts</a:t>
            </a: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39D7DD9-8D6F-A348-BFDE-8E47068BCE0C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Char/Block Device Interfaces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Character device interface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read( deviceNumber, bufferAddr, size )</a:t>
            </a:r>
          </a:p>
          <a:p>
            <a:pPr lvl="2"/>
            <a:r>
              <a:rPr lang="en-US" sz="1800">
                <a:latin typeface="Arial" charset="0"/>
                <a:ea typeface="ＭＳ Ｐゴシック" charset="0"/>
              </a:rPr>
              <a:t>Reads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size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</a:rPr>
              <a:t> bytes from a byte stream device to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bufferAddr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endParaRPr lang="en-US" sz="1800">
              <a:latin typeface="Arial" charset="0"/>
              <a:ea typeface="ＭＳ Ｐゴシック" charset="0"/>
            </a:endParaRP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write( deviceNumber, bufferAddr, size )</a:t>
            </a:r>
          </a:p>
          <a:p>
            <a:pPr lvl="2"/>
            <a:r>
              <a:rPr lang="en-US" sz="1800">
                <a:latin typeface="Arial" charset="0"/>
                <a:ea typeface="ＭＳ Ｐゴシック" charset="0"/>
              </a:rPr>
              <a:t>Write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size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</a:rPr>
              <a:t> bytes from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bufferAddr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</a:rPr>
              <a:t> to a byte stream device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Block device interface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read( deviceNumber, deviceAddr, bufferAddr )</a:t>
            </a:r>
          </a:p>
          <a:p>
            <a:pPr lvl="2"/>
            <a:r>
              <a:rPr lang="en-US" sz="1800">
                <a:latin typeface="Arial" charset="0"/>
                <a:ea typeface="ＭＳ Ｐゴシック" charset="0"/>
              </a:rPr>
              <a:t>Transfer a block of data from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deviceAddr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</a:rPr>
              <a:t> to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bufferAddr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endParaRPr lang="en-US" sz="1800">
              <a:latin typeface="Arial" charset="0"/>
              <a:ea typeface="ＭＳ Ｐゴシック" charset="0"/>
            </a:endParaRP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write( deviceNumber, deviceAddr, bufferAddr )</a:t>
            </a:r>
          </a:p>
          <a:p>
            <a:pPr lvl="2"/>
            <a:r>
              <a:rPr lang="en-US" sz="1800">
                <a:latin typeface="Arial" charset="0"/>
                <a:ea typeface="ＭＳ Ｐゴシック" charset="0"/>
              </a:rPr>
              <a:t>Transfer a block of data from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bufferAddr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</a:rPr>
              <a:t> to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deviceAddr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endParaRPr lang="en-US" sz="1800">
              <a:latin typeface="Arial" charset="0"/>
              <a:ea typeface="ＭＳ Ｐゴシック" charset="0"/>
            </a:endParaRP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seek( deviceNumber, deviceAddress )</a:t>
            </a:r>
          </a:p>
          <a:p>
            <a:pPr lvl="2"/>
            <a:r>
              <a:rPr lang="en-US" sz="1800">
                <a:latin typeface="Arial" charset="0"/>
                <a:ea typeface="ＭＳ Ｐゴシック" charset="0"/>
              </a:rPr>
              <a:t>Move the head to the correct position</a:t>
            </a:r>
          </a:p>
          <a:p>
            <a:pPr lvl="2"/>
            <a:r>
              <a:rPr lang="en-US" sz="1800">
                <a:latin typeface="Arial" charset="0"/>
                <a:ea typeface="ＭＳ Ｐゴシック" charset="0"/>
              </a:rPr>
              <a:t>Usually not necessary</a:t>
            </a: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E8192E9-5969-0E47-9E5E-9350394F0741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Sync vs Asynchronous I/O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Synchronous I/O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read() or write() will block a user process until its completion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OS overlaps synchronous I/O with another process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Asynchronous I/O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read() or write() will not block a user process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user process can do other things before I/O completion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I/O completion will notify the user process</a:t>
            </a: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842DE44C-2FCF-5943-8B3F-91AB3CAC0493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Example: Blocked Read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 process issues a read call which executes a system call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System call code checks for correctness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If it needs to perform I/O, it will issues a device driver call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Device driver allocates a buffer for read and schedules I/O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Controller performs DMA data transfer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Block the current process and schedule a ready process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Device generates an interrupt on completion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Interrupt handler stores any data and notifies completion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Move data from kernel buffer to user buffer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Wakeup blocked process (make it ready)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User process continues when it is scheduled to run</a:t>
            </a: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BC2CB22-1268-E343-BE6F-225512134EEB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Why does the DNS system use caching?</a:t>
            </a:r>
            <a:r>
              <a:rPr lang="en-US" sz="2500" dirty="0" smtClean="0"/>
              <a:t> (Check all that apply)</a:t>
            </a:r>
            <a:endParaRPr lang="en-US" sz="25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Returns more up-to-date results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Improves speed of response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Decreases workload on root and authoritative DNS servers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Improves security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Improves robustness (things still work even if some DNS servers fail)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F738-892E-3046-B1BD-D0F6CF3721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8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4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71C9DAD-1ABE-0140-B5CB-D6BF9C57CC62}" type="slidenum">
              <a:rPr lang="en-US"/>
              <a:pPr/>
              <a:t>6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Part 1: Disks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31950"/>
            <a:ext cx="34290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Disk Primer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Disks consist of one or more </a:t>
            </a: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platters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divided into </a:t>
            </a: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tracks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Each platter may have one or two </a:t>
            </a:r>
            <a:r>
              <a:rPr lang="en-US" sz="1600">
                <a:solidFill>
                  <a:srgbClr val="FF0000"/>
                </a:solidFill>
                <a:latin typeface="Arial" charset="0"/>
                <a:ea typeface="ＭＳ Ｐゴシック" charset="0"/>
              </a:rPr>
              <a:t>heads</a:t>
            </a:r>
            <a:r>
              <a:rPr lang="en-US" sz="1600">
                <a:latin typeface="Arial" charset="0"/>
                <a:ea typeface="ＭＳ Ｐゴシック" charset="0"/>
              </a:rPr>
              <a:t> that perform read/write operations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Each track consists of multiple </a:t>
            </a:r>
            <a:r>
              <a:rPr lang="en-US" sz="1600">
                <a:solidFill>
                  <a:srgbClr val="FF0000"/>
                </a:solidFill>
                <a:latin typeface="Arial" charset="0"/>
                <a:ea typeface="ＭＳ Ｐゴシック" charset="0"/>
              </a:rPr>
              <a:t>sectors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The set of sectors across all platters is a </a:t>
            </a:r>
            <a:r>
              <a:rPr lang="en-US" sz="1600">
                <a:solidFill>
                  <a:srgbClr val="FF0000"/>
                </a:solidFill>
                <a:latin typeface="Arial" charset="0"/>
                <a:ea typeface="ＭＳ Ｐゴシック" charset="0"/>
              </a:rPr>
              <a:t>cylinder</a:t>
            </a:r>
          </a:p>
          <a:p>
            <a:pPr lvl="1"/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61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EAE143F-1336-864A-B6E5-A8482B685F6C}" type="slidenum">
              <a:rPr lang="en-US"/>
              <a:pPr/>
              <a:t>7</a:t>
            </a:fld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81575"/>
            <a:ext cx="28479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32"/>
          <a:stretch>
            <a:fillRect/>
          </a:stretch>
        </p:blipFill>
        <p:spPr bwMode="auto">
          <a:xfrm>
            <a:off x="77788" y="2514600"/>
            <a:ext cx="32194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Hard Disk Evolution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IBM 305 RAMAC (1956)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First commercially produced hard drive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5 Mbyte capacity, 50 platters each 24</a:t>
            </a:r>
            <a:r>
              <a:rPr lang="ja-JP" altLang="en-US" sz="2000">
                <a:latin typeface="Arial" charset="0"/>
                <a:ea typeface="ＭＳ Ｐゴシック" charset="0"/>
              </a:rPr>
              <a:t>”</a:t>
            </a:r>
            <a:r>
              <a:rPr lang="en-US" sz="2000">
                <a:latin typeface="Arial" charset="0"/>
                <a:ea typeface="ＭＳ Ｐゴシック" charset="0"/>
              </a:rPr>
              <a:t> in diameter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D337604-E856-6947-A06F-3500CFEBCCC1}" type="slidenum">
              <a:rPr lang="en-US"/>
              <a:pPr/>
              <a:t>8</a:t>
            </a:fld>
            <a:endParaRPr lang="en-US"/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38388"/>
            <a:ext cx="5076825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recording your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does the disk storage to record the audio of your entire life cost?</a:t>
            </a:r>
          </a:p>
          <a:p>
            <a:pPr lvl="1"/>
            <a:r>
              <a:rPr lang="en-US" dirty="0" smtClean="0"/>
              <a:t>The whole thing ... even when you’re asleep and even the part you haven’t lived yet</a:t>
            </a:r>
          </a:p>
          <a:p>
            <a:pPr lvl="1"/>
            <a:r>
              <a:rPr lang="en-US" dirty="0" smtClean="0"/>
              <a:t>Assume pretty good quality audio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F738-892E-3046-B1BD-D0F6CF3721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2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me1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/>
          </a:solidFill>
        </a:ln>
      </a:spPr>
      <a:bodyPr wrap="square" rtlCol="0" anchor="ctr">
        <a:noAutofit/>
      </a:bodyPr>
      <a:lstStyle>
        <a:defPPr algn="ctr">
          <a:defRPr dirty="0" smtClean="0"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28863</TotalTime>
  <Words>2756</Words>
  <Application>Microsoft Macintosh PowerPoint</Application>
  <PresentationFormat>On-screen Show (4:3)</PresentationFormat>
  <Paragraphs>438</Paragraphs>
  <Slides>47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Tahoma</vt:lpstr>
      <vt:lpstr>ＭＳ Ｐゴシック</vt:lpstr>
      <vt:lpstr>Arial</vt:lpstr>
      <vt:lpstr>Wingdings</vt:lpstr>
      <vt:lpstr>Times New Roman</vt:lpstr>
      <vt:lpstr>ArialMT</vt:lpstr>
      <vt:lpstr>Courier New</vt:lpstr>
      <vt:lpstr>Courier</vt:lpstr>
      <vt:lpstr>Theme1</vt:lpstr>
      <vt:lpstr>I/O and Filesystems</vt:lpstr>
      <vt:lpstr>Announcements</vt:lpstr>
      <vt:lpstr>But first, review</vt:lpstr>
      <vt:lpstr>Threads in your web server</vt:lpstr>
      <vt:lpstr>DNS caching</vt:lpstr>
      <vt:lpstr>Part 1: Disks</vt:lpstr>
      <vt:lpstr>A Disk Primer</vt:lpstr>
      <vt:lpstr>Hard Disk Evolution</vt:lpstr>
      <vt:lpstr>Cost of recording your life</vt:lpstr>
      <vt:lpstr>Hard Drive Evolution</vt:lpstr>
      <vt:lpstr>Disk access time</vt:lpstr>
      <vt:lpstr>Disks are messy and slow</vt:lpstr>
      <vt:lpstr>ATA Interfaces</vt:lpstr>
      <vt:lpstr>Disk I/O Scheduling</vt:lpstr>
      <vt:lpstr>Disk I/O Scheduling</vt:lpstr>
      <vt:lpstr>SCAN example</vt:lpstr>
      <vt:lpstr>SCAN example</vt:lpstr>
      <vt:lpstr>SCAN example</vt:lpstr>
      <vt:lpstr>SCAN example</vt:lpstr>
      <vt:lpstr>SCAN example</vt:lpstr>
      <vt:lpstr>SCAN example</vt:lpstr>
      <vt:lpstr>SCAN example</vt:lpstr>
      <vt:lpstr>SCAN example</vt:lpstr>
      <vt:lpstr>SCAN example</vt:lpstr>
      <vt:lpstr>SCAN example</vt:lpstr>
      <vt:lpstr>SCAN example</vt:lpstr>
      <vt:lpstr>What about flash?</vt:lpstr>
      <vt:lpstr>Part 2: I/O</vt:lpstr>
      <vt:lpstr>Input and Output</vt:lpstr>
      <vt:lpstr>How does the CPU talk to devices?</vt:lpstr>
      <vt:lpstr>Review: Computer Architecture</vt:lpstr>
      <vt:lpstr>Programmed Input Device</vt:lpstr>
      <vt:lpstr>Programmed Output Device</vt:lpstr>
      <vt:lpstr>Direct Memory Access (DMA)</vt:lpstr>
      <vt:lpstr>Memory-mapped I/O</vt:lpstr>
      <vt:lpstr>Polling- vs. Interrupt-driven I/O</vt:lpstr>
      <vt:lpstr>Polling- vs. Interrupt-driven I/O</vt:lpstr>
      <vt:lpstr>How Interrupts are implemented</vt:lpstr>
      <vt:lpstr>I/O Software Stack</vt:lpstr>
      <vt:lpstr>Interrupt Handling</vt:lpstr>
      <vt:lpstr>Device Drivers</vt:lpstr>
      <vt:lpstr>Typical Device Driver Design</vt:lpstr>
      <vt:lpstr>Device Driver Behavior</vt:lpstr>
      <vt:lpstr>Types of I/O Devices</vt:lpstr>
      <vt:lpstr>Char/Block Device Interfaces</vt:lpstr>
      <vt:lpstr>Sync vs Asynchronous I/O</vt:lpstr>
      <vt:lpstr>Example: Blocked Read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rhk</dc:creator>
  <cp:lastModifiedBy>Philip Godfrey</cp:lastModifiedBy>
  <cp:revision>433</cp:revision>
  <cp:lastPrinted>2010-10-25T15:10:50Z</cp:lastPrinted>
  <dcterms:created xsi:type="dcterms:W3CDTF">2010-10-27T14:36:36Z</dcterms:created>
  <dcterms:modified xsi:type="dcterms:W3CDTF">2012-04-23T12:12:06Z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