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</p:sldMasterIdLst>
  <p:notesMasterIdLst>
    <p:notesMasterId r:id="rId27"/>
  </p:notesMasterIdLst>
  <p:handoutMasterIdLst>
    <p:handoutMasterId r:id="rId28"/>
  </p:handoutMasterIdLst>
  <p:sldIdLst>
    <p:sldId id="1100" r:id="rId3"/>
    <p:sldId id="1155" r:id="rId4"/>
    <p:sldId id="1156" r:id="rId5"/>
    <p:sldId id="1157" r:id="rId6"/>
    <p:sldId id="1158" r:id="rId7"/>
    <p:sldId id="1160" r:id="rId8"/>
    <p:sldId id="1159" r:id="rId9"/>
    <p:sldId id="1150" r:id="rId10"/>
    <p:sldId id="1146" r:id="rId11"/>
    <p:sldId id="1147" r:id="rId12"/>
    <p:sldId id="1153" r:id="rId13"/>
    <p:sldId id="1149" r:id="rId14"/>
    <p:sldId id="1132" r:id="rId15"/>
    <p:sldId id="1133" r:id="rId16"/>
    <p:sldId id="1134" r:id="rId17"/>
    <p:sldId id="1135" r:id="rId18"/>
    <p:sldId id="1140" r:id="rId19"/>
    <p:sldId id="1141" r:id="rId20"/>
    <p:sldId id="1142" r:id="rId21"/>
    <p:sldId id="1161" r:id="rId22"/>
    <p:sldId id="1143" r:id="rId23"/>
    <p:sldId id="1144" r:id="rId24"/>
    <p:sldId id="1145" r:id="rId25"/>
    <p:sldId id="1163" r:id="rId26"/>
  </p:sldIdLst>
  <p:sldSz cx="9144000" cy="6858000" type="screen4x3"/>
  <p:notesSz cx="7302500" cy="9586913"/>
  <p:custDataLst>
    <p:tags r:id="rId2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0E0E0"/>
    <a:srgbClr val="FFFFFF"/>
    <a:srgbClr val="FCFCFC"/>
    <a:srgbClr val="DF9F98"/>
    <a:srgbClr val="D6CDEE"/>
    <a:srgbClr val="F7F5CD"/>
    <a:srgbClr val="FFABAA"/>
    <a:srgbClr val="000000"/>
    <a:srgbClr val="B2E6B2"/>
    <a:srgbClr val="DED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34" autoAdjust="0"/>
    <p:restoredTop sz="95306" autoAdjust="0"/>
  </p:normalViewPr>
  <p:slideViewPr>
    <p:cSldViewPr snapToObjects="1">
      <p:cViewPr varScale="1">
        <p:scale>
          <a:sx n="122" d="100"/>
          <a:sy n="122" d="100"/>
        </p:scale>
        <p:origin x="1552" y="192"/>
      </p:cViewPr>
      <p:guideLst>
        <p:guide orient="horz" pos="17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172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237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042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110000"/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13" y="1220788"/>
            <a:ext cx="8305800" cy="5222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360" tIns="44280" rIns="90360" bIns="442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4813" y="247650"/>
            <a:ext cx="8715375" cy="78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42913" y="6345238"/>
            <a:ext cx="447675" cy="395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rIns="45720" anchor="ctr">
            <a:prstTxWarp prst="textNoShape">
              <a:avLst/>
            </a:prstTxWarp>
            <a:spAutoFit/>
          </a:bodyPr>
          <a:lstStyle/>
          <a:p>
            <a:pPr algn="ctr" defTabSz="457200">
              <a:lnSpc>
                <a:spcPct val="83000"/>
              </a:lnSpc>
              <a:buClr>
                <a:srgbClr val="000066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BC07E77-5360-6D43-8AEB-E24B08212AFE}" type="slidenum">
              <a:rPr lang="en-GB" b="0">
                <a:solidFill>
                  <a:srgbClr val="000066"/>
                </a:solidFill>
                <a:latin typeface="Times New Roman" charset="0"/>
              </a:rPr>
              <a:pPr algn="ctr" defTabSz="457200">
                <a:lnSpc>
                  <a:spcPct val="83000"/>
                </a:lnSpc>
                <a:buClr>
                  <a:srgbClr val="000066"/>
                </a:buClr>
                <a:buSzPct val="100000"/>
                <a:buFont typeface="Times New Roman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‹#›</a:t>
            </a:fld>
            <a:endParaRPr lang="en-GB" b="0">
              <a:solidFill>
                <a:srgbClr val="000066"/>
              </a:solidFill>
              <a:latin typeface="Times New Roman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7561263" y="6392863"/>
            <a:ext cx="108585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rIns="45720" anchor="ctr">
            <a:prstTxWarp prst="textNoShape">
              <a:avLst/>
            </a:prstTxWarp>
            <a:spAutoFit/>
          </a:bodyPr>
          <a:lstStyle/>
          <a:p>
            <a:pPr algn="ctr" defTabSz="457200">
              <a:lnSpc>
                <a:spcPct val="88000"/>
              </a:lnSpc>
              <a:buClr>
                <a:srgbClr val="000066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400" b="0">
                <a:solidFill>
                  <a:srgbClr val="660033"/>
                </a:solidFill>
                <a:latin typeface="Helvetica" charset="0"/>
              </a:rPr>
              <a:t>15-213, F’08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ftr="0" dt="0"/>
  <p:txStyles>
    <p:titleStyle>
      <a:lvl1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660033"/>
        </a:buClr>
        <a:buSzPct val="100000"/>
        <a:buFont typeface="Helvetica" charset="0"/>
        <a:defRPr sz="3800" b="1">
          <a:solidFill>
            <a:srgbClr val="660033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660033"/>
        </a:buClr>
        <a:buSzPct val="100000"/>
        <a:buFont typeface="Helvetica" charset="0"/>
        <a:defRPr sz="3800" b="1">
          <a:solidFill>
            <a:srgbClr val="660033"/>
          </a:solidFill>
          <a:latin typeface="Helvetica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660033"/>
        </a:buClr>
        <a:buSzPct val="100000"/>
        <a:buFont typeface="Helvetica" charset="0"/>
        <a:defRPr sz="3800" b="1">
          <a:solidFill>
            <a:srgbClr val="660033"/>
          </a:solidFill>
          <a:latin typeface="Helvetica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660033"/>
        </a:buClr>
        <a:buSzPct val="100000"/>
        <a:buFont typeface="Helvetica" charset="0"/>
        <a:defRPr sz="3800" b="1">
          <a:solidFill>
            <a:srgbClr val="660033"/>
          </a:solidFill>
          <a:latin typeface="Helvetica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660033"/>
        </a:buClr>
        <a:buSzPct val="100000"/>
        <a:buFont typeface="Helvetica" charset="0"/>
        <a:defRPr sz="3800" b="1">
          <a:solidFill>
            <a:srgbClr val="660033"/>
          </a:solidFill>
          <a:latin typeface="Helvetica" charset="0"/>
          <a:ea typeface="ＭＳ Ｐゴシック" charset="-128"/>
          <a:cs typeface="ＭＳ Ｐゴシック" charset="-128"/>
        </a:defRPr>
      </a:lvl5pPr>
      <a:lvl6pPr marL="1536700" indent="-215900" algn="l" defTabSz="457200" rtl="0" fontAlgn="base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3800" b="1">
          <a:solidFill>
            <a:srgbClr val="660033"/>
          </a:solidFill>
          <a:latin typeface="Helvetica" charset="0"/>
          <a:ea typeface="ＭＳ Ｐゴシック" charset="-128"/>
        </a:defRPr>
      </a:lvl6pPr>
      <a:lvl7pPr marL="1993900" indent="-215900" algn="l" defTabSz="457200" rtl="0" fontAlgn="base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3800" b="1">
          <a:solidFill>
            <a:srgbClr val="660033"/>
          </a:solidFill>
          <a:latin typeface="Helvetica" charset="0"/>
          <a:ea typeface="ＭＳ Ｐゴシック" charset="-128"/>
        </a:defRPr>
      </a:lvl7pPr>
      <a:lvl8pPr marL="2451100" indent="-215900" algn="l" defTabSz="457200" rtl="0" fontAlgn="base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3800" b="1">
          <a:solidFill>
            <a:srgbClr val="660033"/>
          </a:solidFill>
          <a:latin typeface="Helvetica" charset="0"/>
          <a:ea typeface="ＭＳ Ｐゴシック" charset="-128"/>
        </a:defRPr>
      </a:lvl8pPr>
      <a:lvl9pPr marL="2908300" indent="-215900" algn="l" defTabSz="457200" rtl="0" fontAlgn="base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3800" b="1">
          <a:solidFill>
            <a:srgbClr val="660033"/>
          </a:solidFill>
          <a:latin typeface="Helvetica" charset="0"/>
          <a:ea typeface="ＭＳ Ｐゴシック" charset="-128"/>
        </a:defRPr>
      </a:lvl9pPr>
    </p:titleStyle>
    <p:bodyStyle>
      <a:lvl1pPr marL="384175" indent="-384175" algn="l" defTabSz="457200" rtl="0" eaLnBrk="0" fontAlgn="base" hangingPunct="0">
        <a:lnSpc>
          <a:spcPct val="93000"/>
        </a:lnSpc>
        <a:spcBef>
          <a:spcPts val="1500"/>
        </a:spcBef>
        <a:spcAft>
          <a:spcPct val="0"/>
        </a:spcAft>
        <a:buClr>
          <a:srgbClr val="660033"/>
        </a:buClr>
        <a:buSzPct val="45000"/>
        <a:buFont typeface="Wingdings" charset="2"/>
        <a:buChar char=""/>
        <a:defRPr sz="2400" b="1">
          <a:solidFill>
            <a:srgbClr val="003300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46063" algn="l" defTabSz="457200" rtl="0" eaLnBrk="0" fontAlgn="base" hangingPunct="0">
        <a:lnSpc>
          <a:spcPct val="98000"/>
        </a:lnSpc>
        <a:spcBef>
          <a:spcPts val="625"/>
        </a:spcBef>
        <a:spcAft>
          <a:spcPct val="0"/>
        </a:spcAft>
        <a:buClr>
          <a:srgbClr val="660033"/>
        </a:buClr>
        <a:buSzPct val="45000"/>
        <a:buFont typeface="Wingdings" charset="2"/>
        <a:buChar char=""/>
        <a:defRPr sz="2000" b="1">
          <a:solidFill>
            <a:srgbClr val="000066"/>
          </a:solidFill>
          <a:latin typeface="+mn-lt"/>
          <a:ea typeface="ＭＳ Ｐゴシック" charset="-128"/>
        </a:defRPr>
      </a:lvl2pPr>
      <a:lvl3pPr marL="1144588" indent="-236538" algn="l" defTabSz="457200" rtl="0" eaLnBrk="0" fontAlgn="base" hangingPunct="0">
        <a:lnSpc>
          <a:spcPct val="104000"/>
        </a:lnSpc>
        <a:spcBef>
          <a:spcPts val="225"/>
        </a:spcBef>
        <a:spcAft>
          <a:spcPct val="0"/>
        </a:spcAft>
        <a:buClr>
          <a:srgbClr val="005400"/>
        </a:buClr>
        <a:buSzPct val="45000"/>
        <a:buFont typeface="Wingdings" charset="2"/>
        <a:buChar char=""/>
        <a:defRPr b="1">
          <a:solidFill>
            <a:srgbClr val="000099"/>
          </a:solidFill>
          <a:latin typeface="+mn-lt"/>
          <a:ea typeface="ＭＳ Ｐゴシック" charset="-128"/>
        </a:defRPr>
      </a:lvl3pPr>
      <a:lvl4pPr marL="1600200" indent="-228600" algn="l" defTabSz="457200" rtl="0" eaLnBrk="0" fontAlgn="base" hangingPunct="0">
        <a:lnSpc>
          <a:spcPct val="98000"/>
        </a:lnSpc>
        <a:spcBef>
          <a:spcPts val="450"/>
        </a:spcBef>
        <a:spcAft>
          <a:spcPct val="0"/>
        </a:spcAft>
        <a:buClr>
          <a:srgbClr val="000066"/>
        </a:buClr>
        <a:buSzPct val="45000"/>
        <a:buFont typeface="Wingdings" charset="2"/>
        <a:buChar char=""/>
        <a:defRPr b="1">
          <a:solidFill>
            <a:srgbClr val="000066"/>
          </a:solidFill>
          <a:latin typeface="+mn-lt"/>
          <a:ea typeface="ＭＳ Ｐゴシック" charset="-128"/>
        </a:defRPr>
      </a:lvl4pPr>
      <a:lvl5pPr marL="2449513" indent="-228600" algn="l" defTabSz="457200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66"/>
        </a:buClr>
        <a:buSzPct val="45000"/>
        <a:buFont typeface="Wingdings" charset="2"/>
        <a:buChar char=""/>
        <a:defRPr sz="2000">
          <a:solidFill>
            <a:srgbClr val="000066"/>
          </a:solidFill>
          <a:latin typeface="Times New Roman" charset="0"/>
          <a:ea typeface="ＭＳ Ｐゴシック" charset="-128"/>
        </a:defRPr>
      </a:lvl5pPr>
      <a:lvl6pPr marL="2906713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66"/>
        </a:buClr>
        <a:buSzPct val="45000"/>
        <a:buFont typeface="Wingdings" charset="2"/>
        <a:buChar char=""/>
        <a:defRPr sz="2000">
          <a:solidFill>
            <a:srgbClr val="000066"/>
          </a:solidFill>
          <a:latin typeface="Times New Roman" charset="0"/>
          <a:ea typeface="ＭＳ Ｐゴシック" charset="-128"/>
        </a:defRPr>
      </a:lvl6pPr>
      <a:lvl7pPr marL="3363913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66"/>
        </a:buClr>
        <a:buSzPct val="45000"/>
        <a:buFont typeface="Wingdings" charset="2"/>
        <a:buChar char=""/>
        <a:defRPr sz="2000">
          <a:solidFill>
            <a:srgbClr val="000066"/>
          </a:solidFill>
          <a:latin typeface="Times New Roman" charset="0"/>
          <a:ea typeface="ＭＳ Ｐゴシック" charset="-128"/>
        </a:defRPr>
      </a:lvl7pPr>
      <a:lvl8pPr marL="3821113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66"/>
        </a:buClr>
        <a:buSzPct val="45000"/>
        <a:buFont typeface="Wingdings" charset="2"/>
        <a:buChar char=""/>
        <a:defRPr sz="2000">
          <a:solidFill>
            <a:srgbClr val="000066"/>
          </a:solidFill>
          <a:latin typeface="Times New Roman" charset="0"/>
          <a:ea typeface="ＭＳ Ｐゴシック" charset="-128"/>
        </a:defRPr>
      </a:lvl8pPr>
      <a:lvl9pPr marL="4278313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66"/>
        </a:buClr>
        <a:buSzPct val="45000"/>
        <a:buFont typeface="Wingdings" charset="2"/>
        <a:buChar char=""/>
        <a:defRPr sz="2000">
          <a:solidFill>
            <a:srgbClr val="000066"/>
          </a:solidFill>
          <a:latin typeface="Times New Roman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8153400" cy="1873250"/>
          </a:xfrm>
        </p:spPr>
        <p:txBody>
          <a:bodyPr/>
          <a:lstStyle/>
          <a:p>
            <a:pPr marL="0" indent="0"/>
            <a:r>
              <a:rPr lang="en-US" sz="4400" dirty="0"/>
              <a:t>Introduction to</a:t>
            </a:r>
            <a:br>
              <a:rPr lang="en-US" sz="4400" dirty="0"/>
            </a:br>
            <a:r>
              <a:rPr lang="en-US" sz="4400" dirty="0"/>
              <a:t>Design Patterns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921" y="647700"/>
            <a:ext cx="4400550" cy="586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60960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Slides adapted from Craig Zilles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Class/Object Notation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 relationships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139" y="3429000"/>
            <a:ext cx="7309402" cy="1905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>
            <a:off x="2209800" y="2563076"/>
            <a:ext cx="152400" cy="124692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95557" y="2193744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  <a:latin typeface="Calibri" pitchFamily="34" charset="0"/>
              </a:rPr>
              <a:t>Diamond = Has A collection of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5340181" y="4936100"/>
            <a:ext cx="304800" cy="641992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 bwMode="auto">
          <a:xfrm flipV="1">
            <a:off x="2320990" y="4989656"/>
            <a:ext cx="228600" cy="729608"/>
          </a:xfrm>
          <a:prstGeom prst="straightConnector1">
            <a:avLst/>
          </a:prstGeom>
          <a:ln>
            <a:solidFill>
              <a:srgbClr val="008000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40181" y="5598854"/>
            <a:ext cx="324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Solid line = Has A (containment)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3657600" y="3048000"/>
            <a:ext cx="228600" cy="762000"/>
          </a:xfrm>
          <a:prstGeom prst="straightConnector1">
            <a:avLst/>
          </a:prstGeom>
          <a:ln>
            <a:solidFill>
              <a:srgbClr val="660066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61051" y="2691369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rgbClr val="660066"/>
                </a:solidFill>
                <a:latin typeface="Calibri" pitchFamily="34" charset="0"/>
              </a:rPr>
              <a:t>Solid dot = multiple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97957" y="5719264"/>
            <a:ext cx="2223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sz="1800" dirty="0">
                <a:solidFill>
                  <a:srgbClr val="008000"/>
                </a:solidFill>
                <a:latin typeface="Calibri" pitchFamily="34" charset="0"/>
              </a:rPr>
              <a:t>Dashed line = creates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>
            <a:off x="4495800" y="4191000"/>
            <a:ext cx="1502279" cy="228600"/>
          </a:xfrm>
          <a:prstGeom prst="straightConnector1">
            <a:avLst/>
          </a:prstGeom>
          <a:ln>
            <a:solidFill>
              <a:srgbClr val="FF6600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98079" y="3865681"/>
            <a:ext cx="2813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rgbClr val="FF6600"/>
                </a:solidFill>
                <a:latin typeface="Calibri" pitchFamily="34" charset="0"/>
              </a:rPr>
              <a:t>Triangle = Inheritance (Is A)</a:t>
            </a:r>
          </a:p>
        </p:txBody>
      </p:sp>
    </p:spTree>
    <p:extLst>
      <p:ext uri="{BB962C8B-B14F-4D97-AF65-F5344CB8AC3E}">
        <p14:creationId xmlns:p14="http://schemas.microsoft.com/office/powerpoint/2010/main" val="2138980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Class/Object Notation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 instances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578100"/>
            <a:ext cx="4982792" cy="28321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4800600" y="2193744"/>
            <a:ext cx="1942843" cy="70185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29200" y="1824412"/>
            <a:ext cx="306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  <a:latin typeface="Calibri" pitchFamily="34" charset="0"/>
              </a:rPr>
              <a:t>Objects have rounded corners</a:t>
            </a:r>
          </a:p>
        </p:txBody>
      </p:sp>
    </p:spTree>
    <p:extLst>
      <p:ext uri="{BB962C8B-B14F-4D97-AF65-F5344CB8AC3E}">
        <p14:creationId xmlns:p14="http://schemas.microsoft.com/office/powerpoint/2010/main" val="127984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286000"/>
            <a:ext cx="381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7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/>
              <a:t>Intent: </a:t>
            </a:r>
            <a:r>
              <a:rPr lang="en-US" dirty="0">
                <a:solidFill>
                  <a:srgbClr val="3366FF"/>
                </a:solidFill>
              </a:rPr>
              <a:t>define a family of algorithms, encapsulate each one, and make them </a:t>
            </a:r>
            <a:r>
              <a:rPr lang="en-US" dirty="0" err="1">
                <a:solidFill>
                  <a:srgbClr val="3366FF"/>
                </a:solidFill>
              </a:rPr>
              <a:t>interchangable</a:t>
            </a:r>
            <a:r>
              <a:rPr lang="en-US" dirty="0">
                <a:solidFill>
                  <a:srgbClr val="3366FF"/>
                </a:solidFill>
              </a:rPr>
              <a:t>.  Strategy lets the algorithm vary independently from clients that use it.</a:t>
            </a:r>
          </a:p>
          <a:p>
            <a:endParaRPr lang="en-US" dirty="0"/>
          </a:p>
          <a:p>
            <a:r>
              <a:rPr lang="en-US" dirty="0"/>
              <a:t>Use the strategy pattern when:</a:t>
            </a:r>
          </a:p>
          <a:p>
            <a:pPr lvl="1"/>
            <a:r>
              <a:rPr lang="en-US" dirty="0"/>
              <a:t>Many related classes differ only in their behavior.</a:t>
            </a:r>
          </a:p>
          <a:p>
            <a:pPr lvl="1"/>
            <a:r>
              <a:rPr lang="en-US" dirty="0"/>
              <a:t>You need different variants of an algorithm (e.g., trade-offs)</a:t>
            </a:r>
          </a:p>
          <a:p>
            <a:pPr lvl="1"/>
            <a:r>
              <a:rPr lang="en-US" dirty="0"/>
              <a:t>An algorithm uses data that clients shouldn’t know about</a:t>
            </a:r>
          </a:p>
          <a:p>
            <a:pPr lvl="2"/>
            <a:r>
              <a:rPr lang="en-US" dirty="0"/>
              <a:t>E.g., encapsulate the algorithm data from client</a:t>
            </a:r>
          </a:p>
          <a:p>
            <a:pPr lvl="1"/>
            <a:r>
              <a:rPr lang="en-US" dirty="0"/>
              <a:t>A class defines multiple behaviors and these are implemented using conditionals.</a:t>
            </a:r>
          </a:p>
        </p:txBody>
      </p:sp>
    </p:spTree>
    <p:extLst>
      <p:ext uri="{BB962C8B-B14F-4D97-AF65-F5344CB8AC3E}">
        <p14:creationId xmlns:p14="http://schemas.microsoft.com/office/powerpoint/2010/main" val="217935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 Pattern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657600"/>
            <a:ext cx="8107680" cy="26670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20405" cy="4972050"/>
          </a:xfrm>
        </p:spPr>
        <p:txBody>
          <a:bodyPr/>
          <a:lstStyle/>
          <a:p>
            <a:r>
              <a:rPr lang="en-US" dirty="0"/>
              <a:t>Solution</a:t>
            </a:r>
          </a:p>
          <a:p>
            <a:pPr lvl="1"/>
            <a:r>
              <a:rPr lang="en-US" dirty="0"/>
              <a:t>Strategy abstract base class exposes algorithm interface.</a:t>
            </a:r>
          </a:p>
          <a:p>
            <a:pPr lvl="1"/>
            <a:r>
              <a:rPr lang="en-US" dirty="0"/>
              <a:t>Context object </a:t>
            </a:r>
            <a:r>
              <a:rPr lang="en-US" i="1" dirty="0" err="1"/>
              <a:t>HasA</a:t>
            </a:r>
            <a:r>
              <a:rPr lang="en-US" dirty="0"/>
              <a:t> Concrete Strategy object.</a:t>
            </a:r>
          </a:p>
          <a:p>
            <a:pPr lvl="1"/>
            <a:r>
              <a:rPr lang="en-US" dirty="0"/>
              <a:t>Context object invokes algorithm interface from strategy.</a:t>
            </a:r>
          </a:p>
        </p:txBody>
      </p:sp>
    </p:spTree>
    <p:extLst>
      <p:ext uri="{BB962C8B-B14F-4D97-AF65-F5344CB8AC3E}">
        <p14:creationId xmlns:p14="http://schemas.microsoft.com/office/powerpoint/2010/main" val="2798711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Social media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89925" cy="4972050"/>
          </a:xfrm>
        </p:spPr>
        <p:txBody>
          <a:bodyPr/>
          <a:lstStyle/>
          <a:p>
            <a:r>
              <a:rPr lang="en-US" dirty="0"/>
              <a:t>You have your </a:t>
            </a:r>
            <a:r>
              <a:rPr lang="en-US" dirty="0" err="1"/>
              <a:t>InstaTwitInYouFaceTrest</a:t>
            </a:r>
            <a:r>
              <a:rPr lang="en-US" dirty="0"/>
              <a:t> app open and a friend makes a post / updates their status.  How do you get the info before the next time you (manually) refresh your app?</a:t>
            </a:r>
          </a:p>
        </p:txBody>
      </p:sp>
    </p:spTree>
    <p:extLst>
      <p:ext uri="{BB962C8B-B14F-4D97-AF65-F5344CB8AC3E}">
        <p14:creationId xmlns:p14="http://schemas.microsoft.com/office/powerpoint/2010/main" val="1073176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dirty="0"/>
              <a:t>The Observer Pattern </a:t>
            </a:r>
            <a:r>
              <a:rPr lang="en-US" sz="3000" dirty="0"/>
              <a:t>(a.k.a. Publish/Subscribe)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/>
              <a:t>Problem: Keep a group of objects “in sync” in the presence of asynchronous updates, while minimizing the amount of coupling.</a:t>
            </a:r>
          </a:p>
          <a:p>
            <a:r>
              <a:rPr lang="en-US" dirty="0"/>
              <a:t>Intent: </a:t>
            </a:r>
            <a:r>
              <a:rPr lang="en-US" dirty="0">
                <a:solidFill>
                  <a:srgbClr val="3366FF"/>
                </a:solidFill>
              </a:rPr>
              <a:t>Define a one-to-many dependency between objects so that when one object changes state, all its dependents are notified and updated automatically.</a:t>
            </a:r>
          </a:p>
          <a:p>
            <a:r>
              <a:rPr lang="en-US" dirty="0"/>
              <a:t>Use the Observer pattern when:</a:t>
            </a:r>
          </a:p>
          <a:p>
            <a:pPr lvl="1"/>
            <a:r>
              <a:rPr lang="en-US" dirty="0"/>
              <a:t>When changes to one object requires changes to other and you don’t know which and/or how many.</a:t>
            </a:r>
          </a:p>
          <a:p>
            <a:pPr lvl="1"/>
            <a:r>
              <a:rPr lang="en-US" dirty="0"/>
              <a:t>When an object should be able to notify other objects without making assumptions about who these other objects are (</a:t>
            </a:r>
            <a:r>
              <a:rPr lang="en-US" i="1" dirty="0"/>
              <a:t>i.e., </a:t>
            </a:r>
            <a:r>
              <a:rPr lang="en-US" dirty="0"/>
              <a:t>you don’t want these objects tightly coupled).</a:t>
            </a:r>
          </a:p>
        </p:txBody>
      </p:sp>
    </p:spTree>
    <p:extLst>
      <p:ext uri="{BB962C8B-B14F-4D97-AF65-F5344CB8AC3E}">
        <p14:creationId xmlns:p14="http://schemas.microsoft.com/office/powerpoint/2010/main" val="1737532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Observer Pattern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89925" cy="49720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A) Classes</a:t>
            </a:r>
          </a:p>
          <a:p>
            <a:pPr marL="0" indent="0">
              <a:buNone/>
            </a:pPr>
            <a:r>
              <a:rPr lang="en-US" dirty="0"/>
              <a:t>B) Objects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505200"/>
            <a:ext cx="7629487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679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Observer Pattern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89925" cy="49720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A) </a:t>
            </a:r>
            <a:r>
              <a:rPr lang="en-US" dirty="0" err="1"/>
              <a:t>HasA</a:t>
            </a:r>
            <a:r>
              <a:rPr lang="en-US" dirty="0"/>
              <a:t> (containment)</a:t>
            </a:r>
          </a:p>
          <a:p>
            <a:pPr marL="0" indent="0">
              <a:buNone/>
            </a:pPr>
            <a:r>
              <a:rPr lang="en-US" dirty="0"/>
              <a:t>B) </a:t>
            </a:r>
            <a:r>
              <a:rPr lang="en-US" dirty="0" err="1"/>
              <a:t>IsA</a:t>
            </a:r>
            <a:r>
              <a:rPr lang="en-US" dirty="0"/>
              <a:t> (inheritance)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505200"/>
            <a:ext cx="7629487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91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Observer Pattern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89925" cy="4972050"/>
          </a:xfrm>
        </p:spPr>
        <p:txBody>
          <a:bodyPr/>
          <a:lstStyle/>
          <a:p>
            <a:r>
              <a:rPr lang="en-US" dirty="0"/>
              <a:t>Solution:</a:t>
            </a:r>
          </a:p>
          <a:p>
            <a:pPr lvl="1"/>
            <a:r>
              <a:rPr lang="en-US" dirty="0"/>
              <a:t>Observers can “attach” to a Subject.</a:t>
            </a:r>
          </a:p>
          <a:p>
            <a:pPr lvl="1"/>
            <a:r>
              <a:rPr lang="en-US" dirty="0"/>
              <a:t>When Subject is updated, it calls Update() on all Observers</a:t>
            </a:r>
          </a:p>
          <a:p>
            <a:pPr lvl="1"/>
            <a:r>
              <a:rPr lang="en-US" dirty="0"/>
              <a:t>Observers can query Subject for updated state.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505200"/>
            <a:ext cx="7629487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685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Pattern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89925" cy="4972050"/>
          </a:xfrm>
        </p:spPr>
        <p:txBody>
          <a:bodyPr/>
          <a:lstStyle/>
          <a:p>
            <a:r>
              <a:rPr lang="en-US" dirty="0"/>
              <a:t>“Each pattern describes a problem which occurs over and over again in our environment, and then describes the core of the solution to that problem, in such a way that you can use this solution a million times over, without ever doing it the same way twice.”  -- Christopher Alexander</a:t>
            </a:r>
          </a:p>
          <a:p>
            <a:endParaRPr lang="en-US" dirty="0"/>
          </a:p>
          <a:p>
            <a:r>
              <a:rPr lang="en-US" dirty="0"/>
              <a:t>Each pattern has 4 essential elements:</a:t>
            </a:r>
          </a:p>
          <a:p>
            <a:pPr lvl="1"/>
            <a:r>
              <a:rPr lang="en-US" dirty="0"/>
              <a:t>A name</a:t>
            </a:r>
          </a:p>
          <a:p>
            <a:pPr lvl="1"/>
            <a:r>
              <a:rPr lang="en-US" dirty="0"/>
              <a:t>The problem it solves</a:t>
            </a:r>
          </a:p>
          <a:p>
            <a:pPr lvl="1"/>
            <a:r>
              <a:rPr lang="en-US" dirty="0"/>
              <a:t>The solution</a:t>
            </a:r>
          </a:p>
          <a:p>
            <a:pPr lvl="1"/>
            <a:r>
              <a:rPr lang="en-US" i="1" dirty="0"/>
              <a:t>The consequences</a:t>
            </a:r>
          </a:p>
        </p:txBody>
      </p:sp>
    </p:spTree>
    <p:extLst>
      <p:ext uri="{BB962C8B-B14F-4D97-AF65-F5344CB8AC3E}">
        <p14:creationId xmlns:p14="http://schemas.microsoft.com/office/powerpoint/2010/main" val="162235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221316"/>
            <a:ext cx="6559455" cy="40818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Class/Object Notation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Interaction Diagram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609600" y="2784272"/>
            <a:ext cx="0" cy="330432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7018" y="2193744"/>
            <a:ext cx="8966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  <a:latin typeface="Calibri" pitchFamily="34" charset="0"/>
              </a:rPr>
              <a:t>Time</a:t>
            </a:r>
          </a:p>
          <a:p>
            <a:r>
              <a:rPr lang="en-US" sz="1800" dirty="0">
                <a:solidFill>
                  <a:schemeClr val="accent2"/>
                </a:solidFill>
                <a:latin typeface="Calibri" pitchFamily="34" charset="0"/>
              </a:rPr>
              <a:t>passing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3483195" y="4724400"/>
            <a:ext cx="304800" cy="641992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 bwMode="auto">
          <a:xfrm flipV="1">
            <a:off x="1981200" y="3448361"/>
            <a:ext cx="339790" cy="786652"/>
          </a:xfrm>
          <a:prstGeom prst="straightConnector1">
            <a:avLst/>
          </a:prstGeom>
          <a:ln>
            <a:solidFill>
              <a:srgbClr val="008000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05500" y="5275688"/>
            <a:ext cx="17649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Solid horizontal </a:t>
            </a:r>
          </a:p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line = invocation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2438400" y="1893332"/>
            <a:ext cx="1981200" cy="1154668"/>
          </a:xfrm>
          <a:prstGeom prst="straightConnector1">
            <a:avLst/>
          </a:prstGeom>
          <a:ln>
            <a:solidFill>
              <a:srgbClr val="660066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87995" y="1524000"/>
            <a:ext cx="5135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rgbClr val="660066"/>
                </a:solidFill>
                <a:latin typeface="Calibri" pitchFamily="34" charset="0"/>
              </a:rPr>
              <a:t>Solid vertical line = existed before/after interaction</a:t>
            </a:r>
          </a:p>
          <a:p>
            <a:pPr algn="r"/>
            <a:r>
              <a:rPr lang="en-US" sz="1800" dirty="0">
                <a:solidFill>
                  <a:srgbClr val="660066"/>
                </a:solidFill>
                <a:latin typeface="Calibri" pitchFamily="34" charset="0"/>
              </a:rPr>
              <a:t>Dashed vertical line = didn’t exist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8147" y="4177969"/>
            <a:ext cx="14928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1800" dirty="0">
                <a:solidFill>
                  <a:srgbClr val="008000"/>
                </a:solidFill>
                <a:latin typeface="Calibri" pitchFamily="34" charset="0"/>
              </a:rPr>
              <a:t>Box = period active during interaction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 flipV="1">
            <a:off x="5486401" y="3581401"/>
            <a:ext cx="380999" cy="380999"/>
          </a:xfrm>
          <a:prstGeom prst="straightConnector1">
            <a:avLst/>
          </a:prstGeom>
          <a:ln>
            <a:solidFill>
              <a:srgbClr val="FF6600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181600" y="3854803"/>
            <a:ext cx="1934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rgbClr val="FF6600"/>
                </a:solidFill>
                <a:latin typeface="Calibri" pitchFamily="34" charset="0"/>
              </a:rPr>
              <a:t>Dashed horizontal </a:t>
            </a:r>
          </a:p>
          <a:p>
            <a:pPr algn="r"/>
            <a:r>
              <a:rPr lang="en-US" sz="1800" dirty="0">
                <a:solidFill>
                  <a:srgbClr val="FF6600"/>
                </a:solidFill>
                <a:latin typeface="Calibri" pitchFamily="34" charset="0"/>
              </a:rPr>
              <a:t>line = creation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5998079" y="2170331"/>
            <a:ext cx="1317121" cy="877669"/>
          </a:xfrm>
          <a:prstGeom prst="straightConnector1">
            <a:avLst/>
          </a:prstGeom>
          <a:ln>
            <a:solidFill>
              <a:srgbClr val="660066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709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Observer Pattern Interaction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aConcreteObserver</a:t>
            </a:r>
            <a:r>
              <a:rPr lang="en-US" dirty="0"/>
              <a:t> modifies a </a:t>
            </a:r>
            <a:r>
              <a:rPr lang="en-US" dirty="0" err="1"/>
              <a:t>ConcreteSubject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09800"/>
            <a:ext cx="8369204" cy="396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2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Adapter Pattern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442325" cy="4972050"/>
          </a:xfrm>
        </p:spPr>
        <p:txBody>
          <a:bodyPr/>
          <a:lstStyle/>
          <a:p>
            <a:r>
              <a:rPr lang="en-US" dirty="0"/>
              <a:t>Intent: Convert the interface of a class into another interface that a client expects.  Adapter lets classes work together that couldn’t otherwise because of incompatible interfaces.</a:t>
            </a:r>
          </a:p>
          <a:p>
            <a:endParaRPr lang="en-US" dirty="0"/>
          </a:p>
          <a:p>
            <a:r>
              <a:rPr lang="en-US" dirty="0"/>
              <a:t>Use the Adapter pattern when:</a:t>
            </a:r>
          </a:p>
          <a:p>
            <a:pPr lvl="1"/>
            <a:r>
              <a:rPr lang="en-US" sz="2200" dirty="0"/>
              <a:t>You want to use an existing class and interface doesn’t match the one that you need</a:t>
            </a:r>
          </a:p>
          <a:p>
            <a:pPr lvl="1"/>
            <a:r>
              <a:rPr lang="en-US" sz="2200" dirty="0"/>
              <a:t>You want to create a reusable class that cooperates with unrelated and unforeseen classes (non-compatible interfaces)</a:t>
            </a:r>
          </a:p>
          <a:p>
            <a:pPr lvl="1"/>
            <a:r>
              <a:rPr lang="en-US" sz="2200" dirty="0"/>
              <a:t>You need to use several existing subclasses, but it’s impractical to adapt their interface by </a:t>
            </a:r>
            <a:r>
              <a:rPr lang="en-US" sz="2200" dirty="0" err="1"/>
              <a:t>subclassing</a:t>
            </a:r>
            <a:r>
              <a:rPr lang="en-US" sz="2200" dirty="0"/>
              <a:t> every one.</a:t>
            </a:r>
          </a:p>
        </p:txBody>
      </p:sp>
    </p:spTree>
    <p:extLst>
      <p:ext uri="{BB962C8B-B14F-4D97-AF65-F5344CB8AC3E}">
        <p14:creationId xmlns:p14="http://schemas.microsoft.com/office/powerpoint/2010/main" val="13185489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Adapter Pattern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Solution:</a:t>
            </a:r>
          </a:p>
          <a:p>
            <a:pPr lvl="1"/>
            <a:r>
              <a:rPr lang="en-US" dirty="0"/>
              <a:t>Adapter class </a:t>
            </a:r>
            <a:r>
              <a:rPr lang="en-US" dirty="0" err="1"/>
              <a:t>IsA</a:t>
            </a:r>
            <a:r>
              <a:rPr lang="en-US" dirty="0"/>
              <a:t> derived class of Target type</a:t>
            </a:r>
          </a:p>
          <a:p>
            <a:pPr lvl="1"/>
            <a:r>
              <a:rPr lang="en-US" dirty="0"/>
              <a:t>Adapter class </a:t>
            </a:r>
            <a:r>
              <a:rPr lang="en-US" dirty="0" err="1"/>
              <a:t>HasA</a:t>
            </a:r>
            <a:r>
              <a:rPr lang="en-US" dirty="0"/>
              <a:t> </a:t>
            </a:r>
            <a:r>
              <a:rPr lang="en-US" dirty="0" err="1"/>
              <a:t>Adaptee</a:t>
            </a:r>
            <a:r>
              <a:rPr lang="en-US" dirty="0"/>
              <a:t> class</a:t>
            </a:r>
          </a:p>
          <a:p>
            <a:pPr lvl="1"/>
            <a:r>
              <a:rPr lang="en-US" dirty="0"/>
              <a:t>Adapter class delegates requests to </a:t>
            </a:r>
            <a:r>
              <a:rPr lang="en-US" dirty="0" err="1"/>
              <a:t>Adaptee</a:t>
            </a:r>
            <a:r>
              <a:rPr lang="en-US" dirty="0"/>
              <a:t> class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810000"/>
            <a:ext cx="8187538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449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77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dirty="0"/>
              <a:t>Let’s start with some “Micro-Patterns”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b="0" dirty="0"/>
              <a:t>Name:</a:t>
            </a:r>
            <a:r>
              <a:rPr lang="en-US" dirty="0"/>
              <a:t>  </a:t>
            </a:r>
            <a:r>
              <a:rPr lang="en-US" dirty="0">
                <a:solidFill>
                  <a:srgbClr val="3366FF"/>
                </a:solidFill>
              </a:rPr>
              <a:t>Most-wanted holder</a:t>
            </a:r>
          </a:p>
          <a:p>
            <a:r>
              <a:rPr lang="en-US" b="0" dirty="0"/>
              <a:t>Problem: </a:t>
            </a:r>
            <a:r>
              <a:rPr lang="en-US" dirty="0"/>
              <a:t>Want to find the “most wanted” element of a collection.</a:t>
            </a:r>
          </a:p>
          <a:p>
            <a:r>
              <a:rPr lang="en-US" b="0" dirty="0"/>
              <a:t>Solution: </a:t>
            </a:r>
            <a:r>
              <a:rPr lang="en-US" dirty="0"/>
              <a:t>Initialize most-wanted holder to first element.  Compare every other element to value in most-wanted holder, replace if the new value is better.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Thing </a:t>
            </a:r>
            <a:r>
              <a:rPr lang="en-US" sz="2000" dirty="0" err="1">
                <a:latin typeface="Courier"/>
                <a:cs typeface="Courier"/>
              </a:rPr>
              <a:t>mostWanted</a:t>
            </a:r>
            <a:r>
              <a:rPr lang="en-US" sz="2000" dirty="0">
                <a:latin typeface="Courier"/>
                <a:cs typeface="Courier"/>
              </a:rPr>
              <a:t> = things[0];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for (</a:t>
            </a:r>
            <a:r>
              <a:rPr lang="en-US" sz="2000" dirty="0" err="1">
                <a:latin typeface="Courier"/>
                <a:cs typeface="Courier"/>
              </a:rPr>
              <a:t>int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err="1">
                <a:latin typeface="Courier"/>
                <a:cs typeface="Courier"/>
              </a:rPr>
              <a:t>i</a:t>
            </a:r>
            <a:r>
              <a:rPr lang="en-US" sz="2000" dirty="0">
                <a:latin typeface="Courier"/>
                <a:cs typeface="Courier"/>
              </a:rPr>
              <a:t> = 1 ; </a:t>
            </a:r>
            <a:r>
              <a:rPr lang="en-US" sz="2000" dirty="0" err="1">
                <a:latin typeface="Courier"/>
                <a:cs typeface="Courier"/>
              </a:rPr>
              <a:t>i</a:t>
            </a:r>
            <a:r>
              <a:rPr lang="en-US" sz="2000" dirty="0">
                <a:latin typeface="Courier"/>
                <a:cs typeface="Courier"/>
              </a:rPr>
              <a:t> &lt; </a:t>
            </a:r>
            <a:r>
              <a:rPr lang="en-US" sz="2000" dirty="0" err="1">
                <a:latin typeface="Courier"/>
                <a:cs typeface="Courier"/>
              </a:rPr>
              <a:t>things.length</a:t>
            </a:r>
            <a:r>
              <a:rPr lang="en-US" sz="2000" dirty="0">
                <a:latin typeface="Courier"/>
                <a:cs typeface="Courier"/>
              </a:rPr>
              <a:t> ; </a:t>
            </a:r>
            <a:r>
              <a:rPr lang="en-US" sz="2000" dirty="0" err="1">
                <a:latin typeface="Courier"/>
                <a:cs typeface="Courier"/>
              </a:rPr>
              <a:t>i</a:t>
            </a:r>
            <a:r>
              <a:rPr lang="en-US" sz="2000" dirty="0">
                <a:latin typeface="Courier"/>
                <a:cs typeface="Courier"/>
              </a:rPr>
              <a:t> ++) {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   if (thing[</a:t>
            </a:r>
            <a:r>
              <a:rPr lang="en-US" sz="2000" dirty="0" err="1">
                <a:latin typeface="Courier"/>
                <a:cs typeface="Courier"/>
              </a:rPr>
              <a:t>i</a:t>
            </a:r>
            <a:r>
              <a:rPr lang="en-US" sz="2000" dirty="0">
                <a:latin typeface="Courier"/>
                <a:cs typeface="Courier"/>
              </a:rPr>
              <a:t>].</a:t>
            </a:r>
            <a:r>
              <a:rPr lang="en-US" sz="2000" dirty="0" err="1">
                <a:latin typeface="Courier"/>
                <a:cs typeface="Courier"/>
              </a:rPr>
              <a:t>isBetterThan</a:t>
            </a:r>
            <a:r>
              <a:rPr lang="en-US" sz="2000" dirty="0">
                <a:latin typeface="Courier"/>
                <a:cs typeface="Courier"/>
              </a:rPr>
              <a:t>(</a:t>
            </a:r>
            <a:r>
              <a:rPr lang="en-US" sz="2000" dirty="0" err="1">
                <a:latin typeface="Courier"/>
                <a:cs typeface="Courier"/>
              </a:rPr>
              <a:t>mostWanted</a:t>
            </a:r>
            <a:r>
              <a:rPr lang="en-US" sz="2000" dirty="0">
                <a:latin typeface="Courier"/>
                <a:cs typeface="Courier"/>
              </a:rPr>
              <a:t>)) {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      </a:t>
            </a:r>
            <a:r>
              <a:rPr lang="en-US" sz="2000" dirty="0" err="1">
                <a:latin typeface="Courier"/>
                <a:cs typeface="Courier"/>
              </a:rPr>
              <a:t>mostWanted</a:t>
            </a:r>
            <a:r>
              <a:rPr lang="en-US" sz="2000" dirty="0">
                <a:latin typeface="Courier"/>
                <a:cs typeface="Courier"/>
              </a:rPr>
              <a:t> = thing[</a:t>
            </a:r>
            <a:r>
              <a:rPr lang="en-US" sz="2000" dirty="0" err="1">
                <a:latin typeface="Courier"/>
                <a:cs typeface="Courier"/>
              </a:rPr>
              <a:t>i</a:t>
            </a:r>
            <a:r>
              <a:rPr lang="en-US" sz="2000" dirty="0">
                <a:latin typeface="Courier"/>
                <a:cs typeface="Courier"/>
              </a:rPr>
              <a:t>];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   }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527518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dirty="0"/>
              <a:t>Let’s start with some “Micro-Patterns”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b="0" dirty="0"/>
              <a:t>Name:</a:t>
            </a:r>
            <a:r>
              <a:rPr lang="en-US" dirty="0"/>
              <a:t>  </a:t>
            </a:r>
            <a:r>
              <a:rPr lang="en-US" dirty="0">
                <a:solidFill>
                  <a:srgbClr val="3366FF"/>
                </a:solidFill>
              </a:rPr>
              <a:t>One-way flag</a:t>
            </a:r>
          </a:p>
          <a:p>
            <a:r>
              <a:rPr lang="en-US" b="0" dirty="0"/>
              <a:t>Problem: </a:t>
            </a:r>
            <a:r>
              <a:rPr lang="en-US" dirty="0"/>
              <a:t>Want to know if a property is true/false for every element of a collection.</a:t>
            </a:r>
          </a:p>
          <a:p>
            <a:r>
              <a:rPr lang="en-US" b="0" dirty="0"/>
              <a:t>Solution: </a:t>
            </a:r>
            <a:r>
              <a:rPr lang="en-US" dirty="0"/>
              <a:t>Initialize a </a:t>
            </a:r>
            <a:r>
              <a:rPr lang="en-US" dirty="0" err="1"/>
              <a:t>boolean</a:t>
            </a:r>
            <a:r>
              <a:rPr lang="en-US" dirty="0"/>
              <a:t> to one value.  Traverse the whole collection, setting the </a:t>
            </a:r>
            <a:r>
              <a:rPr lang="en-US" dirty="0" err="1"/>
              <a:t>boolean</a:t>
            </a:r>
            <a:r>
              <a:rPr lang="en-US" dirty="0"/>
              <a:t> to the other value if an element violates the property.</a:t>
            </a:r>
          </a:p>
          <a:p>
            <a:pPr marL="0" indent="0">
              <a:buNone/>
            </a:pPr>
            <a:r>
              <a:rPr lang="en-US" sz="2000" dirty="0" err="1">
                <a:latin typeface="Courier"/>
                <a:cs typeface="Courier"/>
              </a:rPr>
              <a:t>boolean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err="1">
                <a:latin typeface="Courier"/>
                <a:cs typeface="Courier"/>
              </a:rPr>
              <a:t>allValid</a:t>
            </a:r>
            <a:r>
              <a:rPr lang="en-US" sz="2000" dirty="0">
                <a:latin typeface="Courier"/>
                <a:cs typeface="Courier"/>
              </a:rPr>
              <a:t> = true;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for (Thing thing : things) {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   if (!</a:t>
            </a:r>
            <a:r>
              <a:rPr lang="en-US" sz="2000" dirty="0" err="1">
                <a:latin typeface="Courier"/>
                <a:cs typeface="Courier"/>
              </a:rPr>
              <a:t>thing.isValid</a:t>
            </a:r>
            <a:r>
              <a:rPr lang="en-US" sz="2000" dirty="0">
                <a:latin typeface="Courier"/>
                <a:cs typeface="Courier"/>
              </a:rPr>
              <a:t>()) {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      </a:t>
            </a:r>
            <a:r>
              <a:rPr lang="en-US" sz="2000" dirty="0" err="1">
                <a:latin typeface="Courier"/>
                <a:cs typeface="Courier"/>
              </a:rPr>
              <a:t>allValid</a:t>
            </a:r>
            <a:r>
              <a:rPr lang="en-US" sz="2000" dirty="0">
                <a:latin typeface="Courier"/>
                <a:cs typeface="Courier"/>
              </a:rPr>
              <a:t> = false;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	break;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   }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89224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dirty="0"/>
              <a:t>Let’s start with some “Micro-Patterns”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518525" cy="4972050"/>
          </a:xfrm>
        </p:spPr>
        <p:txBody>
          <a:bodyPr/>
          <a:lstStyle/>
          <a:p>
            <a:r>
              <a:rPr lang="en-US" b="0" dirty="0"/>
              <a:t>Name:</a:t>
            </a:r>
            <a:r>
              <a:rPr lang="en-US" dirty="0"/>
              <a:t>  </a:t>
            </a:r>
            <a:r>
              <a:rPr lang="en-US" dirty="0">
                <a:solidFill>
                  <a:srgbClr val="3366FF"/>
                </a:solidFill>
              </a:rPr>
              <a:t>Follower</a:t>
            </a:r>
          </a:p>
          <a:p>
            <a:r>
              <a:rPr lang="en-US" b="0" dirty="0"/>
              <a:t>Problem:</a:t>
            </a:r>
            <a:r>
              <a:rPr lang="en-US" dirty="0"/>
              <a:t> Want to compare adjacent elements of collection.</a:t>
            </a:r>
          </a:p>
          <a:p>
            <a:r>
              <a:rPr lang="en-US" b="0" dirty="0"/>
              <a:t>Solution: </a:t>
            </a:r>
            <a:r>
              <a:rPr lang="en-US" dirty="0"/>
              <a:t>As you iterate through a collection, set the value of the follower variable to the current element as the last step.</a:t>
            </a:r>
            <a:endParaRPr lang="en-US" b="0" dirty="0"/>
          </a:p>
          <a:p>
            <a:endParaRPr lang="en-US" sz="1000" dirty="0"/>
          </a:p>
          <a:p>
            <a:pPr marL="0" indent="0">
              <a:buNone/>
            </a:pPr>
            <a:r>
              <a:rPr lang="en-US" sz="2000" dirty="0" err="1">
                <a:latin typeface="Courier"/>
                <a:cs typeface="Courier"/>
              </a:rPr>
              <a:t>boolean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err="1">
                <a:latin typeface="Courier"/>
                <a:cs typeface="Courier"/>
              </a:rPr>
              <a:t>collectionInOrder</a:t>
            </a:r>
            <a:r>
              <a:rPr lang="en-US" sz="2000" dirty="0">
                <a:latin typeface="Courier"/>
                <a:cs typeface="Courier"/>
              </a:rPr>
              <a:t> = true;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Thing follower = null;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for (Thing thing : things) {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   if (follower != null &amp;&amp;    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		</a:t>
            </a:r>
            <a:r>
              <a:rPr lang="en-US" sz="2000" dirty="0" err="1">
                <a:latin typeface="Courier"/>
                <a:cs typeface="Courier"/>
              </a:rPr>
              <a:t>thing.isBiggerThan</a:t>
            </a:r>
            <a:r>
              <a:rPr lang="en-US" sz="2000" dirty="0">
                <a:latin typeface="Courier"/>
                <a:cs typeface="Courier"/>
              </a:rPr>
              <a:t>(follower)) {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      </a:t>
            </a:r>
            <a:r>
              <a:rPr lang="en-US" sz="2000" dirty="0" err="1">
                <a:latin typeface="Courier"/>
                <a:cs typeface="Courier"/>
              </a:rPr>
              <a:t>collectionInOrder</a:t>
            </a:r>
            <a:r>
              <a:rPr lang="en-US" sz="2000" dirty="0">
                <a:latin typeface="Courier"/>
                <a:cs typeface="Courier"/>
              </a:rPr>
              <a:t> = false;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   }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   follower = thing;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66956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”Micro-Patterns”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05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dirty="0"/>
              <a:t>“Design Patterns” focus on object-level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/>
              <a:t>Relate to relationships between classes &amp; objects</a:t>
            </a:r>
          </a:p>
          <a:p>
            <a:pPr lvl="1"/>
            <a:r>
              <a:rPr lang="en-US" dirty="0" err="1"/>
              <a:t>IsA</a:t>
            </a:r>
            <a:r>
              <a:rPr lang="en-US" dirty="0"/>
              <a:t> (inheritance) and </a:t>
            </a:r>
            <a:r>
              <a:rPr lang="en-US" dirty="0" err="1"/>
              <a:t>HasA</a:t>
            </a:r>
            <a:r>
              <a:rPr lang="en-US" dirty="0"/>
              <a:t> (containment) relationships</a:t>
            </a:r>
          </a:p>
          <a:p>
            <a:pPr lvl="1"/>
            <a:endParaRPr lang="en-US" dirty="0"/>
          </a:p>
          <a:p>
            <a:r>
              <a:rPr lang="en-US" dirty="0"/>
              <a:t>Many of these seem obvious (in hind sight)</a:t>
            </a:r>
          </a:p>
          <a:p>
            <a:pPr lvl="1"/>
            <a:r>
              <a:rPr lang="en-US" dirty="0"/>
              <a:t>The power is giving these names, codifying a best practice solution, and understanding their strengths/limitations.</a:t>
            </a:r>
          </a:p>
        </p:txBody>
      </p:sp>
    </p:spTree>
    <p:extLst>
      <p:ext uri="{BB962C8B-B14F-4D97-AF65-F5344CB8AC3E}">
        <p14:creationId xmlns:p14="http://schemas.microsoft.com/office/powerpoint/2010/main" val="263401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UML Class Diagrams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/>
              <a:t>Unified Modeling Language (UML)</a:t>
            </a:r>
          </a:p>
          <a:p>
            <a:pPr lvl="1"/>
            <a:r>
              <a:rPr lang="en-US" dirty="0"/>
              <a:t>A standard for diagrammatic representations in software engineering.</a:t>
            </a:r>
          </a:p>
          <a:p>
            <a:r>
              <a:rPr lang="en-US" dirty="0"/>
              <a:t>The Class Diagram is the main building block for object-oriented modeling; it shows:</a:t>
            </a:r>
          </a:p>
          <a:p>
            <a:pPr lvl="1"/>
            <a:r>
              <a:rPr lang="en-US" dirty="0"/>
              <a:t>the system's classes</a:t>
            </a:r>
          </a:p>
          <a:p>
            <a:pPr lvl="1"/>
            <a:r>
              <a:rPr lang="en-US" dirty="0"/>
              <a:t>their attributes and operations (or methods), and </a:t>
            </a:r>
          </a:p>
          <a:p>
            <a:pPr lvl="1"/>
            <a:r>
              <a:rPr lang="en-US" dirty="0"/>
              <a:t>the relationships among objects</a:t>
            </a:r>
          </a:p>
        </p:txBody>
      </p:sp>
    </p:spTree>
    <p:extLst>
      <p:ext uri="{BB962C8B-B14F-4D97-AF65-F5344CB8AC3E}">
        <p14:creationId xmlns:p14="http://schemas.microsoft.com/office/powerpoint/2010/main" val="1163546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Class/Object 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 definitions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667000"/>
            <a:ext cx="7551895" cy="22606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 bwMode="auto">
          <a:xfrm flipH="1">
            <a:off x="1828800" y="2590800"/>
            <a:ext cx="304800" cy="381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45437" y="2253172"/>
            <a:ext cx="189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accent2"/>
                </a:solidFill>
                <a:latin typeface="Calibri" pitchFamily="34" charset="0"/>
              </a:rPr>
              <a:t>Abstract in italics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6248400" y="4615808"/>
            <a:ext cx="304800" cy="641992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 bwMode="auto">
          <a:xfrm flipV="1">
            <a:off x="3276600" y="3886200"/>
            <a:ext cx="228600" cy="729608"/>
          </a:xfrm>
          <a:prstGeom prst="straightConnector1">
            <a:avLst/>
          </a:prstGeom>
          <a:ln>
            <a:solidFill>
              <a:srgbClr val="008000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53200" y="4952311"/>
            <a:ext cx="2237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Types are optional;</a:t>
            </a:r>
          </a:p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included when useful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4267200" y="4222704"/>
            <a:ext cx="1600200" cy="729607"/>
          </a:xfrm>
          <a:prstGeom prst="straightConnector1">
            <a:avLst/>
          </a:prstGeom>
          <a:ln>
            <a:solidFill>
              <a:srgbClr val="660066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98118" y="4495800"/>
            <a:ext cx="2869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rgbClr val="008000"/>
                </a:solidFill>
                <a:latin typeface="Calibri" pitchFamily="34" charset="0"/>
              </a:rPr>
              <a:t>Methods have parentheses</a:t>
            </a:r>
          </a:p>
          <a:p>
            <a:pPr algn="r"/>
            <a:r>
              <a:rPr lang="en-US" sz="1800" dirty="0">
                <a:solidFill>
                  <a:srgbClr val="660066"/>
                </a:solidFill>
                <a:latin typeface="Calibri" pitchFamily="34" charset="0"/>
              </a:rPr>
              <a:t>Variables do not</a:t>
            </a:r>
          </a:p>
        </p:txBody>
      </p:sp>
    </p:spTree>
    <p:extLst>
      <p:ext uri="{BB962C8B-B14F-4D97-AF65-F5344CB8AC3E}">
        <p14:creationId xmlns:p14="http://schemas.microsoft.com/office/powerpoint/2010/main" val="2846781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66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66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79984</TotalTime>
  <Words>1022</Words>
  <Application>Microsoft Macintosh PowerPoint</Application>
  <PresentationFormat>On-screen Show (4:3)</PresentationFormat>
  <Paragraphs>137</Paragraphs>
  <Slides>24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Arial Narrow</vt:lpstr>
      <vt:lpstr>Calibri</vt:lpstr>
      <vt:lpstr>Courier</vt:lpstr>
      <vt:lpstr>Helvetica</vt:lpstr>
      <vt:lpstr>StarSymbol</vt:lpstr>
      <vt:lpstr>Times New Roman</vt:lpstr>
      <vt:lpstr>Wingdings</vt:lpstr>
      <vt:lpstr>Wingdings 2</vt:lpstr>
      <vt:lpstr>template2007</vt:lpstr>
      <vt:lpstr>Default Design</vt:lpstr>
      <vt:lpstr>Introduction to Design Patterns</vt:lpstr>
      <vt:lpstr>Design Pattern</vt:lpstr>
      <vt:lpstr>Let’s start with some “Micro-Patterns” (1)</vt:lpstr>
      <vt:lpstr>Let’s start with some “Micro-Patterns” (2)</vt:lpstr>
      <vt:lpstr>Let’s start with some “Micro-Patterns” (3)</vt:lpstr>
      <vt:lpstr>Other ”Micro-Patterns”</vt:lpstr>
      <vt:lpstr>“Design Patterns” focus on object-level</vt:lpstr>
      <vt:lpstr>UML Class Diagrams</vt:lpstr>
      <vt:lpstr>Class/Object Notation</vt:lpstr>
      <vt:lpstr>Class/Object Notation (cont.)</vt:lpstr>
      <vt:lpstr>Class/Object Notation (cont.)</vt:lpstr>
      <vt:lpstr>Relationships</vt:lpstr>
      <vt:lpstr>Strategy</vt:lpstr>
      <vt:lpstr>Strategy Pattern</vt:lpstr>
      <vt:lpstr>Problem: Social media updates</vt:lpstr>
      <vt:lpstr>The Observer Pattern (a.k.a. Publish/Subscribe)</vt:lpstr>
      <vt:lpstr>Observer Pattern</vt:lpstr>
      <vt:lpstr>Observer Pattern</vt:lpstr>
      <vt:lpstr>Observer Pattern</vt:lpstr>
      <vt:lpstr>Class/Object Notation (cont.)</vt:lpstr>
      <vt:lpstr>Observer Pattern Interaction Example</vt:lpstr>
      <vt:lpstr>Adapter Pattern</vt:lpstr>
      <vt:lpstr>Adapter Pattern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Evans, Graham Carl</cp:lastModifiedBy>
  <cp:revision>924</cp:revision>
  <cp:lastPrinted>2016-08-23T21:30:12Z</cp:lastPrinted>
  <dcterms:created xsi:type="dcterms:W3CDTF">2012-06-25T16:07:00Z</dcterms:created>
  <dcterms:modified xsi:type="dcterms:W3CDTF">2019-04-09T16:13:38Z</dcterms:modified>
</cp:coreProperties>
</file>