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2" r:id="rId2"/>
  </p:sldMasterIdLst>
  <p:notesMasterIdLst>
    <p:notesMasterId r:id="rId18"/>
  </p:notesMasterIdLst>
  <p:handoutMasterIdLst>
    <p:handoutMasterId r:id="rId19"/>
  </p:handoutMasterIdLst>
  <p:sldIdLst>
    <p:sldId id="1100" r:id="rId3"/>
    <p:sldId id="1128" r:id="rId4"/>
    <p:sldId id="1134" r:id="rId5"/>
    <p:sldId id="1127" r:id="rId6"/>
    <p:sldId id="1172" r:id="rId7"/>
    <p:sldId id="1110" r:id="rId8"/>
    <p:sldId id="1165" r:id="rId9"/>
    <p:sldId id="1166" r:id="rId10"/>
    <p:sldId id="1164" r:id="rId11"/>
    <p:sldId id="1167" r:id="rId12"/>
    <p:sldId id="1144" r:id="rId13"/>
    <p:sldId id="1151" r:id="rId14"/>
    <p:sldId id="1149" r:id="rId15"/>
    <p:sldId id="1156" r:id="rId16"/>
    <p:sldId id="1147" r:id="rId17"/>
  </p:sldIdLst>
  <p:sldSz cx="9144000" cy="6858000" type="screen4x3"/>
  <p:notesSz cx="7302500" cy="9586913"/>
  <p:custDataLst>
    <p:tags r:id="rId20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2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E0E0E0"/>
    <a:srgbClr val="FFFFFF"/>
    <a:srgbClr val="FCFCFC"/>
    <a:srgbClr val="DF9F98"/>
    <a:srgbClr val="D6CDEE"/>
    <a:srgbClr val="F7F5CD"/>
    <a:srgbClr val="FFABAA"/>
    <a:srgbClr val="000000"/>
    <a:srgbClr val="B2E6B2"/>
    <a:srgbClr val="DEDF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980" autoAdjust="0"/>
    <p:restoredTop sz="50000" autoAdjust="0"/>
  </p:normalViewPr>
  <p:slideViewPr>
    <p:cSldViewPr snapToObjects="1">
      <p:cViewPr varScale="1">
        <p:scale>
          <a:sx n="99" d="100"/>
          <a:sy n="99" d="100"/>
        </p:scale>
        <p:origin x="1184" y="168"/>
      </p:cViewPr>
      <p:guideLst>
        <p:guide orient="horz" pos="172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2172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DAC 2001 Tutorial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©R.A. Rutenbar, 2001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72375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4042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 preferred.</a:t>
            </a:r>
            <a:r>
              <a:rPr lang="en-US" baseline="0" dirty="0"/>
              <a:t>  Reasons:</a:t>
            </a:r>
          </a:p>
          <a:p>
            <a:r>
              <a:rPr lang="en-US" dirty="0"/>
              <a:t>	don't have empty if clauses</a:t>
            </a:r>
          </a:p>
          <a:p>
            <a:r>
              <a:rPr lang="en-US" dirty="0"/>
              <a:t>	okay to have empty else clause with comments to explain why nothing is needed</a:t>
            </a:r>
          </a:p>
          <a:p>
            <a:r>
              <a:rPr lang="en-US" dirty="0"/>
              <a:t>	</a:t>
            </a:r>
            <a:r>
              <a:rPr lang="en-US" dirty="0" err="1"/>
              <a:t>getAmountOfGasInTank</a:t>
            </a:r>
            <a:r>
              <a:rPr lang="en-US" baseline="0" dirty="0"/>
              <a:t> is more variable and that goes as the left </a:t>
            </a:r>
            <a:r>
              <a:rPr lang="en-US" baseline="0" dirty="0" err="1"/>
              <a:t>arg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123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SzPct val="110000"/>
        <a:buFont typeface="Wingdings" pitchFamily="2" charset="2"/>
        <a:buChar char="§"/>
        <a:defRPr sz="24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513" y="1220788"/>
            <a:ext cx="8305800" cy="5222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360" tIns="44280" rIns="90360" bIns="442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4813" y="247650"/>
            <a:ext cx="8715375" cy="781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442913" y="6345238"/>
            <a:ext cx="447675" cy="3952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  <a:spAutoFit/>
          </a:bodyPr>
          <a:lstStyle/>
          <a:p>
            <a:pPr algn="ctr" defTabSz="457200">
              <a:lnSpc>
                <a:spcPct val="83000"/>
              </a:lnSpc>
              <a:buClr>
                <a:srgbClr val="000066"/>
              </a:buClr>
              <a:buSzPct val="100000"/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BBC07E77-5360-6D43-8AEB-E24B08212AFE}" type="slidenum">
              <a:rPr lang="en-GB" b="0">
                <a:solidFill>
                  <a:srgbClr val="000066"/>
                </a:solidFill>
                <a:latin typeface="Times New Roman" charset="0"/>
              </a:rPr>
              <a:pPr algn="ctr" defTabSz="457200">
                <a:lnSpc>
                  <a:spcPct val="83000"/>
                </a:lnSpc>
                <a:buClr>
                  <a:srgbClr val="000066"/>
                </a:buClr>
                <a:buSzPct val="100000"/>
                <a:buFont typeface="Times New Roman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‹#›</a:t>
            </a:fld>
            <a:endParaRPr lang="en-GB" b="0">
              <a:solidFill>
                <a:srgbClr val="000066"/>
              </a:solidFill>
              <a:latin typeface="Times New Roman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7561263" y="6392863"/>
            <a:ext cx="108585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  <a:spAutoFit/>
          </a:bodyPr>
          <a:lstStyle/>
          <a:p>
            <a:pPr algn="ctr" defTabSz="457200">
              <a:lnSpc>
                <a:spcPct val="88000"/>
              </a:lnSpc>
              <a:buClr>
                <a:srgbClr val="000066"/>
              </a:buClr>
              <a:buSzPct val="100000"/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b="0">
                <a:solidFill>
                  <a:srgbClr val="660033"/>
                </a:solidFill>
                <a:latin typeface="Helvetica" charset="0"/>
              </a:rPr>
              <a:t>15-213, F’08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hf hdr="0" ftr="0" dt="0"/>
  <p:txStyles>
    <p:titleStyle>
      <a:lvl1pPr algn="l" defTabSz="457200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660033"/>
        </a:buClr>
        <a:buSzPct val="100000"/>
        <a:buFont typeface="Helvetica" charset="0"/>
        <a:defRPr sz="3800" b="1">
          <a:solidFill>
            <a:srgbClr val="660033"/>
          </a:solidFill>
          <a:latin typeface="+mj-lt"/>
          <a:ea typeface="ＭＳ Ｐゴシック" charset="-128"/>
          <a:cs typeface="ＭＳ Ｐゴシック" charset="-128"/>
        </a:defRPr>
      </a:lvl1pPr>
      <a:lvl2pPr algn="l" defTabSz="457200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660033"/>
        </a:buClr>
        <a:buSzPct val="100000"/>
        <a:buFont typeface="Helvetica" charset="0"/>
        <a:defRPr sz="3800" b="1">
          <a:solidFill>
            <a:srgbClr val="660033"/>
          </a:solidFill>
          <a:latin typeface="Helvetica" charset="0"/>
          <a:ea typeface="ＭＳ Ｐゴシック" charset="-128"/>
          <a:cs typeface="ＭＳ Ｐゴシック" charset="-128"/>
        </a:defRPr>
      </a:lvl2pPr>
      <a:lvl3pPr algn="l" defTabSz="457200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660033"/>
        </a:buClr>
        <a:buSzPct val="100000"/>
        <a:buFont typeface="Helvetica" charset="0"/>
        <a:defRPr sz="3800" b="1">
          <a:solidFill>
            <a:srgbClr val="660033"/>
          </a:solidFill>
          <a:latin typeface="Helvetica" charset="0"/>
          <a:ea typeface="ＭＳ Ｐゴシック" charset="-128"/>
          <a:cs typeface="ＭＳ Ｐゴシック" charset="-128"/>
        </a:defRPr>
      </a:lvl3pPr>
      <a:lvl4pPr algn="l" defTabSz="457200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660033"/>
        </a:buClr>
        <a:buSzPct val="100000"/>
        <a:buFont typeface="Helvetica" charset="0"/>
        <a:defRPr sz="3800" b="1">
          <a:solidFill>
            <a:srgbClr val="660033"/>
          </a:solidFill>
          <a:latin typeface="Helvetica" charset="0"/>
          <a:ea typeface="ＭＳ Ｐゴシック" charset="-128"/>
          <a:cs typeface="ＭＳ Ｐゴシック" charset="-128"/>
        </a:defRPr>
      </a:lvl4pPr>
      <a:lvl5pPr algn="l" defTabSz="457200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660033"/>
        </a:buClr>
        <a:buSzPct val="100000"/>
        <a:buFont typeface="Helvetica" charset="0"/>
        <a:defRPr sz="3800" b="1">
          <a:solidFill>
            <a:srgbClr val="660033"/>
          </a:solidFill>
          <a:latin typeface="Helvetica" charset="0"/>
          <a:ea typeface="ＭＳ Ｐゴシック" charset="-128"/>
          <a:cs typeface="ＭＳ Ｐゴシック" charset="-128"/>
        </a:defRPr>
      </a:lvl5pPr>
      <a:lvl6pPr marL="1536700" indent="-215900" algn="l" defTabSz="457200" rtl="0" fontAlgn="base">
        <a:lnSpc>
          <a:spcPct val="85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3800" b="1">
          <a:solidFill>
            <a:srgbClr val="660033"/>
          </a:solidFill>
          <a:latin typeface="Helvetica" charset="0"/>
          <a:ea typeface="ＭＳ Ｐゴシック" charset="-128"/>
        </a:defRPr>
      </a:lvl6pPr>
      <a:lvl7pPr marL="1993900" indent="-215900" algn="l" defTabSz="457200" rtl="0" fontAlgn="base">
        <a:lnSpc>
          <a:spcPct val="85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3800" b="1">
          <a:solidFill>
            <a:srgbClr val="660033"/>
          </a:solidFill>
          <a:latin typeface="Helvetica" charset="0"/>
          <a:ea typeface="ＭＳ Ｐゴシック" charset="-128"/>
        </a:defRPr>
      </a:lvl7pPr>
      <a:lvl8pPr marL="2451100" indent="-215900" algn="l" defTabSz="457200" rtl="0" fontAlgn="base">
        <a:lnSpc>
          <a:spcPct val="85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3800" b="1">
          <a:solidFill>
            <a:srgbClr val="660033"/>
          </a:solidFill>
          <a:latin typeface="Helvetica" charset="0"/>
          <a:ea typeface="ＭＳ Ｐゴシック" charset="-128"/>
        </a:defRPr>
      </a:lvl8pPr>
      <a:lvl9pPr marL="2908300" indent="-215900" algn="l" defTabSz="457200" rtl="0" fontAlgn="base">
        <a:lnSpc>
          <a:spcPct val="85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3800" b="1">
          <a:solidFill>
            <a:srgbClr val="660033"/>
          </a:solidFill>
          <a:latin typeface="Helvetica" charset="0"/>
          <a:ea typeface="ＭＳ Ｐゴシック" charset="-128"/>
        </a:defRPr>
      </a:lvl9pPr>
    </p:titleStyle>
    <p:bodyStyle>
      <a:lvl1pPr marL="384175" indent="-384175" algn="l" defTabSz="457200" rtl="0" eaLnBrk="0" fontAlgn="base" hangingPunct="0">
        <a:lnSpc>
          <a:spcPct val="93000"/>
        </a:lnSpc>
        <a:spcBef>
          <a:spcPts val="1500"/>
        </a:spcBef>
        <a:spcAft>
          <a:spcPct val="0"/>
        </a:spcAft>
        <a:buClr>
          <a:srgbClr val="660033"/>
        </a:buClr>
        <a:buSzPct val="45000"/>
        <a:buFont typeface="Wingdings" charset="2"/>
        <a:buChar char=""/>
        <a:defRPr sz="2400" b="1">
          <a:solidFill>
            <a:srgbClr val="003300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ＭＳ Ｐゴシック" charset="-128"/>
          <a:cs typeface="ＭＳ Ｐゴシック" charset="-128"/>
        </a:defRPr>
      </a:lvl1pPr>
      <a:lvl2pPr marL="742950" indent="-246063" algn="l" defTabSz="457200" rtl="0" eaLnBrk="0" fontAlgn="base" hangingPunct="0">
        <a:lnSpc>
          <a:spcPct val="98000"/>
        </a:lnSpc>
        <a:spcBef>
          <a:spcPts val="625"/>
        </a:spcBef>
        <a:spcAft>
          <a:spcPct val="0"/>
        </a:spcAft>
        <a:buClr>
          <a:srgbClr val="660033"/>
        </a:buClr>
        <a:buSzPct val="45000"/>
        <a:buFont typeface="Wingdings" charset="2"/>
        <a:buChar char=""/>
        <a:defRPr sz="2000" b="1">
          <a:solidFill>
            <a:srgbClr val="000066"/>
          </a:solidFill>
          <a:latin typeface="+mn-lt"/>
          <a:ea typeface="ＭＳ Ｐゴシック" charset="-128"/>
        </a:defRPr>
      </a:lvl2pPr>
      <a:lvl3pPr marL="1144588" indent="-236538" algn="l" defTabSz="457200" rtl="0" eaLnBrk="0" fontAlgn="base" hangingPunct="0">
        <a:lnSpc>
          <a:spcPct val="104000"/>
        </a:lnSpc>
        <a:spcBef>
          <a:spcPts val="225"/>
        </a:spcBef>
        <a:spcAft>
          <a:spcPct val="0"/>
        </a:spcAft>
        <a:buClr>
          <a:srgbClr val="005400"/>
        </a:buClr>
        <a:buSzPct val="45000"/>
        <a:buFont typeface="Wingdings" charset="2"/>
        <a:buChar char=""/>
        <a:defRPr b="1">
          <a:solidFill>
            <a:srgbClr val="000099"/>
          </a:solidFill>
          <a:latin typeface="+mn-lt"/>
          <a:ea typeface="ＭＳ Ｐゴシック" charset="-128"/>
        </a:defRPr>
      </a:lvl3pPr>
      <a:lvl4pPr marL="1600200" indent="-228600" algn="l" defTabSz="457200" rtl="0" eaLnBrk="0" fontAlgn="base" hangingPunct="0">
        <a:lnSpc>
          <a:spcPct val="98000"/>
        </a:lnSpc>
        <a:spcBef>
          <a:spcPts val="450"/>
        </a:spcBef>
        <a:spcAft>
          <a:spcPct val="0"/>
        </a:spcAft>
        <a:buClr>
          <a:srgbClr val="000066"/>
        </a:buClr>
        <a:buSzPct val="45000"/>
        <a:buFont typeface="Wingdings" charset="2"/>
        <a:buChar char=""/>
        <a:defRPr b="1">
          <a:solidFill>
            <a:srgbClr val="000066"/>
          </a:solidFill>
          <a:latin typeface="+mn-lt"/>
          <a:ea typeface="ＭＳ Ｐゴシック" charset="-128"/>
        </a:defRPr>
      </a:lvl4pPr>
      <a:lvl5pPr marL="2449513" indent="-228600" algn="l" defTabSz="457200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66"/>
        </a:buClr>
        <a:buSzPct val="45000"/>
        <a:buFont typeface="Wingdings" charset="2"/>
        <a:buChar char=""/>
        <a:defRPr sz="2000">
          <a:solidFill>
            <a:srgbClr val="000066"/>
          </a:solidFill>
          <a:latin typeface="Times New Roman" charset="0"/>
          <a:ea typeface="ＭＳ Ｐゴシック" charset="-128"/>
        </a:defRPr>
      </a:lvl5pPr>
      <a:lvl6pPr marL="2906713" indent="-228600" algn="l" defTabSz="457200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66"/>
        </a:buClr>
        <a:buSzPct val="45000"/>
        <a:buFont typeface="Wingdings" charset="2"/>
        <a:buChar char=""/>
        <a:defRPr sz="2000">
          <a:solidFill>
            <a:srgbClr val="000066"/>
          </a:solidFill>
          <a:latin typeface="Times New Roman" charset="0"/>
          <a:ea typeface="ＭＳ Ｐゴシック" charset="-128"/>
        </a:defRPr>
      </a:lvl6pPr>
      <a:lvl7pPr marL="3363913" indent="-228600" algn="l" defTabSz="457200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66"/>
        </a:buClr>
        <a:buSzPct val="45000"/>
        <a:buFont typeface="Wingdings" charset="2"/>
        <a:buChar char=""/>
        <a:defRPr sz="2000">
          <a:solidFill>
            <a:srgbClr val="000066"/>
          </a:solidFill>
          <a:latin typeface="Times New Roman" charset="0"/>
          <a:ea typeface="ＭＳ Ｐゴシック" charset="-128"/>
        </a:defRPr>
      </a:lvl7pPr>
      <a:lvl8pPr marL="3821113" indent="-228600" algn="l" defTabSz="457200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66"/>
        </a:buClr>
        <a:buSzPct val="45000"/>
        <a:buFont typeface="Wingdings" charset="2"/>
        <a:buChar char=""/>
        <a:defRPr sz="2000">
          <a:solidFill>
            <a:srgbClr val="000066"/>
          </a:solidFill>
          <a:latin typeface="Times New Roman" charset="0"/>
          <a:ea typeface="ＭＳ Ｐゴシック" charset="-128"/>
        </a:defRPr>
      </a:lvl8pPr>
      <a:lvl9pPr marL="4278313" indent="-228600" algn="l" defTabSz="457200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66"/>
        </a:buClr>
        <a:buSzPct val="45000"/>
        <a:buFont typeface="Wingdings" charset="2"/>
        <a:buChar char=""/>
        <a:defRPr sz="2000">
          <a:solidFill>
            <a:srgbClr val="000066"/>
          </a:solidFill>
          <a:latin typeface="Times New Roman" charset="0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8153400" cy="1873250"/>
          </a:xfrm>
        </p:spPr>
        <p:txBody>
          <a:bodyPr/>
          <a:lstStyle/>
          <a:p>
            <a:pPr marL="0" indent="0"/>
            <a:r>
              <a:rPr lang="en-US" sz="4400" dirty="0"/>
              <a:t>Object/Class Design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Keep Coupling Loose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small interfaces (few methods, few arguments/method)</a:t>
            </a:r>
          </a:p>
          <a:p>
            <a:r>
              <a:rPr lang="en-US" dirty="0"/>
              <a:t>obvious (interactions through parameter passing)</a:t>
            </a:r>
          </a:p>
          <a:p>
            <a:r>
              <a:rPr lang="en-US" dirty="0"/>
              <a:t>flexible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9510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 Data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289925" cy="4972050"/>
          </a:xfrm>
        </p:spPr>
        <p:txBody>
          <a:bodyPr/>
          <a:lstStyle/>
          <a:p>
            <a:r>
              <a:rPr lang="en-US" dirty="0"/>
              <a:t>Define a class based around conceptual structures</a:t>
            </a:r>
          </a:p>
          <a:p>
            <a:pPr lvl="1"/>
            <a:r>
              <a:rPr lang="en-US" dirty="0"/>
              <a:t>Encapsulation / information-hiding</a:t>
            </a:r>
          </a:p>
          <a:p>
            <a:pPr lvl="1"/>
            <a:r>
              <a:rPr lang="en-US" dirty="0"/>
              <a:t>Make interfaces more informative (self-documenting)</a:t>
            </a:r>
          </a:p>
          <a:p>
            <a:pPr lvl="1"/>
            <a:r>
              <a:rPr lang="en-US" dirty="0"/>
              <a:t>Easier to reason about correctness</a:t>
            </a:r>
          </a:p>
          <a:p>
            <a:pPr lvl="1"/>
            <a:endParaRPr lang="en-US" dirty="0"/>
          </a:p>
          <a:p>
            <a:r>
              <a:rPr lang="en-US" dirty="0"/>
              <a:t>Treat even simple items as ADTs</a:t>
            </a:r>
          </a:p>
          <a:p>
            <a:pPr lvl="1"/>
            <a:r>
              <a:rPr lang="en-US" dirty="0"/>
              <a:t>Good for extensibility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0490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Inheritance can provides 2 things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/>
          <a:p>
            <a:r>
              <a:rPr lang="en-US" dirty="0"/>
              <a:t>Shared interface:</a:t>
            </a:r>
          </a:p>
          <a:p>
            <a:pPr lvl="1"/>
            <a:r>
              <a:rPr lang="en-US" dirty="0"/>
              <a:t>Public methods</a:t>
            </a:r>
          </a:p>
          <a:p>
            <a:pPr lvl="1"/>
            <a:r>
              <a:rPr lang="en-US" dirty="0"/>
              <a:t>Ensure methods have consistent meaning in derived class</a:t>
            </a:r>
          </a:p>
          <a:p>
            <a:pPr lvl="2"/>
            <a:r>
              <a:rPr lang="en-US" dirty="0" err="1"/>
              <a:t>Liskov</a:t>
            </a:r>
            <a:r>
              <a:rPr lang="en-US" dirty="0"/>
              <a:t> Substitution Principle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Shared implementation</a:t>
            </a:r>
          </a:p>
          <a:p>
            <a:pPr lvl="1"/>
            <a:r>
              <a:rPr lang="en-US" dirty="0"/>
              <a:t>Code in shared super class, not replicated in each derived</a:t>
            </a:r>
          </a:p>
          <a:p>
            <a:pPr lvl="1"/>
            <a:r>
              <a:rPr lang="en-US" dirty="0"/>
              <a:t>Could be private data/methods</a:t>
            </a:r>
          </a:p>
        </p:txBody>
      </p:sp>
    </p:spTree>
    <p:extLst>
      <p:ext uri="{BB962C8B-B14F-4D97-AF65-F5344CB8AC3E}">
        <p14:creationId xmlns:p14="http://schemas.microsoft.com/office/powerpoint/2010/main" val="9583505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hasA</a:t>
            </a:r>
            <a:r>
              <a:rPr lang="en-US" dirty="0"/>
              <a:t> vs. </a:t>
            </a:r>
            <a:r>
              <a:rPr lang="en-US" dirty="0" err="1"/>
              <a:t>isA</a:t>
            </a:r>
            <a:r>
              <a:rPr lang="en-US" dirty="0"/>
              <a:t> relationship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Which is a candidate for inheritance?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A)  </a:t>
            </a:r>
            <a:r>
              <a:rPr lang="en-US" dirty="0" err="1"/>
              <a:t>hasA</a:t>
            </a:r>
            <a:r>
              <a:rPr lang="en-US" dirty="0"/>
              <a:t> relationship</a:t>
            </a:r>
          </a:p>
          <a:p>
            <a:pPr marL="0" indent="0">
              <a:buNone/>
            </a:pPr>
            <a:r>
              <a:rPr lang="en-US" dirty="0"/>
              <a:t>B)  </a:t>
            </a:r>
            <a:r>
              <a:rPr lang="en-US" dirty="0" err="1"/>
              <a:t>isA</a:t>
            </a:r>
            <a:r>
              <a:rPr lang="en-US" dirty="0"/>
              <a:t> relationship</a:t>
            </a:r>
          </a:p>
          <a:p>
            <a:pPr marL="0" indent="0">
              <a:buNone/>
            </a:pPr>
            <a:r>
              <a:rPr lang="en-US" dirty="0"/>
              <a:t>C)  both </a:t>
            </a:r>
            <a:r>
              <a:rPr lang="en-US" dirty="0" err="1"/>
              <a:t>hasA</a:t>
            </a:r>
            <a:r>
              <a:rPr lang="en-US" dirty="0"/>
              <a:t> and </a:t>
            </a:r>
            <a:r>
              <a:rPr lang="en-US" dirty="0" err="1"/>
              <a:t>isA</a:t>
            </a:r>
            <a:r>
              <a:rPr lang="en-US" dirty="0"/>
              <a:t> relationships</a:t>
            </a:r>
          </a:p>
          <a:p>
            <a:pPr marL="0" indent="0">
              <a:buNone/>
            </a:pPr>
            <a:r>
              <a:rPr lang="en-US" dirty="0"/>
              <a:t>D)  neither </a:t>
            </a:r>
            <a:r>
              <a:rPr lang="en-US" dirty="0" err="1"/>
              <a:t>hasA</a:t>
            </a:r>
            <a:r>
              <a:rPr lang="en-US" dirty="0"/>
              <a:t> and </a:t>
            </a:r>
            <a:r>
              <a:rPr lang="en-US" dirty="0" err="1"/>
              <a:t>isA</a:t>
            </a:r>
            <a:r>
              <a:rPr lang="en-US" dirty="0"/>
              <a:t> relationships</a:t>
            </a:r>
          </a:p>
        </p:txBody>
      </p:sp>
    </p:spTree>
    <p:extLst>
      <p:ext uri="{BB962C8B-B14F-4D97-AF65-F5344CB8AC3E}">
        <p14:creationId xmlns:p14="http://schemas.microsoft.com/office/powerpoint/2010/main" val="4642857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Inheritance vs. Interfaces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Inheritance should be a </a:t>
            </a:r>
            <a:r>
              <a:rPr lang="en-US" dirty="0" err="1"/>
              <a:t>isA</a:t>
            </a:r>
            <a:r>
              <a:rPr lang="en-US" dirty="0"/>
              <a:t> relationship</a:t>
            </a:r>
          </a:p>
          <a:p>
            <a:endParaRPr lang="en-US" dirty="0"/>
          </a:p>
          <a:p>
            <a:r>
              <a:rPr lang="en-US" dirty="0"/>
              <a:t>Interfaces are for capabilities (“</a:t>
            </a:r>
            <a:r>
              <a:rPr lang="en-US" dirty="0" err="1"/>
              <a:t>mixin”s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8889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Designing Good Interfaces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Sufficiently Expressive</a:t>
            </a:r>
          </a:p>
          <a:p>
            <a:r>
              <a:rPr lang="en-US" dirty="0"/>
              <a:t>General</a:t>
            </a:r>
          </a:p>
          <a:p>
            <a:r>
              <a:rPr lang="en-US" dirty="0"/>
              <a:t>Minimal </a:t>
            </a:r>
          </a:p>
        </p:txBody>
      </p:sp>
    </p:spTree>
    <p:extLst>
      <p:ext uri="{BB962C8B-B14F-4D97-AF65-F5344CB8AC3E}">
        <p14:creationId xmlns:p14="http://schemas.microsoft.com/office/powerpoint/2010/main" val="3694441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Principles of straight-line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 dependences obvious:</a:t>
            </a:r>
          </a:p>
          <a:p>
            <a:pPr marL="457200" lvl="1" indent="0">
              <a:buNone/>
            </a:pPr>
            <a:r>
              <a:rPr lang="en-US" dirty="0"/>
              <a:t>(e.g., through passing arguments, return values)</a:t>
            </a:r>
          </a:p>
          <a:p>
            <a:endParaRPr lang="en-US" dirty="0"/>
          </a:p>
          <a:p>
            <a:pPr marL="457200" lvl="1" indent="0">
              <a:buNone/>
            </a:pPr>
            <a:r>
              <a:rPr lang="en-US" dirty="0" err="1">
                <a:latin typeface="Courier"/>
                <a:cs typeface="Courier"/>
              </a:rPr>
              <a:t>firstResult</a:t>
            </a:r>
            <a:r>
              <a:rPr lang="en-US" dirty="0">
                <a:latin typeface="Courier"/>
                <a:cs typeface="Courier"/>
              </a:rPr>
              <a:t> = doThing1();</a:t>
            </a:r>
          </a:p>
          <a:p>
            <a:pPr marL="457200" lvl="1" indent="0">
              <a:buNone/>
            </a:pPr>
            <a:r>
              <a:rPr lang="en-US" dirty="0" err="1">
                <a:latin typeface="Courier"/>
                <a:cs typeface="Courier"/>
              </a:rPr>
              <a:t>secondResult</a:t>
            </a:r>
            <a:r>
              <a:rPr lang="en-US" dirty="0">
                <a:latin typeface="Courier"/>
                <a:cs typeface="Courier"/>
              </a:rPr>
              <a:t> = </a:t>
            </a:r>
            <a:r>
              <a:rPr lang="en-US" dirty="0" err="1">
                <a:latin typeface="Courier"/>
                <a:cs typeface="Courier"/>
              </a:rPr>
              <a:t>doThingY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firstResult</a:t>
            </a:r>
            <a:r>
              <a:rPr lang="en-US" dirty="0">
                <a:latin typeface="Courier"/>
                <a:cs typeface="Courier"/>
              </a:rPr>
              <a:t>);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Vs.</a:t>
            </a:r>
          </a:p>
          <a:p>
            <a:endParaRPr lang="en-US" dirty="0"/>
          </a:p>
          <a:p>
            <a:pPr marL="457200" lvl="1" indent="0">
              <a:buNone/>
            </a:pPr>
            <a:r>
              <a:rPr lang="en-US" dirty="0">
                <a:latin typeface="Courier"/>
                <a:cs typeface="Courier"/>
              </a:rPr>
              <a:t>doThing1();</a:t>
            </a:r>
          </a:p>
          <a:p>
            <a:pPr marL="457200" lvl="1" indent="0">
              <a:buNone/>
            </a:pPr>
            <a:r>
              <a:rPr lang="en-US" dirty="0" err="1">
                <a:latin typeface="Courier"/>
                <a:cs typeface="Courier"/>
              </a:rPr>
              <a:t>doThingY</a:t>
            </a:r>
            <a:r>
              <a:rPr lang="en-US" dirty="0">
                <a:latin typeface="Courier"/>
                <a:cs typeface="Courier"/>
              </a:rPr>
              <a:t>();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337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Grouping related items (example)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/>
          <a:p>
            <a:r>
              <a:rPr lang="en-US" dirty="0"/>
              <a:t>Ordering implicit, but emphasizes grouping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100" dirty="0" err="1">
                <a:latin typeface="Courier"/>
                <a:cs typeface="Courier"/>
              </a:rPr>
              <a:t>MarketingData</a:t>
            </a:r>
            <a:r>
              <a:rPr lang="en-US" sz="2100" dirty="0">
                <a:latin typeface="Courier"/>
                <a:cs typeface="Courier"/>
              </a:rPr>
              <a:t> </a:t>
            </a:r>
            <a:r>
              <a:rPr lang="en-US" sz="2100" dirty="0" err="1">
                <a:latin typeface="Courier"/>
                <a:cs typeface="Courier"/>
              </a:rPr>
              <a:t>marketingData</a:t>
            </a:r>
            <a:r>
              <a:rPr lang="en-US" sz="2100" dirty="0">
                <a:latin typeface="Courier"/>
                <a:cs typeface="Courier"/>
              </a:rPr>
              <a:t> = new </a:t>
            </a:r>
            <a:r>
              <a:rPr lang="en-US" sz="2100" dirty="0" err="1">
                <a:latin typeface="Courier"/>
                <a:cs typeface="Courier"/>
              </a:rPr>
              <a:t>MarketingData</a:t>
            </a:r>
            <a:r>
              <a:rPr lang="en-US" sz="2100" dirty="0">
                <a:latin typeface="Courier"/>
                <a:cs typeface="Courier"/>
              </a:rPr>
              <a:t>();</a:t>
            </a:r>
          </a:p>
          <a:p>
            <a:pPr marL="0" indent="0">
              <a:buNone/>
            </a:pPr>
            <a:r>
              <a:rPr lang="en-US" sz="2100" dirty="0" err="1">
                <a:latin typeface="Courier"/>
                <a:cs typeface="Courier"/>
              </a:rPr>
              <a:t>marketingData.ComputeQuarterly</a:t>
            </a:r>
            <a:r>
              <a:rPr lang="en-US" sz="2100" dirty="0">
                <a:latin typeface="Courier"/>
                <a:cs typeface="Courier"/>
              </a:rPr>
              <a:t>();</a:t>
            </a:r>
          </a:p>
          <a:p>
            <a:pPr marL="0" indent="0">
              <a:buNone/>
            </a:pPr>
            <a:r>
              <a:rPr lang="en-US" sz="2100" dirty="0" err="1">
                <a:latin typeface="Courier"/>
                <a:cs typeface="Courier"/>
              </a:rPr>
              <a:t>marketingData.ComputeAnnual</a:t>
            </a:r>
            <a:r>
              <a:rPr lang="en-US" sz="2100" dirty="0">
                <a:latin typeface="Courier"/>
                <a:cs typeface="Courier"/>
              </a:rPr>
              <a:t>(); </a:t>
            </a:r>
          </a:p>
          <a:p>
            <a:pPr marL="0" indent="0">
              <a:buNone/>
            </a:pPr>
            <a:r>
              <a:rPr lang="en-US" sz="2100" dirty="0" err="1">
                <a:latin typeface="Courier"/>
                <a:cs typeface="Courier"/>
              </a:rPr>
              <a:t>marketingData.Print</a:t>
            </a:r>
            <a:r>
              <a:rPr lang="en-US" sz="2100" dirty="0">
                <a:latin typeface="Courier"/>
                <a:cs typeface="Courier"/>
              </a:rPr>
              <a:t>(); </a:t>
            </a:r>
          </a:p>
          <a:p>
            <a:pPr marL="0" indent="0">
              <a:buNone/>
            </a:pPr>
            <a:endParaRPr lang="en-US" sz="21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100" dirty="0" err="1">
                <a:latin typeface="Courier"/>
                <a:cs typeface="Courier"/>
              </a:rPr>
              <a:t>SalesData</a:t>
            </a:r>
            <a:r>
              <a:rPr lang="en-US" sz="2100" dirty="0">
                <a:latin typeface="Courier"/>
                <a:cs typeface="Courier"/>
              </a:rPr>
              <a:t> </a:t>
            </a:r>
            <a:r>
              <a:rPr lang="en-US" sz="2100" dirty="0" err="1">
                <a:latin typeface="Courier"/>
                <a:cs typeface="Courier"/>
              </a:rPr>
              <a:t>salesData</a:t>
            </a:r>
            <a:r>
              <a:rPr lang="en-US" sz="2100" dirty="0">
                <a:latin typeface="Courier"/>
                <a:cs typeface="Courier"/>
              </a:rPr>
              <a:t> = new </a:t>
            </a:r>
            <a:r>
              <a:rPr lang="en-US" sz="2100" dirty="0" err="1">
                <a:latin typeface="Courier"/>
                <a:cs typeface="Courier"/>
              </a:rPr>
              <a:t>SalesData</a:t>
            </a:r>
            <a:r>
              <a:rPr lang="en-US" sz="2100" dirty="0">
                <a:latin typeface="Courier"/>
                <a:cs typeface="Courier"/>
              </a:rPr>
              <a:t>(); </a:t>
            </a:r>
          </a:p>
          <a:p>
            <a:pPr marL="0" indent="0">
              <a:buNone/>
            </a:pPr>
            <a:r>
              <a:rPr lang="en-US" sz="2100" dirty="0" err="1">
                <a:latin typeface="Courier"/>
                <a:cs typeface="Courier"/>
              </a:rPr>
              <a:t>salesData.ComputeQuarterly</a:t>
            </a:r>
            <a:r>
              <a:rPr lang="en-US" sz="2100" dirty="0">
                <a:latin typeface="Courier"/>
                <a:cs typeface="Courier"/>
              </a:rPr>
              <a:t>(); </a:t>
            </a:r>
          </a:p>
          <a:p>
            <a:pPr marL="0" indent="0">
              <a:buNone/>
            </a:pPr>
            <a:r>
              <a:rPr lang="en-US" sz="2100" dirty="0" err="1">
                <a:latin typeface="Courier"/>
                <a:cs typeface="Courier"/>
              </a:rPr>
              <a:t>salesData.ComputeAnnual</a:t>
            </a:r>
            <a:r>
              <a:rPr lang="en-US" sz="2100" dirty="0">
                <a:latin typeface="Courier"/>
                <a:cs typeface="Courier"/>
              </a:rPr>
              <a:t>(); </a:t>
            </a:r>
          </a:p>
          <a:p>
            <a:pPr marL="0" indent="0">
              <a:buNone/>
            </a:pPr>
            <a:r>
              <a:rPr lang="en-US" sz="2100" dirty="0" err="1">
                <a:latin typeface="Courier"/>
                <a:cs typeface="Courier"/>
              </a:rPr>
              <a:t>salesData.Print</a:t>
            </a:r>
            <a:r>
              <a:rPr lang="en-US" sz="2100" dirty="0">
                <a:latin typeface="Courier"/>
                <a:cs typeface="Courier"/>
              </a:rPr>
              <a:t>();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940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is better?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838199" y="1212145"/>
            <a:ext cx="5791201" cy="229305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11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buNone/>
            </a:pPr>
            <a:r>
              <a:rPr lang="en-US" sz="1400" dirty="0" err="1">
                <a:latin typeface="Courier"/>
                <a:cs typeface="Courier"/>
              </a:rPr>
              <a:t>boolean</a:t>
            </a:r>
            <a:r>
              <a:rPr lang="en-US" sz="1400" dirty="0">
                <a:latin typeface="Courier"/>
                <a:cs typeface="Courier"/>
              </a:rPr>
              <a:t> </a:t>
            </a:r>
            <a:r>
              <a:rPr lang="en-US" sz="1400" dirty="0" err="1">
                <a:latin typeface="Courier"/>
                <a:cs typeface="Courier"/>
              </a:rPr>
              <a:t>dashFound</a:t>
            </a:r>
            <a:r>
              <a:rPr lang="en-US" sz="1400" dirty="0">
                <a:latin typeface="Courier"/>
                <a:cs typeface="Courier"/>
              </a:rPr>
              <a:t> = false;</a:t>
            </a:r>
            <a:br>
              <a:rPr lang="en-US" sz="1400" dirty="0">
                <a:latin typeface="Courier"/>
                <a:cs typeface="Courier"/>
              </a:rPr>
            </a:br>
            <a:r>
              <a:rPr lang="en-US" sz="1400" dirty="0">
                <a:latin typeface="Courier"/>
                <a:cs typeface="Courier"/>
              </a:rPr>
              <a:t>for (String </a:t>
            </a:r>
            <a:r>
              <a:rPr lang="en-US" sz="1400" dirty="0" err="1">
                <a:latin typeface="Courier"/>
                <a:cs typeface="Courier"/>
              </a:rPr>
              <a:t>arg</a:t>
            </a:r>
            <a:r>
              <a:rPr lang="en-US" sz="1400" dirty="0">
                <a:latin typeface="Courier"/>
                <a:cs typeface="Courier"/>
              </a:rPr>
              <a:t> : </a:t>
            </a:r>
            <a:r>
              <a:rPr lang="en-US" sz="1400" dirty="0" err="1">
                <a:latin typeface="Courier"/>
                <a:cs typeface="Courier"/>
              </a:rPr>
              <a:t>args</a:t>
            </a:r>
            <a:r>
              <a:rPr lang="en-US" sz="1400" dirty="0">
                <a:latin typeface="Courier"/>
                <a:cs typeface="Courier"/>
              </a:rPr>
              <a:t>) {</a:t>
            </a:r>
            <a:br>
              <a:rPr lang="en-US" sz="1400" dirty="0">
                <a:latin typeface="Courier"/>
                <a:cs typeface="Courier"/>
              </a:rPr>
            </a:br>
            <a:r>
              <a:rPr lang="en-US" sz="1400" dirty="0">
                <a:latin typeface="Courier"/>
                <a:cs typeface="Courier"/>
              </a:rPr>
              <a:t>    if (</a:t>
            </a:r>
            <a:r>
              <a:rPr lang="en-US" sz="1400" dirty="0" err="1">
                <a:latin typeface="Courier"/>
                <a:cs typeface="Courier"/>
              </a:rPr>
              <a:t>arg.equals</a:t>
            </a:r>
            <a:r>
              <a:rPr lang="en-US" sz="1400" dirty="0">
                <a:latin typeface="Courier"/>
                <a:cs typeface="Courier"/>
              </a:rPr>
              <a:t>("-")) {</a:t>
            </a:r>
            <a:br>
              <a:rPr lang="en-US" sz="1400" dirty="0">
                <a:latin typeface="Courier"/>
                <a:cs typeface="Courier"/>
              </a:rPr>
            </a:br>
            <a:r>
              <a:rPr lang="en-US" sz="1400" dirty="0">
                <a:latin typeface="Courier"/>
                <a:cs typeface="Courier"/>
              </a:rPr>
              <a:t>        </a:t>
            </a:r>
            <a:r>
              <a:rPr lang="en-US" sz="1400" dirty="0" err="1">
                <a:latin typeface="Courier"/>
                <a:cs typeface="Courier"/>
              </a:rPr>
              <a:t>dashFound</a:t>
            </a:r>
            <a:r>
              <a:rPr lang="en-US" sz="1400" dirty="0">
                <a:latin typeface="Courier"/>
                <a:cs typeface="Courier"/>
              </a:rPr>
              <a:t> = true;</a:t>
            </a:r>
            <a:br>
              <a:rPr lang="en-US" sz="1400" dirty="0">
                <a:latin typeface="Courier"/>
                <a:cs typeface="Courier"/>
              </a:rPr>
            </a:br>
            <a:r>
              <a:rPr lang="en-US" sz="1400" dirty="0">
                <a:latin typeface="Courier"/>
                <a:cs typeface="Courier"/>
              </a:rPr>
              <a:t>    } else if (!</a:t>
            </a:r>
            <a:r>
              <a:rPr lang="en-US" sz="1400" dirty="0" err="1">
                <a:latin typeface="Courier"/>
                <a:cs typeface="Courier"/>
              </a:rPr>
              <a:t>dashFound</a:t>
            </a:r>
            <a:r>
              <a:rPr lang="en-US" sz="1400" dirty="0">
                <a:latin typeface="Courier"/>
                <a:cs typeface="Courier"/>
              </a:rPr>
              <a:t>) {</a:t>
            </a:r>
            <a:br>
              <a:rPr lang="en-US" sz="1400" dirty="0">
                <a:latin typeface="Courier"/>
                <a:cs typeface="Courier"/>
              </a:rPr>
            </a:br>
            <a:r>
              <a:rPr lang="en-US" sz="1400" dirty="0">
                <a:latin typeface="Courier"/>
                <a:cs typeface="Courier"/>
              </a:rPr>
              <a:t>        process1(</a:t>
            </a:r>
            <a:r>
              <a:rPr lang="en-US" sz="1400" dirty="0" err="1">
                <a:latin typeface="Courier"/>
                <a:cs typeface="Courier"/>
              </a:rPr>
              <a:t>arg</a:t>
            </a:r>
            <a:r>
              <a:rPr lang="en-US" sz="1400" dirty="0">
                <a:latin typeface="Courier"/>
                <a:cs typeface="Courier"/>
              </a:rPr>
              <a:t>);</a:t>
            </a:r>
            <a:br>
              <a:rPr lang="en-US" sz="1400" dirty="0">
                <a:latin typeface="Courier"/>
                <a:cs typeface="Courier"/>
              </a:rPr>
            </a:br>
            <a:r>
              <a:rPr lang="en-US" sz="1400" dirty="0">
                <a:latin typeface="Courier"/>
                <a:cs typeface="Courier"/>
              </a:rPr>
              <a:t>    } else {</a:t>
            </a:r>
            <a:br>
              <a:rPr lang="en-US" sz="1400" dirty="0">
                <a:latin typeface="Courier"/>
                <a:cs typeface="Courier"/>
              </a:rPr>
            </a:br>
            <a:r>
              <a:rPr lang="en-US" sz="1400" dirty="0">
                <a:latin typeface="Courier"/>
                <a:cs typeface="Courier"/>
              </a:rPr>
              <a:t>        process2(</a:t>
            </a:r>
            <a:r>
              <a:rPr lang="en-US" sz="1400" dirty="0" err="1">
                <a:latin typeface="Courier"/>
                <a:cs typeface="Courier"/>
              </a:rPr>
              <a:t>arg</a:t>
            </a:r>
            <a:r>
              <a:rPr lang="en-US" sz="1400" dirty="0">
                <a:latin typeface="Courier"/>
                <a:cs typeface="Courier"/>
              </a:rPr>
              <a:t>);</a:t>
            </a:r>
            <a:br>
              <a:rPr lang="en-US" sz="1400" dirty="0">
                <a:latin typeface="Courier"/>
                <a:cs typeface="Courier"/>
              </a:rPr>
            </a:br>
            <a:r>
              <a:rPr lang="en-US" sz="1400" dirty="0">
                <a:latin typeface="Courier"/>
                <a:cs typeface="Courier"/>
              </a:rPr>
              <a:t>    }</a:t>
            </a:r>
            <a:br>
              <a:rPr lang="en-US" sz="1400" dirty="0">
                <a:latin typeface="Courier"/>
                <a:cs typeface="Courier"/>
              </a:rPr>
            </a:br>
            <a:r>
              <a:rPr lang="en-US" sz="1400" dirty="0">
                <a:latin typeface="Courier"/>
                <a:cs typeface="Courier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9885" y="1212145"/>
            <a:ext cx="3770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1751" y="3730808"/>
            <a:ext cx="357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B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838201" y="3733800"/>
            <a:ext cx="5791200" cy="2362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11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buNone/>
            </a:pPr>
            <a:r>
              <a:rPr lang="en-US" sz="1400" dirty="0" err="1">
                <a:latin typeface="Courier"/>
                <a:cs typeface="Courier"/>
              </a:rPr>
              <a:t>int</a:t>
            </a:r>
            <a:r>
              <a:rPr lang="en-US" sz="1400" dirty="0">
                <a:latin typeface="Courier"/>
                <a:cs typeface="Courier"/>
              </a:rPr>
              <a:t> </a:t>
            </a:r>
            <a:r>
              <a:rPr lang="en-US" sz="1400" dirty="0" err="1">
                <a:latin typeface="Courier"/>
                <a:cs typeface="Courier"/>
              </a:rPr>
              <a:t>i</a:t>
            </a:r>
            <a:r>
              <a:rPr lang="en-US" sz="1400" dirty="0">
                <a:latin typeface="Courier"/>
                <a:cs typeface="Courier"/>
              </a:rPr>
              <a:t> = 0;</a:t>
            </a:r>
            <a:br>
              <a:rPr lang="en-US" sz="1400" dirty="0">
                <a:latin typeface="Courier"/>
                <a:cs typeface="Courier"/>
              </a:rPr>
            </a:br>
            <a:r>
              <a:rPr lang="en-US" sz="1400" dirty="0">
                <a:latin typeface="Courier"/>
                <a:cs typeface="Courier"/>
              </a:rPr>
              <a:t>while(</a:t>
            </a:r>
            <a:r>
              <a:rPr lang="en-US" sz="1400" dirty="0" err="1">
                <a:latin typeface="Courier"/>
                <a:cs typeface="Courier"/>
              </a:rPr>
              <a:t>i</a:t>
            </a:r>
            <a:r>
              <a:rPr lang="en-US" sz="1400" dirty="0">
                <a:latin typeface="Courier"/>
                <a:cs typeface="Courier"/>
              </a:rPr>
              <a:t> &lt; </a:t>
            </a:r>
            <a:r>
              <a:rPr lang="en-US" sz="1400" dirty="0" err="1">
                <a:latin typeface="Courier"/>
                <a:cs typeface="Courier"/>
              </a:rPr>
              <a:t>args.length</a:t>
            </a:r>
            <a:r>
              <a:rPr lang="en-US" sz="1400" dirty="0">
                <a:latin typeface="Courier"/>
                <a:cs typeface="Courier"/>
              </a:rPr>
              <a:t> &amp;&amp; !</a:t>
            </a:r>
            <a:r>
              <a:rPr lang="en-US" sz="1400" dirty="0" err="1">
                <a:latin typeface="Courier"/>
                <a:cs typeface="Courier"/>
              </a:rPr>
              <a:t>args</a:t>
            </a:r>
            <a:r>
              <a:rPr lang="en-US" sz="1400" dirty="0">
                <a:latin typeface="Courier"/>
                <a:cs typeface="Courier"/>
              </a:rPr>
              <a:t>[</a:t>
            </a:r>
            <a:r>
              <a:rPr lang="en-US" sz="1400" dirty="0" err="1">
                <a:latin typeface="Courier"/>
                <a:cs typeface="Courier"/>
              </a:rPr>
              <a:t>i</a:t>
            </a:r>
            <a:r>
              <a:rPr lang="en-US" sz="1400" dirty="0">
                <a:latin typeface="Courier"/>
                <a:cs typeface="Courier"/>
              </a:rPr>
              <a:t>].equals("-")) {</a:t>
            </a:r>
            <a:br>
              <a:rPr lang="en-US" sz="1400" dirty="0">
                <a:latin typeface="Courier"/>
                <a:cs typeface="Courier"/>
              </a:rPr>
            </a:br>
            <a:r>
              <a:rPr lang="en-US" sz="1400" dirty="0">
                <a:latin typeface="Courier"/>
                <a:cs typeface="Courier"/>
              </a:rPr>
              <a:t>    process1(</a:t>
            </a:r>
            <a:r>
              <a:rPr lang="en-US" sz="1400" dirty="0" err="1">
                <a:latin typeface="Courier"/>
                <a:cs typeface="Courier"/>
              </a:rPr>
              <a:t>args</a:t>
            </a:r>
            <a:r>
              <a:rPr lang="en-US" sz="1400" dirty="0">
                <a:latin typeface="Courier"/>
                <a:cs typeface="Courier"/>
              </a:rPr>
              <a:t>[</a:t>
            </a:r>
            <a:r>
              <a:rPr lang="en-US" sz="1400" dirty="0" err="1">
                <a:latin typeface="Courier"/>
                <a:cs typeface="Courier"/>
              </a:rPr>
              <a:t>i</a:t>
            </a:r>
            <a:r>
              <a:rPr lang="en-US" sz="1400" dirty="0">
                <a:latin typeface="Courier"/>
                <a:cs typeface="Courier"/>
              </a:rPr>
              <a:t>]);</a:t>
            </a:r>
            <a:br>
              <a:rPr lang="en-US" sz="1400" dirty="0">
                <a:latin typeface="Courier"/>
                <a:cs typeface="Courier"/>
              </a:rPr>
            </a:br>
            <a:r>
              <a:rPr lang="en-US" sz="1400" dirty="0">
                <a:latin typeface="Courier"/>
                <a:cs typeface="Courier"/>
              </a:rPr>
              <a:t>    </a:t>
            </a:r>
            <a:r>
              <a:rPr lang="en-US" sz="1400" dirty="0" err="1">
                <a:latin typeface="Courier"/>
                <a:cs typeface="Courier"/>
              </a:rPr>
              <a:t>i</a:t>
            </a:r>
            <a:r>
              <a:rPr lang="en-US" sz="1400" dirty="0">
                <a:latin typeface="Courier"/>
                <a:cs typeface="Courier"/>
              </a:rPr>
              <a:t>++;</a:t>
            </a:r>
            <a:br>
              <a:rPr lang="en-US" sz="1400" dirty="0">
                <a:latin typeface="Courier"/>
                <a:cs typeface="Courier"/>
              </a:rPr>
            </a:br>
            <a:r>
              <a:rPr lang="en-US" sz="1400" dirty="0">
                <a:latin typeface="Courier"/>
                <a:cs typeface="Courier"/>
              </a:rPr>
              <a:t>}</a:t>
            </a:r>
            <a:br>
              <a:rPr lang="en-US" sz="1400" dirty="0">
                <a:latin typeface="Courier"/>
                <a:cs typeface="Courier"/>
              </a:rPr>
            </a:br>
            <a:br>
              <a:rPr lang="en-US" sz="1400" dirty="0">
                <a:latin typeface="Courier"/>
                <a:cs typeface="Courier"/>
              </a:rPr>
            </a:br>
            <a:r>
              <a:rPr lang="en-US" sz="1400" dirty="0" err="1">
                <a:latin typeface="Courier"/>
                <a:cs typeface="Courier"/>
              </a:rPr>
              <a:t>i</a:t>
            </a:r>
            <a:r>
              <a:rPr lang="en-US" sz="1400" dirty="0">
                <a:latin typeface="Courier"/>
                <a:cs typeface="Courier"/>
              </a:rPr>
              <a:t>++; // skip the dash</a:t>
            </a:r>
            <a:br>
              <a:rPr lang="en-US" sz="1400" dirty="0">
                <a:latin typeface="Courier"/>
                <a:cs typeface="Courier"/>
              </a:rPr>
            </a:br>
            <a:r>
              <a:rPr lang="en-US" sz="1400" dirty="0">
                <a:latin typeface="Courier"/>
                <a:cs typeface="Courier"/>
              </a:rPr>
              <a:t>for( ; </a:t>
            </a:r>
            <a:r>
              <a:rPr lang="en-US" sz="1400" dirty="0" err="1">
                <a:latin typeface="Courier"/>
                <a:cs typeface="Courier"/>
              </a:rPr>
              <a:t>i</a:t>
            </a:r>
            <a:r>
              <a:rPr lang="en-US" sz="1400" dirty="0">
                <a:latin typeface="Courier"/>
                <a:cs typeface="Courier"/>
              </a:rPr>
              <a:t> &lt; </a:t>
            </a:r>
            <a:r>
              <a:rPr lang="en-US" sz="1400" dirty="0" err="1">
                <a:latin typeface="Courier"/>
                <a:cs typeface="Courier"/>
              </a:rPr>
              <a:t>args.length</a:t>
            </a:r>
            <a:r>
              <a:rPr lang="en-US" sz="1400" dirty="0">
                <a:latin typeface="Courier"/>
                <a:cs typeface="Courier"/>
              </a:rPr>
              <a:t> ; </a:t>
            </a:r>
            <a:r>
              <a:rPr lang="en-US" sz="1400" dirty="0" err="1">
                <a:latin typeface="Courier"/>
                <a:cs typeface="Courier"/>
              </a:rPr>
              <a:t>i</a:t>
            </a:r>
            <a:r>
              <a:rPr lang="en-US" sz="1400" dirty="0">
                <a:latin typeface="Courier"/>
                <a:cs typeface="Courier"/>
              </a:rPr>
              <a:t>++) {</a:t>
            </a:r>
            <a:br>
              <a:rPr lang="en-US" sz="1400" dirty="0">
                <a:latin typeface="Courier"/>
                <a:cs typeface="Courier"/>
              </a:rPr>
            </a:br>
            <a:r>
              <a:rPr lang="en-US" sz="1400" dirty="0">
                <a:latin typeface="Courier"/>
                <a:cs typeface="Courier"/>
              </a:rPr>
              <a:t>    process2(</a:t>
            </a:r>
            <a:r>
              <a:rPr lang="en-US" sz="1400" dirty="0" err="1">
                <a:latin typeface="Courier"/>
                <a:cs typeface="Courier"/>
              </a:rPr>
              <a:t>args</a:t>
            </a:r>
            <a:r>
              <a:rPr lang="en-US" sz="1400" dirty="0">
                <a:latin typeface="Courier"/>
                <a:cs typeface="Courier"/>
              </a:rPr>
              <a:t>[</a:t>
            </a:r>
            <a:r>
              <a:rPr lang="en-US" sz="1400" dirty="0" err="1">
                <a:latin typeface="Courier"/>
                <a:cs typeface="Courier"/>
              </a:rPr>
              <a:t>i</a:t>
            </a:r>
            <a:r>
              <a:rPr lang="en-US" sz="1400" dirty="0">
                <a:latin typeface="Courier"/>
                <a:cs typeface="Courier"/>
              </a:rPr>
              <a:t>]);</a:t>
            </a:r>
            <a:br>
              <a:rPr lang="en-US" sz="1400" dirty="0">
                <a:latin typeface="Courier"/>
                <a:cs typeface="Courier"/>
              </a:rPr>
            </a:br>
            <a:r>
              <a:rPr lang="en-US" sz="1400" dirty="0">
                <a:latin typeface="Courier"/>
                <a:cs typeface="Courier"/>
              </a:rPr>
              <a:t>}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505200" y="5715000"/>
            <a:ext cx="5477515" cy="9906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  <a:tabLst>
                <a:tab pos="455613" algn="l"/>
              </a:tabLst>
            </a:pPr>
            <a:r>
              <a:rPr lang="en-US" dirty="0"/>
              <a:t>C   	Control flow is fine for both</a:t>
            </a:r>
          </a:p>
          <a:p>
            <a:pPr marL="0" indent="0">
              <a:buNone/>
              <a:tabLst>
                <a:tab pos="455613" algn="l"/>
              </a:tabLst>
            </a:pPr>
            <a:r>
              <a:rPr lang="en-US" dirty="0"/>
              <a:t>D	Control flow is problematic for both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105400" y="762000"/>
            <a:ext cx="3733800" cy="175432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This code takes an array of strings, it processes all of the strings before a dash one way and all of the remaining strings another way.</a:t>
            </a:r>
          </a:p>
          <a:p>
            <a:r>
              <a:rPr lang="en-US" sz="1800" dirty="0">
                <a:latin typeface="Calibri" pitchFamily="34" charset="0"/>
              </a:rPr>
              <a:t>Assume there is only one dash in the array of strings.</a:t>
            </a:r>
          </a:p>
        </p:txBody>
      </p:sp>
    </p:spTree>
    <p:extLst>
      <p:ext uri="{BB962C8B-B14F-4D97-AF65-F5344CB8AC3E}">
        <p14:creationId xmlns:p14="http://schemas.microsoft.com/office/powerpoint/2010/main" val="2525070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is better?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838199" y="1212145"/>
            <a:ext cx="5791201" cy="206445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11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buNone/>
            </a:pPr>
            <a:r>
              <a:rPr lang="en-US" sz="1600" dirty="0">
                <a:latin typeface="Courier"/>
                <a:cs typeface="Courier"/>
              </a:rPr>
              <a:t>public </a:t>
            </a:r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[] </a:t>
            </a:r>
            <a:r>
              <a:rPr lang="en-US" sz="1600" dirty="0" err="1">
                <a:latin typeface="Courier"/>
                <a:cs typeface="Courier"/>
              </a:rPr>
              <a:t>copyIntArray</a:t>
            </a:r>
            <a:r>
              <a:rPr lang="en-US" sz="1600" dirty="0">
                <a:latin typeface="Courier"/>
                <a:cs typeface="Courier"/>
              </a:rPr>
              <a:t>(</a:t>
            </a:r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[] input) {</a:t>
            </a:r>
            <a:br>
              <a:rPr lang="en-US" sz="1600" dirty="0">
                <a:latin typeface="Courier"/>
                <a:cs typeface="Courier"/>
              </a:rPr>
            </a:br>
            <a:r>
              <a:rPr lang="en-US" sz="1600" dirty="0">
                <a:latin typeface="Courier"/>
                <a:cs typeface="Courier"/>
              </a:rPr>
              <a:t>    </a:t>
            </a:r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 [] copy = new </a:t>
            </a:r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[</a:t>
            </a:r>
            <a:r>
              <a:rPr lang="en-US" sz="1600" dirty="0" err="1">
                <a:latin typeface="Courier"/>
                <a:cs typeface="Courier"/>
              </a:rPr>
              <a:t>input.length</a:t>
            </a:r>
            <a:r>
              <a:rPr lang="en-US" sz="1600" dirty="0">
                <a:latin typeface="Courier"/>
                <a:cs typeface="Courier"/>
              </a:rPr>
              <a:t>];</a:t>
            </a:r>
            <a:br>
              <a:rPr lang="en-US" sz="1600" dirty="0">
                <a:latin typeface="Courier"/>
                <a:cs typeface="Courier"/>
              </a:rPr>
            </a:br>
            <a:r>
              <a:rPr lang="en-US" sz="1600" dirty="0">
                <a:latin typeface="Courier"/>
                <a:cs typeface="Courier"/>
              </a:rPr>
              <a:t>    </a:t>
            </a:r>
            <a:r>
              <a:rPr lang="en-US" sz="1600" dirty="0" err="1">
                <a:solidFill>
                  <a:srgbClr val="3366FF"/>
                </a:solidFill>
                <a:latin typeface="Courier"/>
                <a:cs typeface="Courier"/>
              </a:rPr>
              <a:t>int</a:t>
            </a:r>
            <a:r>
              <a:rPr lang="en-US" sz="1600" dirty="0">
                <a:solidFill>
                  <a:srgbClr val="3366FF"/>
                </a:solidFill>
                <a:latin typeface="Courier"/>
                <a:cs typeface="Courier"/>
              </a:rPr>
              <a:t> </a:t>
            </a:r>
            <a:r>
              <a:rPr lang="en-US" sz="1600" dirty="0" err="1">
                <a:solidFill>
                  <a:srgbClr val="3366FF"/>
                </a:solidFill>
                <a:latin typeface="Courier"/>
                <a:cs typeface="Courier"/>
              </a:rPr>
              <a:t>i</a:t>
            </a:r>
            <a:r>
              <a:rPr lang="en-US" sz="1600" dirty="0">
                <a:solidFill>
                  <a:srgbClr val="3366FF"/>
                </a:solidFill>
                <a:latin typeface="Courier"/>
                <a:cs typeface="Courier"/>
              </a:rPr>
              <a:t> = 0;</a:t>
            </a:r>
            <a:br>
              <a:rPr lang="en-US" sz="1600" dirty="0">
                <a:solidFill>
                  <a:srgbClr val="3366FF"/>
                </a:solidFill>
                <a:latin typeface="Courier"/>
                <a:cs typeface="Courier"/>
              </a:rPr>
            </a:br>
            <a:r>
              <a:rPr lang="en-US" sz="1600" dirty="0">
                <a:solidFill>
                  <a:srgbClr val="3366FF"/>
                </a:solidFill>
                <a:latin typeface="Courier"/>
                <a:cs typeface="Courier"/>
              </a:rPr>
              <a:t>    for (</a:t>
            </a:r>
            <a:r>
              <a:rPr lang="en-US" sz="1600" dirty="0" err="1">
                <a:solidFill>
                  <a:srgbClr val="3366FF"/>
                </a:solidFill>
                <a:latin typeface="Courier"/>
                <a:cs typeface="Courier"/>
              </a:rPr>
              <a:t>int</a:t>
            </a:r>
            <a:r>
              <a:rPr lang="en-US" sz="1600" dirty="0">
                <a:solidFill>
                  <a:srgbClr val="3366FF"/>
                </a:solidFill>
                <a:latin typeface="Courier"/>
                <a:cs typeface="Courier"/>
              </a:rPr>
              <a:t> value: input) {</a:t>
            </a:r>
            <a:br>
              <a:rPr lang="en-US" sz="1600" dirty="0">
                <a:solidFill>
                  <a:srgbClr val="3366FF"/>
                </a:solidFill>
                <a:latin typeface="Courier"/>
                <a:cs typeface="Courier"/>
              </a:rPr>
            </a:br>
            <a:r>
              <a:rPr lang="en-US" sz="1600" dirty="0">
                <a:solidFill>
                  <a:srgbClr val="3366FF"/>
                </a:solidFill>
                <a:latin typeface="Courier"/>
                <a:cs typeface="Courier"/>
              </a:rPr>
              <a:t>        copy[</a:t>
            </a:r>
            <a:r>
              <a:rPr lang="en-US" sz="1600" dirty="0" err="1">
                <a:solidFill>
                  <a:srgbClr val="3366FF"/>
                </a:solidFill>
                <a:latin typeface="Courier"/>
                <a:cs typeface="Courier"/>
              </a:rPr>
              <a:t>i</a:t>
            </a:r>
            <a:r>
              <a:rPr lang="en-US" sz="1600" dirty="0">
                <a:solidFill>
                  <a:srgbClr val="3366FF"/>
                </a:solidFill>
                <a:latin typeface="Courier"/>
                <a:cs typeface="Courier"/>
              </a:rPr>
              <a:t>++] = value;</a:t>
            </a:r>
            <a:br>
              <a:rPr lang="en-US" sz="1600" dirty="0">
                <a:solidFill>
                  <a:srgbClr val="3366FF"/>
                </a:solidFill>
                <a:latin typeface="Courier"/>
                <a:cs typeface="Courier"/>
              </a:rPr>
            </a:br>
            <a:r>
              <a:rPr lang="en-US" sz="1600" dirty="0">
                <a:latin typeface="Courier"/>
                <a:cs typeface="Courier"/>
              </a:rPr>
              <a:t>    }</a:t>
            </a:r>
            <a:br>
              <a:rPr lang="en-US" sz="1600" dirty="0">
                <a:latin typeface="Courier"/>
                <a:cs typeface="Courier"/>
              </a:rPr>
            </a:br>
            <a:r>
              <a:rPr lang="en-US" sz="1600" dirty="0">
                <a:latin typeface="Courier"/>
                <a:cs typeface="Courier"/>
              </a:rPr>
              <a:t>    return copy;</a:t>
            </a:r>
            <a:br>
              <a:rPr lang="en-US" sz="1600" dirty="0">
                <a:latin typeface="Courier"/>
                <a:cs typeface="Courier"/>
              </a:rPr>
            </a:br>
            <a:r>
              <a:rPr lang="en-US" sz="1600" dirty="0">
                <a:latin typeface="Courier"/>
                <a:cs typeface="Courier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9885" y="1212145"/>
            <a:ext cx="3770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4981" y="3499976"/>
            <a:ext cx="357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B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86912" y="5486400"/>
            <a:ext cx="7896225" cy="1076324"/>
          </a:xfrm>
        </p:spPr>
        <p:txBody>
          <a:bodyPr/>
          <a:lstStyle/>
          <a:p>
            <a:pPr marL="0" indent="0">
              <a:buNone/>
              <a:tabLst>
                <a:tab pos="455613" algn="l"/>
              </a:tabLst>
            </a:pPr>
            <a:r>
              <a:rPr lang="en-US" dirty="0"/>
              <a:t>C   	Control flow is fine for both</a:t>
            </a:r>
          </a:p>
          <a:p>
            <a:pPr marL="0" indent="0">
              <a:buNone/>
              <a:tabLst>
                <a:tab pos="455613" algn="l"/>
              </a:tabLst>
            </a:pPr>
            <a:r>
              <a:rPr lang="en-US" dirty="0"/>
              <a:t>D	Control flow is problematic for both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838201" y="3505200"/>
            <a:ext cx="5791200" cy="1905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11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buNone/>
            </a:pPr>
            <a:r>
              <a:rPr lang="en-US" sz="1600" dirty="0">
                <a:latin typeface="Courier"/>
                <a:cs typeface="Courier"/>
              </a:rPr>
              <a:t>public </a:t>
            </a:r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[] </a:t>
            </a:r>
            <a:r>
              <a:rPr lang="en-US" sz="1600" dirty="0" err="1">
                <a:latin typeface="Courier"/>
                <a:cs typeface="Courier"/>
              </a:rPr>
              <a:t>copyIntArray</a:t>
            </a:r>
            <a:r>
              <a:rPr lang="en-US" sz="1600" dirty="0">
                <a:latin typeface="Courier"/>
                <a:cs typeface="Courier"/>
              </a:rPr>
              <a:t>(</a:t>
            </a:r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[] input) {</a:t>
            </a:r>
            <a:br>
              <a:rPr lang="en-US" sz="1600" dirty="0">
                <a:latin typeface="Courier"/>
                <a:cs typeface="Courier"/>
              </a:rPr>
            </a:br>
            <a:r>
              <a:rPr lang="en-US" sz="1600" dirty="0">
                <a:latin typeface="Courier"/>
                <a:cs typeface="Courier"/>
              </a:rPr>
              <a:t>    </a:t>
            </a:r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 [] copy = new </a:t>
            </a:r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[</a:t>
            </a:r>
            <a:r>
              <a:rPr lang="en-US" sz="1600" dirty="0" err="1">
                <a:latin typeface="Courier"/>
                <a:cs typeface="Courier"/>
              </a:rPr>
              <a:t>input.length</a:t>
            </a:r>
            <a:r>
              <a:rPr lang="en-US" sz="1600" dirty="0">
                <a:latin typeface="Courier"/>
                <a:cs typeface="Courier"/>
              </a:rPr>
              <a:t>];</a:t>
            </a:r>
            <a:br>
              <a:rPr lang="en-US" sz="1600" dirty="0">
                <a:latin typeface="Courier"/>
                <a:cs typeface="Courier"/>
              </a:rPr>
            </a:br>
            <a:r>
              <a:rPr lang="en-US" sz="1600" dirty="0">
                <a:latin typeface="Courier"/>
                <a:cs typeface="Courier"/>
              </a:rPr>
              <a:t>    </a:t>
            </a:r>
            <a:r>
              <a:rPr lang="en-US" sz="1600" dirty="0">
                <a:solidFill>
                  <a:srgbClr val="3366FF"/>
                </a:solidFill>
                <a:latin typeface="Courier"/>
                <a:cs typeface="Courier"/>
              </a:rPr>
              <a:t>for (</a:t>
            </a:r>
            <a:r>
              <a:rPr lang="en-US" sz="1600" dirty="0" err="1">
                <a:solidFill>
                  <a:srgbClr val="3366FF"/>
                </a:solidFill>
                <a:latin typeface="Courier"/>
                <a:cs typeface="Courier"/>
              </a:rPr>
              <a:t>int</a:t>
            </a:r>
            <a:r>
              <a:rPr lang="en-US" sz="1600" dirty="0">
                <a:solidFill>
                  <a:srgbClr val="3366FF"/>
                </a:solidFill>
                <a:latin typeface="Courier"/>
                <a:cs typeface="Courier"/>
              </a:rPr>
              <a:t> </a:t>
            </a:r>
            <a:r>
              <a:rPr lang="en-US" sz="1600" dirty="0" err="1">
                <a:solidFill>
                  <a:srgbClr val="3366FF"/>
                </a:solidFill>
                <a:latin typeface="Courier"/>
                <a:cs typeface="Courier"/>
              </a:rPr>
              <a:t>i</a:t>
            </a:r>
            <a:r>
              <a:rPr lang="en-US" sz="1600" dirty="0">
                <a:solidFill>
                  <a:srgbClr val="3366FF"/>
                </a:solidFill>
                <a:latin typeface="Courier"/>
                <a:cs typeface="Courier"/>
              </a:rPr>
              <a:t> = 0; </a:t>
            </a:r>
            <a:r>
              <a:rPr lang="en-US" sz="1600" dirty="0" err="1">
                <a:solidFill>
                  <a:srgbClr val="3366FF"/>
                </a:solidFill>
                <a:latin typeface="Courier"/>
                <a:cs typeface="Courier"/>
              </a:rPr>
              <a:t>i</a:t>
            </a:r>
            <a:r>
              <a:rPr lang="en-US" sz="1600" dirty="0">
                <a:solidFill>
                  <a:srgbClr val="3366FF"/>
                </a:solidFill>
                <a:latin typeface="Courier"/>
                <a:cs typeface="Courier"/>
              </a:rPr>
              <a:t> &lt; </a:t>
            </a:r>
            <a:r>
              <a:rPr lang="en-US" sz="1600" dirty="0" err="1">
                <a:solidFill>
                  <a:srgbClr val="3366FF"/>
                </a:solidFill>
                <a:latin typeface="Courier"/>
                <a:cs typeface="Courier"/>
              </a:rPr>
              <a:t>input.length</a:t>
            </a:r>
            <a:r>
              <a:rPr lang="en-US" sz="1600" dirty="0">
                <a:solidFill>
                  <a:srgbClr val="3366FF"/>
                </a:solidFill>
                <a:latin typeface="Courier"/>
                <a:cs typeface="Courier"/>
              </a:rPr>
              <a:t>; </a:t>
            </a:r>
            <a:r>
              <a:rPr lang="en-US" sz="1600" dirty="0" err="1">
                <a:solidFill>
                  <a:srgbClr val="3366FF"/>
                </a:solidFill>
                <a:latin typeface="Courier"/>
                <a:cs typeface="Courier"/>
              </a:rPr>
              <a:t>i</a:t>
            </a:r>
            <a:r>
              <a:rPr lang="en-US" sz="1600" dirty="0">
                <a:solidFill>
                  <a:srgbClr val="3366FF"/>
                </a:solidFill>
                <a:latin typeface="Courier"/>
                <a:cs typeface="Courier"/>
              </a:rPr>
              <a:t>++) {</a:t>
            </a:r>
            <a:br>
              <a:rPr lang="en-US" sz="1600" dirty="0">
                <a:solidFill>
                  <a:srgbClr val="3366FF"/>
                </a:solidFill>
                <a:latin typeface="Courier"/>
                <a:cs typeface="Courier"/>
              </a:rPr>
            </a:br>
            <a:r>
              <a:rPr lang="en-US" sz="1600" dirty="0">
                <a:solidFill>
                  <a:srgbClr val="3366FF"/>
                </a:solidFill>
                <a:latin typeface="Courier"/>
                <a:cs typeface="Courier"/>
              </a:rPr>
              <a:t>        copy[</a:t>
            </a:r>
            <a:r>
              <a:rPr lang="en-US" sz="1600" dirty="0" err="1">
                <a:solidFill>
                  <a:srgbClr val="3366FF"/>
                </a:solidFill>
                <a:latin typeface="Courier"/>
                <a:cs typeface="Courier"/>
              </a:rPr>
              <a:t>i</a:t>
            </a:r>
            <a:r>
              <a:rPr lang="en-US" sz="1600" dirty="0">
                <a:solidFill>
                  <a:srgbClr val="3366FF"/>
                </a:solidFill>
                <a:latin typeface="Courier"/>
                <a:cs typeface="Courier"/>
              </a:rPr>
              <a:t>] = input[</a:t>
            </a:r>
            <a:r>
              <a:rPr lang="en-US" sz="1600" dirty="0" err="1">
                <a:solidFill>
                  <a:srgbClr val="3366FF"/>
                </a:solidFill>
                <a:latin typeface="Courier"/>
                <a:cs typeface="Courier"/>
              </a:rPr>
              <a:t>i</a:t>
            </a:r>
            <a:r>
              <a:rPr lang="en-US" sz="1600" dirty="0">
                <a:solidFill>
                  <a:srgbClr val="3366FF"/>
                </a:solidFill>
                <a:latin typeface="Courier"/>
                <a:cs typeface="Courier"/>
              </a:rPr>
              <a:t>];</a:t>
            </a:r>
            <a:br>
              <a:rPr lang="en-US" sz="1600" dirty="0">
                <a:solidFill>
                  <a:srgbClr val="3366FF"/>
                </a:solidFill>
                <a:latin typeface="Courier"/>
                <a:cs typeface="Courier"/>
              </a:rPr>
            </a:br>
            <a:r>
              <a:rPr lang="en-US" sz="1600" dirty="0">
                <a:latin typeface="Courier"/>
                <a:cs typeface="Courier"/>
              </a:rPr>
              <a:t>    }</a:t>
            </a:r>
            <a:br>
              <a:rPr lang="en-US" sz="1600" dirty="0">
                <a:latin typeface="Courier"/>
                <a:cs typeface="Courier"/>
              </a:rPr>
            </a:br>
            <a:r>
              <a:rPr lang="en-US" sz="1600" dirty="0">
                <a:latin typeface="Courier"/>
                <a:cs typeface="Courier"/>
              </a:rPr>
              <a:t>    return copy;</a:t>
            </a:r>
            <a:br>
              <a:rPr lang="en-US" sz="1600" dirty="0">
                <a:latin typeface="Courier"/>
                <a:cs typeface="Courier"/>
              </a:rPr>
            </a:br>
            <a:r>
              <a:rPr lang="en-US" sz="1600" dirty="0">
                <a:latin typeface="Courier"/>
                <a:cs typeface="Courier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771137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is best?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838200" y="1149497"/>
            <a:ext cx="6925649" cy="149201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11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buFont typeface="Wingdings 2" pitchFamily="18" charset="2"/>
              <a:buNone/>
            </a:pPr>
            <a:r>
              <a:rPr lang="en-US" sz="1600" dirty="0">
                <a:latin typeface="Courier"/>
                <a:cs typeface="Courier"/>
              </a:rPr>
              <a:t>if (</a:t>
            </a:r>
            <a:r>
              <a:rPr lang="en-US" sz="1600" dirty="0" err="1">
                <a:latin typeface="Courier"/>
                <a:cs typeface="Courier"/>
              </a:rPr>
              <a:t>getAmountOfGasInTank</a:t>
            </a:r>
            <a:r>
              <a:rPr lang="en-US" sz="1600" dirty="0">
                <a:latin typeface="Courier"/>
                <a:cs typeface="Courier"/>
              </a:rPr>
              <a:t>() &gt;= </a:t>
            </a:r>
            <a:r>
              <a:rPr lang="en-US" sz="1600" dirty="0" err="1">
                <a:latin typeface="Courier"/>
                <a:cs typeface="Courier"/>
              </a:rPr>
              <a:t>gasNeeded</a:t>
            </a:r>
            <a:r>
              <a:rPr lang="en-US" sz="1600" dirty="0">
                <a:latin typeface="Courier"/>
                <a:cs typeface="Courier"/>
              </a:rPr>
              <a:t>(destination)) {</a:t>
            </a:r>
          </a:p>
          <a:p>
            <a:pPr marL="0" indent="0">
              <a:buFont typeface="Wingdings 2" pitchFamily="18" charset="2"/>
              <a:buNone/>
            </a:pPr>
            <a:r>
              <a:rPr lang="en-US" sz="1600" dirty="0">
                <a:latin typeface="Courier"/>
                <a:cs typeface="Courier"/>
              </a:rPr>
              <a:t>  // avoid unnecessary stops; reduce wear on engine</a:t>
            </a:r>
          </a:p>
          <a:p>
            <a:pPr marL="0" indent="0">
              <a:buFont typeface="Wingdings 2" pitchFamily="18" charset="2"/>
              <a:buNone/>
            </a:pPr>
            <a:r>
              <a:rPr lang="en-US" sz="1600" dirty="0">
                <a:latin typeface="Courier"/>
                <a:cs typeface="Courier"/>
              </a:rPr>
              <a:t>} else {</a:t>
            </a:r>
          </a:p>
          <a:p>
            <a:pPr marL="0" indent="0">
              <a:buFont typeface="Wingdings 2" pitchFamily="18" charset="2"/>
              <a:buNone/>
            </a:pPr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dirty="0" err="1">
                <a:latin typeface="Courier"/>
                <a:cs typeface="Courier"/>
              </a:rPr>
              <a:t>fillGasTank</a:t>
            </a:r>
            <a:r>
              <a:rPr lang="en-US" sz="1600" dirty="0">
                <a:latin typeface="Courier"/>
                <a:cs typeface="Courier"/>
              </a:rPr>
              <a:t>();</a:t>
            </a:r>
          </a:p>
          <a:p>
            <a:pPr marL="0" indent="0">
              <a:buFont typeface="Wingdings 2" pitchFamily="18" charset="2"/>
              <a:buNone/>
            </a:pPr>
            <a:r>
              <a:rPr lang="en-US" sz="1600" dirty="0">
                <a:latin typeface="Courier"/>
                <a:cs typeface="Courier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1561" y="1103550"/>
            <a:ext cx="3770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99196" y="2712155"/>
            <a:ext cx="357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B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219200" y="2442864"/>
            <a:ext cx="6925649" cy="1524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11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buNone/>
            </a:pPr>
            <a:r>
              <a:rPr lang="en-US" sz="1600" dirty="0">
                <a:latin typeface="Courier"/>
                <a:cs typeface="Courier"/>
              </a:rPr>
              <a:t>if (</a:t>
            </a:r>
            <a:r>
              <a:rPr lang="en-US" sz="1600" dirty="0" err="1">
                <a:latin typeface="Courier"/>
                <a:cs typeface="Courier"/>
              </a:rPr>
              <a:t>getAmountOfGasInTank</a:t>
            </a:r>
            <a:r>
              <a:rPr lang="en-US" sz="1600" dirty="0">
                <a:latin typeface="Courier"/>
                <a:cs typeface="Courier"/>
              </a:rPr>
              <a:t>() &lt; </a:t>
            </a:r>
            <a:r>
              <a:rPr lang="en-US" sz="1600" dirty="0" err="1">
                <a:latin typeface="Courier"/>
                <a:cs typeface="Courier"/>
              </a:rPr>
              <a:t>gasNeeded</a:t>
            </a:r>
            <a:r>
              <a:rPr lang="en-US" sz="1600" dirty="0">
                <a:latin typeface="Courier"/>
                <a:cs typeface="Courier"/>
              </a:rPr>
              <a:t>(destination)) {</a:t>
            </a:r>
          </a:p>
          <a:p>
            <a:pPr marL="0" indent="0">
              <a:buNone/>
            </a:pPr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dirty="0" err="1">
                <a:latin typeface="Courier"/>
                <a:cs typeface="Courier"/>
              </a:rPr>
              <a:t>fillGasTank</a:t>
            </a:r>
            <a:r>
              <a:rPr lang="en-US" sz="1600" dirty="0">
                <a:latin typeface="Courier"/>
                <a:cs typeface="Courier"/>
              </a:rPr>
              <a:t>();  </a:t>
            </a:r>
          </a:p>
          <a:p>
            <a:pPr marL="0" indent="0">
              <a:buNone/>
            </a:pPr>
            <a:r>
              <a:rPr lang="en-US" sz="1600" dirty="0">
                <a:latin typeface="Courier"/>
                <a:cs typeface="Courier"/>
              </a:rPr>
              <a:t>} else {</a:t>
            </a:r>
          </a:p>
          <a:p>
            <a:pPr marL="0" indent="0">
              <a:buNone/>
            </a:pPr>
            <a:r>
              <a:rPr lang="en-US" sz="1600" dirty="0">
                <a:latin typeface="Courier"/>
                <a:cs typeface="Courier"/>
              </a:rPr>
              <a:t>  // avoid unnecessary stops; reduce wear on engine</a:t>
            </a:r>
          </a:p>
          <a:p>
            <a:pPr marL="0" indent="0">
              <a:buNone/>
            </a:pPr>
            <a:r>
              <a:rPr lang="en-US" sz="1600" dirty="0">
                <a:latin typeface="Courier"/>
                <a:cs typeface="Courier"/>
              </a:rPr>
              <a:t>}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1524000" y="3733800"/>
            <a:ext cx="6925649" cy="149201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11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buNone/>
            </a:pPr>
            <a:r>
              <a:rPr lang="en-US" sz="1600" dirty="0">
                <a:latin typeface="Courier"/>
                <a:cs typeface="Courier"/>
              </a:rPr>
              <a:t>if (</a:t>
            </a:r>
            <a:r>
              <a:rPr lang="en-US" sz="1600" dirty="0" err="1">
                <a:latin typeface="Courier"/>
                <a:cs typeface="Courier"/>
              </a:rPr>
              <a:t>gasNeeded</a:t>
            </a:r>
            <a:r>
              <a:rPr lang="en-US" sz="1600" dirty="0">
                <a:latin typeface="Courier"/>
                <a:cs typeface="Courier"/>
              </a:rPr>
              <a:t>(destination) &lt; </a:t>
            </a:r>
            <a:r>
              <a:rPr lang="en-US" sz="1600" dirty="0" err="1">
                <a:latin typeface="Courier"/>
                <a:cs typeface="Courier"/>
              </a:rPr>
              <a:t>getAmountOfGasInTank</a:t>
            </a:r>
            <a:r>
              <a:rPr lang="en-US" sz="1600" dirty="0">
                <a:latin typeface="Courier"/>
                <a:cs typeface="Courier"/>
              </a:rPr>
              <a:t>()) {</a:t>
            </a:r>
          </a:p>
          <a:p>
            <a:pPr marL="0" indent="0">
              <a:buFont typeface="Wingdings 2" pitchFamily="18" charset="2"/>
              <a:buNone/>
            </a:pPr>
            <a:r>
              <a:rPr lang="en-US" sz="1600" dirty="0">
                <a:latin typeface="Courier"/>
                <a:cs typeface="Courier"/>
              </a:rPr>
              <a:t>  // avoid unnecessary stops; reduce wear on engine</a:t>
            </a:r>
          </a:p>
          <a:p>
            <a:pPr marL="0" indent="0">
              <a:buFont typeface="Wingdings 2" pitchFamily="18" charset="2"/>
              <a:buNone/>
            </a:pPr>
            <a:r>
              <a:rPr lang="en-US" sz="1600" dirty="0">
                <a:latin typeface="Courier"/>
                <a:cs typeface="Courier"/>
              </a:rPr>
              <a:t>} else {</a:t>
            </a:r>
          </a:p>
          <a:p>
            <a:pPr marL="0" indent="0">
              <a:buFont typeface="Wingdings 2" pitchFamily="18" charset="2"/>
              <a:buNone/>
            </a:pPr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dirty="0" err="1">
                <a:latin typeface="Courier"/>
                <a:cs typeface="Courier"/>
              </a:rPr>
              <a:t>fillGasTank</a:t>
            </a:r>
            <a:r>
              <a:rPr lang="en-US" sz="1600" dirty="0">
                <a:latin typeface="Courier"/>
                <a:cs typeface="Courier"/>
              </a:rPr>
              <a:t>();</a:t>
            </a:r>
          </a:p>
          <a:p>
            <a:pPr marL="0" indent="0">
              <a:buFont typeface="Wingdings 2" pitchFamily="18" charset="2"/>
              <a:buNone/>
            </a:pPr>
            <a:r>
              <a:rPr lang="en-US" sz="1600" dirty="0">
                <a:latin typeface="Courier"/>
                <a:cs typeface="Courier"/>
              </a:rPr>
              <a:t>}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58772" y="4140588"/>
            <a:ext cx="3475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C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450121" y="5410200"/>
            <a:ext cx="3786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D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1828800" y="5063918"/>
            <a:ext cx="6925649" cy="1524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11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buNone/>
            </a:pPr>
            <a:r>
              <a:rPr lang="en-US" sz="1600" dirty="0">
                <a:latin typeface="Courier"/>
                <a:cs typeface="Courier"/>
              </a:rPr>
              <a:t>if (</a:t>
            </a:r>
            <a:r>
              <a:rPr lang="en-US" sz="1600" dirty="0" err="1">
                <a:latin typeface="Courier"/>
                <a:cs typeface="Courier"/>
              </a:rPr>
              <a:t>gasNeeded</a:t>
            </a:r>
            <a:r>
              <a:rPr lang="en-US" sz="1600" dirty="0">
                <a:latin typeface="Courier"/>
                <a:cs typeface="Courier"/>
              </a:rPr>
              <a:t>(destination) &gt;= </a:t>
            </a:r>
            <a:r>
              <a:rPr lang="en-US" sz="1600" dirty="0" err="1">
                <a:latin typeface="Courier"/>
                <a:cs typeface="Courier"/>
              </a:rPr>
              <a:t>getAmountOfGasInTank</a:t>
            </a:r>
            <a:r>
              <a:rPr lang="en-US" sz="1600" dirty="0">
                <a:latin typeface="Courier"/>
                <a:cs typeface="Courier"/>
              </a:rPr>
              <a:t>()) {</a:t>
            </a:r>
          </a:p>
          <a:p>
            <a:pPr marL="0" indent="0">
              <a:buNone/>
            </a:pPr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dirty="0" err="1">
                <a:latin typeface="Courier"/>
                <a:cs typeface="Courier"/>
              </a:rPr>
              <a:t>fillGasTank</a:t>
            </a:r>
            <a:r>
              <a:rPr lang="en-US" sz="1600" dirty="0">
                <a:latin typeface="Courier"/>
                <a:cs typeface="Courier"/>
              </a:rPr>
              <a:t>();  </a:t>
            </a:r>
          </a:p>
          <a:p>
            <a:pPr marL="0" indent="0">
              <a:buNone/>
            </a:pPr>
            <a:r>
              <a:rPr lang="en-US" sz="1600" dirty="0">
                <a:latin typeface="Courier"/>
                <a:cs typeface="Courier"/>
              </a:rPr>
              <a:t>} else {</a:t>
            </a:r>
          </a:p>
          <a:p>
            <a:pPr marL="0" indent="0">
              <a:buNone/>
            </a:pPr>
            <a:r>
              <a:rPr lang="en-US" sz="1600" dirty="0">
                <a:latin typeface="Courier"/>
                <a:cs typeface="Courier"/>
              </a:rPr>
              <a:t>  // avoid unnecessary stops; reduce wear on engine</a:t>
            </a:r>
          </a:p>
          <a:p>
            <a:pPr marL="0" indent="0">
              <a:buNone/>
            </a:pPr>
            <a:r>
              <a:rPr lang="en-US" sz="1600" dirty="0">
                <a:latin typeface="Courier"/>
                <a:cs typeface="Courier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328523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is hard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289925" cy="4972050"/>
          </a:xfrm>
        </p:spPr>
        <p:txBody>
          <a:bodyPr/>
          <a:lstStyle/>
          <a:p>
            <a:r>
              <a:rPr lang="en-US" dirty="0"/>
              <a:t>Design is an art, not a science</a:t>
            </a:r>
          </a:p>
          <a:p>
            <a:r>
              <a:rPr lang="en-US" dirty="0"/>
              <a:t>Large/infinite design space, not enumerable</a:t>
            </a:r>
          </a:p>
          <a:p>
            <a:r>
              <a:rPr lang="en-US" dirty="0"/>
              <a:t>Requirements, constraints, trade-offs, and priorities</a:t>
            </a:r>
          </a:p>
          <a:p>
            <a:endParaRPr lang="en-US" dirty="0"/>
          </a:p>
          <a:p>
            <a:r>
              <a:rPr lang="en-US" dirty="0"/>
              <a:t>You get better with practice / experience / seeing good design / hearing critiques of others designs</a:t>
            </a:r>
          </a:p>
        </p:txBody>
      </p:sp>
    </p:spTree>
    <p:extLst>
      <p:ext uri="{BB962C8B-B14F-4D97-AF65-F5344CB8AC3E}">
        <p14:creationId xmlns:p14="http://schemas.microsoft.com/office/powerpoint/2010/main" val="26324773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Virtues of a good design (software)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Manages complexity</a:t>
            </a:r>
          </a:p>
          <a:p>
            <a:r>
              <a:rPr lang="en-US" dirty="0"/>
              <a:t>Loose coupling</a:t>
            </a:r>
          </a:p>
          <a:p>
            <a:r>
              <a:rPr lang="en-US" dirty="0"/>
              <a:t>Reusability</a:t>
            </a:r>
          </a:p>
          <a:p>
            <a:r>
              <a:rPr lang="en-US" dirty="0"/>
              <a:t>Ease of maintenance</a:t>
            </a:r>
          </a:p>
          <a:p>
            <a:r>
              <a:rPr lang="en-US" dirty="0"/>
              <a:t>Standard techniques</a:t>
            </a:r>
          </a:p>
          <a:p>
            <a:r>
              <a:rPr lang="en-US" dirty="0"/>
              <a:t>Extensibility</a:t>
            </a:r>
          </a:p>
          <a:p>
            <a:r>
              <a:rPr lang="en-US" dirty="0"/>
              <a:t>High Fan-in</a:t>
            </a:r>
          </a:p>
          <a:p>
            <a:r>
              <a:rPr lang="en-US" dirty="0"/>
              <a:t>Low-to-medium Fan-out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7143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Good Design </a:t>
            </a:r>
            <a:r>
              <a:rPr lang="en-US" dirty="0">
                <a:solidFill>
                  <a:srgbClr val="0000FF"/>
                </a:solidFill>
              </a:rPr>
              <a:t>Manages Complexity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289925" cy="4972050"/>
          </a:xfrm>
        </p:spPr>
        <p:txBody>
          <a:bodyPr/>
          <a:lstStyle/>
          <a:p>
            <a:r>
              <a:rPr lang="en-US" dirty="0"/>
              <a:t>“Seven plus or minus two”  (Miller’s Law)</a:t>
            </a:r>
          </a:p>
          <a:p>
            <a:r>
              <a:rPr lang="en-US" dirty="0"/>
              <a:t>The goal of all software-design techniques</a:t>
            </a:r>
          </a:p>
          <a:p>
            <a:pPr lvl="1"/>
            <a:r>
              <a:rPr lang="en-US" b="1" dirty="0">
                <a:solidFill>
                  <a:srgbClr val="0000FF"/>
                </a:solidFill>
              </a:rPr>
              <a:t>Break complicated problems into simple problems</a:t>
            </a:r>
          </a:p>
          <a:p>
            <a:r>
              <a:rPr lang="en-US" dirty="0"/>
              <a:t>Separation of concerns</a:t>
            </a:r>
          </a:p>
          <a:p>
            <a:pPr lvl="1"/>
            <a:r>
              <a:rPr lang="en-US" dirty="0"/>
              <a:t>Focus on one at a time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62244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2">
            <a:lumMod val="20000"/>
            <a:lumOff val="80000"/>
          </a:schemeClr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1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dirty="0" smtClean="0">
            <a:latin typeface="Calibri" pitchFamily="34" charset="0"/>
          </a:defRPr>
        </a:defPPr>
      </a:lstStyle>
    </a:spDef>
    <a:ln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66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66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78919</TotalTime>
  <Words>554</Words>
  <Application>Microsoft Macintosh PowerPoint</Application>
  <PresentationFormat>On-screen Show (4:3)</PresentationFormat>
  <Paragraphs>130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6" baseType="lpstr">
      <vt:lpstr>Arial</vt:lpstr>
      <vt:lpstr>Arial Narrow</vt:lpstr>
      <vt:lpstr>Calibri</vt:lpstr>
      <vt:lpstr>Courier</vt:lpstr>
      <vt:lpstr>Helvetica</vt:lpstr>
      <vt:lpstr>StarSymbol</vt:lpstr>
      <vt:lpstr>Times New Roman</vt:lpstr>
      <vt:lpstr>Wingdings</vt:lpstr>
      <vt:lpstr>Wingdings 2</vt:lpstr>
      <vt:lpstr>template2007</vt:lpstr>
      <vt:lpstr>Default Design</vt:lpstr>
      <vt:lpstr>Object/Class Design</vt:lpstr>
      <vt:lpstr>Principles of straight-line code</vt:lpstr>
      <vt:lpstr>Grouping related items (example)</vt:lpstr>
      <vt:lpstr>Which is better?</vt:lpstr>
      <vt:lpstr>Which is better?</vt:lpstr>
      <vt:lpstr>Which is best?</vt:lpstr>
      <vt:lpstr>Design is hard</vt:lpstr>
      <vt:lpstr>Virtues of a good design (software)</vt:lpstr>
      <vt:lpstr>Good Design Manages Complexity</vt:lpstr>
      <vt:lpstr>Keep Coupling Loose</vt:lpstr>
      <vt:lpstr>Abstract Data Types</vt:lpstr>
      <vt:lpstr>Inheritance can provides 2 things</vt:lpstr>
      <vt:lpstr>hasA vs. isA relationship</vt:lpstr>
      <vt:lpstr>Inheritance vs. Interfaces</vt:lpstr>
      <vt:lpstr>Designing Good Interfaces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Evans, Graham Carl</cp:lastModifiedBy>
  <cp:revision>896</cp:revision>
  <cp:lastPrinted>2016-08-23T21:30:12Z</cp:lastPrinted>
  <dcterms:created xsi:type="dcterms:W3CDTF">2012-06-25T16:07:00Z</dcterms:created>
  <dcterms:modified xsi:type="dcterms:W3CDTF">2019-02-05T18:00:34Z</dcterms:modified>
</cp:coreProperties>
</file>