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1"/>
  </p:notesMasterIdLst>
  <p:handoutMasterIdLst>
    <p:handoutMasterId r:id="rId22"/>
  </p:handoutMasterIdLst>
  <p:sldIdLst>
    <p:sldId id="1100" r:id="rId3"/>
    <p:sldId id="1101" r:id="rId4"/>
    <p:sldId id="1104" r:id="rId5"/>
    <p:sldId id="1115" r:id="rId6"/>
    <p:sldId id="1116" r:id="rId7"/>
    <p:sldId id="1117" r:id="rId8"/>
    <p:sldId id="1124" r:id="rId9"/>
    <p:sldId id="1121" r:id="rId10"/>
    <p:sldId id="1110" r:id="rId11"/>
    <p:sldId id="1111" r:id="rId12"/>
    <p:sldId id="1123" r:id="rId13"/>
    <p:sldId id="1103" r:id="rId14"/>
    <p:sldId id="1106" r:id="rId15"/>
    <p:sldId id="1113" r:id="rId16"/>
    <p:sldId id="1126" r:id="rId17"/>
    <p:sldId id="1129" r:id="rId18"/>
    <p:sldId id="1127" r:id="rId19"/>
    <p:sldId id="1128" r:id="rId20"/>
  </p:sldIdLst>
  <p:sldSz cx="9144000" cy="6858000" type="screen4x3"/>
  <p:notesSz cx="7302500" cy="9586913"/>
  <p:custDataLst>
    <p:tags r:id="rId2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0E0E0"/>
    <a:srgbClr val="FFFFFF"/>
    <a:srgbClr val="FCFCFC"/>
    <a:srgbClr val="DF9F98"/>
    <a:srgbClr val="D6CDEE"/>
    <a:srgbClr val="F7F5CD"/>
    <a:srgbClr val="FFABAA"/>
    <a:srgbClr val="000000"/>
    <a:srgbClr val="B2E6B2"/>
    <a:srgbClr val="DEDF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80" autoAdjust="0"/>
    <p:restoredTop sz="50000" autoAdjust="0"/>
  </p:normalViewPr>
  <p:slideViewPr>
    <p:cSldViewPr snapToObjects="1">
      <p:cViewPr varScale="1">
        <p:scale>
          <a:sx n="99" d="100"/>
          <a:sy n="99" d="100"/>
        </p:scale>
        <p:origin x="1184" y="168"/>
      </p:cViewPr>
      <p:guideLst>
        <p:guide orient="horz" pos="17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172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237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042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5800" cy="522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5375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42913" y="6345238"/>
            <a:ext cx="447675" cy="395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  <a:spAutoFit/>
          </a:bodyPr>
          <a:lstStyle/>
          <a:p>
            <a:pPr algn="ctr" defTabSz="457200">
              <a:lnSpc>
                <a:spcPct val="83000"/>
              </a:lnSpc>
              <a:buClr>
                <a:srgbClr val="000066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BBC07E77-5360-6D43-8AEB-E24B08212AFE}" type="slidenum">
              <a:rPr lang="en-GB" b="0">
                <a:solidFill>
                  <a:srgbClr val="000066"/>
                </a:solidFill>
                <a:latin typeface="Times New Roman" charset="0"/>
              </a:rPr>
              <a:pPr algn="ctr" defTabSz="457200">
                <a:lnSpc>
                  <a:spcPct val="83000"/>
                </a:lnSpc>
                <a:buClr>
                  <a:srgbClr val="000066"/>
                </a:buClr>
                <a:buSzPct val="100000"/>
                <a:buFont typeface="Times New Roman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‹#›</a:t>
            </a:fld>
            <a:endParaRPr lang="en-GB" b="0">
              <a:solidFill>
                <a:srgbClr val="000066"/>
              </a:solidFill>
              <a:latin typeface="Times New Roman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561263" y="6392863"/>
            <a:ext cx="108585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  <a:spAutoFit/>
          </a:bodyPr>
          <a:lstStyle/>
          <a:p>
            <a:pPr algn="ctr" defTabSz="457200">
              <a:lnSpc>
                <a:spcPct val="88000"/>
              </a:lnSpc>
              <a:buClr>
                <a:srgbClr val="000066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b="0">
                <a:solidFill>
                  <a:srgbClr val="660033"/>
                </a:solidFill>
                <a:latin typeface="Helvetica" charset="0"/>
              </a:rPr>
              <a:t>15-213, F’08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Helvetica" charset="0"/>
          <a:ea typeface="ＭＳ Ｐゴシック" charset="-128"/>
          <a:cs typeface="ＭＳ Ｐゴシック" charset="-128"/>
        </a:defRPr>
      </a:lvl5pPr>
      <a:lvl6pPr marL="1536700" indent="-215900" algn="l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800" b="1">
          <a:solidFill>
            <a:srgbClr val="660033"/>
          </a:solidFill>
          <a:latin typeface="Helvetica" charset="0"/>
          <a:ea typeface="ＭＳ Ｐゴシック" charset="-128"/>
        </a:defRPr>
      </a:lvl6pPr>
      <a:lvl7pPr marL="1993900" indent="-215900" algn="l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800" b="1">
          <a:solidFill>
            <a:srgbClr val="660033"/>
          </a:solidFill>
          <a:latin typeface="Helvetica" charset="0"/>
          <a:ea typeface="ＭＳ Ｐゴシック" charset="-128"/>
        </a:defRPr>
      </a:lvl7pPr>
      <a:lvl8pPr marL="2451100" indent="-215900" algn="l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800" b="1">
          <a:solidFill>
            <a:srgbClr val="660033"/>
          </a:solidFill>
          <a:latin typeface="Helvetica" charset="0"/>
          <a:ea typeface="ＭＳ Ｐゴシック" charset="-128"/>
        </a:defRPr>
      </a:lvl8pPr>
      <a:lvl9pPr marL="2908300" indent="-215900" algn="l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800" b="1">
          <a:solidFill>
            <a:srgbClr val="660033"/>
          </a:solidFill>
          <a:latin typeface="Helvetica" charset="0"/>
          <a:ea typeface="ＭＳ Ｐゴシック" charset="-128"/>
        </a:defRPr>
      </a:lvl9pPr>
    </p:titleStyle>
    <p:bodyStyle>
      <a:lvl1pPr marL="384175" indent="-384175" algn="l" defTabSz="457200" rtl="0" eaLnBrk="0" fontAlgn="base" hangingPunct="0">
        <a:lnSpc>
          <a:spcPct val="93000"/>
        </a:lnSpc>
        <a:spcBef>
          <a:spcPts val="1500"/>
        </a:spcBef>
        <a:spcAft>
          <a:spcPct val="0"/>
        </a:spcAft>
        <a:buClr>
          <a:srgbClr val="660033"/>
        </a:buClr>
        <a:buSzPct val="45000"/>
        <a:buFont typeface="Wingdings" charset="2"/>
        <a:buChar char=""/>
        <a:defRPr sz="2400" b="1">
          <a:solidFill>
            <a:srgbClr val="00330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46063" algn="l" defTabSz="457200" rtl="0" eaLnBrk="0" fontAlgn="base" hangingPunct="0">
        <a:lnSpc>
          <a:spcPct val="98000"/>
        </a:lnSpc>
        <a:spcBef>
          <a:spcPts val="625"/>
        </a:spcBef>
        <a:spcAft>
          <a:spcPct val="0"/>
        </a:spcAft>
        <a:buClr>
          <a:srgbClr val="660033"/>
        </a:buClr>
        <a:buSzPct val="45000"/>
        <a:buFont typeface="Wingdings" charset="2"/>
        <a:buChar char=""/>
        <a:defRPr sz="2000" b="1">
          <a:solidFill>
            <a:srgbClr val="000066"/>
          </a:solidFill>
          <a:latin typeface="+mn-lt"/>
          <a:ea typeface="ＭＳ Ｐゴシック" charset="-128"/>
        </a:defRPr>
      </a:lvl2pPr>
      <a:lvl3pPr marL="1144588" indent="-236538" algn="l" defTabSz="457200" rtl="0" eaLnBrk="0" fontAlgn="base" hangingPunct="0">
        <a:lnSpc>
          <a:spcPct val="104000"/>
        </a:lnSpc>
        <a:spcBef>
          <a:spcPts val="225"/>
        </a:spcBef>
        <a:spcAft>
          <a:spcPct val="0"/>
        </a:spcAft>
        <a:buClr>
          <a:srgbClr val="005400"/>
        </a:buClr>
        <a:buSzPct val="45000"/>
        <a:buFont typeface="Wingdings" charset="2"/>
        <a:buChar char=""/>
        <a:defRPr b="1">
          <a:solidFill>
            <a:srgbClr val="000099"/>
          </a:solidFill>
          <a:latin typeface="+mn-lt"/>
          <a:ea typeface="ＭＳ Ｐゴシック" charset="-128"/>
        </a:defRPr>
      </a:lvl3pPr>
      <a:lvl4pPr marL="1600200" indent="-228600" algn="l" defTabSz="457200" rtl="0" eaLnBrk="0" fontAlgn="base" hangingPunct="0">
        <a:lnSpc>
          <a:spcPct val="98000"/>
        </a:lnSpc>
        <a:spcBef>
          <a:spcPts val="45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b="1">
          <a:solidFill>
            <a:srgbClr val="000066"/>
          </a:solidFill>
          <a:latin typeface="+mn-lt"/>
          <a:ea typeface="ＭＳ Ｐゴシック" charset="-128"/>
        </a:defRPr>
      </a:lvl4pPr>
      <a:lvl5pPr marL="2449513" indent="-228600" algn="l" defTabSz="457200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5pPr>
      <a:lvl6pPr marL="2906713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6pPr>
      <a:lvl7pPr marL="3363913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7pPr>
      <a:lvl8pPr marL="3821113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8pPr>
      <a:lvl9pPr marL="4278313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8153400" cy="1470025"/>
          </a:xfrm>
        </p:spPr>
        <p:txBody>
          <a:bodyPr/>
          <a:lstStyle/>
          <a:p>
            <a:pPr marL="0" indent="0"/>
            <a:r>
              <a:rPr lang="en-US" sz="4400" dirty="0"/>
              <a:t>Code Layout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goal of code layout/formatting is to show logical structure</a:t>
            </a:r>
          </a:p>
          <a:p>
            <a:endParaRPr lang="en-US" dirty="0"/>
          </a:p>
          <a:p>
            <a:r>
              <a:rPr lang="en-US" dirty="0"/>
              <a:t>Good layout is shows intention, is consistent, improves readability, and withstands modification.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A)</a:t>
            </a:r>
            <a:r>
              <a:rPr lang="en-US" dirty="0">
                <a:latin typeface="Courier"/>
                <a:cs typeface="Courier"/>
              </a:rPr>
              <a:t> 	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paren</a:t>
            </a:r>
            <a:r>
              <a:rPr lang="en-US" dirty="0">
                <a:latin typeface="Courier"/>
                <a:cs typeface="Courier"/>
              </a:rPr>
              <a:t> = 0, </a:t>
            </a:r>
            <a:r>
              <a:rPr lang="en-US" dirty="0" err="1">
                <a:latin typeface="Courier"/>
                <a:cs typeface="Courier"/>
              </a:rPr>
              <a:t>eqnLength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eqn.legnth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dirty="0"/>
              <a:t>B) 	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paren</a:t>
            </a:r>
            <a:r>
              <a:rPr lang="en-US" dirty="0">
                <a:latin typeface="Courier"/>
                <a:cs typeface="Courier"/>
              </a:rPr>
              <a:t> = 0;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eqnLength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eqn.legnth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C) Both are fine</a:t>
            </a:r>
          </a:p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D) Both are lacking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668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wrong with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aFunction</a:t>
            </a:r>
            <a:r>
              <a:rPr lang="en-US"/>
              <a:t>(j, k); j++; k++;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375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62075"/>
            <a:ext cx="7010400" cy="26765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if (three)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    </a:t>
            </a:r>
            <a:r>
              <a:rPr lang="en-US" sz="2000" dirty="0" err="1">
                <a:latin typeface="Courier"/>
                <a:cs typeface="Courier"/>
              </a:rPr>
              <a:t>System.out.println</a:t>
            </a:r>
            <a:r>
              <a:rPr lang="en-US" sz="2000" dirty="0">
                <a:latin typeface="Courier"/>
                <a:cs typeface="Courier"/>
              </a:rPr>
              <a:t>("Valid: " + value);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else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    </a:t>
            </a:r>
            <a:r>
              <a:rPr lang="en-US" sz="2000" dirty="0" err="1">
                <a:latin typeface="Courier"/>
                <a:cs typeface="Courier"/>
              </a:rPr>
              <a:t>System.out.println</a:t>
            </a:r>
            <a:r>
              <a:rPr lang="en-US" sz="2000" dirty="0">
                <a:latin typeface="Courier"/>
                <a:cs typeface="Courier"/>
              </a:rPr>
              <a:t>("Invalid");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9824" y="6159127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C) Both are fine	D) Both are lacking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24000" y="4190999"/>
            <a:ext cx="7010400" cy="196812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11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sz="2000" dirty="0">
                <a:latin typeface="Courier"/>
                <a:cs typeface="Courier"/>
              </a:rPr>
              <a:t>if (three) {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000" dirty="0">
                <a:latin typeface="Courier"/>
                <a:cs typeface="Courier"/>
              </a:rPr>
              <a:t>    </a:t>
            </a:r>
            <a:r>
              <a:rPr lang="en-US" sz="2000" dirty="0" err="1">
                <a:latin typeface="Courier"/>
                <a:cs typeface="Courier"/>
              </a:rPr>
              <a:t>System.out.println</a:t>
            </a:r>
            <a:r>
              <a:rPr lang="en-US" sz="2000" dirty="0">
                <a:latin typeface="Courier"/>
                <a:cs typeface="Courier"/>
              </a:rPr>
              <a:t>("Valid: + value);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000" dirty="0">
                <a:latin typeface="Courier"/>
                <a:cs typeface="Courier"/>
              </a:rPr>
              <a:t>} else {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000" dirty="0">
                <a:latin typeface="Courier"/>
                <a:cs typeface="Courier"/>
              </a:rPr>
              <a:t>    </a:t>
            </a:r>
            <a:r>
              <a:rPr lang="en-US" sz="2000" dirty="0" err="1">
                <a:latin typeface="Courier"/>
                <a:cs typeface="Courier"/>
              </a:rPr>
              <a:t>System.out.println</a:t>
            </a:r>
            <a:r>
              <a:rPr lang="en-US" sz="2000" dirty="0">
                <a:latin typeface="Courier"/>
                <a:cs typeface="Courier"/>
              </a:rPr>
              <a:t>("Invalid");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000" dirty="0">
                <a:latin typeface="Courier"/>
                <a:cs typeface="Courier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1905000"/>
            <a:ext cx="557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8788" y="4489806"/>
            <a:ext cx="557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B)</a:t>
            </a:r>
          </a:p>
        </p:txBody>
      </p:sp>
    </p:spTree>
    <p:extLst>
      <p:ext uri="{BB962C8B-B14F-4D97-AF65-F5344CB8AC3E}">
        <p14:creationId xmlns:p14="http://schemas.microsoft.com/office/powerpoint/2010/main" val="3067884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3733800"/>
            <a:ext cx="7010400" cy="18383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if (three)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System.out.println</a:t>
            </a:r>
            <a:r>
              <a:rPr lang="en-US" dirty="0">
                <a:latin typeface="Courier"/>
                <a:cs typeface="Courier"/>
              </a:rPr>
              <a:t>("Valid");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System.out.println</a:t>
            </a:r>
            <a:r>
              <a:rPr lang="en-US" dirty="0">
                <a:latin typeface="Courier"/>
                <a:cs typeface="Courier"/>
              </a:rPr>
              <a:t>("Invalid");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8788" y="5697462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C) Both are fine</a:t>
            </a:r>
          </a:p>
          <a:p>
            <a:r>
              <a:rPr lang="en-US" dirty="0">
                <a:latin typeface="Calibri" pitchFamily="34" charset="0"/>
              </a:rPr>
              <a:t>D) Both are lacking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24000" y="1252329"/>
            <a:ext cx="7010400" cy="222867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11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dirty="0">
                <a:latin typeface="Courier"/>
                <a:cs typeface="Courier"/>
              </a:rPr>
              <a:t>if (three) {</a:t>
            </a:r>
          </a:p>
          <a:p>
            <a:pPr marL="0" indent="0">
              <a:buFont typeface="Wingdings 2" pitchFamily="18" charset="2"/>
              <a:buNone/>
            </a:pPr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System.out.println</a:t>
            </a:r>
            <a:r>
              <a:rPr lang="en-US" dirty="0">
                <a:latin typeface="Courier"/>
                <a:cs typeface="Courier"/>
              </a:rPr>
              <a:t>("Valid");</a:t>
            </a:r>
          </a:p>
          <a:p>
            <a:pPr marL="0" indent="0">
              <a:buFont typeface="Wingdings 2" pitchFamily="18" charset="2"/>
              <a:buNone/>
            </a:pPr>
            <a:r>
              <a:rPr lang="en-US" dirty="0">
                <a:latin typeface="Courier"/>
                <a:cs typeface="Courier"/>
              </a:rPr>
              <a:t>} else {</a:t>
            </a:r>
          </a:p>
          <a:p>
            <a:pPr marL="0" indent="0">
              <a:buFont typeface="Wingdings 2" pitchFamily="18" charset="2"/>
              <a:buNone/>
            </a:pPr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System.out.println</a:t>
            </a:r>
            <a:r>
              <a:rPr lang="en-US" dirty="0">
                <a:latin typeface="Courier"/>
                <a:cs typeface="Courier"/>
              </a:rPr>
              <a:t>("Invalid");</a:t>
            </a:r>
          </a:p>
          <a:p>
            <a:pPr marL="0" indent="0">
              <a:buFont typeface="Wingdings 2" pitchFamily="18" charset="2"/>
              <a:buNone/>
            </a:pPr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1905000"/>
            <a:ext cx="557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8788" y="4038600"/>
            <a:ext cx="557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B)</a:t>
            </a:r>
          </a:p>
        </p:txBody>
      </p:sp>
    </p:spTree>
    <p:extLst>
      <p:ext uri="{BB962C8B-B14F-4D97-AF65-F5344CB8AC3E}">
        <p14:creationId xmlns:p14="http://schemas.microsoft.com/office/powerpoint/2010/main" val="2618156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362075"/>
            <a:ext cx="8610600" cy="49720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A)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if (</a:t>
            </a:r>
            <a:r>
              <a:rPr lang="en-US" sz="1800" dirty="0" err="1">
                <a:latin typeface="Courier"/>
                <a:cs typeface="Courier"/>
              </a:rPr>
              <a:t>prev_type</a:t>
            </a:r>
            <a:r>
              <a:rPr lang="en-US" sz="1800" dirty="0">
                <a:latin typeface="Courier"/>
                <a:cs typeface="Courier"/>
              </a:rPr>
              <a:t>==type&amp;&amp;type!=1&amp;&amp;type!=2) {</a:t>
            </a:r>
            <a:br>
              <a:rPr lang="en-US" sz="1800" dirty="0">
                <a:latin typeface="Courier"/>
                <a:cs typeface="Courier"/>
              </a:rPr>
            </a:br>
            <a:r>
              <a:rPr lang="en-US" dirty="0"/>
              <a:t>B)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if (</a:t>
            </a:r>
            <a:r>
              <a:rPr lang="en-US" sz="1800" dirty="0" err="1">
                <a:latin typeface="Courier"/>
                <a:cs typeface="Courier"/>
              </a:rPr>
              <a:t>prev_type</a:t>
            </a:r>
            <a:r>
              <a:rPr lang="en-US" sz="1800" dirty="0">
                <a:latin typeface="Courier"/>
                <a:cs typeface="Courier"/>
              </a:rPr>
              <a:t> == type &amp;&amp; type != 1 &amp;&amp; type != 2) {</a:t>
            </a:r>
            <a:br>
              <a:rPr lang="en-US" sz="1800" dirty="0">
                <a:latin typeface="Courier"/>
                <a:cs typeface="Courier"/>
              </a:rPr>
            </a:br>
            <a:r>
              <a:rPr lang="en-US" dirty="0"/>
              <a:t>C)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if ((</a:t>
            </a:r>
            <a:r>
              <a:rPr lang="en-US" sz="1800" dirty="0" err="1">
                <a:latin typeface="Courier"/>
                <a:cs typeface="Courier"/>
              </a:rPr>
              <a:t>prev_type</a:t>
            </a:r>
            <a:r>
              <a:rPr lang="en-US" sz="1800" dirty="0">
                <a:latin typeface="Courier"/>
                <a:cs typeface="Courier"/>
              </a:rPr>
              <a:t> == type) &amp;&amp; (type != 1) &amp;&amp; (type != 2)) {</a:t>
            </a:r>
            <a:br>
              <a:rPr lang="en-US" sz="1800" dirty="0">
                <a:latin typeface="Courier"/>
                <a:cs typeface="Courier"/>
              </a:rPr>
            </a:br>
            <a:endParaRPr lang="en-US" sz="18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D) All are fine</a:t>
            </a:r>
          </a:p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E) All are lacking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871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r>
              <a:rPr lang="en-US" dirty="0"/>
              <a:t>Super-type / Sub-type  (extends in Java)</a:t>
            </a:r>
          </a:p>
          <a:p>
            <a:pPr lvl="1"/>
            <a:r>
              <a:rPr lang="en-US" b="1" dirty="0" err="1">
                <a:solidFill>
                  <a:srgbClr val="FF0000"/>
                </a:solidFill>
              </a:rPr>
              <a:t>IsA</a:t>
            </a:r>
            <a:r>
              <a:rPr lang="en-US" dirty="0"/>
              <a:t> relationship; the sub-type </a:t>
            </a:r>
            <a:r>
              <a:rPr lang="en-US" dirty="0" err="1"/>
              <a:t>isA</a:t>
            </a:r>
            <a:r>
              <a:rPr lang="en-US" dirty="0"/>
              <a:t> version of super-type</a:t>
            </a:r>
          </a:p>
          <a:p>
            <a:r>
              <a:rPr lang="en-US" dirty="0"/>
              <a:t>Abstract: </a:t>
            </a:r>
          </a:p>
          <a:p>
            <a:pPr lvl="1"/>
            <a:r>
              <a:rPr lang="en-US" dirty="0"/>
              <a:t>Cannot be instantiated, but describes the interface of what a given type can do.</a:t>
            </a:r>
          </a:p>
          <a:p>
            <a:r>
              <a:rPr lang="en-US" dirty="0"/>
              <a:t>Protected:</a:t>
            </a:r>
          </a:p>
          <a:p>
            <a:pPr lvl="1"/>
            <a:r>
              <a:rPr lang="en-US" dirty="0"/>
              <a:t>Public to my sub-classes (transitively), private to others</a:t>
            </a:r>
          </a:p>
        </p:txBody>
      </p:sp>
    </p:spTree>
    <p:extLst>
      <p:ext uri="{BB962C8B-B14F-4D97-AF65-F5344CB8AC3E}">
        <p14:creationId xmlns:p14="http://schemas.microsoft.com/office/powerpoint/2010/main" val="1645205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dirty="0"/>
              <a:t>What if you have an object in a super type and you want to access its sub-type only functionality?</a:t>
            </a:r>
          </a:p>
          <a:p>
            <a:endParaRPr lang="en-US" dirty="0"/>
          </a:p>
          <a:p>
            <a:r>
              <a:rPr lang="en-US" dirty="0"/>
              <a:t>If you _know_ what the sub-type is, just cast it:</a:t>
            </a:r>
          </a:p>
          <a:p>
            <a:pPr lvl="1"/>
            <a:r>
              <a:rPr lang="en-US" dirty="0" err="1"/>
              <a:t>SuperType</a:t>
            </a:r>
            <a:r>
              <a:rPr lang="en-US" dirty="0"/>
              <a:t> x = new </a:t>
            </a:r>
            <a:r>
              <a:rPr lang="en-US" dirty="0" err="1"/>
              <a:t>SubType</a:t>
            </a:r>
            <a:r>
              <a:rPr lang="en-US" dirty="0"/>
              <a:t>();</a:t>
            </a:r>
          </a:p>
          <a:p>
            <a:pPr lvl="1"/>
            <a:r>
              <a:rPr lang="en-US" dirty="0" err="1"/>
              <a:t>SubType</a:t>
            </a:r>
            <a:r>
              <a:rPr lang="en-US" dirty="0"/>
              <a:t> </a:t>
            </a:r>
            <a:r>
              <a:rPr lang="en-US" dirty="0" err="1"/>
              <a:t>xAsSubType</a:t>
            </a:r>
            <a:r>
              <a:rPr lang="en-US" dirty="0"/>
              <a:t> = (</a:t>
            </a:r>
            <a:r>
              <a:rPr lang="en-US" dirty="0" err="1"/>
              <a:t>SubType</a:t>
            </a:r>
            <a:r>
              <a:rPr lang="en-US" dirty="0"/>
              <a:t>)x;  // will except if wrong</a:t>
            </a:r>
          </a:p>
          <a:p>
            <a:pPr lvl="1"/>
            <a:endParaRPr lang="en-US" dirty="0"/>
          </a:p>
          <a:p>
            <a:r>
              <a:rPr lang="en-US" dirty="0"/>
              <a:t>If you aren’t sure, then ask:  </a:t>
            </a:r>
            <a:r>
              <a:rPr lang="en-US" dirty="0" err="1"/>
              <a:t>instanceof</a:t>
            </a:r>
            <a:endParaRPr lang="en-US" dirty="0"/>
          </a:p>
          <a:p>
            <a:pPr lvl="1"/>
            <a:r>
              <a:rPr lang="en-US" dirty="0"/>
              <a:t>if (x </a:t>
            </a:r>
            <a:r>
              <a:rPr lang="en-US" dirty="0" err="1"/>
              <a:t>instanceof</a:t>
            </a:r>
            <a:r>
              <a:rPr lang="en-US" dirty="0"/>
              <a:t> </a:t>
            </a:r>
            <a:r>
              <a:rPr lang="en-US" dirty="0" err="1"/>
              <a:t>SubType</a:t>
            </a:r>
            <a:r>
              <a:rPr lang="en-US" dirty="0"/>
              <a:t>) {</a:t>
            </a:r>
          </a:p>
          <a:p>
            <a:pPr lvl="1"/>
            <a:r>
              <a:rPr lang="en-US" dirty="0"/>
              <a:t>     then cast</a:t>
            </a:r>
          </a:p>
        </p:txBody>
      </p:sp>
    </p:spTree>
    <p:extLst>
      <p:ext uri="{BB962C8B-B14F-4D97-AF65-F5344CB8AC3E}">
        <p14:creationId xmlns:p14="http://schemas.microsoft.com/office/powerpoint/2010/main" val="116008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it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33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 vs. Abstract Base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6232525" cy="4972050"/>
          </a:xfrm>
        </p:spPr>
        <p:txBody>
          <a:bodyPr/>
          <a:lstStyle/>
          <a:p>
            <a:r>
              <a:rPr lang="en-US" dirty="0"/>
              <a:t>Java objects can only extend one other class</a:t>
            </a:r>
          </a:p>
          <a:p>
            <a:pPr lvl="1"/>
            <a:r>
              <a:rPr lang="en-US" dirty="0"/>
              <a:t>“single inheritance”</a:t>
            </a:r>
          </a:p>
          <a:p>
            <a:r>
              <a:rPr lang="en-US" dirty="0"/>
              <a:t>Sometimes logical inheritance hierarchies aren’t trees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Java provide Interfaces</a:t>
            </a:r>
          </a:p>
          <a:p>
            <a:pPr lvl="1"/>
            <a:r>
              <a:rPr lang="en-US" dirty="0"/>
              <a:t>You can ‘implement’ any number of interfaces</a:t>
            </a:r>
          </a:p>
          <a:p>
            <a:pPr lvl="1"/>
            <a:r>
              <a:rPr lang="en-US" dirty="0"/>
              <a:t>List and Map are interfaces, while </a:t>
            </a:r>
            <a:r>
              <a:rPr lang="en-US" dirty="0" err="1"/>
              <a:t>ArrayList</a:t>
            </a:r>
            <a:r>
              <a:rPr lang="en-US" dirty="0"/>
              <a:t> and </a:t>
            </a:r>
            <a:r>
              <a:rPr lang="en-US" dirty="0" err="1"/>
              <a:t>HashMap</a:t>
            </a:r>
            <a:r>
              <a:rPr lang="en-US" dirty="0"/>
              <a:t> are classes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2438400"/>
            <a:ext cx="3060700" cy="234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826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A) 	</a:t>
            </a:r>
            <a:r>
              <a:rPr lang="en-US" sz="2200" dirty="0">
                <a:latin typeface="Courier"/>
                <a:cs typeface="Courier"/>
              </a:rPr>
              <a:t>for(</a:t>
            </a:r>
            <a:r>
              <a:rPr lang="en-US" sz="2200" dirty="0" err="1">
                <a:latin typeface="Courier"/>
                <a:cs typeface="Courier"/>
              </a:rPr>
              <a:t>int</a:t>
            </a:r>
            <a:r>
              <a:rPr lang="en-US" sz="2200" dirty="0">
                <a:latin typeface="Courier"/>
                <a:cs typeface="Courier"/>
              </a:rPr>
              <a:t> </a:t>
            </a:r>
            <a:r>
              <a:rPr lang="en-US" sz="2200" dirty="0" err="1">
                <a:latin typeface="Courier"/>
                <a:cs typeface="Courier"/>
              </a:rPr>
              <a:t>i</a:t>
            </a:r>
            <a:r>
              <a:rPr lang="en-US" sz="2200" dirty="0">
                <a:latin typeface="Courier"/>
                <a:cs typeface="Courier"/>
              </a:rPr>
              <a:t>=0;i&lt;</a:t>
            </a:r>
            <a:r>
              <a:rPr lang="en-US" sz="2200" dirty="0" err="1">
                <a:latin typeface="Courier"/>
                <a:cs typeface="Courier"/>
              </a:rPr>
              <a:t>str.length</a:t>
            </a:r>
            <a:r>
              <a:rPr lang="en-US" sz="2200" dirty="0">
                <a:latin typeface="Courier"/>
                <a:cs typeface="Courier"/>
              </a:rPr>
              <a:t>();</a:t>
            </a:r>
            <a:r>
              <a:rPr lang="en-US" sz="2200" dirty="0" err="1">
                <a:latin typeface="Courier"/>
                <a:cs typeface="Courier"/>
              </a:rPr>
              <a:t>i</a:t>
            </a:r>
            <a:r>
              <a:rPr lang="en-US" sz="2200" dirty="0">
                <a:latin typeface="Courier"/>
                <a:cs typeface="Courier"/>
              </a:rPr>
              <a:t>++){</a:t>
            </a:r>
          </a:p>
          <a:p>
            <a:pPr marL="0" indent="0">
              <a:buNone/>
            </a:pPr>
            <a:r>
              <a:rPr lang="en-US" sz="2200" dirty="0"/>
              <a:t>B) 	</a:t>
            </a:r>
            <a:r>
              <a:rPr lang="en-US" sz="2200" dirty="0">
                <a:latin typeface="Courier"/>
                <a:cs typeface="Courier"/>
              </a:rPr>
              <a:t>for (</a:t>
            </a:r>
            <a:r>
              <a:rPr lang="en-US" sz="2200" dirty="0" err="1">
                <a:latin typeface="Courier"/>
                <a:cs typeface="Courier"/>
              </a:rPr>
              <a:t>int</a:t>
            </a:r>
            <a:r>
              <a:rPr lang="en-US" sz="2200" dirty="0">
                <a:latin typeface="Courier"/>
                <a:cs typeface="Courier"/>
              </a:rPr>
              <a:t> </a:t>
            </a:r>
            <a:r>
              <a:rPr lang="en-US" sz="2200" dirty="0" err="1">
                <a:latin typeface="Courier"/>
                <a:cs typeface="Courier"/>
              </a:rPr>
              <a:t>i</a:t>
            </a:r>
            <a:r>
              <a:rPr lang="en-US" sz="2200" dirty="0">
                <a:latin typeface="Courier"/>
                <a:cs typeface="Courier"/>
              </a:rPr>
              <a:t>=0; </a:t>
            </a:r>
            <a:r>
              <a:rPr lang="en-US" sz="2200" dirty="0" err="1">
                <a:latin typeface="Courier"/>
                <a:cs typeface="Courier"/>
              </a:rPr>
              <a:t>i</a:t>
            </a:r>
            <a:r>
              <a:rPr lang="en-US" sz="2200" dirty="0">
                <a:latin typeface="Courier"/>
                <a:cs typeface="Courier"/>
              </a:rPr>
              <a:t>&lt;</a:t>
            </a:r>
            <a:r>
              <a:rPr lang="en-US" sz="2200" dirty="0" err="1">
                <a:latin typeface="Courier"/>
                <a:cs typeface="Courier"/>
              </a:rPr>
              <a:t>str.length</a:t>
            </a:r>
            <a:r>
              <a:rPr lang="en-US" sz="2200" dirty="0">
                <a:latin typeface="Courier"/>
                <a:cs typeface="Courier"/>
              </a:rPr>
              <a:t>(); </a:t>
            </a:r>
            <a:r>
              <a:rPr lang="en-US" sz="2200" dirty="0" err="1">
                <a:latin typeface="Courier"/>
                <a:cs typeface="Courier"/>
              </a:rPr>
              <a:t>i</a:t>
            </a:r>
            <a:r>
              <a:rPr lang="en-US" sz="2200" dirty="0">
                <a:latin typeface="Courier"/>
                <a:cs typeface="Courier"/>
              </a:rPr>
              <a:t>++) {</a:t>
            </a:r>
          </a:p>
          <a:p>
            <a:pPr marL="0" indent="0">
              <a:buNone/>
            </a:pPr>
            <a:r>
              <a:rPr lang="en-US" sz="2200" dirty="0"/>
              <a:t>C) 	</a:t>
            </a:r>
            <a:r>
              <a:rPr lang="en-US" sz="2200" dirty="0">
                <a:latin typeface="Courier"/>
                <a:cs typeface="Courier"/>
              </a:rPr>
              <a:t>for (</a:t>
            </a:r>
            <a:r>
              <a:rPr lang="en-US" sz="2200" dirty="0" err="1">
                <a:latin typeface="Courier"/>
                <a:cs typeface="Courier"/>
              </a:rPr>
              <a:t>int</a:t>
            </a:r>
            <a:r>
              <a:rPr lang="en-US" sz="2200" dirty="0">
                <a:latin typeface="Courier"/>
                <a:cs typeface="Courier"/>
              </a:rPr>
              <a:t> </a:t>
            </a:r>
            <a:r>
              <a:rPr lang="en-US" sz="2200" dirty="0" err="1">
                <a:latin typeface="Courier"/>
                <a:cs typeface="Courier"/>
              </a:rPr>
              <a:t>i</a:t>
            </a:r>
            <a:r>
              <a:rPr lang="en-US" sz="2200" dirty="0">
                <a:latin typeface="Courier"/>
                <a:cs typeface="Courier"/>
              </a:rPr>
              <a:t> = 0; </a:t>
            </a:r>
            <a:r>
              <a:rPr lang="en-US" sz="2200" dirty="0" err="1">
                <a:latin typeface="Courier"/>
                <a:cs typeface="Courier"/>
              </a:rPr>
              <a:t>i</a:t>
            </a:r>
            <a:r>
              <a:rPr lang="en-US" sz="2200" dirty="0">
                <a:latin typeface="Courier"/>
                <a:cs typeface="Courier"/>
              </a:rPr>
              <a:t> &lt; </a:t>
            </a:r>
            <a:r>
              <a:rPr lang="en-US" sz="2200" dirty="0" err="1">
                <a:latin typeface="Courier"/>
                <a:cs typeface="Courier"/>
              </a:rPr>
              <a:t>str.length</a:t>
            </a:r>
            <a:r>
              <a:rPr lang="en-US" sz="2200" dirty="0">
                <a:latin typeface="Courier"/>
                <a:cs typeface="Courier"/>
              </a:rPr>
              <a:t>(); </a:t>
            </a:r>
            <a:r>
              <a:rPr lang="en-US" sz="2200" dirty="0" err="1">
                <a:latin typeface="Courier"/>
                <a:cs typeface="Courier"/>
              </a:rPr>
              <a:t>i</a:t>
            </a:r>
            <a:r>
              <a:rPr lang="en-US" sz="2200" dirty="0">
                <a:latin typeface="Courier"/>
                <a:cs typeface="Courier"/>
              </a:rPr>
              <a:t>++) {</a:t>
            </a:r>
          </a:p>
          <a:p>
            <a:pPr marL="0" indent="0">
              <a:buNone/>
            </a:pPr>
            <a:r>
              <a:rPr lang="en-US" sz="2200" dirty="0"/>
              <a:t>D) 	</a:t>
            </a:r>
            <a:r>
              <a:rPr lang="en-US" sz="2200" dirty="0">
                <a:latin typeface="Courier"/>
                <a:cs typeface="Courier"/>
              </a:rPr>
              <a:t>for (</a:t>
            </a:r>
            <a:r>
              <a:rPr lang="en-US" sz="2200" dirty="0" err="1">
                <a:latin typeface="Courier"/>
                <a:cs typeface="Courier"/>
              </a:rPr>
              <a:t>int</a:t>
            </a:r>
            <a:r>
              <a:rPr lang="en-US" sz="2200" dirty="0">
                <a:latin typeface="Courier"/>
                <a:cs typeface="Courier"/>
              </a:rPr>
              <a:t> </a:t>
            </a:r>
            <a:r>
              <a:rPr lang="en-US" sz="2200" dirty="0" err="1">
                <a:latin typeface="Courier"/>
                <a:cs typeface="Courier"/>
              </a:rPr>
              <a:t>i</a:t>
            </a:r>
            <a:r>
              <a:rPr lang="en-US" sz="2200" dirty="0">
                <a:latin typeface="Courier"/>
                <a:cs typeface="Courier"/>
              </a:rPr>
              <a:t> = 0 ; </a:t>
            </a:r>
            <a:r>
              <a:rPr lang="en-US" sz="2200" dirty="0" err="1">
                <a:latin typeface="Courier"/>
                <a:cs typeface="Courier"/>
              </a:rPr>
              <a:t>i</a:t>
            </a:r>
            <a:r>
              <a:rPr lang="en-US" sz="2200" dirty="0">
                <a:latin typeface="Courier"/>
                <a:cs typeface="Courier"/>
              </a:rPr>
              <a:t> &lt; </a:t>
            </a:r>
            <a:r>
              <a:rPr lang="en-US" sz="2200" dirty="0" err="1">
                <a:latin typeface="Courier"/>
                <a:cs typeface="Courier"/>
              </a:rPr>
              <a:t>str.length</a:t>
            </a:r>
            <a:r>
              <a:rPr lang="en-US" sz="2200" dirty="0">
                <a:latin typeface="Courier"/>
                <a:cs typeface="Courier"/>
              </a:rPr>
              <a:t>() ; </a:t>
            </a:r>
            <a:r>
              <a:rPr lang="en-US" sz="2200" dirty="0" err="1">
                <a:latin typeface="Courier"/>
                <a:cs typeface="Courier"/>
              </a:rPr>
              <a:t>i</a:t>
            </a:r>
            <a:r>
              <a:rPr lang="en-US" sz="2200" dirty="0">
                <a:latin typeface="Courier"/>
                <a:cs typeface="Courier"/>
              </a:rPr>
              <a:t> ++) {</a:t>
            </a:r>
          </a:p>
          <a:p>
            <a:pPr marL="0" indent="0">
              <a:buNone/>
            </a:pPr>
            <a:r>
              <a:rPr lang="en-US" sz="2200" dirty="0"/>
              <a:t>E) 	</a:t>
            </a:r>
            <a:r>
              <a:rPr lang="en-US" sz="2200" dirty="0">
                <a:latin typeface="Courier"/>
                <a:cs typeface="Courier"/>
              </a:rPr>
              <a:t>for( </a:t>
            </a:r>
            <a:r>
              <a:rPr lang="en-US" sz="2200" dirty="0" err="1">
                <a:latin typeface="Courier"/>
                <a:cs typeface="Courier"/>
              </a:rPr>
              <a:t>int</a:t>
            </a:r>
            <a:r>
              <a:rPr lang="en-US" sz="2200" dirty="0">
                <a:latin typeface="Courier"/>
                <a:cs typeface="Courier"/>
              </a:rPr>
              <a:t> </a:t>
            </a:r>
            <a:r>
              <a:rPr lang="en-US" sz="2200" dirty="0" err="1">
                <a:latin typeface="Courier"/>
                <a:cs typeface="Courier"/>
              </a:rPr>
              <a:t>i</a:t>
            </a:r>
            <a:r>
              <a:rPr lang="en-US" sz="2200" dirty="0">
                <a:latin typeface="Courier"/>
                <a:cs typeface="Courier"/>
              </a:rPr>
              <a:t> = 0 ; </a:t>
            </a:r>
            <a:r>
              <a:rPr lang="en-US" sz="2200" dirty="0" err="1">
                <a:latin typeface="Courier"/>
                <a:cs typeface="Courier"/>
              </a:rPr>
              <a:t>i</a:t>
            </a:r>
            <a:r>
              <a:rPr lang="en-US" sz="2200" dirty="0">
                <a:latin typeface="Courier"/>
                <a:cs typeface="Courier"/>
              </a:rPr>
              <a:t> &lt; </a:t>
            </a:r>
            <a:r>
              <a:rPr lang="en-US" sz="2200" dirty="0" err="1">
                <a:latin typeface="Courier"/>
                <a:cs typeface="Courier"/>
              </a:rPr>
              <a:t>str.length</a:t>
            </a:r>
            <a:r>
              <a:rPr lang="en-US" sz="2200" dirty="0">
                <a:latin typeface="Courier"/>
                <a:cs typeface="Courier"/>
              </a:rPr>
              <a:t>() ; </a:t>
            </a:r>
            <a:r>
              <a:rPr lang="en-US" sz="2200" dirty="0" err="1">
                <a:latin typeface="Courier"/>
                <a:cs typeface="Courier"/>
              </a:rPr>
              <a:t>i</a:t>
            </a:r>
            <a:r>
              <a:rPr lang="en-US" sz="2200" dirty="0">
                <a:latin typeface="Courier"/>
                <a:cs typeface="Courier"/>
              </a:rPr>
              <a:t> ++ ){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596739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A)   </a:t>
            </a:r>
            <a:r>
              <a:rPr lang="en-US" dirty="0">
                <a:latin typeface="Courier"/>
                <a:cs typeface="Courier"/>
              </a:rPr>
              <a:t>for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 = 0;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 &lt; </a:t>
            </a:r>
            <a:r>
              <a:rPr lang="en-US" dirty="0" err="1">
                <a:latin typeface="Courier"/>
                <a:cs typeface="Courier"/>
              </a:rPr>
              <a:t>args.length</a:t>
            </a:r>
            <a:r>
              <a:rPr lang="en-US" dirty="0">
                <a:latin typeface="Courier"/>
                <a:cs typeface="Courier"/>
              </a:rPr>
              <a:t>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++)</a:t>
            </a:r>
          </a:p>
          <a:p>
            <a:pPr marL="0" indent="0">
              <a:buNone/>
            </a:pPr>
            <a:r>
              <a:rPr lang="en-US" dirty="0"/>
              <a:t>B)   </a:t>
            </a:r>
            <a:r>
              <a:rPr lang="en-US" dirty="0">
                <a:latin typeface="Courier"/>
                <a:cs typeface="Courier"/>
              </a:rPr>
              <a:t>for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 = 0; 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     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 &lt; </a:t>
            </a:r>
            <a:r>
              <a:rPr lang="en-US" dirty="0" err="1">
                <a:latin typeface="Courier"/>
                <a:cs typeface="Courier"/>
              </a:rPr>
              <a:t>args.length</a:t>
            </a:r>
            <a:r>
              <a:rPr lang="en-US" dirty="0">
                <a:latin typeface="Courier"/>
                <a:cs typeface="Courier"/>
              </a:rPr>
              <a:t>; 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     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++)</a:t>
            </a:r>
          </a:p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C) Both are fine</a:t>
            </a:r>
          </a:p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D) Both are lacking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956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A) 	 </a:t>
            </a:r>
            <a:r>
              <a:rPr lang="en-US" dirty="0">
                <a:latin typeface="Courier"/>
                <a:cs typeface="Courier"/>
              </a:rPr>
              <a:t>if (game[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][index] != c)</a:t>
            </a:r>
          </a:p>
          <a:p>
            <a:pPr marL="0" indent="0">
              <a:buNone/>
            </a:pPr>
            <a:r>
              <a:rPr lang="en-US" dirty="0"/>
              <a:t>B) 	 </a:t>
            </a:r>
            <a:r>
              <a:rPr lang="en-US" dirty="0">
                <a:latin typeface="Courier"/>
                <a:cs typeface="Courier"/>
              </a:rPr>
              <a:t>if ( game[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 ][ index ] != c )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C) Both are fine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D) Both are lacking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546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A) 	 </a:t>
            </a:r>
            <a:r>
              <a:rPr lang="en-US" dirty="0">
                <a:latin typeface="Courier"/>
                <a:cs typeface="Courier"/>
              </a:rPr>
              <a:t>char [][] game = new char[3][3];</a:t>
            </a:r>
          </a:p>
          <a:p>
            <a:pPr marL="0" indent="0">
              <a:buNone/>
            </a:pPr>
            <a:r>
              <a:rPr lang="en-US" dirty="0"/>
              <a:t>B) 	 </a:t>
            </a:r>
            <a:r>
              <a:rPr lang="en-US" dirty="0">
                <a:latin typeface="Courier"/>
                <a:cs typeface="Courier"/>
              </a:rPr>
              <a:t>char [][] game = new char[ 3 ][ 3 ];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C) Both are fine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D) Both are lacking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734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Hmmm…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like spacing operands like the following: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x = a + b + c + d + 17;</a:t>
            </a:r>
            <a:endParaRPr lang="en-US" dirty="0"/>
          </a:p>
          <a:p>
            <a:endParaRPr lang="en-US" dirty="0"/>
          </a:p>
          <a:p>
            <a:r>
              <a:rPr lang="en-US" dirty="0"/>
              <a:t>But in the below, I personally prefer the second option:</a:t>
            </a:r>
          </a:p>
          <a:p>
            <a:pPr marL="0" indent="0">
              <a:buNone/>
            </a:pPr>
            <a:r>
              <a:rPr lang="en-US" b="0" dirty="0">
                <a:latin typeface="Courier"/>
                <a:cs typeface="Courier"/>
              </a:rPr>
              <a:t>	</a:t>
            </a:r>
            <a:r>
              <a:rPr lang="nl-NL" b="0" dirty="0">
                <a:latin typeface="Courier"/>
                <a:cs typeface="Courier"/>
              </a:rPr>
              <a:t>data[i][i] = data[i - 1][i - 1];</a:t>
            </a:r>
          </a:p>
          <a:p>
            <a:pPr marL="0" indent="0">
              <a:buNone/>
            </a:pPr>
            <a:r>
              <a:rPr lang="en-US" b="0" dirty="0">
                <a:latin typeface="Courier"/>
                <a:cs typeface="Courier"/>
              </a:rPr>
              <a:t>	</a:t>
            </a:r>
            <a:r>
              <a:rPr lang="nl-NL" b="0" dirty="0">
                <a:latin typeface="Courier"/>
                <a:cs typeface="Courier"/>
              </a:rPr>
              <a:t>data[i][i] = data[i-1][i-1];</a:t>
            </a:r>
            <a:endParaRPr lang="en-US" b="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b="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417543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Are you familiar with the ternary operator?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if (a) {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x = b;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} else {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x = c; 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49309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wrong with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nl-NL" dirty="0">
                <a:latin typeface="Courier"/>
                <a:cs typeface="Courier"/>
              </a:rPr>
              <a:t>int </a:t>
            </a:r>
            <a:r>
              <a:rPr lang="nl-NL" dirty="0" err="1">
                <a:latin typeface="Courier"/>
                <a:cs typeface="Courier"/>
              </a:rPr>
              <a:t>foo</a:t>
            </a:r>
            <a:r>
              <a:rPr lang="nl-NL" dirty="0">
                <a:latin typeface="Courier"/>
                <a:cs typeface="Courier"/>
              </a:rPr>
              <a:t> = a + b == 10 ? c : d + e; </a:t>
            </a:r>
            <a:br>
              <a:rPr lang="nl-NL" dirty="0">
                <a:latin typeface="Courier"/>
                <a:cs typeface="Courier"/>
              </a:rPr>
            </a:b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538722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A)</a:t>
            </a:r>
            <a:r>
              <a:rPr lang="en-US" dirty="0">
                <a:latin typeface="Courier"/>
                <a:cs typeface="Courier"/>
              </a:rPr>
              <a:t> 	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parenthesis;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 	parenthesis = 0;</a:t>
            </a:r>
          </a:p>
          <a:p>
            <a:pPr marL="0" indent="0">
              <a:buNone/>
            </a:pPr>
            <a:r>
              <a:rPr lang="en-US" dirty="0"/>
              <a:t>B) 	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parenthesis = 0;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C) Both are fine</a:t>
            </a:r>
          </a:p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D) Both are lacking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4289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66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66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72700</TotalTime>
  <Words>526</Words>
  <Application>Microsoft Macintosh PowerPoint</Application>
  <PresentationFormat>On-screen Show (4:3)</PresentationFormat>
  <Paragraphs>136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Arial Narrow</vt:lpstr>
      <vt:lpstr>Calibri</vt:lpstr>
      <vt:lpstr>Courier</vt:lpstr>
      <vt:lpstr>Helvetica</vt:lpstr>
      <vt:lpstr>StarSymbol</vt:lpstr>
      <vt:lpstr>Times New Roman</vt:lpstr>
      <vt:lpstr>Wingdings</vt:lpstr>
      <vt:lpstr>Wingdings 2</vt:lpstr>
      <vt:lpstr>template2007</vt:lpstr>
      <vt:lpstr>Default Design</vt:lpstr>
      <vt:lpstr>Code Layout</vt:lpstr>
      <vt:lpstr>Which is best?</vt:lpstr>
      <vt:lpstr>Which is better?</vt:lpstr>
      <vt:lpstr>Which is better?</vt:lpstr>
      <vt:lpstr>Which is better?</vt:lpstr>
      <vt:lpstr>Hmmm…</vt:lpstr>
      <vt:lpstr>Are you familiar with the ternary operator?</vt:lpstr>
      <vt:lpstr>What is wrong with this?</vt:lpstr>
      <vt:lpstr>Which is better?</vt:lpstr>
      <vt:lpstr>Which is better?</vt:lpstr>
      <vt:lpstr>What is wrong with this?</vt:lpstr>
      <vt:lpstr>Which is better?</vt:lpstr>
      <vt:lpstr>Which is better?</vt:lpstr>
      <vt:lpstr>Which is best?</vt:lpstr>
      <vt:lpstr>Inheritance</vt:lpstr>
      <vt:lpstr>Casting in Java</vt:lpstr>
      <vt:lpstr>How does it work?</vt:lpstr>
      <vt:lpstr>Interfaces vs. Abstract Base Classes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Evans, Graham Carl</cp:lastModifiedBy>
  <cp:revision>823</cp:revision>
  <cp:lastPrinted>2016-08-23T21:30:12Z</cp:lastPrinted>
  <dcterms:created xsi:type="dcterms:W3CDTF">2012-06-25T16:07:00Z</dcterms:created>
  <dcterms:modified xsi:type="dcterms:W3CDTF">2019-01-25T20:49:03Z</dcterms:modified>
</cp:coreProperties>
</file>