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3"/>
  </p:notesMasterIdLst>
  <p:handoutMasterIdLst>
    <p:handoutMasterId r:id="rId24"/>
  </p:handoutMasterIdLst>
  <p:sldIdLst>
    <p:sldId id="1100" r:id="rId3"/>
    <p:sldId id="1126" r:id="rId4"/>
    <p:sldId id="1127" r:id="rId5"/>
    <p:sldId id="1138" r:id="rId6"/>
    <p:sldId id="1139" r:id="rId7"/>
    <p:sldId id="1140" r:id="rId8"/>
    <p:sldId id="1142" r:id="rId9"/>
    <p:sldId id="1143" r:id="rId10"/>
    <p:sldId id="1141" r:id="rId11"/>
    <p:sldId id="1144" r:id="rId12"/>
    <p:sldId id="1128" r:id="rId13"/>
    <p:sldId id="1129" r:id="rId14"/>
    <p:sldId id="1130" r:id="rId15"/>
    <p:sldId id="1131" r:id="rId16"/>
    <p:sldId id="1132" r:id="rId17"/>
    <p:sldId id="1133" r:id="rId18"/>
    <p:sldId id="1134" r:id="rId19"/>
    <p:sldId id="1135" r:id="rId20"/>
    <p:sldId id="1136" r:id="rId21"/>
    <p:sldId id="1137" r:id="rId22"/>
  </p:sldIdLst>
  <p:sldSz cx="9144000" cy="6858000" type="screen4x3"/>
  <p:notesSz cx="7302500" cy="9586913"/>
  <p:custDataLst>
    <p:tags r:id="rId25"/>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80" autoAdjust="0"/>
    <p:restoredTop sz="79913" autoAdjust="0"/>
  </p:normalViewPr>
  <p:slideViewPr>
    <p:cSldViewPr snapToObjects="1">
      <p:cViewPr varScale="1">
        <p:scale>
          <a:sx n="77" d="100"/>
          <a:sy n="77" d="100"/>
        </p:scale>
        <p:origin x="1824" y="184"/>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477723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2115404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Others</a:t>
            </a:r>
            <a:r>
              <a:rPr lang="en-US" baseline="0" dirty="0"/>
              <a:t> need to read it</a:t>
            </a:r>
          </a:p>
          <a:p>
            <a:r>
              <a:rPr lang="en-US" baseline="0" dirty="0"/>
              <a:t>We need to read it later</a:t>
            </a:r>
          </a:p>
          <a:p>
            <a:r>
              <a:rPr lang="en-US" baseline="0" dirty="0"/>
              <a:t>We will need to change it</a:t>
            </a:r>
          </a:p>
          <a:p>
            <a:r>
              <a:rPr lang="en-US" baseline="0" dirty="0"/>
              <a:t>We need to be sure that it works correctly</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70939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a:t>
            </a:r>
            <a:r>
              <a:rPr lang="en-US" baseline="0" dirty="0"/>
              <a:t> act like little comments that are attached to the every instance that the thing is used.</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a:t>
            </a:fld>
            <a:endParaRPr lang="en-US"/>
          </a:p>
        </p:txBody>
      </p:sp>
    </p:spTree>
    <p:extLst>
      <p:ext uri="{BB962C8B-B14F-4D97-AF65-F5344CB8AC3E}">
        <p14:creationId xmlns:p14="http://schemas.microsoft.com/office/powerpoint/2010/main" val="3000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333399"/>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0000FF"/>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00FF"/>
        </a:buClr>
        <a:buSzPct val="110000"/>
        <a:buFont typeface="Wingdings" pitchFamily="2" charset="2"/>
        <a:buChar char="§"/>
        <a:defRPr sz="2400">
          <a:solidFill>
            <a:schemeClr val="tx1"/>
          </a:solidFill>
          <a:latin typeface="Calibri" pitchFamily="34" charset="0"/>
        </a:defRPr>
      </a:lvl2pPr>
      <a:lvl3pPr marL="1143000" indent="-228600" algn="l" rtl="0" eaLnBrk="1" fontAlgn="base" hangingPunct="1">
        <a:spcBef>
          <a:spcPct val="20000"/>
        </a:spcBef>
        <a:spcAft>
          <a:spcPct val="0"/>
        </a:spcAft>
        <a:buClr>
          <a:srgbClr val="0000FF"/>
        </a:buClr>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lr>
          <a:srgbClr val="0000FF"/>
        </a:buClr>
        <a:buChar char="–"/>
        <a:defRPr sz="2000">
          <a:solidFill>
            <a:schemeClr val="tx1"/>
          </a:solidFill>
          <a:latin typeface="Calibri" pitchFamily="34" charset="0"/>
        </a:defRPr>
      </a:lvl4pPr>
      <a:lvl5pPr marL="2057400" indent="-228600" algn="l" rtl="0" eaLnBrk="1" fontAlgn="base" hangingPunct="1">
        <a:spcBef>
          <a:spcPct val="20000"/>
        </a:spcBef>
        <a:spcAft>
          <a:spcPct val="0"/>
        </a:spcAft>
        <a:buClr>
          <a:srgbClr val="0000FF"/>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oogle.github.io/styleguide/javaguid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cientificamerican.com/article/how-diversity-makes-us-smar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153400" cy="1470025"/>
          </a:xfrm>
        </p:spPr>
        <p:txBody>
          <a:bodyPr/>
          <a:lstStyle/>
          <a:p>
            <a:pPr marL="0" indent="0"/>
            <a:r>
              <a:rPr lang="en-US" sz="4400" dirty="0"/>
              <a:t>Naming &amp; Code Reviews</a:t>
            </a:r>
          </a:p>
        </p:txBody>
      </p:sp>
      <p:sp>
        <p:nvSpPr>
          <p:cNvPr id="2" name="Subtitle 1"/>
          <p:cNvSpPr>
            <a:spLocks noGrp="1"/>
          </p:cNvSpPr>
          <p:nvPr>
            <p:ph type="subTitle" idx="1"/>
          </p:nvPr>
        </p:nvSpPr>
        <p:spPr/>
        <p:txBody>
          <a:bodyPr/>
          <a:lstStyle/>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 126 Style Guide (for Java)</a:t>
            </a:r>
          </a:p>
        </p:txBody>
      </p:sp>
      <p:sp>
        <p:nvSpPr>
          <p:cNvPr id="3" name="Content Placeholder 2"/>
          <p:cNvSpPr>
            <a:spLocks noGrp="1"/>
          </p:cNvSpPr>
          <p:nvPr>
            <p:ph idx="1"/>
          </p:nvPr>
        </p:nvSpPr>
        <p:spPr/>
        <p:txBody>
          <a:bodyPr/>
          <a:lstStyle/>
          <a:p>
            <a:r>
              <a:rPr lang="en-US" dirty="0"/>
              <a:t>Google Style-guide:</a:t>
            </a:r>
          </a:p>
          <a:p>
            <a:pPr lvl="1"/>
            <a:r>
              <a:rPr lang="en-US" dirty="0"/>
              <a:t>Real</a:t>
            </a:r>
          </a:p>
          <a:p>
            <a:pPr lvl="1"/>
            <a:r>
              <a:rPr lang="en-US" dirty="0"/>
              <a:t>Good style</a:t>
            </a:r>
          </a:p>
          <a:p>
            <a:pPr lvl="1"/>
            <a:r>
              <a:rPr lang="en-US" dirty="0"/>
              <a:t>Sets clear expectations to students and moderators</a:t>
            </a:r>
          </a:p>
          <a:p>
            <a:pPr lvl="1"/>
            <a:r>
              <a:rPr lang="en-US" dirty="0"/>
              <a:t>One instance of good style, not the only one</a:t>
            </a:r>
          </a:p>
          <a:p>
            <a:pPr lvl="1"/>
            <a:endParaRPr lang="en-US" dirty="0"/>
          </a:p>
          <a:p>
            <a:r>
              <a:rPr lang="en-US" dirty="0">
                <a:hlinkClick r:id="rId2"/>
              </a:rPr>
              <a:t>https://google.github.io/styleguide/javaguide.html</a:t>
            </a:r>
            <a:endParaRPr lang="en-US" dirty="0"/>
          </a:p>
          <a:p>
            <a:endParaRPr lang="en-US" dirty="0"/>
          </a:p>
        </p:txBody>
      </p:sp>
    </p:spTree>
    <p:extLst>
      <p:ext uri="{BB962C8B-B14F-4D97-AF65-F5344CB8AC3E}">
        <p14:creationId xmlns:p14="http://schemas.microsoft.com/office/powerpoint/2010/main" val="69203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few words about Code Reviews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8396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Reviews start this week! </a:t>
            </a:r>
          </a:p>
        </p:txBody>
      </p:sp>
      <p:sp>
        <p:nvSpPr>
          <p:cNvPr id="3" name="Content Placeholder 2"/>
          <p:cNvSpPr>
            <a:spLocks noGrp="1"/>
          </p:cNvSpPr>
          <p:nvPr>
            <p:ph idx="1"/>
          </p:nvPr>
        </p:nvSpPr>
        <p:spPr>
          <a:xfrm>
            <a:off x="396875" y="1362075"/>
            <a:ext cx="8289925" cy="4972050"/>
          </a:xfrm>
        </p:spPr>
        <p:txBody>
          <a:bodyPr/>
          <a:lstStyle/>
          <a:p>
            <a:endParaRPr lang="en-US" dirty="0"/>
          </a:p>
          <a:p>
            <a:r>
              <a:rPr lang="en-US" dirty="0"/>
              <a:t>Bring a laptop.</a:t>
            </a:r>
          </a:p>
          <a:p>
            <a:pPr lvl="1"/>
            <a:r>
              <a:rPr lang="en-US" dirty="0"/>
              <a:t>And display adapters (to VGA or HDMI) as necessary</a:t>
            </a:r>
          </a:p>
          <a:p>
            <a:r>
              <a:rPr lang="en-US" dirty="0"/>
              <a:t>Be ready to present your code.</a:t>
            </a:r>
          </a:p>
        </p:txBody>
      </p:sp>
    </p:spTree>
    <p:extLst>
      <p:ext uri="{BB962C8B-B14F-4D97-AF65-F5344CB8AC3E}">
        <p14:creationId xmlns:p14="http://schemas.microsoft.com/office/powerpoint/2010/main" val="395799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job when presenting</a:t>
            </a:r>
          </a:p>
        </p:txBody>
      </p:sp>
      <p:sp>
        <p:nvSpPr>
          <p:cNvPr id="3" name="Content Placeholder 2"/>
          <p:cNvSpPr>
            <a:spLocks noGrp="1"/>
          </p:cNvSpPr>
          <p:nvPr>
            <p:ph idx="1"/>
          </p:nvPr>
        </p:nvSpPr>
        <p:spPr>
          <a:xfrm>
            <a:off x="396875" y="1362075"/>
            <a:ext cx="8442325" cy="4972050"/>
          </a:xfrm>
        </p:spPr>
        <p:txBody>
          <a:bodyPr/>
          <a:lstStyle/>
          <a:p>
            <a:r>
              <a:rPr lang="en-US" dirty="0"/>
              <a:t>Think about your presentation before your code review</a:t>
            </a:r>
          </a:p>
          <a:p>
            <a:pPr lvl="1"/>
            <a:r>
              <a:rPr lang="en-US" dirty="0"/>
              <a:t>What are the most important things to show?</a:t>
            </a:r>
          </a:p>
          <a:p>
            <a:pPr lvl="1"/>
            <a:r>
              <a:rPr lang="en-US" dirty="0"/>
              <a:t>What is the logical order to show things?</a:t>
            </a:r>
          </a:p>
          <a:p>
            <a:pPr lvl="1"/>
            <a:r>
              <a:rPr lang="en-US" dirty="0"/>
              <a:t>How much time should be spent on each thing?</a:t>
            </a:r>
          </a:p>
          <a:p>
            <a:pPr lvl="1"/>
            <a:endParaRPr lang="en-US" dirty="0"/>
          </a:p>
          <a:p>
            <a:r>
              <a:rPr lang="en-US" dirty="0"/>
              <a:t>Be aware of your audience (moderator AND fellow students)</a:t>
            </a:r>
          </a:p>
          <a:p>
            <a:pPr lvl="1"/>
            <a:r>
              <a:rPr lang="en-US" dirty="0"/>
              <a:t>Speaking loud enough and clearly</a:t>
            </a:r>
          </a:p>
          <a:p>
            <a:pPr lvl="1"/>
            <a:r>
              <a:rPr lang="en-US" dirty="0"/>
              <a:t>Appropriate pacing</a:t>
            </a:r>
          </a:p>
          <a:p>
            <a:pPr lvl="1"/>
            <a:r>
              <a:rPr lang="en-US" dirty="0"/>
              <a:t>Observe audience and adjust as necessary</a:t>
            </a:r>
          </a:p>
          <a:p>
            <a:pPr lvl="1"/>
            <a:endParaRPr lang="en-US" dirty="0"/>
          </a:p>
          <a:p>
            <a:pPr lvl="1"/>
            <a:endParaRPr lang="en-US" dirty="0"/>
          </a:p>
        </p:txBody>
      </p:sp>
    </p:spTree>
    <p:extLst>
      <p:ext uri="{BB962C8B-B14F-4D97-AF65-F5344CB8AC3E}">
        <p14:creationId xmlns:p14="http://schemas.microsoft.com/office/powerpoint/2010/main" val="294200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job when presenting (2)</a:t>
            </a:r>
          </a:p>
        </p:txBody>
      </p:sp>
      <p:sp>
        <p:nvSpPr>
          <p:cNvPr id="3" name="Content Placeholder 2"/>
          <p:cNvSpPr>
            <a:spLocks noGrp="1"/>
          </p:cNvSpPr>
          <p:nvPr>
            <p:ph idx="1"/>
          </p:nvPr>
        </p:nvSpPr>
        <p:spPr>
          <a:xfrm>
            <a:off x="396875" y="1362075"/>
            <a:ext cx="8442325" cy="4972050"/>
          </a:xfrm>
        </p:spPr>
        <p:txBody>
          <a:bodyPr/>
          <a:lstStyle/>
          <a:p>
            <a:r>
              <a:rPr lang="en-US" dirty="0"/>
              <a:t>Manage time:   </a:t>
            </a:r>
            <a:r>
              <a:rPr lang="en-US" i="1" dirty="0">
                <a:solidFill>
                  <a:srgbClr val="008000"/>
                </a:solidFill>
              </a:rPr>
              <a:t>be prepared!</a:t>
            </a:r>
          </a:p>
          <a:p>
            <a:pPr lvl="1"/>
            <a:r>
              <a:rPr lang="en-US" dirty="0"/>
              <a:t>2 hours / 6 students = 20 minutes</a:t>
            </a:r>
          </a:p>
          <a:p>
            <a:pPr lvl="1"/>
            <a:r>
              <a:rPr lang="en-US" dirty="0"/>
              <a:t>Need time to present and for feedback / questions</a:t>
            </a:r>
          </a:p>
          <a:p>
            <a:r>
              <a:rPr lang="en-US" dirty="0"/>
              <a:t>Focus on what is important:</a:t>
            </a:r>
          </a:p>
          <a:p>
            <a:pPr lvl="1"/>
            <a:r>
              <a:rPr lang="en-US" dirty="0"/>
              <a:t>What is on the rubric?  Be sure to show those things.</a:t>
            </a:r>
          </a:p>
          <a:p>
            <a:pPr lvl="1"/>
            <a:r>
              <a:rPr lang="en-US" dirty="0"/>
              <a:t>Focus on what is new in each assignment.</a:t>
            </a:r>
          </a:p>
          <a:p>
            <a:pPr lvl="1"/>
            <a:r>
              <a:rPr lang="en-US" dirty="0"/>
              <a:t>What did you need to improve from last time?  Show fixed.</a:t>
            </a:r>
          </a:p>
          <a:p>
            <a:r>
              <a:rPr lang="en-US" dirty="0"/>
              <a:t>View this as a learning opportunity, not an evaluation:</a:t>
            </a:r>
          </a:p>
          <a:p>
            <a:pPr lvl="1"/>
            <a:r>
              <a:rPr lang="en-US" dirty="0"/>
              <a:t>Try not to be defensive; take suggestions to heart.</a:t>
            </a:r>
          </a:p>
          <a:p>
            <a:pPr lvl="2"/>
            <a:r>
              <a:rPr lang="en-US" dirty="0"/>
              <a:t>But don’t overweight one-off comments.  ‘Grain of salt’  </a:t>
            </a:r>
          </a:p>
          <a:p>
            <a:pPr lvl="1"/>
            <a:r>
              <a:rPr lang="en-US" dirty="0"/>
              <a:t>I know this is hard.</a:t>
            </a:r>
          </a:p>
          <a:p>
            <a:pPr lvl="1"/>
            <a:endParaRPr lang="en-US" dirty="0"/>
          </a:p>
          <a:p>
            <a:pPr lvl="1"/>
            <a:endParaRPr lang="en-US" dirty="0"/>
          </a:p>
        </p:txBody>
      </p:sp>
    </p:spTree>
    <p:extLst>
      <p:ext uri="{BB962C8B-B14F-4D97-AF65-F5344CB8AC3E}">
        <p14:creationId xmlns:p14="http://schemas.microsoft.com/office/powerpoint/2010/main" val="217987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job when others are presenting</a:t>
            </a:r>
          </a:p>
        </p:txBody>
      </p:sp>
      <p:sp>
        <p:nvSpPr>
          <p:cNvPr id="3" name="Content Placeholder 2"/>
          <p:cNvSpPr>
            <a:spLocks noGrp="1"/>
          </p:cNvSpPr>
          <p:nvPr>
            <p:ph idx="1"/>
          </p:nvPr>
        </p:nvSpPr>
        <p:spPr>
          <a:xfrm>
            <a:off x="396875" y="1362075"/>
            <a:ext cx="8366125" cy="4972050"/>
          </a:xfrm>
        </p:spPr>
        <p:txBody>
          <a:bodyPr/>
          <a:lstStyle/>
          <a:p>
            <a:r>
              <a:rPr lang="en-US" dirty="0"/>
              <a:t>Pay attention.  Participate!  Respectfully.</a:t>
            </a:r>
          </a:p>
          <a:p>
            <a:r>
              <a:rPr lang="en-US" dirty="0"/>
              <a:t>What can you learn from their implementation?</a:t>
            </a:r>
          </a:p>
          <a:p>
            <a:pPr lvl="1"/>
            <a:r>
              <a:rPr lang="en-US" dirty="0"/>
              <a:t>What idea is in their code that you could later in life?</a:t>
            </a:r>
          </a:p>
          <a:p>
            <a:pPr lvl="1"/>
            <a:r>
              <a:rPr lang="en-US" dirty="0"/>
              <a:t>It is okay to ask questions.</a:t>
            </a:r>
          </a:p>
          <a:p>
            <a:pPr lvl="2"/>
            <a:r>
              <a:rPr lang="en-US" dirty="0"/>
              <a:t>Why did you choose to use recursion over iteration in function X?</a:t>
            </a:r>
          </a:p>
          <a:p>
            <a:r>
              <a:rPr lang="en-US" dirty="0"/>
              <a:t>What feedback can you give to your fellow students?</a:t>
            </a:r>
          </a:p>
          <a:p>
            <a:pPr lvl="1"/>
            <a:r>
              <a:rPr lang="en-US" dirty="0"/>
              <a:t>Make sure that your intention is to help them.</a:t>
            </a:r>
          </a:p>
          <a:p>
            <a:pPr lvl="1"/>
            <a:r>
              <a:rPr lang="en-US" dirty="0"/>
              <a:t>Be modest.  Not everything you think is true may be true</a:t>
            </a:r>
          </a:p>
          <a:p>
            <a:pPr lvl="2"/>
            <a:r>
              <a:rPr lang="en-US" dirty="0"/>
              <a:t>Learning can happen when others disagree with your suggestions</a:t>
            </a:r>
          </a:p>
          <a:p>
            <a:r>
              <a:rPr lang="en-US" dirty="0"/>
              <a:t>Be sure to respect their time.</a:t>
            </a:r>
          </a:p>
          <a:p>
            <a:pPr lvl="1"/>
            <a:endParaRPr lang="en-US" dirty="0"/>
          </a:p>
        </p:txBody>
      </p:sp>
    </p:spTree>
    <p:extLst>
      <p:ext uri="{BB962C8B-B14F-4D97-AF65-F5344CB8AC3E}">
        <p14:creationId xmlns:p14="http://schemas.microsoft.com/office/powerpoint/2010/main" val="183041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give constructive criticism?</a:t>
            </a:r>
          </a:p>
        </p:txBody>
      </p:sp>
      <p:sp>
        <p:nvSpPr>
          <p:cNvPr id="3" name="Content Placeholder 2"/>
          <p:cNvSpPr>
            <a:spLocks noGrp="1"/>
          </p:cNvSpPr>
          <p:nvPr>
            <p:ph idx="1"/>
          </p:nvPr>
        </p:nvSpPr>
        <p:spPr>
          <a:xfrm>
            <a:off x="304800" y="1143000"/>
            <a:ext cx="8610599" cy="5486400"/>
          </a:xfrm>
        </p:spPr>
        <p:txBody>
          <a:bodyPr/>
          <a:lstStyle/>
          <a:p>
            <a:pPr marL="0" indent="0">
              <a:buNone/>
            </a:pPr>
            <a:endParaRPr lang="en-US" dirty="0"/>
          </a:p>
          <a:p>
            <a:r>
              <a:rPr lang="en-US" dirty="0"/>
              <a:t>Intermix criticism within praise:</a:t>
            </a:r>
          </a:p>
          <a:p>
            <a:pPr lvl="1"/>
            <a:r>
              <a:rPr lang="en-US" dirty="0"/>
              <a:t>“I think your function names are really good, but your global variable names seem too brief to provide enough context.”</a:t>
            </a:r>
          </a:p>
          <a:p>
            <a:pPr lvl="1"/>
            <a:r>
              <a:rPr lang="en-US" dirty="0"/>
              <a:t>“I like your structure, but the 2</a:t>
            </a:r>
            <a:r>
              <a:rPr lang="en-US" baseline="30000" dirty="0"/>
              <a:t>nd</a:t>
            </a:r>
            <a:r>
              <a:rPr lang="en-US" dirty="0"/>
              <a:t> loop seems overly complex.”</a:t>
            </a:r>
          </a:p>
          <a:p>
            <a:pPr lvl="1"/>
            <a:endParaRPr lang="en-US" dirty="0"/>
          </a:p>
          <a:p>
            <a:r>
              <a:rPr lang="en-US" dirty="0"/>
              <a:t>Focus on the code not the person:</a:t>
            </a:r>
          </a:p>
          <a:p>
            <a:pPr lvl="1"/>
            <a:r>
              <a:rPr lang="en-US" b="1" dirty="0">
                <a:solidFill>
                  <a:srgbClr val="FF0000"/>
                </a:solidFill>
              </a:rPr>
              <a:t>NO</a:t>
            </a:r>
            <a:r>
              <a:rPr lang="en-US" dirty="0"/>
              <a:t> “You always write loops that are too large”</a:t>
            </a:r>
          </a:p>
          <a:p>
            <a:pPr lvl="1"/>
            <a:r>
              <a:rPr lang="en-US" b="1" dirty="0">
                <a:solidFill>
                  <a:schemeClr val="accent2"/>
                </a:solidFill>
              </a:rPr>
              <a:t>YES</a:t>
            </a:r>
            <a:r>
              <a:rPr lang="en-US" dirty="0"/>
              <a:t> “I feel that this loop is larger than it has to be”</a:t>
            </a:r>
          </a:p>
          <a:p>
            <a:pPr lvl="1"/>
            <a:endParaRPr lang="en-US" dirty="0"/>
          </a:p>
          <a:p>
            <a:r>
              <a:rPr lang="en-US" dirty="0"/>
              <a:t>Use first person statements:  </a:t>
            </a:r>
            <a:r>
              <a:rPr lang="en-US" b="0" i="1" dirty="0">
                <a:solidFill>
                  <a:srgbClr val="008000"/>
                </a:solidFill>
              </a:rPr>
              <a:t>state as opinions not facts.</a:t>
            </a:r>
            <a:endParaRPr lang="en-US" i="1" dirty="0">
              <a:solidFill>
                <a:srgbClr val="008000"/>
              </a:solidFill>
            </a:endParaRPr>
          </a:p>
        </p:txBody>
      </p:sp>
    </p:spTree>
    <p:extLst>
      <p:ext uri="{BB962C8B-B14F-4D97-AF65-F5344CB8AC3E}">
        <p14:creationId xmlns:p14="http://schemas.microsoft.com/office/powerpoint/2010/main" val="1397300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3" cy="762000"/>
          </a:xfrm>
        </p:spPr>
        <p:txBody>
          <a:bodyPr/>
          <a:lstStyle/>
          <a:p>
            <a:r>
              <a:rPr lang="en-US" dirty="0"/>
              <a:t>How to give constructive criticism? (cont.)</a:t>
            </a:r>
          </a:p>
        </p:txBody>
      </p:sp>
      <p:sp>
        <p:nvSpPr>
          <p:cNvPr id="3" name="Content Placeholder 2"/>
          <p:cNvSpPr>
            <a:spLocks noGrp="1"/>
          </p:cNvSpPr>
          <p:nvPr>
            <p:ph idx="1"/>
          </p:nvPr>
        </p:nvSpPr>
        <p:spPr>
          <a:xfrm>
            <a:off x="304801" y="1143000"/>
            <a:ext cx="8458200" cy="5486400"/>
          </a:xfrm>
        </p:spPr>
        <p:txBody>
          <a:bodyPr/>
          <a:lstStyle/>
          <a:p>
            <a:endParaRPr lang="en-US" dirty="0"/>
          </a:p>
          <a:p>
            <a:r>
              <a:rPr lang="en-US" dirty="0"/>
              <a:t>Be specific with your feedback:</a:t>
            </a:r>
          </a:p>
          <a:p>
            <a:pPr lvl="1"/>
            <a:r>
              <a:rPr lang="en-US" b="1" dirty="0">
                <a:solidFill>
                  <a:srgbClr val="FF0000"/>
                </a:solidFill>
              </a:rPr>
              <a:t>NO</a:t>
            </a:r>
            <a:r>
              <a:rPr lang="en-US" b="1" dirty="0"/>
              <a:t> </a:t>
            </a:r>
            <a:r>
              <a:rPr lang="en-US" dirty="0"/>
              <a:t>“I think the names of your variables are bad”</a:t>
            </a:r>
          </a:p>
          <a:p>
            <a:pPr lvl="1"/>
            <a:r>
              <a:rPr lang="en-US" b="1" dirty="0">
                <a:solidFill>
                  <a:schemeClr val="accent2"/>
                </a:solidFill>
              </a:rPr>
              <a:t>YES</a:t>
            </a:r>
            <a:r>
              <a:rPr lang="en-US" b="1" dirty="0"/>
              <a:t> </a:t>
            </a:r>
            <a:r>
              <a:rPr lang="en-US" dirty="0"/>
              <a:t>“The variable name ‘temp’ doesn’t show its intent”</a:t>
            </a:r>
          </a:p>
          <a:p>
            <a:pPr lvl="1"/>
            <a:endParaRPr lang="en-US" dirty="0"/>
          </a:p>
          <a:p>
            <a:r>
              <a:rPr lang="en-US" b="1" dirty="0"/>
              <a:t>Give actionable feedback:</a:t>
            </a:r>
          </a:p>
          <a:p>
            <a:pPr lvl="1"/>
            <a:r>
              <a:rPr lang="en-US" dirty="0"/>
              <a:t>“I would suggest simplifying the code by pulling out lines 42-57 into its own function that is called from the loop.”</a:t>
            </a:r>
          </a:p>
        </p:txBody>
      </p:sp>
    </p:spTree>
    <p:extLst>
      <p:ext uri="{BB962C8B-B14F-4D97-AF65-F5344CB8AC3E}">
        <p14:creationId xmlns:p14="http://schemas.microsoft.com/office/powerpoint/2010/main" val="1012519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Everyone in this class was admitted to CS</a:t>
            </a:r>
          </a:p>
        </p:txBody>
      </p:sp>
      <p:sp>
        <p:nvSpPr>
          <p:cNvPr id="3" name="Content Placeholder 2"/>
          <p:cNvSpPr>
            <a:spLocks noGrp="1"/>
          </p:cNvSpPr>
          <p:nvPr>
            <p:ph idx="1"/>
          </p:nvPr>
        </p:nvSpPr>
        <p:spPr/>
        <p:txBody>
          <a:bodyPr/>
          <a:lstStyle/>
          <a:p>
            <a:endParaRPr lang="en-US" dirty="0"/>
          </a:p>
          <a:p>
            <a:r>
              <a:rPr lang="en-US" dirty="0"/>
              <a:t>Your (and </a:t>
            </a:r>
            <a:r>
              <a:rPr lang="en-US" dirty="0" err="1"/>
              <a:t>others’s</a:t>
            </a:r>
            <a:r>
              <a:rPr lang="en-US" dirty="0"/>
              <a:t>) admission was not a mistake</a:t>
            </a:r>
          </a:p>
          <a:p>
            <a:endParaRPr lang="en-US" dirty="0"/>
          </a:p>
          <a:p>
            <a:r>
              <a:rPr lang="en-US" dirty="0"/>
              <a:t>You all are expected to graduate and succeed</a:t>
            </a:r>
          </a:p>
          <a:p>
            <a:pPr lvl="1"/>
            <a:r>
              <a:rPr lang="en-US" dirty="0"/>
              <a:t>This will take work on your part, but you can do this.</a:t>
            </a:r>
          </a:p>
          <a:p>
            <a:pPr marL="0" indent="0">
              <a:buNone/>
            </a:pPr>
            <a:endParaRPr lang="en-US" dirty="0"/>
          </a:p>
        </p:txBody>
      </p:sp>
    </p:spTree>
    <p:extLst>
      <p:ext uri="{BB962C8B-B14F-4D97-AF65-F5344CB8AC3E}">
        <p14:creationId xmlns:p14="http://schemas.microsoft.com/office/powerpoint/2010/main" val="268235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Needs Diversity</a:t>
            </a:r>
          </a:p>
        </p:txBody>
      </p:sp>
      <p:sp>
        <p:nvSpPr>
          <p:cNvPr id="3" name="Content Placeholder 2"/>
          <p:cNvSpPr>
            <a:spLocks noGrp="1"/>
          </p:cNvSpPr>
          <p:nvPr>
            <p:ph idx="1"/>
          </p:nvPr>
        </p:nvSpPr>
        <p:spPr>
          <a:xfrm>
            <a:off x="396875" y="1362075"/>
            <a:ext cx="8366125" cy="4972050"/>
          </a:xfrm>
        </p:spPr>
        <p:txBody>
          <a:bodyPr/>
          <a:lstStyle/>
          <a:p>
            <a:r>
              <a:rPr lang="en-US" dirty="0"/>
              <a:t>Computing is going to be deployed in society in every aspect of industrial and personal needs.</a:t>
            </a:r>
          </a:p>
          <a:p>
            <a:pPr lvl="1"/>
            <a:r>
              <a:rPr lang="en-US" dirty="0"/>
              <a:t>We need people from every part of society to make sure it is done in a way that meets all of society’s needs</a:t>
            </a:r>
          </a:p>
          <a:p>
            <a:endParaRPr lang="en-US" sz="1200" dirty="0"/>
          </a:p>
          <a:p>
            <a:r>
              <a:rPr lang="en-US" dirty="0"/>
              <a:t>Diverse groups are more innovative.</a:t>
            </a:r>
          </a:p>
          <a:p>
            <a:pPr lvl="1"/>
            <a:r>
              <a:rPr lang="en-US" dirty="0">
                <a:hlinkClick r:id="rId2"/>
              </a:rPr>
              <a:t>https://www.scientificamerican.com/article/how-diversity-makes-us-smarter/</a:t>
            </a:r>
            <a:endParaRPr lang="en-US" dirty="0"/>
          </a:p>
          <a:p>
            <a:pPr lvl="1"/>
            <a:r>
              <a:rPr lang="en-US" dirty="0"/>
              <a:t>“This is not only because people with different backgrounds bring new information. Simply interacting with individuals who are different forces group members to prepare better, to anticipate alternative viewpoints and to expect that reaching consensus will take effort.”</a:t>
            </a:r>
          </a:p>
        </p:txBody>
      </p:sp>
    </p:spTree>
    <p:extLst>
      <p:ext uri="{BB962C8B-B14F-4D97-AF65-F5344CB8AC3E}">
        <p14:creationId xmlns:p14="http://schemas.microsoft.com/office/powerpoint/2010/main" val="2128439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Style &amp; Design</a:t>
            </a:r>
          </a:p>
        </p:txBody>
      </p:sp>
      <p:sp>
        <p:nvSpPr>
          <p:cNvPr id="3" name="Content Placeholder 2"/>
          <p:cNvSpPr>
            <a:spLocks noGrp="1"/>
          </p:cNvSpPr>
          <p:nvPr>
            <p:ph idx="1"/>
          </p:nvPr>
        </p:nvSpPr>
        <p:spPr>
          <a:xfrm>
            <a:off x="396875" y="1362075"/>
            <a:ext cx="8442325" cy="4972050"/>
          </a:xfrm>
        </p:spPr>
        <p:txBody>
          <a:bodyPr/>
          <a:lstStyle/>
          <a:p>
            <a:r>
              <a:rPr lang="en-US" dirty="0"/>
              <a:t>A key focus of this class is developing your sense of style and design with respect to code.</a:t>
            </a:r>
          </a:p>
          <a:p>
            <a:endParaRPr lang="en-US" dirty="0"/>
          </a:p>
          <a:p>
            <a:r>
              <a:rPr lang="en-US" dirty="0"/>
              <a:t>Why do we care?</a:t>
            </a:r>
          </a:p>
        </p:txBody>
      </p:sp>
    </p:spTree>
    <p:extLst>
      <p:ext uri="{BB962C8B-B14F-4D97-AF65-F5344CB8AC3E}">
        <p14:creationId xmlns:p14="http://schemas.microsoft.com/office/powerpoint/2010/main" val="672321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in CS </a:t>
            </a:r>
          </a:p>
        </p:txBody>
      </p:sp>
      <p:sp>
        <p:nvSpPr>
          <p:cNvPr id="3" name="Content Placeholder 2"/>
          <p:cNvSpPr>
            <a:spLocks noGrp="1"/>
          </p:cNvSpPr>
          <p:nvPr>
            <p:ph idx="1"/>
          </p:nvPr>
        </p:nvSpPr>
        <p:spPr>
          <a:xfrm>
            <a:off x="396875" y="1362075"/>
            <a:ext cx="8518525" cy="4972050"/>
          </a:xfrm>
        </p:spPr>
        <p:txBody>
          <a:bodyPr/>
          <a:lstStyle/>
          <a:p>
            <a:r>
              <a:rPr lang="en-US" dirty="0"/>
              <a:t>Don’t make discriminatory remarks.</a:t>
            </a:r>
          </a:p>
          <a:p>
            <a:pPr lvl="1"/>
            <a:r>
              <a:rPr lang="en-US" dirty="0"/>
              <a:t>Discrimination is about putting people down and keeping them down so we can more safely exploit them in future. Or, so they will not compete with us. Or, simply to feel superior.</a:t>
            </a:r>
          </a:p>
          <a:p>
            <a:pPr lvl="1"/>
            <a:r>
              <a:rPr lang="en-US" dirty="0"/>
              <a:t>There is no excuse for it.</a:t>
            </a:r>
          </a:p>
          <a:p>
            <a:pPr lvl="1"/>
            <a:r>
              <a:rPr lang="en-US" dirty="0"/>
              <a:t>Not even in “private”; don’t normalize this behavior.</a:t>
            </a:r>
          </a:p>
          <a:p>
            <a:pPr lvl="1"/>
            <a:endParaRPr lang="en-US" dirty="0"/>
          </a:p>
          <a:p>
            <a:r>
              <a:rPr lang="en-US" dirty="0"/>
              <a:t>Call out other people when they make discriminatory remarks</a:t>
            </a:r>
          </a:p>
          <a:p>
            <a:pPr lvl="1"/>
            <a:r>
              <a:rPr lang="en-US" dirty="0"/>
              <a:t>Make it clear to others that such behavior is unacceptable.</a:t>
            </a:r>
          </a:p>
          <a:p>
            <a:pPr lvl="1"/>
            <a:r>
              <a:rPr lang="en-US" dirty="0"/>
              <a:t>Especially if you are not part of the targeted group.</a:t>
            </a:r>
          </a:p>
          <a:p>
            <a:pPr lvl="1"/>
            <a:r>
              <a:rPr lang="en-US" dirty="0"/>
              <a:t>Be a </a:t>
            </a:r>
            <a:r>
              <a:rPr lang="en-US"/>
              <a:t>positive force.</a:t>
            </a:r>
            <a:endParaRPr lang="en-US" dirty="0"/>
          </a:p>
        </p:txBody>
      </p:sp>
    </p:spTree>
    <p:extLst>
      <p:ext uri="{BB962C8B-B14F-4D97-AF65-F5344CB8AC3E}">
        <p14:creationId xmlns:p14="http://schemas.microsoft.com/office/powerpoint/2010/main" val="93590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metric should we use?</a:t>
            </a:r>
          </a:p>
        </p:txBody>
      </p:sp>
      <p:sp>
        <p:nvSpPr>
          <p:cNvPr id="3" name="Content Placeholder 2"/>
          <p:cNvSpPr>
            <a:spLocks noGrp="1"/>
          </p:cNvSpPr>
          <p:nvPr>
            <p:ph idx="1"/>
          </p:nvPr>
        </p:nvSpPr>
        <p:spPr>
          <a:xfrm>
            <a:off x="396875" y="1362075"/>
            <a:ext cx="8366125" cy="4972050"/>
          </a:xfrm>
        </p:spPr>
        <p:txBody>
          <a:bodyPr/>
          <a:lstStyle/>
          <a:p>
            <a:r>
              <a:rPr lang="en-US" dirty="0"/>
              <a:t>Book proposes:</a:t>
            </a:r>
          </a:p>
          <a:p>
            <a:pPr lvl="1"/>
            <a:r>
              <a:rPr lang="en-US" dirty="0"/>
              <a:t>Code should be written to minimize the time it would take for someone else to understand it.</a:t>
            </a:r>
          </a:p>
        </p:txBody>
      </p:sp>
    </p:spTree>
    <p:extLst>
      <p:ext uri="{BB962C8B-B14F-4D97-AF65-F5344CB8AC3E}">
        <p14:creationId xmlns:p14="http://schemas.microsoft.com/office/powerpoint/2010/main" val="394293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dirty="0"/>
              <a:t>Names (variables, functions, tests, etc.)</a:t>
            </a:r>
          </a:p>
        </p:txBody>
      </p:sp>
      <p:sp>
        <p:nvSpPr>
          <p:cNvPr id="3" name="Content Placeholder 2"/>
          <p:cNvSpPr>
            <a:spLocks noGrp="1"/>
          </p:cNvSpPr>
          <p:nvPr>
            <p:ph idx="1"/>
          </p:nvPr>
        </p:nvSpPr>
        <p:spPr/>
        <p:txBody>
          <a:bodyPr/>
          <a:lstStyle/>
          <a:p>
            <a:r>
              <a:rPr lang="en-US" dirty="0"/>
              <a:t>Why are names important?</a:t>
            </a:r>
          </a:p>
        </p:txBody>
      </p:sp>
    </p:spTree>
    <p:extLst>
      <p:ext uri="{BB962C8B-B14F-4D97-AF65-F5344CB8AC3E}">
        <p14:creationId xmlns:p14="http://schemas.microsoft.com/office/powerpoint/2010/main" val="354708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Which is </a:t>
            </a:r>
            <a:r>
              <a:rPr lang="en-US" u="sng" dirty="0"/>
              <a:t>NOT</a:t>
            </a:r>
            <a:r>
              <a:rPr lang="en-US" dirty="0"/>
              <a:t> a book recommendation</a:t>
            </a:r>
          </a:p>
        </p:txBody>
      </p:sp>
      <p:sp>
        <p:nvSpPr>
          <p:cNvPr id="3" name="Content Placeholder 2"/>
          <p:cNvSpPr>
            <a:spLocks noGrp="1"/>
          </p:cNvSpPr>
          <p:nvPr>
            <p:ph idx="1"/>
          </p:nvPr>
        </p:nvSpPr>
        <p:spPr>
          <a:xfrm>
            <a:off x="396875" y="1362075"/>
            <a:ext cx="8442325" cy="4972050"/>
          </a:xfrm>
        </p:spPr>
        <p:txBody>
          <a:bodyPr/>
          <a:lstStyle/>
          <a:p>
            <a:pPr marL="0" indent="0">
              <a:buNone/>
            </a:pPr>
            <a:r>
              <a:rPr lang="en-US" dirty="0"/>
              <a:t>A) it is better to be clear/precise than cute</a:t>
            </a:r>
          </a:p>
          <a:p>
            <a:pPr marL="0" indent="0">
              <a:buNone/>
            </a:pPr>
            <a:r>
              <a:rPr lang="en-US" dirty="0"/>
              <a:t>B) prefer concrete names over abstract names</a:t>
            </a:r>
          </a:p>
          <a:p>
            <a:pPr marL="0" indent="0">
              <a:buNone/>
            </a:pPr>
            <a:r>
              <a:rPr lang="en-US" dirty="0"/>
              <a:t>C) for measurements, encode units into variable’s name</a:t>
            </a:r>
          </a:p>
          <a:p>
            <a:pPr marL="0" indent="0">
              <a:buNone/>
            </a:pPr>
            <a:r>
              <a:rPr lang="en-US" dirty="0"/>
              <a:t>D) you should never use </a:t>
            </a:r>
            <a:r>
              <a:rPr lang="en-US" dirty="0" err="1"/>
              <a:t>i</a:t>
            </a:r>
            <a:r>
              <a:rPr lang="en-US" dirty="0"/>
              <a:t>, j, or k for loop variable names</a:t>
            </a:r>
          </a:p>
          <a:p>
            <a:pPr marL="0" indent="0">
              <a:buNone/>
            </a:pPr>
            <a:r>
              <a:rPr lang="en-US" dirty="0"/>
              <a:t>E) throw out unneeded words</a:t>
            </a:r>
          </a:p>
        </p:txBody>
      </p:sp>
    </p:spTree>
    <p:extLst>
      <p:ext uri="{BB962C8B-B14F-4D97-AF65-F5344CB8AC3E}">
        <p14:creationId xmlns:p14="http://schemas.microsoft.com/office/powerpoint/2010/main" val="137148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Boolean Variables</a:t>
            </a:r>
          </a:p>
        </p:txBody>
      </p:sp>
      <p:sp>
        <p:nvSpPr>
          <p:cNvPr id="3" name="Content Placeholder 2"/>
          <p:cNvSpPr>
            <a:spLocks noGrp="1"/>
          </p:cNvSpPr>
          <p:nvPr>
            <p:ph idx="1"/>
          </p:nvPr>
        </p:nvSpPr>
        <p:spPr/>
        <p:txBody>
          <a:bodyPr/>
          <a:lstStyle/>
          <a:p>
            <a:r>
              <a:rPr lang="en-US" dirty="0"/>
              <a:t>Which name is most problematic for a Boolean variable</a:t>
            </a:r>
          </a:p>
          <a:p>
            <a:endParaRPr lang="en-US" dirty="0"/>
          </a:p>
          <a:p>
            <a:pPr marL="0" indent="0">
              <a:buNone/>
            </a:pPr>
            <a:r>
              <a:rPr lang="en-US" dirty="0"/>
              <a:t>A) done</a:t>
            </a:r>
          </a:p>
          <a:p>
            <a:pPr marL="0" indent="0">
              <a:buNone/>
            </a:pPr>
            <a:r>
              <a:rPr lang="en-US" dirty="0"/>
              <a:t>B) </a:t>
            </a:r>
            <a:r>
              <a:rPr lang="en-US" dirty="0" err="1"/>
              <a:t>notFound</a:t>
            </a:r>
            <a:endParaRPr lang="en-US" dirty="0"/>
          </a:p>
          <a:p>
            <a:pPr marL="0" indent="0">
              <a:buNone/>
            </a:pPr>
            <a:r>
              <a:rPr lang="en-US" dirty="0"/>
              <a:t>C) </a:t>
            </a:r>
            <a:r>
              <a:rPr lang="en-US" dirty="0" err="1"/>
              <a:t>processingComplete</a:t>
            </a:r>
            <a:endParaRPr lang="en-US" dirty="0"/>
          </a:p>
          <a:p>
            <a:pPr marL="0" indent="0">
              <a:buNone/>
            </a:pPr>
            <a:r>
              <a:rPr lang="en-US" dirty="0"/>
              <a:t>D) </a:t>
            </a:r>
            <a:r>
              <a:rPr lang="en-US" dirty="0" err="1"/>
              <a:t>isValidFormat</a:t>
            </a:r>
            <a:endParaRPr lang="en-US" dirty="0"/>
          </a:p>
          <a:p>
            <a:pPr marL="0" indent="0">
              <a:buNone/>
            </a:pPr>
            <a:r>
              <a:rPr lang="en-US" dirty="0"/>
              <a:t>E) </a:t>
            </a:r>
            <a:r>
              <a:rPr lang="en-US" dirty="0" err="1"/>
              <a:t>hasChildren</a:t>
            </a:r>
            <a:endParaRPr lang="en-US" dirty="0"/>
          </a:p>
        </p:txBody>
      </p:sp>
    </p:spTree>
    <p:extLst>
      <p:ext uri="{BB962C8B-B14F-4D97-AF65-F5344CB8AC3E}">
        <p14:creationId xmlns:p14="http://schemas.microsoft.com/office/powerpoint/2010/main" val="390129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best name length?</a:t>
            </a:r>
          </a:p>
        </p:txBody>
      </p:sp>
      <p:sp>
        <p:nvSpPr>
          <p:cNvPr id="3" name="Content Placeholder 2"/>
          <p:cNvSpPr>
            <a:spLocks noGrp="1"/>
          </p:cNvSpPr>
          <p:nvPr>
            <p:ph idx="1"/>
          </p:nvPr>
        </p:nvSpPr>
        <p:spPr>
          <a:xfrm>
            <a:off x="396875" y="1362075"/>
            <a:ext cx="8366125" cy="4972050"/>
          </a:xfrm>
        </p:spPr>
        <p:txBody>
          <a:bodyPr/>
          <a:lstStyle/>
          <a:p>
            <a:r>
              <a:rPr lang="en-US" dirty="0"/>
              <a:t>Software engineering researchers did a study and found that the effort to debug a program was minimized when variables had names that averaged in a given size range.   Can you guess what the range was?</a:t>
            </a:r>
          </a:p>
          <a:p>
            <a:endParaRPr lang="en-US" dirty="0"/>
          </a:p>
          <a:p>
            <a:pPr marL="0" indent="0">
              <a:buNone/>
            </a:pPr>
            <a:r>
              <a:rPr lang="en-US" dirty="0"/>
              <a:t>A) 1-8 characters</a:t>
            </a:r>
          </a:p>
          <a:p>
            <a:pPr marL="0" indent="0">
              <a:buNone/>
            </a:pPr>
            <a:r>
              <a:rPr lang="en-US" dirty="0"/>
              <a:t>B) 5-12 characters</a:t>
            </a:r>
          </a:p>
          <a:p>
            <a:pPr marL="0" indent="0">
              <a:buNone/>
            </a:pPr>
            <a:r>
              <a:rPr lang="en-US" dirty="0"/>
              <a:t>C) 10-16 characters</a:t>
            </a:r>
          </a:p>
          <a:p>
            <a:pPr marL="0" indent="0">
              <a:buNone/>
            </a:pPr>
            <a:r>
              <a:rPr lang="en-US" dirty="0"/>
              <a:t>D) 15-22 characters</a:t>
            </a:r>
          </a:p>
          <a:p>
            <a:pPr marL="0" indent="0">
              <a:buNone/>
            </a:pPr>
            <a:r>
              <a:rPr lang="en-US" dirty="0"/>
              <a:t>E) 18-30 characters</a:t>
            </a:r>
          </a:p>
        </p:txBody>
      </p:sp>
    </p:spTree>
    <p:extLst>
      <p:ext uri="{BB962C8B-B14F-4D97-AF65-F5344CB8AC3E}">
        <p14:creationId xmlns:p14="http://schemas.microsoft.com/office/powerpoint/2010/main" val="7609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Should scope affect variable name length?</a:t>
            </a:r>
          </a:p>
        </p:txBody>
      </p:sp>
      <p:sp>
        <p:nvSpPr>
          <p:cNvPr id="3" name="Content Placeholder 2"/>
          <p:cNvSpPr>
            <a:spLocks noGrp="1"/>
          </p:cNvSpPr>
          <p:nvPr>
            <p:ph idx="1"/>
          </p:nvPr>
        </p:nvSpPr>
        <p:spPr>
          <a:xfrm>
            <a:off x="396875" y="1362075"/>
            <a:ext cx="8289925" cy="4972050"/>
          </a:xfrm>
        </p:spPr>
        <p:txBody>
          <a:bodyPr/>
          <a:lstStyle/>
          <a:p>
            <a:pPr marL="0" indent="0">
              <a:buNone/>
            </a:pPr>
            <a:endParaRPr lang="en-US" dirty="0"/>
          </a:p>
          <a:p>
            <a:pPr marL="0" indent="0">
              <a:buNone/>
            </a:pPr>
            <a:r>
              <a:rPr lang="en-US" dirty="0"/>
              <a:t>A) Yes. Variables with larger scope should have longer variable names.</a:t>
            </a:r>
          </a:p>
          <a:p>
            <a:pPr marL="0" indent="0">
              <a:buNone/>
            </a:pPr>
            <a:r>
              <a:rPr lang="en-US" dirty="0"/>
              <a:t>B) No. Variables should be named independent of their scope.</a:t>
            </a:r>
          </a:p>
          <a:p>
            <a:pPr marL="0" indent="0">
              <a:buNone/>
            </a:pPr>
            <a:r>
              <a:rPr lang="en-US" dirty="0"/>
              <a:t>C) Yes. Variables with larger scope should have shorter variable names.</a:t>
            </a:r>
          </a:p>
        </p:txBody>
      </p:sp>
    </p:spTree>
    <p:extLst>
      <p:ext uri="{BB962C8B-B14F-4D97-AF65-F5344CB8AC3E}">
        <p14:creationId xmlns:p14="http://schemas.microsoft.com/office/powerpoint/2010/main" val="189885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Magic Numbers</a:t>
            </a:r>
          </a:p>
        </p:txBody>
      </p:sp>
      <p:sp>
        <p:nvSpPr>
          <p:cNvPr id="3" name="Content Placeholder 2"/>
          <p:cNvSpPr>
            <a:spLocks noGrp="1"/>
          </p:cNvSpPr>
          <p:nvPr>
            <p:ph idx="1"/>
          </p:nvPr>
        </p:nvSpPr>
        <p:spPr>
          <a:xfrm>
            <a:off x="396875" y="1362075"/>
            <a:ext cx="8366125" cy="4972050"/>
          </a:xfrm>
        </p:spPr>
        <p:txBody>
          <a:bodyPr/>
          <a:lstStyle/>
          <a:p>
            <a:r>
              <a:rPr lang="en-US" dirty="0"/>
              <a:t>Generally, you shouldn’t have hard-coded numbers in your code (what are called “magic numbers”) other than 0 and 1.</a:t>
            </a:r>
          </a:p>
          <a:p>
            <a:pPr marL="0" indent="0">
              <a:buNone/>
            </a:pPr>
            <a:endParaRPr lang="en-US" dirty="0"/>
          </a:p>
          <a:p>
            <a:pPr marL="0" indent="0">
              <a:buNone/>
            </a:pPr>
            <a:r>
              <a:rPr lang="en-US" dirty="0"/>
              <a:t>// check if password is too short</a:t>
            </a:r>
          </a:p>
          <a:p>
            <a:pPr marL="0" indent="0">
              <a:buNone/>
            </a:pPr>
            <a:r>
              <a:rPr lang="en-US" dirty="0"/>
              <a:t>if (</a:t>
            </a:r>
            <a:r>
              <a:rPr lang="en-US" dirty="0" err="1"/>
              <a:t>password.length</a:t>
            </a:r>
            <a:r>
              <a:rPr lang="en-US" dirty="0"/>
              <a:t>() &lt; 5) { …</a:t>
            </a:r>
          </a:p>
        </p:txBody>
      </p:sp>
    </p:spTree>
    <p:extLst>
      <p:ext uri="{BB962C8B-B14F-4D97-AF65-F5344CB8AC3E}">
        <p14:creationId xmlns:p14="http://schemas.microsoft.com/office/powerpoint/2010/main" val="1398142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65820</TotalTime>
  <Words>1116</Words>
  <Application>Microsoft Macintosh PowerPoint</Application>
  <PresentationFormat>On-screen Show (4:3)</PresentationFormat>
  <Paragraphs>139</Paragraphs>
  <Slides>20</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Arial Narrow</vt:lpstr>
      <vt:lpstr>Calibri</vt:lpstr>
      <vt:lpstr>Helvetica</vt:lpstr>
      <vt:lpstr>StarSymbol</vt:lpstr>
      <vt:lpstr>Times New Roman</vt:lpstr>
      <vt:lpstr>Wingdings</vt:lpstr>
      <vt:lpstr>Wingdings 2</vt:lpstr>
      <vt:lpstr>template2007</vt:lpstr>
      <vt:lpstr>Default Design</vt:lpstr>
      <vt:lpstr>Naming &amp; Code Reviews</vt:lpstr>
      <vt:lpstr>Style &amp; Design</vt:lpstr>
      <vt:lpstr>What metric should we use?</vt:lpstr>
      <vt:lpstr>Names (variables, functions, tests, etc.)</vt:lpstr>
      <vt:lpstr>Which is NOT a book recommendation</vt:lpstr>
      <vt:lpstr>Boolean Variables</vt:lpstr>
      <vt:lpstr>What is the best name length?</vt:lpstr>
      <vt:lpstr>Should scope affect variable name length?</vt:lpstr>
      <vt:lpstr>Magic Numbers</vt:lpstr>
      <vt:lpstr>CS 126 Style Guide (for Java)</vt:lpstr>
      <vt:lpstr>A few words about Code Reviews</vt:lpstr>
      <vt:lpstr>Code Reviews start this week! </vt:lpstr>
      <vt:lpstr>Your job when presenting</vt:lpstr>
      <vt:lpstr>Your job when presenting (2)</vt:lpstr>
      <vt:lpstr>Your job when others are presenting</vt:lpstr>
      <vt:lpstr>How to give constructive criticism?</vt:lpstr>
      <vt:lpstr>How to give constructive criticism? (cont.)</vt:lpstr>
      <vt:lpstr>Everyone in this class was admitted to CS</vt:lpstr>
      <vt:lpstr>Computing Needs Diversity</vt:lpstr>
      <vt:lpstr>Expectations in CS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Evans, Graham Carl</cp:lastModifiedBy>
  <cp:revision>824</cp:revision>
  <cp:lastPrinted>2016-08-23T21:30:12Z</cp:lastPrinted>
  <dcterms:created xsi:type="dcterms:W3CDTF">2012-06-25T16:07:00Z</dcterms:created>
  <dcterms:modified xsi:type="dcterms:W3CDTF">2019-01-22T18:00:35Z</dcterms:modified>
</cp:coreProperties>
</file>