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1"/>
  </p:notesMasterIdLst>
  <p:handoutMasterIdLst>
    <p:handoutMasterId r:id="rId22"/>
  </p:handoutMasterIdLst>
  <p:sldIdLst>
    <p:sldId id="1100" r:id="rId3"/>
    <p:sldId id="1145" r:id="rId4"/>
    <p:sldId id="1110" r:id="rId5"/>
    <p:sldId id="1104" r:id="rId6"/>
    <p:sldId id="1133" r:id="rId7"/>
    <p:sldId id="1134" r:id="rId8"/>
    <p:sldId id="1135" r:id="rId9"/>
    <p:sldId id="1136" r:id="rId10"/>
    <p:sldId id="1140" r:id="rId11"/>
    <p:sldId id="1141" r:id="rId12"/>
    <p:sldId id="1105" r:id="rId13"/>
    <p:sldId id="1121" r:id="rId14"/>
    <p:sldId id="1123" r:id="rId15"/>
    <p:sldId id="1106" r:id="rId16"/>
    <p:sldId id="1107" r:id="rId17"/>
    <p:sldId id="1142" r:id="rId18"/>
    <p:sldId id="1143" r:id="rId19"/>
    <p:sldId id="1144" r:id="rId20"/>
  </p:sldIdLst>
  <p:sldSz cx="9144000" cy="6858000" type="screen4x3"/>
  <p:notesSz cx="7302500" cy="9586913"/>
  <p:custDataLst>
    <p:tags r:id="rId2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2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0E0E0"/>
    <a:srgbClr val="FFFFFF"/>
    <a:srgbClr val="FCFCFC"/>
    <a:srgbClr val="DF9F98"/>
    <a:srgbClr val="D6CDEE"/>
    <a:srgbClr val="F7F5CD"/>
    <a:srgbClr val="FFABAA"/>
    <a:srgbClr val="000000"/>
    <a:srgbClr val="B2E6B2"/>
    <a:srgbClr val="DEDF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980" autoAdjust="0"/>
    <p:restoredTop sz="50000" autoAdjust="0"/>
  </p:normalViewPr>
  <p:slideViewPr>
    <p:cSldViewPr snapToObjects="1">
      <p:cViewPr varScale="1">
        <p:scale>
          <a:sx n="99" d="100"/>
          <a:sy n="99" d="100"/>
        </p:scale>
        <p:origin x="1184" y="168"/>
      </p:cViewPr>
      <p:guideLst>
        <p:guide orient="horz" pos="172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2172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7237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4042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110000"/>
        <a:buFont typeface="Wingdings" pitchFamily="2" charset="2"/>
        <a:buChar char="§"/>
        <a:defRPr sz="24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5800" cy="5222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15375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42913" y="6345238"/>
            <a:ext cx="447675" cy="395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  <a:spAutoFit/>
          </a:bodyPr>
          <a:lstStyle/>
          <a:p>
            <a:pPr algn="ctr" defTabSz="457200">
              <a:lnSpc>
                <a:spcPct val="83000"/>
              </a:lnSpc>
              <a:buClr>
                <a:srgbClr val="000066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BBC07E77-5360-6D43-8AEB-E24B08212AFE}" type="slidenum">
              <a:rPr lang="en-GB" b="0">
                <a:solidFill>
                  <a:srgbClr val="000066"/>
                </a:solidFill>
                <a:latin typeface="Times New Roman" charset="0"/>
              </a:rPr>
              <a:pPr algn="ctr" defTabSz="457200">
                <a:lnSpc>
                  <a:spcPct val="83000"/>
                </a:lnSpc>
                <a:buClr>
                  <a:srgbClr val="000066"/>
                </a:buClr>
                <a:buSzPct val="100000"/>
                <a:buFont typeface="Times New Roman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‹#›</a:t>
            </a:fld>
            <a:endParaRPr lang="en-GB" b="0">
              <a:solidFill>
                <a:srgbClr val="000066"/>
              </a:solidFill>
              <a:latin typeface="Times New Roman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7561263" y="6392863"/>
            <a:ext cx="108585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  <a:spAutoFit/>
          </a:bodyPr>
          <a:lstStyle/>
          <a:p>
            <a:pPr algn="ctr" defTabSz="457200">
              <a:lnSpc>
                <a:spcPct val="88000"/>
              </a:lnSpc>
              <a:buClr>
                <a:srgbClr val="000066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b="0">
                <a:solidFill>
                  <a:srgbClr val="660033"/>
                </a:solidFill>
                <a:latin typeface="Helvetica" charset="0"/>
              </a:rPr>
              <a:t>15-213, F’08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 ftr="0" dt="0"/>
  <p:txStyles>
    <p:titleStyle>
      <a:lvl1pPr algn="l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660033"/>
        </a:buClr>
        <a:buSzPct val="100000"/>
        <a:buFont typeface="Helvetica" charset="0"/>
        <a:defRPr sz="3800" b="1">
          <a:solidFill>
            <a:srgbClr val="660033"/>
          </a:solidFill>
          <a:latin typeface="+mj-lt"/>
          <a:ea typeface="ＭＳ Ｐゴシック" charset="-128"/>
          <a:cs typeface="ＭＳ Ｐゴシック" charset="-128"/>
        </a:defRPr>
      </a:lvl1pPr>
      <a:lvl2pPr algn="l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660033"/>
        </a:buClr>
        <a:buSzPct val="100000"/>
        <a:buFont typeface="Helvetica" charset="0"/>
        <a:defRPr sz="3800" b="1">
          <a:solidFill>
            <a:srgbClr val="660033"/>
          </a:solidFill>
          <a:latin typeface="Helvetica" charset="0"/>
          <a:ea typeface="ＭＳ Ｐゴシック" charset="-128"/>
          <a:cs typeface="ＭＳ Ｐゴシック" charset="-128"/>
        </a:defRPr>
      </a:lvl2pPr>
      <a:lvl3pPr algn="l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660033"/>
        </a:buClr>
        <a:buSzPct val="100000"/>
        <a:buFont typeface="Helvetica" charset="0"/>
        <a:defRPr sz="3800" b="1">
          <a:solidFill>
            <a:srgbClr val="660033"/>
          </a:solidFill>
          <a:latin typeface="Helvetica" charset="0"/>
          <a:ea typeface="ＭＳ Ｐゴシック" charset="-128"/>
          <a:cs typeface="ＭＳ Ｐゴシック" charset="-128"/>
        </a:defRPr>
      </a:lvl3pPr>
      <a:lvl4pPr algn="l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660033"/>
        </a:buClr>
        <a:buSzPct val="100000"/>
        <a:buFont typeface="Helvetica" charset="0"/>
        <a:defRPr sz="3800" b="1">
          <a:solidFill>
            <a:srgbClr val="660033"/>
          </a:solidFill>
          <a:latin typeface="Helvetica" charset="0"/>
          <a:ea typeface="ＭＳ Ｐゴシック" charset="-128"/>
          <a:cs typeface="ＭＳ Ｐゴシック" charset="-128"/>
        </a:defRPr>
      </a:lvl4pPr>
      <a:lvl5pPr algn="l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660033"/>
        </a:buClr>
        <a:buSzPct val="100000"/>
        <a:buFont typeface="Helvetica" charset="0"/>
        <a:defRPr sz="3800" b="1">
          <a:solidFill>
            <a:srgbClr val="660033"/>
          </a:solidFill>
          <a:latin typeface="Helvetica" charset="0"/>
          <a:ea typeface="ＭＳ Ｐゴシック" charset="-128"/>
          <a:cs typeface="ＭＳ Ｐゴシック" charset="-128"/>
        </a:defRPr>
      </a:lvl5pPr>
      <a:lvl6pPr marL="1536700" indent="-215900" algn="l" defTabSz="457200" rtl="0" fontAlgn="base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800" b="1">
          <a:solidFill>
            <a:srgbClr val="660033"/>
          </a:solidFill>
          <a:latin typeface="Helvetica" charset="0"/>
          <a:ea typeface="ＭＳ Ｐゴシック" charset="-128"/>
        </a:defRPr>
      </a:lvl6pPr>
      <a:lvl7pPr marL="1993900" indent="-215900" algn="l" defTabSz="457200" rtl="0" fontAlgn="base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800" b="1">
          <a:solidFill>
            <a:srgbClr val="660033"/>
          </a:solidFill>
          <a:latin typeface="Helvetica" charset="0"/>
          <a:ea typeface="ＭＳ Ｐゴシック" charset="-128"/>
        </a:defRPr>
      </a:lvl7pPr>
      <a:lvl8pPr marL="2451100" indent="-215900" algn="l" defTabSz="457200" rtl="0" fontAlgn="base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800" b="1">
          <a:solidFill>
            <a:srgbClr val="660033"/>
          </a:solidFill>
          <a:latin typeface="Helvetica" charset="0"/>
          <a:ea typeface="ＭＳ Ｐゴシック" charset="-128"/>
        </a:defRPr>
      </a:lvl8pPr>
      <a:lvl9pPr marL="2908300" indent="-215900" algn="l" defTabSz="457200" rtl="0" fontAlgn="base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800" b="1">
          <a:solidFill>
            <a:srgbClr val="660033"/>
          </a:solidFill>
          <a:latin typeface="Helvetica" charset="0"/>
          <a:ea typeface="ＭＳ Ｐゴシック" charset="-128"/>
        </a:defRPr>
      </a:lvl9pPr>
    </p:titleStyle>
    <p:bodyStyle>
      <a:lvl1pPr marL="384175" indent="-384175" algn="l" defTabSz="457200" rtl="0" eaLnBrk="0" fontAlgn="base" hangingPunct="0">
        <a:lnSpc>
          <a:spcPct val="93000"/>
        </a:lnSpc>
        <a:spcBef>
          <a:spcPts val="1500"/>
        </a:spcBef>
        <a:spcAft>
          <a:spcPct val="0"/>
        </a:spcAft>
        <a:buClr>
          <a:srgbClr val="660033"/>
        </a:buClr>
        <a:buSzPct val="45000"/>
        <a:buFont typeface="Wingdings" charset="2"/>
        <a:buChar char=""/>
        <a:defRPr sz="2400" b="1">
          <a:solidFill>
            <a:srgbClr val="003300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46063" algn="l" defTabSz="457200" rtl="0" eaLnBrk="0" fontAlgn="base" hangingPunct="0">
        <a:lnSpc>
          <a:spcPct val="98000"/>
        </a:lnSpc>
        <a:spcBef>
          <a:spcPts val="625"/>
        </a:spcBef>
        <a:spcAft>
          <a:spcPct val="0"/>
        </a:spcAft>
        <a:buClr>
          <a:srgbClr val="660033"/>
        </a:buClr>
        <a:buSzPct val="45000"/>
        <a:buFont typeface="Wingdings" charset="2"/>
        <a:buChar char=""/>
        <a:defRPr sz="2000" b="1">
          <a:solidFill>
            <a:srgbClr val="000066"/>
          </a:solidFill>
          <a:latin typeface="+mn-lt"/>
          <a:ea typeface="ＭＳ Ｐゴシック" charset="-128"/>
        </a:defRPr>
      </a:lvl2pPr>
      <a:lvl3pPr marL="1144588" indent="-236538" algn="l" defTabSz="457200" rtl="0" eaLnBrk="0" fontAlgn="base" hangingPunct="0">
        <a:lnSpc>
          <a:spcPct val="104000"/>
        </a:lnSpc>
        <a:spcBef>
          <a:spcPts val="225"/>
        </a:spcBef>
        <a:spcAft>
          <a:spcPct val="0"/>
        </a:spcAft>
        <a:buClr>
          <a:srgbClr val="005400"/>
        </a:buClr>
        <a:buSzPct val="45000"/>
        <a:buFont typeface="Wingdings" charset="2"/>
        <a:buChar char=""/>
        <a:defRPr b="1">
          <a:solidFill>
            <a:srgbClr val="000099"/>
          </a:solidFill>
          <a:latin typeface="+mn-lt"/>
          <a:ea typeface="ＭＳ Ｐゴシック" charset="-128"/>
        </a:defRPr>
      </a:lvl3pPr>
      <a:lvl4pPr marL="1600200" indent="-228600" algn="l" defTabSz="457200" rtl="0" eaLnBrk="0" fontAlgn="base" hangingPunct="0">
        <a:lnSpc>
          <a:spcPct val="98000"/>
        </a:lnSpc>
        <a:spcBef>
          <a:spcPts val="450"/>
        </a:spcBef>
        <a:spcAft>
          <a:spcPct val="0"/>
        </a:spcAft>
        <a:buClr>
          <a:srgbClr val="000066"/>
        </a:buClr>
        <a:buSzPct val="45000"/>
        <a:buFont typeface="Wingdings" charset="2"/>
        <a:buChar char=""/>
        <a:defRPr b="1">
          <a:solidFill>
            <a:srgbClr val="000066"/>
          </a:solidFill>
          <a:latin typeface="+mn-lt"/>
          <a:ea typeface="ＭＳ Ｐゴシック" charset="-128"/>
        </a:defRPr>
      </a:lvl4pPr>
      <a:lvl5pPr marL="2449513" indent="-228600" algn="l" defTabSz="457200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66"/>
        </a:buClr>
        <a:buSzPct val="45000"/>
        <a:buFont typeface="Wingdings" charset="2"/>
        <a:buChar char=""/>
        <a:defRPr sz="2000">
          <a:solidFill>
            <a:srgbClr val="000066"/>
          </a:solidFill>
          <a:latin typeface="Times New Roman" charset="0"/>
          <a:ea typeface="ＭＳ Ｐゴシック" charset="-128"/>
        </a:defRPr>
      </a:lvl5pPr>
      <a:lvl6pPr marL="2906713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66"/>
        </a:buClr>
        <a:buSzPct val="45000"/>
        <a:buFont typeface="Wingdings" charset="2"/>
        <a:buChar char=""/>
        <a:defRPr sz="2000">
          <a:solidFill>
            <a:srgbClr val="000066"/>
          </a:solidFill>
          <a:latin typeface="Times New Roman" charset="0"/>
          <a:ea typeface="ＭＳ Ｐゴシック" charset="-128"/>
        </a:defRPr>
      </a:lvl6pPr>
      <a:lvl7pPr marL="3363913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66"/>
        </a:buClr>
        <a:buSzPct val="45000"/>
        <a:buFont typeface="Wingdings" charset="2"/>
        <a:buChar char=""/>
        <a:defRPr sz="2000">
          <a:solidFill>
            <a:srgbClr val="000066"/>
          </a:solidFill>
          <a:latin typeface="Times New Roman" charset="0"/>
          <a:ea typeface="ＭＳ Ｐゴシック" charset="-128"/>
        </a:defRPr>
      </a:lvl7pPr>
      <a:lvl8pPr marL="3821113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66"/>
        </a:buClr>
        <a:buSzPct val="45000"/>
        <a:buFont typeface="Wingdings" charset="2"/>
        <a:buChar char=""/>
        <a:defRPr sz="2000">
          <a:solidFill>
            <a:srgbClr val="000066"/>
          </a:solidFill>
          <a:latin typeface="Times New Roman" charset="0"/>
          <a:ea typeface="ＭＳ Ｐゴシック" charset="-128"/>
        </a:defRPr>
      </a:lvl8pPr>
      <a:lvl9pPr marL="4278313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66"/>
        </a:buClr>
        <a:buSzPct val="45000"/>
        <a:buFont typeface="Wingdings" charset="2"/>
        <a:buChar char=""/>
        <a:defRPr sz="2000">
          <a:solidFill>
            <a:srgbClr val="000066"/>
          </a:solidFill>
          <a:latin typeface="Times New Roman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n.wikipedia.org/wiki/Tic-tac-toe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odle.com/poll/u7qcsvfhsaw7kqez" TargetMode="External"/><Relationship Id="rId2" Type="http://schemas.openxmlformats.org/officeDocument/2006/relationships/hyperlink" Target="https://courses.engr.illinois.edu/cs12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8153400" cy="1470025"/>
          </a:xfrm>
        </p:spPr>
        <p:txBody>
          <a:bodyPr/>
          <a:lstStyle/>
          <a:p>
            <a:pPr marL="0" indent="0"/>
            <a:r>
              <a:rPr lang="en-US" sz="4400" dirty="0"/>
              <a:t>Java &amp; Testing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89925" cy="4972050"/>
          </a:xfrm>
        </p:spPr>
        <p:txBody>
          <a:bodyPr/>
          <a:lstStyle/>
          <a:p>
            <a:r>
              <a:rPr lang="en-US" altLang="en-US" dirty="0"/>
              <a:t>Open source Java testing framework for automated testing</a:t>
            </a:r>
          </a:p>
          <a:p>
            <a:r>
              <a:rPr lang="en-US" dirty="0"/>
              <a:t>Widely used in industry</a:t>
            </a:r>
          </a:p>
          <a:p>
            <a:r>
              <a:rPr lang="en-US" dirty="0"/>
              <a:t>Features:</a:t>
            </a:r>
          </a:p>
          <a:p>
            <a:pPr lvl="1"/>
            <a:r>
              <a:rPr lang="en-US" altLang="en-US" dirty="0">
                <a:solidFill>
                  <a:schemeClr val="tx2"/>
                </a:solidFill>
              </a:rPr>
              <a:t>Assertions</a:t>
            </a:r>
            <a:r>
              <a:rPr lang="en-US" altLang="en-US" dirty="0"/>
              <a:t> for testing expected results</a:t>
            </a:r>
          </a:p>
          <a:p>
            <a:pPr lvl="1"/>
            <a:r>
              <a:rPr lang="en-US" altLang="en-US" dirty="0"/>
              <a:t>Test features for sharing </a:t>
            </a:r>
            <a:r>
              <a:rPr lang="en-US" altLang="en-US" dirty="0">
                <a:solidFill>
                  <a:schemeClr val="tx2"/>
                </a:solidFill>
              </a:rPr>
              <a:t>common test data</a:t>
            </a:r>
          </a:p>
          <a:p>
            <a:pPr lvl="1"/>
            <a:r>
              <a:rPr lang="en-US" altLang="en-US" dirty="0"/>
              <a:t>Test </a:t>
            </a:r>
            <a:r>
              <a:rPr lang="en-US" altLang="en-US" dirty="0">
                <a:solidFill>
                  <a:schemeClr val="tx2"/>
                </a:solidFill>
              </a:rPr>
              <a:t>suites</a:t>
            </a:r>
            <a:r>
              <a:rPr lang="en-US" altLang="en-US" dirty="0"/>
              <a:t> for easily organizing and running tests</a:t>
            </a:r>
          </a:p>
          <a:p>
            <a:pPr lvl="1"/>
            <a:r>
              <a:rPr lang="en-US" altLang="en-US" dirty="0"/>
              <a:t>Graphical and textual </a:t>
            </a:r>
            <a:r>
              <a:rPr lang="en-US" altLang="en-US" dirty="0">
                <a:solidFill>
                  <a:schemeClr val="tx2"/>
                </a:solidFill>
              </a:rPr>
              <a:t>test runners</a:t>
            </a:r>
            <a:endParaRPr lang="en-US" altLang="en-US" dirty="0"/>
          </a:p>
          <a:p>
            <a:r>
              <a:rPr lang="en-US" altLang="en-US" dirty="0"/>
              <a:t>Primarily for unit and integration testing, not system testing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155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kind of testing is “specification testing”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A) Black box testing</a:t>
            </a:r>
          </a:p>
          <a:p>
            <a:pPr marL="0" indent="0">
              <a:buNone/>
            </a:pPr>
            <a:r>
              <a:rPr lang="en-US" dirty="0"/>
              <a:t>B) White box testing</a:t>
            </a:r>
          </a:p>
        </p:txBody>
      </p:sp>
    </p:spTree>
    <p:extLst>
      <p:ext uri="{BB962C8B-B14F-4D97-AF65-F5344CB8AC3E}">
        <p14:creationId xmlns:p14="http://schemas.microsoft.com/office/powerpoint/2010/main" val="1888289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Black box testing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r>
              <a:rPr lang="en-US" altLang="en-US" dirty="0"/>
              <a:t>A program needs to be developed so that given an integer value</a:t>
            </a:r>
          </a:p>
          <a:p>
            <a:pPr lvl="1"/>
            <a:r>
              <a:rPr lang="en-US" altLang="en-US" dirty="0"/>
              <a:t>it outputs 0 when the integer value is 0</a:t>
            </a:r>
          </a:p>
          <a:p>
            <a:pPr lvl="1"/>
            <a:r>
              <a:rPr lang="en-US" altLang="en-US" dirty="0"/>
              <a:t>it outputs 1 when the integer value &gt; 0</a:t>
            </a:r>
          </a:p>
          <a:p>
            <a:pPr lvl="1"/>
            <a:r>
              <a:rPr lang="en-US" altLang="en-US" dirty="0"/>
              <a:t>It outputs -1 when the integer value &lt; 0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What would be your black box tests? </a:t>
            </a:r>
            <a:r>
              <a:rPr lang="en-US" altLang="en-US" sz="2000" i="1" dirty="0"/>
              <a:t>(How many do you need?)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13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Bag of Testing Tricks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Equivalence Partitioning: </a:t>
            </a:r>
            <a:r>
              <a:rPr lang="en-US" b="0" dirty="0"/>
              <a:t>If two test cases flush out exactly the same errors, you need only one of them. How many different groups of inputs are there?  Test each of them.</a:t>
            </a:r>
            <a:endParaRPr lang="en-US" dirty="0"/>
          </a:p>
          <a:p>
            <a:r>
              <a:rPr lang="en-US" dirty="0"/>
              <a:t>Error Guessing: </a:t>
            </a:r>
            <a:r>
              <a:rPr lang="en-US" b="0" dirty="0"/>
              <a:t>guesses about where the program might have errors, based on your experience/intuition</a:t>
            </a:r>
            <a:endParaRPr lang="en-US" dirty="0"/>
          </a:p>
          <a:p>
            <a:r>
              <a:rPr lang="en-US" dirty="0"/>
              <a:t>Boundary Analysis: </a:t>
            </a:r>
            <a:r>
              <a:rPr lang="en-US" b="0" dirty="0"/>
              <a:t>write test cases that exercise the boundary conditions, looking for ‘off-by-one’ errors.</a:t>
            </a:r>
          </a:p>
          <a:p>
            <a:r>
              <a:rPr lang="en-US" dirty="0"/>
              <a:t>Classes of Good Data: </a:t>
            </a:r>
            <a:r>
              <a:rPr lang="en-US" b="0" dirty="0"/>
              <a:t>Nominal cases (middle-of-the-road, expected values), minimum/maximum normal configuration, compatibility with old data </a:t>
            </a:r>
            <a:endParaRPr lang="en-US" dirty="0"/>
          </a:p>
          <a:p>
            <a:r>
              <a:rPr lang="en-US" dirty="0"/>
              <a:t>Classes of Bad Data: </a:t>
            </a:r>
            <a:r>
              <a:rPr lang="en-US" b="0" dirty="0"/>
              <a:t>Too little data (or no data), too much data, the wrong kind of data (invalid data), the wrong size of data, uninitialized data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9529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First or Test Last?  (Guess)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A) Test First (write tests before you write code)</a:t>
            </a:r>
          </a:p>
          <a:p>
            <a:pPr marL="0" indent="0">
              <a:buNone/>
            </a:pPr>
            <a:r>
              <a:rPr lang="en-US" dirty="0"/>
              <a:t>B) Test Last (write tests after you write code)</a:t>
            </a:r>
          </a:p>
        </p:txBody>
      </p:sp>
    </p:spTree>
    <p:extLst>
      <p:ext uri="{BB962C8B-B14F-4D97-AF65-F5344CB8AC3E}">
        <p14:creationId xmlns:p14="http://schemas.microsoft.com/office/powerpoint/2010/main" val="2217423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Test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Detect defects earlier (cheaper)</a:t>
            </a:r>
          </a:p>
          <a:p>
            <a:r>
              <a:rPr lang="en-US" dirty="0"/>
              <a:t>Forces understanding of the requirements before you start coding</a:t>
            </a:r>
          </a:p>
          <a:p>
            <a:r>
              <a:rPr lang="en-US" dirty="0"/>
              <a:t>Identifies problems with the requirements earlier</a:t>
            </a:r>
          </a:p>
          <a:p>
            <a:r>
              <a:rPr lang="en-US" dirty="0"/>
              <a:t>No more effort to test first</a:t>
            </a:r>
          </a:p>
          <a:p>
            <a:endParaRPr lang="en-US" dirty="0"/>
          </a:p>
          <a:p>
            <a:r>
              <a:rPr lang="en-US" dirty="0"/>
              <a:t>A tenet of </a:t>
            </a:r>
            <a:r>
              <a:rPr lang="en-US" dirty="0" err="1">
                <a:solidFill>
                  <a:schemeClr val="accent2"/>
                </a:solidFill>
              </a:rPr>
              <a:t>eXtreme</a:t>
            </a:r>
            <a:r>
              <a:rPr lang="en-US" dirty="0">
                <a:solidFill>
                  <a:schemeClr val="accent2"/>
                </a:solidFill>
              </a:rPr>
              <a:t> Programming (XP)</a:t>
            </a:r>
          </a:p>
          <a:p>
            <a:pPr lvl="1"/>
            <a:r>
              <a:rPr lang="en-US" altLang="en-US" dirty="0"/>
              <a:t>A design technique, not a testing technique</a:t>
            </a:r>
          </a:p>
          <a:p>
            <a:pPr lvl="1"/>
            <a:r>
              <a:rPr lang="en-US" altLang="en-US" dirty="0"/>
              <a:t>Doesn’t find bugs, but eliminates them</a:t>
            </a:r>
          </a:p>
          <a:p>
            <a:pPr lvl="1"/>
            <a:r>
              <a:rPr lang="en-US" altLang="en-US" dirty="0"/>
              <a:t>Doesn’t measure quality, but improves it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145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Tic-Tac-Toe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4" cy="4972050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https://en.wikipedia.org/wiki/Tic-tac-toe</a:t>
            </a:r>
            <a:endParaRPr lang="en-US" dirty="0"/>
          </a:p>
          <a:p>
            <a:endParaRPr lang="en-US" dirty="0"/>
          </a:p>
          <a:p>
            <a:r>
              <a:rPr lang="en-US" dirty="0"/>
              <a:t>Board description:</a:t>
            </a:r>
          </a:p>
          <a:p>
            <a:pPr lvl="1"/>
            <a:r>
              <a:rPr lang="en-US" dirty="0"/>
              <a:t>A string with one character </a:t>
            </a:r>
          </a:p>
          <a:p>
            <a:pPr marL="457200" lvl="1" indent="0">
              <a:buNone/>
            </a:pPr>
            <a:r>
              <a:rPr lang="en-US" dirty="0"/>
              <a:t>    per board position</a:t>
            </a:r>
          </a:p>
          <a:p>
            <a:pPr lvl="1"/>
            <a:r>
              <a:rPr lang="en-US" dirty="0"/>
              <a:t>Case-insensitive</a:t>
            </a:r>
          </a:p>
          <a:p>
            <a:pPr lvl="1"/>
            <a:r>
              <a:rPr lang="en-US" dirty="0"/>
              <a:t>3 </a:t>
            </a:r>
            <a:r>
              <a:rPr lang="en-US" dirty="0" err="1"/>
              <a:t>vals</a:t>
            </a:r>
            <a:r>
              <a:rPr lang="en-US" dirty="0"/>
              <a:t>: [</a:t>
            </a:r>
            <a:r>
              <a:rPr lang="en-US" dirty="0" err="1"/>
              <a:t>x,X</a:t>
            </a:r>
            <a:r>
              <a:rPr lang="en-US" dirty="0"/>
              <a:t>], [</a:t>
            </a:r>
            <a:r>
              <a:rPr lang="en-US" dirty="0" err="1"/>
              <a:t>o,O</a:t>
            </a:r>
            <a:r>
              <a:rPr lang="en-US" dirty="0"/>
              <a:t>], [all others]</a:t>
            </a:r>
          </a:p>
          <a:p>
            <a:pPr lvl="1"/>
            <a:r>
              <a:rPr lang="en-US" dirty="0"/>
              <a:t>o-</a:t>
            </a:r>
            <a:r>
              <a:rPr lang="en-US" dirty="0" err="1"/>
              <a:t>XxxoO.z</a:t>
            </a:r>
            <a:r>
              <a:rPr lang="en-US" dirty="0"/>
              <a:t> is the board shown</a:t>
            </a:r>
          </a:p>
          <a:p>
            <a:pPr lvl="1"/>
            <a:endParaRPr lang="en-US" dirty="0"/>
          </a:p>
          <a:p>
            <a:r>
              <a:rPr lang="en-US" dirty="0"/>
              <a:t>public </a:t>
            </a:r>
            <a:r>
              <a:rPr lang="en-US" dirty="0" err="1"/>
              <a:t>enum</a:t>
            </a:r>
            <a:r>
              <a:rPr lang="en-US" dirty="0"/>
              <a:t> Evaluation {</a:t>
            </a:r>
            <a:br>
              <a:rPr lang="en-US" dirty="0"/>
            </a:br>
            <a:r>
              <a:rPr lang="en-US" dirty="0"/>
              <a:t>    </a:t>
            </a:r>
            <a:r>
              <a:rPr lang="en-US" i="1" dirty="0" err="1"/>
              <a:t>InvalidInput</a:t>
            </a:r>
            <a:r>
              <a:rPr lang="en-US" dirty="0"/>
              <a:t>, </a:t>
            </a:r>
            <a:r>
              <a:rPr lang="en-US" i="1" dirty="0" err="1"/>
              <a:t>NoWinner</a:t>
            </a:r>
            <a:r>
              <a:rPr lang="en-US" dirty="0"/>
              <a:t>, </a:t>
            </a:r>
            <a:r>
              <a:rPr lang="en-US" i="1" dirty="0" err="1"/>
              <a:t>Xwins</a:t>
            </a:r>
            <a:r>
              <a:rPr lang="en-US" dirty="0"/>
              <a:t>, </a:t>
            </a:r>
            <a:r>
              <a:rPr lang="en-US" i="1" dirty="0" err="1"/>
              <a:t>Owins</a:t>
            </a:r>
            <a:r>
              <a:rPr lang="en-US" dirty="0"/>
              <a:t>, </a:t>
            </a:r>
            <a:r>
              <a:rPr lang="en-US" i="1" dirty="0" err="1"/>
              <a:t>UnreachableState</a:t>
            </a:r>
            <a:br>
              <a:rPr lang="en-US" i="1" dirty="0"/>
            </a:br>
            <a:r>
              <a:rPr lang="en-US" dirty="0"/>
              <a:t>}</a:t>
            </a:r>
          </a:p>
        </p:txBody>
      </p:sp>
      <p:pic>
        <p:nvPicPr>
          <p:cNvPr id="5" name="Picture 4" descr="tic_tac_to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8318" y="1905000"/>
            <a:ext cx="3404681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7776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Evaluate Board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7400" y="1362075"/>
            <a:ext cx="2882900" cy="4972050"/>
          </a:xfrm>
        </p:spPr>
        <p:txBody>
          <a:bodyPr/>
          <a:lstStyle/>
          <a:p>
            <a:pPr marL="457200" indent="-457200">
              <a:buAutoNum type="alphaUcParenR"/>
            </a:pPr>
            <a:r>
              <a:rPr lang="en-US" sz="2000" dirty="0" err="1"/>
              <a:t>InvalidInput</a:t>
            </a:r>
            <a:endParaRPr lang="en-US" sz="2000" dirty="0"/>
          </a:p>
          <a:p>
            <a:pPr marL="457200" indent="-457200">
              <a:buAutoNum type="alphaUcParenR"/>
            </a:pPr>
            <a:r>
              <a:rPr lang="en-US" sz="2000" dirty="0" err="1"/>
              <a:t>NoWinner</a:t>
            </a:r>
            <a:endParaRPr lang="en-US" sz="2000" dirty="0"/>
          </a:p>
          <a:p>
            <a:pPr marL="457200" indent="-457200">
              <a:buAutoNum type="alphaUcParenR"/>
            </a:pPr>
            <a:r>
              <a:rPr lang="en-US" sz="2000" dirty="0" err="1"/>
              <a:t>Xwins</a:t>
            </a:r>
            <a:endParaRPr lang="en-US" sz="2000" dirty="0"/>
          </a:p>
          <a:p>
            <a:pPr marL="457200" indent="-457200">
              <a:buAutoNum type="alphaUcParenR"/>
            </a:pPr>
            <a:r>
              <a:rPr lang="en-US" sz="2000" dirty="0" err="1"/>
              <a:t>Owins</a:t>
            </a:r>
            <a:endParaRPr lang="en-US" sz="2000" dirty="0"/>
          </a:p>
          <a:p>
            <a:pPr marL="457200" indent="-457200">
              <a:buAutoNum type="alphaUcParenR"/>
            </a:pPr>
            <a:r>
              <a:rPr lang="en-US" sz="2000" dirty="0" err="1"/>
              <a:t>UnreachableState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26140"/>
            <a:ext cx="4929280" cy="4929280"/>
          </a:xfrm>
          <a:prstGeom prst="rect">
            <a:avLst/>
          </a:prstGeom>
        </p:spPr>
      </p:pic>
      <p:sp>
        <p:nvSpPr>
          <p:cNvPr id="7" name="Multiply 6"/>
          <p:cNvSpPr/>
          <p:nvPr/>
        </p:nvSpPr>
        <p:spPr bwMode="auto">
          <a:xfrm>
            <a:off x="457200" y="1324650"/>
            <a:ext cx="1905000" cy="1905000"/>
          </a:xfrm>
          <a:prstGeom prst="mathMultiply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8" name="Donut 7"/>
          <p:cNvSpPr/>
          <p:nvPr/>
        </p:nvSpPr>
        <p:spPr bwMode="auto">
          <a:xfrm>
            <a:off x="2438400" y="3229650"/>
            <a:ext cx="1295400" cy="1295400"/>
          </a:xfrm>
          <a:prstGeom prst="donu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0" name="Multiply 9"/>
          <p:cNvSpPr/>
          <p:nvPr/>
        </p:nvSpPr>
        <p:spPr bwMode="auto">
          <a:xfrm>
            <a:off x="531898" y="4525050"/>
            <a:ext cx="1905000" cy="1905000"/>
          </a:xfrm>
          <a:prstGeom prst="mathMultiply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1" name="Multiply 10"/>
          <p:cNvSpPr/>
          <p:nvPr/>
        </p:nvSpPr>
        <p:spPr bwMode="auto">
          <a:xfrm>
            <a:off x="3733800" y="4525050"/>
            <a:ext cx="1905000" cy="1905000"/>
          </a:xfrm>
          <a:prstGeom prst="mathMultiply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2" name="Multiply 11"/>
          <p:cNvSpPr/>
          <p:nvPr/>
        </p:nvSpPr>
        <p:spPr bwMode="auto">
          <a:xfrm>
            <a:off x="2133600" y="4525050"/>
            <a:ext cx="1905000" cy="1905000"/>
          </a:xfrm>
          <a:prstGeom prst="mathMultiply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4" name="Donut 13"/>
          <p:cNvSpPr/>
          <p:nvPr/>
        </p:nvSpPr>
        <p:spPr bwMode="auto">
          <a:xfrm>
            <a:off x="838200" y="3229650"/>
            <a:ext cx="1295400" cy="1295400"/>
          </a:xfrm>
          <a:prstGeom prst="donu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5" name="Donut 14"/>
          <p:cNvSpPr/>
          <p:nvPr/>
        </p:nvSpPr>
        <p:spPr bwMode="auto">
          <a:xfrm>
            <a:off x="4038600" y="1600200"/>
            <a:ext cx="1295400" cy="1295400"/>
          </a:xfrm>
          <a:prstGeom prst="donu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6" name="Donut 15"/>
          <p:cNvSpPr/>
          <p:nvPr/>
        </p:nvSpPr>
        <p:spPr bwMode="auto">
          <a:xfrm>
            <a:off x="2438400" y="1623163"/>
            <a:ext cx="1295400" cy="1295400"/>
          </a:xfrm>
          <a:prstGeom prst="donu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7" name="Multiply 16"/>
          <p:cNvSpPr/>
          <p:nvPr/>
        </p:nvSpPr>
        <p:spPr bwMode="auto">
          <a:xfrm>
            <a:off x="3739854" y="2918563"/>
            <a:ext cx="1905000" cy="1905000"/>
          </a:xfrm>
          <a:prstGeom prst="mathMultiply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7083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Evaluate Board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7400" y="1362075"/>
            <a:ext cx="2882900" cy="4972050"/>
          </a:xfrm>
        </p:spPr>
        <p:txBody>
          <a:bodyPr/>
          <a:lstStyle/>
          <a:p>
            <a:pPr marL="457200" indent="-457200">
              <a:buAutoNum type="alphaUcParenR"/>
            </a:pPr>
            <a:r>
              <a:rPr lang="en-US" sz="2000" dirty="0" err="1"/>
              <a:t>InvalidInput</a:t>
            </a:r>
            <a:endParaRPr lang="en-US" sz="2000" dirty="0"/>
          </a:p>
          <a:p>
            <a:pPr marL="457200" indent="-457200">
              <a:buAutoNum type="alphaUcParenR"/>
            </a:pPr>
            <a:r>
              <a:rPr lang="en-US" sz="2000" dirty="0" err="1"/>
              <a:t>NoWinner</a:t>
            </a:r>
            <a:endParaRPr lang="en-US" sz="2000" dirty="0"/>
          </a:p>
          <a:p>
            <a:pPr marL="457200" indent="-457200">
              <a:buAutoNum type="alphaUcParenR"/>
            </a:pPr>
            <a:r>
              <a:rPr lang="en-US" sz="2000" dirty="0" err="1"/>
              <a:t>Xwins</a:t>
            </a:r>
            <a:endParaRPr lang="en-US" sz="2000" dirty="0"/>
          </a:p>
          <a:p>
            <a:pPr marL="457200" indent="-457200">
              <a:buAutoNum type="alphaUcParenR"/>
            </a:pPr>
            <a:r>
              <a:rPr lang="en-US" sz="2000" dirty="0" err="1"/>
              <a:t>Owins</a:t>
            </a:r>
            <a:endParaRPr lang="en-US" sz="2000" dirty="0"/>
          </a:p>
          <a:p>
            <a:pPr marL="457200" indent="-457200">
              <a:buAutoNum type="alphaUcParenR"/>
            </a:pPr>
            <a:r>
              <a:rPr lang="en-US" sz="2000" dirty="0" err="1"/>
              <a:t>UnreachableState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26140"/>
            <a:ext cx="4929280" cy="4929280"/>
          </a:xfrm>
          <a:prstGeom prst="rect">
            <a:avLst/>
          </a:prstGeom>
        </p:spPr>
      </p:pic>
      <p:sp>
        <p:nvSpPr>
          <p:cNvPr id="7" name="Multiply 6"/>
          <p:cNvSpPr/>
          <p:nvPr/>
        </p:nvSpPr>
        <p:spPr bwMode="auto">
          <a:xfrm>
            <a:off x="457200" y="1324650"/>
            <a:ext cx="1905000" cy="1905000"/>
          </a:xfrm>
          <a:prstGeom prst="mathMultiply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8" name="Donut 7"/>
          <p:cNvSpPr/>
          <p:nvPr/>
        </p:nvSpPr>
        <p:spPr bwMode="auto">
          <a:xfrm>
            <a:off x="4038600" y="4907550"/>
            <a:ext cx="1295400" cy="1295400"/>
          </a:xfrm>
          <a:prstGeom prst="donu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2" name="Multiply 11"/>
          <p:cNvSpPr/>
          <p:nvPr/>
        </p:nvSpPr>
        <p:spPr bwMode="auto">
          <a:xfrm>
            <a:off x="2116773" y="2975852"/>
            <a:ext cx="1905000" cy="1905000"/>
          </a:xfrm>
          <a:prstGeom prst="mathMultiply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4" name="Donut 13"/>
          <p:cNvSpPr/>
          <p:nvPr/>
        </p:nvSpPr>
        <p:spPr bwMode="auto">
          <a:xfrm>
            <a:off x="821373" y="4876800"/>
            <a:ext cx="1295400" cy="1295400"/>
          </a:xfrm>
          <a:prstGeom prst="donu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5" name="Donut 14"/>
          <p:cNvSpPr/>
          <p:nvPr/>
        </p:nvSpPr>
        <p:spPr bwMode="auto">
          <a:xfrm>
            <a:off x="4038600" y="1605206"/>
            <a:ext cx="1295400" cy="1295400"/>
          </a:xfrm>
          <a:prstGeom prst="donu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8" name="Multiply 17"/>
          <p:cNvSpPr/>
          <p:nvPr/>
        </p:nvSpPr>
        <p:spPr bwMode="auto">
          <a:xfrm>
            <a:off x="2116773" y="4572000"/>
            <a:ext cx="1905000" cy="1905000"/>
          </a:xfrm>
          <a:prstGeom prst="mathMultiply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9" name="Donut 18"/>
          <p:cNvSpPr/>
          <p:nvPr/>
        </p:nvSpPr>
        <p:spPr bwMode="auto">
          <a:xfrm>
            <a:off x="2438400" y="1628169"/>
            <a:ext cx="1295400" cy="1295400"/>
          </a:xfrm>
          <a:prstGeom prst="donu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954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5D07B-3642-ED4F-A14E-E04358517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have been doing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B093A-135A-CF43-88A2-50A355193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Join UIUC CS 126 on Piazza</a:t>
            </a:r>
          </a:p>
          <a:p>
            <a:r>
              <a:rPr lang="en-US" dirty="0"/>
              <a:t>Get an </a:t>
            </a:r>
            <a:r>
              <a:rPr lang="en-US" dirty="0" err="1"/>
              <a:t>iClicker</a:t>
            </a:r>
            <a:r>
              <a:rPr lang="en-US" dirty="0"/>
              <a:t> registered</a:t>
            </a:r>
          </a:p>
          <a:p>
            <a:r>
              <a:rPr lang="en-US" dirty="0"/>
              <a:t>Get a GitHub account</a:t>
            </a:r>
          </a:p>
          <a:p>
            <a:r>
              <a:rPr lang="en-US" dirty="0"/>
              <a:t>Install IntelliJ on your laptop (students can get the Ultimate version for free)</a:t>
            </a:r>
          </a:p>
          <a:p>
            <a:r>
              <a:rPr lang="en-US" dirty="0"/>
              <a:t>Review course Policies:</a:t>
            </a:r>
          </a:p>
          <a:p>
            <a:pPr lvl="1"/>
            <a:r>
              <a:rPr lang="en-US" dirty="0">
                <a:hlinkClick r:id="rId2"/>
              </a:rPr>
              <a:t>https://courses.engr.illinois.edu/cs126</a:t>
            </a:r>
            <a:endParaRPr lang="en-US" dirty="0"/>
          </a:p>
          <a:p>
            <a:r>
              <a:rPr lang="en-US" dirty="0"/>
              <a:t>Code Review Survey</a:t>
            </a:r>
          </a:p>
          <a:p>
            <a:pPr lvl="1"/>
            <a:r>
              <a:rPr lang="en-US" dirty="0">
                <a:hlinkClick r:id="rId3"/>
              </a:rPr>
              <a:t>https://doodle.com/poll/u7qcsvfhsaw7kqez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098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Test?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Improve quality - find faults</a:t>
            </a:r>
          </a:p>
          <a:p>
            <a:r>
              <a:rPr lang="en-US" altLang="en-US" dirty="0"/>
              <a:t>Measure quality</a:t>
            </a:r>
          </a:p>
          <a:p>
            <a:pPr lvl="1"/>
            <a:r>
              <a:rPr lang="en-US" altLang="en-US" dirty="0"/>
              <a:t>Prove there are no faults? (Is it possible?)</a:t>
            </a:r>
          </a:p>
          <a:p>
            <a:pPr lvl="1"/>
            <a:r>
              <a:rPr lang="en-US" altLang="en-US" dirty="0"/>
              <a:t>Determine if software is ready to be released</a:t>
            </a:r>
          </a:p>
          <a:p>
            <a:pPr lvl="1"/>
            <a:r>
              <a:rPr lang="en-US" altLang="en-US" dirty="0"/>
              <a:t>Determine what to work on</a:t>
            </a:r>
          </a:p>
          <a:p>
            <a:pPr lvl="1"/>
            <a:r>
              <a:rPr lang="en-US" altLang="en-US" dirty="0"/>
              <a:t>See if you made a mistake</a:t>
            </a:r>
          </a:p>
          <a:p>
            <a:r>
              <a:rPr lang="en-US" altLang="en-US" dirty="0"/>
              <a:t>Learn the software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624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vs. Debugging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Testing is detecting errors</a:t>
            </a:r>
          </a:p>
          <a:p>
            <a:r>
              <a:rPr lang="en-US" dirty="0"/>
              <a:t>Debugging is a means of diagnosing and correcting the root causes of errors that have already been detected.</a:t>
            </a:r>
          </a:p>
        </p:txBody>
      </p:sp>
    </p:spTree>
    <p:extLst>
      <p:ext uri="{BB962C8B-B14F-4D97-AF65-F5344CB8AC3E}">
        <p14:creationId xmlns:p14="http://schemas.microsoft.com/office/powerpoint/2010/main" val="3854360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Unit Testing</a:t>
            </a:r>
          </a:p>
          <a:p>
            <a:r>
              <a:rPr lang="en-US" dirty="0"/>
              <a:t>Component Testing</a:t>
            </a:r>
          </a:p>
          <a:p>
            <a:r>
              <a:rPr lang="en-US" dirty="0"/>
              <a:t>Integration Testing </a:t>
            </a:r>
          </a:p>
          <a:p>
            <a:r>
              <a:rPr lang="en-US" dirty="0"/>
              <a:t>Regression Testing</a:t>
            </a:r>
          </a:p>
          <a:p>
            <a:r>
              <a:rPr lang="en-US" dirty="0"/>
              <a:t>System Testing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455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Unit Testing</a:t>
            </a:r>
          </a:p>
          <a:p>
            <a:pPr marL="457200" lvl="1" indent="0">
              <a:buNone/>
            </a:pPr>
            <a:r>
              <a:rPr lang="en-US" dirty="0"/>
              <a:t>The execution of a complete class, routine, or small program that has been written by a single programmer or team of programmers, which is tested in isolation from the more complete system.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Component Testing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Integration Testing 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Regression Testing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System Testing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447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Approaches to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89925" cy="4972050"/>
          </a:xfrm>
        </p:spPr>
        <p:txBody>
          <a:bodyPr/>
          <a:lstStyle/>
          <a:p>
            <a:r>
              <a:rPr lang="en-US" dirty="0"/>
              <a:t>Black box testing: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White box testing:</a:t>
            </a:r>
          </a:p>
        </p:txBody>
      </p:sp>
    </p:spTree>
    <p:extLst>
      <p:ext uri="{BB962C8B-B14F-4D97-AF65-F5344CB8AC3E}">
        <p14:creationId xmlns:p14="http://schemas.microsoft.com/office/powerpoint/2010/main" val="1684360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Approaches to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89925" cy="4972050"/>
          </a:xfrm>
        </p:spPr>
        <p:txBody>
          <a:bodyPr/>
          <a:lstStyle/>
          <a:p>
            <a:r>
              <a:rPr lang="en-US" dirty="0"/>
              <a:t>Black box testing: a.k.a. Behavioral Testing</a:t>
            </a:r>
          </a:p>
          <a:p>
            <a:pPr lvl="1"/>
            <a:r>
              <a:rPr lang="en-US" dirty="0"/>
              <a:t>is a software testing method in which the internal structure/design/implementation of the item being tested is </a:t>
            </a:r>
            <a:r>
              <a:rPr lang="en-US" u="sng" dirty="0"/>
              <a:t>not</a:t>
            </a:r>
            <a:r>
              <a:rPr lang="en-US" dirty="0"/>
              <a:t> known to the tester.</a:t>
            </a:r>
          </a:p>
          <a:p>
            <a:pPr lvl="1"/>
            <a:endParaRPr lang="en-US" dirty="0"/>
          </a:p>
          <a:p>
            <a:r>
              <a:rPr lang="en-US" dirty="0"/>
              <a:t>White box testing: a.k.a. Structural Testing</a:t>
            </a:r>
          </a:p>
          <a:p>
            <a:pPr lvl="1"/>
            <a:r>
              <a:rPr lang="en-US" dirty="0"/>
              <a:t>exploits knowledge of the internal structure/design/implementation of the item being tested, generally to ensure good code coverage and test potential corner cases in the implementation.</a:t>
            </a:r>
          </a:p>
        </p:txBody>
      </p:sp>
    </p:spTree>
    <p:extLst>
      <p:ext uri="{BB962C8B-B14F-4D97-AF65-F5344CB8AC3E}">
        <p14:creationId xmlns:p14="http://schemas.microsoft.com/office/powerpoint/2010/main" val="1534392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 kind of tests?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Manual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Good for exploratory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Good for testing GUI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Manual regression testing is BORING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Automatic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Test is a program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Test is created by a tool that records user actions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The only way to make testing </a:t>
            </a:r>
            <a:r>
              <a:rPr lang="en-US" altLang="en-US" dirty="0">
                <a:solidFill>
                  <a:schemeClr val="tx2"/>
                </a:solidFill>
              </a:rPr>
              <a:t>efficient</a:t>
            </a:r>
            <a:r>
              <a:rPr lang="en-US" altLang="en-US" dirty="0"/>
              <a:t> as well as </a:t>
            </a:r>
            <a:r>
              <a:rPr lang="en-US" altLang="en-US" dirty="0">
                <a:solidFill>
                  <a:schemeClr val="tx2"/>
                </a:solidFill>
              </a:rPr>
              <a:t>effective</a:t>
            </a:r>
            <a:r>
              <a:rPr lang="en-US" altLang="en-US" dirty="0"/>
              <a:t> is to </a:t>
            </a:r>
            <a:r>
              <a:rPr lang="en-US" altLang="en-US" dirty="0">
                <a:solidFill>
                  <a:schemeClr val="tx2"/>
                </a:solidFill>
              </a:rPr>
              <a:t>automate</a:t>
            </a:r>
            <a:r>
              <a:rPr lang="en-US" altLang="en-US" dirty="0"/>
              <a:t> as much as possible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0060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>
            <a:lumMod val="20000"/>
            <a:lumOff val="80000"/>
          </a:schemeClr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66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66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62387</TotalTime>
  <Words>766</Words>
  <Application>Microsoft Macintosh PowerPoint</Application>
  <PresentationFormat>On-screen Show (4:3)</PresentationFormat>
  <Paragraphs>121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Arial Narrow</vt:lpstr>
      <vt:lpstr>Calibri</vt:lpstr>
      <vt:lpstr>Helvetica</vt:lpstr>
      <vt:lpstr>StarSymbol</vt:lpstr>
      <vt:lpstr>Times New Roman</vt:lpstr>
      <vt:lpstr>Wingdings</vt:lpstr>
      <vt:lpstr>Wingdings 2</vt:lpstr>
      <vt:lpstr>template2007</vt:lpstr>
      <vt:lpstr>Default Design</vt:lpstr>
      <vt:lpstr>Java &amp; Testing</vt:lpstr>
      <vt:lpstr>Things to have been doing</vt:lpstr>
      <vt:lpstr>Why Test?</vt:lpstr>
      <vt:lpstr>Testing vs. Debugging</vt:lpstr>
      <vt:lpstr>Types of testing</vt:lpstr>
      <vt:lpstr>Types of testing</vt:lpstr>
      <vt:lpstr>Two Approaches to Testing</vt:lpstr>
      <vt:lpstr>Two Approaches to Testing</vt:lpstr>
      <vt:lpstr>What kind of tests?</vt:lpstr>
      <vt:lpstr>Junit</vt:lpstr>
      <vt:lpstr>Definitions</vt:lpstr>
      <vt:lpstr>Black box testing exercise</vt:lpstr>
      <vt:lpstr>Bag of Testing Tricks</vt:lpstr>
      <vt:lpstr>Test First or Test Last?  (Guess)</vt:lpstr>
      <vt:lpstr>Test First</vt:lpstr>
      <vt:lpstr>Tic-Tac-Toe</vt:lpstr>
      <vt:lpstr>Evaluate Board</vt:lpstr>
      <vt:lpstr>Evaluate Board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Evans, Graham Carl</cp:lastModifiedBy>
  <cp:revision>823</cp:revision>
  <cp:lastPrinted>2016-08-23T21:30:12Z</cp:lastPrinted>
  <dcterms:created xsi:type="dcterms:W3CDTF">2012-06-25T16:07:00Z</dcterms:created>
  <dcterms:modified xsi:type="dcterms:W3CDTF">2019-01-17T18:08:35Z</dcterms:modified>
</cp:coreProperties>
</file>