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4" r:id="rId1"/>
  </p:sldMasterIdLst>
  <p:notesMasterIdLst>
    <p:notesMasterId r:id="rId21"/>
  </p:notesMasterIdLst>
  <p:sldIdLst>
    <p:sldId id="256" r:id="rId2"/>
    <p:sldId id="272" r:id="rId3"/>
    <p:sldId id="273" r:id="rId4"/>
    <p:sldId id="259" r:id="rId5"/>
    <p:sldId id="274" r:id="rId6"/>
    <p:sldId id="275" r:id="rId7"/>
    <p:sldId id="276" r:id="rId8"/>
    <p:sldId id="261" r:id="rId9"/>
    <p:sldId id="262" r:id="rId10"/>
    <p:sldId id="264" r:id="rId11"/>
    <p:sldId id="277" r:id="rId12"/>
    <p:sldId id="265" r:id="rId13"/>
    <p:sldId id="267" r:id="rId14"/>
    <p:sldId id="268" r:id="rId15"/>
    <p:sldId id="269" r:id="rId16"/>
    <p:sldId id="257" r:id="rId17"/>
    <p:sldId id="258" r:id="rId18"/>
    <p:sldId id="260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4"/>
  </p:normalViewPr>
  <p:slideViewPr>
    <p:cSldViewPr snapToGrid="0" snapToObjects="1">
      <p:cViewPr varScale="1">
        <p:scale>
          <a:sx n="99" d="100"/>
          <a:sy n="99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9B81E-5FBD-5B48-A894-665266184176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9D4F4-C238-9E4D-B7BC-9E7C87104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8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0B497-031D-C646-962C-4671FDD9A07D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on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 Carl Evans</a:t>
            </a:r>
          </a:p>
        </p:txBody>
      </p:sp>
    </p:spTree>
    <p:extLst>
      <p:ext uri="{BB962C8B-B14F-4D97-AF65-F5344CB8AC3E}">
        <p14:creationId xmlns:p14="http://schemas.microsoft.com/office/powerpoint/2010/main" val="11558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E94F-0F3E-3542-93F2-153E73B3F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behavior?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E7A7E-8840-884A-B2DA-F31140462D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10;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7170C-C35D-5A4C-A51E-7E84FF3214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address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EA0F-3B66-4B4A-8C97-0D3DEC1B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DB643-4204-0040-B8BC-C9C14AAD6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value</a:t>
            </a:r>
          </a:p>
          <a:p>
            <a:pPr lvl="1"/>
            <a:r>
              <a:rPr lang="en-US" dirty="0"/>
              <a:t>Make a copy</a:t>
            </a:r>
          </a:p>
          <a:p>
            <a:pPr lvl="1"/>
            <a:endParaRPr lang="en-US" dirty="0"/>
          </a:p>
          <a:p>
            <a:r>
              <a:rPr lang="en-US" dirty="0"/>
              <a:t>By reference</a:t>
            </a:r>
          </a:p>
          <a:p>
            <a:pPr lvl="1"/>
            <a:r>
              <a:rPr lang="en-US" dirty="0"/>
              <a:t>Like Java objects</a:t>
            </a:r>
          </a:p>
          <a:p>
            <a:pPr lvl="1"/>
            <a:endParaRPr lang="en-US" dirty="0"/>
          </a:p>
          <a:p>
            <a:r>
              <a:rPr lang="en-US" dirty="0"/>
              <a:t>By pointer</a:t>
            </a:r>
          </a:p>
          <a:p>
            <a:pPr lvl="1"/>
            <a:r>
              <a:rPr lang="en-US" dirty="0"/>
              <a:t>Pass a copy of the pointer</a:t>
            </a:r>
          </a:p>
        </p:txBody>
      </p:sp>
    </p:spTree>
    <p:extLst>
      <p:ext uri="{BB962C8B-B14F-4D97-AF65-F5344CB8AC3E}">
        <p14:creationId xmlns:p14="http://schemas.microsoft.com/office/powerpoint/2010/main" val="96974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46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7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87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(&amp;x);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5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CC86D-E298-0D47-A14F-AE2A1E61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414F-F0A5-1D4E-B240-F0E94D5C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Make code more readable and intuitive by allowing more natural 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Change the behavior of many of the standard operators based on the types that are being used.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have seen the overload of [] with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vector</a:t>
            </a:r>
          </a:p>
          <a:p>
            <a:pPr marL="0" indent="0">
              <a:buNone/>
            </a:pPr>
            <a:r>
              <a:rPr lang="en-US" dirty="0"/>
              <a:t>We have seen the overload of -&gt; and * with the iterator in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20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0D0B-2931-4A46-B200-B1D9882B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that can be overloaded in C++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CA65D95-6D3F-0747-B302-7F844E34B09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690">
                  <a:extLst>
                    <a:ext uri="{9D8B030D-6E8A-4147-A177-3AD203B41FA5}">
                      <a16:colId xmlns:a16="http://schemas.microsoft.com/office/drawing/2014/main" val="864779164"/>
                    </a:ext>
                  </a:extLst>
                </a:gridCol>
                <a:gridCol w="7572910">
                  <a:extLst>
                    <a:ext uri="{9D8B030D-6E8A-4147-A177-3AD203B41FA5}">
                      <a16:colId xmlns:a16="http://schemas.microsoft.com/office/drawing/2014/main" val="492227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Operator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Operators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9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Arithmetic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 - * / % ++ 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405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Bitwise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 | ^ ~ &gt;&gt; &lt;&lt;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04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Relational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 &lt;= &gt; &gt;= == !=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68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 &amp;&amp; ||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2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</a:t>
                      </a:r>
                    </a:p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+= -= *= /= %= ˆ= &amp;= |= &gt;&gt;= &lt;&lt;= &lt;= &gt;=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38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() [] -&gt; , -&gt;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31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944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76E52-67F4-4341-BCC0-0A7B6BF4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extraction and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FE901-45C2-C943-B3E1-39400B16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operator&lt;&lt;(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// write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to 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operator&gt;&gt;(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is, T&amp;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// read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from 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 /* T could not be constructed */ )        		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is.setstate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failbit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is;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83422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C09C-216F-BF4F-83B0-2321FC82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90A0E-5F16-0048-A1D7-601550BB3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4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ECAF-29F9-9446-80B4-E3F2776C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was fifth code review 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DC519-8F25-574D-B5D1-E4FF713F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Easy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Moderate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Challenging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Unreasonable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9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069D-6455-2042-BC33-72FBD9CA7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How long did fifth assignment 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0A1D-D867-094B-B394-63D977361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Less than 3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 to 6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 to 9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9 to 12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More than 12 hours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1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9F2BC-2741-274E-BC1E-A496BAB1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E24E0-1067-0944-9091-A5B22F094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File layout</a:t>
            </a:r>
          </a:p>
          <a:p>
            <a:r>
              <a:rPr lang="en-US" dirty="0"/>
              <a:t>.h </a:t>
            </a:r>
          </a:p>
          <a:p>
            <a:pPr lvl="1"/>
            <a:r>
              <a:rPr lang="en-US" dirty="0"/>
              <a:t>Declare structure of the object including member variables</a:t>
            </a:r>
          </a:p>
          <a:p>
            <a:pPr lvl="1"/>
            <a:r>
              <a:rPr lang="en-US" dirty="0"/>
              <a:t>Declare member functions (methods)</a:t>
            </a:r>
          </a:p>
          <a:p>
            <a:endParaRPr lang="en-US" dirty="0"/>
          </a:p>
          <a:p>
            <a:r>
              <a:rPr lang="en-US" dirty="0"/>
              <a:t>.</a:t>
            </a:r>
            <a:r>
              <a:rPr lang="en-US" dirty="0" err="1"/>
              <a:t>cpp</a:t>
            </a:r>
            <a:endParaRPr lang="en-US" dirty="0"/>
          </a:p>
          <a:p>
            <a:pPr lvl="1"/>
            <a:r>
              <a:rPr lang="en-US" dirty="0"/>
              <a:t>Define functions of the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5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2FB4A-04B9-4F44-B3FC-9AFA8C3C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611D1-9F79-834A-978A-59C0866A0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74" y="183589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double probability;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feature_vector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[28][28];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vector&lt;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ImageData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training_images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ImageData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tmp_image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&gt;&gt;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tmp_image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training_images.push_back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3186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E1F2-5B8A-D741-B5AE-590DFDDF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Pointers</a:t>
            </a:r>
            <a:br>
              <a:rPr lang="en-US" dirty="0"/>
            </a:br>
            <a:r>
              <a:rPr lang="en-US" dirty="0"/>
              <a:t>(Dereference Operator *, Address of Operator &amp;)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596E2-8E61-8549-BAE3-712CAC591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16712" cy="4351338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dirty="0"/>
              <a:t>Pointers are just variables</a:t>
            </a:r>
          </a:p>
          <a:p>
            <a:pPr lvl="1"/>
            <a:r>
              <a:rPr lang="en-US" dirty="0"/>
              <a:t>Store addresses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Declare in C++ as follows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ptr_x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nsolas" panose="020B0609020204030204" pitchFamily="49" charset="0"/>
              </a:rPr>
              <a:t>How do I set a pointer</a:t>
            </a:r>
          </a:p>
          <a:p>
            <a:pPr marL="457200" lvl="1" indent="0">
              <a:buNone/>
            </a:pPr>
            <a:r>
              <a:rPr lang="en-US" dirty="0" err="1">
                <a:cs typeface="Consolas" panose="020B0609020204030204" pitchFamily="49" charset="0"/>
              </a:rPr>
              <a:t>ptr_x</a:t>
            </a:r>
            <a:r>
              <a:rPr lang="en-US" dirty="0">
                <a:cs typeface="Consolas" panose="020B0609020204030204" pitchFamily="49" charset="0"/>
              </a:rPr>
              <a:t> = </a:t>
            </a:r>
            <a:r>
              <a:rPr lang="en-US" dirty="0" err="1">
                <a:cs typeface="Consolas" panose="020B0609020204030204" pitchFamily="49" charset="0"/>
              </a:rPr>
              <a:t>ptr_y</a:t>
            </a:r>
            <a:r>
              <a:rPr lang="en-US" dirty="0"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err="1">
                <a:cs typeface="Consolas" panose="020B0609020204030204" pitchFamily="49" charset="0"/>
              </a:rPr>
              <a:t>ptr_x</a:t>
            </a:r>
            <a:r>
              <a:rPr lang="en-US" dirty="0">
                <a:cs typeface="Consolas" panose="020B0609020204030204" pitchFamily="49" charset="0"/>
              </a:rPr>
              <a:t> = &amp;x;</a:t>
            </a:r>
          </a:p>
          <a:p>
            <a:pPr marL="457200" lvl="1" indent="0">
              <a:buNone/>
            </a:pPr>
            <a:endParaRPr lang="en-US" dirty="0"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nsolas" panose="020B0609020204030204" pitchFamily="49" charset="0"/>
              </a:rPr>
              <a:t>How do I access what a pointer points to?</a:t>
            </a:r>
          </a:p>
          <a:p>
            <a:pPr marL="457200" lvl="1" indent="0">
              <a:buNone/>
            </a:pPr>
            <a:r>
              <a:rPr lang="en-US" dirty="0">
                <a:cs typeface="Consolas" panose="020B0609020204030204" pitchFamily="49" charset="0"/>
              </a:rPr>
              <a:t>*</a:t>
            </a:r>
            <a:r>
              <a:rPr lang="en-US" dirty="0" err="1">
                <a:cs typeface="Consolas" panose="020B0609020204030204" pitchFamily="49" charset="0"/>
              </a:rPr>
              <a:t>ptr_x</a:t>
            </a:r>
            <a:r>
              <a:rPr lang="en-US" dirty="0">
                <a:cs typeface="Consolas" panose="020B0609020204030204" pitchFamily="49" charset="0"/>
              </a:rPr>
              <a:t> = 42;</a:t>
            </a:r>
          </a:p>
          <a:p>
            <a:pPr marL="457200" lvl="1" indent="0">
              <a:buNone/>
            </a:pPr>
            <a:r>
              <a:rPr lang="en-US" dirty="0" err="1">
                <a:cs typeface="Consolas" panose="020B0609020204030204" pitchFamily="49" charset="0"/>
              </a:rPr>
              <a:t>cout</a:t>
            </a:r>
            <a:r>
              <a:rPr lang="en-US" dirty="0">
                <a:cs typeface="Consolas" panose="020B0609020204030204" pitchFamily="49" charset="0"/>
              </a:rPr>
              <a:t> &lt;&lt; *</a:t>
            </a:r>
            <a:r>
              <a:rPr lang="en-US" dirty="0" err="1">
                <a:cs typeface="Consolas" panose="020B0609020204030204" pitchFamily="49" charset="0"/>
              </a:rPr>
              <a:t>ptr_x</a:t>
            </a:r>
            <a:r>
              <a:rPr lang="en-US" dirty="0">
                <a:cs typeface="Consolas" panose="020B0609020204030204" pitchFamily="49" charset="0"/>
              </a:rPr>
              <a:t>;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890096-4762-B84E-8BD8-CD84E030C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186" y="2125363"/>
            <a:ext cx="4225554" cy="34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13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7C2D-9123-F647-9400-51B8FB2B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behavior?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693ED-9010-3D40-86AC-DDCDCE15DC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10;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7C7A2-8CD8-D54F-9E07-8DC54D56BA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address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06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DC98-7E4A-F943-BCA0-54A8E0824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Dynamic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1E490-6FB6-C942-A28F-932735E2C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</a:t>
            </a:r>
          </a:p>
          <a:p>
            <a:pPr lvl="1"/>
            <a:r>
              <a:rPr lang="en-US" dirty="0"/>
              <a:t>allocates memory and constructs objects returning the address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heap_int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Can allocator arrays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heap_array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[10]</a:t>
            </a:r>
          </a:p>
          <a:p>
            <a:pPr lvl="1"/>
            <a:endParaRPr lang="en-US" dirty="0"/>
          </a:p>
          <a:p>
            <a:r>
              <a:rPr lang="en-US" dirty="0"/>
              <a:t>delete</a:t>
            </a:r>
          </a:p>
          <a:p>
            <a:pPr lvl="1"/>
            <a:r>
              <a:rPr lang="en-US" dirty="0"/>
              <a:t>Releases memory allocated with new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r>
              <a:rPr lang="en-US" dirty="0"/>
              <a:t>Must specify when releasing arrays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delete[]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heap_array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40172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E94F-0F3E-3542-93F2-153E73B3F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behavior?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E7A7E-8840-884A-B2DA-F31140462D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10;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7170C-C35D-5A4C-A51E-7E84FF3214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address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1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674</Words>
  <Application>Microsoft Macintosh PowerPoint</Application>
  <PresentationFormat>Widescreen</PresentationFormat>
  <Paragraphs>202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Office Theme</vt:lpstr>
      <vt:lpstr>More on C++</vt:lpstr>
      <vt:lpstr>How hard was fifth code review assignment?</vt:lpstr>
      <vt:lpstr>How long did fifth assignment take?</vt:lpstr>
      <vt:lpstr>Classes in C++</vt:lpstr>
      <vt:lpstr>So Far </vt:lpstr>
      <vt:lpstr>Pointers (Dereference Operator *, Address of Operator &amp;)</vt:lpstr>
      <vt:lpstr>What is the behavior?</vt:lpstr>
      <vt:lpstr>Explicit Dynamic Allocation</vt:lpstr>
      <vt:lpstr>What is the behavior?</vt:lpstr>
      <vt:lpstr>What is the behavior?</vt:lpstr>
      <vt:lpstr>Passing Arguments</vt:lpstr>
      <vt:lpstr>What happens?</vt:lpstr>
      <vt:lpstr>What happens?</vt:lpstr>
      <vt:lpstr>What happens?</vt:lpstr>
      <vt:lpstr>What happens?</vt:lpstr>
      <vt:lpstr>Operator Overloading</vt:lpstr>
      <vt:lpstr>Operators that can be overloaded in C++</vt:lpstr>
      <vt:lpstr>Stream extraction and insertion</vt:lpstr>
      <vt:lpstr>Student Record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Graham Carl</dc:creator>
  <cp:lastModifiedBy>Evans, Graham Carl</cp:lastModifiedBy>
  <cp:revision>66</cp:revision>
  <dcterms:created xsi:type="dcterms:W3CDTF">2018-02-26T21:03:32Z</dcterms:created>
  <dcterms:modified xsi:type="dcterms:W3CDTF">2018-10-09T18:01:56Z</dcterms:modified>
</cp:coreProperties>
</file>