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6"/>
  </p:notesMasterIdLst>
  <p:handoutMasterIdLst>
    <p:handoutMasterId r:id="rId47"/>
  </p:handoutMasterIdLst>
  <p:sldIdLst>
    <p:sldId id="563" r:id="rId2"/>
    <p:sldId id="682" r:id="rId3"/>
    <p:sldId id="622" r:id="rId4"/>
    <p:sldId id="655" r:id="rId5"/>
    <p:sldId id="656" r:id="rId6"/>
    <p:sldId id="657" r:id="rId7"/>
    <p:sldId id="658" r:id="rId8"/>
    <p:sldId id="659" r:id="rId9"/>
    <p:sldId id="660" r:id="rId10"/>
    <p:sldId id="661" r:id="rId11"/>
    <p:sldId id="662" r:id="rId12"/>
    <p:sldId id="663" r:id="rId13"/>
    <p:sldId id="664" r:id="rId14"/>
    <p:sldId id="665" r:id="rId15"/>
    <p:sldId id="666" r:id="rId16"/>
    <p:sldId id="683" r:id="rId17"/>
    <p:sldId id="684" r:id="rId18"/>
    <p:sldId id="685" r:id="rId19"/>
    <p:sldId id="686" r:id="rId20"/>
    <p:sldId id="687" r:id="rId21"/>
    <p:sldId id="688" r:id="rId22"/>
    <p:sldId id="689" r:id="rId23"/>
    <p:sldId id="690" r:id="rId24"/>
    <p:sldId id="691" r:id="rId25"/>
    <p:sldId id="692" r:id="rId26"/>
    <p:sldId id="693" r:id="rId27"/>
    <p:sldId id="694" r:id="rId28"/>
    <p:sldId id="695" r:id="rId29"/>
    <p:sldId id="696" r:id="rId30"/>
    <p:sldId id="697" r:id="rId31"/>
    <p:sldId id="698" r:id="rId32"/>
    <p:sldId id="699" r:id="rId33"/>
    <p:sldId id="700" r:id="rId34"/>
    <p:sldId id="701" r:id="rId35"/>
    <p:sldId id="702" r:id="rId36"/>
    <p:sldId id="703" r:id="rId37"/>
    <p:sldId id="704" r:id="rId38"/>
    <p:sldId id="705" r:id="rId39"/>
    <p:sldId id="706" r:id="rId40"/>
    <p:sldId id="707" r:id="rId41"/>
    <p:sldId id="708" r:id="rId42"/>
    <p:sldId id="709" r:id="rId43"/>
    <p:sldId id="710" r:id="rId44"/>
    <p:sldId id="711" r:id="rId45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CC"/>
    <a:srgbClr val="FF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01" autoAdjust="0"/>
  </p:normalViewPr>
  <p:slideViewPr>
    <p:cSldViewPr>
      <p:cViewPr varScale="1">
        <p:scale>
          <a:sx n="110" d="100"/>
          <a:sy n="110" d="100"/>
        </p:scale>
        <p:origin x="-16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8975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68800"/>
            <a:ext cx="5095875" cy="4137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530</a:t>
            </a:r>
            <a:r>
              <a:rPr lang="en-US" dirty="0"/>
              <a:t> – Analysis Techniques for Large-Scale Electrical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429000"/>
            <a:ext cx="8534400" cy="1752600"/>
          </a:xfrm>
        </p:spPr>
        <p:txBody>
          <a:bodyPr/>
          <a:lstStyle/>
          <a:p>
            <a:r>
              <a:rPr lang="en-US" dirty="0" smtClean="0"/>
              <a:t>Prof. Hao Zhu</a:t>
            </a:r>
            <a:endParaRPr lang="en-US" dirty="0"/>
          </a:p>
          <a:p>
            <a:r>
              <a:rPr lang="en-US" sz="2600" dirty="0" smtClean="0"/>
              <a:t>Dept. </a:t>
            </a:r>
            <a:r>
              <a:rPr lang="en-US" sz="2600" dirty="0"/>
              <a:t>of Electrical and Computer Engineering</a:t>
            </a:r>
          </a:p>
          <a:p>
            <a:r>
              <a:rPr lang="en-US" sz="2600" dirty="0"/>
              <a:t>University of Illinois at </a:t>
            </a:r>
            <a:r>
              <a:rPr lang="en-US" sz="2600" dirty="0" smtClean="0"/>
              <a:t>Urbana-Champaign</a:t>
            </a:r>
          </a:p>
          <a:p>
            <a:r>
              <a:rPr lang="en-US" sz="2600" dirty="0" smtClean="0"/>
              <a:t>haozhu@illinois.edu</a:t>
            </a:r>
          </a:p>
          <a:p>
            <a:endParaRPr lang="en-US" sz="1500" dirty="0" smtClean="0"/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9/28/2015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9: Ordering for Sparse Systems</a:t>
            </a:r>
            <a:endParaRPr lang="en-US" b="1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509" name="Group 261"/>
          <p:cNvGraphicFramePr>
            <a:graphicFrameLocks noGrp="1"/>
          </p:cNvGraphicFramePr>
          <p:nvPr/>
        </p:nvGraphicFramePr>
        <p:xfrm>
          <a:off x="533400" y="1447800"/>
          <a:ext cx="3810000" cy="3721104"/>
        </p:xfrm>
        <a:graphic>
          <a:graphicData uri="http://schemas.openxmlformats.org/drawingml/2006/table">
            <a:tbl>
              <a:tblPr/>
              <a:tblGrid>
                <a:gridCol w="476250"/>
                <a:gridCol w="476250"/>
                <a:gridCol w="476250"/>
                <a:gridCol w="476250"/>
                <a:gridCol w="476250"/>
                <a:gridCol w="476250"/>
                <a:gridCol w="476250"/>
                <a:gridCol w="47625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46" name="Rectangle 98"/>
          <p:cNvSpPr>
            <a:spLocks noChangeArrowheads="1"/>
          </p:cNvSpPr>
          <p:nvPr/>
        </p:nvSpPr>
        <p:spPr bwMode="auto">
          <a:xfrm>
            <a:off x="609600" y="5500688"/>
            <a:ext cx="3694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>
                <a:latin typeface="Times New Roman" pitchFamily="18" charset="0"/>
              </a:rPr>
              <a:t>the reordered system</a:t>
            </a:r>
          </a:p>
        </p:txBody>
      </p:sp>
      <p:graphicFrame>
        <p:nvGraphicFramePr>
          <p:cNvPr id="53550" name="Group 302"/>
          <p:cNvGraphicFramePr>
            <a:graphicFrameLocks noGrp="1"/>
          </p:cNvGraphicFramePr>
          <p:nvPr/>
        </p:nvGraphicFramePr>
        <p:xfrm>
          <a:off x="4800600" y="1460500"/>
          <a:ext cx="3657600" cy="3657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443" name="Rectangle 195"/>
          <p:cNvSpPr>
            <a:spLocks noChangeArrowheads="1"/>
          </p:cNvSpPr>
          <p:nvPr/>
        </p:nvSpPr>
        <p:spPr bwMode="auto">
          <a:xfrm>
            <a:off x="4724400" y="5394325"/>
            <a:ext cx="449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ct val="125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>
                <a:latin typeface="Times New Roman" pitchFamily="18" charset="0"/>
              </a:rPr>
              <a:t>the post- elimination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</a:rPr>
              <a:t>reordered system</a:t>
            </a:r>
          </a:p>
        </p:txBody>
      </p:sp>
      <p:sp>
        <p:nvSpPr>
          <p:cNvPr id="53444" name="Text Box 196"/>
          <p:cNvSpPr txBox="1">
            <a:spLocks noChangeArrowheads="1"/>
          </p:cNvSpPr>
          <p:nvPr/>
        </p:nvSpPr>
        <p:spPr bwMode="auto">
          <a:xfrm>
            <a:off x="0" y="1968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Example: Reordered Structure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060" y="1528504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6245" y="1275097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88310" y="1494836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42330" y="1528500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5515" y="1275093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837580" y="1494832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39724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For structurally symmetric matrices we </a:t>
            </a:r>
            <a:r>
              <a:rPr lang="en-US" sz="2800" dirty="0">
                <a:latin typeface="+mj-lt"/>
              </a:rPr>
              <a:t>can gain good insights into the problem by examining the graph-theoretic interpretation of the </a:t>
            </a:r>
            <a:r>
              <a:rPr lang="en-US" sz="2800" dirty="0" smtClean="0">
                <a:latin typeface="+mj-lt"/>
              </a:rPr>
              <a:t>factorization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This </a:t>
            </a:r>
            <a:r>
              <a:rPr lang="en-US" sz="2800" dirty="0">
                <a:latin typeface="+mj-lt"/>
              </a:rPr>
              <a:t>assumption involves essentially no loss in generality since if  </a:t>
            </a:r>
            <a:r>
              <a:rPr lang="en-US" sz="2800" dirty="0" err="1" smtClean="0">
                <a:latin typeface="+mj-lt"/>
              </a:rPr>
              <a:t>a</a:t>
            </a:r>
            <a:r>
              <a:rPr lang="en-US" sz="2800" baseline="-25000" dirty="0" err="1" smtClean="0">
                <a:latin typeface="+mj-lt"/>
              </a:rPr>
              <a:t>ij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  <a:sym typeface="Symbol"/>
              </a:rPr>
              <a:t> 0 </a:t>
            </a:r>
            <a:r>
              <a:rPr lang="en-US" sz="2800" dirty="0" smtClean="0">
                <a:latin typeface="+mj-lt"/>
              </a:rPr>
              <a:t>but </a:t>
            </a:r>
            <a:r>
              <a:rPr lang="en-US" sz="2800" dirty="0" err="1" smtClean="0">
                <a:latin typeface="+mj-lt"/>
              </a:rPr>
              <a:t>a</a:t>
            </a:r>
            <a:r>
              <a:rPr lang="en-US" sz="2800" baseline="-25000" dirty="0" err="1" smtClean="0">
                <a:latin typeface="+mj-lt"/>
              </a:rPr>
              <a:t>ji</a:t>
            </a:r>
            <a:r>
              <a:rPr lang="en-US" sz="2800" dirty="0" smtClean="0">
                <a:latin typeface="+mj-lt"/>
              </a:rPr>
              <a:t> = 0 we simply treat       as </a:t>
            </a:r>
            <a:r>
              <a:rPr lang="en-US" sz="2800" dirty="0">
                <a:latin typeface="+mj-lt"/>
              </a:rPr>
              <a:t>a </a:t>
            </a:r>
            <a:r>
              <a:rPr lang="en-US" sz="2800" i="1" dirty="0" smtClean="0">
                <a:latin typeface="+mj-lt"/>
                <a:cs typeface="Times New Roman" pitchFamily="18" charset="0"/>
              </a:rPr>
              <a:t>nonzero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element with the value </a:t>
            </a:r>
            <a:r>
              <a:rPr lang="en-US" sz="2800" i="1" dirty="0" smtClean="0">
                <a:latin typeface="+mj-lt"/>
              </a:rPr>
              <a:t>0</a:t>
            </a:r>
            <a:r>
              <a:rPr lang="en-US" sz="2800" dirty="0" smtClean="0">
                <a:latin typeface="+mj-lt"/>
              </a:rPr>
              <a:t>; in this way, we ensure that  </a:t>
            </a:r>
            <a:r>
              <a:rPr lang="en-US" sz="2800" b="1" dirty="0" smtClean="0">
                <a:latin typeface="+mj-lt"/>
              </a:rPr>
              <a:t>A</a:t>
            </a:r>
            <a:r>
              <a:rPr lang="en-US" sz="2800" dirty="0" smtClean="0">
                <a:latin typeface="+mj-lt"/>
              </a:rPr>
              <a:t> has a symmetric structure</a:t>
            </a:r>
            <a:endParaRPr lang="en-US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We </a:t>
            </a:r>
            <a:r>
              <a:rPr lang="en-US" sz="2800" dirty="0">
                <a:latin typeface="+mj-lt"/>
              </a:rPr>
              <a:t>term a matrix as </a:t>
            </a:r>
            <a:r>
              <a:rPr lang="en-US" sz="2800" i="1" dirty="0">
                <a:latin typeface="+mj-lt"/>
              </a:rPr>
              <a:t>structurally symmetric</a:t>
            </a:r>
            <a:r>
              <a:rPr lang="en-US" sz="2800" dirty="0">
                <a:latin typeface="+mj-lt"/>
              </a:rPr>
              <a:t> whenever it has a symmetric zero-nonzero pattern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Fills for Structurally Symmetric Matrices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280160"/>
            <a:ext cx="847344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We make use of </a:t>
            </a:r>
            <a:r>
              <a:rPr lang="en-US" sz="2800" dirty="0" smtClean="0">
                <a:latin typeface="+mj-lt"/>
              </a:rPr>
              <a:t>graph-theoretic </a:t>
            </a:r>
            <a:r>
              <a:rPr lang="en-US" sz="2800" dirty="0">
                <a:latin typeface="+mj-lt"/>
              </a:rPr>
              <a:t>notions to develop a practical reordering scheme for sparse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We associate a graph </a:t>
            </a:r>
            <a:r>
              <a:rPr lang="en-US" sz="2800" dirty="0" smtClean="0">
                <a:latin typeface="+mj-lt"/>
              </a:rPr>
              <a:t>G with </a:t>
            </a:r>
            <a:r>
              <a:rPr lang="en-US" sz="2800" dirty="0">
                <a:latin typeface="+mj-lt"/>
              </a:rPr>
              <a:t>the zero-nonzero structure of the </a:t>
            </a:r>
            <a:r>
              <a:rPr lang="en-US" sz="2800" i="1" dirty="0" smtClean="0">
                <a:latin typeface="+mj-lt"/>
              </a:rPr>
              <a:t>n by n </a:t>
            </a:r>
            <a:r>
              <a:rPr lang="en-US" sz="2800" dirty="0" smtClean="0">
                <a:latin typeface="+mj-lt"/>
              </a:rPr>
              <a:t>matrix </a:t>
            </a:r>
            <a:r>
              <a:rPr lang="en-US" sz="2800" b="1" dirty="0" smtClean="0">
                <a:latin typeface="+mj-lt"/>
              </a:rPr>
              <a:t>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We </a:t>
            </a:r>
            <a:r>
              <a:rPr lang="en-US" sz="2800" dirty="0">
                <a:latin typeface="+mj-lt"/>
              </a:rPr>
              <a:t>construct the graph </a:t>
            </a:r>
            <a:r>
              <a:rPr lang="en-US" sz="2800" dirty="0" smtClean="0">
                <a:latin typeface="+mj-lt"/>
              </a:rPr>
              <a:t>G </a:t>
            </a:r>
            <a:r>
              <a:rPr lang="en-US" sz="2800" dirty="0">
                <a:latin typeface="+mj-lt"/>
              </a:rPr>
              <a:t>associated with the matrix </a:t>
            </a:r>
            <a:r>
              <a:rPr lang="en-US" sz="2800" b="1" dirty="0" smtClean="0">
                <a:latin typeface="+mj-lt"/>
              </a:rPr>
              <a:t>A </a:t>
            </a:r>
            <a:r>
              <a:rPr lang="en-US" sz="2800" dirty="0" smtClean="0">
                <a:latin typeface="+mj-lt"/>
              </a:rPr>
              <a:t>as </a:t>
            </a:r>
            <a:r>
              <a:rPr lang="en-US" sz="2800" dirty="0">
                <a:latin typeface="+mj-lt"/>
              </a:rPr>
              <a:t>follows</a:t>
            </a:r>
            <a:r>
              <a:rPr lang="en-US" sz="2800" dirty="0" smtClean="0">
                <a:latin typeface="+mj-lt"/>
              </a:rPr>
              <a:t>:</a:t>
            </a:r>
          </a:p>
          <a:p>
            <a:pPr marL="1025525" indent="-452438"/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i</a:t>
            </a:r>
            <a:r>
              <a:rPr lang="en-US" sz="2800" i="1" dirty="0">
                <a:latin typeface="+mj-lt"/>
              </a:rPr>
              <a:t>.</a:t>
            </a:r>
            <a:r>
              <a:rPr lang="en-US" sz="2800" dirty="0"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G has </a:t>
            </a:r>
            <a:r>
              <a:rPr lang="en-US" i="1" dirty="0">
                <a:latin typeface="+mj-lt"/>
              </a:rPr>
              <a:t>n</a:t>
            </a:r>
            <a:r>
              <a:rPr lang="en-US" dirty="0">
                <a:latin typeface="+mj-lt"/>
              </a:rPr>
              <a:t> nodes corresponding to the dimension </a:t>
            </a:r>
            <a:r>
              <a:rPr lang="en-US" i="1" dirty="0">
                <a:latin typeface="+mj-lt"/>
              </a:rPr>
              <a:t>n</a:t>
            </a:r>
            <a:r>
              <a:rPr lang="en-US" dirty="0">
                <a:latin typeface="+mj-lt"/>
              </a:rPr>
              <a:t> of the square </a:t>
            </a:r>
            <a:r>
              <a:rPr lang="en-US" dirty="0" smtClean="0">
                <a:latin typeface="+mj-lt"/>
              </a:rPr>
              <a:t>matrix: </a:t>
            </a:r>
            <a:r>
              <a:rPr lang="en-US" dirty="0">
                <a:latin typeface="+mj-lt"/>
              </a:rPr>
              <a:t>node  </a:t>
            </a:r>
            <a:r>
              <a:rPr lang="en-US" i="1" dirty="0" err="1">
                <a:latin typeface="+mj-lt"/>
              </a:rPr>
              <a:t>i</a:t>
            </a:r>
            <a:r>
              <a:rPr lang="en-US" i="1" dirty="0">
                <a:latin typeface="+mj-lt"/>
              </a:rPr>
              <a:t>  </a:t>
            </a:r>
            <a:r>
              <a:rPr lang="en-US" dirty="0">
                <a:latin typeface="+mj-lt"/>
              </a:rPr>
              <a:t>represents both  the column </a:t>
            </a:r>
            <a:r>
              <a:rPr lang="en-US" i="1" dirty="0" err="1">
                <a:latin typeface="+mj-lt"/>
                <a:cs typeface="Times New Roman" pitchFamily="18" charset="0"/>
              </a:rPr>
              <a:t>i</a:t>
            </a:r>
            <a:r>
              <a:rPr lang="en-US" dirty="0">
                <a:latin typeface="+mj-lt"/>
              </a:rPr>
              <a:t> and the row </a:t>
            </a:r>
            <a:r>
              <a:rPr lang="en-US" i="1" dirty="0" err="1">
                <a:latin typeface="+mj-lt"/>
                <a:cs typeface="Times New Roman" pitchFamily="18" charset="0"/>
              </a:rPr>
              <a:t>i</a:t>
            </a:r>
            <a:r>
              <a:rPr lang="en-US" i="1" dirty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</a:rPr>
              <a:t>of </a:t>
            </a:r>
            <a:r>
              <a:rPr lang="en-US" b="1" dirty="0" smtClean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;</a:t>
            </a:r>
            <a:endParaRPr lang="en-US" i="1" dirty="0">
              <a:latin typeface="+mj-lt"/>
            </a:endParaRPr>
          </a:p>
          <a:p>
            <a:pPr marL="1025525" indent="-452438"/>
            <a:r>
              <a:rPr lang="en-US" i="1" dirty="0">
                <a:latin typeface="+mj-lt"/>
              </a:rPr>
              <a:t>ii.</a:t>
            </a:r>
            <a:r>
              <a:rPr lang="en-US" dirty="0">
                <a:latin typeface="+mj-lt"/>
              </a:rPr>
              <a:t>  a branch (</a:t>
            </a:r>
            <a:r>
              <a:rPr lang="en-US" i="1" dirty="0">
                <a:latin typeface="+mj-lt"/>
              </a:rPr>
              <a:t>k, </a:t>
            </a:r>
            <a:r>
              <a:rPr lang="en-US" i="1" dirty="0" smtClean="0">
                <a:latin typeface="+mj-lt"/>
              </a:rPr>
              <a:t>j</a:t>
            </a:r>
            <a:r>
              <a:rPr lang="en-US" dirty="0" smtClean="0">
                <a:latin typeface="+mj-lt"/>
              </a:rPr>
              <a:t>) </a:t>
            </a:r>
            <a:r>
              <a:rPr lang="en-US" dirty="0">
                <a:latin typeface="+mj-lt"/>
              </a:rPr>
              <a:t>connecting nodes </a:t>
            </a:r>
            <a:r>
              <a:rPr lang="en-US" i="1" dirty="0">
                <a:latin typeface="+mj-lt"/>
              </a:rPr>
              <a:t>k</a:t>
            </a:r>
            <a:r>
              <a:rPr lang="en-US" dirty="0">
                <a:latin typeface="+mj-lt"/>
              </a:rPr>
              <a:t> and </a:t>
            </a:r>
            <a:r>
              <a:rPr lang="en-US" i="1" dirty="0">
                <a:latin typeface="+mj-lt"/>
              </a:rPr>
              <a:t>j</a:t>
            </a:r>
            <a:r>
              <a:rPr lang="en-US" dirty="0">
                <a:latin typeface="+mj-lt"/>
              </a:rPr>
              <a:t> exists if and only if the element </a:t>
            </a:r>
            <a:r>
              <a:rPr lang="en-US" dirty="0" err="1" smtClean="0">
                <a:latin typeface="+mj-lt"/>
              </a:rPr>
              <a:t>a</a:t>
            </a:r>
            <a:r>
              <a:rPr lang="en-US" baseline="-25000" dirty="0" err="1" smtClean="0">
                <a:latin typeface="+mj-lt"/>
              </a:rPr>
              <a:t>jk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>
                <a:latin typeface="+mj-lt"/>
              </a:rPr>
              <a:t>and, by structural symmetry, </a:t>
            </a:r>
            <a:r>
              <a:rPr lang="en-US" dirty="0" err="1">
                <a:latin typeface="+mj-lt"/>
              </a:rPr>
              <a:t>a</a:t>
            </a:r>
            <a:r>
              <a:rPr lang="en-US" baseline="-25000" dirty="0" err="1" smtClean="0">
                <a:latin typeface="+mj-lt"/>
              </a:rPr>
              <a:t>kj</a:t>
            </a:r>
            <a:r>
              <a:rPr lang="en-US" dirty="0" smtClean="0">
                <a:latin typeface="+mj-lt"/>
              </a:rPr>
              <a:t>) is </a:t>
            </a:r>
            <a:r>
              <a:rPr lang="en-US" dirty="0">
                <a:latin typeface="+mj-lt"/>
              </a:rPr>
              <a:t>nonzero; the self loop corresponding </a:t>
            </a:r>
            <a:r>
              <a:rPr lang="en-US" dirty="0" smtClean="0">
                <a:latin typeface="+mj-lt"/>
              </a:rPr>
              <a:t>to </a:t>
            </a:r>
            <a:r>
              <a:rPr lang="en-US" dirty="0" err="1">
                <a:latin typeface="+mj-lt"/>
              </a:rPr>
              <a:t>a</a:t>
            </a:r>
            <a:r>
              <a:rPr lang="en-US" baseline="-25000" dirty="0" err="1" smtClean="0">
                <a:latin typeface="+mj-lt"/>
              </a:rPr>
              <a:t>kk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is </a:t>
            </a:r>
            <a:r>
              <a:rPr lang="en-US" dirty="0" smtClean="0">
                <a:latin typeface="+mj-lt"/>
              </a:rPr>
              <a:t>not needed</a:t>
            </a:r>
            <a:endParaRPr lang="en-US" dirty="0">
              <a:latin typeface="+mj-lt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Graph Associated with A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Example: Resistive Network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5760" y="128016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We consider the simple linear resistive network with the topology shown below </a:t>
            </a:r>
          </a:p>
        </p:txBody>
      </p:sp>
      <p:graphicFrame>
        <p:nvGraphicFramePr>
          <p:cNvPr id="6305" name="Object 161"/>
          <p:cNvGraphicFramePr>
            <a:graphicFrameLocks noChangeAspect="1"/>
          </p:cNvGraphicFramePr>
          <p:nvPr/>
        </p:nvGraphicFramePr>
        <p:xfrm>
          <a:off x="2286000" y="2667000"/>
          <a:ext cx="5191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38" name="Equation" r:id="rId3" imgW="228600" imgH="241200" progId="Equation.DSMT4">
                  <p:embed/>
                </p:oleObj>
              </mc:Choice>
              <mc:Fallback>
                <p:oleObj name="Equation" r:id="rId3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5191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7" name="Object 163"/>
          <p:cNvGraphicFramePr>
            <a:graphicFrameLocks noChangeAspect="1"/>
          </p:cNvGraphicFramePr>
          <p:nvPr/>
        </p:nvGraphicFramePr>
        <p:xfrm>
          <a:off x="6248400" y="2590800"/>
          <a:ext cx="5476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39" name="Equation" r:id="rId5" imgW="241200" imgH="241200" progId="Equation.DSMT4">
                  <p:embed/>
                </p:oleObj>
              </mc:Choice>
              <mc:Fallback>
                <p:oleObj name="Equation" r:id="rId5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90800"/>
                        <a:ext cx="54768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10" name="Object 166"/>
          <p:cNvGraphicFramePr>
            <a:graphicFrameLocks noChangeAspect="1"/>
          </p:cNvGraphicFramePr>
          <p:nvPr/>
        </p:nvGraphicFramePr>
        <p:xfrm>
          <a:off x="2590800" y="5867400"/>
          <a:ext cx="5492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40" name="Equation" r:id="rId7" imgW="241200" imgH="241200" progId="Equation.DSMT4">
                  <p:embed/>
                </p:oleObj>
              </mc:Choice>
              <mc:Fallback>
                <p:oleObj name="Equation" r:id="rId7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867400"/>
                        <a:ext cx="5492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9" name="Object 165"/>
          <p:cNvGraphicFramePr>
            <a:graphicFrameLocks noChangeAspect="1"/>
          </p:cNvGraphicFramePr>
          <p:nvPr/>
        </p:nvGraphicFramePr>
        <p:xfrm>
          <a:off x="6248400" y="5867400"/>
          <a:ext cx="5492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41" name="Equation" r:id="rId9" imgW="241200" imgH="241200" progId="Equation.DSMT4">
                  <p:embed/>
                </p:oleObj>
              </mc:Choice>
              <mc:Fallback>
                <p:oleObj name="Equation" r:id="rId9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867400"/>
                        <a:ext cx="5492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251960" y="2947358"/>
            <a:ext cx="74676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124200" y="2947358"/>
            <a:ext cx="152400" cy="2286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943600" y="2971800"/>
            <a:ext cx="152400" cy="2286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048000" y="5715000"/>
            <a:ext cx="152400" cy="2286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43600" y="5808452"/>
            <a:ext cx="152400" cy="2286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>
            <a:stCxn id="4" idx="6"/>
            <a:endCxn id="3" idx="1"/>
          </p:cNvCxnSpPr>
          <p:nvPr/>
        </p:nvCxnSpPr>
        <p:spPr bwMode="auto">
          <a:xfrm>
            <a:off x="3276600" y="3061658"/>
            <a:ext cx="9753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>
            <a:stCxn id="3" idx="3"/>
            <a:endCxn id="12" idx="2"/>
          </p:cNvCxnSpPr>
          <p:nvPr/>
        </p:nvCxnSpPr>
        <p:spPr bwMode="auto">
          <a:xfrm>
            <a:off x="4998720" y="3061658"/>
            <a:ext cx="944880" cy="24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 rot="5400000">
            <a:off x="2750820" y="4116263"/>
            <a:ext cx="74676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/>
          <p:cNvCxnSpPr>
            <a:stCxn id="4" idx="4"/>
            <a:endCxn id="21" idx="1"/>
          </p:cNvCxnSpPr>
          <p:nvPr/>
        </p:nvCxnSpPr>
        <p:spPr bwMode="auto">
          <a:xfrm flipH="1">
            <a:off x="3124200" y="3175958"/>
            <a:ext cx="76200" cy="681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>
            <a:stCxn id="21" idx="3"/>
            <a:endCxn id="13" idx="0"/>
          </p:cNvCxnSpPr>
          <p:nvPr/>
        </p:nvCxnSpPr>
        <p:spPr bwMode="auto">
          <a:xfrm>
            <a:off x="3124200" y="4603943"/>
            <a:ext cx="0" cy="11110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4267200" y="5867400"/>
            <a:ext cx="74676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5684520" y="4221480"/>
            <a:ext cx="74676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stCxn id="12" idx="4"/>
            <a:endCxn id="27" idx="1"/>
          </p:cNvCxnSpPr>
          <p:nvPr/>
        </p:nvCxnSpPr>
        <p:spPr bwMode="auto">
          <a:xfrm>
            <a:off x="6019800" y="3200400"/>
            <a:ext cx="3810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>
            <a:stCxn id="27" idx="3"/>
            <a:endCxn id="14" idx="0"/>
          </p:cNvCxnSpPr>
          <p:nvPr/>
        </p:nvCxnSpPr>
        <p:spPr bwMode="auto">
          <a:xfrm flipH="1">
            <a:off x="6019800" y="4709160"/>
            <a:ext cx="38100" cy="10992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3" idx="6"/>
            <a:endCxn id="26" idx="1"/>
          </p:cNvCxnSpPr>
          <p:nvPr/>
        </p:nvCxnSpPr>
        <p:spPr bwMode="auto">
          <a:xfrm>
            <a:off x="3200400" y="5829300"/>
            <a:ext cx="10668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26" idx="3"/>
            <a:endCxn id="14" idx="2"/>
          </p:cNvCxnSpPr>
          <p:nvPr/>
        </p:nvCxnSpPr>
        <p:spPr bwMode="auto">
          <a:xfrm flipV="1">
            <a:off x="5013960" y="5922752"/>
            <a:ext cx="929640" cy="5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998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The corresponding </a:t>
            </a:r>
            <a:r>
              <a:rPr lang="en-US" sz="2800" dirty="0" smtClean="0">
                <a:latin typeface="+mj-lt"/>
              </a:rPr>
              <a:t>conductance matrix (or Ybus)  </a:t>
            </a:r>
            <a:r>
              <a:rPr lang="en-US" sz="2800" dirty="0">
                <a:latin typeface="+mj-lt"/>
              </a:rPr>
              <a:t>has the following zero - nonzero pattern: </a:t>
            </a:r>
          </a:p>
        </p:txBody>
      </p:sp>
      <p:graphicFrame>
        <p:nvGraphicFramePr>
          <p:cNvPr id="5338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61649"/>
              </p:ext>
            </p:extLst>
          </p:nvPr>
        </p:nvGraphicFramePr>
        <p:xfrm>
          <a:off x="2667000" y="2858525"/>
          <a:ext cx="3505200" cy="2895602"/>
        </p:xfrm>
        <a:graphic>
          <a:graphicData uri="http://schemas.openxmlformats.org/drawingml/2006/table">
            <a:tbl>
              <a:tblPr/>
              <a:tblGrid>
                <a:gridCol w="701675"/>
                <a:gridCol w="700088"/>
                <a:gridCol w="701675"/>
                <a:gridCol w="700087"/>
                <a:gridCol w="70167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78205" y="3079375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0765" y="274320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667000" y="2879481"/>
            <a:ext cx="700593" cy="7118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Linear Resistive Network</a:t>
            </a:r>
            <a:endParaRPr lang="en-US" sz="3600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Example: Linear Resistive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Network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>
                <a:latin typeface="+mj-lt"/>
              </a:rPr>
              <a:t>The associated 4-node graph of the matrix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358887" y="2094351"/>
            <a:ext cx="4343400" cy="2420938"/>
            <a:chOff x="3885" y="7830"/>
            <a:chExt cx="4493" cy="237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005" y="7830"/>
              <a:ext cx="4373" cy="2372"/>
              <a:chOff x="2160" y="8100"/>
              <a:chExt cx="5108" cy="2882"/>
            </a:xfrm>
          </p:grpSpPr>
          <p:sp>
            <p:nvSpPr>
              <p:cNvPr id="11" name="Oval 5"/>
              <p:cNvSpPr>
                <a:spLocks noChangeAspect="1" noChangeArrowheads="1"/>
              </p:cNvSpPr>
              <p:nvPr/>
            </p:nvSpPr>
            <p:spPr bwMode="auto">
              <a:xfrm>
                <a:off x="2160" y="8100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5040" y="8100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235" y="8190"/>
                <a:ext cx="29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Oval 8"/>
              <p:cNvSpPr>
                <a:spLocks noChangeAspect="1" noChangeArrowheads="1"/>
              </p:cNvSpPr>
              <p:nvPr/>
            </p:nvSpPr>
            <p:spPr bwMode="auto">
              <a:xfrm>
                <a:off x="2175" y="9795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5055" y="9795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2250" y="9885"/>
                <a:ext cx="29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2250" y="8190"/>
                <a:ext cx="2880" cy="169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2250" y="8158"/>
                <a:ext cx="5018" cy="2824"/>
              </a:xfrm>
              <a:custGeom>
                <a:avLst/>
                <a:gdLst/>
                <a:ahLst/>
                <a:cxnLst>
                  <a:cxn ang="0">
                    <a:pos x="0" y="1727"/>
                  </a:cxn>
                  <a:cxn ang="0">
                    <a:pos x="600" y="2237"/>
                  </a:cxn>
                  <a:cxn ang="0">
                    <a:pos x="1935" y="2717"/>
                  </a:cxn>
                  <a:cxn ang="0">
                    <a:pos x="3405" y="2792"/>
                  </a:cxn>
                  <a:cxn ang="0">
                    <a:pos x="4470" y="2522"/>
                  </a:cxn>
                  <a:cxn ang="0">
                    <a:pos x="4935" y="1817"/>
                  </a:cxn>
                  <a:cxn ang="0">
                    <a:pos x="4965" y="947"/>
                  </a:cxn>
                  <a:cxn ang="0">
                    <a:pos x="4620" y="452"/>
                  </a:cxn>
                  <a:cxn ang="0">
                    <a:pos x="4080" y="122"/>
                  </a:cxn>
                  <a:cxn ang="0">
                    <a:pos x="3270" y="17"/>
                  </a:cxn>
                  <a:cxn ang="0">
                    <a:pos x="2895" y="17"/>
                  </a:cxn>
                </a:cxnLst>
                <a:rect l="0" t="0" r="r" b="b"/>
                <a:pathLst>
                  <a:path w="5018" h="2824">
                    <a:moveTo>
                      <a:pt x="0" y="1727"/>
                    </a:moveTo>
                    <a:cubicBezTo>
                      <a:pt x="139" y="1899"/>
                      <a:pt x="278" y="2072"/>
                      <a:pt x="600" y="2237"/>
                    </a:cubicBezTo>
                    <a:cubicBezTo>
                      <a:pt x="922" y="2402"/>
                      <a:pt x="1468" y="2624"/>
                      <a:pt x="1935" y="2717"/>
                    </a:cubicBezTo>
                    <a:cubicBezTo>
                      <a:pt x="2402" y="2810"/>
                      <a:pt x="2983" y="2824"/>
                      <a:pt x="3405" y="2792"/>
                    </a:cubicBezTo>
                    <a:cubicBezTo>
                      <a:pt x="3827" y="2760"/>
                      <a:pt x="4215" y="2684"/>
                      <a:pt x="4470" y="2522"/>
                    </a:cubicBezTo>
                    <a:cubicBezTo>
                      <a:pt x="4725" y="2360"/>
                      <a:pt x="4852" y="2080"/>
                      <a:pt x="4935" y="1817"/>
                    </a:cubicBezTo>
                    <a:cubicBezTo>
                      <a:pt x="5018" y="1554"/>
                      <a:pt x="5017" y="1174"/>
                      <a:pt x="4965" y="947"/>
                    </a:cubicBezTo>
                    <a:cubicBezTo>
                      <a:pt x="4913" y="720"/>
                      <a:pt x="4768" y="590"/>
                      <a:pt x="4620" y="452"/>
                    </a:cubicBezTo>
                    <a:cubicBezTo>
                      <a:pt x="4472" y="314"/>
                      <a:pt x="4305" y="194"/>
                      <a:pt x="4080" y="122"/>
                    </a:cubicBezTo>
                    <a:cubicBezTo>
                      <a:pt x="3855" y="50"/>
                      <a:pt x="3467" y="34"/>
                      <a:pt x="3270" y="17"/>
                    </a:cubicBezTo>
                    <a:cubicBezTo>
                      <a:pt x="3073" y="0"/>
                      <a:pt x="2984" y="8"/>
                      <a:pt x="2895" y="17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3885" y="7920"/>
              <a:ext cx="465" cy="4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400" b="1" dirty="0">
                  <a:latin typeface="Times New Roman" pitchFamily="18" charset="0"/>
                  <a:ea typeface="Batang" charset="-127"/>
                </a:rPr>
                <a:t>1</a:t>
              </a:r>
              <a:endParaRPr lang="en-US" sz="2400" dirty="0"/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6367" y="7927"/>
              <a:ext cx="465" cy="4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400" b="1" dirty="0">
                  <a:latin typeface="Times New Roman" pitchFamily="18" charset="0"/>
                  <a:ea typeface="Batang" charset="-127"/>
                </a:rPr>
                <a:t>2</a:t>
              </a:r>
              <a:endParaRPr lang="en-US" sz="2400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3892" y="9352"/>
              <a:ext cx="465" cy="4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400" b="1" dirty="0">
                  <a:latin typeface="Times New Roman" pitchFamily="18" charset="0"/>
                  <a:ea typeface="Batang" charset="-127"/>
                </a:rPr>
                <a:t>3</a:t>
              </a:r>
              <a:endParaRPr lang="en-US" sz="2400" dirty="0"/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6367" y="9307"/>
              <a:ext cx="465" cy="4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400" b="1" dirty="0">
                  <a:latin typeface="Times New Roman" pitchFamily="18" charset="0"/>
                  <a:ea typeface="Batang" charset="-127"/>
                </a:rPr>
                <a:t>4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53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5 by 5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that </a:t>
            </a:r>
            <a:r>
              <a:rPr lang="en-US" b="1" dirty="0" smtClean="0"/>
              <a:t>A</a:t>
            </a:r>
            <a:r>
              <a:rPr lang="en-US" dirty="0" smtClean="0"/>
              <a:t> has </a:t>
            </a:r>
            <a:r>
              <a:rPr lang="en-US" dirty="0"/>
              <a:t>the zero-nonzero pattern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42829"/>
              </p:ext>
            </p:extLst>
          </p:nvPr>
        </p:nvGraphicFramePr>
        <p:xfrm>
          <a:off x="2252870" y="2209800"/>
          <a:ext cx="4038600" cy="3571878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46145" y="2305145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5600" y="201706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2358289" y="2230580"/>
            <a:ext cx="577245" cy="586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3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5 by 5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Then, the associated graph </a:t>
            </a:r>
            <a:r>
              <a:rPr lang="en-US" dirty="0" smtClean="0"/>
              <a:t>G </a:t>
            </a:r>
            <a:r>
              <a:rPr lang="en-US" dirty="0"/>
              <a:t>is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914400" y="2146300"/>
            <a:ext cx="6183313" cy="2771775"/>
            <a:chOff x="1741487" y="2819400"/>
            <a:chExt cx="6183313" cy="2771775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4502150" y="2819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1</a:t>
              </a:r>
              <a:endParaRPr lang="en-US" sz="2800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7473950" y="2819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2</a:t>
              </a:r>
              <a:endParaRPr lang="en-US" sz="2800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7475538" y="5105400"/>
              <a:ext cx="449262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3</a:t>
              </a:r>
              <a:endParaRPr lang="en-US" sz="2800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578350" y="5105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4</a:t>
              </a:r>
              <a:endParaRPr lang="en-US" sz="2800"/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2362200" y="3048000"/>
              <a:ext cx="449263" cy="4841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5</a:t>
              </a:r>
              <a:endParaRPr lang="en-US" sz="2800"/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1741487" y="3305175"/>
              <a:ext cx="6030913" cy="1839913"/>
              <a:chOff x="2535" y="2170"/>
              <a:chExt cx="5628" cy="1593"/>
            </a:xfrm>
          </p:grpSpPr>
          <p:grpSp>
            <p:nvGrpSpPr>
              <p:cNvPr id="25" name="Group 12"/>
              <p:cNvGrpSpPr>
                <a:grpSpLocks/>
              </p:cNvGrpSpPr>
              <p:nvPr/>
            </p:nvGrpSpPr>
            <p:grpSpPr bwMode="auto">
              <a:xfrm>
                <a:off x="3560" y="2170"/>
                <a:ext cx="4603" cy="1593"/>
                <a:chOff x="2220" y="2120"/>
                <a:chExt cx="4603" cy="1593"/>
              </a:xfrm>
            </p:grpSpPr>
            <p:sp>
              <p:nvSpPr>
                <p:cNvPr id="27" name="Oval 13"/>
                <p:cNvSpPr>
                  <a:spLocks noChangeArrowheads="1"/>
                </p:cNvSpPr>
                <p:nvPr/>
              </p:nvSpPr>
              <p:spPr bwMode="auto">
                <a:xfrm>
                  <a:off x="222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Oval 14"/>
                <p:cNvSpPr>
                  <a:spLocks noChangeArrowheads="1"/>
                </p:cNvSpPr>
                <p:nvPr/>
              </p:nvSpPr>
              <p:spPr bwMode="auto">
                <a:xfrm>
                  <a:off x="390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Oval 15"/>
                <p:cNvSpPr>
                  <a:spLocks noChangeArrowheads="1"/>
                </p:cNvSpPr>
                <p:nvPr/>
              </p:nvSpPr>
              <p:spPr bwMode="auto">
                <a:xfrm>
                  <a:off x="666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Oval 16"/>
                <p:cNvSpPr>
                  <a:spLocks noChangeArrowheads="1"/>
                </p:cNvSpPr>
                <p:nvPr/>
              </p:nvSpPr>
              <p:spPr bwMode="auto">
                <a:xfrm>
                  <a:off x="668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Oval 17"/>
                <p:cNvSpPr>
                  <a:spLocks noChangeArrowheads="1"/>
                </p:cNvSpPr>
                <p:nvPr/>
              </p:nvSpPr>
              <p:spPr bwMode="auto">
                <a:xfrm>
                  <a:off x="390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18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44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auto">
                <a:xfrm>
                  <a:off x="3960" y="218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20"/>
                <p:cNvSpPr>
                  <a:spLocks noChangeShapeType="1"/>
                </p:cNvSpPr>
                <p:nvPr/>
              </p:nvSpPr>
              <p:spPr bwMode="auto">
                <a:xfrm>
                  <a:off x="6740" y="222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21"/>
                <p:cNvSpPr>
                  <a:spLocks noChangeShapeType="1"/>
                </p:cNvSpPr>
                <p:nvPr/>
              </p:nvSpPr>
              <p:spPr bwMode="auto">
                <a:xfrm>
                  <a:off x="4000" y="3640"/>
                  <a:ext cx="27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22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1660" cy="14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2535" y="2805"/>
                <a:ext cx="172" cy="3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57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0924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We eliminate the </a:t>
            </a:r>
            <a:r>
              <a:rPr lang="en-US" sz="2800" dirty="0" smtClean="0">
                <a:latin typeface="+mj-lt"/>
              </a:rPr>
              <a:t>Bus (Node) 1 variable </a:t>
            </a:r>
            <a:r>
              <a:rPr lang="en-US" sz="2800" dirty="0">
                <a:latin typeface="+mj-lt"/>
              </a:rPr>
              <a:t>with the resulting zero-nonzero </a:t>
            </a:r>
            <a:r>
              <a:rPr lang="en-US" sz="2800" dirty="0" smtClean="0">
                <a:latin typeface="+mj-lt"/>
              </a:rPr>
              <a:t>pattern as shown the array</a:t>
            </a:r>
            <a:endParaRPr lang="en-US" sz="2800" dirty="0">
              <a:latin typeface="+mj-lt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716462" y="4038600"/>
            <a:ext cx="4351338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+mj-lt"/>
                <a:cs typeface="Times New Roman" pitchFamily="18" charset="0"/>
              </a:rPr>
              <a:t>bordered </a:t>
            </a:r>
            <a:r>
              <a:rPr lang="en-US" sz="2800" dirty="0">
                <a:latin typeface="+mj-lt"/>
                <a:cs typeface="Times New Roman" pitchFamily="18" charset="0"/>
              </a:rPr>
              <a:t>by the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dashed lines: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+mj-lt"/>
                <a:cs typeface="Times New Roman" pitchFamily="18" charset="0"/>
              </a:rPr>
              <a:t>the new associated graph G1</a:t>
            </a:r>
            <a:endParaRPr lang="en-US" sz="2800" dirty="0">
              <a:latin typeface="+mj-lt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379663" y="2093913"/>
            <a:ext cx="39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379663" y="2093913"/>
            <a:ext cx="39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780" name="Group 300"/>
          <p:cNvGraphicFramePr>
            <a:graphicFrameLocks noGrp="1"/>
          </p:cNvGraphicFramePr>
          <p:nvPr/>
        </p:nvGraphicFramePr>
        <p:xfrm>
          <a:off x="685800" y="2819400"/>
          <a:ext cx="3276600" cy="3202496"/>
        </p:xfrm>
        <a:graphic>
          <a:graphicData uri="http://schemas.openxmlformats.org/drawingml/2006/table">
            <a:tbl>
              <a:tblPr/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51" name="AutoShape 271"/>
          <p:cNvSpPr>
            <a:spLocks/>
          </p:cNvSpPr>
          <p:nvPr/>
        </p:nvSpPr>
        <p:spPr bwMode="auto">
          <a:xfrm>
            <a:off x="4114800" y="3886200"/>
            <a:ext cx="609600" cy="2133600"/>
          </a:xfrm>
          <a:prstGeom prst="rightBrace">
            <a:avLst>
              <a:gd name="adj1" fmla="val 291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785" name="Picture 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34956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74595" y="287295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5435" y="2620402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721660" y="2824209"/>
            <a:ext cx="498889" cy="506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Eliminating Bus 1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2271081"/>
            <a:ext cx="8839200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>
              <a:lnSpc>
                <a:spcPct val="160000"/>
              </a:lnSpc>
            </a:pPr>
            <a:r>
              <a:rPr lang="en-US" sz="2800" b="1" dirty="0"/>
              <a:t>	</a:t>
            </a:r>
            <a:r>
              <a:rPr lang="en-US" sz="2800" b="1" dirty="0" smtClean="0"/>
              <a:t>Graph G1</a:t>
            </a:r>
            <a:endParaRPr lang="en-US" sz="2800" b="1" dirty="0"/>
          </a:p>
          <a:p>
            <a:pPr marL="461963" indent="-461963">
              <a:lnSpc>
                <a:spcPct val="160000"/>
              </a:lnSpc>
            </a:pPr>
            <a:endParaRPr lang="en-US" sz="2800" b="1" dirty="0"/>
          </a:p>
          <a:p>
            <a:pPr marL="461963" indent="-461963">
              <a:lnSpc>
                <a:spcPct val="160000"/>
              </a:lnSpc>
            </a:pPr>
            <a:endParaRPr lang="en-US" sz="4000" b="1" dirty="0"/>
          </a:p>
          <a:p>
            <a:r>
              <a:rPr lang="en-US" sz="2800" dirty="0" smtClean="0">
                <a:latin typeface="+mn-lt"/>
              </a:rPr>
              <a:t>We obtain the </a:t>
            </a:r>
            <a:r>
              <a:rPr lang="en-US" sz="2800" dirty="0">
                <a:latin typeface="+mn-lt"/>
              </a:rPr>
              <a:t>graph </a:t>
            </a:r>
            <a:r>
              <a:rPr lang="en-US" sz="2800" dirty="0" smtClean="0">
                <a:latin typeface="+mn-lt"/>
              </a:rPr>
              <a:t>G1 </a:t>
            </a:r>
            <a:r>
              <a:rPr lang="en-US" sz="2800" dirty="0">
                <a:latin typeface="+mn-lt"/>
              </a:rPr>
              <a:t>from </a:t>
            </a:r>
            <a:r>
              <a:rPr lang="en-US" sz="2800" dirty="0" smtClean="0">
                <a:latin typeface="+mn-lt"/>
              </a:rPr>
              <a:t>G </a:t>
            </a:r>
            <a:r>
              <a:rPr lang="en-US" sz="2800" dirty="0">
                <a:latin typeface="+mn-lt"/>
              </a:rPr>
              <a:t>by removing </a:t>
            </a:r>
            <a:r>
              <a:rPr lang="en-US" sz="2800" dirty="0" smtClean="0">
                <a:latin typeface="+mn-lt"/>
              </a:rPr>
              <a:t>Bus </a:t>
            </a:r>
            <a:r>
              <a:rPr lang="en-US" sz="2800" dirty="0">
                <a:latin typeface="+mn-lt"/>
              </a:rPr>
              <a:t>1 (corresponding to the eliminating of “ </a:t>
            </a:r>
            <a:r>
              <a:rPr lang="en-US" sz="2800" i="1" dirty="0" err="1">
                <a:latin typeface="+mn-lt"/>
              </a:rPr>
              <a:t>r</a:t>
            </a:r>
            <a:r>
              <a:rPr lang="en-US" sz="1600" i="1" dirty="0" err="1" smtClean="0">
                <a:latin typeface="+mn-lt"/>
              </a:rPr>
              <a:t>1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”) </a:t>
            </a:r>
            <a:r>
              <a:rPr lang="en-US" sz="2800" dirty="0">
                <a:latin typeface="+mn-lt"/>
              </a:rPr>
              <a:t>with the new </a:t>
            </a:r>
            <a:r>
              <a:rPr lang="en-US" sz="2800" dirty="0" smtClean="0">
                <a:latin typeface="+mn-lt"/>
              </a:rPr>
              <a:t>added branches </a:t>
            </a:r>
            <a:r>
              <a:rPr lang="en-US" sz="2800" dirty="0">
                <a:latin typeface="+mn-lt"/>
                <a:cs typeface="Times New Roman" pitchFamily="18" charset="0"/>
              </a:rPr>
              <a:t>(</a:t>
            </a:r>
            <a:r>
              <a:rPr lang="en-US" sz="2800" dirty="0">
                <a:latin typeface="+mn-lt"/>
              </a:rPr>
              <a:t>2, 4</a:t>
            </a:r>
            <a:r>
              <a:rPr lang="en-US" sz="2800" dirty="0">
                <a:latin typeface="+mn-lt"/>
                <a:cs typeface="Times New Roman" pitchFamily="18" charset="0"/>
              </a:rPr>
              <a:t>)</a:t>
            </a:r>
            <a:r>
              <a:rPr lang="en-US" sz="2800" dirty="0">
                <a:latin typeface="+mn-lt"/>
              </a:rPr>
              <a:t> and </a:t>
            </a:r>
            <a:r>
              <a:rPr lang="en-US" sz="2800" dirty="0">
                <a:latin typeface="+mn-lt"/>
                <a:cs typeface="Times New Roman" pitchFamily="18" charset="0"/>
              </a:rPr>
              <a:t>(</a:t>
            </a:r>
            <a:r>
              <a:rPr lang="en-US" sz="2800" dirty="0">
                <a:latin typeface="+mn-lt"/>
              </a:rPr>
              <a:t>2, 5</a:t>
            </a:r>
            <a:r>
              <a:rPr lang="en-US" sz="2800" dirty="0">
                <a:latin typeface="+mn-lt"/>
                <a:cs typeface="Times New Roman" pitchFamily="18" charset="0"/>
              </a:rPr>
              <a:t>)</a:t>
            </a:r>
            <a:r>
              <a:rPr lang="en-US" sz="2800" dirty="0">
                <a:latin typeface="+mn-lt"/>
              </a:rPr>
              <a:t> corresponding to the </a:t>
            </a:r>
            <a:r>
              <a:rPr lang="en-US" sz="2800" dirty="0" smtClean="0">
                <a:latin typeface="+mn-lt"/>
              </a:rPr>
              <a:t>fills</a:t>
            </a:r>
            <a:endParaRPr lang="en-US" sz="2800" dirty="0">
              <a:latin typeface="+mn-l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709863" y="1690687"/>
            <a:ext cx="4454525" cy="2120900"/>
          </a:xfrm>
          <a:prstGeom prst="rect">
            <a:avLst/>
          </a:prstGeom>
          <a:noFill/>
          <a:ln w="1905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709863" y="1700212"/>
            <a:ext cx="0" cy="2120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709863" y="3821112"/>
            <a:ext cx="4454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7164388" y="1700212"/>
            <a:ext cx="0" cy="2120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2693988" y="1676400"/>
            <a:ext cx="4470400" cy="21209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303463" y="12430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Batang" charset="-127"/>
              </a:rPr>
              <a:t>5</a:t>
            </a:r>
            <a:endParaRPr lang="en-US" sz="2800" dirty="0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256463" y="11668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2</a:t>
            </a:r>
            <a:endParaRPr lang="en-US" sz="280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03463" y="37576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4</a:t>
            </a:r>
            <a:endParaRPr lang="en-US" sz="280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162800" y="3833812"/>
            <a:ext cx="439738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3</a:t>
            </a:r>
            <a:endParaRPr lang="en-US" sz="2800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2646363" y="1624012"/>
            <a:ext cx="150812" cy="1301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2630488" y="3757612"/>
            <a:ext cx="150812" cy="131763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7086600" y="1624012"/>
            <a:ext cx="149225" cy="1301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7086600" y="3757612"/>
            <a:ext cx="149225" cy="131763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727232" y="2182905"/>
            <a:ext cx="222885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i="1" dirty="0">
                <a:latin typeface="Times New Roman" pitchFamily="18" charset="0"/>
                <a:ea typeface="Batang" charset="-127"/>
                <a:cs typeface="Times New Roman" pitchFamily="18" charset="0"/>
              </a:rPr>
              <a:t>new branch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3446463" y="1704975"/>
            <a:ext cx="0" cy="509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3525838" y="2667000"/>
            <a:ext cx="595312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New Graph G1 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rescheduled for Wednesday, Oct 21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of us will</a:t>
            </a:r>
            <a:r>
              <a:rPr lang="en-US" dirty="0" smtClean="0"/>
              <a:t> be at NAPS on Oct 4-6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54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7559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The elimination of Bus 2 results in the </a:t>
            </a:r>
            <a:r>
              <a:rPr lang="en-US" sz="2800" dirty="0" err="1" smtClean="0">
                <a:latin typeface="+mj-lt"/>
              </a:rPr>
              <a:t>submatrix</a:t>
            </a:r>
            <a:endParaRPr lang="en-US" sz="2800" dirty="0">
              <a:latin typeface="+mj-lt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592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04882"/>
              </p:ext>
            </p:extLst>
          </p:nvPr>
        </p:nvGraphicFramePr>
        <p:xfrm>
          <a:off x="3238500" y="1981200"/>
          <a:ext cx="2667000" cy="2287588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66750"/>
                <a:gridCol w="6667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8500" y="206758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182880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333750" y="2098558"/>
            <a:ext cx="556040" cy="468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Eliminating Bus 2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43434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0" indent="-461963"/>
            <a:r>
              <a:rPr lang="en-US" sz="2800" dirty="0">
                <a:solidFill>
                  <a:srgbClr val="000000"/>
                </a:solidFill>
                <a:latin typeface="Times New Roman"/>
              </a:rPr>
              <a:t>with the corresponding graph G2        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371850" y="4989512"/>
            <a:ext cx="109538" cy="1047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397250" y="6208712"/>
            <a:ext cx="107950" cy="1047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86000" y="5572125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429000" y="5065712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3429000" y="6284912"/>
            <a:ext cx="27289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429000" y="5065712"/>
            <a:ext cx="2741613" cy="11874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986088" y="4772025"/>
            <a:ext cx="44291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5</a:t>
            </a:r>
            <a:endParaRPr lang="en-US" sz="28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076575" y="6284912"/>
            <a:ext cx="200025" cy="268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4</a:t>
            </a:r>
            <a:endParaRPr lang="en-US" sz="280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248400" y="6132512"/>
            <a:ext cx="441325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3</a:t>
            </a:r>
            <a:endParaRPr lang="en-US" sz="2800"/>
          </a:p>
        </p:txBody>
      </p:sp>
      <p:sp>
        <p:nvSpPr>
          <p:cNvPr id="22" name="Oval 98"/>
          <p:cNvSpPr>
            <a:spLocks noChangeArrowheads="1"/>
          </p:cNvSpPr>
          <p:nvPr/>
        </p:nvSpPr>
        <p:spPr bwMode="auto">
          <a:xfrm>
            <a:off x="6096000" y="6208712"/>
            <a:ext cx="109538" cy="1047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9525" y="1295400"/>
            <a:ext cx="9144000" cy="79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elimination of B</a:t>
            </a:r>
            <a:r>
              <a:rPr lang="en-US" sz="2800" dirty="0" smtClean="0">
                <a:latin typeface="+mj-lt"/>
              </a:rPr>
              <a:t>us 3 yields</a:t>
            </a:r>
            <a:endParaRPr lang="en-US" sz="2800" b="1" dirty="0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51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56585"/>
              </p:ext>
            </p:extLst>
          </p:nvPr>
        </p:nvGraphicFramePr>
        <p:xfrm>
          <a:off x="3810000" y="2335212"/>
          <a:ext cx="1600200" cy="1474788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45005" y="2403662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4897" y="2159584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endCxn id="20" idx="0"/>
          </p:cNvCxnSpPr>
          <p:nvPr/>
        </p:nvCxnSpPr>
        <p:spPr>
          <a:xfrm flipH="1" flipV="1">
            <a:off x="3840255" y="2403662"/>
            <a:ext cx="510097" cy="475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Eliminating Bus 3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4800" y="41910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0" indent="-461963"/>
            <a:r>
              <a:rPr lang="en-US" sz="2800" dirty="0">
                <a:solidFill>
                  <a:srgbClr val="000000"/>
                </a:solidFill>
                <a:latin typeface="Times New Roman"/>
              </a:rPr>
              <a:t>with the corresponding graph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G3        </a:t>
            </a:r>
            <a:endParaRPr lang="en-US" sz="2800" dirty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" name="Group 60"/>
          <p:cNvGrpSpPr>
            <a:grpSpLocks/>
          </p:cNvGrpSpPr>
          <p:nvPr/>
        </p:nvGrpSpPr>
        <p:grpSpPr bwMode="auto">
          <a:xfrm>
            <a:off x="4477658" y="4829175"/>
            <a:ext cx="551543" cy="1724025"/>
            <a:chOff x="2736" y="1200"/>
            <a:chExt cx="384" cy="1182"/>
          </a:xfrm>
        </p:grpSpPr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2832" y="1200"/>
              <a:ext cx="264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5</a:t>
              </a:r>
              <a:endParaRPr lang="en-US" sz="2800" dirty="0"/>
            </a:p>
          </p:txBody>
        </p:sp>
        <p:grpSp>
          <p:nvGrpSpPr>
            <p:cNvPr id="28" name="Group 55"/>
            <p:cNvGrpSpPr>
              <a:grpSpLocks/>
            </p:cNvGrpSpPr>
            <p:nvPr/>
          </p:nvGrpSpPr>
          <p:grpSpPr bwMode="auto">
            <a:xfrm>
              <a:off x="2736" y="1332"/>
              <a:ext cx="96" cy="1020"/>
              <a:chOff x="2778" y="1332"/>
              <a:chExt cx="69" cy="920"/>
            </a:xfrm>
          </p:grpSpPr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2814" y="1416"/>
                <a:ext cx="0" cy="75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2778" y="1332"/>
                <a:ext cx="69" cy="80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Oval 9"/>
              <p:cNvSpPr>
                <a:spLocks noChangeArrowheads="1"/>
              </p:cNvSpPr>
              <p:nvPr/>
            </p:nvSpPr>
            <p:spPr bwMode="auto">
              <a:xfrm>
                <a:off x="2778" y="2172"/>
                <a:ext cx="69" cy="80"/>
              </a:xfrm>
              <a:prstGeom prst="ellipse">
                <a:avLst/>
              </a:prstGeom>
              <a:solidFill>
                <a:srgbClr val="000000"/>
              </a:solidFill>
              <a:ln w="63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856" y="2112"/>
              <a:ext cx="264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4</a:t>
              </a:r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12542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9372600" cy="328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85000"/>
              </a:lnSpc>
            </a:pPr>
            <a:r>
              <a:rPr lang="en-US" sz="2800" dirty="0" smtClean="0">
                <a:latin typeface="+mj-lt"/>
              </a:rPr>
              <a:t>Finally</a:t>
            </a:r>
            <a:r>
              <a:rPr lang="en-US" sz="2800" dirty="0">
                <a:latin typeface="+mj-lt"/>
              </a:rPr>
              <a:t>, upon </a:t>
            </a:r>
            <a:r>
              <a:rPr lang="en-US" sz="2800" dirty="0" smtClean="0">
                <a:latin typeface="+mj-lt"/>
              </a:rPr>
              <a:t>Bus 4 we </a:t>
            </a:r>
            <a:r>
              <a:rPr lang="en-US" sz="2800" dirty="0">
                <a:latin typeface="+mj-lt"/>
              </a:rPr>
              <a:t>have</a:t>
            </a:r>
          </a:p>
          <a:p>
            <a:pPr marL="457200" indent="-457200">
              <a:lnSpc>
                <a:spcPct val="1850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457200">
              <a:lnSpc>
                <a:spcPct val="185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>
              <a:lnSpc>
                <a:spcPct val="185000"/>
              </a:lnSpc>
            </a:pPr>
            <a:r>
              <a:rPr lang="en-US" sz="2800" dirty="0" smtClean="0">
                <a:latin typeface="+mj-lt"/>
              </a:rPr>
              <a:t>and </a:t>
            </a:r>
            <a:r>
              <a:rPr lang="en-US" sz="2800" dirty="0">
                <a:latin typeface="+mj-lt"/>
              </a:rPr>
              <a:t>the corresponding </a:t>
            </a:r>
            <a:r>
              <a:rPr lang="en-US" sz="2800" dirty="0" smtClean="0">
                <a:latin typeface="+mj-lt"/>
              </a:rPr>
              <a:t>G4 </a:t>
            </a:r>
            <a:r>
              <a:rPr lang="en-US" sz="2800" dirty="0">
                <a:latin typeface="+mj-lt"/>
              </a:rPr>
              <a:t>is simply </a:t>
            </a:r>
            <a:r>
              <a:rPr lang="en-US" sz="2800" dirty="0" smtClean="0">
                <a:latin typeface="+mj-lt"/>
              </a:rPr>
              <a:t>the one-node graph</a:t>
            </a:r>
            <a:endParaRPr lang="en-US" sz="2800" b="1" dirty="0"/>
          </a:p>
        </p:txBody>
      </p:sp>
      <p:graphicFrame>
        <p:nvGraphicFramePr>
          <p:cNvPr id="1646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52250"/>
              </p:ext>
            </p:extLst>
          </p:nvPr>
        </p:nvGraphicFramePr>
        <p:xfrm>
          <a:off x="4191000" y="2499360"/>
          <a:ext cx="806450" cy="853440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47" name="Group 63"/>
          <p:cNvGrpSpPr>
            <a:grpSpLocks/>
          </p:cNvGrpSpPr>
          <p:nvPr/>
        </p:nvGrpSpPr>
        <p:grpSpPr bwMode="auto">
          <a:xfrm>
            <a:off x="4648200" y="4953000"/>
            <a:ext cx="561975" cy="338138"/>
            <a:chOff x="2112" y="1092"/>
            <a:chExt cx="354" cy="213"/>
          </a:xfrm>
        </p:grpSpPr>
        <p:sp>
          <p:nvSpPr>
            <p:cNvPr id="16448" name="Oval 64"/>
            <p:cNvSpPr>
              <a:spLocks noChangeArrowheads="1"/>
            </p:cNvSpPr>
            <p:nvPr/>
          </p:nvSpPr>
          <p:spPr bwMode="auto">
            <a:xfrm>
              <a:off x="2112" y="1248"/>
              <a:ext cx="57" cy="57"/>
            </a:xfrm>
            <a:prstGeom prst="ellipse">
              <a:avLst/>
            </a:prstGeom>
            <a:solidFill>
              <a:srgbClr val="000000"/>
            </a:solidFill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Text Box 65"/>
            <p:cNvSpPr txBox="1">
              <a:spLocks noChangeArrowheads="1"/>
            </p:cNvSpPr>
            <p:nvPr/>
          </p:nvSpPr>
          <p:spPr bwMode="auto">
            <a:xfrm>
              <a:off x="2256" y="1092"/>
              <a:ext cx="210" cy="2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5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30489" y="2593016"/>
            <a:ext cx="1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7544" y="2379103"/>
            <a:ext cx="1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185397" y="2522538"/>
            <a:ext cx="414848" cy="4266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Eliminating Bus 4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5760" y="1489770"/>
            <a:ext cx="84734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The graph-theoretic interpretation of the elimination of the </a:t>
            </a:r>
            <a:r>
              <a:rPr lang="en-US" sz="2800" dirty="0" smtClean="0">
                <a:latin typeface="+mn-lt"/>
              </a:rPr>
              <a:t>node (bus) 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 (or equivalently row 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) is as follows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The deletion of the node </a:t>
            </a:r>
            <a:r>
              <a:rPr lang="en-US" sz="2800" i="1" dirty="0">
                <a:latin typeface="+mn-lt"/>
              </a:rPr>
              <a:t>j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involves </a:t>
            </a:r>
            <a:r>
              <a:rPr lang="en-US" sz="2800" dirty="0">
                <a:latin typeface="+mn-lt"/>
              </a:rPr>
              <a:t>all its incident </a:t>
            </a:r>
            <a:r>
              <a:rPr lang="en-US" sz="2800" dirty="0" smtClean="0">
                <a:latin typeface="+mn-lt"/>
              </a:rPr>
              <a:t>branches (</a:t>
            </a:r>
            <a:r>
              <a:rPr lang="en-US" sz="2800" i="1" dirty="0">
                <a:latin typeface="+mn-lt"/>
              </a:rPr>
              <a:t>k, j</a:t>
            </a:r>
            <a:r>
              <a:rPr lang="en-US" sz="2800" dirty="0">
                <a:latin typeface="+mn-lt"/>
              </a:rPr>
              <a:t>) and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i="1" dirty="0">
                <a:latin typeface="+mn-lt"/>
              </a:rPr>
              <a:t>, k</a:t>
            </a:r>
            <a:r>
              <a:rPr lang="en-US" sz="2800" dirty="0">
                <a:latin typeface="+mn-lt"/>
              </a:rPr>
              <a:t>) connected to </a:t>
            </a:r>
            <a:r>
              <a:rPr lang="en-US" sz="2800" i="1" dirty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, for all </a:t>
            </a:r>
            <a:r>
              <a:rPr lang="en-US" sz="2800" i="1" dirty="0" smtClean="0">
                <a:latin typeface="+mn-lt"/>
              </a:rPr>
              <a:t>k </a:t>
            </a:r>
            <a:r>
              <a:rPr lang="en-US" sz="2800" dirty="0" smtClean="0">
                <a:latin typeface="+mn-lt"/>
                <a:sym typeface="Symbol"/>
              </a:rPr>
              <a:t> </a:t>
            </a:r>
            <a:r>
              <a:rPr lang="en-US" sz="2800" i="1" dirty="0" smtClean="0">
                <a:latin typeface="+mn-lt"/>
                <a:sym typeface="Symbol"/>
              </a:rPr>
              <a:t>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In </a:t>
            </a:r>
            <a:r>
              <a:rPr lang="en-US" sz="2800" dirty="0">
                <a:latin typeface="+mn-lt"/>
              </a:rPr>
              <a:t>the </a:t>
            </a:r>
            <a:r>
              <a:rPr lang="en-US" sz="2800" dirty="0" smtClean="0">
                <a:latin typeface="+mn-lt"/>
              </a:rPr>
              <a:t>pre-elimination graph of the eliminated node 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dirty="0" smtClean="0">
                <a:latin typeface="+mn-lt"/>
              </a:rPr>
              <a:t>, the elimination of the branches (</a:t>
            </a:r>
            <a:r>
              <a:rPr lang="en-US" sz="2800" i="1" dirty="0" smtClean="0">
                <a:latin typeface="+mn-lt"/>
              </a:rPr>
              <a:t>j</a:t>
            </a:r>
            <a:r>
              <a:rPr lang="en-US" sz="2800" i="1" dirty="0">
                <a:latin typeface="+mn-lt"/>
              </a:rPr>
              <a:t>, k</a:t>
            </a:r>
            <a:r>
              <a:rPr lang="en-US" sz="2800" dirty="0">
                <a:latin typeface="+mn-lt"/>
              </a:rPr>
              <a:t>) and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>
                <a:latin typeface="+mn-lt"/>
              </a:rPr>
              <a:t>l, j</a:t>
            </a:r>
            <a:r>
              <a:rPr lang="en-US" sz="2800" dirty="0" smtClean="0">
                <a:latin typeface="+mn-lt"/>
              </a:rPr>
              <a:t>) results in the </a:t>
            </a:r>
            <a:r>
              <a:rPr lang="en-US" sz="2800" b="1" dirty="0" smtClean="0">
                <a:latin typeface="+mn-lt"/>
              </a:rPr>
              <a:t>addition of the </a:t>
            </a:r>
            <a:r>
              <a:rPr lang="en-US" sz="2800" b="1" dirty="0">
                <a:latin typeface="+mn-lt"/>
              </a:rPr>
              <a:t>new branch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>
                <a:latin typeface="+mn-lt"/>
              </a:rPr>
              <a:t>k, </a:t>
            </a:r>
            <a:r>
              <a:rPr lang="en-US" sz="2800" i="1" dirty="0" smtClean="0">
                <a:latin typeface="+mn-lt"/>
              </a:rPr>
              <a:t>l</a:t>
            </a:r>
            <a:r>
              <a:rPr lang="en-US" sz="2800" dirty="0" smtClean="0">
                <a:latin typeface="+mn-lt"/>
              </a:rPr>
              <a:t>), </a:t>
            </a:r>
            <a:r>
              <a:rPr lang="en-US" sz="2800" dirty="0">
                <a:latin typeface="+mn-lt"/>
              </a:rPr>
              <a:t>if one does not already exist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0" y="24288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Graph-Theoretic Interpretation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65760" y="1280160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We next examine </a:t>
            </a:r>
            <a:r>
              <a:rPr lang="en-US" sz="2800" dirty="0">
                <a:latin typeface="+mn-lt"/>
              </a:rPr>
              <a:t>how we may reorder the rows and columns of </a:t>
            </a:r>
            <a:r>
              <a:rPr lang="en-US" sz="2800" b="1" dirty="0" smtClean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to preserve </a:t>
            </a:r>
            <a:r>
              <a:rPr lang="en-US" sz="2800" dirty="0" smtClean="0">
                <a:latin typeface="+mn-lt"/>
              </a:rPr>
              <a:t>its sparsity, </a:t>
            </a:r>
            <a:r>
              <a:rPr lang="en-US" sz="2800" dirty="0">
                <a:latin typeface="+mn-lt"/>
              </a:rPr>
              <a:t>i.e., to minimize the number of </a:t>
            </a:r>
            <a:r>
              <a:rPr lang="en-US" sz="2800" dirty="0" smtClean="0">
                <a:latin typeface="+mn-lt"/>
              </a:rPr>
              <a:t>fills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Eventually we’ll introduce an algorithm to try to minimize the fills</a:t>
            </a:r>
            <a:endParaRPr lang="en-US" sz="2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This is motivated by </a:t>
            </a:r>
            <a:r>
              <a:rPr lang="en-US" sz="2800" dirty="0">
                <a:latin typeface="+mn-lt"/>
              </a:rPr>
              <a:t>r</a:t>
            </a:r>
            <a:r>
              <a:rPr lang="en-US" sz="2800" dirty="0" smtClean="0">
                <a:latin typeface="+mn-lt"/>
              </a:rPr>
              <a:t>evisiting the 5-node graph G</a:t>
            </a:r>
            <a:endParaRPr lang="en-US" sz="2800" dirty="0">
              <a:latin typeface="+mn-lt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7246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462628" y="4415931"/>
            <a:ext cx="322262" cy="37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Batang" charset="-127"/>
              </a:rPr>
              <a:t>1</a:t>
            </a:r>
            <a:endParaRPr lang="en-US" sz="2800" dirty="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455202" y="4334987"/>
            <a:ext cx="322262" cy="37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Batang" charset="-127"/>
              </a:rPr>
              <a:t>2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09800" y="4038106"/>
            <a:ext cx="4419600" cy="2000250"/>
            <a:chOff x="2209800" y="4572000"/>
            <a:chExt cx="4419600" cy="2000250"/>
          </a:xfrm>
        </p:grpSpPr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6307138" y="6194425"/>
              <a:ext cx="322262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3</a:t>
              </a:r>
              <a:endParaRPr lang="en-US" sz="2800" dirty="0"/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4178300" y="6194425"/>
              <a:ext cx="322263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4</a:t>
              </a:r>
              <a:endParaRPr lang="en-US" sz="2800" dirty="0"/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2590800" y="4572000"/>
              <a:ext cx="322263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5</a:t>
              </a:r>
              <a:endParaRPr lang="en-US" sz="2800" dirty="0"/>
            </a:p>
          </p:txBody>
        </p:sp>
        <p:grpSp>
          <p:nvGrpSpPr>
            <p:cNvPr id="31758" name="Group 14"/>
            <p:cNvGrpSpPr>
              <a:grpSpLocks/>
            </p:cNvGrpSpPr>
            <p:nvPr/>
          </p:nvGrpSpPr>
          <p:grpSpPr bwMode="auto">
            <a:xfrm>
              <a:off x="2209800" y="4814888"/>
              <a:ext cx="4318000" cy="1433512"/>
              <a:chOff x="2535" y="2170"/>
              <a:chExt cx="5628" cy="1593"/>
            </a:xfrm>
          </p:grpSpPr>
          <p:grpSp>
            <p:nvGrpSpPr>
              <p:cNvPr id="31759" name="Group 15"/>
              <p:cNvGrpSpPr>
                <a:grpSpLocks/>
              </p:cNvGrpSpPr>
              <p:nvPr/>
            </p:nvGrpSpPr>
            <p:grpSpPr bwMode="auto">
              <a:xfrm>
                <a:off x="3560" y="2170"/>
                <a:ext cx="4603" cy="1593"/>
                <a:chOff x="2220" y="2120"/>
                <a:chExt cx="4603" cy="1593"/>
              </a:xfrm>
            </p:grpSpPr>
            <p:sp>
              <p:nvSpPr>
                <p:cNvPr id="31760" name="Oval 16"/>
                <p:cNvSpPr>
                  <a:spLocks noChangeArrowheads="1"/>
                </p:cNvSpPr>
                <p:nvPr/>
              </p:nvSpPr>
              <p:spPr bwMode="auto">
                <a:xfrm>
                  <a:off x="222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1" name="Oval 17"/>
                <p:cNvSpPr>
                  <a:spLocks noChangeArrowheads="1"/>
                </p:cNvSpPr>
                <p:nvPr/>
              </p:nvSpPr>
              <p:spPr bwMode="auto">
                <a:xfrm>
                  <a:off x="390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2" name="Oval 18"/>
                <p:cNvSpPr>
                  <a:spLocks noChangeArrowheads="1"/>
                </p:cNvSpPr>
                <p:nvPr/>
              </p:nvSpPr>
              <p:spPr bwMode="auto">
                <a:xfrm>
                  <a:off x="666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3" name="Oval 19"/>
                <p:cNvSpPr>
                  <a:spLocks noChangeArrowheads="1"/>
                </p:cNvSpPr>
                <p:nvPr/>
              </p:nvSpPr>
              <p:spPr bwMode="auto">
                <a:xfrm>
                  <a:off x="668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4" name="Oval 20"/>
                <p:cNvSpPr>
                  <a:spLocks noChangeArrowheads="1"/>
                </p:cNvSpPr>
                <p:nvPr/>
              </p:nvSpPr>
              <p:spPr bwMode="auto">
                <a:xfrm>
                  <a:off x="390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5" name="Line 21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44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6" name="Line 22"/>
                <p:cNvSpPr>
                  <a:spLocks noChangeShapeType="1"/>
                </p:cNvSpPr>
                <p:nvPr/>
              </p:nvSpPr>
              <p:spPr bwMode="auto">
                <a:xfrm>
                  <a:off x="3960" y="218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7" name="Line 23"/>
                <p:cNvSpPr>
                  <a:spLocks noChangeShapeType="1"/>
                </p:cNvSpPr>
                <p:nvPr/>
              </p:nvSpPr>
              <p:spPr bwMode="auto">
                <a:xfrm>
                  <a:off x="6740" y="222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8" name="Line 24"/>
                <p:cNvSpPr>
                  <a:spLocks noChangeShapeType="1"/>
                </p:cNvSpPr>
                <p:nvPr/>
              </p:nvSpPr>
              <p:spPr bwMode="auto">
                <a:xfrm>
                  <a:off x="4000" y="3640"/>
                  <a:ext cx="27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9" name="Line 25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1660" cy="14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770" name="Text Box 26"/>
              <p:cNvSpPr txBox="1">
                <a:spLocks noChangeArrowheads="1"/>
              </p:cNvSpPr>
              <p:nvPr/>
            </p:nvSpPr>
            <p:spPr bwMode="auto">
              <a:xfrm>
                <a:off x="2535" y="2803"/>
                <a:ext cx="240" cy="40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75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Reording the Rows/Columns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1686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To minimize the number of </a:t>
            </a:r>
            <a:r>
              <a:rPr lang="en-US" sz="2800" dirty="0" smtClean="0">
                <a:latin typeface="+mn-lt"/>
              </a:rPr>
              <a:t>fills</a:t>
            </a:r>
            <a:r>
              <a:rPr lang="en-US" sz="2800" dirty="0">
                <a:latin typeface="+mn-lt"/>
              </a:rPr>
              <a:t>, i.e., the number of new </a:t>
            </a:r>
            <a:r>
              <a:rPr lang="en-US" sz="2800" dirty="0" smtClean="0">
                <a:latin typeface="+mn-lt"/>
              </a:rPr>
              <a:t>branches in G, </a:t>
            </a:r>
            <a:r>
              <a:rPr lang="en-US" sz="2800" dirty="0">
                <a:latin typeface="+mn-lt"/>
              </a:rPr>
              <a:t>we eliminate first the node which upon deletion introduces the least number of new branches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This is node 5 and upon deletion no new branches are added and the resulting graph </a:t>
            </a:r>
            <a:r>
              <a:rPr lang="en-US" sz="2800" dirty="0" smtClean="0">
                <a:latin typeface="+mn-lt"/>
              </a:rPr>
              <a:t>G1 is</a:t>
            </a:r>
            <a:endParaRPr lang="en-US" sz="2800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14688" y="4043362"/>
            <a:ext cx="2438400" cy="1990725"/>
            <a:chOff x="3276600" y="4495800"/>
            <a:chExt cx="2438400" cy="1990725"/>
          </a:xfrm>
        </p:grpSpPr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3276600" y="4495800"/>
              <a:ext cx="2438400" cy="1990725"/>
              <a:chOff x="2064" y="2976"/>
              <a:chExt cx="1536" cy="1254"/>
            </a:xfrm>
          </p:grpSpPr>
          <p:sp>
            <p:nvSpPr>
              <p:cNvPr id="30724" name="Rectangle 4"/>
              <p:cNvSpPr>
                <a:spLocks noChangeArrowheads="1"/>
              </p:cNvSpPr>
              <p:nvPr/>
            </p:nvSpPr>
            <p:spPr bwMode="auto">
              <a:xfrm>
                <a:off x="2184" y="3318"/>
                <a:ext cx="1350" cy="708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29" name="Text Box 9"/>
              <p:cNvSpPr txBox="1">
                <a:spLocks noChangeArrowheads="1"/>
              </p:cNvSpPr>
              <p:nvPr/>
            </p:nvSpPr>
            <p:spPr bwMode="auto">
              <a:xfrm>
                <a:off x="2064" y="2976"/>
                <a:ext cx="222" cy="24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latin typeface="Times New Roman" pitchFamily="18" charset="0"/>
                    <a:ea typeface="Batang" charset="-127"/>
                  </a:rPr>
                  <a:t>1</a:t>
                </a:r>
                <a:endParaRPr lang="en-US" sz="2800" dirty="0"/>
              </a:p>
            </p:txBody>
          </p:sp>
          <p:sp>
            <p:nvSpPr>
              <p:cNvPr id="30730" name="Text Box 10"/>
              <p:cNvSpPr txBox="1">
                <a:spLocks noChangeArrowheads="1"/>
              </p:cNvSpPr>
              <p:nvPr/>
            </p:nvSpPr>
            <p:spPr bwMode="auto">
              <a:xfrm>
                <a:off x="2064" y="4032"/>
                <a:ext cx="174" cy="1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latin typeface="Times New Roman" pitchFamily="18" charset="0"/>
                    <a:ea typeface="Batang" charset="-127"/>
                  </a:rPr>
                  <a:t>4</a:t>
                </a:r>
                <a:endParaRPr lang="en-US" sz="2800" dirty="0"/>
              </a:p>
            </p:txBody>
          </p:sp>
          <p:sp>
            <p:nvSpPr>
              <p:cNvPr id="30731" name="Text Box 11"/>
              <p:cNvSpPr txBox="1">
                <a:spLocks noChangeArrowheads="1"/>
              </p:cNvSpPr>
              <p:nvPr/>
            </p:nvSpPr>
            <p:spPr bwMode="auto">
              <a:xfrm>
                <a:off x="3408" y="2976"/>
                <a:ext cx="174" cy="1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latin typeface="Times New Roman" pitchFamily="18" charset="0"/>
                    <a:ea typeface="Batang" charset="-127"/>
                  </a:rPr>
                  <a:t>2</a:t>
                </a:r>
                <a:endParaRPr lang="en-US" sz="2800" dirty="0"/>
              </a:p>
            </p:txBody>
          </p:sp>
          <p:sp>
            <p:nvSpPr>
              <p:cNvPr id="30732" name="Text Box 12"/>
              <p:cNvSpPr txBox="1">
                <a:spLocks noChangeArrowheads="1"/>
              </p:cNvSpPr>
              <p:nvPr/>
            </p:nvSpPr>
            <p:spPr bwMode="auto">
              <a:xfrm>
                <a:off x="3426" y="4032"/>
                <a:ext cx="174" cy="1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latin typeface="Times New Roman" pitchFamily="18" charset="0"/>
                    <a:ea typeface="Batang" charset="-127"/>
                  </a:rPr>
                  <a:t>3</a:t>
                </a:r>
                <a:endParaRPr lang="en-US" sz="2800" dirty="0"/>
              </a:p>
            </p:txBody>
          </p:sp>
        </p:grp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5562600" y="50292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3429000" y="60960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5562600" y="60960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3429000" y="50292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Motivating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Example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39724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The structure of G1 is such that </a:t>
            </a:r>
            <a:r>
              <a:rPr lang="en-US" sz="2800" dirty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ny </a:t>
            </a:r>
            <a:r>
              <a:rPr lang="en-US" sz="2800" dirty="0">
                <a:latin typeface="+mn-lt"/>
              </a:rPr>
              <a:t>one of the remaining nodes may be chosen as the next node to be eliminated </a:t>
            </a:r>
            <a:r>
              <a:rPr lang="en-US" sz="2800" dirty="0" smtClean="0">
                <a:latin typeface="+mn-lt"/>
              </a:rPr>
              <a:t>since each of the </a:t>
            </a:r>
            <a:r>
              <a:rPr lang="en-US" sz="2800" dirty="0" smtClean="0">
                <a:latin typeface="+mn-lt"/>
                <a:cs typeface="Times New Roman" pitchFamily="18" charset="0"/>
              </a:rPr>
              <a:t>4</a:t>
            </a:r>
            <a:r>
              <a:rPr lang="en-US" sz="2800" dirty="0" smtClean="0">
                <a:latin typeface="+mn-lt"/>
              </a:rPr>
              <a:t> remaining nodes </a:t>
            </a:r>
            <a:r>
              <a:rPr lang="en-US" sz="2800" dirty="0">
                <a:latin typeface="+mn-lt"/>
              </a:rPr>
              <a:t>introduces a new </a:t>
            </a:r>
            <a:r>
              <a:rPr lang="en-US" sz="2800" dirty="0" smtClean="0">
                <a:latin typeface="+mn-lt"/>
              </a:rPr>
              <a:t>branch after its elimination</a:t>
            </a:r>
            <a:endParaRPr lang="en-US" sz="2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We arbitrarily </a:t>
            </a:r>
            <a:r>
              <a:rPr lang="en-US" sz="2800" dirty="0" smtClean="0">
                <a:latin typeface="+mn-lt"/>
              </a:rPr>
              <a:t>pick </a:t>
            </a:r>
            <a:r>
              <a:rPr lang="en-US" sz="2800" dirty="0">
                <a:latin typeface="+mn-lt"/>
              </a:rPr>
              <a:t>node 1 </a:t>
            </a:r>
            <a:r>
              <a:rPr lang="en-US" sz="2800" dirty="0" smtClean="0">
                <a:latin typeface="+mn-lt"/>
              </a:rPr>
              <a:t>and </a:t>
            </a:r>
            <a:r>
              <a:rPr lang="en-US" sz="2800" dirty="0">
                <a:latin typeface="+mn-lt"/>
              </a:rPr>
              <a:t>we </a:t>
            </a:r>
            <a:r>
              <a:rPr lang="en-US" sz="2800" dirty="0" smtClean="0">
                <a:latin typeface="+mn-lt"/>
              </a:rPr>
              <a:t>obtain the graph G2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We continue with the next three choices arbitrarily, none resulting in new fills</a:t>
            </a:r>
            <a:endParaRPr lang="en-US" sz="2800" dirty="0"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5799138" y="4881563"/>
            <a:ext cx="120650" cy="117475"/>
          </a:xfrm>
          <a:prstGeom prst="ellipse">
            <a:avLst/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5810250" y="6162675"/>
            <a:ext cx="122238" cy="117475"/>
          </a:xfrm>
          <a:prstGeom prst="ellipse">
            <a:avLst/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849563" y="6189662"/>
            <a:ext cx="120650" cy="115888"/>
          </a:xfrm>
          <a:prstGeom prst="ellipse">
            <a:avLst/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5865812" y="4933950"/>
            <a:ext cx="1588" cy="127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2895600" y="6210300"/>
            <a:ext cx="2979738" cy="22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900363" y="4983163"/>
            <a:ext cx="2879725" cy="1227137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767388" y="4314825"/>
            <a:ext cx="481012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Batang" charset="-127"/>
              </a:rPr>
              <a:t>2</a:t>
            </a:r>
            <a:endParaRPr lang="en-US" sz="2800" dirty="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767387" y="6238875"/>
            <a:ext cx="481013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Batang" charset="-127"/>
              </a:rPr>
              <a:t>3</a:t>
            </a:r>
            <a:endParaRPr lang="en-US" sz="2800" dirty="0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4600" y="6229350"/>
            <a:ext cx="481013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latin typeface="Times New Roman" pitchFamily="18" charset="0"/>
                <a:ea typeface="Batang" charset="-127"/>
              </a:rPr>
              <a:t>4</a:t>
            </a:r>
            <a:endParaRPr lang="en-US" sz="2800" dirty="0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476625" y="4933950"/>
            <a:ext cx="1646238" cy="596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000" b="1" i="1" dirty="0">
                <a:latin typeface="Times New Roman" pitchFamily="18" charset="0"/>
                <a:ea typeface="Batang" charset="-127"/>
              </a:rPr>
              <a:t>new branch</a:t>
            </a:r>
            <a:endParaRPr lang="en-US" sz="2000" i="1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Motivating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Example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We </a:t>
            </a:r>
            <a:r>
              <a:rPr lang="en-US" sz="2800" dirty="0">
                <a:latin typeface="+mn-lt"/>
              </a:rPr>
              <a:t>may </a:t>
            </a:r>
            <a:r>
              <a:rPr lang="en-US" sz="2800" i="1" dirty="0">
                <a:latin typeface="+mn-lt"/>
              </a:rPr>
              <a:t>relabel</a:t>
            </a:r>
            <a:r>
              <a:rPr lang="en-US" sz="2800" dirty="0">
                <a:latin typeface="+mn-lt"/>
              </a:rPr>
              <a:t> the original graph in such a way that the label of the node refers to the order in which it </a:t>
            </a:r>
            <a:r>
              <a:rPr lang="en-US" sz="2800" dirty="0" smtClean="0">
                <a:latin typeface="+mn-lt"/>
              </a:rPr>
              <a:t>was eliminated</a:t>
            </a:r>
            <a:endParaRPr lang="en-US" sz="2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Thus we renumber the nodes as shown below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0" y="3516313"/>
            <a:ext cx="4343400" cy="2228850"/>
            <a:chOff x="2286000" y="4171950"/>
            <a:chExt cx="4343400" cy="2228850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2286000" y="4379913"/>
              <a:ext cx="352425" cy="376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1</a:t>
              </a:r>
              <a:endParaRPr lang="en-US" sz="2800" dirty="0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3914775" y="4171950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2</a:t>
              </a:r>
              <a:endParaRPr lang="en-US" sz="2800" dirty="0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276975" y="4171950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3</a:t>
              </a:r>
              <a:endParaRPr lang="en-US" sz="2800" dirty="0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264275" y="6022975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4</a:t>
              </a:r>
              <a:endParaRPr lang="en-US" sz="2800" dirty="0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935413" y="6022975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5</a:t>
              </a:r>
            </a:p>
            <a:p>
              <a:endParaRPr lang="en-US" sz="2000" dirty="0"/>
            </a:p>
          </p:txBody>
        </p:sp>
        <p:grpSp>
          <p:nvGrpSpPr>
            <p:cNvPr id="27657" name="Group 9"/>
            <p:cNvGrpSpPr>
              <a:grpSpLocks/>
            </p:cNvGrpSpPr>
            <p:nvPr/>
          </p:nvGrpSpPr>
          <p:grpSpPr bwMode="auto">
            <a:xfrm>
              <a:off x="2643188" y="4630738"/>
              <a:ext cx="3862387" cy="1431925"/>
              <a:chOff x="2220" y="2120"/>
              <a:chExt cx="4603" cy="1593"/>
            </a:xfrm>
          </p:grpSpPr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2220" y="21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9" name="Oval 11"/>
              <p:cNvSpPr>
                <a:spLocks noChangeArrowheads="1"/>
              </p:cNvSpPr>
              <p:nvPr/>
            </p:nvSpPr>
            <p:spPr bwMode="auto">
              <a:xfrm>
                <a:off x="3900" y="21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0" name="Oval 12"/>
              <p:cNvSpPr>
                <a:spLocks noChangeArrowheads="1"/>
              </p:cNvSpPr>
              <p:nvPr/>
            </p:nvSpPr>
            <p:spPr bwMode="auto">
              <a:xfrm>
                <a:off x="6660" y="21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1" name="Oval 13"/>
              <p:cNvSpPr>
                <a:spLocks noChangeArrowheads="1"/>
              </p:cNvSpPr>
              <p:nvPr/>
            </p:nvSpPr>
            <p:spPr bwMode="auto">
              <a:xfrm>
                <a:off x="6680" y="357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2" name="Oval 14"/>
              <p:cNvSpPr>
                <a:spLocks noChangeArrowheads="1"/>
              </p:cNvSpPr>
              <p:nvPr/>
            </p:nvSpPr>
            <p:spPr bwMode="auto">
              <a:xfrm>
                <a:off x="3900" y="357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>
                <a:off x="2280" y="2180"/>
                <a:ext cx="44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>
                <a:off x="3960" y="2180"/>
                <a:ext cx="0" cy="14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>
                <a:off x="6740" y="2220"/>
                <a:ext cx="0" cy="14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>
                <a:off x="4000" y="3640"/>
                <a:ext cx="27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>
                <a:off x="2280" y="2180"/>
                <a:ext cx="1660" cy="14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Motivating Example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Clearly, </a:t>
            </a:r>
            <a:r>
              <a:rPr lang="en-US" sz="2800" i="1" dirty="0" smtClean="0">
                <a:latin typeface="+mn-lt"/>
              </a:rPr>
              <a:t>relabeling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the nodes corresponds to reordering the rows and columns of </a:t>
            </a:r>
            <a:r>
              <a:rPr lang="en-US" sz="2800" b="1" dirty="0" smtClean="0">
                <a:latin typeface="+mn-lt"/>
              </a:rPr>
              <a:t>A</a:t>
            </a:r>
            <a:endParaRPr lang="en-US" sz="2800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For </a:t>
            </a:r>
            <a:r>
              <a:rPr lang="en-US" sz="2800" dirty="0">
                <a:latin typeface="+mn-lt"/>
              </a:rPr>
              <a:t>the reordered system, the zero-nonzero pattern of </a:t>
            </a:r>
            <a:r>
              <a:rPr lang="en-US" sz="2800" b="1" dirty="0" smtClean="0">
                <a:latin typeface="+mn-lt"/>
              </a:rPr>
              <a:t>A </a:t>
            </a:r>
            <a:r>
              <a:rPr lang="en-US" sz="2800" dirty="0" smtClean="0">
                <a:latin typeface="+mn-lt"/>
              </a:rPr>
              <a:t>becomes</a:t>
            </a:r>
            <a:endParaRPr lang="en-US" sz="2800" b="1" dirty="0">
              <a:latin typeface="+mn-lt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6921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510849"/>
              </p:ext>
            </p:extLst>
          </p:nvPr>
        </p:nvGraphicFramePr>
        <p:xfrm>
          <a:off x="3299460" y="3200400"/>
          <a:ext cx="2819400" cy="27432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62480" y="3248192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75665" y="2994785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3357730" y="3214524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Motivating Example</a:t>
            </a:r>
          </a:p>
        </p:txBody>
      </p:sp>
    </p:spTree>
    <p:extLst>
      <p:ext uri="{BB962C8B-B14F-4D97-AF65-F5344CB8AC3E}">
        <p14:creationId xmlns:p14="http://schemas.microsoft.com/office/powerpoint/2010/main" val="22794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24484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/>
            <a:r>
              <a:rPr lang="en-US" sz="2800" dirty="0">
                <a:latin typeface="+mn-lt"/>
              </a:rPr>
              <a:t>	and </a:t>
            </a:r>
            <a:r>
              <a:rPr lang="en-US" sz="2800" dirty="0" smtClean="0">
                <a:latin typeface="+mn-lt"/>
              </a:rPr>
              <a:t>the post-elimination matrix has </a:t>
            </a:r>
            <a:r>
              <a:rPr lang="en-US" sz="2800" dirty="0">
                <a:latin typeface="+mn-lt"/>
              </a:rPr>
              <a:t>the zero-nonzero structure</a:t>
            </a:r>
          </a:p>
          <a:p>
            <a:pPr marL="461963" indent="-461963">
              <a:lnSpc>
                <a:spcPct val="125000"/>
              </a:lnSpc>
            </a:pPr>
            <a:endParaRPr lang="en-US" sz="2800" b="1" dirty="0">
              <a:latin typeface="+mn-lt"/>
            </a:endParaRPr>
          </a:p>
          <a:p>
            <a:pPr marL="461963" indent="-461963">
              <a:lnSpc>
                <a:spcPct val="125000"/>
              </a:lnSpc>
            </a:pPr>
            <a:endParaRPr lang="en-US" sz="2800" b="1" dirty="0">
              <a:latin typeface="+mn-lt"/>
            </a:endParaRPr>
          </a:p>
          <a:p>
            <a:pPr marL="461963" indent="-461963">
              <a:lnSpc>
                <a:spcPct val="125000"/>
              </a:lnSpc>
            </a:pPr>
            <a:endParaRPr lang="en-US" sz="2800" b="1" dirty="0">
              <a:latin typeface="+mn-lt"/>
            </a:endParaRPr>
          </a:p>
          <a:p>
            <a:pPr marL="461963" indent="-461963">
              <a:lnSpc>
                <a:spcPct val="125000"/>
              </a:lnSpc>
              <a:buFont typeface="Wingdings" pitchFamily="2" charset="2"/>
              <a:buChar char="q"/>
            </a:pPr>
            <a:endParaRPr lang="en-US" sz="2800" b="1" dirty="0">
              <a:latin typeface="+mn-lt"/>
            </a:endParaRPr>
          </a:p>
          <a:p>
            <a:pPr>
              <a:lnSpc>
                <a:spcPct val="125000"/>
              </a:lnSpc>
            </a:pPr>
            <a:endParaRPr lang="en-US" sz="2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Compared </a:t>
            </a:r>
            <a:r>
              <a:rPr lang="en-US" sz="2800" dirty="0">
                <a:latin typeface="+mn-lt"/>
              </a:rPr>
              <a:t>to the original ordering scheme, the new ordering scheme has saved us 4 fill-ins </a:t>
            </a:r>
          </a:p>
        </p:txBody>
      </p:sp>
      <p:graphicFrame>
        <p:nvGraphicFramePr>
          <p:cNvPr id="25890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48535"/>
              </p:ext>
            </p:extLst>
          </p:nvPr>
        </p:nvGraphicFramePr>
        <p:xfrm>
          <a:off x="3074895" y="2057400"/>
          <a:ext cx="2781300" cy="2682240"/>
        </p:xfrm>
        <a:graphic>
          <a:graphicData uri="http://schemas.openxmlformats.org/drawingml/2006/table">
            <a:tbl>
              <a:tblPr/>
              <a:tblGrid>
                <a:gridCol w="463550"/>
                <a:gridCol w="463550"/>
                <a:gridCol w="463550"/>
                <a:gridCol w="463550"/>
                <a:gridCol w="463550"/>
                <a:gridCol w="46355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25590" y="2108998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775" y="1855591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120840" y="2075330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Motivating Example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397240" cy="4815840"/>
          </a:xfrm>
        </p:spPr>
        <p:txBody>
          <a:bodyPr/>
          <a:lstStyle/>
          <a:p>
            <a:pPr marL="457200" indent="-457200"/>
            <a:r>
              <a:rPr lang="en-US" dirty="0" smtClean="0"/>
              <a:t>We </a:t>
            </a:r>
            <a:r>
              <a:rPr lang="en-US" dirty="0" smtClean="0"/>
              <a:t>introduced sparse LU factorization by working with only non-zero entries in the matrix</a:t>
            </a:r>
            <a:endParaRPr lang="en-US" dirty="0"/>
          </a:p>
          <a:p>
            <a:pPr marL="457200" indent="-457200">
              <a:spcBef>
                <a:spcPct val="0"/>
              </a:spcBef>
            </a:pPr>
            <a:endParaRPr lang="en-US" dirty="0" smtClean="0"/>
          </a:p>
          <a:p>
            <a:pPr marL="457200" indent="-457200">
              <a:spcBef>
                <a:spcPct val="0"/>
              </a:spcBef>
            </a:pPr>
            <a:r>
              <a:rPr lang="en-US" dirty="0" smtClean="0"/>
              <a:t>This is the basis for direct-solution methods to solve sparse systems</a:t>
            </a:r>
            <a:endParaRPr lang="en-US" dirty="0" smtClean="0"/>
          </a:p>
          <a:p>
            <a:pPr marL="457200" indent="-457200">
              <a:spcBef>
                <a:spcPct val="0"/>
              </a:spcBef>
            </a:pPr>
            <a:endParaRPr lang="en-US" dirty="0" smtClean="0"/>
          </a:p>
          <a:p>
            <a:pPr marL="457200" indent="-457200">
              <a:spcBef>
                <a:spcPct val="0"/>
              </a:spcBef>
            </a:pPr>
            <a:r>
              <a:rPr lang="en-US" dirty="0" smtClean="0"/>
              <a:t>Now we will look at why the ordering of sparse matrices is important and how to order them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163" y="25400"/>
            <a:ext cx="9101137" cy="957263"/>
          </a:xfrm>
        </p:spPr>
        <p:txBody>
          <a:bodyPr/>
          <a:lstStyle/>
          <a:p>
            <a:r>
              <a:rPr lang="en-US" dirty="0" smtClean="0"/>
              <a:t>Sparse Factorization</a:t>
            </a:r>
            <a:endParaRPr lang="en-US" dirty="0"/>
          </a:p>
        </p:txBody>
      </p:sp>
      <p:sp>
        <p:nvSpPr>
          <p:cNvPr id="612364" name="Rectangle 10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65760" y="1280160"/>
            <a:ext cx="83210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The associated graph of the structurally symmetric matrix </a:t>
            </a:r>
            <a:r>
              <a:rPr lang="en-US" sz="2800" b="1" dirty="0" smtClean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 is useful in gaining insights into the factorization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We make the following observations</a:t>
            </a:r>
            <a:endParaRPr lang="en-US" sz="2800" dirty="0">
              <a:latin typeface="+mn-lt"/>
            </a:endParaRPr>
          </a:p>
          <a:p>
            <a:pPr marL="1033462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If </a:t>
            </a:r>
            <a:r>
              <a:rPr lang="en-US" sz="2800" b="1" dirty="0" smtClean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is originally structurally symmetric, then </a:t>
            </a:r>
            <a:r>
              <a:rPr lang="en-US" sz="2800" dirty="0" smtClean="0">
                <a:latin typeface="+mn-lt"/>
              </a:rPr>
              <a:t>it remains </a:t>
            </a:r>
            <a:r>
              <a:rPr lang="en-US" sz="2800" dirty="0">
                <a:latin typeface="+mn-lt"/>
              </a:rPr>
              <a:t>so in all the steps of the factorization;</a:t>
            </a:r>
          </a:p>
          <a:p>
            <a:pPr marL="1033462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 good ordering scheme is independent of the values of the </a:t>
            </a:r>
            <a:r>
              <a:rPr lang="en-US" sz="2800" dirty="0" smtClean="0">
                <a:latin typeface="+mn-lt"/>
              </a:rPr>
              <a:t>elements of </a:t>
            </a:r>
            <a:r>
              <a:rPr lang="en-US" sz="2800" b="1" dirty="0" smtClean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 and </a:t>
            </a:r>
            <a:r>
              <a:rPr lang="en-US" sz="2800" dirty="0">
                <a:latin typeface="+mn-lt"/>
              </a:rPr>
              <a:t>depends only </a:t>
            </a:r>
            <a:r>
              <a:rPr lang="en-US" sz="2800" dirty="0" smtClean="0">
                <a:latin typeface="+mn-lt"/>
              </a:rPr>
              <a:t>on its </a:t>
            </a:r>
            <a:r>
              <a:rPr lang="en-US" sz="2800" dirty="0">
                <a:latin typeface="+mn-lt"/>
              </a:rPr>
              <a:t>the zero-nonzero </a:t>
            </a:r>
            <a:r>
              <a:rPr lang="en-US" sz="2800" dirty="0" smtClean="0">
                <a:latin typeface="+mn-lt"/>
              </a:rPr>
              <a:t>pattern</a:t>
            </a:r>
            <a:endParaRPr lang="en-US" sz="2800" dirty="0">
              <a:latin typeface="+mn-lt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General Findings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71D29-00F1-4FF4-AC40-83C9E85FF20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Matrix Recording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5760" y="1280160"/>
            <a:ext cx="8535987" cy="50444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/>
              <a:t>The problem of ordering the columns and rows of  so that the elimination results in the least number of zero-nonzero terms in the table of factors – the so called </a:t>
            </a:r>
            <a:r>
              <a:rPr lang="en-US" sz="2800" i="1" kern="0" dirty="0"/>
              <a:t>globally optimal ordering problem </a:t>
            </a:r>
            <a:r>
              <a:rPr lang="en-US" sz="2800" kern="0" dirty="0"/>
              <a:t>– remains largely </a:t>
            </a:r>
            <a:r>
              <a:rPr lang="en-US" sz="2800" kern="0" dirty="0" smtClean="0"/>
              <a:t>unsolved</a:t>
            </a:r>
          </a:p>
          <a:p>
            <a:r>
              <a:rPr lang="en-US" sz="2800" kern="0" dirty="0" smtClean="0"/>
              <a:t>A scheme which orders the rows and columns of </a:t>
            </a:r>
            <a:r>
              <a:rPr lang="en-US" sz="2800" b="1" kern="0" dirty="0" smtClean="0"/>
              <a:t>A</a:t>
            </a:r>
            <a:r>
              <a:rPr lang="en-US" sz="2800" kern="0" dirty="0"/>
              <a:t>  </a:t>
            </a:r>
            <a:br>
              <a:rPr lang="en-US" sz="2800" kern="0" dirty="0"/>
            </a:br>
            <a:r>
              <a:rPr lang="en-US" sz="2800" kern="0" dirty="0" smtClean="0"/>
              <a:t>such </a:t>
            </a:r>
            <a:r>
              <a:rPr lang="en-US" sz="2800" kern="0" dirty="0"/>
              <a:t>that at each step of the process the row and the column chosen next is the one that minimizes the number of fill-ins in that step is a </a:t>
            </a:r>
            <a:r>
              <a:rPr lang="en-US" sz="2800" i="1" kern="0" dirty="0"/>
              <a:t>locally optimal ordering</a:t>
            </a:r>
            <a:r>
              <a:rPr lang="en-US" sz="2800" kern="0" dirty="0"/>
              <a:t> scheme and is usually referred to, albeit incorrectly, as the </a:t>
            </a:r>
            <a:r>
              <a:rPr lang="en-US" sz="2800" b="1" kern="0" dirty="0">
                <a:solidFill>
                  <a:srgbClr val="008000"/>
                </a:solidFill>
              </a:rPr>
              <a:t>optimal </a:t>
            </a:r>
            <a:r>
              <a:rPr lang="en-US" sz="2800" b="1" kern="0" dirty="0" smtClean="0">
                <a:solidFill>
                  <a:srgbClr val="008000"/>
                </a:solidFill>
              </a:rPr>
              <a:t>ordering</a:t>
            </a:r>
            <a:endParaRPr lang="en-US" sz="2800" kern="0" dirty="0" smtClean="0"/>
          </a:p>
          <a:p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98073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762000"/>
          </a:xfrm>
        </p:spPr>
        <p:txBody>
          <a:bodyPr/>
          <a:lstStyle/>
          <a:p>
            <a:r>
              <a:rPr lang="en-US" dirty="0" smtClean="0"/>
              <a:t>Locally Optimal Recording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49639" cy="4114800"/>
          </a:xfrm>
        </p:spPr>
        <p:txBody>
          <a:bodyPr/>
          <a:lstStyle/>
          <a:p>
            <a:r>
              <a:rPr lang="en-US" dirty="0"/>
              <a:t>Suppose we are at the stage where we have picked the order of the first 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i="1" dirty="0"/>
              <a:t>– </a:t>
            </a:r>
            <a:r>
              <a:rPr lang="en-US" i="1" dirty="0" smtClean="0"/>
              <a:t>1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/>
              <a:t>rows that are eliminated </a:t>
            </a:r>
          </a:p>
          <a:p>
            <a:r>
              <a:rPr lang="en-US" dirty="0" smtClean="0"/>
              <a:t>At this stage, we have the zero-nonzero pattern of all the derived elements                       , for all the rows below the first (</a:t>
            </a:r>
            <a:r>
              <a:rPr lang="en-US" i="1" dirty="0" smtClean="0"/>
              <a:t>m – 1</a:t>
            </a:r>
            <a:r>
              <a:rPr lang="en-US" dirty="0" smtClean="0"/>
              <a:t>) rows, i.e., </a:t>
            </a:r>
            <a:r>
              <a:rPr lang="en-US" i="1" dirty="0" smtClean="0"/>
              <a:t>k &gt; m-1 </a:t>
            </a:r>
            <a:r>
              <a:rPr lang="en-US" dirty="0" smtClean="0"/>
              <a:t>and we focus on the rest </a:t>
            </a:r>
            <a:r>
              <a:rPr lang="en-US" dirty="0" err="1" smtClean="0"/>
              <a:t>submatrix</a:t>
            </a:r>
            <a:endParaRPr lang="en-US" dirty="0" smtClean="0"/>
          </a:p>
          <a:p>
            <a:r>
              <a:rPr lang="en-US" dirty="0"/>
              <a:t>We </a:t>
            </a:r>
            <a:r>
              <a:rPr lang="en-US" dirty="0" smtClean="0"/>
              <a:t>want to </a:t>
            </a:r>
            <a:r>
              <a:rPr lang="en-US" dirty="0"/>
              <a:t>determine which one of the remaining  </a:t>
            </a: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n </a:t>
            </a:r>
            <a:r>
              <a:rPr lang="en-US" i="1" dirty="0"/>
              <a:t>– (m – 1</a:t>
            </a:r>
            <a:r>
              <a:rPr lang="en-US" i="1" dirty="0" smtClean="0"/>
              <a:t>) = n-m+1 </a:t>
            </a:r>
          </a:p>
          <a:p>
            <a:pPr marL="0" indent="0">
              <a:buNone/>
            </a:pPr>
            <a:r>
              <a:rPr lang="en-US" dirty="0" smtClean="0"/>
              <a:t>    rows </a:t>
            </a:r>
            <a:r>
              <a:rPr lang="en-US" dirty="0"/>
              <a:t>to pick as 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row </a:t>
            </a:r>
            <a:r>
              <a:rPr lang="en-US" dirty="0"/>
              <a:t>in the elimination </a:t>
            </a:r>
            <a:r>
              <a:rPr lang="en-US" dirty="0" smtClean="0"/>
              <a:t>process</a:t>
            </a:r>
          </a:p>
          <a:p>
            <a:r>
              <a:rPr lang="en-US" dirty="0"/>
              <a:t>Suppose we pick row </a:t>
            </a:r>
            <a:r>
              <a:rPr lang="en-US" i="1" dirty="0"/>
              <a:t>l</a:t>
            </a:r>
            <a:r>
              <a:rPr lang="en-US" dirty="0"/>
              <a:t> as the </a:t>
            </a:r>
            <a:r>
              <a:rPr lang="en-US" i="1" dirty="0"/>
              <a:t>m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row of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643004"/>
              </p:ext>
            </p:extLst>
          </p:nvPr>
        </p:nvGraphicFramePr>
        <p:xfrm>
          <a:off x="3733800" y="2743200"/>
          <a:ext cx="178263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8" name="Equation" r:id="rId3" imgW="927000" imgH="266400" progId="Equation.DSMT4">
                  <p:embed/>
                </p:oleObj>
              </mc:Choice>
              <mc:Fallback>
                <p:oleObj name="Equation" r:id="rId3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43200"/>
                        <a:ext cx="178263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4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762000"/>
          </a:xfrm>
        </p:spPr>
        <p:txBody>
          <a:bodyPr/>
          <a:lstStyle/>
          <a:p>
            <a:r>
              <a:rPr lang="en-US" dirty="0" smtClean="0"/>
              <a:t>At 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Elimination Stage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969989"/>
              </p:ext>
            </p:extLst>
          </p:nvPr>
        </p:nvGraphicFramePr>
        <p:xfrm>
          <a:off x="1035050" y="1219199"/>
          <a:ext cx="7956550" cy="5288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0" name="Equation" r:id="rId3" imgW="4965480" imgH="2920680" progId="Equation.DSMT4">
                  <p:embed/>
                </p:oleObj>
              </mc:Choice>
              <mc:Fallback>
                <p:oleObj name="Equation" r:id="rId3" imgW="496548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219199"/>
                        <a:ext cx="7956550" cy="52888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024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0" y="1219200"/>
          <a:ext cx="992188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1" name="Equation" r:id="rId5" imgW="342720" imgH="2717640" progId="Equation.DSMT4">
                  <p:embed/>
                </p:oleObj>
              </mc:Choice>
              <mc:Fallback>
                <p:oleObj name="Equation" r:id="rId5" imgW="342720" imgH="271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992188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024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884238" y="1219200"/>
          <a:ext cx="334962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2" name="Equation" r:id="rId7" imgW="203040" imgH="2895480" progId="Equation.DSMT4">
                  <p:embed/>
                </p:oleObj>
              </mc:Choice>
              <mc:Fallback>
                <p:oleObj name="Equation" r:id="rId7" imgW="203040" imgH="289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1219200"/>
                        <a:ext cx="334962" cy="494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667000" y="2819400"/>
            <a:ext cx="62484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67000" y="2819400"/>
            <a:ext cx="0" cy="3657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Row </a:t>
            </a:r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68640" cy="4114800"/>
          </a:xfrm>
        </p:spPr>
        <p:txBody>
          <a:bodyPr/>
          <a:lstStyle/>
          <a:p>
            <a:r>
              <a:rPr lang="en-US" dirty="0" smtClean="0"/>
              <a:t>Relabel </a:t>
            </a:r>
            <a:r>
              <a:rPr lang="en-US" dirty="0" smtClean="0"/>
              <a:t>row </a:t>
            </a:r>
            <a:r>
              <a:rPr lang="en-US" i="1" dirty="0" smtClean="0"/>
              <a:t>l</a:t>
            </a:r>
            <a:r>
              <a:rPr lang="en-US" dirty="0" smtClean="0"/>
              <a:t> and column </a:t>
            </a:r>
            <a:r>
              <a:rPr lang="en-US" i="1" dirty="0" smtClean="0"/>
              <a:t>l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row </a:t>
            </a:r>
            <a:r>
              <a:rPr lang="en-US" dirty="0"/>
              <a:t>and 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column, </a:t>
            </a:r>
            <a:r>
              <a:rPr lang="en-US" dirty="0"/>
              <a:t>respectively</a:t>
            </a:r>
          </a:p>
          <a:p>
            <a:r>
              <a:rPr lang="en-US" dirty="0"/>
              <a:t>The modification introduced in the rows below row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smtClean="0"/>
              <a:t>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59670"/>
              </p:ext>
            </p:extLst>
          </p:nvPr>
        </p:nvGraphicFramePr>
        <p:xfrm>
          <a:off x="106363" y="3810000"/>
          <a:ext cx="9037637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6" name="Equation" r:id="rId3" imgW="3746160" imgH="812520" progId="Equation.DSMT4">
                  <p:embed/>
                </p:oleObj>
              </mc:Choice>
              <mc:Fallback>
                <p:oleObj name="Equation" r:id="rId3" imgW="37461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3" y="3810000"/>
                        <a:ext cx="9037637" cy="194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11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fill </a:t>
            </a:r>
            <a:r>
              <a:rPr lang="en-US" dirty="0" smtClean="0"/>
              <a:t>after this elimination is defined as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the motivating example, a </a:t>
            </a:r>
            <a:r>
              <a:rPr lang="en-US" dirty="0"/>
              <a:t>fill-in is introduced in the position (</a:t>
            </a:r>
            <a:r>
              <a:rPr lang="en-US" i="1" dirty="0"/>
              <a:t>k, </a:t>
            </a:r>
            <a:r>
              <a:rPr lang="en-US" i="1" dirty="0" smtClean="0"/>
              <a:t>j</a:t>
            </a:r>
            <a:r>
              <a:rPr lang="en-US" dirty="0" smtClean="0"/>
              <a:t>) </a:t>
            </a:r>
            <a:r>
              <a:rPr lang="en-US" dirty="0"/>
              <a:t>by eliminating </a:t>
            </a:r>
            <a:r>
              <a:rPr lang="en-US" dirty="0" smtClean="0"/>
              <a:t>row </a:t>
            </a:r>
            <a:r>
              <a:rPr lang="en-US" i="1" dirty="0" smtClean="0"/>
              <a:t>l</a:t>
            </a:r>
            <a:r>
              <a:rPr lang="en-US" dirty="0" smtClean="0"/>
              <a:t> if </a:t>
            </a:r>
            <a:r>
              <a:rPr lang="en-US" dirty="0"/>
              <a:t>and only if                    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, and </a:t>
            </a:r>
            <a:r>
              <a:rPr lang="en-US" dirty="0"/>
              <a:t>both             and </a:t>
            </a:r>
            <a:endParaRPr lang="en-US" dirty="0" smtClean="0"/>
          </a:p>
          <a:p>
            <a:r>
              <a:rPr lang="en-US" dirty="0" smtClean="0"/>
              <a:t>Further define the indicator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182465"/>
              </p:ext>
            </p:extLst>
          </p:nvPr>
        </p:nvGraphicFramePr>
        <p:xfrm>
          <a:off x="2117725" y="1981200"/>
          <a:ext cx="42227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36" name="Equation" r:id="rId3" imgW="1676160" imgH="266400" progId="Equation.DSMT4">
                  <p:embed/>
                </p:oleObj>
              </mc:Choice>
              <mc:Fallback>
                <p:oleObj name="Equation" r:id="rId3" imgW="1676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1981200"/>
                        <a:ext cx="42227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854372"/>
              </p:ext>
            </p:extLst>
          </p:nvPr>
        </p:nvGraphicFramePr>
        <p:xfrm>
          <a:off x="762000" y="3733800"/>
          <a:ext cx="129819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37" name="Equation" r:id="rId5" imgW="736560" imgH="266400" progId="Equation.DSMT4">
                  <p:embed/>
                </p:oleObj>
              </mc:Choice>
              <mc:Fallback>
                <p:oleObj name="Equation" r:id="rId5" imgW="7365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129819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73651"/>
              </p:ext>
            </p:extLst>
          </p:nvPr>
        </p:nvGraphicFramePr>
        <p:xfrm>
          <a:off x="3657600" y="3733800"/>
          <a:ext cx="838200" cy="536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38" name="Equation" r:id="rId7" imgW="406080" imgH="253800" progId="Equation.DSMT4">
                  <p:embed/>
                </p:oleObj>
              </mc:Choice>
              <mc:Fallback>
                <p:oleObj name="Equation" r:id="rId7" imgW="406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33800"/>
                        <a:ext cx="838200" cy="536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981140"/>
              </p:ext>
            </p:extLst>
          </p:nvPr>
        </p:nvGraphicFramePr>
        <p:xfrm>
          <a:off x="5334000" y="3775445"/>
          <a:ext cx="2819400" cy="56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39" name="Equation" r:id="rId9" imgW="1320480" imgH="266400" progId="Equation.DSMT4">
                  <p:embed/>
                </p:oleObj>
              </mc:Choice>
              <mc:Fallback>
                <p:oleObj name="Equation" r:id="rId9" imgW="1320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75445"/>
                        <a:ext cx="2819400" cy="567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25166"/>
              </p:ext>
            </p:extLst>
          </p:nvPr>
        </p:nvGraphicFramePr>
        <p:xfrm>
          <a:off x="1831975" y="4967288"/>
          <a:ext cx="4337050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40" name="Equation" r:id="rId11" imgW="1663560" imgH="583920" progId="Equation.DSMT4">
                  <p:embed/>
                </p:oleObj>
              </mc:Choice>
              <mc:Fallback>
                <p:oleObj name="Equation" r:id="rId11" imgW="16635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4967288"/>
                        <a:ext cx="4337050" cy="150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7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</a:t>
            </a:r>
            <a:r>
              <a:rPr lang="en-US" dirty="0" smtClean="0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Hence, </a:t>
            </a:r>
            <a:r>
              <a:rPr lang="en-US" dirty="0"/>
              <a:t>row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row </a:t>
            </a:r>
            <a:r>
              <a:rPr lang="en-US" dirty="0"/>
              <a:t>to be eliminated introduces a fill-in in the position (</a:t>
            </a:r>
            <a:r>
              <a:rPr lang="en-US" i="1" dirty="0"/>
              <a:t>k, j</a:t>
            </a:r>
            <a:r>
              <a:rPr lang="en-US" dirty="0"/>
              <a:t>) if and only if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or equivalently,</a:t>
            </a:r>
          </a:p>
          <a:p>
            <a:endParaRPr lang="en-US" sz="4600" dirty="0"/>
          </a:p>
          <a:p>
            <a:r>
              <a:rPr lang="en-US" dirty="0" smtClean="0"/>
              <a:t>The total </a:t>
            </a:r>
            <a:r>
              <a:rPr lang="en-US" dirty="0"/>
              <a:t>number of </a:t>
            </a:r>
            <a:r>
              <a:rPr lang="en-US" dirty="0" smtClean="0"/>
              <a:t>fills </a:t>
            </a:r>
            <a:r>
              <a:rPr lang="en-US" dirty="0"/>
              <a:t>introduced in the </a:t>
            </a:r>
            <a:r>
              <a:rPr lang="en-US" dirty="0" smtClean="0"/>
              <a:t>remaining (</a:t>
            </a:r>
            <a:r>
              <a:rPr lang="en-US" i="1" dirty="0" smtClean="0"/>
              <a:t>n </a:t>
            </a:r>
            <a:r>
              <a:rPr lang="en-US" i="1" dirty="0"/>
              <a:t>– m</a:t>
            </a:r>
            <a:r>
              <a:rPr lang="en-US" dirty="0"/>
              <a:t>) rows </a:t>
            </a:r>
            <a:r>
              <a:rPr lang="en-US" dirty="0" smtClean="0"/>
              <a:t>(except for row </a:t>
            </a:r>
            <a:r>
              <a:rPr lang="en-US" i="1" dirty="0" smtClean="0"/>
              <a:t>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609557"/>
              </p:ext>
            </p:extLst>
          </p:nvPr>
        </p:nvGraphicFramePr>
        <p:xfrm>
          <a:off x="2744788" y="2209800"/>
          <a:ext cx="3198812" cy="60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32" name="Equation" r:id="rId3" imgW="1460160" imgH="279360" progId="Equation.DSMT4">
                  <p:embed/>
                </p:oleObj>
              </mc:Choice>
              <mc:Fallback>
                <p:oleObj name="Equation" r:id="rId3" imgW="1460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2209800"/>
                        <a:ext cx="3198812" cy="60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070224"/>
              </p:ext>
            </p:extLst>
          </p:nvPr>
        </p:nvGraphicFramePr>
        <p:xfrm>
          <a:off x="2286000" y="3335397"/>
          <a:ext cx="4648200" cy="550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33" name="Equation" r:id="rId5" imgW="2006280" imgH="241200" progId="Equation.DSMT4">
                  <p:embed/>
                </p:oleObj>
              </mc:Choice>
              <mc:Fallback>
                <p:oleObj name="Equation" r:id="rId5" imgW="2006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35397"/>
                        <a:ext cx="4648200" cy="550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655711"/>
              </p:ext>
            </p:extLst>
          </p:nvPr>
        </p:nvGraphicFramePr>
        <p:xfrm>
          <a:off x="2057400" y="5105400"/>
          <a:ext cx="4876800" cy="198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34" name="Equation" r:id="rId7" imgW="2133360" imgH="863280" progId="Equation.DSMT4">
                  <p:embed/>
                </p:oleObj>
              </mc:Choice>
              <mc:Fallback>
                <p:oleObj name="Equation" r:id="rId7" imgW="213336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4876800" cy="1983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9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Upper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6360"/>
            <a:ext cx="8686800" cy="1615440"/>
          </a:xfrm>
        </p:spPr>
        <p:txBody>
          <a:bodyPr/>
          <a:lstStyle/>
          <a:p>
            <a:r>
              <a:rPr lang="en-US" dirty="0" smtClean="0"/>
              <a:t>Ignoring the last multiplier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693148"/>
              </p:ext>
            </p:extLst>
          </p:nvPr>
        </p:nvGraphicFramePr>
        <p:xfrm>
          <a:off x="304800" y="1643418"/>
          <a:ext cx="8386762" cy="2242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0" name="Equation" r:id="rId3" imgW="3949560" imgH="1091880" progId="Equation.DSMT4">
                  <p:embed/>
                </p:oleObj>
              </mc:Choice>
              <mc:Fallback>
                <p:oleObj name="Equation" r:id="rId3" imgW="394956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43418"/>
                        <a:ext cx="8386762" cy="2242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" y="3733800"/>
            <a:ext cx="8535987" cy="161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4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Denote       as the number of nonzero entries in row </a:t>
            </a:r>
            <a:r>
              <a:rPr lang="en-US" i="1" kern="0" dirty="0" smtClean="0"/>
              <a:t>l </a:t>
            </a:r>
            <a:r>
              <a:rPr lang="en-US" kern="0" dirty="0" smtClean="0"/>
              <a:t>             of the </a:t>
            </a:r>
            <a:r>
              <a:rPr lang="en-US" b="1" kern="0" dirty="0" smtClean="0"/>
              <a:t>U</a:t>
            </a:r>
            <a:r>
              <a:rPr lang="en-US" kern="0" dirty="0" smtClean="0"/>
              <a:t> matrix at the </a:t>
            </a:r>
            <a:r>
              <a:rPr lang="en-US" i="1" kern="0" dirty="0" smtClean="0"/>
              <a:t>m</a:t>
            </a:r>
            <a:r>
              <a:rPr lang="en-US" kern="0" dirty="0" smtClean="0"/>
              <a:t>-</a:t>
            </a:r>
            <a:r>
              <a:rPr lang="en-US" kern="0" dirty="0" err="1" smtClean="0"/>
              <a:t>th</a:t>
            </a:r>
            <a:r>
              <a:rPr lang="en-US" kern="0" dirty="0" smtClean="0"/>
              <a:t> elimination stage</a:t>
            </a:r>
          </a:p>
          <a:p>
            <a:endParaRPr lang="en-US" sz="4600" kern="0" dirty="0"/>
          </a:p>
          <a:p>
            <a:r>
              <a:rPr lang="en-US" kern="0" dirty="0" smtClean="0"/>
              <a:t>So the </a:t>
            </a:r>
            <a:r>
              <a:rPr lang="en-US" i="1" kern="0" dirty="0" smtClean="0"/>
              <a:t>m</a:t>
            </a:r>
            <a:r>
              <a:rPr lang="en-US" kern="0" dirty="0" smtClean="0"/>
              <a:t>-</a:t>
            </a:r>
            <a:r>
              <a:rPr lang="en-US" kern="0" dirty="0" err="1" smtClean="0"/>
              <a:t>th</a:t>
            </a:r>
            <a:r>
              <a:rPr lang="en-US" kern="0" dirty="0" smtClean="0"/>
              <a:t> row to eliminate would be the row </a:t>
            </a:r>
            <a:r>
              <a:rPr lang="en-US" i="1" kern="0" dirty="0" smtClean="0"/>
              <a:t>l</a:t>
            </a:r>
            <a:r>
              <a:rPr lang="en-US" kern="0" dirty="0" smtClean="0"/>
              <a:t> with the smallest      amongst the remaining (</a:t>
            </a:r>
            <a:r>
              <a:rPr lang="en-US" i="1" kern="0" dirty="0" smtClean="0"/>
              <a:t>n-m+1</a:t>
            </a:r>
            <a:r>
              <a:rPr lang="en-US" kern="0" dirty="0" smtClean="0"/>
              <a:t>) rows</a:t>
            </a:r>
            <a:endParaRPr lang="en-US" kern="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296649"/>
              </p:ext>
            </p:extLst>
          </p:nvPr>
        </p:nvGraphicFramePr>
        <p:xfrm>
          <a:off x="1676400" y="3810000"/>
          <a:ext cx="381000" cy="445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1" name="Equation" r:id="rId5" imgW="203112" imgH="241195" progId="Equation.DSMT4">
                  <p:embed/>
                </p:oleObj>
              </mc:Choice>
              <mc:Fallback>
                <p:oleObj name="Equation" r:id="rId5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381000" cy="445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709549"/>
              </p:ext>
            </p:extLst>
          </p:nvPr>
        </p:nvGraphicFramePr>
        <p:xfrm>
          <a:off x="2667000" y="4677728"/>
          <a:ext cx="2743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2" name="Equation" r:id="rId7" imgW="1130300" imgH="279400" progId="Equation.DSMT4">
                  <p:embed/>
                </p:oleObj>
              </mc:Choice>
              <mc:Fallback>
                <p:oleObj name="Equation" r:id="rId7" imgW="11303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77728"/>
                        <a:ext cx="27432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15572"/>
              </p:ext>
            </p:extLst>
          </p:nvPr>
        </p:nvGraphicFramePr>
        <p:xfrm>
          <a:off x="2209800" y="6019800"/>
          <a:ext cx="3810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3" name="Equation" r:id="rId9" imgW="203112" imgH="241195" progId="Equation.DSMT4">
                  <p:embed/>
                </p:oleObj>
              </mc:Choice>
              <mc:Fallback>
                <p:oleObj name="Equation" r:id="rId9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19800"/>
                        <a:ext cx="3810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990725" y="3324225"/>
            <a:ext cx="152400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91175" y="2752725"/>
            <a:ext cx="152400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29500" y="2762250"/>
            <a:ext cx="152400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“Optimal”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5987" cy="4114800"/>
          </a:xfrm>
        </p:spPr>
        <p:txBody>
          <a:bodyPr/>
          <a:lstStyle/>
          <a:p>
            <a:r>
              <a:rPr lang="en-US" dirty="0" smtClean="0"/>
              <a:t>Graph-theoretic interpretations:</a:t>
            </a:r>
          </a:p>
          <a:p>
            <a:pPr lvl="1"/>
            <a:r>
              <a:rPr lang="en-US" dirty="0"/>
              <a:t>in the reduced graph, obtained after eliminating the first (</a:t>
            </a:r>
            <a:r>
              <a:rPr lang="en-US" i="1" dirty="0"/>
              <a:t>m – 1</a:t>
            </a:r>
            <a:r>
              <a:rPr lang="en-US" dirty="0"/>
              <a:t>) nodes, choose as the next node to be eliminated the one with the least number of incident branches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relabel</a:t>
            </a:r>
            <a:r>
              <a:rPr lang="en-US" dirty="0"/>
              <a:t> that node as node </a:t>
            </a:r>
            <a:r>
              <a:rPr lang="en-US" i="1" dirty="0" smtClean="0"/>
              <a:t>m</a:t>
            </a:r>
            <a:endParaRPr lang="en-US" dirty="0" smtClean="0"/>
          </a:p>
          <a:p>
            <a:r>
              <a:rPr lang="en-US" dirty="0" smtClean="0"/>
              <a:t>This is referred to as </a:t>
            </a:r>
            <a:r>
              <a:rPr lang="en-US" i="1" dirty="0" err="1"/>
              <a:t>Tinney</a:t>
            </a:r>
            <a:r>
              <a:rPr lang="en-US" i="1" dirty="0"/>
              <a:t> </a:t>
            </a:r>
            <a:r>
              <a:rPr lang="en-US" i="1" dirty="0" smtClean="0"/>
              <a:t>Ordering </a:t>
            </a:r>
            <a:r>
              <a:rPr lang="en-US" i="1" dirty="0"/>
              <a:t>Scheme </a:t>
            </a:r>
            <a:r>
              <a:rPr lang="en-US" i="1" dirty="0" smtClean="0"/>
              <a:t>2 </a:t>
            </a:r>
            <a:r>
              <a:rPr lang="en-US" dirty="0" smtClean="0"/>
              <a:t>in power systems literature</a:t>
            </a:r>
          </a:p>
          <a:p>
            <a:r>
              <a:rPr lang="en-US" dirty="0" smtClean="0"/>
              <a:t>It’s also known as the </a:t>
            </a:r>
            <a:r>
              <a:rPr lang="en-US" i="1" dirty="0" smtClean="0"/>
              <a:t>minimum degree (MD) </a:t>
            </a:r>
            <a:r>
              <a:rPr lang="en-US" dirty="0" smtClean="0"/>
              <a:t>ordering in the field of numerical analysis </a:t>
            </a:r>
            <a:endParaRPr lang="en-US" dirty="0"/>
          </a:p>
          <a:p>
            <a:r>
              <a:rPr lang="en-US" dirty="0" smtClean="0"/>
              <a:t>In many situations, we cannot do much better than this sub-optimal ordering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8168640" cy="4114800"/>
          </a:xfrm>
        </p:spPr>
        <p:txBody>
          <a:bodyPr/>
          <a:lstStyle/>
          <a:p>
            <a:r>
              <a:rPr lang="en-US" dirty="0" smtClean="0"/>
              <a:t>Often the matrix itself is not physically reorded when it is renumbered.  Rather, we can make use of what is known as a permutation vector, and (if needed) an inverse permutation vector</a:t>
            </a:r>
          </a:p>
          <a:p>
            <a:r>
              <a:rPr lang="en-US" dirty="0" smtClean="0"/>
              <a:t>These vectors implement the following functions</a:t>
            </a:r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new</a:t>
            </a:r>
            <a:r>
              <a:rPr lang="en-US" dirty="0" smtClean="0"/>
              <a:t> = New(</a:t>
            </a:r>
            <a:r>
              <a:rPr lang="en-US" dirty="0"/>
              <a:t>i</a:t>
            </a:r>
            <a:r>
              <a:rPr lang="en-US" baseline="-25000" dirty="0" smtClean="0"/>
              <a:t>old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old</a:t>
            </a:r>
            <a:r>
              <a:rPr lang="en-US" dirty="0" smtClean="0"/>
              <a:t> = Old(</a:t>
            </a:r>
            <a:r>
              <a:rPr lang="en-US" dirty="0"/>
              <a:t>i</a:t>
            </a:r>
            <a:r>
              <a:rPr lang="en-US" baseline="-25000" dirty="0" smtClean="0"/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an n by n matrix the permutation vector is an n-sized integer vector</a:t>
            </a:r>
          </a:p>
          <a:p>
            <a:r>
              <a:rPr lang="en-US" dirty="0" smtClean="0"/>
              <a:t>If ordered lists are needed, then the linked lists do need to be reordered, but this can be done quickly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doing a factorization of a sparse matrix some values that were originally zero can become nonzero during the factorization process</a:t>
            </a:r>
          </a:p>
          <a:p>
            <a:r>
              <a:rPr lang="en-US" dirty="0" smtClean="0"/>
              <a:t>These new values are called “fills” (some call them fill-ins)</a:t>
            </a:r>
          </a:p>
          <a:p>
            <a:r>
              <a:rPr lang="en-US" dirty="0" smtClean="0"/>
              <a:t>For a structurally symmetric matrix the fill occurs in a symmetric fashion (i.e., </a:t>
            </a:r>
            <a:r>
              <a:rPr lang="en-US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dirty="0" smtClean="0"/>
              <a:t> and </a:t>
            </a:r>
            <a:r>
              <a:rPr lang="en-US" dirty="0" err="1"/>
              <a:t>a</a:t>
            </a:r>
            <a:r>
              <a:rPr lang="en-US" baseline="-25000" dirty="0" err="1" smtClean="0"/>
              <a:t>ji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fills are required depends on the ordering of rows/columns</a:t>
            </a:r>
          </a:p>
          <a:p>
            <a:pPr lvl="1"/>
            <a:r>
              <a:rPr lang="en-US" dirty="0" smtClean="0"/>
              <a:t>For a power system case this depends on the bus 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</a:t>
            </a:r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For the five bus motivating example, in which the buses are to be reordered to (5,1,2,3,4), the permutation vector would be </a:t>
            </a:r>
            <a:r>
              <a:rPr lang="en-US" b="1" dirty="0" smtClean="0"/>
              <a:t>rowPerm</a:t>
            </a:r>
            <a:r>
              <a:rPr lang="en-US" dirty="0" smtClean="0"/>
              <a:t>=[5,1,2,3,4]</a:t>
            </a:r>
          </a:p>
          <a:p>
            <a:pPr lvl="1"/>
            <a:r>
              <a:rPr lang="en-US" dirty="0" smtClean="0"/>
              <a:t>That is, the first row to consider is row 5, then row 1, …</a:t>
            </a:r>
          </a:p>
          <a:p>
            <a:r>
              <a:rPr lang="en-US" dirty="0" smtClean="0"/>
              <a:t>If needed, the inverse permutation vector is </a:t>
            </a:r>
            <a:r>
              <a:rPr lang="en-US" b="1" dirty="0" smtClean="0"/>
              <a:t>invRowPerm</a:t>
            </a:r>
            <a:r>
              <a:rPr lang="en-US" dirty="0" smtClean="0"/>
              <a:t> = [2,3,4,5,1]</a:t>
            </a:r>
          </a:p>
          <a:p>
            <a:pPr lvl="1"/>
            <a:r>
              <a:rPr lang="en-US" dirty="0" smtClean="0"/>
              <a:t>That is, with the reordering the first element is in position 2, the second element in position 2, ….</a:t>
            </a:r>
          </a:p>
          <a:p>
            <a:r>
              <a:rPr lang="en-US" dirty="0" smtClean="0"/>
              <a:t>Hence i = invRowPerm[rowPerm[i]]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Tinney Scheme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describe, but not really used since the number of fills, while reduced, is still quite high</a:t>
            </a:r>
          </a:p>
          <a:p>
            <a:r>
              <a:rPr lang="en-US" dirty="0" smtClean="0"/>
              <a:t>In graph theory the degree of a vertex is the number of edges incident to the vertex</a:t>
            </a:r>
          </a:p>
          <a:p>
            <a:r>
              <a:rPr lang="en-US" dirty="0" smtClean="0"/>
              <a:t>Order the nodes (buses) by the number of incident branches (i.e., its degrees) those with the lowest degree are ordered first</a:t>
            </a:r>
          </a:p>
          <a:p>
            <a:pPr lvl="1"/>
            <a:r>
              <a:rPr lang="en-US" dirty="0" smtClean="0"/>
              <a:t>Nodes with just one incident line result in no new fills</a:t>
            </a:r>
          </a:p>
          <a:p>
            <a:pPr lvl="1"/>
            <a:r>
              <a:rPr lang="en-US" dirty="0" smtClean="0"/>
              <a:t>Obviously in a large system many nodes will have the same number of incident branches; ties can be handled arbitrarily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</a:t>
            </a:r>
            <a:r>
              <a:rPr lang="en-US" dirty="0" smtClean="0"/>
              <a:t>1,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/>
              <a:t>Once the nodes are reordered, the fills are </a:t>
            </a:r>
            <a:r>
              <a:rPr lang="en-US" dirty="0" smtClean="0"/>
              <a:t>added</a:t>
            </a:r>
          </a:p>
          <a:p>
            <a:pPr lvl="1"/>
            <a:r>
              <a:rPr lang="en-US" dirty="0" smtClean="0"/>
              <a:t>One approach to ties is to take the lower numbered node first</a:t>
            </a:r>
            <a:endParaRPr lang="en-US" dirty="0"/>
          </a:p>
          <a:p>
            <a:r>
              <a:rPr lang="en-US" dirty="0"/>
              <a:t>A shortcoming of this method is as the </a:t>
            </a:r>
            <a:r>
              <a:rPr lang="en-US" dirty="0" smtClean="0"/>
              <a:t>fills are added the degree of the adjacent nodes changes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63637" y="3490911"/>
            <a:ext cx="3908425" cy="1754187"/>
            <a:chOff x="758" y="2265"/>
            <a:chExt cx="2462" cy="1105"/>
          </a:xfrm>
        </p:grpSpPr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3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4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6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7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8</a:t>
              </a:r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583792"/>
              </p:ext>
            </p:extLst>
          </p:nvPr>
        </p:nvGraphicFramePr>
        <p:xfrm>
          <a:off x="5791200" y="3735388"/>
          <a:ext cx="1874838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Worksheet" r:id="rId3" imgW="1228835" imgH="1466910" progId="Excel.Sheet.8">
                  <p:embed/>
                </p:oleObj>
              </mc:Choice>
              <mc:Fallback>
                <p:oleObj name="Worksheet" r:id="rId3" imgW="1228835" imgH="14669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5388"/>
                        <a:ext cx="1874838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44562" y="5486400"/>
            <a:ext cx="5609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Tinney 1 order is 1,2,3,7,5,6,8,4</a:t>
            </a:r>
          </a:p>
          <a:p>
            <a:endParaRPr lang="en-US" dirty="0"/>
          </a:p>
          <a:p>
            <a:r>
              <a:rPr lang="en-US" dirty="0" smtClean="0"/>
              <a:t>Number of new branches is 2 (4-8, 4-6)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Tinney Scheme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Tinney Scheme 2, or the “Optimal” Ordering introduced earlier, would update the node degree on-the-fly as the fills are added during the elimination</a:t>
            </a:r>
          </a:p>
          <a:p>
            <a:r>
              <a:rPr lang="en-US" dirty="0" smtClean="0"/>
              <a:t>So the degree (    -1) is the original degree plus the number of added edges after partial elimination (fills)</a:t>
            </a:r>
          </a:p>
          <a:p>
            <a:pPr lvl="1"/>
            <a:r>
              <a:rPr lang="en-US" dirty="0" smtClean="0"/>
              <a:t>This is also known as the Minimum Degree Algorithm (MDA)</a:t>
            </a:r>
          </a:p>
          <a:p>
            <a:pPr lvl="1"/>
            <a:r>
              <a:rPr lang="en-US" dirty="0" smtClean="0"/>
              <a:t>Ties can again be broken using the lowest node number</a:t>
            </a:r>
          </a:p>
          <a:p>
            <a:r>
              <a:rPr lang="en-US" dirty="0" smtClean="0"/>
              <a:t>This method is quite effective for power systems, and is highly recommended</a:t>
            </a:r>
          </a:p>
          <a:p>
            <a:r>
              <a:rPr lang="en-US" dirty="0"/>
              <a:t>I</a:t>
            </a:r>
            <a:r>
              <a:rPr lang="en-US" dirty="0" smtClean="0"/>
              <a:t>t is certainly not guaranteed to result in the fewest fills (i.e. not globally optimal)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502699"/>
              </p:ext>
            </p:extLst>
          </p:nvPr>
        </p:nvGraphicFramePr>
        <p:xfrm>
          <a:off x="2895600" y="2743200"/>
          <a:ext cx="3810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7" name="Equation" r:id="rId3" imgW="203112" imgH="241195" progId="Equation.DSMT4">
                  <p:embed/>
                </p:oleObj>
              </mc:Choice>
              <mc:Fallback>
                <p:oleObj name="Equation" r:id="rId3" imgW="203112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3810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22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</a:t>
            </a:r>
            <a:r>
              <a:rPr lang="en-US" dirty="0" smtClean="0"/>
              <a:t>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624840"/>
          </a:xfrm>
        </p:spPr>
        <p:txBody>
          <a:bodyPr/>
          <a:lstStyle/>
          <a:p>
            <a:r>
              <a:rPr lang="en-US" dirty="0" smtClean="0"/>
              <a:t>Consider the previous network: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Nodes 1,2,3 are chosen as before.  But once these nodes are eliminated the degree of 4 is 1, so it is chosen next.  Then 5 (with a new degree of 2 tied with 7), followed by 6 (new degree of 2), 7 then 8.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555749" y="2078036"/>
            <a:ext cx="3908425" cy="1754187"/>
            <a:chOff x="758" y="2265"/>
            <a:chExt cx="2462" cy="1105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3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4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6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7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487AF-22CC-4BA0-9E2C-52E5FAE898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85800" y="1295400"/>
            <a:ext cx="3657600" cy="2819400"/>
            <a:chOff x="685800" y="1295400"/>
            <a:chExt cx="3657600" cy="28194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1219200" y="1752600"/>
              <a:ext cx="1295400" cy="1828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544417" y="1752600"/>
              <a:ext cx="0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531164" y="1752600"/>
              <a:ext cx="1355036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" name="Oval 3"/>
            <p:cNvSpPr/>
            <p:nvPr/>
          </p:nvSpPr>
          <p:spPr bwMode="auto">
            <a:xfrm>
              <a:off x="2057400" y="1295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4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858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1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09053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2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4290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3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24400" y="1371600"/>
            <a:ext cx="3657600" cy="2819400"/>
            <a:chOff x="685800" y="1295400"/>
            <a:chExt cx="3657600" cy="281940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1219200" y="1752600"/>
              <a:ext cx="1295400" cy="1828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544417" y="1752600"/>
              <a:ext cx="0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531164" y="1752600"/>
              <a:ext cx="1355036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2057400" y="1295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1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6858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2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09053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3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4290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4</a:t>
              </a: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556089"/>
              </p:ext>
            </p:extLst>
          </p:nvPr>
        </p:nvGraphicFramePr>
        <p:xfrm>
          <a:off x="762000" y="4267200"/>
          <a:ext cx="2865783" cy="170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94" name="Equation" r:id="rId3" imgW="1536480" imgH="914400" progId="Equation.DSMT4">
                  <p:embed/>
                </p:oleObj>
              </mc:Choice>
              <mc:Fallback>
                <p:oleObj name="Equation" r:id="rId3" imgW="153648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2865783" cy="170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19536"/>
              </p:ext>
            </p:extLst>
          </p:nvPr>
        </p:nvGraphicFramePr>
        <p:xfrm>
          <a:off x="4724400" y="4258959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95" name="Equation" r:id="rId5" imgW="1524000" imgH="914400" progId="Equation.DSMT4">
                  <p:embed/>
                </p:oleObj>
              </mc:Choice>
              <mc:Fallback>
                <p:oleObj name="Equation" r:id="rId5" imgW="15240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258959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79904" y="6059194"/>
            <a:ext cx="2549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Fills Required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1829" y="6060419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Fills Required (matrix becomes full)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key issues associated with fills</a:t>
            </a:r>
          </a:p>
          <a:p>
            <a:pPr lvl="1"/>
            <a:r>
              <a:rPr lang="en-US" dirty="0" smtClean="0"/>
              <a:t>Adding the fills</a:t>
            </a:r>
          </a:p>
          <a:p>
            <a:pPr lvl="1"/>
            <a:r>
              <a:rPr lang="en-US" dirty="0" smtClean="0"/>
              <a:t>Ordering the matrix elements (buses in our case) to reduce the number of fills</a:t>
            </a:r>
          </a:p>
          <a:p>
            <a:r>
              <a:rPr lang="en-US" dirty="0" smtClean="0"/>
              <a:t>The amount of computation required to factor a sparse matrix depends upon the number of </a:t>
            </a:r>
            <a:r>
              <a:rPr lang="en-US" dirty="0" err="1" smtClean="0"/>
              <a:t>nonzeros</a:t>
            </a:r>
            <a:r>
              <a:rPr lang="en-US" dirty="0" smtClean="0"/>
              <a:t> in the original matrix, and the number of fills added</a:t>
            </a:r>
          </a:p>
          <a:p>
            <a:r>
              <a:rPr lang="en-US" dirty="0" smtClean="0"/>
              <a:t>How the matrix is ordered can have a dramatic impact on the number of fills, and hence the required computation </a:t>
            </a:r>
          </a:p>
          <a:p>
            <a:r>
              <a:rPr lang="en-US" dirty="0" smtClean="0"/>
              <a:t>Typically there will still be fills after matrix ordering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968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7 by 7 Matrix Example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65760" y="1280160"/>
            <a:ext cx="824484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Consider </a:t>
            </a:r>
            <a:r>
              <a:rPr lang="en-US" sz="2800" dirty="0" smtClean="0">
                <a:latin typeface="+mj-lt"/>
              </a:rPr>
              <a:t>the 7 x 7 matrix </a:t>
            </a:r>
            <a:r>
              <a:rPr lang="en-US" sz="2800" b="1" dirty="0" smtClean="0">
                <a:latin typeface="+mj-lt"/>
              </a:rPr>
              <a:t>A</a:t>
            </a:r>
            <a:r>
              <a:rPr lang="en-US" sz="2800" dirty="0" smtClean="0">
                <a:latin typeface="+mj-lt"/>
              </a:rPr>
              <a:t> with </a:t>
            </a:r>
            <a:r>
              <a:rPr lang="en-US" sz="2800" dirty="0">
                <a:latin typeface="+mj-lt"/>
              </a:rPr>
              <a:t>the zero-nonzero pattern shown in </a:t>
            </a:r>
            <a:r>
              <a:rPr lang="en-US" sz="2800" dirty="0">
                <a:latin typeface="+mj-lt"/>
                <a:cs typeface="Times New Roman" pitchFamily="18" charset="0"/>
              </a:rPr>
              <a:t>(</a:t>
            </a:r>
            <a:r>
              <a:rPr lang="en-US" sz="2800" i="1" dirty="0">
                <a:latin typeface="+mj-lt"/>
              </a:rPr>
              <a:t>a</a:t>
            </a:r>
            <a:r>
              <a:rPr lang="en-US" sz="2800" dirty="0">
                <a:latin typeface="+mj-lt"/>
                <a:cs typeface="Times New Roman" pitchFamily="18" charset="0"/>
              </a:rPr>
              <a:t>)</a:t>
            </a:r>
            <a:r>
              <a:rPr lang="en-US" sz="2800" dirty="0">
                <a:latin typeface="+mj-lt"/>
              </a:rPr>
              <a:t>: of the 49 possible elements there are only 31 that are nonzero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If </a:t>
            </a:r>
            <a:r>
              <a:rPr lang="en-US" sz="2800" dirty="0">
                <a:latin typeface="+mj-lt"/>
              </a:rPr>
              <a:t>elimination proceeds </a:t>
            </a:r>
            <a:r>
              <a:rPr lang="en-US" sz="2800" dirty="0" smtClean="0">
                <a:latin typeface="+mj-lt"/>
              </a:rPr>
              <a:t>with the given ordering, all but two of </a:t>
            </a:r>
            <a:r>
              <a:rPr lang="en-US" sz="2800" dirty="0">
                <a:latin typeface="+mj-lt"/>
              </a:rPr>
              <a:t>the 18 originally zero </a:t>
            </a:r>
            <a:r>
              <a:rPr lang="en-US" sz="2800" dirty="0" smtClean="0">
                <a:latin typeface="+mj-lt"/>
              </a:rPr>
              <a:t>entries, will </a:t>
            </a:r>
            <a:r>
              <a:rPr lang="en-US" sz="2800" dirty="0">
                <a:latin typeface="+mj-lt"/>
              </a:rPr>
              <a:t>fill in, as </a:t>
            </a:r>
            <a:r>
              <a:rPr lang="en-US" sz="2800" dirty="0" smtClean="0">
                <a:latin typeface="+mj-lt"/>
              </a:rPr>
              <a:t>seen </a:t>
            </a:r>
            <a:r>
              <a:rPr lang="en-US" sz="2800" dirty="0">
                <a:latin typeface="+mj-lt"/>
              </a:rPr>
              <a:t>in </a:t>
            </a:r>
            <a:r>
              <a:rPr lang="en-US" sz="2800" dirty="0">
                <a:latin typeface="+mj-lt"/>
                <a:cs typeface="Times New Roman" pitchFamily="18" charset="0"/>
              </a:rPr>
              <a:t>(</a:t>
            </a:r>
            <a:r>
              <a:rPr lang="en-US" sz="2800" i="1" dirty="0">
                <a:latin typeface="+mj-lt"/>
                <a:cs typeface="Times New Roman" pitchFamily="18" charset="0"/>
              </a:rPr>
              <a:t>b</a:t>
            </a:r>
            <a:r>
              <a:rPr lang="en-US" sz="2800" dirty="0">
                <a:latin typeface="+mj-lt"/>
                <a:cs typeface="Times New Roman" pitchFamily="18" charset="0"/>
              </a:rPr>
              <a:t>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560" name="Group 336"/>
          <p:cNvGraphicFramePr>
            <a:graphicFrameLocks noGrp="1"/>
          </p:cNvGraphicFramePr>
          <p:nvPr/>
        </p:nvGraphicFramePr>
        <p:xfrm>
          <a:off x="533400" y="1524000"/>
          <a:ext cx="3733800" cy="3657600"/>
        </p:xfrm>
        <a:graphic>
          <a:graphicData uri="http://schemas.openxmlformats.org/drawingml/2006/table">
            <a:tbl>
              <a:tblPr/>
              <a:tblGrid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09" name="Text Box 85"/>
          <p:cNvSpPr txBox="1">
            <a:spLocks noChangeArrowheads="1"/>
          </p:cNvSpPr>
          <p:nvPr/>
        </p:nvSpPr>
        <p:spPr bwMode="auto">
          <a:xfrm>
            <a:off x="609600" y="5867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310" name="Text Box 86"/>
          <p:cNvSpPr txBox="1">
            <a:spLocks noChangeArrowheads="1"/>
          </p:cNvSpPr>
          <p:nvPr/>
        </p:nvSpPr>
        <p:spPr bwMode="auto">
          <a:xfrm>
            <a:off x="0" y="53340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lnSpc>
                <a:spcPct val="125000"/>
              </a:lnSpc>
            </a:pPr>
            <a:r>
              <a:rPr lang="en-US" altLang="ko-KR" sz="2800" b="1" dirty="0">
                <a:latin typeface="Times New Roman" pitchFamily="18" charset="0"/>
                <a:ea typeface="Batang" charset="-127"/>
              </a:rPr>
              <a:t>(</a:t>
            </a:r>
            <a:r>
              <a:rPr lang="en-US" altLang="ko-KR" sz="2800" b="1" i="1" dirty="0">
                <a:latin typeface="Times New Roman" pitchFamily="18" charset="0"/>
                <a:ea typeface="Batang" charset="-127"/>
              </a:rPr>
              <a:t>a</a:t>
            </a:r>
            <a:r>
              <a:rPr lang="en-US" altLang="ko-KR" sz="2800" b="1" dirty="0">
                <a:latin typeface="Times New Roman" pitchFamily="18" charset="0"/>
                <a:ea typeface="Batang" charset="-127"/>
              </a:rPr>
              <a:t>) </a:t>
            </a:r>
            <a:r>
              <a:rPr lang="en-US" altLang="ko-KR" sz="2800" b="1" i="1" dirty="0">
                <a:latin typeface="Times New Roman" pitchFamily="18" charset="0"/>
                <a:ea typeface="Batang" charset="-127"/>
              </a:rPr>
              <a:t>the original zero-nonzero structure</a:t>
            </a:r>
            <a:endParaRPr lang="en-US" sz="2800" b="1" i="1" dirty="0">
              <a:latin typeface="Times New Roman" pitchFamily="18" charset="0"/>
            </a:endParaRPr>
          </a:p>
        </p:txBody>
      </p:sp>
      <p:graphicFrame>
        <p:nvGraphicFramePr>
          <p:cNvPr id="52601" name="Group 377"/>
          <p:cNvGraphicFramePr>
            <a:graphicFrameLocks noGrp="1"/>
          </p:cNvGraphicFramePr>
          <p:nvPr/>
        </p:nvGraphicFramePr>
        <p:xfrm>
          <a:off x="4876800" y="1524000"/>
          <a:ext cx="3886200" cy="3657600"/>
        </p:xfrm>
        <a:graphic>
          <a:graphicData uri="http://schemas.openxmlformats.org/drawingml/2006/table">
            <a:tbl>
              <a:tblPr/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94" name="Rectangle 170"/>
          <p:cNvSpPr>
            <a:spLocks noChangeArrowheads="1"/>
          </p:cNvSpPr>
          <p:nvPr/>
        </p:nvSpPr>
        <p:spPr bwMode="auto">
          <a:xfrm>
            <a:off x="4724400" y="5334000"/>
            <a:ext cx="4419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ct val="125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i="1" dirty="0">
                <a:latin typeface="Times New Roman" pitchFamily="18" charset="0"/>
              </a:rPr>
              <a:t>the post- elimination</a:t>
            </a:r>
            <a:r>
              <a:rPr lang="en-US" i="1" dirty="0">
                <a:latin typeface="Times New Roman" pitchFamily="18" charset="0"/>
              </a:rPr>
              <a:t>  </a:t>
            </a:r>
            <a:r>
              <a:rPr lang="en-US" sz="2800" b="1" i="1" dirty="0">
                <a:latin typeface="Times New Roman" pitchFamily="18" charset="0"/>
              </a:rPr>
              <a:t>zero-nonzero pattern</a:t>
            </a:r>
          </a:p>
        </p:txBody>
      </p:sp>
      <p:sp>
        <p:nvSpPr>
          <p:cNvPr id="52395" name="Text Box 171"/>
          <p:cNvSpPr txBox="1">
            <a:spLocks noChangeArrowheads="1"/>
          </p:cNvSpPr>
          <p:nvPr/>
        </p:nvSpPr>
        <p:spPr bwMode="auto">
          <a:xfrm>
            <a:off x="0" y="1968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Example Matrix Structure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233" y="1600200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418" y="1346793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582483" y="1566532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1875" y="1583539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65060" y="1330132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947125" y="1549871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1968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Example: Reordering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65760" y="1280160"/>
            <a:ext cx="832104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We next reorder the rows and the columns of </a:t>
            </a:r>
            <a:r>
              <a:rPr lang="en-US" sz="2800" b="1" dirty="0">
                <a:latin typeface="+mj-lt"/>
              </a:rPr>
              <a:t>A</a:t>
            </a:r>
            <a:r>
              <a:rPr lang="en-US" sz="2800" dirty="0">
                <a:latin typeface="+mj-lt"/>
              </a:rPr>
              <a:t> so as to result in the pattern shown in (c)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this reordering, we obtain no fills, as shown in the table of factors given in (d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In </a:t>
            </a:r>
            <a:r>
              <a:rPr lang="en-US" sz="2800" dirty="0">
                <a:latin typeface="+mj-lt"/>
              </a:rPr>
              <a:t>this way, we </a:t>
            </a:r>
            <a:r>
              <a:rPr lang="en-US" sz="2800" dirty="0" smtClean="0">
                <a:latin typeface="+mj-lt"/>
              </a:rPr>
              <a:t>can preserve </a:t>
            </a:r>
            <a:r>
              <a:rPr lang="en-US" sz="2800" dirty="0">
                <a:latin typeface="+mj-lt"/>
              </a:rPr>
              <a:t>the original sparsity of </a:t>
            </a:r>
            <a:r>
              <a:rPr lang="en-US" sz="2800" b="1" dirty="0">
                <a:latin typeface="+mj-lt"/>
              </a:rPr>
              <a:t>A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6381</TotalTime>
  <Words>2578</Words>
  <Application>Microsoft Office PowerPoint</Application>
  <PresentationFormat>On-screen Show (4:3)</PresentationFormat>
  <Paragraphs>699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Naeove~1</vt:lpstr>
      <vt:lpstr>Equation</vt:lpstr>
      <vt:lpstr>Worksheet</vt:lpstr>
      <vt:lpstr>ECE 530 – Analysis Techniques for Large-Scale Electrical Systems</vt:lpstr>
      <vt:lpstr>Announcements</vt:lpstr>
      <vt:lpstr>Sparse Factorization</vt:lpstr>
      <vt:lpstr>Fills</vt:lpstr>
      <vt:lpstr>Fill Examples</vt:lpstr>
      <vt:lpstr>Ordering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Linear Resistive Network</vt:lpstr>
      <vt:lpstr>Example: 5 by 5 System</vt:lpstr>
      <vt:lpstr>Example: 5 by 5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Locally Optimal Recording Scheme</vt:lpstr>
      <vt:lpstr>At the m-th Elimination Stage</vt:lpstr>
      <vt:lpstr>Eliminating Row l</vt:lpstr>
      <vt:lpstr>Fills</vt:lpstr>
      <vt:lpstr>Number of Fills</vt:lpstr>
      <vt:lpstr>An Upper Bound</vt:lpstr>
      <vt:lpstr>“Optimal” Ordering</vt:lpstr>
      <vt:lpstr>Permutation Vectors</vt:lpstr>
      <vt:lpstr>Permutation Vectors</vt:lpstr>
      <vt:lpstr>Tinney Scheme 1</vt:lpstr>
      <vt:lpstr>Tinney Scheme 1, Cont.</vt:lpstr>
      <vt:lpstr>Tinney Scheme 2</vt:lpstr>
      <vt:lpstr>Tinney Scheme 2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Hao Zhu</cp:lastModifiedBy>
  <cp:revision>718</cp:revision>
  <cp:lastPrinted>1999-12-30T20:37:53Z</cp:lastPrinted>
  <dcterms:created xsi:type="dcterms:W3CDTF">1995-06-02T22:12:36Z</dcterms:created>
  <dcterms:modified xsi:type="dcterms:W3CDTF">2015-09-25T19:29:32Z</dcterms:modified>
</cp:coreProperties>
</file>