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978" r:id="rId2"/>
    <p:sldId id="1013" r:id="rId3"/>
    <p:sldId id="1044" r:id="rId4"/>
    <p:sldId id="1054" r:id="rId5"/>
    <p:sldId id="1055" r:id="rId6"/>
    <p:sldId id="1056" r:id="rId7"/>
    <p:sldId id="1057" r:id="rId8"/>
    <p:sldId id="1058" r:id="rId9"/>
    <p:sldId id="1046" r:id="rId10"/>
    <p:sldId id="1047" r:id="rId11"/>
    <p:sldId id="1048" r:id="rId12"/>
    <p:sldId id="1059" r:id="rId13"/>
    <p:sldId id="1049" r:id="rId14"/>
    <p:sldId id="1050" r:id="rId15"/>
    <p:sldId id="1051" r:id="rId16"/>
    <p:sldId id="1052" r:id="rId17"/>
    <p:sldId id="1053" r:id="rId18"/>
    <p:sldId id="1060" r:id="rId19"/>
    <p:sldId id="1061" r:id="rId20"/>
    <p:sldId id="1062" r:id="rId21"/>
    <p:sldId id="1063" r:id="rId22"/>
    <p:sldId id="1064" r:id="rId23"/>
    <p:sldId id="1065" r:id="rId24"/>
  </p:sldIdLst>
  <p:sldSz cx="9144000" cy="6858000" type="screen4x3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C00CC"/>
    <a:srgbClr val="FF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01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33376" cy="3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3598" y="1"/>
            <a:ext cx="4033376" cy="3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70496"/>
            <a:ext cx="4033376" cy="3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3598" y="6670496"/>
            <a:ext cx="4033376" cy="3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33376" cy="3501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12" tIns="46556" rIns="93112" bIns="46556" numCol="1" anchor="t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5724" y="1"/>
            <a:ext cx="4033376" cy="3501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12" tIns="46556" rIns="93112" bIns="46556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25463"/>
            <a:ext cx="3498850" cy="262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223" y="3323174"/>
            <a:ext cx="6828659" cy="314687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12" tIns="46556" rIns="93112" bIns="46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45138"/>
            <a:ext cx="4033376" cy="3501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12" tIns="46556" rIns="93112" bIns="46556" numCol="1" anchor="b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5724" y="6645138"/>
            <a:ext cx="4033376" cy="3501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12" tIns="46556" rIns="93112" bIns="46556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urier.eng.hmc.edu/e161/lectures/svdcompression.html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530</a:t>
            </a:r>
            <a:r>
              <a:rPr lang="en-US" dirty="0"/>
              <a:t> – Analysis Techniques for Large-Scale Electrical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Prof. Hao Zhu</a:t>
            </a:r>
          </a:p>
          <a:p>
            <a:pPr lvl="0"/>
            <a:r>
              <a:rPr lang="en-US" sz="2600" dirty="0">
                <a:solidFill>
                  <a:srgbClr val="000000"/>
                </a:solidFill>
              </a:rPr>
              <a:t>Dept. of Electrical and Computer Engineering</a:t>
            </a:r>
          </a:p>
          <a:p>
            <a:pPr lvl="0"/>
            <a:r>
              <a:rPr lang="en-US" sz="2600" dirty="0">
                <a:solidFill>
                  <a:srgbClr val="000000"/>
                </a:solidFill>
              </a:rPr>
              <a:t>University of Illinois at Urbana-Champaign</a:t>
            </a:r>
          </a:p>
          <a:p>
            <a:pPr lvl="0"/>
            <a:r>
              <a:rPr lang="en-US" sz="2600" dirty="0">
                <a:solidFill>
                  <a:srgbClr val="000000"/>
                </a:solidFill>
              </a:rPr>
              <a:t>haozhu@illinois.edu</a:t>
            </a:r>
          </a:p>
          <a:p>
            <a:pPr lvl="0"/>
            <a:endParaRPr lang="en-US" sz="1500" dirty="0">
              <a:solidFill>
                <a:srgbClr val="000000"/>
              </a:solidFill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11/18/2015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76200" y="1752600"/>
            <a:ext cx="906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22: Singular Value Decomposition</a:t>
            </a:r>
            <a:endParaRPr lang="en-US" b="1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Image Compression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781800" cy="519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166" y="6388878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Image source http</a:t>
            </a:r>
            <a:r>
              <a:rPr lang="en-US" sz="1200" dirty="0">
                <a:hlinkClick r:id="rId3"/>
              </a:rPr>
              <a:t>://fourier.eng.hmc.edu/e161/lectures/svdcompression.html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47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60" y="1280160"/>
                <a:ext cx="8549640" cy="4114800"/>
              </a:xfrm>
            </p:spPr>
            <p:txBody>
              <a:bodyPr/>
              <a:lstStyle/>
              <a:p>
                <a:r>
                  <a:rPr lang="en-US" dirty="0" smtClean="0"/>
                  <a:t>A related application is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𝐀</m:t>
                      </m:r>
                      <m:r>
                        <a:rPr lang="en-US" b="1" i="0" smtClean="0"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</a:rPr>
                        <m:t>𝐍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𝐈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𝐕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Noise strength is uniform across all </a:t>
                </a:r>
                <a:r>
                  <a:rPr lang="en-US" dirty="0" smtClean="0"/>
                  <a:t>modes, so it affects more the smaller singular values</a:t>
                </a:r>
                <a:endParaRPr lang="en-US" dirty="0"/>
              </a:p>
              <a:p>
                <a:r>
                  <a:rPr lang="en-US" dirty="0" smtClean="0"/>
                  <a:t>To remove noise effects, one can take the rank-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SVD</a:t>
                </a:r>
                <a:r>
                  <a:rPr lang="en-US" dirty="0" smtClean="0"/>
                  <a:t> approximation by ignoring small singular-value modes</a:t>
                </a:r>
              </a:p>
              <a:p>
                <a:r>
                  <a:rPr lang="en-US" dirty="0" smtClean="0"/>
                  <a:t>This is also related to principal component analysis (</a:t>
                </a:r>
                <a:r>
                  <a:rPr lang="en-US" dirty="0" err="1" smtClean="0"/>
                  <a:t>PCA</a:t>
                </a:r>
                <a:r>
                  <a:rPr lang="en-US" dirty="0" smtClean="0"/>
                  <a:t>), where the singular vectors can serve as the transformation </a:t>
                </a:r>
                <a:r>
                  <a:rPr lang="en-US" dirty="0"/>
                  <a:t>to make </a:t>
                </a:r>
                <a:r>
                  <a:rPr lang="en-US" dirty="0" smtClean="0"/>
                  <a:t>any input data uncorrelated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1280160"/>
                <a:ext cx="8549640" cy="4114800"/>
              </a:xfrm>
              <a:blipFill rotWithShape="1">
                <a:blip r:embed="rId2"/>
                <a:stretch>
                  <a:fillRect l="-2138" t="-4741" r="-713"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PCA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5987" cy="1127760"/>
          </a:xfrm>
        </p:spPr>
        <p:txBody>
          <a:bodyPr/>
          <a:lstStyle/>
          <a:p>
            <a:r>
              <a:rPr lang="en-US" dirty="0"/>
              <a:t>Inexplicitly </a:t>
            </a:r>
            <a:r>
              <a:rPr lang="en-US" dirty="0" smtClean="0"/>
              <a:t>assuming input to </a:t>
            </a:r>
            <a:r>
              <a:rPr lang="en-US" dirty="0"/>
              <a:t>be </a:t>
            </a:r>
            <a:r>
              <a:rPr lang="en-US" dirty="0" smtClean="0"/>
              <a:t>zero-mean Gaussian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0938"/>
            <a:ext cx="8475405" cy="228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494713" cy="230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99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seudo-inverse of a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60" y="1280160"/>
                <a:ext cx="8549640" cy="4114800"/>
              </a:xfrm>
            </p:spPr>
            <p:txBody>
              <a:bodyPr/>
              <a:lstStyle/>
              <a:p>
                <a:r>
                  <a:rPr lang="en-US" dirty="0" smtClean="0"/>
                  <a:t>The pseudo-inverse of a matrix generalizes concept of a matrix inverse to a non-square matrix</a:t>
                </a:r>
              </a:p>
              <a:p>
                <a:pPr lvl="1"/>
                <a:r>
                  <a:rPr lang="en-US" dirty="0" smtClean="0"/>
                  <a:t>Often called as Moore-Penrose Matrix Inverse</a:t>
                </a:r>
              </a:p>
              <a:p>
                <a:r>
                  <a:rPr lang="en-US" dirty="0" smtClean="0"/>
                  <a:t>Notation for the pseudo-inverse of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is </a:t>
                </a:r>
                <a:r>
                  <a:rPr lang="en-US" b="1" dirty="0" smtClean="0"/>
                  <a:t>A</a:t>
                </a:r>
                <a:r>
                  <a:rPr lang="en-US" baseline="30000" dirty="0" smtClean="0"/>
                  <a:t>+ </a:t>
                </a:r>
                <a:r>
                  <a:rPr lang="en-US" dirty="0" smtClean="0"/>
                  <a:t>(or     )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𝐕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</a:rPr>
                        <m:t>𝐕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Has to satisfy (i) </a:t>
                </a:r>
                <a:r>
                  <a:rPr lang="en-US" b="1" dirty="0" smtClean="0"/>
                  <a:t>AA</a:t>
                </a:r>
                <a:r>
                  <a:rPr lang="en-US" baseline="30000" dirty="0" smtClean="0"/>
                  <a:t>+</a:t>
                </a:r>
                <a:r>
                  <a:rPr lang="en-US" b="1" dirty="0" smtClean="0"/>
                  <a:t>A </a:t>
                </a:r>
                <a:r>
                  <a:rPr lang="en-US" dirty="0" smtClean="0"/>
                  <a:t>=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,          (ii) </a:t>
                </a:r>
                <a:r>
                  <a:rPr lang="en-US" b="1" dirty="0" err="1" smtClean="0"/>
                  <a:t>A</a:t>
                </a:r>
                <a:r>
                  <a:rPr lang="en-US" baseline="30000" dirty="0" err="1" smtClean="0"/>
                  <a:t>+</a:t>
                </a:r>
                <a:r>
                  <a:rPr lang="en-US" b="1" dirty="0" err="1" smtClean="0"/>
                  <a:t>A</a:t>
                </a:r>
                <a:r>
                  <a:rPr lang="en-US" b="1" dirty="0" err="1"/>
                  <a:t>A</a:t>
                </a:r>
                <a:r>
                  <a:rPr lang="en-US" baseline="30000" dirty="0"/>
                  <a:t>+</a:t>
                </a:r>
                <a:r>
                  <a:rPr lang="en-US" b="1" dirty="0" smtClean="0"/>
                  <a:t> </a:t>
                </a:r>
                <a:r>
                  <a:rPr lang="en-US" dirty="0"/>
                  <a:t>=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(iii) (</a:t>
                </a:r>
                <a:r>
                  <a:rPr lang="en-US" b="1" dirty="0" smtClean="0"/>
                  <a:t>AA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)</a:t>
                </a:r>
                <a:r>
                  <a:rPr lang="en-US" i="1" baseline="30000" dirty="0" smtClean="0"/>
                  <a:t>H</a:t>
                </a:r>
                <a:r>
                  <a:rPr lang="en-US" dirty="0" smtClean="0"/>
                  <a:t> = </a:t>
                </a:r>
                <a:r>
                  <a:rPr lang="en-US" b="1" dirty="0"/>
                  <a:t>AA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, (iv) (</a:t>
                </a:r>
                <a:r>
                  <a:rPr lang="en-US" b="1" dirty="0" err="1" smtClean="0"/>
                  <a:t>A</a:t>
                </a:r>
                <a:r>
                  <a:rPr lang="en-US" baseline="30000" dirty="0" err="1" smtClean="0"/>
                  <a:t>+</a:t>
                </a:r>
                <a:r>
                  <a:rPr lang="en-US" b="1" dirty="0" err="1"/>
                  <a:t>A</a:t>
                </a:r>
                <a:r>
                  <a:rPr lang="en-US" dirty="0" smtClean="0"/>
                  <a:t>)</a:t>
                </a:r>
                <a:r>
                  <a:rPr lang="en-US" i="1" baseline="30000" dirty="0" smtClean="0"/>
                  <a:t>H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b="1" dirty="0" err="1" smtClean="0"/>
                  <a:t>A</a:t>
                </a:r>
                <a:r>
                  <a:rPr lang="en-US" baseline="30000" dirty="0" err="1" smtClean="0"/>
                  <a:t>+</a:t>
                </a:r>
                <a:r>
                  <a:rPr lang="en-US" b="1" dirty="0" err="1"/>
                  <a:t>A</a:t>
                </a:r>
                <a:endParaRPr lang="en-US" b="1" dirty="0" smtClean="0"/>
              </a:p>
              <a:p>
                <a:r>
                  <a:rPr lang="en-US" dirty="0" smtClean="0"/>
                  <a:t>If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is nonsingular, then </a:t>
                </a:r>
                <a:r>
                  <a:rPr lang="en-US" b="1" dirty="0" smtClean="0"/>
                  <a:t>A</a:t>
                </a:r>
                <a:r>
                  <a:rPr lang="en-US" baseline="30000" dirty="0" smtClean="0"/>
                  <a:t>+</a:t>
                </a:r>
                <a:r>
                  <a:rPr lang="en-US" b="1" dirty="0" smtClean="0"/>
                  <a:t> </a:t>
                </a:r>
                <a:r>
                  <a:rPr lang="en-US" dirty="0"/>
                  <a:t>=</a:t>
                </a:r>
                <a:r>
                  <a:rPr lang="en-US" b="1" dirty="0" smtClean="0"/>
                  <a:t> A</a:t>
                </a:r>
                <a:r>
                  <a:rPr lang="en-US" baseline="30000" dirty="0" smtClean="0"/>
                  <a:t>-1</a:t>
                </a: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1280160"/>
                <a:ext cx="8549640" cy="4114800"/>
              </a:xfrm>
              <a:blipFill rotWithShape="1">
                <a:blip r:embed="rId2"/>
                <a:stretch>
                  <a:fillRect l="-2138" t="-4741" r="-1568" b="-17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43200"/>
            <a:ext cx="40119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seudo-inverse and 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60" y="1280160"/>
                <a:ext cx="8535987" cy="2606040"/>
              </a:xfrm>
            </p:spPr>
            <p:txBody>
              <a:bodyPr/>
              <a:lstStyle/>
              <a:p>
                <a:r>
                  <a:rPr lang="en-US" dirty="0" smtClean="0"/>
                  <a:t>Pseudo-inverse </a:t>
                </a:r>
                <a:r>
                  <a:rPr lang="en-US" dirty="0"/>
                  <a:t>can be directly </a:t>
                </a:r>
                <a:r>
                  <a:rPr lang="en-US" dirty="0" smtClean="0"/>
                  <a:t>obtained from </a:t>
                </a:r>
                <a:r>
                  <a:rPr lang="en-US" dirty="0" err="1" smtClean="0"/>
                  <a:t>SVD</a:t>
                </a:r>
                <a:endParaRPr lang="en-US" dirty="0" smtClean="0"/>
              </a:p>
              <a:p>
                <a:r>
                  <a:rPr lang="en-US" dirty="0" smtClean="0"/>
                  <a:t>Recall the LS solution is given by the normal equations</a:t>
                </a:r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r>
                  <a:rPr lang="en-US" dirty="0" smtClean="0"/>
                  <a:t>Thus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𝐿𝑆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0" dirty="0">
                                    <a:latin typeface="Cambria Math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0" dirty="0">
                                <a:latin typeface="Cambria Math"/>
                              </a:rPr>
                              <m:t>𝐀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0" dirty="0" smtClean="0">
                        <a:latin typeface="Cambria Math"/>
                      </a:rPr>
                      <m:t>𝐛</m:t>
                    </m:r>
                    <m:r>
                      <a:rPr lang="en-US" b="1" i="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1" i="0" smtClean="0">
                        <a:latin typeface="Cambria Math"/>
                      </a:rPr>
                      <m:t>𝐛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Even 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𝐀</m:t>
                    </m:r>
                  </m:oMath>
                </a14:m>
                <a:r>
                  <a:rPr lang="en-US" dirty="0" smtClean="0"/>
                  <a:t> is not of full column rank, the pseudo-inverse based LS solution is the minimizer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⁡</m:t>
                    </m:r>
                    <m:r>
                      <a:rPr lang="en-US" b="1" i="1">
                        <a:latin typeface="Cambria Math"/>
                      </a:rPr>
                      <m:t>‖</m:t>
                    </m:r>
                    <m:r>
                      <a:rPr lang="en-US" b="1" i="0" smtClean="0">
                        <a:latin typeface="Cambria Math"/>
                      </a:rPr>
                      <m:t>𝐛</m:t>
                    </m:r>
                    <m:r>
                      <a:rPr lang="en-US" b="1">
                        <a:latin typeface="Cambria Math"/>
                      </a:rPr>
                      <m:t>−</m:t>
                    </m:r>
                    <m:r>
                      <a:rPr lang="en-US" b="1" i="0" smtClean="0">
                        <a:latin typeface="Cambria Math"/>
                      </a:rPr>
                      <m:t>𝐀</m:t>
                    </m:r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b="1" i="1">
                        <a:latin typeface="Cambria Math"/>
                      </a:rPr>
                      <m:t>‖</m:t>
                    </m:r>
                  </m:oMath>
                </a14:m>
                <a:r>
                  <a:rPr lang="en-US" dirty="0" smtClean="0"/>
                  <a:t> with the smallest 2-norm among all possible minimizers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1280160"/>
                <a:ext cx="8535987" cy="2606040"/>
              </a:xfrm>
              <a:blipFill rotWithShape="1">
                <a:blip r:embed="rId3"/>
                <a:stretch>
                  <a:fillRect l="-2143" t="-7477" r="-1643" b="-59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15057"/>
              </p:ext>
            </p:extLst>
          </p:nvPr>
        </p:nvGraphicFramePr>
        <p:xfrm>
          <a:off x="3048000" y="2286000"/>
          <a:ext cx="2667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6"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86000"/>
                        <a:ext cx="26670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3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Least Squares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225040"/>
          </a:xfrm>
        </p:spPr>
        <p:txBody>
          <a:bodyPr/>
          <a:lstStyle/>
          <a:p>
            <a:r>
              <a:rPr lang="en-US" dirty="0" smtClean="0"/>
              <a:t>Assume we which to fix a line (</a:t>
            </a:r>
            <a:r>
              <a:rPr lang="en-US" i="1" dirty="0" smtClean="0"/>
              <a:t>mx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i="1" dirty="0"/>
              <a:t>y</a:t>
            </a:r>
            <a:r>
              <a:rPr lang="en-US" dirty="0" smtClean="0"/>
              <a:t>) to three data points: (1,1), (2,4), (6,4)</a:t>
            </a:r>
          </a:p>
          <a:p>
            <a:r>
              <a:rPr lang="en-US" dirty="0" smtClean="0"/>
              <a:t>Two unknowns, m and b; hence </a:t>
            </a:r>
            <a:r>
              <a:rPr lang="en-US" b="1" dirty="0" smtClean="0"/>
              <a:t>x</a:t>
            </a:r>
            <a:r>
              <a:rPr lang="en-US" dirty="0" smtClean="0"/>
              <a:t> = [m  b]</a:t>
            </a:r>
            <a:r>
              <a:rPr lang="en-US" baseline="30000" dirty="0" smtClean="0"/>
              <a:t>T</a:t>
            </a:r>
          </a:p>
          <a:p>
            <a:r>
              <a:rPr lang="en-US" dirty="0" smtClean="0"/>
              <a:t>Setup in form of </a:t>
            </a:r>
            <a:r>
              <a:rPr lang="en-US" b="1" dirty="0" smtClean="0"/>
              <a:t>Ax</a:t>
            </a:r>
            <a:r>
              <a:rPr lang="en-US" dirty="0" smtClean="0"/>
              <a:t> = </a:t>
            </a:r>
            <a:r>
              <a:rPr lang="en-US" b="1" dirty="0" smtClean="0"/>
              <a:t>b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57225"/>
              </p:ext>
            </p:extLst>
          </p:nvPr>
        </p:nvGraphicFramePr>
        <p:xfrm>
          <a:off x="1219200" y="3533775"/>
          <a:ext cx="4648200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9" name="Equation" r:id="rId3" imgW="2070000" imgH="888840" progId="Equation.DSMT4">
                  <p:embed/>
                </p:oleObj>
              </mc:Choice>
              <mc:Fallback>
                <p:oleObj name="Equation" r:id="rId3" imgW="20700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3533775"/>
                        <a:ext cx="4648200" cy="199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2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Least Squares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 smtClean="0"/>
              <a:t>Doing the SVD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Computing the pseudo-inverse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194831"/>
              </p:ext>
            </p:extLst>
          </p:nvPr>
        </p:nvGraphicFramePr>
        <p:xfrm>
          <a:off x="685800" y="1752600"/>
          <a:ext cx="796017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8" name="Equation" r:id="rId3" imgW="4127400" imgH="711000" progId="Equation.DSMT4">
                  <p:embed/>
                </p:oleObj>
              </mc:Choice>
              <mc:Fallback>
                <p:oleObj name="Equation" r:id="rId3" imgW="41274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752600"/>
                        <a:ext cx="7960179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99953"/>
              </p:ext>
            </p:extLst>
          </p:nvPr>
        </p:nvGraphicFramePr>
        <p:xfrm>
          <a:off x="381000" y="3657600"/>
          <a:ext cx="8234363" cy="159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9" name="Equation" r:id="rId5" imgW="4851360" imgH="939600" progId="Equation.DSMT4">
                  <p:embed/>
                </p:oleObj>
              </mc:Choice>
              <mc:Fallback>
                <p:oleObj name="Equation" r:id="rId5" imgW="48513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57600"/>
                        <a:ext cx="8234363" cy="159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Least Squares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Computing </a:t>
            </a:r>
            <a:r>
              <a:rPr lang="en-US" b="1" dirty="0" smtClean="0"/>
              <a:t>x</a:t>
            </a:r>
            <a:r>
              <a:rPr lang="en-US" dirty="0" smtClean="0"/>
              <a:t> = [m b]</a:t>
            </a:r>
            <a:r>
              <a:rPr lang="en-US" baseline="30000" dirty="0" smtClean="0"/>
              <a:t>T</a:t>
            </a:r>
            <a:r>
              <a:rPr lang="en-US" dirty="0" smtClean="0"/>
              <a:t> gives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the pseudo-inverse approach we immediately see the sensitivity of the elements of </a:t>
            </a:r>
            <a:r>
              <a:rPr lang="en-US" b="1" dirty="0" smtClean="0"/>
              <a:t>x</a:t>
            </a:r>
            <a:r>
              <a:rPr lang="en-US" dirty="0" smtClean="0"/>
              <a:t> to the elements of </a:t>
            </a:r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561604"/>
              </p:ext>
            </p:extLst>
          </p:nvPr>
        </p:nvGraphicFramePr>
        <p:xfrm>
          <a:off x="914400" y="1828800"/>
          <a:ext cx="613029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26" name="Equation" r:id="rId3" imgW="3009600" imgH="711000" progId="Equation.DSMT4">
                  <p:embed/>
                </p:oleObj>
              </mc:Choice>
              <mc:Fallback>
                <p:oleObj name="Equation" r:id="rId3" imgW="3009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613029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4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Identification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important application of </a:t>
                </a:r>
                <a:r>
                  <a:rPr lang="en-US" dirty="0" err="1" smtClean="0"/>
                  <a:t>SVD</a:t>
                </a:r>
                <a:r>
                  <a:rPr lang="en-US" dirty="0" smtClean="0"/>
                  <a:t> in power systems is related to its linearized dynamic modeling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𝐀𝐱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with each state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b="0" dirty="0" smtClean="0"/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are determined by the initial conditions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are based on eigenvalues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𝐀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43" t="-4741" b="-1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7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Pencil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goal of modal identification is to find the </a:t>
                </a:r>
                <a:r>
                  <a:rPr lang="en-US" i="1" dirty="0" smtClean="0"/>
                  <a:t>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the dynamic systems </a:t>
                </a:r>
              </a:p>
              <a:p>
                <a:r>
                  <a:rPr lang="en-US" dirty="0" smtClean="0"/>
                  <a:t>The matrix pencil (MP) method measures the output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to produce a matrix with roots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 generalized eigenvalue problem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43" t="-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6432"/>
            <a:ext cx="44138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42219"/>
            <a:ext cx="36290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15" y="4320141"/>
            <a:ext cx="3710437" cy="192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35021"/>
            <a:ext cx="30099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5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HW</a:t>
            </a:r>
            <a:r>
              <a:rPr lang="en-US" dirty="0" smtClean="0"/>
              <a:t> 6 posted, due Tuesday, December 1</a:t>
            </a:r>
          </a:p>
          <a:p>
            <a:r>
              <a:rPr lang="en-US" dirty="0"/>
              <a:t>Final exam </a:t>
            </a:r>
            <a:r>
              <a:rPr lang="en-US" dirty="0" smtClean="0"/>
              <a:t>on Monday </a:t>
            </a:r>
            <a:r>
              <a:rPr lang="en-US" dirty="0"/>
              <a:t>Dec </a:t>
            </a:r>
            <a:r>
              <a:rPr lang="en-US" dirty="0" smtClean="0"/>
              <a:t>14 </a:t>
            </a:r>
            <a:r>
              <a:rPr lang="en-US" dirty="0"/>
              <a:t>from 1:30 to 4:30pm in this room </a:t>
            </a:r>
            <a:r>
              <a:rPr lang="en-US" dirty="0" smtClean="0"/>
              <a:t>(</a:t>
            </a:r>
            <a:r>
              <a:rPr lang="en-US" dirty="0" err="1" smtClean="0"/>
              <a:t>ECEB</a:t>
            </a:r>
            <a:r>
              <a:rPr lang="en-US" dirty="0" smtClean="0"/>
              <a:t>-3081)</a:t>
            </a:r>
            <a:endParaRPr lang="en-US" dirty="0"/>
          </a:p>
          <a:p>
            <a:pPr lvl="1"/>
            <a:r>
              <a:rPr lang="en-US" dirty="0"/>
              <a:t>Closed book, closed notes; you </a:t>
            </a:r>
            <a:r>
              <a:rPr lang="en-US" dirty="0" smtClean="0"/>
              <a:t>can bring </a:t>
            </a:r>
            <a:r>
              <a:rPr lang="en-US" dirty="0"/>
              <a:t>in </a:t>
            </a:r>
            <a:r>
              <a:rPr lang="en-US" dirty="0" smtClean="0"/>
              <a:t>two note sheets (one </a:t>
            </a:r>
            <a:r>
              <a:rPr lang="en-US" dirty="0"/>
              <a:t>new note sheet and </a:t>
            </a:r>
            <a:r>
              <a:rPr lang="en-US" dirty="0" smtClean="0"/>
              <a:t>midterm exam note sheet), </a:t>
            </a:r>
            <a:r>
              <a:rPr lang="en-US" dirty="0"/>
              <a:t>along with simple calculators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Choose pencil parameter </a:t>
                </a:r>
                <a:r>
                  <a:rPr lang="en-US" i="1" dirty="0" smtClean="0"/>
                  <a:t>L </a:t>
                </a:r>
                <a:r>
                  <a:rPr lang="en-US" dirty="0" err="1" smtClean="0"/>
                  <a:t>s.t.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(~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/2)</a:t>
                </a:r>
              </a:p>
              <a:p>
                <a:r>
                  <a:rPr lang="en-US" dirty="0" smtClean="0"/>
                  <a:t>Construct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Perform an </a:t>
                </a:r>
                <a:r>
                  <a:rPr lang="en-US" dirty="0" err="1" smtClean="0"/>
                  <a:t>SVD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Construct two matrices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;…;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;…;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Construct two matrices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The desired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obtained as the generalized eigenvalues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; i.e.,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43" t="-4741" b="-24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28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58" y="1447800"/>
            <a:ext cx="4648200" cy="324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Three-mode waveform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MP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299258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76525"/>
            <a:ext cx="2752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34480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12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System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280160"/>
            <a:ext cx="4968240" cy="41148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ynamic PSS/E simulation </a:t>
            </a:r>
            <a:r>
              <a:rPr lang="en-US" dirty="0"/>
              <a:t>of a large </a:t>
            </a:r>
            <a:r>
              <a:rPr lang="en-US" dirty="0" smtClean="0"/>
              <a:t>Midwest </a:t>
            </a:r>
            <a:r>
              <a:rPr lang="en-US" dirty="0"/>
              <a:t>utility </a:t>
            </a:r>
            <a:r>
              <a:rPr lang="en-US" dirty="0" smtClean="0"/>
              <a:t>system </a:t>
            </a:r>
            <a:endParaRPr lang="en-US" dirty="0"/>
          </a:p>
          <a:p>
            <a:r>
              <a:rPr lang="en-US" dirty="0" smtClean="0"/>
              <a:t>Number of modes unknown</a:t>
            </a:r>
          </a:p>
          <a:p>
            <a:r>
              <a:rPr lang="en-US" dirty="0" err="1" smtClean="0"/>
              <a:t>FFT</a:t>
            </a:r>
            <a:r>
              <a:rPr lang="en-US" dirty="0" smtClean="0"/>
              <a:t>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68" y="1410419"/>
            <a:ext cx="36957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3505200"/>
            <a:ext cx="443616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2286000" y="4114800"/>
            <a:ext cx="12192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1905000" y="4572000"/>
            <a:ext cx="12192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1795386" y="5181600"/>
            <a:ext cx="12192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44127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42" y="1905000"/>
            <a:ext cx="4114039" cy="181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MP to extract five modes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Reconstruction results (MP + two other methods)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998441"/>
            <a:ext cx="4552950" cy="270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83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Value Decomposition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60" y="1280160"/>
                <a:ext cx="8535987" cy="2148840"/>
              </a:xfrm>
            </p:spPr>
            <p:txBody>
              <a:bodyPr/>
              <a:lstStyle/>
              <a:p>
                <a:r>
                  <a:rPr lang="en-US" dirty="0" smtClean="0"/>
                  <a:t>An extremely useful matrix analysis technique is the singular value decomposition (SVD). </a:t>
                </a:r>
              </a:p>
              <a:p>
                <a:r>
                  <a:rPr lang="en-US" dirty="0" smtClean="0"/>
                  <a:t>For any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by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real matrix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, it can be represented by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:r>
                  <a:rPr lang="en-US" b="1" dirty="0" smtClean="0"/>
                  <a:t>U</a:t>
                </a:r>
                <a:r>
                  <a:rPr lang="en-US" dirty="0" smtClean="0"/>
                  <a:t> (</a:t>
                </a:r>
                <a:r>
                  <a:rPr lang="en-US" b="1" dirty="0" smtClean="0"/>
                  <a:t>V</a:t>
                </a:r>
                <a:r>
                  <a:rPr lang="en-US" dirty="0" smtClean="0"/>
                  <a:t>)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is an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by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(</a:t>
                </a:r>
                <a:r>
                  <a:rPr lang="en-US" i="1" dirty="0" smtClean="0"/>
                  <a:t>n </a:t>
                </a:r>
                <a:r>
                  <a:rPr lang="en-US" dirty="0" smtClean="0"/>
                  <a:t>by </a:t>
                </a:r>
                <a:r>
                  <a:rPr lang="en-US" i="1" dirty="0" smtClean="0"/>
                  <a:t>n) </a:t>
                </a:r>
                <a:r>
                  <a:rPr lang="en-US" dirty="0" smtClean="0"/>
                  <a:t>orthogonal matrix (</a:t>
                </a:r>
                <a:r>
                  <a:rPr lang="en-US" b="1" dirty="0" smtClean="0"/>
                  <a:t>U</a:t>
                </a:r>
                <a:r>
                  <a:rPr lang="en-US" baseline="30000" dirty="0" smtClean="0"/>
                  <a:t>T</a:t>
                </a:r>
                <a:r>
                  <a:rPr lang="en-US" b="1" dirty="0" smtClean="0"/>
                  <a:t>U</a:t>
                </a:r>
                <a:r>
                  <a:rPr lang="en-US" dirty="0" smtClean="0"/>
                  <a:t> = </a:t>
                </a:r>
                <a:r>
                  <a:rPr lang="en-US" b="1" dirty="0" smtClean="0"/>
                  <a:t>I</a:t>
                </a:r>
                <a:r>
                  <a:rPr lang="en-US" dirty="0" smtClean="0"/>
                  <a:t>),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𝚺</m:t>
                    </m:r>
                  </m:oMath>
                </a14:m>
                <a:r>
                  <a:rPr lang="en-US" dirty="0" smtClean="0"/>
                  <a:t> is an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by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diagonal matrix with 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(singular values of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)</a:t>
                </a:r>
                <a:endParaRPr lang="en-US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Computational order is O(</a:t>
                </a:r>
                <a:r>
                  <a:rPr lang="en-US" i="1" dirty="0" smtClean="0"/>
                  <a:t>n</a:t>
                </a:r>
                <a:r>
                  <a:rPr lang="en-US" i="1" baseline="30000" dirty="0" smtClean="0"/>
                  <a:t>2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); ok if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is </a:t>
                </a:r>
                <a:r>
                  <a:rPr lang="en-US" dirty="0" smtClean="0"/>
                  <a:t>small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1280160"/>
                <a:ext cx="8535987" cy="2148840"/>
              </a:xfrm>
              <a:blipFill rotWithShape="1">
                <a:blip r:embed="rId3"/>
                <a:stretch>
                  <a:fillRect l="-2143" t="-9065" b="-128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9359304"/>
              </p:ext>
            </p:extLst>
          </p:nvPr>
        </p:nvGraphicFramePr>
        <p:xfrm>
          <a:off x="3352800" y="2819400"/>
          <a:ext cx="1846262" cy="562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3" name="Equation" r:id="rId4" imgW="749160" imgH="228600" progId="Equation.DSMT4">
                  <p:embed/>
                </p:oleObj>
              </mc:Choice>
              <mc:Fallback>
                <p:oleObj name="Equation" r:id="rId4" imgW="74916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19400"/>
                        <a:ext cx="1846262" cy="562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6248400"/>
            <a:ext cx="511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Y. </a:t>
            </a:r>
            <a:r>
              <a:rPr lang="en-US" sz="1600" dirty="0" err="1" smtClean="0"/>
              <a:t>Saad</a:t>
            </a:r>
            <a:r>
              <a:rPr lang="en-US" sz="1600" dirty="0" smtClean="0"/>
              <a:t>, Lecture notes for </a:t>
            </a:r>
            <a:r>
              <a:rPr lang="en-US" sz="1600" dirty="0" err="1"/>
              <a:t>CSCI</a:t>
            </a:r>
            <a:r>
              <a:rPr lang="en-US" sz="1600" dirty="0"/>
              <a:t> </a:t>
            </a:r>
            <a:r>
              <a:rPr lang="en-US" sz="1600" dirty="0" smtClean="0"/>
              <a:t>5304 at </a:t>
            </a:r>
            <a:r>
              <a:rPr lang="en-US" sz="1600" dirty="0" err="1" smtClean="0"/>
              <a:t>UMN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http://www-</a:t>
            </a:r>
            <a:r>
              <a:rPr lang="en-US" sz="1600" dirty="0" err="1"/>
              <a:t>users.cs.umn.edu</a:t>
            </a:r>
            <a:r>
              <a:rPr lang="en-US" sz="1600" dirty="0"/>
              <a:t>/~</a:t>
            </a:r>
            <a:r>
              <a:rPr lang="en-US" sz="1600" dirty="0" err="1"/>
              <a:t>saad</a:t>
            </a:r>
            <a:r>
              <a:rPr lang="en-US" sz="1600" dirty="0"/>
              <a:t>/</a:t>
            </a:r>
            <a:r>
              <a:rPr lang="en-US" sz="1600" dirty="0" err="1"/>
              <a:t>csci5304</a:t>
            </a:r>
            <a:r>
              <a:rPr lang="en-US" sz="1600"/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85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Existence and Uniqueness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𝐀𝐱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There exists a pair of unit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r>
                  <a:rPr lang="en-US" dirty="0" smtClean="0"/>
                  <a:t>Complete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into an orthonormal basis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Similarly,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𝐀𝐕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𝐀𝐕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r>
                  <a:rPr lang="en-US" dirty="0"/>
                  <a:t>O</a:t>
                </a:r>
                <a:r>
                  <a:rPr lang="en-US" dirty="0" smtClean="0"/>
                  <a:t>nly holds 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Induction proof: proceed with </a:t>
                </a:r>
                <a:r>
                  <a:rPr lang="en-US" b="1" dirty="0" smtClean="0"/>
                  <a:t>B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14" t="-4889" b="-37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6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SVD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5721"/>
            <a:ext cx="7543800" cy="538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8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“Thin” </a:t>
            </a:r>
            <a:r>
              <a:rPr lang="en-US" dirty="0" err="1" smtClean="0"/>
              <a:t>SVD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the Case-1, it can be rewritten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𝐕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which gives rise to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𝐀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𝐕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with </a:t>
                </a:r>
                <a:r>
                  <a:rPr lang="en-US" b="1" dirty="0" err="1" smtClean="0"/>
                  <a:t>U</a:t>
                </a:r>
                <a:r>
                  <a:rPr lang="en-US" baseline="-25000" dirty="0" err="1" smtClean="0"/>
                  <a:t>1</a:t>
                </a:r>
                <a:r>
                  <a:rPr lang="en-US" dirty="0" smtClean="0"/>
                  <a:t> is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by </a:t>
                </a:r>
                <a:r>
                  <a:rPr lang="en-US" i="1" dirty="0" smtClean="0"/>
                  <a:t>n </a:t>
                </a:r>
                <a:r>
                  <a:rPr lang="en-US" dirty="0" smtClean="0"/>
                  <a:t>(same shape as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𝐀</m:t>
                    </m:r>
                  </m:oMath>
                </a14:m>
                <a:r>
                  <a:rPr lang="en-US" dirty="0" smtClean="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by </a:t>
                </a:r>
                <a:r>
                  <a:rPr lang="en-US" i="1" dirty="0"/>
                  <a:t>n </a:t>
                </a:r>
                <a:endParaRPr lang="en-US" dirty="0" smtClean="0"/>
              </a:p>
              <a:p>
                <a:r>
                  <a:rPr lang="en-US" dirty="0" smtClean="0"/>
                  <a:t>Referred to as the “thin” </a:t>
                </a:r>
                <a:r>
                  <a:rPr lang="en-US" dirty="0" err="1" smtClean="0"/>
                  <a:t>SVD</a:t>
                </a:r>
                <a:r>
                  <a:rPr lang="en-US" dirty="0" smtClean="0"/>
                  <a:t>; useful for tall matrices</a:t>
                </a:r>
              </a:p>
              <a:p>
                <a:r>
                  <a:rPr lang="en-US" b="1" i="1" dirty="0" smtClean="0"/>
                  <a:t>Q: </a:t>
                </a:r>
                <a:r>
                  <a:rPr lang="en-US" dirty="0" smtClean="0"/>
                  <a:t>how can one obtain the thin </a:t>
                </a:r>
                <a:r>
                  <a:rPr lang="en-US" dirty="0" err="1" smtClean="0"/>
                  <a:t>SVD</a:t>
                </a:r>
                <a:r>
                  <a:rPr lang="en-US" dirty="0" smtClean="0"/>
                  <a:t> from the </a:t>
                </a:r>
                <a:r>
                  <a:rPr lang="en-US" dirty="0" err="1" smtClean="0"/>
                  <a:t>QR</a:t>
                </a:r>
                <a:r>
                  <a:rPr lang="en-US" dirty="0" smtClean="0"/>
                  <a:t> factorization of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and the </a:t>
                </a:r>
                <a:r>
                  <a:rPr lang="en-US" dirty="0" err="1" smtClean="0"/>
                  <a:t>SVD</a:t>
                </a:r>
                <a:r>
                  <a:rPr lang="en-US" dirty="0" smtClean="0"/>
                  <a:t> of an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by </a:t>
                </a:r>
                <a:r>
                  <a:rPr lang="en-US" i="1" dirty="0"/>
                  <a:t>n </a:t>
                </a:r>
                <a:r>
                  <a:rPr lang="en-US" dirty="0" smtClean="0"/>
                  <a:t>matrix?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43" t="-4741" b="-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1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SVD</a:t>
            </a:r>
            <a:r>
              <a:rPr lang="en-US" dirty="0" smtClean="0"/>
              <a:t>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Then we have the following properties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rank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number of positive singular values</a:t>
                </a:r>
              </a:p>
              <a:p>
                <a:pPr lvl="1"/>
                <a:r>
                  <a:rPr lang="en-US" dirty="0" smtClean="0"/>
                  <a:t>Range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𝐀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span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r</m:t>
                            </m:r>
                          </m:sub>
                        </m:sSub>
                      </m:e>
                    </m:d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Null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𝐀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span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𝐯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𝐯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𝐯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matrix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admits the </a:t>
                </a:r>
                <a:r>
                  <a:rPr lang="en-US" dirty="0" err="1" smtClean="0"/>
                  <a:t>SVD</a:t>
                </a:r>
                <a:r>
                  <a:rPr lang="en-US" dirty="0" smtClean="0"/>
                  <a:t> expansion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43" t="-4741" b="-2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2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SVD</a:t>
            </a:r>
            <a:r>
              <a:rPr lang="en-US" dirty="0" smtClean="0"/>
              <a:t>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Largest singular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Frobenius</a:t>
                </a:r>
                <a:r>
                  <a:rPr lang="en-US" dirty="0" smtClean="0"/>
                  <a:t> 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is an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by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nonsingular matrix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are singular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Consider the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by </a:t>
                </a:r>
                <a:r>
                  <a:rPr lang="en-US" i="1" dirty="0" smtClean="0"/>
                  <a:t>r </a:t>
                </a:r>
                <a:r>
                  <a:rPr lang="en-US" dirty="0" smtClean="0"/>
                  <a:t>diagonal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diag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we can show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1" i="0" smtClean="0">
                          <a:latin typeface="Cambria Math"/>
                        </a:rPr>
                        <m:t>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𝐕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𝚺</m:t>
                          </m:r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1" i="0" smtClean="0">
                          <a:latin typeface="Cambria Math"/>
                        </a:rPr>
                        <m:t>𝚺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𝐕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𝐕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𝐕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gives the </a:t>
                </a:r>
                <a:r>
                  <a:rPr lang="en-US" dirty="0" err="1" smtClean="0"/>
                  <a:t>eigen</a:t>
                </a:r>
                <a:r>
                  <a:rPr lang="en-US" dirty="0" smtClean="0"/>
                  <a:t>-decomposition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𝐀</m:t>
                    </m:r>
                  </m:oMath>
                </a14:m>
                <a:r>
                  <a:rPr lang="en-US" dirty="0" smtClean="0"/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𝐀</m:t>
                        </m:r>
                        <m:r>
                          <a:rPr lang="en-US" b="1"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43" t="-4741" r="-286" b="-2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7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Based on the </a:t>
                </a:r>
                <a:r>
                  <a:rPr lang="en-US" dirty="0" err="1" smtClean="0"/>
                  <a:t>SVD</a:t>
                </a:r>
                <a:r>
                  <a:rPr lang="en-US" dirty="0" smtClean="0"/>
                  <a:t> expansion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the best rank-</a:t>
                </a:r>
                <a:r>
                  <a:rPr lang="en-US" i="1" dirty="0" smtClean="0"/>
                  <a:t>k </a:t>
                </a:r>
                <a:r>
                  <a:rPr lang="en-US" dirty="0" smtClean="0"/>
                  <a:t>approximation of </a:t>
                </a:r>
                <a:r>
                  <a:rPr lang="en-US" b="1" dirty="0" smtClean="0"/>
                  <a:t>A</a:t>
                </a:r>
                <a:r>
                  <a:rPr lang="en-US" b="1" i="1" dirty="0" smtClean="0"/>
                  <a:t> </a:t>
                </a:r>
                <a:r>
                  <a:rPr lang="en-US" dirty="0" smtClean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smtClean="0">
                              <a:latin typeface="Cambria Math"/>
                            </a:rPr>
                            <m:t>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Sometimes each rank-1 component is termed as a mode</a:t>
                </a:r>
              </a:p>
              <a:p>
                <a:r>
                  <a:rPr lang="en-US" dirty="0" smtClean="0"/>
                  <a:t>An immediate application is data compression for e.g., an image; only a small number of modes suffice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43" t="-4741" r="-143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5327876"/>
              </p:ext>
            </p:extLst>
          </p:nvPr>
        </p:nvGraphicFramePr>
        <p:xfrm>
          <a:off x="1066800" y="1828800"/>
          <a:ext cx="6108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1" name="Equation" r:id="rId4" imgW="2197080" imgH="241200" progId="Equation.DSMT4">
                  <p:embed/>
                </p:oleObj>
              </mc:Choice>
              <mc:Fallback>
                <p:oleObj name="Equation" r:id="rId4" imgW="2197080" imgH="2412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61087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3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14596</TotalTime>
  <Words>1474</Words>
  <Application>Microsoft Office PowerPoint</Application>
  <PresentationFormat>On-screen Show (4:3)</PresentationFormat>
  <Paragraphs>162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Naeove~1</vt:lpstr>
      <vt:lpstr>Equation</vt:lpstr>
      <vt:lpstr>ECE 530 – Analysis Techniques for Large-Scale Electrical Systems</vt:lpstr>
      <vt:lpstr>Announcements</vt:lpstr>
      <vt:lpstr>Singular Value Decomposition</vt:lpstr>
      <vt:lpstr>SVD Existence and Uniqueness</vt:lpstr>
      <vt:lpstr>Two SVD Cases</vt:lpstr>
      <vt:lpstr>The “Thin” SVD</vt:lpstr>
      <vt:lpstr>SVD Properties</vt:lpstr>
      <vt:lpstr>SVD Properties</vt:lpstr>
      <vt:lpstr>SVD Applications</vt:lpstr>
      <vt:lpstr>SVD Image Compression Example</vt:lpstr>
      <vt:lpstr>SVD Applications</vt:lpstr>
      <vt:lpstr>PCA Example</vt:lpstr>
      <vt:lpstr>Pseudo-inverse of a Matrix</vt:lpstr>
      <vt:lpstr>Pseudo-inverse and LS</vt:lpstr>
      <vt:lpstr>Simple Least Squares Example</vt:lpstr>
      <vt:lpstr>Simple Least Squares Example</vt:lpstr>
      <vt:lpstr>Simple Least Squares Example</vt:lpstr>
      <vt:lpstr>Modal Identification</vt:lpstr>
      <vt:lpstr>Matrix Pencil Method</vt:lpstr>
      <vt:lpstr>MP Procedure</vt:lpstr>
      <vt:lpstr>Toy Example </vt:lpstr>
      <vt:lpstr>Power System Example</vt:lpstr>
      <vt:lpstr>Power System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Hao Zhu</cp:lastModifiedBy>
  <cp:revision>1290</cp:revision>
  <cp:lastPrinted>2014-09-15T23:13:06Z</cp:lastPrinted>
  <dcterms:created xsi:type="dcterms:W3CDTF">1995-06-02T22:12:36Z</dcterms:created>
  <dcterms:modified xsi:type="dcterms:W3CDTF">2015-11-27T21:34:42Z</dcterms:modified>
</cp:coreProperties>
</file>