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32"/>
  </p:notesMasterIdLst>
  <p:handoutMasterIdLst>
    <p:handoutMasterId r:id="rId33"/>
  </p:handoutMasterIdLst>
  <p:sldIdLst>
    <p:sldId id="563" r:id="rId2"/>
    <p:sldId id="564" r:id="rId3"/>
    <p:sldId id="565" r:id="rId4"/>
    <p:sldId id="566" r:id="rId5"/>
    <p:sldId id="567" r:id="rId6"/>
    <p:sldId id="568" r:id="rId7"/>
    <p:sldId id="569" r:id="rId8"/>
    <p:sldId id="570" r:id="rId9"/>
    <p:sldId id="571" r:id="rId10"/>
    <p:sldId id="572" r:id="rId11"/>
    <p:sldId id="573" r:id="rId12"/>
    <p:sldId id="574" r:id="rId13"/>
    <p:sldId id="575" r:id="rId14"/>
    <p:sldId id="576" r:id="rId15"/>
    <p:sldId id="577" r:id="rId16"/>
    <p:sldId id="578" r:id="rId17"/>
    <p:sldId id="579" r:id="rId18"/>
    <p:sldId id="580" r:id="rId19"/>
    <p:sldId id="581" r:id="rId20"/>
    <p:sldId id="582" r:id="rId21"/>
    <p:sldId id="583" r:id="rId22"/>
    <p:sldId id="584" r:id="rId23"/>
    <p:sldId id="585" r:id="rId24"/>
    <p:sldId id="586" r:id="rId25"/>
    <p:sldId id="587" r:id="rId26"/>
    <p:sldId id="588" r:id="rId27"/>
    <p:sldId id="589" r:id="rId28"/>
    <p:sldId id="590" r:id="rId29"/>
    <p:sldId id="591" r:id="rId30"/>
    <p:sldId id="592" r:id="rId31"/>
  </p:sldIdLst>
  <p:sldSz cx="9144000" cy="6858000" type="screen4x3"/>
  <p:notesSz cx="69469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8">
          <p15:clr>
            <a:srgbClr val="A4A3A4"/>
          </p15:clr>
        </p15:guide>
        <p15:guide id="2" pos="21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00"/>
    <a:srgbClr val="008000"/>
    <a:srgbClr val="CC00CC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01" autoAdjust="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08"/>
    </p:cViewPr>
  </p:sorterViewPr>
  <p:notesViewPr>
    <p:cSldViewPr>
      <p:cViewPr varScale="1">
        <p:scale>
          <a:sx n="80" d="100"/>
          <a:sy n="80" d="100"/>
        </p:scale>
        <p:origin x="-1956" y="-84"/>
      </p:cViewPr>
      <p:guideLst>
        <p:guide orient="horz" pos="2908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935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76935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F17B5F5-A8C0-4A98-AAA8-DCDD241D83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94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245" tIns="46122" rIns="92245" bIns="46122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245" tIns="46122" rIns="92245" bIns="46122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88975"/>
            <a:ext cx="4600575" cy="3449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68800"/>
            <a:ext cx="5095875" cy="4137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245" tIns="46122" rIns="92245" bIns="461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6013"/>
            <a:ext cx="30099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245" tIns="46122" rIns="92245" bIns="46122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36013"/>
            <a:ext cx="30099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245" tIns="46122" rIns="92245" bIns="46122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fld id="{2CE9E464-B35D-43B2-BF7C-ADEA1F80F1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9678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8313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6625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3350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3250" algn="l" defTabSz="958850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103"/>
          <p:cNvSpPr>
            <a:spLocks noChangeShapeType="1"/>
          </p:cNvSpPr>
          <p:nvPr/>
        </p:nvSpPr>
        <p:spPr bwMode="auto">
          <a:xfrm>
            <a:off x="0" y="3048000"/>
            <a:ext cx="8991600" cy="0"/>
          </a:xfrm>
          <a:prstGeom prst="line">
            <a:avLst/>
          </a:prstGeom>
          <a:noFill/>
          <a:ln w="76200">
            <a:solidFill>
              <a:srgbClr val="000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10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6" name="Picture 41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31242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6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"/>
            <a:ext cx="7772400" cy="1143000"/>
          </a:xfrm>
        </p:spPr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7587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251817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25" name="Rectangle 410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" name="Rectangle 410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" name="Rectangle 410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ED6F4-152C-4B8C-896C-E324C81E54EF}" type="slidenum">
              <a:rPr lang="en-US"/>
              <a:pPr>
                <a:defRPr/>
              </a:pPr>
              <a:t>‹#›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32829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2B11D-0D4F-4012-B2FD-6C732AEFC0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097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91E3F-52BB-4CA9-8156-EFEDA953BD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171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B51EA-48A4-4916-A419-BC45393201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352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3" y="76200"/>
            <a:ext cx="9101137" cy="9572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3" y="1111250"/>
            <a:ext cx="4441825" cy="5746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4388" y="1111250"/>
            <a:ext cx="4443412" cy="5746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03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+mn-lt"/>
                <a:cs typeface="Arial" pitchFamily="34" charset="0"/>
              </a:defRPr>
            </a:lvl1pPr>
            <a:lvl2pPr>
              <a:defRPr sz="2400">
                <a:latin typeface="+mn-lt"/>
                <a:cs typeface="Arial" pitchFamily="34" charset="0"/>
              </a:defRPr>
            </a:lvl2pPr>
            <a:lvl3pPr>
              <a:defRPr>
                <a:latin typeface="+mn-lt"/>
                <a:cs typeface="Arial" pitchFamily="34" charset="0"/>
              </a:defRPr>
            </a:lvl3pPr>
            <a:lvl4pPr>
              <a:defRPr>
                <a:latin typeface="+mn-lt"/>
                <a:cs typeface="Arial" pitchFamily="34" charset="0"/>
              </a:defRPr>
            </a:lvl4pPr>
            <a:lvl5pPr>
              <a:defRPr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38EFD-512B-4531-8A51-5AEF24EFF3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042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5B232-3BEC-4CFE-AF25-FE71B0721D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89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114800"/>
          </a:xfrm>
        </p:spPr>
        <p:txBody>
          <a:bodyPr/>
          <a:lstStyle>
            <a:lvl1pPr>
              <a:defRPr sz="2800">
                <a:latin typeface="+mn-lt"/>
                <a:cs typeface="Arial" pitchFamily="34" charset="0"/>
              </a:defRPr>
            </a:lvl1pPr>
            <a:lvl2pPr>
              <a:defRPr sz="2400">
                <a:latin typeface="+mn-lt"/>
                <a:cs typeface="Arial" pitchFamily="34" charset="0"/>
              </a:defRPr>
            </a:lvl2pPr>
            <a:lvl3pPr>
              <a:defRPr sz="2000">
                <a:latin typeface="+mn-lt"/>
                <a:cs typeface="Arial" pitchFamily="34" charset="0"/>
              </a:defRPr>
            </a:lvl3pPr>
            <a:lvl4pPr>
              <a:defRPr sz="1800">
                <a:latin typeface="+mn-lt"/>
                <a:cs typeface="Arial" pitchFamily="34" charset="0"/>
              </a:defRPr>
            </a:lvl4pPr>
            <a:lvl5pPr>
              <a:defRPr sz="1800"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114800"/>
          </a:xfrm>
        </p:spPr>
        <p:txBody>
          <a:bodyPr/>
          <a:lstStyle>
            <a:lvl1pPr>
              <a:defRPr sz="2800">
                <a:latin typeface="+mn-lt"/>
                <a:cs typeface="Arial" pitchFamily="34" charset="0"/>
              </a:defRPr>
            </a:lvl1pPr>
            <a:lvl2pPr>
              <a:defRPr sz="2400">
                <a:latin typeface="+mn-lt"/>
                <a:cs typeface="Arial" pitchFamily="34" charset="0"/>
              </a:defRPr>
            </a:lvl2pPr>
            <a:lvl3pPr>
              <a:defRPr sz="2000">
                <a:latin typeface="+mn-lt"/>
                <a:cs typeface="Arial" pitchFamily="34" charset="0"/>
              </a:defRPr>
            </a:lvl3pPr>
            <a:lvl4pPr>
              <a:defRPr sz="1800">
                <a:latin typeface="+mn-lt"/>
                <a:cs typeface="Arial" pitchFamily="34" charset="0"/>
              </a:defRPr>
            </a:lvl4pPr>
            <a:lvl5pPr>
              <a:defRPr sz="1800"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06223-ECBF-4E7D-933E-D79F1A480B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154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31549-9A73-40CC-BA70-6C9083CA98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441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487AF-22CC-4BA0-9E2C-52E5FAE898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186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71D29-00F1-4FF4-AC40-83C9E85FF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21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13716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9D940-8FF2-40FD-B533-73DBC8517F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352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295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0F78C-0880-40DC-AAAF-0F55B84BBD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280160"/>
            <a:ext cx="85359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pitchFamily="18" charset="0"/>
              </a:defRPr>
            </a:lvl1pPr>
          </a:lstStyle>
          <a:p>
            <a:pPr>
              <a:defRPr/>
            </a:pPr>
            <a:fld id="{F6D20532-61D7-47D0-903F-227F7C48AD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0" y="1143000"/>
            <a:ext cx="8382000" cy="0"/>
          </a:xfrm>
          <a:prstGeom prst="line">
            <a:avLst/>
          </a:prstGeom>
          <a:noFill/>
          <a:ln w="76200">
            <a:solidFill>
              <a:srgbClr val="000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806"/>
          <a:stretch>
            <a:fillRect/>
          </a:stretch>
        </p:blipFill>
        <p:spPr bwMode="auto">
          <a:xfrm>
            <a:off x="8610600" y="1009095"/>
            <a:ext cx="2873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66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4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44.png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47.png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9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2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3.bin"/><Relationship Id="rId7" Type="http://schemas.openxmlformats.org/officeDocument/2006/relationships/image" Target="../media/image6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5.wmf"/><Relationship Id="rId9" Type="http://schemas.openxmlformats.org/officeDocument/2006/relationships/image" Target="../media/image9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7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9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1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5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3" Type="http://schemas.openxmlformats.org/officeDocument/2006/relationships/image" Target="../media/image81.png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36.wmf"/><Relationship Id="rId10" Type="http://schemas.openxmlformats.org/officeDocument/2006/relationships/image" Target="../media/image38.wmf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38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2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7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4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ECE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530</a:t>
            </a:r>
            <a:r>
              <a:rPr lang="en-US" dirty="0"/>
              <a:t> – Analysis Techniques for Large-Scale Electrical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28600" y="3429000"/>
            <a:ext cx="8534400" cy="1752600"/>
          </a:xfrm>
        </p:spPr>
        <p:txBody>
          <a:bodyPr/>
          <a:lstStyle/>
          <a:p>
            <a:r>
              <a:rPr lang="en-US" dirty="0" smtClean="0"/>
              <a:t>Prof. Hao Zhu</a:t>
            </a:r>
          </a:p>
          <a:p>
            <a:r>
              <a:rPr lang="en-US" sz="2600" smtClean="0"/>
              <a:t>Dept</a:t>
            </a:r>
            <a:r>
              <a:rPr lang="en-US" sz="2600" dirty="0" smtClean="0"/>
              <a:t>. </a:t>
            </a:r>
            <a:r>
              <a:rPr lang="en-US" sz="2600" dirty="0"/>
              <a:t>of Electrical and Computer Engineering</a:t>
            </a:r>
          </a:p>
          <a:p>
            <a:r>
              <a:rPr lang="en-US" sz="2600" dirty="0"/>
              <a:t>University of Illinois at </a:t>
            </a:r>
            <a:r>
              <a:rPr lang="en-US" sz="2600" dirty="0" smtClean="0"/>
              <a:t>Urbana-Champaign</a:t>
            </a:r>
          </a:p>
          <a:p>
            <a:r>
              <a:rPr lang="en-US" sz="2600" dirty="0" smtClean="0"/>
              <a:t>haozhu@illinois.edu</a:t>
            </a:r>
          </a:p>
          <a:p>
            <a:endParaRPr lang="en-US" sz="1500" dirty="0" smtClean="0"/>
          </a:p>
          <a:p>
            <a:pPr lvl="0"/>
            <a:r>
              <a:rPr lang="en-US" sz="2000" dirty="0" smtClean="0">
                <a:solidFill>
                  <a:srgbClr val="000000"/>
                </a:solidFill>
              </a:rPr>
              <a:t>11/9/2015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ED6F4-152C-4B8C-896C-E324C81E54EF}" type="slidenum">
              <a:rPr lang="en-US" smtClean="0"/>
              <a:pPr>
                <a:defRPr/>
              </a:pPr>
              <a:t>1</a:t>
            </a:fld>
            <a:endParaRPr lang="en-US" sz="14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361765" y="1828800"/>
            <a:ext cx="853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FontTx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4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kern="0" dirty="0" smtClean="0">
                <a:latin typeface="Arial" pitchFamily="34" charset="0"/>
                <a:cs typeface="Arial" pitchFamily="34" charset="0"/>
              </a:rPr>
              <a:t>Lecture 19: </a:t>
            </a:r>
            <a:r>
              <a:rPr lang="en-US" b="1" kern="0" dirty="0">
                <a:latin typeface="Arial" pitchFamily="34" charset="0"/>
                <a:cs typeface="Arial" pitchFamily="34" charset="0"/>
              </a:rPr>
              <a:t>Least-Square</a:t>
            </a:r>
            <a:r>
              <a:rPr lang="en-US" b="1" kern="0" dirty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b="1" kern="0" dirty="0">
                <a:latin typeface="Arial" pitchFamily="34" charset="0"/>
                <a:cs typeface="Arial" pitchFamily="34" charset="0"/>
              </a:rPr>
              <a:t> Method</a:t>
            </a:r>
            <a:endParaRPr lang="en-US" b="1" kern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78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Least Squares Problem</a:t>
            </a:r>
            <a:endParaRPr lang="en-US" dirty="0" smtClean="0"/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" y="1280160"/>
            <a:ext cx="9037637" cy="4815840"/>
          </a:xfrm>
        </p:spPr>
        <p:txBody>
          <a:bodyPr/>
          <a:lstStyle/>
          <a:p>
            <a:pPr eaLnBrk="1" hangingPunct="1"/>
            <a:r>
              <a:rPr lang="en-US" dirty="0" smtClean="0"/>
              <a:t>The problem </a:t>
            </a:r>
          </a:p>
          <a:p>
            <a:pPr eaLnBrk="1" hangingPunct="1"/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is tractable for </a:t>
            </a:r>
            <a:r>
              <a:rPr lang="en-US" dirty="0" smtClean="0">
                <a:latin typeface="Times New Roman" pitchFamily="18" charset="0"/>
              </a:rPr>
              <a:t>2</a:t>
            </a:r>
            <a:r>
              <a:rPr lang="en-US" dirty="0" smtClean="0"/>
              <a:t> major reasons </a:t>
            </a:r>
          </a:p>
          <a:p>
            <a:pPr marL="690563" indent="-690563" eaLnBrk="1" hangingPunct="1">
              <a:lnSpc>
                <a:spcPct val="220000"/>
              </a:lnSpc>
              <a:buFont typeface="Wingdings" pitchFamily="2" charset="2"/>
              <a:buNone/>
            </a:pPr>
            <a:r>
              <a:rPr lang="en-US" dirty="0" smtClean="0">
                <a:latin typeface="Times" pitchFamily="18" charset="0"/>
              </a:rPr>
              <a:t>	(</a:t>
            </a:r>
            <a:r>
              <a:rPr lang="en-US" i="1" dirty="0" err="1" smtClean="0">
                <a:latin typeface="Times" pitchFamily="18" charset="0"/>
              </a:rPr>
              <a:t>i</a:t>
            </a:r>
            <a:r>
              <a:rPr lang="en-US" dirty="0" smtClean="0">
                <a:latin typeface="Times" pitchFamily="18" charset="0"/>
              </a:rPr>
              <a:t>)     </a:t>
            </a:r>
            <a:r>
              <a:rPr lang="en-US" dirty="0" smtClean="0"/>
              <a:t>the function  </a:t>
            </a:r>
          </a:p>
          <a:p>
            <a:pPr eaLnBrk="1" hangingPunct="1">
              <a:lnSpc>
                <a:spcPct val="220000"/>
              </a:lnSpc>
              <a:buFont typeface="Wingdings" pitchFamily="2" charset="2"/>
              <a:buNone/>
            </a:pPr>
            <a:r>
              <a:rPr lang="en-US" dirty="0" smtClean="0"/>
              <a:t>   					      </a:t>
            </a:r>
          </a:p>
          <a:p>
            <a:pPr eaLnBrk="1" hangingPunct="1">
              <a:lnSpc>
                <a:spcPct val="220000"/>
              </a:lnSpc>
              <a:buFont typeface="Wingdings" pitchFamily="2" charset="2"/>
              <a:buNone/>
            </a:pPr>
            <a:r>
              <a:rPr lang="en-US" dirty="0" smtClean="0"/>
              <a:t>	        is differentiable in </a:t>
            </a:r>
            <a:r>
              <a:rPr lang="en-US" b="1" dirty="0" smtClean="0"/>
              <a:t>x </a:t>
            </a:r>
            <a:r>
              <a:rPr lang="en-US" dirty="0" smtClean="0"/>
              <a:t>; and</a:t>
            </a:r>
          </a:p>
        </p:txBody>
      </p:sp>
      <p:sp>
        <p:nvSpPr>
          <p:cNvPr id="615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2" name="Rectangle 6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4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274389"/>
              </p:ext>
            </p:extLst>
          </p:nvPr>
        </p:nvGraphicFramePr>
        <p:xfrm>
          <a:off x="1349375" y="3657600"/>
          <a:ext cx="7170738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16" name="Equation" r:id="rId3" imgW="2857320" imgH="469800" progId="Equation.DSMT4">
                  <p:embed/>
                </p:oleObj>
              </mc:Choice>
              <mc:Fallback>
                <p:oleObj name="Equation" r:id="rId3" imgW="285732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9375" y="3657600"/>
                        <a:ext cx="7170738" cy="1184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895600" y="1371600"/>
                <a:ext cx="2888483" cy="690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3000" b="0" i="0" smtClean="0">
                              <a:latin typeface="Cambria Math"/>
                            </a:rPr>
                            <m:t>min</m:t>
                          </m:r>
                        </m:e>
                        <m:lim>
                          <m:r>
                            <a:rPr lang="en-US" sz="3000" b="1">
                              <a:latin typeface="Cambria Math"/>
                            </a:rPr>
                            <m:t>𝐱</m:t>
                          </m:r>
                          <m:r>
                            <a:rPr lang="en-US" sz="3000" i="1">
                              <a:latin typeface="Cambria Math"/>
                            </a:rPr>
                            <m:t>∈</m:t>
                          </m:r>
                          <m:sSup>
                            <m:sSupPr>
                              <m:ctrlPr>
                                <a:rPr lang="en-US" sz="3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000" b="1">
                                  <a:latin typeface="Cambria Math"/>
                                </a:rPr>
                                <m:t>𝐑</m:t>
                              </m:r>
                            </m:e>
                            <m:sup>
                              <m:r>
                                <a:rPr lang="en-US" sz="3000" i="1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lim>
                      </m:limLow>
                      <m:sSub>
                        <m:sSubPr>
                          <m:ctrlPr>
                            <a:rPr lang="en-US" sz="3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  </m:t>
                          </m:r>
                          <m:d>
                            <m:dPr>
                              <m:begChr m:val="‖"/>
                              <m:endChr m:val="‖"/>
                              <m:ctrlPr>
                                <a:rPr lang="en-US" sz="30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000" b="1">
                                  <a:latin typeface="Cambria Math"/>
                                </a:rPr>
                                <m:t>𝐀𝐱</m:t>
                              </m:r>
                              <m:r>
                                <a:rPr lang="en-US" sz="300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3000" b="1">
                                  <a:latin typeface="Cambria Math"/>
                                </a:rPr>
                                <m:t>𝐛</m:t>
                              </m:r>
                            </m:e>
                          </m:d>
                        </m:e>
                        <m:sub>
                          <m:r>
                            <a:rPr lang="en-US" sz="3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371600"/>
                <a:ext cx="2888483" cy="69083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549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Least Squares Problem</a:t>
            </a:r>
            <a:endParaRPr lang="en-US" dirty="0" smtClean="0"/>
          </a:p>
        </p:txBody>
      </p:sp>
      <p:sp>
        <p:nvSpPr>
          <p:cNvPr id="71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" y="1280160"/>
            <a:ext cx="9323388" cy="3215640"/>
          </a:xfrm>
        </p:spPr>
        <p:txBody>
          <a:bodyPr/>
          <a:lstStyle/>
          <a:p>
            <a:pPr marL="690563" indent="-690563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Times" pitchFamily="18" charset="0"/>
              </a:rPr>
              <a:t>(</a:t>
            </a:r>
            <a:r>
              <a:rPr lang="en-US" i="1" dirty="0" smtClean="0">
                <a:latin typeface="Times" pitchFamily="18" charset="0"/>
              </a:rPr>
              <a:t>ii</a:t>
            </a:r>
            <a:r>
              <a:rPr lang="en-US" dirty="0" smtClean="0">
                <a:latin typeface="Times" pitchFamily="18" charset="0"/>
              </a:rPr>
              <a:t>)</a:t>
            </a:r>
            <a:r>
              <a:rPr lang="en-US" dirty="0" smtClean="0"/>
              <a:t>   the       norm is preserved under orthogonal 	       transformations:</a:t>
            </a:r>
          </a:p>
          <a:p>
            <a:pPr marL="548640" eaLnBrk="1" hangingPunct="1">
              <a:buFont typeface="Wingdings" pitchFamily="2" charset="2"/>
              <a:buNone/>
            </a:pPr>
            <a:r>
              <a:rPr lang="en-US" dirty="0" smtClean="0"/>
              <a:t>	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with </a:t>
            </a:r>
            <a:r>
              <a:rPr lang="en-US" b="1" dirty="0" smtClean="0"/>
              <a:t>Q</a:t>
            </a:r>
            <a:r>
              <a:rPr lang="en-US" dirty="0" smtClean="0"/>
              <a:t> an arbitrary orthogonal matrix; that is, </a:t>
            </a:r>
            <a:r>
              <a:rPr lang="en-US" b="1" dirty="0" smtClean="0"/>
              <a:t>Q</a:t>
            </a:r>
            <a:r>
              <a:rPr lang="en-US" dirty="0" smtClean="0"/>
              <a:t>	            satisfies</a:t>
            </a:r>
          </a:p>
        </p:txBody>
      </p:sp>
      <p:sp>
        <p:nvSpPr>
          <p:cNvPr id="7177" name="Rectangle 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8" name="Rectangle 7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9" name="Rectangle 9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667504"/>
              </p:ext>
            </p:extLst>
          </p:nvPr>
        </p:nvGraphicFramePr>
        <p:xfrm>
          <a:off x="1624013" y="2590800"/>
          <a:ext cx="5008562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42" name="Equation" r:id="rId3" imgW="2222280" imgH="317160" progId="Equation.DSMT4">
                  <p:embed/>
                </p:oleObj>
              </mc:Choice>
              <mc:Fallback>
                <p:oleObj name="Equation" r:id="rId3" imgW="22222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013" y="2590800"/>
                        <a:ext cx="5008562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438400" y="4572000"/>
                <a:ext cx="411869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/>
                        </a:rPr>
                        <m:t>𝐐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0" smtClean="0">
                              <a:latin typeface="Cambria Math"/>
                            </a:rPr>
                            <m:t>𝐐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>
                              <a:latin typeface="Cambria Math"/>
                            </a:rPr>
                            <m:t>𝐐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sup>
                      </m:sSup>
                      <m:r>
                        <a:rPr lang="en-US" b="1">
                          <a:latin typeface="Cambria Math"/>
                        </a:rPr>
                        <m:t>𝐐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1" i="0" smtClean="0">
                          <a:latin typeface="Cambria Math"/>
                        </a:rPr>
                        <m:t>𝐈</m:t>
                      </m:r>
                      <m:r>
                        <a:rPr lang="en-US" b="0" i="1" smtClean="0">
                          <a:latin typeface="Cambria Math"/>
                        </a:rPr>
                        <m:t>       </m:t>
                      </m:r>
                      <m:r>
                        <a:rPr lang="en-US" b="1">
                          <a:latin typeface="Cambria Math"/>
                        </a:rPr>
                        <m:t>𝐐</m:t>
                      </m:r>
                      <m:r>
                        <a:rPr lang="en-US" i="1">
                          <a:latin typeface="Cambria Math"/>
                        </a:rPr>
                        <m:t>∈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>
                              <a:latin typeface="Cambria Math"/>
                            </a:rPr>
                            <m:t>𝐑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</a:rPr>
                            <m:t>×</m:t>
                          </m:r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572000"/>
                <a:ext cx="4118692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4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5296867"/>
              </p:ext>
            </p:extLst>
          </p:nvPr>
        </p:nvGraphicFramePr>
        <p:xfrm>
          <a:off x="2408238" y="1319213"/>
          <a:ext cx="563562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43" name="Equation" r:id="rId6" imgW="228600" imgH="228600" progId="Equation.DSMT4">
                  <p:embed/>
                </p:oleObj>
              </mc:Choice>
              <mc:Fallback>
                <p:oleObj name="Equation" r:id="rId6" imgW="228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8238" y="1319213"/>
                        <a:ext cx="563562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0221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Least Squares Problem</a:t>
            </a:r>
            <a:endParaRPr lang="en-US" dirty="0" smtClean="0"/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" y="1280160"/>
            <a:ext cx="8321040" cy="4587240"/>
          </a:xfrm>
        </p:spPr>
        <p:txBody>
          <a:bodyPr/>
          <a:lstStyle/>
          <a:p>
            <a:pPr eaLnBrk="1" hangingPunct="1"/>
            <a:r>
              <a:rPr lang="en-US" dirty="0"/>
              <a:t>We introduce next, the basic underlying </a:t>
            </a:r>
            <a:r>
              <a:rPr lang="en-US" dirty="0">
                <a:solidFill>
                  <a:srgbClr val="FF0000"/>
                </a:solidFill>
              </a:rPr>
              <a:t>assumption</a:t>
            </a:r>
            <a:r>
              <a:rPr lang="en-US" dirty="0"/>
              <a:t>:       </a:t>
            </a:r>
            <a:r>
              <a:rPr lang="en-US" dirty="0" smtClean="0"/>
              <a:t>          </a:t>
            </a:r>
          </a:p>
          <a:p>
            <a:pPr marL="0" indent="0" eaLnBrk="1" hangingPunct="1">
              <a:buNone/>
            </a:pPr>
            <a:r>
              <a:rPr lang="en-US" b="1" dirty="0"/>
              <a:t> </a:t>
            </a:r>
            <a:r>
              <a:rPr lang="en-US" b="1" dirty="0" smtClean="0"/>
              <a:t>        A</a:t>
            </a:r>
            <a:r>
              <a:rPr lang="en-US" dirty="0" smtClean="0"/>
              <a:t> is of  </a:t>
            </a:r>
            <a:r>
              <a:rPr lang="en-US" i="1" dirty="0"/>
              <a:t>full </a:t>
            </a:r>
            <a:r>
              <a:rPr lang="en-US" i="1" dirty="0" smtClean="0"/>
              <a:t>(column) rank</a:t>
            </a:r>
            <a:r>
              <a:rPr lang="en-US" i="1" dirty="0" smtClean="0">
                <a:latin typeface="Times New Roman" pitchFamily="18" charset="0"/>
              </a:rPr>
              <a:t>, </a:t>
            </a:r>
            <a:r>
              <a:rPr lang="en-US" dirty="0" smtClean="0"/>
              <a:t>i.e., the columns of </a:t>
            </a:r>
            <a:r>
              <a:rPr lang="en-US" b="1" dirty="0" smtClean="0"/>
              <a:t>A</a:t>
            </a:r>
            <a:r>
              <a:rPr lang="en-US" dirty="0" smtClean="0"/>
              <a:t> </a:t>
            </a:r>
          </a:p>
          <a:p>
            <a:pPr marL="0" indent="0" eaLnBrk="1" hangingPunct="1">
              <a:buNone/>
            </a:pPr>
            <a:r>
              <a:rPr lang="en-US" dirty="0"/>
              <a:t> </a:t>
            </a:r>
            <a:r>
              <a:rPr lang="en-US" dirty="0" smtClean="0"/>
              <a:t>        constitute a set of </a:t>
            </a:r>
            <a:r>
              <a:rPr lang="en-US" i="1" dirty="0" smtClean="0"/>
              <a:t>linearly independent </a:t>
            </a:r>
            <a:r>
              <a:rPr lang="en-US" dirty="0" smtClean="0"/>
              <a:t>vectors</a:t>
            </a:r>
            <a:endParaRPr lang="en-US" i="1" dirty="0" smtClean="0">
              <a:latin typeface="Times New Roman" pitchFamily="18" charset="0"/>
            </a:endParaRPr>
          </a:p>
          <a:p>
            <a:pPr eaLnBrk="1" hangingPunct="1"/>
            <a:r>
              <a:rPr lang="en-US" dirty="0" smtClean="0"/>
              <a:t>This assumption implies that the rank of </a:t>
            </a:r>
            <a:r>
              <a:rPr lang="en-US" b="1" dirty="0" smtClean="0"/>
              <a:t>A</a:t>
            </a:r>
            <a:r>
              <a:rPr lang="en-US" dirty="0" smtClean="0"/>
              <a:t> is </a:t>
            </a:r>
            <a:r>
              <a:rPr lang="en-US" i="1" dirty="0" smtClean="0"/>
              <a:t>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because </a:t>
            </a:r>
            <a:r>
              <a:rPr lang="en-US" i="1" dirty="0" smtClean="0"/>
              <a:t>n ≤ m </a:t>
            </a:r>
            <a:r>
              <a:rPr lang="en-US" sz="2800" dirty="0" smtClean="0"/>
              <a:t>since </a:t>
            </a:r>
            <a:r>
              <a:rPr lang="en-US" sz="2800" dirty="0"/>
              <a:t>we </a:t>
            </a:r>
            <a:r>
              <a:rPr lang="en-US" dirty="0" smtClean="0"/>
              <a:t>are </a:t>
            </a:r>
            <a:r>
              <a:rPr lang="en-US" sz="2800" dirty="0" smtClean="0"/>
              <a:t>dealing with an </a:t>
            </a:r>
            <a:r>
              <a:rPr lang="en-US" sz="2800" dirty="0" err="1"/>
              <a:t>overdetermined</a:t>
            </a:r>
            <a:r>
              <a:rPr lang="en-US" sz="2800" dirty="0"/>
              <a:t> system</a:t>
            </a:r>
          </a:p>
          <a:p>
            <a:pPr eaLnBrk="1" hangingPunct="1"/>
            <a:r>
              <a:rPr lang="en-US" b="1" dirty="0" smtClean="0"/>
              <a:t>Fact:</a:t>
            </a:r>
            <a:r>
              <a:rPr lang="en-US" dirty="0" smtClean="0"/>
              <a:t> The least squares problem solution </a:t>
            </a:r>
            <a:r>
              <a:rPr lang="en-US" b="1" dirty="0" smtClean="0"/>
              <a:t>x</a:t>
            </a:r>
            <a:r>
              <a:rPr lang="en-US" b="1" baseline="30000" dirty="0" smtClean="0"/>
              <a:t>*</a:t>
            </a:r>
            <a:r>
              <a:rPr lang="en-US" dirty="0" smtClean="0"/>
              <a:t> satisfies </a:t>
            </a:r>
          </a:p>
          <a:p>
            <a:pPr eaLnBrk="1" hangingPunct="1"/>
            <a:endParaRPr lang="en-US" dirty="0" smtClean="0"/>
          </a:p>
        </p:txBody>
      </p:sp>
      <p:sp>
        <p:nvSpPr>
          <p:cNvPr id="819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738146"/>
              </p:ext>
            </p:extLst>
          </p:nvPr>
        </p:nvGraphicFramePr>
        <p:xfrm>
          <a:off x="2362200" y="4800600"/>
          <a:ext cx="2781300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64" name="Equation" r:id="rId3" imgW="1155600" imgH="241200" progId="Equation.DSMT4">
                  <p:embed/>
                </p:oleObj>
              </mc:Choice>
              <mc:Fallback>
                <p:oleObj name="Equation" r:id="rId3" imgW="11556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800600"/>
                        <a:ext cx="2781300" cy="573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Rectangle 11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721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596904"/>
              </p:ext>
            </p:extLst>
          </p:nvPr>
        </p:nvGraphicFramePr>
        <p:xfrm>
          <a:off x="292894" y="2819400"/>
          <a:ext cx="8558212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90" name="Equation" r:id="rId3" imgW="4305240" imgH="1371600" progId="Equation.DSMT4">
                  <p:embed/>
                </p:oleObj>
              </mc:Choice>
              <mc:Fallback>
                <p:oleObj name="Equation" r:id="rId3" imgW="4305240" imgH="1371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4" y="2819400"/>
                        <a:ext cx="8558212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1" y="1280160"/>
            <a:ext cx="8168640" cy="3046413"/>
          </a:xfrm>
        </p:spPr>
        <p:txBody>
          <a:bodyPr/>
          <a:lstStyle/>
          <a:p>
            <a:pPr eaLnBrk="1" hangingPunct="1"/>
            <a:r>
              <a:rPr lang="en-US" dirty="0" smtClean="0"/>
              <a:t>Since by definition the least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smtClean="0"/>
              <a:t>squares solution </a:t>
            </a:r>
            <a:r>
              <a:rPr lang="en-US" b="1" dirty="0"/>
              <a:t>x</a:t>
            </a:r>
            <a:r>
              <a:rPr lang="en-US" b="1" baseline="30000" dirty="0" smtClean="0"/>
              <a:t>* </a:t>
            </a:r>
            <a:r>
              <a:rPr lang="en-US" dirty="0" smtClean="0"/>
              <a:t>  minimizes            at the optimum, the derivative of this function vanishes:</a:t>
            </a: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Proof of Fact</a:t>
            </a:r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10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6666061"/>
              </p:ext>
            </p:extLst>
          </p:nvPr>
        </p:nvGraphicFramePr>
        <p:xfrm>
          <a:off x="2400454" y="1676400"/>
          <a:ext cx="768992" cy="58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91" name="Equation" r:id="rId5" imgW="330120" imgH="253800" progId="Equation.DSMT4">
                  <p:embed/>
                </p:oleObj>
              </mc:Choice>
              <mc:Fallback>
                <p:oleObj name="Equation" r:id="rId5" imgW="3301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454" y="1676400"/>
                        <a:ext cx="768992" cy="5814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83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Implications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65761" y="1280160"/>
                <a:ext cx="8321040" cy="4968240"/>
              </a:xfrm>
            </p:spPr>
            <p:txBody>
              <a:bodyPr/>
              <a:lstStyle/>
              <a:p>
                <a:pPr eaLnBrk="1" hangingPunct="1"/>
                <a:r>
                  <a:rPr lang="en-US" dirty="0" smtClean="0"/>
                  <a:t>This underlying assumption implies that </a:t>
                </a:r>
              </a:p>
              <a:p>
                <a:pPr eaLnBrk="1" hangingPunct="1">
                  <a:buFont typeface="Wingdings" pitchFamily="2" charset="2"/>
                  <a:buNone/>
                </a:pPr>
                <a:r>
                  <a:rPr lang="en-US" dirty="0" smtClean="0">
                    <a:latin typeface="Times" pitchFamily="18" charset="0"/>
                  </a:rPr>
                  <a:t>	   </a:t>
                </a:r>
                <a:r>
                  <a:rPr lang="en-US" b="1" dirty="0" smtClean="0"/>
                  <a:t>A</a:t>
                </a:r>
                <a:r>
                  <a:rPr lang="en-US" dirty="0" smtClean="0"/>
                  <a:t> is full column rank </a:t>
                </a:r>
                <a:endParaRPr lang="en-US" dirty="0"/>
              </a:p>
              <a:p>
                <a:pPr eaLnBrk="1" hangingPunct="1"/>
                <a:r>
                  <a:rPr lang="en-US" dirty="0" smtClean="0"/>
                  <a:t>Therefore, the fact that </a:t>
                </a:r>
              </a:p>
              <a:p>
                <a:pPr marL="0" indent="0" eaLnBrk="1" hangingPunct="1">
                  <a:buNone/>
                </a:pPr>
                <a:r>
                  <a:rPr lang="en-US" b="1" dirty="0"/>
                  <a:t> </a:t>
                </a:r>
                <a:r>
                  <a:rPr lang="en-US" b="1" dirty="0" smtClean="0"/>
                  <a:t>      A</a:t>
                </a:r>
                <a:r>
                  <a:rPr lang="en-US" baseline="30000" dirty="0" smtClean="0"/>
                  <a:t>T</a:t>
                </a:r>
                <a:r>
                  <a:rPr lang="en-US" b="1" dirty="0" smtClean="0"/>
                  <a:t>A</a:t>
                </a:r>
                <a:r>
                  <a:rPr lang="en-US" dirty="0" smtClean="0"/>
                  <a:t> is positive definite (</a:t>
                </a:r>
                <a:r>
                  <a:rPr lang="en-US" i="1" dirty="0" err="1" smtClean="0"/>
                  <a:t>p.d</a:t>
                </a:r>
                <a:r>
                  <a:rPr lang="en-US" i="1" dirty="0" smtClean="0"/>
                  <a:t>.</a:t>
                </a:r>
                <a:r>
                  <a:rPr lang="en-US" dirty="0" smtClean="0"/>
                  <a:t>)  </a:t>
                </a:r>
              </a:p>
              <a:p>
                <a:pPr marL="631825" indent="-460375" eaLnBrk="1" hangingPunct="1">
                  <a:buNone/>
                </a:pPr>
                <a:r>
                  <a:rPr lang="en-US" dirty="0" smtClean="0"/>
                  <a:t>follows from </a:t>
                </a:r>
                <a:r>
                  <a:rPr lang="en-US" dirty="0" smtClean="0">
                    <a:cs typeface="Times New Roman" pitchFamily="18" charset="0"/>
                  </a:rPr>
                  <a:t>considering any </a:t>
                </a:r>
                <a:r>
                  <a:rPr lang="en-US" b="1" dirty="0" smtClean="0">
                    <a:cs typeface="Times New Roman" pitchFamily="18" charset="0"/>
                  </a:rPr>
                  <a:t>x</a:t>
                </a:r>
                <a:r>
                  <a:rPr lang="en-US" dirty="0" smtClean="0">
                    <a:cs typeface="Times New Roman" pitchFamily="18" charset="0"/>
                  </a:rPr>
                  <a:t> ≠ </a:t>
                </a:r>
                <a:r>
                  <a:rPr lang="en-US" b="1" dirty="0" smtClean="0">
                    <a:cs typeface="Times New Roman" pitchFamily="18" charset="0"/>
                  </a:rPr>
                  <a:t>0</a:t>
                </a:r>
                <a:r>
                  <a:rPr lang="en-US" dirty="0" smtClean="0">
                    <a:cs typeface="Times New Roman" pitchFamily="18" charset="0"/>
                  </a:rPr>
                  <a:t> and evaluating</a:t>
                </a:r>
              </a:p>
              <a:p>
                <a:pPr eaLnBrk="1" hangingPunct="1">
                  <a:buNone/>
                </a:pPr>
                <a:endParaRPr lang="en-US" dirty="0" smtClean="0">
                  <a:cs typeface="Times New Roman" pitchFamily="18" charset="0"/>
                </a:endParaRPr>
              </a:p>
              <a:p>
                <a:pPr eaLnBrk="1" hangingPunct="1">
                  <a:buNone/>
                </a:pPr>
                <a:r>
                  <a:rPr lang="en-US" dirty="0" smtClean="0">
                    <a:cs typeface="Times New Roman" pitchFamily="18" charset="0"/>
                  </a:rPr>
                  <a:t>	</a:t>
                </a:r>
                <a:br>
                  <a:rPr lang="en-US" dirty="0" smtClean="0">
                    <a:cs typeface="Times New Roman" pitchFamily="18" charset="0"/>
                  </a:rPr>
                </a:br>
                <a:r>
                  <a:rPr lang="en-US" dirty="0" smtClean="0">
                    <a:cs typeface="Times New Roman" pitchFamily="18" charset="0"/>
                  </a:rPr>
                  <a:t>which is the definition of a </a:t>
                </a:r>
                <a:r>
                  <a:rPr lang="en-US" i="1" dirty="0" err="1" smtClean="0">
                    <a:latin typeface="Times New Roman" pitchFamily="18" charset="0"/>
                    <a:cs typeface="Times New Roman" pitchFamily="18" charset="0"/>
                  </a:rPr>
                  <a:t>p.d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US" dirty="0" smtClean="0">
                    <a:cs typeface="Times New Roman" pitchFamily="18" charset="0"/>
                  </a:rPr>
                  <a:t>matrix</a:t>
                </a:r>
                <a:endParaRPr lang="en-US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eaLnBrk="1" hangingPunct="1"/>
                <a:r>
                  <a:rPr lang="en-US" dirty="0" smtClean="0"/>
                  <a:t>We use the shorthand </a:t>
                </a:r>
                <a:r>
                  <a:rPr lang="en-US" b="1" dirty="0" smtClean="0"/>
                  <a:t>A</a:t>
                </a:r>
                <a:r>
                  <a:rPr lang="en-US" baseline="30000" dirty="0" smtClean="0"/>
                  <a:t>T</a:t>
                </a:r>
                <a:r>
                  <a:rPr lang="en-US" b="1" dirty="0" smtClean="0"/>
                  <a:t>A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≻</m:t>
                    </m:r>
                  </m:oMath>
                </a14:m>
                <a:r>
                  <a:rPr lang="en-US" b="1" dirty="0" smtClean="0"/>
                  <a:t> 0</a:t>
                </a:r>
                <a:r>
                  <a:rPr lang="en-US" dirty="0" smtClean="0"/>
                  <a:t> for </a:t>
                </a:r>
                <a:r>
                  <a:rPr lang="en-US" b="1" dirty="0" smtClean="0"/>
                  <a:t>A</a:t>
                </a:r>
                <a:r>
                  <a:rPr lang="en-US" baseline="30000" dirty="0" smtClean="0"/>
                  <a:t>T</a:t>
                </a:r>
                <a:r>
                  <a:rPr lang="en-US" b="1" dirty="0" smtClean="0"/>
                  <a:t>A </a:t>
                </a:r>
                <a:r>
                  <a:rPr lang="en-US" dirty="0" smtClean="0"/>
                  <a:t>being a symmetric, positive definite matrix</a:t>
                </a:r>
              </a:p>
            </p:txBody>
          </p:sp>
        </mc:Choice>
        <mc:Fallback xmlns="">
          <p:sp>
            <p:nvSpPr>
              <p:cNvPr id="1024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65761" y="1280160"/>
                <a:ext cx="8321040" cy="4968240"/>
              </a:xfrm>
              <a:blipFill rotWithShape="1">
                <a:blip r:embed="rId3"/>
                <a:stretch>
                  <a:fillRect l="-2198" t="-3926" b="-3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48" name="Rectangle 4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54846"/>
              </p:ext>
            </p:extLst>
          </p:nvPr>
        </p:nvGraphicFramePr>
        <p:xfrm>
          <a:off x="4267200" y="1828800"/>
          <a:ext cx="377031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14" name="Equation" r:id="rId4" imgW="1523880" imgH="203040" progId="Equation.DSMT4">
                  <p:embed/>
                </p:oleObj>
              </mc:Choice>
              <mc:Fallback>
                <p:oleObj name="Equation" r:id="rId4" imgW="1523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828800"/>
                        <a:ext cx="3770313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" name="Rectangle 7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0" name="Rectangle 9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1" name="Rectangle 12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998133"/>
              </p:ext>
            </p:extLst>
          </p:nvPr>
        </p:nvGraphicFramePr>
        <p:xfrm>
          <a:off x="1598612" y="3854450"/>
          <a:ext cx="4421188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15" name="Equation" r:id="rId6" imgW="1752480" imgH="279360" progId="Equation.DSMT4">
                  <p:embed/>
                </p:oleObj>
              </mc:Choice>
              <mc:Fallback>
                <p:oleObj name="Equation" r:id="rId6" imgW="17524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612" y="3854450"/>
                        <a:ext cx="4421188" cy="717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21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702040" cy="4968240"/>
          </a:xfrm>
        </p:spPr>
        <p:txBody>
          <a:bodyPr/>
          <a:lstStyle/>
          <a:p>
            <a:r>
              <a:rPr lang="en-US" dirty="0" smtClean="0"/>
              <a:t>The underlying assumption that </a:t>
            </a:r>
            <a:r>
              <a:rPr lang="en-US" b="1" dirty="0" smtClean="0"/>
              <a:t>A</a:t>
            </a:r>
            <a:r>
              <a:rPr lang="en-US" dirty="0" smtClean="0"/>
              <a:t> is full rank and therefore </a:t>
            </a:r>
            <a:r>
              <a:rPr lang="en-US" b="1" dirty="0" smtClean="0"/>
              <a:t>A</a:t>
            </a:r>
            <a:r>
              <a:rPr lang="en-US" baseline="30000" dirty="0" smtClean="0"/>
              <a:t>T</a:t>
            </a:r>
            <a:r>
              <a:rPr lang="en-US" b="1" dirty="0" smtClean="0"/>
              <a:t>A </a:t>
            </a:r>
            <a:r>
              <a:rPr lang="en-US" dirty="0" smtClean="0"/>
              <a:t>is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p.d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/>
              <a:t>implies that  there exists a unique least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dirty="0" smtClean="0"/>
              <a:t>squares solution </a:t>
            </a:r>
          </a:p>
          <a:p>
            <a:endParaRPr lang="en-US" dirty="0" smtClean="0"/>
          </a:p>
          <a:p>
            <a:r>
              <a:rPr lang="en-US" dirty="0" smtClean="0"/>
              <a:t>Note: we use the inverse in a conceptual, rather than a computational, sense</a:t>
            </a:r>
          </a:p>
          <a:p>
            <a:r>
              <a:rPr lang="en-US" dirty="0" smtClean="0"/>
              <a:t>The below formulation is known as the </a:t>
            </a:r>
            <a:r>
              <a:rPr lang="en-US" i="1" dirty="0" smtClean="0"/>
              <a:t>normal equations</a:t>
            </a:r>
            <a:r>
              <a:rPr lang="en-US" dirty="0" smtClean="0"/>
              <a:t>, with the conceptual solution as its unique solution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96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086574"/>
              </p:ext>
            </p:extLst>
          </p:nvPr>
        </p:nvGraphicFramePr>
        <p:xfrm>
          <a:off x="2590800" y="2590800"/>
          <a:ext cx="3276600" cy="675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038" name="Equation" r:id="rId3" imgW="1384200" imgH="279360" progId="Equation.DSMT4">
                  <p:embed/>
                </p:oleObj>
              </mc:Choice>
              <mc:Fallback>
                <p:oleObj name="Equation" r:id="rId3" imgW="13842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590800"/>
                        <a:ext cx="3276600" cy="67584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6023110"/>
              </p:ext>
            </p:extLst>
          </p:nvPr>
        </p:nvGraphicFramePr>
        <p:xfrm>
          <a:off x="2286000" y="5486400"/>
          <a:ext cx="2667000" cy="619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039" name="Equation" r:id="rId5" imgW="1117440" imgH="253800" progId="Equation.DSMT4">
                  <p:embed/>
                </p:oleObj>
              </mc:Choice>
              <mc:Fallback>
                <p:oleObj name="Equation" r:id="rId5" imgW="11174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486400"/>
                        <a:ext cx="2667000" cy="6194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8512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Implications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2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65761" y="1280160"/>
                <a:ext cx="8168640" cy="5120640"/>
              </a:xfrm>
            </p:spPr>
            <p:txBody>
              <a:bodyPr/>
              <a:lstStyle/>
              <a:p>
                <a:pPr eaLnBrk="1" hangingPunct="1"/>
                <a:r>
                  <a:rPr lang="en-US" dirty="0" smtClean="0"/>
                  <a:t>An important implication of positive definiteness is that we can factor </a:t>
                </a:r>
                <a:r>
                  <a:rPr lang="en-US" b="1" dirty="0" smtClean="0"/>
                  <a:t>A</a:t>
                </a:r>
                <a:r>
                  <a:rPr lang="en-US" baseline="30000" dirty="0" smtClean="0"/>
                  <a:t>T</a:t>
                </a:r>
                <a:r>
                  <a:rPr lang="en-US" b="1" dirty="0" smtClean="0"/>
                  <a:t>A</a:t>
                </a:r>
                <a:r>
                  <a:rPr lang="en-US" dirty="0" smtClean="0"/>
                  <a:t> since </a:t>
                </a:r>
                <a:r>
                  <a:rPr lang="en-US" b="1" dirty="0" smtClean="0"/>
                  <a:t>A</a:t>
                </a:r>
                <a:r>
                  <a:rPr lang="en-US" baseline="30000" dirty="0" smtClean="0"/>
                  <a:t>T</a:t>
                </a:r>
                <a:r>
                  <a:rPr lang="en-US" b="1" dirty="0" smtClean="0"/>
                  <a:t>A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≻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  <a:p>
                <a:pPr eaLnBrk="1" hangingPunct="1"/>
                <a:endParaRPr lang="en-US" dirty="0" smtClean="0"/>
              </a:p>
              <a:p>
                <a:pPr eaLnBrk="1" hangingPunct="1"/>
                <a:endParaRPr lang="en-US" dirty="0" smtClean="0"/>
              </a:p>
              <a:p>
                <a:pPr eaLnBrk="1" hangingPunct="1"/>
                <a:endParaRPr lang="en-US" dirty="0" smtClean="0"/>
              </a:p>
              <a:p>
                <a:pPr eaLnBrk="1" hangingPunct="1"/>
                <a:r>
                  <a:rPr lang="en-US" dirty="0" smtClean="0"/>
                  <a:t>The expression </a:t>
                </a:r>
                <a:r>
                  <a:rPr lang="en-US" b="1" dirty="0" smtClean="0"/>
                  <a:t>A</a:t>
                </a:r>
                <a:r>
                  <a:rPr lang="en-US" baseline="30000" dirty="0" smtClean="0"/>
                  <a:t>T</a:t>
                </a:r>
                <a:r>
                  <a:rPr lang="en-US" b="1" dirty="0" smtClean="0"/>
                  <a:t>A =  G</a:t>
                </a:r>
                <a:r>
                  <a:rPr lang="en-US" baseline="30000" dirty="0" smtClean="0"/>
                  <a:t>T</a:t>
                </a:r>
                <a:r>
                  <a:rPr lang="en-US" b="1" dirty="0" smtClean="0"/>
                  <a:t>G </a:t>
                </a:r>
                <a:r>
                  <a:rPr lang="en-US" dirty="0" smtClean="0"/>
                  <a:t>is called the </a:t>
                </a:r>
                <a:r>
                  <a:rPr lang="en-US" i="1" dirty="0" err="1"/>
                  <a:t>Cholesky</a:t>
                </a:r>
                <a:r>
                  <a:rPr lang="en-US" i="1" dirty="0"/>
                  <a:t> factorization </a:t>
                </a:r>
                <a:r>
                  <a:rPr lang="en-US" dirty="0"/>
                  <a:t>of </a:t>
                </a:r>
                <a:r>
                  <a:rPr lang="en-US" dirty="0" smtClean="0"/>
                  <a:t>any </a:t>
                </a:r>
                <a:r>
                  <a:rPr lang="en-US" dirty="0"/>
                  <a:t>symmetric </a:t>
                </a:r>
                <a:r>
                  <a:rPr lang="en-US" dirty="0" err="1" smtClean="0"/>
                  <a:t>p.d</a:t>
                </a:r>
                <a:r>
                  <a:rPr lang="en-US" dirty="0" smtClean="0"/>
                  <a:t>. matrix </a:t>
                </a:r>
                <a:r>
                  <a:rPr lang="en-US" b="1" dirty="0"/>
                  <a:t>A</a:t>
                </a:r>
                <a:r>
                  <a:rPr lang="en-US" baseline="30000" dirty="0"/>
                  <a:t>T</a:t>
                </a:r>
                <a:r>
                  <a:rPr lang="en-US" b="1" dirty="0"/>
                  <a:t>A</a:t>
                </a:r>
                <a:endParaRPr lang="en-US" dirty="0"/>
              </a:p>
            </p:txBody>
          </p:sp>
        </mc:Choice>
        <mc:Fallback xmlns="">
          <p:sp>
            <p:nvSpPr>
              <p:cNvPr id="1332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65761" y="1280160"/>
                <a:ext cx="8168640" cy="5120640"/>
              </a:xfrm>
              <a:blipFill rotWithShape="1">
                <a:blip r:embed="rId3"/>
                <a:stretch>
                  <a:fillRect l="-2239" t="-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2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31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914767"/>
              </p:ext>
            </p:extLst>
          </p:nvPr>
        </p:nvGraphicFramePr>
        <p:xfrm>
          <a:off x="990600" y="2362200"/>
          <a:ext cx="63373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060" name="Equation" r:id="rId4" imgW="2565360" imgH="228600" progId="Equation.DSMT4">
                  <p:embed/>
                </p:oleObj>
              </mc:Choice>
              <mc:Fallback>
                <p:oleObj name="Equation" r:id="rId4" imgW="25653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362200"/>
                        <a:ext cx="6337300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26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458200" cy="758952"/>
          </a:xfrm>
        </p:spPr>
        <p:txBody>
          <a:bodyPr/>
          <a:lstStyle/>
          <a:p>
            <a:pPr eaLnBrk="1" hangingPunct="1"/>
            <a:r>
              <a:rPr lang="en-US" dirty="0" smtClean="0"/>
              <a:t>Least Squares Solution Algorithm</a:t>
            </a:r>
          </a:p>
        </p:txBody>
      </p:sp>
      <p:sp>
        <p:nvSpPr>
          <p:cNvPr id="14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1" y="1280160"/>
            <a:ext cx="7711440" cy="4130040"/>
          </a:xfrm>
        </p:spPr>
        <p:txBody>
          <a:bodyPr/>
          <a:lstStyle/>
          <a:p>
            <a:pPr marL="0" lvl="1" indent="-577850" eaLnBrk="1" hangingPunct="1">
              <a:lnSpc>
                <a:spcPct val="150000"/>
              </a:lnSpc>
              <a:buFont typeface="Times New Roman" pitchFamily="18" charset="0"/>
              <a:buNone/>
            </a:pPr>
            <a:r>
              <a:rPr lang="en-US" i="1" dirty="0" smtClean="0">
                <a:latin typeface="Times New Roman" pitchFamily="18" charset="0"/>
              </a:rPr>
              <a:t>Step</a:t>
            </a:r>
            <a:r>
              <a:rPr lang="en-US" dirty="0" smtClean="0">
                <a:latin typeface="Times New Roman" pitchFamily="18" charset="0"/>
              </a:rPr>
              <a:t> 1</a:t>
            </a:r>
            <a:r>
              <a:rPr lang="en-US" i="1" dirty="0" smtClean="0">
                <a:latin typeface="Times New Roman" pitchFamily="18" charset="0"/>
              </a:rPr>
              <a:t>:</a:t>
            </a:r>
            <a:r>
              <a:rPr lang="en-US" dirty="0" smtClean="0"/>
              <a:t>	Compute the lower triangular part of </a:t>
            </a:r>
            <a:r>
              <a:rPr lang="en-US" b="1" dirty="0"/>
              <a:t>A</a:t>
            </a:r>
            <a:r>
              <a:rPr lang="en-US" baseline="30000" dirty="0"/>
              <a:t>T</a:t>
            </a:r>
            <a:r>
              <a:rPr lang="en-US" b="1" dirty="0"/>
              <a:t>A</a:t>
            </a:r>
            <a:endParaRPr lang="en-US" dirty="0" smtClean="0"/>
          </a:p>
          <a:p>
            <a:pPr marL="0" lvl="1" indent="-577850" eaLnBrk="1" hangingPunct="1">
              <a:lnSpc>
                <a:spcPct val="150000"/>
              </a:lnSpc>
              <a:buFont typeface="Times New Roman" pitchFamily="18" charset="0"/>
              <a:buNone/>
            </a:pPr>
            <a:r>
              <a:rPr lang="en-US" i="1" dirty="0" smtClean="0">
                <a:latin typeface="Times New Roman" pitchFamily="18" charset="0"/>
              </a:rPr>
              <a:t>Step</a:t>
            </a:r>
            <a:r>
              <a:rPr lang="en-US" dirty="0" smtClean="0">
                <a:latin typeface="Times New Roman" pitchFamily="18" charset="0"/>
              </a:rPr>
              <a:t> 2:</a:t>
            </a:r>
            <a:r>
              <a:rPr lang="en-US" dirty="0" smtClean="0"/>
              <a:t>	Obtain the </a:t>
            </a:r>
            <a:r>
              <a:rPr lang="en-US" dirty="0" err="1" smtClean="0"/>
              <a:t>Cholesky</a:t>
            </a:r>
            <a:r>
              <a:rPr lang="en-US" dirty="0" smtClean="0"/>
              <a:t> Factorization </a:t>
            </a:r>
          </a:p>
          <a:p>
            <a:pPr marL="0" lvl="1" indent="-577850" eaLnBrk="1" hangingPunct="1">
              <a:lnSpc>
                <a:spcPct val="150000"/>
              </a:lnSpc>
              <a:buFont typeface="Times New Roman" pitchFamily="18" charset="0"/>
              <a:buNone/>
            </a:pPr>
            <a:r>
              <a:rPr lang="en-US" i="1" dirty="0" smtClean="0">
                <a:latin typeface="Times New Roman" pitchFamily="18" charset="0"/>
              </a:rPr>
              <a:t>Step</a:t>
            </a:r>
            <a:r>
              <a:rPr lang="en-US" dirty="0" smtClean="0">
                <a:latin typeface="Times New Roman" pitchFamily="18" charset="0"/>
              </a:rPr>
              <a:t> 3</a:t>
            </a:r>
            <a:r>
              <a:rPr lang="en-US" i="1" dirty="0" smtClean="0">
                <a:latin typeface="Times New Roman" pitchFamily="18" charset="0"/>
              </a:rPr>
              <a:t>:</a:t>
            </a:r>
            <a:r>
              <a:rPr lang="en-US" dirty="0" smtClean="0"/>
              <a:t>	Compute </a:t>
            </a:r>
          </a:p>
          <a:p>
            <a:pPr marL="0" lvl="1" indent="-577850" eaLnBrk="1" hangingPunct="1">
              <a:lnSpc>
                <a:spcPct val="150000"/>
              </a:lnSpc>
              <a:buFont typeface="Times New Roman" pitchFamily="18" charset="0"/>
              <a:buNone/>
            </a:pPr>
            <a:r>
              <a:rPr lang="en-US" i="1" dirty="0" smtClean="0">
                <a:latin typeface="Times New Roman" pitchFamily="18" charset="0"/>
              </a:rPr>
              <a:t>Step </a:t>
            </a:r>
            <a:r>
              <a:rPr lang="en-US" dirty="0" smtClean="0">
                <a:latin typeface="Times New Roman" pitchFamily="18" charset="0"/>
              </a:rPr>
              <a:t>4</a:t>
            </a:r>
            <a:r>
              <a:rPr lang="en-US" i="1" dirty="0" smtClean="0">
                <a:latin typeface="Times New Roman" pitchFamily="18" charset="0"/>
              </a:rPr>
              <a:t>:  </a:t>
            </a:r>
            <a:r>
              <a:rPr lang="en-US" dirty="0" smtClean="0"/>
              <a:t>Solve for </a:t>
            </a:r>
            <a:r>
              <a:rPr lang="en-US" b="1" dirty="0" smtClean="0"/>
              <a:t>y</a:t>
            </a:r>
            <a:r>
              <a:rPr lang="en-US" dirty="0" smtClean="0"/>
              <a:t> using forward substitution in</a:t>
            </a:r>
          </a:p>
          <a:p>
            <a:pPr marL="0" lvl="1" indent="-577850" eaLnBrk="1" hangingPunct="1">
              <a:lnSpc>
                <a:spcPct val="150000"/>
              </a:lnSpc>
              <a:buFont typeface="Times New Roman" pitchFamily="18" charset="0"/>
              <a:buNone/>
            </a:pPr>
            <a:endParaRPr lang="en-US" dirty="0" smtClean="0"/>
          </a:p>
          <a:p>
            <a:pPr marL="0" lvl="1" indent="-577850" eaLnBrk="1" hangingPunct="1">
              <a:lnSpc>
                <a:spcPct val="150000"/>
              </a:lnSpc>
              <a:buFont typeface="Times New Roman" pitchFamily="18" charset="0"/>
              <a:buNone/>
            </a:pPr>
            <a:r>
              <a:rPr lang="en-US" dirty="0" smtClean="0"/>
              <a:t>	 and for </a:t>
            </a:r>
            <a:r>
              <a:rPr lang="en-US" b="1" dirty="0" smtClean="0"/>
              <a:t>x</a:t>
            </a:r>
            <a:r>
              <a:rPr lang="en-US" dirty="0" smtClean="0"/>
              <a:t> using backward substitution in</a:t>
            </a:r>
          </a:p>
          <a:p>
            <a:pPr marL="0" lvl="1" indent="-577850" eaLnBrk="1" hangingPunct="1">
              <a:lnSpc>
                <a:spcPct val="150000"/>
              </a:lnSpc>
              <a:buFont typeface="Times New Roman" pitchFamily="18" charset="0"/>
              <a:buNone/>
            </a:pPr>
            <a:endParaRPr lang="en-US" dirty="0" smtClean="0"/>
          </a:p>
        </p:txBody>
      </p:sp>
      <p:sp>
        <p:nvSpPr>
          <p:cNvPr id="1434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4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3693436"/>
              </p:ext>
            </p:extLst>
          </p:nvPr>
        </p:nvGraphicFramePr>
        <p:xfrm>
          <a:off x="2438400" y="3810000"/>
          <a:ext cx="1600200" cy="495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090" name="Equation" r:id="rId3" imgW="761760" imgH="241200" progId="Equation.DSMT4">
                  <p:embed/>
                </p:oleObj>
              </mc:Choice>
              <mc:Fallback>
                <p:oleObj name="Equation" r:id="rId3" imgW="7617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810000"/>
                        <a:ext cx="1600200" cy="49509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0900988"/>
              </p:ext>
            </p:extLst>
          </p:nvPr>
        </p:nvGraphicFramePr>
        <p:xfrm>
          <a:off x="5638800" y="1981200"/>
          <a:ext cx="1752600" cy="412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091" name="Equation" r:id="rId5" imgW="850680" imgH="203040" progId="Equation.DSMT4">
                  <p:embed/>
                </p:oleObj>
              </mc:Choice>
              <mc:Fallback>
                <p:oleObj name="Equation" r:id="rId5" imgW="850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981200"/>
                        <a:ext cx="1752600" cy="4123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78387"/>
              </p:ext>
            </p:extLst>
          </p:nvPr>
        </p:nvGraphicFramePr>
        <p:xfrm>
          <a:off x="2590800" y="2590800"/>
          <a:ext cx="1295400" cy="494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092" name="Equation" r:id="rId7" imgW="622080" imgH="241200" progId="Equation.DSMT4">
                  <p:embed/>
                </p:oleObj>
              </mc:Choice>
              <mc:Fallback>
                <p:oleObj name="Equation" r:id="rId7" imgW="6220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590800"/>
                        <a:ext cx="1295400" cy="4946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917056"/>
              </p:ext>
            </p:extLst>
          </p:nvPr>
        </p:nvGraphicFramePr>
        <p:xfrm>
          <a:off x="2514600" y="5029200"/>
          <a:ext cx="15811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093" name="Equation" r:id="rId9" imgW="698400" imgH="228600" progId="Equation.DSMT4">
                  <p:embed/>
                </p:oleObj>
              </mc:Choice>
              <mc:Fallback>
                <p:oleObj name="Equation" r:id="rId9" imgW="698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029200"/>
                        <a:ext cx="158115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984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3" y="228600"/>
            <a:ext cx="9101137" cy="758952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Practical Considerations</a:t>
            </a:r>
          </a:p>
        </p:txBody>
      </p:sp>
      <p:sp>
        <p:nvSpPr>
          <p:cNvPr id="153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5761" y="1280160"/>
            <a:ext cx="8244840" cy="489204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 two key problems that arise in practice with the </a:t>
            </a:r>
            <a:r>
              <a:rPr lang="en-US" sz="2800" dirty="0" err="1" smtClean="0"/>
              <a:t>triangularization</a:t>
            </a:r>
            <a:r>
              <a:rPr lang="en-US" sz="2800" dirty="0" smtClean="0"/>
              <a:t> procedure are:</a:t>
            </a:r>
          </a:p>
          <a:p>
            <a:pPr marL="800100" lvl="1" indent="-514350" eaLnBrk="1" hangingPunct="1">
              <a:buFont typeface="+mj-lt"/>
              <a:buAutoNum type="arabicPeriod"/>
            </a:pPr>
            <a:r>
              <a:rPr lang="en-US" dirty="0" smtClean="0"/>
              <a:t>While </a:t>
            </a:r>
            <a:r>
              <a:rPr lang="en-US" b="1" dirty="0" smtClean="0"/>
              <a:t>A</a:t>
            </a:r>
            <a:r>
              <a:rPr lang="en-US" dirty="0" smtClean="0"/>
              <a:t> maybe sparse, </a:t>
            </a:r>
            <a:r>
              <a:rPr lang="en-US" b="1" dirty="0" smtClean="0"/>
              <a:t>A</a:t>
            </a:r>
            <a:r>
              <a:rPr lang="en-US" baseline="30000" dirty="0" smtClean="0"/>
              <a:t>T</a:t>
            </a:r>
            <a:r>
              <a:rPr lang="en-US" b="1" dirty="0" smtClean="0"/>
              <a:t>A</a:t>
            </a:r>
            <a:r>
              <a:rPr lang="en-US" dirty="0"/>
              <a:t> </a:t>
            </a:r>
            <a:r>
              <a:rPr lang="en-US" dirty="0" smtClean="0"/>
              <a:t>is much less sparse and consequently requires more computing and storage resources for the solution</a:t>
            </a:r>
          </a:p>
          <a:p>
            <a:pPr marL="914400" lvl="1" indent="-628650" eaLnBrk="1" hangingPunct="1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/>
              <a:t> A</a:t>
            </a:r>
            <a:r>
              <a:rPr lang="en-US" baseline="30000" dirty="0" smtClean="0"/>
              <a:t>T</a:t>
            </a:r>
            <a:r>
              <a:rPr lang="en-US" b="1" dirty="0" smtClean="0"/>
              <a:t>A</a:t>
            </a:r>
            <a:r>
              <a:rPr lang="en-US" b="1" dirty="0"/>
              <a:t> </a:t>
            </a:r>
            <a:r>
              <a:rPr lang="en-US" dirty="0" smtClean="0"/>
              <a:t>may be numerically less well-conditioned than </a:t>
            </a:r>
            <a:r>
              <a:rPr lang="en-US" b="1" dirty="0" smtClean="0"/>
              <a:t>A</a:t>
            </a:r>
          </a:p>
        </p:txBody>
      </p:sp>
      <p:sp>
        <p:nvSpPr>
          <p:cNvPr id="15368" name="Rectangle 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70866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0AF38EFD-512B-4531-8A51-5AEF24EFF359}" type="slidenum">
              <a:rPr lang="en-US" sz="2000" smtClean="0">
                <a:latin typeface="+mj-lt"/>
              </a:rPr>
              <a:pPr algn="r">
                <a:defRPr/>
              </a:pPr>
              <a:t>18</a:t>
            </a:fld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6258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76447"/>
              </p:ext>
            </p:extLst>
          </p:nvPr>
        </p:nvGraphicFramePr>
        <p:xfrm>
          <a:off x="1600200" y="1752600"/>
          <a:ext cx="2514600" cy="2004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110" name="Equation" r:id="rId3" imgW="1574640" imgH="1244520" progId="Equation.DSMT4">
                  <p:embed/>
                </p:oleObj>
              </mc:Choice>
              <mc:Fallback>
                <p:oleObj name="Equation" r:id="rId3" imgW="1574640" imgH="1244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752600"/>
                        <a:ext cx="2514600" cy="200417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 2: Loss of </a:t>
            </a:r>
            <a:r>
              <a:rPr lang="en-US" dirty="0" err="1" smtClean="0"/>
              <a:t>Sparsity</a:t>
            </a:r>
            <a:endParaRPr lang="en-US" dirty="0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" y="1280160"/>
            <a:ext cx="9037637" cy="853440"/>
          </a:xfrm>
        </p:spPr>
        <p:txBody>
          <a:bodyPr/>
          <a:lstStyle/>
          <a:p>
            <a:pPr eaLnBrk="1" hangingPunct="1"/>
            <a:r>
              <a:rPr lang="en-US" dirty="0" smtClean="0"/>
              <a:t>Assume the </a:t>
            </a:r>
            <a:r>
              <a:rPr lang="en-US" b="1" dirty="0" smtClean="0"/>
              <a:t>B</a:t>
            </a:r>
            <a:r>
              <a:rPr lang="en-US" dirty="0" smtClean="0"/>
              <a:t> matrix for a network is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Then </a:t>
            </a:r>
            <a:r>
              <a:rPr lang="en-US" b="1" dirty="0" smtClean="0"/>
              <a:t>B</a:t>
            </a:r>
            <a:r>
              <a:rPr lang="en-US" baseline="30000" dirty="0" smtClean="0"/>
              <a:t>T</a:t>
            </a:r>
            <a:r>
              <a:rPr lang="en-US" b="1" dirty="0" smtClean="0"/>
              <a:t>B </a:t>
            </a:r>
            <a:r>
              <a:rPr lang="en-US" dirty="0" smtClean="0"/>
              <a:t>is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Second neighbors are now connected! But large networks are still sparse, just not as sparse</a:t>
            </a: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591769"/>
              </p:ext>
            </p:extLst>
          </p:nvPr>
        </p:nvGraphicFramePr>
        <p:xfrm>
          <a:off x="4495800" y="3124200"/>
          <a:ext cx="3138714" cy="2247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111" name="Equation" r:id="rId5" imgW="1752480" imgH="1244520" progId="Equation.DSMT4">
                  <p:embed/>
                </p:oleObj>
              </mc:Choice>
              <mc:Fallback>
                <p:oleObj name="Equation" r:id="rId5" imgW="1752480" imgH="1244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124200"/>
                        <a:ext cx="3138714" cy="22470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73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Homework </a:t>
            </a:r>
            <a:r>
              <a:rPr lang="en-US" dirty="0" smtClean="0"/>
              <a:t>5 </a:t>
            </a:r>
            <a:r>
              <a:rPr lang="en-US" dirty="0" smtClean="0"/>
              <a:t>due </a:t>
            </a:r>
            <a:r>
              <a:rPr lang="en-US" dirty="0" smtClean="0"/>
              <a:t>Nov </a:t>
            </a:r>
            <a:r>
              <a:rPr lang="en-US" dirty="0" smtClean="0"/>
              <a:t>11 in class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Final exam scheduled for the afternoon of Dec. 14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2947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3" y="228600"/>
            <a:ext cx="9101137" cy="758952"/>
          </a:xfrm>
        </p:spPr>
        <p:txBody>
          <a:bodyPr/>
          <a:lstStyle/>
          <a:p>
            <a:pPr eaLnBrk="1" hangingPunct="1"/>
            <a:r>
              <a:rPr lang="en-US" dirty="0" smtClean="0"/>
              <a:t>Numerical Conditioning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1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65761" y="1280160"/>
                <a:ext cx="8397240" cy="5746750"/>
              </a:xfrm>
            </p:spPr>
            <p:txBody>
              <a:bodyPr/>
              <a:lstStyle/>
              <a:p>
                <a:pPr eaLnBrk="1" hangingPunct="1"/>
                <a:r>
                  <a:rPr lang="en-US" dirty="0" smtClean="0"/>
                  <a:t>To understand the numerical ill</a:t>
                </a:r>
                <a:r>
                  <a:rPr lang="en-US" dirty="0" smtClean="0">
                    <a:cs typeface="Arial" charset="0"/>
                  </a:rPr>
                  <a:t>-condi</a:t>
                </a:r>
                <a:r>
                  <a:rPr lang="en-US" dirty="0" smtClean="0"/>
                  <a:t>tioning issue, we need to introduce terminology </a:t>
                </a:r>
              </a:p>
              <a:p>
                <a:pPr eaLnBrk="1" hangingPunct="1"/>
                <a:r>
                  <a:rPr lang="en-US" dirty="0" smtClean="0"/>
                  <a:t>We define the norm of a matrix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𝐁</m:t>
                    </m:r>
                    <m:r>
                      <a:rPr lang="en-US" i="1">
                        <a:latin typeface="Cambria Math"/>
                      </a:rPr>
                      <m:t>∈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>
                            <a:latin typeface="Cambria Math"/>
                          </a:rPr>
                          <m:t>𝐑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𝑚</m:t>
                        </m:r>
                        <m:r>
                          <a:rPr lang="en-US" i="1">
                            <a:latin typeface="Cambria Math"/>
                          </a:rPr>
                          <m:t>×</m:t>
                        </m:r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 smtClean="0"/>
                  <a:t> to be </a:t>
                </a:r>
              </a:p>
              <a:p>
                <a:pPr eaLnBrk="1" hangingPunct="1"/>
                <a:endParaRPr lang="en-US" dirty="0" smtClean="0"/>
              </a:p>
              <a:p>
                <a:pPr eaLnBrk="1" hangingPunct="1"/>
                <a:endParaRPr lang="en-US" dirty="0" smtClean="0"/>
              </a:p>
              <a:p>
                <a:pPr eaLnBrk="1" hangingPunct="1"/>
                <a:endParaRPr lang="en-US" dirty="0" smtClean="0"/>
              </a:p>
            </p:txBody>
          </p:sp>
        </mc:Choice>
        <mc:Fallback xmlns="">
          <p:sp>
            <p:nvSpPr>
              <p:cNvPr id="1741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65761" y="1280160"/>
                <a:ext cx="8397240" cy="5746750"/>
              </a:xfrm>
              <a:blipFill rotWithShape="1">
                <a:blip r:embed="rId3"/>
                <a:stretch>
                  <a:fillRect l="-2177" t="-3393" r="-12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73023"/>
              </p:ext>
            </p:extLst>
          </p:nvPr>
        </p:nvGraphicFramePr>
        <p:xfrm>
          <a:off x="850900" y="2895600"/>
          <a:ext cx="6515100" cy="281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132" name="Equation" r:id="rId4" imgW="3085920" imgH="1333440" progId="Equation.DSMT4">
                  <p:embed/>
                </p:oleObj>
              </mc:Choice>
              <mc:Fallback>
                <p:oleObj name="Equation" r:id="rId4" imgW="3085920" imgH="1333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900" y="2895600"/>
                        <a:ext cx="6515100" cy="281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1617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Conditioning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1" y="2194560"/>
            <a:ext cx="7787640" cy="382524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i.e., </a:t>
            </a:r>
            <a:r>
              <a:rPr lang="en-US" i="1" dirty="0" smtClean="0">
                <a:latin typeface="Symbol" panose="05050102010706020507" pitchFamily="18" charset="2"/>
              </a:rPr>
              <a:t>l</a:t>
            </a:r>
            <a:r>
              <a:rPr lang="en-US" i="1" baseline="-25000" dirty="0" smtClean="0"/>
              <a:t>i</a:t>
            </a:r>
            <a:r>
              <a:rPr lang="en-US" dirty="0" smtClean="0"/>
              <a:t>  is a root of the polynomial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 words, the </a:t>
            </a:r>
            <a:r>
              <a:rPr lang="en-US" dirty="0">
                <a:solidFill>
                  <a:srgbClr val="000000"/>
                </a:solidFill>
                <a:sym typeface="Euclid Extra"/>
              </a:rPr>
              <a:t> </a:t>
            </a:r>
            <a:r>
              <a:rPr lang="en-US" dirty="0" smtClean="0">
                <a:solidFill>
                  <a:srgbClr val="000000"/>
                </a:solidFill>
                <a:sym typeface="Euclid Extra"/>
              </a:rPr>
              <a:t>    </a:t>
            </a:r>
            <a:r>
              <a:rPr lang="en-US" dirty="0" smtClean="0"/>
              <a:t>norm of matrix </a:t>
            </a:r>
            <a:r>
              <a:rPr lang="en-US" b="1" dirty="0" smtClean="0"/>
              <a:t>B</a:t>
            </a:r>
            <a:r>
              <a:rPr lang="en-US" dirty="0" smtClean="0"/>
              <a:t> is the square root of the largest eigenvalue of </a:t>
            </a:r>
            <a:r>
              <a:rPr lang="en-US" b="1" dirty="0"/>
              <a:t>B</a:t>
            </a:r>
            <a:r>
              <a:rPr lang="en-US" i="1" baseline="30000" dirty="0"/>
              <a:t>T</a:t>
            </a:r>
            <a:r>
              <a:rPr lang="en-US" b="1" dirty="0"/>
              <a:t>B</a:t>
            </a:r>
            <a:r>
              <a:rPr lang="en-US" dirty="0" smtClean="0"/>
              <a:t>  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8064799"/>
              </p:ext>
            </p:extLst>
          </p:nvPr>
        </p:nvGraphicFramePr>
        <p:xfrm>
          <a:off x="482600" y="1524000"/>
          <a:ext cx="67564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160" name="Equation" r:id="rId3" imgW="3200400" imgH="368280" progId="Equation.DSMT4">
                  <p:embed/>
                </p:oleObj>
              </mc:Choice>
              <mc:Fallback>
                <p:oleObj name="Equation" r:id="rId3" imgW="32004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" y="1524000"/>
                        <a:ext cx="6756400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478159"/>
              </p:ext>
            </p:extLst>
          </p:nvPr>
        </p:nvGraphicFramePr>
        <p:xfrm>
          <a:off x="838200" y="2895600"/>
          <a:ext cx="3538538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161" name="Equation" r:id="rId5" imgW="1676160" imgH="279360" progId="Equation.DSMT4">
                  <p:embed/>
                </p:oleObj>
              </mc:Choice>
              <mc:Fallback>
                <p:oleObj name="Equation" r:id="rId5" imgW="16761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895600"/>
                        <a:ext cx="3538538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37651" y="1600200"/>
                <a:ext cx="8053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‖"/>
                          <m:endChr m:val="‖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0" smtClean="0">
                              <a:latin typeface="Cambria Math"/>
                            </a:rPr>
                            <m:t>𝐁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651" y="1600200"/>
                <a:ext cx="805349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1032006"/>
              </p:ext>
            </p:extLst>
          </p:nvPr>
        </p:nvGraphicFramePr>
        <p:xfrm>
          <a:off x="2743200" y="3622675"/>
          <a:ext cx="563562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162" name="Equation" r:id="rId8" imgW="228600" imgH="228600" progId="Equation.DSMT4">
                  <p:embed/>
                </p:oleObj>
              </mc:Choice>
              <mc:Fallback>
                <p:oleObj name="Equation" r:id="rId8" imgW="228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622675"/>
                        <a:ext cx="563562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2184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3" y="0"/>
            <a:ext cx="9101137" cy="957263"/>
          </a:xfrm>
        </p:spPr>
        <p:txBody>
          <a:bodyPr/>
          <a:lstStyle/>
          <a:p>
            <a:pPr eaLnBrk="1" hangingPunct="1"/>
            <a:r>
              <a:rPr lang="en-US" dirty="0"/>
              <a:t>Numerical Conditioning</a:t>
            </a:r>
            <a:endParaRPr lang="en-US" dirty="0" smtClean="0"/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1" y="1280160"/>
            <a:ext cx="8321040" cy="5746750"/>
          </a:xfrm>
        </p:spPr>
        <p:txBody>
          <a:bodyPr/>
          <a:lstStyle/>
          <a:p>
            <a:pPr eaLnBrk="1" hangingPunct="1"/>
            <a:r>
              <a:rPr lang="en-US" dirty="0" smtClean="0"/>
              <a:t>The conditioning number of a matrix </a:t>
            </a:r>
            <a:r>
              <a:rPr lang="en-US" b="1" dirty="0" smtClean="0"/>
              <a:t>B</a:t>
            </a:r>
            <a:r>
              <a:rPr lang="en-US" dirty="0" smtClean="0"/>
              <a:t> is defined as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 well–conditioned matrix has a small value of </a:t>
            </a:r>
            <a:endParaRPr lang="en-US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	  , close to </a:t>
            </a:r>
            <a:r>
              <a:rPr lang="en-US" dirty="0" smtClean="0">
                <a:latin typeface="Times New Roman" pitchFamily="18" charset="0"/>
              </a:rPr>
              <a:t>1</a:t>
            </a:r>
            <a:endParaRPr lang="en-US" dirty="0"/>
          </a:p>
          <a:p>
            <a:pPr eaLnBrk="1" hangingPunct="1"/>
            <a:r>
              <a:rPr lang="en-US" dirty="0" smtClean="0"/>
              <a:t>The larger the value of 	is, the more pronounced the ill-conditioning is</a:t>
            </a:r>
          </a:p>
          <a:p>
            <a:pPr eaLnBrk="1" hangingPunct="1"/>
            <a:r>
              <a:rPr lang="en-US" dirty="0"/>
              <a:t>The </a:t>
            </a:r>
            <a:r>
              <a:rPr lang="en-US" dirty="0" smtClean="0"/>
              <a:t>ill-conditioned </a:t>
            </a:r>
            <a:r>
              <a:rPr lang="en-US" dirty="0"/>
              <a:t>nature of </a:t>
            </a:r>
            <a:r>
              <a:rPr lang="en-US" b="1" dirty="0"/>
              <a:t>A</a:t>
            </a:r>
            <a:r>
              <a:rPr lang="en-US" baseline="30000" dirty="0"/>
              <a:t>T</a:t>
            </a:r>
            <a:r>
              <a:rPr lang="en-US" b="1" dirty="0"/>
              <a:t>A</a:t>
            </a:r>
            <a:r>
              <a:rPr lang="en-US" dirty="0"/>
              <a:t> may severely impact the accuracy of the computed solution </a:t>
            </a:r>
            <a:endParaRPr lang="en-US" dirty="0" smtClean="0"/>
          </a:p>
        </p:txBody>
      </p:sp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43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6218871"/>
              </p:ext>
            </p:extLst>
          </p:nvPr>
        </p:nvGraphicFramePr>
        <p:xfrm>
          <a:off x="573088" y="1917700"/>
          <a:ext cx="7997825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184" name="Equation" r:id="rId3" imgW="4254480" imgH="634680" progId="Equation.DSMT4">
                  <p:embed/>
                </p:oleObj>
              </mc:Choice>
              <mc:Fallback>
                <p:oleObj name="Equation" r:id="rId3" imgW="425448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8" y="1917700"/>
                        <a:ext cx="7997825" cy="12207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Rectangle 7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039819"/>
              </p:ext>
            </p:extLst>
          </p:nvPr>
        </p:nvGraphicFramePr>
        <p:xfrm>
          <a:off x="838200" y="3886200"/>
          <a:ext cx="723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185" name="Equation" r:id="rId5" imgW="380880" imgH="253800" progId="Equation.DSMT4">
                  <p:embed/>
                </p:oleObj>
              </mc:Choice>
              <mc:Fallback>
                <p:oleObj name="Equation" r:id="rId5" imgW="380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8200" y="3886200"/>
                        <a:ext cx="7239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3692107"/>
              </p:ext>
            </p:extLst>
          </p:nvPr>
        </p:nvGraphicFramePr>
        <p:xfrm>
          <a:off x="4210050" y="4419600"/>
          <a:ext cx="723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186" name="Equation" r:id="rId7" imgW="380880" imgH="253800" progId="Equation.DSMT4">
                  <p:embed/>
                </p:oleObj>
              </mc:Choice>
              <mc:Fallback>
                <p:oleObj name="Equation" r:id="rId7" imgW="380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10050" y="4419600"/>
                        <a:ext cx="7239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365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 Ill-Conditioned A</a:t>
            </a:r>
            <a:r>
              <a:rPr lang="en-US" baseline="30000" dirty="0" smtClean="0"/>
              <a:t>T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1" y="1280160"/>
            <a:ext cx="7787640" cy="701040"/>
          </a:xfrm>
        </p:spPr>
        <p:txBody>
          <a:bodyPr/>
          <a:lstStyle/>
          <a:p>
            <a:r>
              <a:rPr lang="en-US" dirty="0"/>
              <a:t>We illustrate the fact that an </a:t>
            </a:r>
            <a:r>
              <a:rPr lang="en-US" dirty="0" smtClean="0"/>
              <a:t>ill-conditioned </a:t>
            </a:r>
            <a:r>
              <a:rPr lang="en-US" dirty="0"/>
              <a:t>matrix </a:t>
            </a:r>
            <a:r>
              <a:rPr lang="en-US" b="1" dirty="0"/>
              <a:t>A</a:t>
            </a:r>
            <a:r>
              <a:rPr lang="en-US" baseline="30000" dirty="0"/>
              <a:t>T</a:t>
            </a:r>
            <a:r>
              <a:rPr lang="en-US" b="1" dirty="0"/>
              <a:t>A </a:t>
            </a:r>
            <a:r>
              <a:rPr lang="en-US" dirty="0"/>
              <a:t>results in highly sensitive solutions of </a:t>
            </a:r>
            <a:r>
              <a:rPr lang="en-US" dirty="0" smtClean="0"/>
              <a:t>least</a:t>
            </a:r>
            <a:r>
              <a:rPr lang="en-US" dirty="0" smtClean="0">
                <a:sym typeface="Symbol" pitchFamily="18" charset="2"/>
              </a:rPr>
              <a:t>-</a:t>
            </a:r>
            <a:r>
              <a:rPr lang="en-US" dirty="0" smtClean="0"/>
              <a:t>squares </a:t>
            </a:r>
            <a:r>
              <a:rPr lang="en-US" dirty="0"/>
              <a:t>problems </a:t>
            </a:r>
            <a:r>
              <a:rPr lang="en-US" dirty="0" smtClean="0"/>
              <a:t>in this example with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               then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8179150"/>
              </p:ext>
            </p:extLst>
          </p:nvPr>
        </p:nvGraphicFramePr>
        <p:xfrm>
          <a:off x="990600" y="2895600"/>
          <a:ext cx="3071812" cy="220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06" name="Equation" r:id="rId3" imgW="1422360" imgH="1015920" progId="Equation.DSMT4">
                  <p:embed/>
                </p:oleObj>
              </mc:Choice>
              <mc:Fallback>
                <p:oleObj name="Equation" r:id="rId3" imgW="1422360" imgH="1015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895600"/>
                        <a:ext cx="3071812" cy="220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131207"/>
              </p:ext>
            </p:extLst>
          </p:nvPr>
        </p:nvGraphicFramePr>
        <p:xfrm>
          <a:off x="4800600" y="3352800"/>
          <a:ext cx="3124200" cy="160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07" name="Equation" r:id="rId5" imgW="1447560" imgH="736560" progId="Equation.DSMT4">
                  <p:embed/>
                </p:oleObj>
              </mc:Choice>
              <mc:Fallback>
                <p:oleObj name="Equation" r:id="rId5" imgW="144756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352800"/>
                        <a:ext cx="3124200" cy="1601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8697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3: Ill-Conditioned A</a:t>
            </a:r>
            <a:r>
              <a:rPr lang="en-US" baseline="30000" dirty="0"/>
              <a:t>T</a:t>
            </a:r>
            <a:r>
              <a:rPr lang="en-US" dirty="0"/>
              <a:t>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535987" cy="777240"/>
          </a:xfrm>
        </p:spPr>
        <p:txBody>
          <a:bodyPr/>
          <a:lstStyle/>
          <a:p>
            <a:r>
              <a:rPr lang="en-US" dirty="0"/>
              <a:t>We </a:t>
            </a:r>
            <a:r>
              <a:rPr lang="en-US" dirty="0" smtClean="0"/>
              <a:t>introduce a </a:t>
            </a:r>
            <a:r>
              <a:rPr lang="en-US" dirty="0"/>
              <a:t>“noise” in </a:t>
            </a:r>
            <a:r>
              <a:rPr lang="en-US" b="1" dirty="0" smtClean="0"/>
              <a:t>A</a:t>
            </a:r>
            <a:r>
              <a:rPr lang="en-US" dirty="0" smtClean="0"/>
              <a:t> to </a:t>
            </a:r>
            <a:r>
              <a:rPr lang="en-US" dirty="0"/>
              <a:t>be the matrix </a:t>
            </a:r>
            <a:r>
              <a:rPr lang="en-US" b="1" dirty="0" err="1" smtClean="0">
                <a:latin typeface="Symbol" panose="05050102010706020507" pitchFamily="18" charset="2"/>
              </a:rPr>
              <a:t>d</a:t>
            </a:r>
            <a:r>
              <a:rPr lang="en-US" b="1" dirty="0" err="1" smtClean="0"/>
              <a:t>A</a:t>
            </a:r>
            <a:r>
              <a:rPr lang="en-US" b="1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7038543"/>
              </p:ext>
            </p:extLst>
          </p:nvPr>
        </p:nvGraphicFramePr>
        <p:xfrm>
          <a:off x="1447800" y="2438400"/>
          <a:ext cx="2603500" cy="319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28" name="Equation" r:id="rId3" imgW="1206360" imgH="1473120" progId="Equation.DSMT4">
                  <p:embed/>
                </p:oleObj>
              </mc:Choice>
              <mc:Fallback>
                <p:oleObj name="Equation" r:id="rId3" imgW="1206360" imgH="1473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438400"/>
                        <a:ext cx="2603500" cy="319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07432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7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8" y="19050"/>
            <a:ext cx="9101137" cy="957263"/>
          </a:xfrm>
        </p:spPr>
        <p:txBody>
          <a:bodyPr/>
          <a:lstStyle/>
          <a:p>
            <a:pPr eaLnBrk="1" hangingPunct="1"/>
            <a:r>
              <a:rPr lang="en-US" dirty="0"/>
              <a:t>Example 3: Ill-Conditioned A</a:t>
            </a:r>
            <a:r>
              <a:rPr lang="en-US" baseline="30000" dirty="0"/>
              <a:t>T</a:t>
            </a:r>
            <a:r>
              <a:rPr lang="en-US" dirty="0"/>
              <a:t>A</a:t>
            </a:r>
            <a:endParaRPr lang="en-US" dirty="0" smtClean="0"/>
          </a:p>
        </p:txBody>
      </p:sp>
      <p:sp>
        <p:nvSpPr>
          <p:cNvPr id="22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01725"/>
            <a:ext cx="9144000" cy="5984875"/>
          </a:xfrm>
        </p:spPr>
        <p:txBody>
          <a:bodyPr/>
          <a:lstStyle/>
          <a:p>
            <a:pPr eaLnBrk="1" hangingPunct="1">
              <a:lnSpc>
                <a:spcPct val="145000"/>
              </a:lnSpc>
            </a:pPr>
            <a:r>
              <a:rPr lang="en-US" dirty="0" smtClean="0"/>
              <a:t>This “noise” leads to the error </a:t>
            </a:r>
            <a:r>
              <a:rPr lang="en-US" b="1" dirty="0" smtClean="0"/>
              <a:t>E</a:t>
            </a:r>
            <a:r>
              <a:rPr lang="en-US" dirty="0" smtClean="0"/>
              <a:t> in the computation </a:t>
            </a:r>
          </a:p>
          <a:p>
            <a:pPr marL="0" indent="0" eaLnBrk="1" hangingPunct="1">
              <a:lnSpc>
                <a:spcPct val="145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of </a:t>
            </a:r>
            <a:r>
              <a:rPr lang="en-US" b="1" dirty="0"/>
              <a:t>A</a:t>
            </a:r>
            <a:r>
              <a:rPr lang="en-US" baseline="30000" dirty="0"/>
              <a:t>T</a:t>
            </a:r>
            <a:r>
              <a:rPr lang="en-US" b="1" dirty="0"/>
              <a:t>A</a:t>
            </a:r>
            <a:r>
              <a:rPr lang="en-US" dirty="0" smtClean="0"/>
              <a:t> with  </a:t>
            </a:r>
          </a:p>
          <a:p>
            <a:pPr eaLnBrk="1" hangingPunct="1">
              <a:lnSpc>
                <a:spcPct val="145000"/>
              </a:lnSpc>
            </a:pPr>
            <a:endParaRPr lang="en-US" dirty="0" smtClean="0"/>
          </a:p>
          <a:p>
            <a:pPr eaLnBrk="1" hangingPunct="1">
              <a:lnSpc>
                <a:spcPct val="145000"/>
              </a:lnSpc>
            </a:pPr>
            <a:endParaRPr lang="en-US" dirty="0" smtClean="0"/>
          </a:p>
          <a:p>
            <a:pPr eaLnBrk="1" hangingPunct="1">
              <a:lnSpc>
                <a:spcPct val="145000"/>
              </a:lnSpc>
            </a:pPr>
            <a:r>
              <a:rPr lang="en-US" dirty="0" smtClean="0"/>
              <a:t>Let                                   and assume that there is no “noise” in     , i.e.,</a:t>
            </a:r>
          </a:p>
        </p:txBody>
      </p:sp>
      <p:sp>
        <p:nvSpPr>
          <p:cNvPr id="2253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253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6323523"/>
              </p:ext>
            </p:extLst>
          </p:nvPr>
        </p:nvGraphicFramePr>
        <p:xfrm>
          <a:off x="1600200" y="2286000"/>
          <a:ext cx="4310063" cy="151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58" name="Equation" r:id="rId3" imgW="2019240" imgH="685800" progId="Equation.DSMT4">
                  <p:embed/>
                </p:oleObj>
              </mc:Choice>
              <mc:Fallback>
                <p:oleObj name="Equation" r:id="rId3" imgW="201924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286000"/>
                        <a:ext cx="4310063" cy="151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310023"/>
              </p:ext>
            </p:extLst>
          </p:nvPr>
        </p:nvGraphicFramePr>
        <p:xfrm>
          <a:off x="1143000" y="4038600"/>
          <a:ext cx="2717067" cy="609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59" name="Equation" r:id="rId5" imgW="1231560" imgH="266400" progId="Equation.DSMT4">
                  <p:embed/>
                </p:oleObj>
              </mc:Choice>
              <mc:Fallback>
                <p:oleObj name="Equation" r:id="rId5" imgW="12315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038600"/>
                        <a:ext cx="2717067" cy="6092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2781509"/>
              </p:ext>
            </p:extLst>
          </p:nvPr>
        </p:nvGraphicFramePr>
        <p:xfrm>
          <a:off x="855663" y="4724400"/>
          <a:ext cx="3460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60" name="Equation" r:id="rId7" imgW="152280" imgH="215640" progId="Equation.DSMT4">
                  <p:embed/>
                </p:oleObj>
              </mc:Choice>
              <mc:Fallback>
                <p:oleObj name="Equation" r:id="rId7" imgW="1522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663" y="4724400"/>
                        <a:ext cx="346075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052882"/>
              </p:ext>
            </p:extLst>
          </p:nvPr>
        </p:nvGraphicFramePr>
        <p:xfrm>
          <a:off x="1998663" y="4724400"/>
          <a:ext cx="1354137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61" name="Equation" r:id="rId9" imgW="622080" imgH="215640" progId="Equation.DSMT4">
                  <p:embed/>
                </p:oleObj>
              </mc:Choice>
              <mc:Fallback>
                <p:oleObj name="Equation" r:id="rId9" imgW="6220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8663" y="4724400"/>
                        <a:ext cx="1354137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999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3" y="38100"/>
            <a:ext cx="9101137" cy="957263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Arial" pitchFamily="34" charset="0"/>
                <a:cs typeface="Arial" pitchFamily="34" charset="0"/>
              </a:rPr>
              <a:t>Example 3: Ill-Conditioned A</a:t>
            </a:r>
            <a:r>
              <a:rPr lang="en-US" sz="3600" baseline="30000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A</a:t>
            </a:r>
            <a:endParaRPr lang="en-US" dirty="0" smtClean="0">
              <a:ea typeface="굴림" charset="-12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561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30163" y="1066800"/>
                <a:ext cx="9113837" cy="5746750"/>
              </a:xfrm>
            </p:spPr>
            <p:txBody>
              <a:bodyPr/>
              <a:lstStyle/>
              <a:p>
                <a:pPr eaLnBrk="1" hangingPunct="1"/>
                <a:r>
                  <a:rPr lang="en-US" sz="2800" dirty="0" smtClean="0"/>
                  <a:t>The resulting error in solving the normal equations is independent of        since it is caused purely by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𝜹</m:t>
                    </m:r>
                    <m:r>
                      <a:rPr lang="en-US" sz="2800" b="1" i="1" smtClean="0">
                        <a:latin typeface="Cambria Math"/>
                      </a:rPr>
                      <m:t>𝑨</m:t>
                    </m:r>
                  </m:oMath>
                </a14:m>
                <a:r>
                  <a:rPr lang="en-US" sz="2800" dirty="0" smtClean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1" i="1">
                                <a:latin typeface="Cambria Math"/>
                              </a:rPr>
                              <m:t>𝜹</m:t>
                            </m:r>
                            <m:r>
                              <a:rPr lang="en-US" sz="2800" b="1" i="1">
                                <a:latin typeface="Cambria Math"/>
                              </a:rPr>
                              <m:t>𝑨</m:t>
                            </m:r>
                          </m:e>
                        </m:d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𝑇</m:t>
                        </m:r>
                      </m:sup>
                    </m:sSup>
                    <m:r>
                      <a:rPr lang="en-US" sz="2800" b="1" i="1" smtClean="0">
                        <a:latin typeface="Cambria Math"/>
                      </a:rPr>
                      <m:t>𝒃</m:t>
                    </m:r>
                  </m:oMath>
                </a14:m>
                <a:endParaRPr lang="en-US" sz="2800" b="1" dirty="0" smtClean="0"/>
              </a:p>
              <a:p>
                <a:pPr eaLnBrk="1" hangingPunct="1"/>
                <a:endParaRPr lang="en-US" sz="2800" dirty="0" smtClean="0"/>
              </a:p>
              <a:p>
                <a:pPr eaLnBrk="1" hangingPunct="1"/>
                <a:r>
                  <a:rPr lang="en-US" sz="2800" dirty="0" smtClean="0"/>
                  <a:t>Let  </a:t>
                </a:r>
                <a:r>
                  <a:rPr lang="en-US" sz="2800" b="1" i="1" dirty="0">
                    <a:latin typeface="Times New Roman" pitchFamily="18" charset="0"/>
                  </a:rPr>
                  <a:t>x</a:t>
                </a:r>
                <a:r>
                  <a:rPr lang="en-US" sz="2800" dirty="0" smtClean="0"/>
                  <a:t>  be the true solution of the normal equations</a:t>
                </a:r>
              </a:p>
              <a:p>
                <a:pPr eaLnBrk="1" hangingPunct="1"/>
                <a:endParaRPr lang="en-US" sz="2800" dirty="0" smtClean="0"/>
              </a:p>
            </p:txBody>
          </p:sp>
        </mc:Choice>
        <mc:Fallback xmlns="">
          <p:sp>
            <p:nvSpPr>
              <p:cNvPr id="2356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30163" y="1066800"/>
                <a:ext cx="9113837" cy="5746750"/>
              </a:xfrm>
              <a:blipFill rotWithShape="1">
                <a:blip r:embed="rId3"/>
                <a:stretch>
                  <a:fillRect l="-2007" t="-3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3555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2193401"/>
              </p:ext>
            </p:extLst>
          </p:nvPr>
        </p:nvGraphicFramePr>
        <p:xfrm>
          <a:off x="2667000" y="1524000"/>
          <a:ext cx="490537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80" name="Equation" r:id="rId4" imgW="215640" imgH="215640" progId="Equation.DSMT4">
                  <p:embed/>
                </p:oleObj>
              </mc:Choice>
              <mc:Fallback>
                <p:oleObj name="Equation" r:id="rId4" imgW="2156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524000"/>
                        <a:ext cx="490537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01339"/>
              </p:ext>
            </p:extLst>
          </p:nvPr>
        </p:nvGraphicFramePr>
        <p:xfrm>
          <a:off x="1120775" y="4343400"/>
          <a:ext cx="4441825" cy="181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81" name="Equation" r:id="rId6" imgW="1803240" imgH="736560" progId="Equation.DSMT4">
                  <p:embed/>
                </p:oleObj>
              </mc:Choice>
              <mc:Fallback>
                <p:oleObj name="Equation" r:id="rId6" imgW="180324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775" y="4343400"/>
                        <a:ext cx="4441825" cy="181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867400" y="4876800"/>
                <a:ext cx="1661352" cy="7081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4876800"/>
                <a:ext cx="1661352" cy="70814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389646"/>
              </p:ext>
            </p:extLst>
          </p:nvPr>
        </p:nvGraphicFramePr>
        <p:xfrm>
          <a:off x="2286000" y="3505200"/>
          <a:ext cx="266700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82" name="Equation" r:id="rId9" imgW="1117440" imgH="253800" progId="Equation.DSMT4">
                  <p:embed/>
                </p:oleObj>
              </mc:Choice>
              <mc:Fallback>
                <p:oleObj name="Equation" r:id="rId9" imgW="11174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505200"/>
                        <a:ext cx="2667000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80158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87450"/>
            <a:ext cx="9037638" cy="5746750"/>
          </a:xfrm>
        </p:spPr>
        <p:txBody>
          <a:bodyPr/>
          <a:lstStyle/>
          <a:p>
            <a:pPr eaLnBrk="1" hangingPunct="1"/>
            <a:r>
              <a:rPr lang="en-US" dirty="0" smtClean="0"/>
              <a:t>Let      be the solution of the system with the error arising due to       , i.e., the solution of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Therefore,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5608" name="Rectangle 4"/>
          <p:cNvSpPr>
            <a:spLocks noGrp="1" noChangeArrowheads="1"/>
          </p:cNvSpPr>
          <p:nvPr>
            <p:ph type="title"/>
          </p:nvPr>
        </p:nvSpPr>
        <p:spPr>
          <a:xfrm>
            <a:off x="14288" y="28575"/>
            <a:ext cx="9101137" cy="957263"/>
          </a:xfrm>
          <a:noFill/>
        </p:spPr>
        <p:txBody>
          <a:bodyPr/>
          <a:lstStyle/>
          <a:p>
            <a:pPr eaLnBrk="1" hangingPunct="1"/>
            <a:r>
              <a:rPr lang="en-US" dirty="0"/>
              <a:t>Example 3: Ill-Conditioned A</a:t>
            </a:r>
            <a:r>
              <a:rPr lang="en-US" baseline="30000" dirty="0"/>
              <a:t>T</a:t>
            </a:r>
            <a:r>
              <a:rPr lang="en-US" dirty="0"/>
              <a:t>A</a:t>
            </a:r>
            <a:endParaRPr lang="en-US" dirty="0" smtClean="0"/>
          </a:p>
        </p:txBody>
      </p:sp>
      <p:sp>
        <p:nvSpPr>
          <p:cNvPr id="2560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60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0822846"/>
              </p:ext>
            </p:extLst>
          </p:nvPr>
        </p:nvGraphicFramePr>
        <p:xfrm>
          <a:off x="990600" y="1219200"/>
          <a:ext cx="3143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08" name="Equation" r:id="rId3" imgW="139680" imgH="215640" progId="Equation.DSMT4">
                  <p:embed/>
                </p:oleObj>
              </mc:Choice>
              <mc:Fallback>
                <p:oleObj name="Equation" r:id="rId3" imgW="1396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219200"/>
                        <a:ext cx="314325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7668476"/>
              </p:ext>
            </p:extLst>
          </p:nvPr>
        </p:nvGraphicFramePr>
        <p:xfrm>
          <a:off x="1371600" y="1676400"/>
          <a:ext cx="5873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09" name="Equation" r:id="rId5" imgW="241200" imgH="215640" progId="Equation.DSMT4">
                  <p:embed/>
                </p:oleObj>
              </mc:Choice>
              <mc:Fallback>
                <p:oleObj name="Equation" r:id="rId5" imgW="2412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676400"/>
                        <a:ext cx="587375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8338809"/>
              </p:ext>
            </p:extLst>
          </p:nvPr>
        </p:nvGraphicFramePr>
        <p:xfrm>
          <a:off x="1828800" y="2133600"/>
          <a:ext cx="4975225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10" name="Equation" r:id="rId7" imgW="2044440" imgH="304560" progId="Equation.DSMT4">
                  <p:embed/>
                </p:oleObj>
              </mc:Choice>
              <mc:Fallback>
                <p:oleObj name="Equation" r:id="rId7" imgW="204444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133600"/>
                        <a:ext cx="4975225" cy="735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3463352"/>
              </p:ext>
            </p:extLst>
          </p:nvPr>
        </p:nvGraphicFramePr>
        <p:xfrm>
          <a:off x="1447800" y="3733800"/>
          <a:ext cx="5810250" cy="147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11" name="Equation" r:id="rId9" imgW="2387520" imgH="609480" progId="Equation.DSMT4">
                  <p:embed/>
                </p:oleObj>
              </mc:Choice>
              <mc:Fallback>
                <p:oleObj name="Equation" r:id="rId9" imgW="238752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733800"/>
                        <a:ext cx="5810250" cy="147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8446502"/>
              </p:ext>
            </p:extLst>
          </p:nvPr>
        </p:nvGraphicFramePr>
        <p:xfrm>
          <a:off x="2667000" y="5486400"/>
          <a:ext cx="3195638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12" name="Equation" r:id="rId11" imgW="1384300" imgH="508000" progId="Equation.DSMT4">
                  <p:embed/>
                </p:oleObj>
              </mc:Choice>
              <mc:Fallback>
                <p:oleObj name="Equation" r:id="rId11" imgW="1384300" imgH="508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486400"/>
                        <a:ext cx="3195638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4342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" y="1295400"/>
            <a:ext cx="9037638" cy="4343400"/>
          </a:xfrm>
        </p:spPr>
        <p:txBody>
          <a:bodyPr/>
          <a:lstStyle/>
          <a:p>
            <a:pPr eaLnBrk="1" hangingPunct="1"/>
            <a:endParaRPr lang="en-US" dirty="0" smtClean="0">
              <a:latin typeface="+mj-lt"/>
            </a:endParaRPr>
          </a:p>
          <a:p>
            <a:pPr eaLnBrk="1" hangingPunct="1"/>
            <a:r>
              <a:rPr lang="en-US" dirty="0" smtClean="0">
                <a:latin typeface="+mj-lt"/>
              </a:rPr>
              <a:t>Therefore, the relative error is</a:t>
            </a:r>
          </a:p>
          <a:p>
            <a:pPr eaLnBrk="1" hangingPunct="1"/>
            <a:endParaRPr lang="en-US" dirty="0">
              <a:latin typeface="+mj-lt"/>
            </a:endParaRPr>
          </a:p>
          <a:p>
            <a:pPr eaLnBrk="1" hangingPunct="1"/>
            <a:r>
              <a:rPr lang="en-US" dirty="0"/>
              <a:t>Now, the conditioning </a:t>
            </a:r>
            <a:r>
              <a:rPr lang="en-US" dirty="0" smtClean="0"/>
              <a:t>number</a:t>
            </a:r>
          </a:p>
          <a:p>
            <a:pPr marL="0" indent="0" eaLnBrk="1" hangingPunct="1">
              <a:buNone/>
            </a:pP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                                                     and</a:t>
            </a:r>
            <a:endParaRPr lang="en-US" dirty="0">
              <a:latin typeface="+mj-lt"/>
            </a:endParaRPr>
          </a:p>
          <a:p>
            <a:pPr eaLnBrk="1" hangingPunct="1"/>
            <a:endParaRPr lang="en-US" dirty="0" smtClean="0">
              <a:latin typeface="+mj-lt"/>
            </a:endParaRPr>
          </a:p>
          <a:p>
            <a:pPr eaLnBrk="1" hangingPunct="1"/>
            <a:r>
              <a:rPr lang="en-US" dirty="0" smtClean="0">
                <a:latin typeface="+mj-lt"/>
              </a:rPr>
              <a:t>So the product approximates the relative error</a:t>
            </a:r>
          </a:p>
        </p:txBody>
      </p:sp>
      <p:sp>
        <p:nvSpPr>
          <p:cNvPr id="26632" name="Rectangle 4"/>
          <p:cNvSpPr>
            <a:spLocks noChangeArrowheads="1"/>
          </p:cNvSpPr>
          <p:nvPr/>
        </p:nvSpPr>
        <p:spPr bwMode="auto">
          <a:xfrm>
            <a:off x="4763" y="57150"/>
            <a:ext cx="9101137" cy="957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 anchor="ctr"/>
          <a:lstStyle/>
          <a:p>
            <a:pPr algn="ctr">
              <a:defRPr/>
            </a:pPr>
            <a:r>
              <a:rPr lang="en-US" sz="3600" b="1" kern="0" dirty="0">
                <a:solidFill>
                  <a:srgbClr val="006600"/>
                </a:solidFill>
                <a:latin typeface="Arial" pitchFamily="34" charset="0"/>
                <a:ea typeface="+mj-ea"/>
                <a:cs typeface="Arial" pitchFamily="34" charset="0"/>
              </a:rPr>
              <a:t>Example 3: Ill-Conditioned A</a:t>
            </a:r>
            <a:r>
              <a:rPr lang="en-US" sz="3600" b="1" kern="0" baseline="30000" dirty="0">
                <a:solidFill>
                  <a:srgbClr val="006600"/>
                </a:solidFill>
                <a:latin typeface="Arial" pitchFamily="34" charset="0"/>
                <a:ea typeface="+mj-ea"/>
                <a:cs typeface="Arial" pitchFamily="34" charset="0"/>
              </a:rPr>
              <a:t>T</a:t>
            </a:r>
            <a:r>
              <a:rPr lang="en-US" sz="3600" b="1" kern="0" dirty="0">
                <a:solidFill>
                  <a:srgbClr val="006600"/>
                </a:solidFill>
                <a:latin typeface="Arial" pitchFamily="34" charset="0"/>
                <a:ea typeface="+mj-ea"/>
                <a:cs typeface="Arial" pitchFamily="34" charset="0"/>
              </a:rPr>
              <a:t>A</a:t>
            </a:r>
            <a:endParaRPr lang="en-US" sz="3600" b="1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662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5276143"/>
              </p:ext>
            </p:extLst>
          </p:nvPr>
        </p:nvGraphicFramePr>
        <p:xfrm>
          <a:off x="4953000" y="1600200"/>
          <a:ext cx="3781425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30" name="Equation" r:id="rId3" imgW="1638000" imgH="469800" progId="Equation.DSMT4">
                  <p:embed/>
                </p:oleObj>
              </mc:Choice>
              <mc:Fallback>
                <p:oleObj name="Equation" r:id="rId3" imgW="163800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600200"/>
                        <a:ext cx="3781425" cy="1074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4124858"/>
              </p:ext>
            </p:extLst>
          </p:nvPr>
        </p:nvGraphicFramePr>
        <p:xfrm>
          <a:off x="685800" y="3276600"/>
          <a:ext cx="39878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31" name="Equation" r:id="rId5" imgW="1726920" imgH="393480" progId="Equation.DSMT4">
                  <p:embed/>
                </p:oleObj>
              </mc:Choice>
              <mc:Fallback>
                <p:oleObj name="Equation" r:id="rId5" imgW="17269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276600"/>
                        <a:ext cx="39878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246820"/>
              </p:ext>
            </p:extLst>
          </p:nvPr>
        </p:nvGraphicFramePr>
        <p:xfrm>
          <a:off x="5646725" y="3124200"/>
          <a:ext cx="3505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32" name="Equation" r:id="rId7" imgW="1536480" imgH="469800" progId="Equation.DSMT4">
                  <p:embed/>
                </p:oleObj>
              </mc:Choice>
              <mc:Fallback>
                <p:oleObj name="Equation" r:id="rId7" imgW="15364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6725" y="3124200"/>
                        <a:ext cx="35052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58191"/>
              </p:ext>
            </p:extLst>
          </p:nvPr>
        </p:nvGraphicFramePr>
        <p:xfrm>
          <a:off x="1981200" y="5029200"/>
          <a:ext cx="397033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33" name="Equation" r:id="rId9" imgW="1739880" imgH="469800" progId="Equation.DSMT4">
                  <p:embed/>
                </p:oleObj>
              </mc:Choice>
              <mc:Fallback>
                <p:oleObj name="Equation" r:id="rId9" imgW="17398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029200"/>
                        <a:ext cx="397033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0911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3" y="1295400"/>
            <a:ext cx="9037637" cy="5749925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Thus the conditioning number                  is a major contributor to the error in the least-squares solution</a:t>
            </a:r>
          </a:p>
          <a:p>
            <a:pPr eaLnBrk="1" hangingPunct="1">
              <a:lnSpc>
                <a:spcPct val="110000"/>
              </a:lnSpc>
            </a:pPr>
            <a:endParaRPr 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In other words, the sensitivity of the solution to any system  error, be its data entry or of a numerical nature, is very dependent on</a:t>
            </a:r>
          </a:p>
        </p:txBody>
      </p:sp>
      <p:sp>
        <p:nvSpPr>
          <p:cNvPr id="27657" name="Rectangle 4"/>
          <p:cNvSpPr>
            <a:spLocks noChangeArrowheads="1"/>
          </p:cNvSpPr>
          <p:nvPr/>
        </p:nvSpPr>
        <p:spPr bwMode="auto">
          <a:xfrm>
            <a:off x="42863" y="19050"/>
            <a:ext cx="9101137" cy="957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 anchor="ctr"/>
          <a:lstStyle/>
          <a:p>
            <a:pPr algn="ctr">
              <a:defRPr/>
            </a:pPr>
            <a:r>
              <a:rPr lang="en-US" sz="3600" b="1" kern="0" dirty="0">
                <a:solidFill>
                  <a:srgbClr val="006600"/>
                </a:solidFill>
                <a:latin typeface="Arial" pitchFamily="34" charset="0"/>
                <a:ea typeface="+mj-ea"/>
                <a:cs typeface="Arial" pitchFamily="34" charset="0"/>
              </a:rPr>
              <a:t>Example 3: Ill-Conditioned A</a:t>
            </a:r>
            <a:r>
              <a:rPr lang="en-US" sz="3600" b="1" kern="0" baseline="30000" dirty="0">
                <a:solidFill>
                  <a:srgbClr val="006600"/>
                </a:solidFill>
                <a:latin typeface="Arial" pitchFamily="34" charset="0"/>
                <a:ea typeface="+mj-ea"/>
                <a:cs typeface="Arial" pitchFamily="34" charset="0"/>
              </a:rPr>
              <a:t>T</a:t>
            </a:r>
            <a:r>
              <a:rPr lang="en-US" sz="3600" b="1" kern="0" dirty="0">
                <a:solidFill>
                  <a:srgbClr val="006600"/>
                </a:solidFill>
                <a:latin typeface="Arial" pitchFamily="34" charset="0"/>
                <a:ea typeface="+mj-ea"/>
                <a:cs typeface="Arial" pitchFamily="34" charset="0"/>
              </a:rPr>
              <a:t>A</a:t>
            </a:r>
            <a:endParaRPr lang="en-US" sz="3600" b="1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2868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867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7257152"/>
              </p:ext>
            </p:extLst>
          </p:nvPr>
        </p:nvGraphicFramePr>
        <p:xfrm>
          <a:off x="4829860" y="1233830"/>
          <a:ext cx="1417637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50" name="Equation" r:id="rId3" imgW="622080" imgH="304560" progId="Equation.DSMT4">
                  <p:embed/>
                </p:oleObj>
              </mc:Choice>
              <mc:Fallback>
                <p:oleObj name="Equation" r:id="rId3" imgW="62208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9860" y="1233830"/>
                        <a:ext cx="1417637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128513"/>
              </p:ext>
            </p:extLst>
          </p:nvPr>
        </p:nvGraphicFramePr>
        <p:xfrm>
          <a:off x="2514600" y="3733800"/>
          <a:ext cx="141922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51" name="Equation" r:id="rId5" imgW="622080" imgH="304560" progId="Equation.DSMT4">
                  <p:embed/>
                </p:oleObj>
              </mc:Choice>
              <mc:Fallback>
                <p:oleObj name="Equation" r:id="rId5" imgW="62208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733800"/>
                        <a:ext cx="1419225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1620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Least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 we have considered the solution of </a:t>
            </a:r>
            <a:r>
              <a:rPr lang="en-US" b="1" dirty="0" smtClean="0"/>
              <a:t>Ax </a:t>
            </a:r>
            <a:r>
              <a:rPr lang="en-US" dirty="0" smtClean="0"/>
              <a:t>= </a:t>
            </a:r>
            <a:r>
              <a:rPr lang="en-US" b="1" dirty="0" smtClean="0"/>
              <a:t>b</a:t>
            </a:r>
            <a:r>
              <a:rPr lang="en-US" dirty="0" smtClean="0"/>
              <a:t> in which </a:t>
            </a:r>
            <a:r>
              <a:rPr lang="en-US" b="1" dirty="0" smtClean="0"/>
              <a:t>A</a:t>
            </a:r>
            <a:r>
              <a:rPr lang="en-US" dirty="0" smtClean="0"/>
              <a:t> is a square matrix; as long as </a:t>
            </a:r>
            <a:r>
              <a:rPr lang="en-US" b="1" dirty="0" smtClean="0"/>
              <a:t>A</a:t>
            </a:r>
            <a:r>
              <a:rPr lang="en-US" dirty="0" smtClean="0"/>
              <a:t> is nonsingular there is a single solution</a:t>
            </a:r>
          </a:p>
          <a:p>
            <a:pPr lvl="1"/>
            <a:r>
              <a:rPr lang="en-US" dirty="0" smtClean="0"/>
              <a:t>That is, we have the same number of equations (m) as unknowns 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Many problems are overdetermined in which there more equations than unknowns (</a:t>
            </a:r>
            <a:r>
              <a:rPr lang="en-US" i="1" dirty="0" smtClean="0"/>
              <a:t>m &gt; n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Overdetermined systems are usually inconsistent, in which no value of </a:t>
            </a:r>
            <a:r>
              <a:rPr lang="en-US" b="1" dirty="0" smtClean="0"/>
              <a:t>x</a:t>
            </a:r>
            <a:r>
              <a:rPr lang="en-US" dirty="0" smtClean="0"/>
              <a:t> exactly solves all the equations</a:t>
            </a:r>
          </a:p>
          <a:p>
            <a:r>
              <a:rPr lang="en-US" dirty="0" smtClean="0"/>
              <a:t>Underdetermined systems have more unknowns than equations (</a:t>
            </a:r>
            <a:r>
              <a:rPr lang="en-US" i="1" dirty="0" smtClean="0"/>
              <a:t>m &lt; n</a:t>
            </a:r>
            <a:r>
              <a:rPr lang="en-US" dirty="0" smtClean="0"/>
              <a:t>); they never have a unique solution but are usually consistent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48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" y="1280160"/>
            <a:ext cx="8732837" cy="5044440"/>
          </a:xfrm>
        </p:spPr>
        <p:txBody>
          <a:bodyPr/>
          <a:lstStyle/>
          <a:p>
            <a:pPr eaLnBrk="1" hangingPunct="1"/>
            <a:r>
              <a:rPr lang="en-US" dirty="0" smtClean="0"/>
              <a:t>With the previous background we proceed to the typical schemes in use for solving least squares problems, all along paying adequate attention to the numerical aspects of the solution approach</a:t>
            </a:r>
          </a:p>
          <a:p>
            <a:pPr eaLnBrk="1" hangingPunct="1"/>
            <a:r>
              <a:rPr lang="en-US" dirty="0" smtClean="0"/>
              <a:t>If the matrix is full, then often the best solution approach is to use a singular value decomposition (SVD), to form a matrix known as the pseudo-inverse of the matrix</a:t>
            </a:r>
          </a:p>
          <a:p>
            <a:pPr lvl="1" eaLnBrk="1" hangingPunct="1"/>
            <a:r>
              <a:rPr lang="en-US" dirty="0" smtClean="0"/>
              <a:t>We'll cover this later after first considering the sparse problem</a:t>
            </a:r>
          </a:p>
          <a:p>
            <a:pPr eaLnBrk="1" hangingPunct="1"/>
            <a:r>
              <a:rPr lang="en-US" dirty="0" smtClean="0"/>
              <a:t>We first review some fundamental building blocks and then present the key results useful for the sparse matrices common in state estimation</a:t>
            </a:r>
          </a:p>
        </p:txBody>
      </p:sp>
      <p:sp>
        <p:nvSpPr>
          <p:cNvPr id="54275" name="Rectangle 4"/>
          <p:cNvSpPr>
            <a:spLocks noChangeArrowheads="1"/>
          </p:cNvSpPr>
          <p:nvPr/>
        </p:nvSpPr>
        <p:spPr bwMode="auto">
          <a:xfrm>
            <a:off x="0" y="228600"/>
            <a:ext cx="9101137" cy="7589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 anchor="ctr"/>
          <a:lstStyle/>
          <a:p>
            <a:pPr algn="ctr"/>
            <a:r>
              <a:rPr lang="en-US" altLang="ko-KR" sz="3600" b="1" dirty="0" smtClean="0">
                <a:solidFill>
                  <a:srgbClr val="008000"/>
                </a:solidFill>
                <a:ea typeface="굴림" charset="-127"/>
              </a:rPr>
              <a:t>Solving </a:t>
            </a:r>
            <a:r>
              <a:rPr lang="en-US" altLang="ko-KR" sz="3600" b="1" smtClean="0">
                <a:solidFill>
                  <a:srgbClr val="008000"/>
                </a:solidFill>
                <a:ea typeface="굴림" charset="-127"/>
              </a:rPr>
              <a:t>the Least-Squares </a:t>
            </a:r>
            <a:r>
              <a:rPr lang="en-US" altLang="ko-KR" sz="3600" b="1" dirty="0" smtClean="0">
                <a:solidFill>
                  <a:srgbClr val="008000"/>
                </a:solidFill>
                <a:ea typeface="굴림" charset="-127"/>
              </a:rPr>
              <a:t>Problem</a:t>
            </a:r>
            <a:endParaRPr lang="en-US" sz="3600" b="1" dirty="0">
              <a:solidFill>
                <a:srgbClr val="008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23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of Least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0"/>
            <a:ext cx="8702040" cy="4114800"/>
          </a:xfrm>
        </p:spPr>
        <p:txBody>
          <a:bodyPr/>
          <a:lstStyle/>
          <a:p>
            <a:r>
              <a:rPr lang="en-US" dirty="0" smtClean="0"/>
              <a:t>The least squares method is a solution approach for determining an approximate solution for an overdetermined system</a:t>
            </a:r>
          </a:p>
          <a:p>
            <a:r>
              <a:rPr lang="en-US" dirty="0" smtClean="0"/>
              <a:t>If the system is inconsistent, then not all of the equations can be exactly satisfied</a:t>
            </a:r>
          </a:p>
          <a:p>
            <a:r>
              <a:rPr lang="en-US" dirty="0" smtClean="0"/>
              <a:t>The difference for each equation between its exact solution and the estimated solution is known as the error</a:t>
            </a:r>
          </a:p>
          <a:p>
            <a:r>
              <a:rPr lang="en-US" dirty="0" smtClean="0"/>
              <a:t>Least squares seeks to minimize the sum of the squares of the errors</a:t>
            </a:r>
          </a:p>
          <a:p>
            <a:r>
              <a:rPr lang="en-US" dirty="0" smtClean="0"/>
              <a:t>Weighted least squares allows differ weights for the equations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598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Least Squares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65760" y="1280160"/>
                <a:ext cx="9037637" cy="5746750"/>
              </a:xfrm>
            </p:spPr>
            <p:txBody>
              <a:bodyPr/>
              <a:lstStyle/>
              <a:p>
                <a:pPr eaLnBrk="1" hangingPunct="1"/>
                <a:r>
                  <a:rPr lang="en-US" dirty="0" smtClean="0"/>
                  <a:t>Consider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𝐀𝐱</m:t>
                    </m:r>
                    <m:r>
                      <a:rPr lang="en-US" b="1" i="0" smtClean="0">
                        <a:latin typeface="Cambria Math"/>
                      </a:rPr>
                      <m:t>=</m:t>
                    </m:r>
                    <m:r>
                      <a:rPr lang="en-US" b="1" i="0" smtClean="0">
                        <a:latin typeface="Cambria Math"/>
                      </a:rPr>
                      <m:t>𝐛</m:t>
                    </m:r>
                  </m:oMath>
                </a14:m>
                <a:r>
                  <a:rPr lang="en-US" dirty="0" smtClean="0"/>
                  <a:t>, where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𝐀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0" smtClean="0">
                            <a:latin typeface="Cambria Math"/>
                          </a:rPr>
                          <m:t>𝐑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  <m:r>
                          <a:rPr lang="en-US" b="0" i="1" smtClean="0">
                            <a:latin typeface="Cambria Math"/>
                          </a:rPr>
                          <m:t>×</m:t>
                        </m:r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𝐱</m:t>
                    </m:r>
                    <m:r>
                      <a:rPr lang="en-US" i="1">
                        <a:latin typeface="Cambria Math"/>
                      </a:rPr>
                      <m:t>∈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>
                            <a:latin typeface="Cambria Math"/>
                          </a:rPr>
                          <m:t>𝐑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 smtClean="0"/>
                  <a:t>,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𝐛</m:t>
                    </m:r>
                    <m:r>
                      <a:rPr lang="en-US" i="1">
                        <a:latin typeface="Cambria Math"/>
                      </a:rPr>
                      <m:t>∈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>
                            <a:latin typeface="Cambria Math"/>
                          </a:rPr>
                          <m:t>𝐑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eaLnBrk="1" hangingPunct="1">
                  <a:buFont typeface="Wingdings" pitchFamily="2" charset="2"/>
                  <a:buNone/>
                </a:pPr>
                <a:r>
                  <a:rPr lang="en-US" dirty="0" smtClean="0"/>
                  <a:t>	or</a:t>
                </a:r>
              </a:p>
            </p:txBody>
          </p:sp>
        </mc:Choice>
        <mc:Fallback xmlns="">
          <p:sp>
            <p:nvSpPr>
              <p:cNvPr id="102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65760" y="1280160"/>
                <a:ext cx="9037637" cy="5746750"/>
              </a:xfrm>
              <a:blipFill rotWithShape="1">
                <a:blip r:embed="rId3"/>
                <a:stretch>
                  <a:fillRect l="-2023" t="-3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2919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784609"/>
              </p:ext>
            </p:extLst>
          </p:nvPr>
        </p:nvGraphicFramePr>
        <p:xfrm>
          <a:off x="218281" y="2667000"/>
          <a:ext cx="8707437" cy="260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20" name="Equation" r:id="rId4" imgW="3479760" imgH="1041120" progId="Equation.DSMT4">
                  <p:embed/>
                </p:oleObj>
              </mc:Choice>
              <mc:Fallback>
                <p:oleObj name="Equation" r:id="rId4" imgW="3479760" imgH="1041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281" y="2667000"/>
                        <a:ext cx="8707437" cy="2606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52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Least Squares Solution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6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65761" y="1280160"/>
                <a:ext cx="8549640" cy="4815840"/>
              </a:xfrm>
            </p:spPr>
            <p:txBody>
              <a:bodyPr/>
              <a:lstStyle/>
              <a:p>
                <a:pPr eaLnBrk="1" hangingPunct="1"/>
                <a:r>
                  <a:rPr lang="en-US" dirty="0" smtClean="0"/>
                  <a:t>We write (</a:t>
                </a:r>
                <a:r>
                  <a:rPr lang="en-US" b="1" dirty="0" err="1"/>
                  <a:t>a</a:t>
                </a:r>
                <a:r>
                  <a:rPr lang="en-US" i="1" baseline="30000" dirty="0" err="1"/>
                  <a:t>i</a:t>
                </a:r>
                <a:r>
                  <a:rPr lang="en-US" dirty="0"/>
                  <a:t>)</a:t>
                </a:r>
                <a:r>
                  <a:rPr lang="en-US" i="1" baseline="30000" dirty="0"/>
                  <a:t>T</a:t>
                </a:r>
                <a:r>
                  <a:rPr lang="en-US" dirty="0"/>
                  <a:t> for the row </a:t>
                </a:r>
                <a:r>
                  <a:rPr lang="en-US" i="1" dirty="0"/>
                  <a:t>i</a:t>
                </a:r>
                <a:r>
                  <a:rPr lang="en-US" dirty="0"/>
                  <a:t> of </a:t>
                </a:r>
                <a:r>
                  <a:rPr lang="en-US" b="1" dirty="0"/>
                  <a:t>A</a:t>
                </a:r>
                <a:r>
                  <a:rPr lang="en-US" dirty="0"/>
                  <a:t> </a:t>
                </a:r>
                <a:r>
                  <a:rPr lang="en-US" dirty="0" smtClean="0"/>
                  <a:t>and </a:t>
                </a:r>
                <a:r>
                  <a:rPr lang="en-US" b="1" dirty="0" err="1"/>
                  <a:t>a</a:t>
                </a:r>
                <a:r>
                  <a:rPr lang="en-US" i="1" baseline="30000" dirty="0" err="1"/>
                  <a:t>i</a:t>
                </a:r>
                <a:r>
                  <a:rPr lang="en-US" dirty="0" smtClean="0"/>
                  <a:t> </a:t>
                </a:r>
                <a:r>
                  <a:rPr lang="en-US" dirty="0"/>
                  <a:t>is a column vector </a:t>
                </a:r>
              </a:p>
              <a:p>
                <a:pPr eaLnBrk="1" hangingPunct="1"/>
                <a:r>
                  <a:rPr lang="en-US" dirty="0" smtClean="0"/>
                  <a:t>Here, </a:t>
                </a:r>
                <a:r>
                  <a:rPr lang="en-US" i="1" dirty="0" smtClean="0">
                    <a:latin typeface="Times" pitchFamily="18" charset="0"/>
                  </a:rPr>
                  <a:t>m </a:t>
                </a:r>
                <a:r>
                  <a:rPr lang="en-US" dirty="0" smtClean="0">
                    <a:latin typeface="Times" pitchFamily="18" charset="0"/>
                  </a:rPr>
                  <a:t>≥ </a:t>
                </a:r>
                <a:r>
                  <a:rPr lang="en-US" i="1" dirty="0" smtClean="0">
                    <a:latin typeface="Times" pitchFamily="18" charset="0"/>
                  </a:rPr>
                  <a:t>n</a:t>
                </a:r>
                <a:r>
                  <a:rPr lang="en-US" dirty="0" smtClean="0"/>
                  <a:t> and the solution we are seeking is that which minimizes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0" smtClean="0">
                                <a:latin typeface="Cambria Math"/>
                              </a:rPr>
                              <m:t>𝐀𝐱</m:t>
                            </m:r>
                            <m:r>
                              <a:rPr lang="en-US" b="0" i="0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1" i="0" smtClean="0">
                                <a:latin typeface="Cambria Math"/>
                              </a:rPr>
                              <m:t>𝐛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 smtClean="0"/>
                  <a:t> , where  </a:t>
                </a:r>
                <a:r>
                  <a:rPr lang="en-US" i="1" dirty="0"/>
                  <a:t>p</a:t>
                </a:r>
                <a:r>
                  <a:rPr lang="en-US" dirty="0"/>
                  <a:t> </a:t>
                </a:r>
                <a:r>
                  <a:rPr lang="en-US" dirty="0" smtClean="0"/>
                  <a:t>denotes some specific vector norm </a:t>
                </a:r>
              </a:p>
              <a:p>
                <a:pPr eaLnBrk="1" hangingPunct="1"/>
                <a:r>
                  <a:rPr lang="en-US" dirty="0" smtClean="0"/>
                  <a:t>Since usually an overdetermined system has no exact solution, the best we can do is determine an </a:t>
                </a:r>
                <a:r>
                  <a:rPr lang="en-US" b="1" dirty="0" smtClean="0"/>
                  <a:t>x</a:t>
                </a:r>
                <a:r>
                  <a:rPr lang="en-US" dirty="0" smtClean="0"/>
                  <a:t> that minimizes the desired norm.</a:t>
                </a:r>
              </a:p>
            </p:txBody>
          </p:sp>
        </mc:Choice>
        <mc:Fallback xmlns="">
          <p:sp>
            <p:nvSpPr>
              <p:cNvPr id="206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65761" y="1280160"/>
                <a:ext cx="8549640" cy="4815840"/>
              </a:xfrm>
              <a:blipFill rotWithShape="1">
                <a:blip r:embed="rId2"/>
                <a:stretch>
                  <a:fillRect l="-2138" t="-40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62" name="Rectangle 5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3" name="Rectangle 7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6" name="Rectangle 13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48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 1: Choice of </a:t>
            </a:r>
            <a:r>
              <a:rPr lang="en-US" i="1" dirty="0" smtClean="0"/>
              <a:t>p</a:t>
            </a:r>
            <a:endParaRPr lang="en-US" i="1" dirty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" y="1280160"/>
            <a:ext cx="8016240" cy="4511040"/>
          </a:xfrm>
        </p:spPr>
        <p:txBody>
          <a:bodyPr/>
          <a:lstStyle/>
          <a:p>
            <a:pPr eaLnBrk="1" hangingPunct="1"/>
            <a:r>
              <a:rPr lang="en-US" dirty="0" smtClean="0"/>
              <a:t>We discuss the choice of </a:t>
            </a:r>
            <a:r>
              <a:rPr lang="en-US" i="1" dirty="0" smtClean="0"/>
              <a:t>p</a:t>
            </a:r>
            <a:r>
              <a:rPr lang="en-US" dirty="0" smtClean="0"/>
              <a:t> in terms of a specific example </a:t>
            </a:r>
          </a:p>
          <a:p>
            <a:pPr eaLnBrk="1" hangingPunct="1"/>
            <a:r>
              <a:rPr lang="en-US" dirty="0" smtClean="0"/>
              <a:t>Consider the equation </a:t>
            </a:r>
            <a:r>
              <a:rPr lang="en-US" b="1" dirty="0" smtClean="0"/>
              <a:t>Ax</a:t>
            </a:r>
            <a:r>
              <a:rPr lang="en-US" dirty="0" smtClean="0"/>
              <a:t> = </a:t>
            </a:r>
            <a:r>
              <a:rPr lang="en-US" b="1" dirty="0" smtClean="0"/>
              <a:t>b</a:t>
            </a:r>
            <a:r>
              <a:rPr lang="en-US" dirty="0" smtClean="0"/>
              <a:t> with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 </a:t>
            </a:r>
            <a:r>
              <a:rPr lang="en-US" dirty="0" smtClean="0"/>
              <a:t>   Hence three equations and one unknown</a:t>
            </a:r>
          </a:p>
          <a:p>
            <a:pPr eaLnBrk="1" hangingPunct="1"/>
            <a:r>
              <a:rPr lang="en-US" dirty="0" smtClean="0"/>
              <a:t>We will consider three possible choices 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dirty="0" smtClean="0"/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8366744"/>
              </p:ext>
            </p:extLst>
          </p:nvPr>
        </p:nvGraphicFramePr>
        <p:xfrm>
          <a:off x="914400" y="2743200"/>
          <a:ext cx="6781799" cy="2059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44" name="Equation" r:id="rId3" imgW="3124080" imgH="965160" progId="Equation.DSMT4">
                  <p:embed/>
                </p:oleObj>
              </mc:Choice>
              <mc:Fallback>
                <p:oleObj name="Equation" r:id="rId3" imgW="3124080" imgH="965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743200"/>
                        <a:ext cx="6781799" cy="205979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6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Example 1: Choice of </a:t>
            </a:r>
            <a:r>
              <a:rPr lang="en-US" i="1" dirty="0"/>
              <a:t>p</a:t>
            </a:r>
            <a:endParaRPr lang="en-US" i="1" dirty="0" smtClean="0">
              <a:latin typeface="Times" pitchFamily="18" charset="0"/>
            </a:endParaRP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0" y="27765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457839"/>
              </p:ext>
            </p:extLst>
          </p:nvPr>
        </p:nvGraphicFramePr>
        <p:xfrm>
          <a:off x="381000" y="1676400"/>
          <a:ext cx="7654925" cy="491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68" name="Equation" r:id="rId3" imgW="3517560" imgH="2260440" progId="Equation.DSMT4">
                  <p:embed/>
                </p:oleObj>
              </mc:Choice>
              <mc:Fallback>
                <p:oleObj name="Equation" r:id="rId3" imgW="3517560" imgH="226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76400"/>
                        <a:ext cx="7654925" cy="4913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457200" y="52578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2" name="Text Box 14"/>
          <p:cNvSpPr txBox="1">
            <a:spLocks noChangeArrowheads="1"/>
          </p:cNvSpPr>
          <p:nvPr/>
        </p:nvSpPr>
        <p:spPr bwMode="auto">
          <a:xfrm>
            <a:off x="457200" y="1209675"/>
            <a:ext cx="2409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00050" indent="-400050">
              <a:spcBef>
                <a:spcPct val="50000"/>
              </a:spcBef>
              <a:buFont typeface="Times New Roman" pitchFamily="18" charset="0"/>
              <a:buNone/>
            </a:pPr>
            <a:r>
              <a:rPr lang="en-US" sz="2800" b="1" dirty="0">
                <a:latin typeface="Times New Roman" pitchFamily="18" charset="0"/>
              </a:rPr>
              <a:t>(</a:t>
            </a:r>
            <a:r>
              <a:rPr lang="en-US" sz="2800" b="1" i="1" dirty="0">
                <a:latin typeface="Times New Roman" pitchFamily="18" charset="0"/>
              </a:rPr>
              <a:t>i</a:t>
            </a:r>
            <a:r>
              <a:rPr lang="en-US" sz="2800" b="1" dirty="0">
                <a:latin typeface="Times New Roman" pitchFamily="18" charset="0"/>
              </a:rPr>
              <a:t>)</a:t>
            </a:r>
            <a:r>
              <a:rPr lang="en-US" sz="2800" b="1" i="1" dirty="0">
                <a:latin typeface="Times New Roman" pitchFamily="18" charset="0"/>
              </a:rPr>
              <a:t>	  </a:t>
            </a:r>
            <a:r>
              <a:rPr lang="en-US" sz="2800" b="1" i="1" dirty="0" smtClean="0">
                <a:latin typeface="Times New Roman" pitchFamily="18" charset="0"/>
              </a:rPr>
              <a:t> p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</a:rPr>
              <a:t>= 1</a:t>
            </a:r>
          </a:p>
        </p:txBody>
      </p:sp>
      <p:sp>
        <p:nvSpPr>
          <p:cNvPr id="4103" name="Text Box 18"/>
          <p:cNvSpPr txBox="1">
            <a:spLocks noChangeArrowheads="1"/>
          </p:cNvSpPr>
          <p:nvPr/>
        </p:nvSpPr>
        <p:spPr bwMode="auto">
          <a:xfrm>
            <a:off x="457200" y="3105150"/>
            <a:ext cx="2409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00050" indent="-400050">
              <a:spcBef>
                <a:spcPct val="50000"/>
              </a:spcBef>
              <a:buFont typeface="Times New Roman" pitchFamily="18" charset="0"/>
              <a:buNone/>
            </a:pPr>
            <a:r>
              <a:rPr lang="en-US" sz="2800" b="1" dirty="0">
                <a:latin typeface="Times New Roman" pitchFamily="18" charset="0"/>
              </a:rPr>
              <a:t>(</a:t>
            </a:r>
            <a:r>
              <a:rPr lang="en-US" sz="2800" b="1" i="1" dirty="0">
                <a:latin typeface="Times New Roman" pitchFamily="18" charset="0"/>
              </a:rPr>
              <a:t>ii</a:t>
            </a:r>
            <a:r>
              <a:rPr lang="en-US" sz="2800" b="1" dirty="0">
                <a:latin typeface="Times New Roman" pitchFamily="18" charset="0"/>
              </a:rPr>
              <a:t>) </a:t>
            </a:r>
            <a:r>
              <a:rPr lang="en-US" sz="2800" b="1" dirty="0" smtClean="0">
                <a:latin typeface="Times New Roman" pitchFamily="18" charset="0"/>
              </a:rPr>
              <a:t>  </a:t>
            </a:r>
            <a:r>
              <a:rPr lang="en-US" sz="2800" b="1" i="1" dirty="0" smtClean="0">
                <a:latin typeface="Times New Roman" pitchFamily="18" charset="0"/>
              </a:rPr>
              <a:t>p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</a:rPr>
              <a:t>= 2</a:t>
            </a:r>
          </a:p>
        </p:txBody>
      </p:sp>
      <p:sp>
        <p:nvSpPr>
          <p:cNvPr id="4104" name="Text Box 19"/>
          <p:cNvSpPr txBox="1">
            <a:spLocks noChangeArrowheads="1"/>
          </p:cNvSpPr>
          <p:nvPr/>
        </p:nvSpPr>
        <p:spPr bwMode="auto">
          <a:xfrm>
            <a:off x="457200" y="4867275"/>
            <a:ext cx="2409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00050" indent="-400050">
              <a:spcBef>
                <a:spcPct val="50000"/>
              </a:spcBef>
              <a:buFont typeface="Times New Roman" pitchFamily="18" charset="0"/>
              <a:buNone/>
            </a:pPr>
            <a:r>
              <a:rPr lang="en-US" sz="2800" b="1" dirty="0">
                <a:latin typeface="Times New Roman" pitchFamily="18" charset="0"/>
              </a:rPr>
              <a:t>(</a:t>
            </a:r>
            <a:r>
              <a:rPr lang="en-US" sz="2800" b="1" i="1" dirty="0">
                <a:latin typeface="Times New Roman" pitchFamily="18" charset="0"/>
              </a:rPr>
              <a:t>iii</a:t>
            </a:r>
            <a:r>
              <a:rPr lang="en-US" sz="2800" b="1" dirty="0">
                <a:latin typeface="Times New Roman" pitchFamily="18" charset="0"/>
              </a:rPr>
              <a:t>) 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i="1" dirty="0" smtClean="0">
                <a:latin typeface="Times New Roman" pitchFamily="18" charset="0"/>
              </a:rPr>
              <a:t>p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</a:rPr>
              <a:t>= </a:t>
            </a:r>
            <a:r>
              <a:rPr lang="en-US" sz="2800" b="1" dirty="0">
                <a:sym typeface="Symbol" pitchFamily="18" charset="2"/>
              </a:rPr>
              <a:t>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57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Least Squares Problem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" y="1280161"/>
            <a:ext cx="8321040" cy="3825240"/>
          </a:xfrm>
        </p:spPr>
        <p:txBody>
          <a:bodyPr/>
          <a:lstStyle/>
          <a:p>
            <a:pPr eaLnBrk="1" hangingPunct="1"/>
            <a:r>
              <a:rPr lang="en-US" dirty="0" smtClean="0"/>
              <a:t>In general,                    is non-differentiable for </a:t>
            </a:r>
            <a:r>
              <a:rPr lang="en-US" i="1" dirty="0" smtClean="0"/>
              <a:t>p </a:t>
            </a:r>
            <a:r>
              <a:rPr lang="en-US" dirty="0" smtClean="0"/>
              <a:t>= 1 or </a:t>
            </a:r>
            <a:r>
              <a:rPr lang="en-US" i="1" dirty="0" smtClean="0"/>
              <a:t>p </a:t>
            </a:r>
            <a:r>
              <a:rPr lang="en-US" dirty="0" smtClean="0"/>
              <a:t>= ∞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 choice of </a:t>
            </a:r>
            <a:r>
              <a:rPr lang="en-US" i="1" dirty="0"/>
              <a:t>p </a:t>
            </a:r>
            <a:r>
              <a:rPr lang="en-US" dirty="0"/>
              <a:t>= </a:t>
            </a:r>
            <a:r>
              <a:rPr lang="en-US" dirty="0" smtClean="0"/>
              <a:t>2 has become well established and given the </a:t>
            </a:r>
            <a:r>
              <a:rPr lang="en-US" i="1" dirty="0" smtClean="0"/>
              <a:t>least-squares </a:t>
            </a:r>
            <a:r>
              <a:rPr lang="en-US" i="1" dirty="0"/>
              <a:t>fit </a:t>
            </a:r>
            <a:r>
              <a:rPr lang="en-US" dirty="0" smtClean="0"/>
              <a:t>interpretation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We next motivate the choice of </a:t>
            </a:r>
            <a:r>
              <a:rPr lang="en-US" i="1" dirty="0"/>
              <a:t>p </a:t>
            </a:r>
            <a:r>
              <a:rPr lang="en-US" dirty="0"/>
              <a:t>= </a:t>
            </a:r>
            <a:r>
              <a:rPr lang="en-US" dirty="0" smtClean="0"/>
              <a:t>2 by first considering the least–squares problem</a:t>
            </a:r>
          </a:p>
        </p:txBody>
      </p:sp>
      <p:sp>
        <p:nvSpPr>
          <p:cNvPr id="512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1155705"/>
              </p:ext>
            </p:extLst>
          </p:nvPr>
        </p:nvGraphicFramePr>
        <p:xfrm>
          <a:off x="2438400" y="1219200"/>
          <a:ext cx="188595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892" name="Equation" r:id="rId3" imgW="774360" imgH="279360" progId="Equation.DSMT4">
                  <p:embed/>
                </p:oleObj>
              </mc:Choice>
              <mc:Fallback>
                <p:oleObj name="Equation" r:id="rId3" imgW="7743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219200"/>
                        <a:ext cx="1885950" cy="668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</p:spPr>
        <p:txBody>
          <a:bodyPr/>
          <a:lstStyle/>
          <a:p>
            <a:pPr>
              <a:defRPr/>
            </a:pPr>
            <a:fld id="{0AF38EFD-512B-4531-8A51-5AEF24EFF35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04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eove~1">
  <a:themeElements>
    <a:clrScheme name="Naeove~1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aeove~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aeove~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eove~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eove~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9801</TotalTime>
  <Words>1150</Words>
  <Application>Microsoft Office PowerPoint</Application>
  <PresentationFormat>On-screen Show (4:3)</PresentationFormat>
  <Paragraphs>185</Paragraphs>
  <Slides>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Naeove~1</vt:lpstr>
      <vt:lpstr>Equation</vt:lpstr>
      <vt:lpstr>ECE 530 – Analysis Techniques for Large-Scale Electrical Systems</vt:lpstr>
      <vt:lpstr>Announcements</vt:lpstr>
      <vt:lpstr>Least Squares</vt:lpstr>
      <vt:lpstr>Method of Least Squares</vt:lpstr>
      <vt:lpstr>Least Squares Problem</vt:lpstr>
      <vt:lpstr>Least Squares Solution</vt:lpstr>
      <vt:lpstr>Example 1: Choice of p</vt:lpstr>
      <vt:lpstr>Example 1: Choice of p</vt:lpstr>
      <vt:lpstr>The Least Squares Problem</vt:lpstr>
      <vt:lpstr>The Least Squares Problem</vt:lpstr>
      <vt:lpstr>The Least Squares Problem</vt:lpstr>
      <vt:lpstr>The Least Squares Problem</vt:lpstr>
      <vt:lpstr>Proof of Fact</vt:lpstr>
      <vt:lpstr>Implications</vt:lpstr>
      <vt:lpstr>Implications</vt:lpstr>
      <vt:lpstr>Implications</vt:lpstr>
      <vt:lpstr>Least Squares Solution Algorithm</vt:lpstr>
      <vt:lpstr>Practical Considerations</vt:lpstr>
      <vt:lpstr>Example 2: Loss of Sparsity</vt:lpstr>
      <vt:lpstr>Numerical Conditioning</vt:lpstr>
      <vt:lpstr>Numerical Conditioning</vt:lpstr>
      <vt:lpstr>Numerical Conditioning</vt:lpstr>
      <vt:lpstr>Example 3: Ill-Conditioned ATA</vt:lpstr>
      <vt:lpstr>Example 3: Ill-Conditioned ATA</vt:lpstr>
      <vt:lpstr>Example 3: Ill-Conditioned ATA</vt:lpstr>
      <vt:lpstr>Example 3: Ill-Conditioned ATA</vt:lpstr>
      <vt:lpstr>Example 3: Ill-Conditioned ATA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Recommending a Strategy</dc:title>
  <dc:creator>Tom Overbye</dc:creator>
  <cp:lastModifiedBy>Hao Zhu</cp:lastModifiedBy>
  <cp:revision>869</cp:revision>
  <cp:lastPrinted>1999-12-30T20:37:53Z</cp:lastPrinted>
  <dcterms:created xsi:type="dcterms:W3CDTF">1995-06-02T22:12:36Z</dcterms:created>
  <dcterms:modified xsi:type="dcterms:W3CDTF">2015-11-05T19:01:51Z</dcterms:modified>
</cp:coreProperties>
</file>