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4"/>
  </p:notesMasterIdLst>
  <p:handoutMasterIdLst>
    <p:handoutMasterId r:id="rId35"/>
  </p:handoutMasterIdLst>
  <p:sldIdLst>
    <p:sldId id="563" r:id="rId2"/>
    <p:sldId id="698" r:id="rId3"/>
    <p:sldId id="613" r:id="rId4"/>
    <p:sldId id="653" r:id="rId5"/>
    <p:sldId id="659" r:id="rId6"/>
    <p:sldId id="666" r:id="rId7"/>
    <p:sldId id="668" r:id="rId8"/>
    <p:sldId id="669" r:id="rId9"/>
    <p:sldId id="674" r:id="rId10"/>
    <p:sldId id="675" r:id="rId11"/>
    <p:sldId id="676" r:id="rId12"/>
    <p:sldId id="677" r:id="rId13"/>
    <p:sldId id="678" r:id="rId14"/>
    <p:sldId id="679" r:id="rId15"/>
    <p:sldId id="680" r:id="rId16"/>
    <p:sldId id="681" r:id="rId17"/>
    <p:sldId id="682" r:id="rId18"/>
    <p:sldId id="683" r:id="rId19"/>
    <p:sldId id="684" r:id="rId20"/>
    <p:sldId id="685" r:id="rId21"/>
    <p:sldId id="686" r:id="rId22"/>
    <p:sldId id="687" r:id="rId23"/>
    <p:sldId id="688" r:id="rId24"/>
    <p:sldId id="689" r:id="rId25"/>
    <p:sldId id="690" r:id="rId26"/>
    <p:sldId id="691" r:id="rId27"/>
    <p:sldId id="692" r:id="rId28"/>
    <p:sldId id="693" r:id="rId29"/>
    <p:sldId id="694" r:id="rId30"/>
    <p:sldId id="695" r:id="rId31"/>
    <p:sldId id="696" r:id="rId32"/>
    <p:sldId id="697" r:id="rId33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CC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4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83.wmf"/><Relationship Id="rId3" Type="http://schemas.openxmlformats.org/officeDocument/2006/relationships/image" Target="../media/image76.wmf"/><Relationship Id="rId7" Type="http://schemas.openxmlformats.org/officeDocument/2006/relationships/image" Target="../media/image9.wmf"/><Relationship Id="rId12" Type="http://schemas.openxmlformats.org/officeDocument/2006/relationships/image" Target="../media/image82.wmf"/><Relationship Id="rId2" Type="http://schemas.openxmlformats.org/officeDocument/2006/relationships/image" Target="../media/image4.wmf"/><Relationship Id="rId1" Type="http://schemas.openxmlformats.org/officeDocument/2006/relationships/image" Target="../media/image75.wmf"/><Relationship Id="rId6" Type="http://schemas.openxmlformats.org/officeDocument/2006/relationships/image" Target="../media/image8.wmf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5" Type="http://schemas.openxmlformats.org/officeDocument/2006/relationships/image" Target="../media/image85.wmf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18" Type="http://schemas.openxmlformats.org/officeDocument/2006/relationships/image" Target="../media/image102.wmf"/><Relationship Id="rId3" Type="http://schemas.openxmlformats.org/officeDocument/2006/relationships/image" Target="../media/image88.wmf"/><Relationship Id="rId21" Type="http://schemas.openxmlformats.org/officeDocument/2006/relationships/image" Target="../media/image105.wmf"/><Relationship Id="rId7" Type="http://schemas.openxmlformats.org/officeDocument/2006/relationships/image" Target="../media/image4.wmf"/><Relationship Id="rId12" Type="http://schemas.openxmlformats.org/officeDocument/2006/relationships/image" Target="../media/image96.wmf"/><Relationship Id="rId17" Type="http://schemas.openxmlformats.org/officeDocument/2006/relationships/image" Target="../media/image101.wmf"/><Relationship Id="rId2" Type="http://schemas.openxmlformats.org/officeDocument/2006/relationships/image" Target="../media/image87.wmf"/><Relationship Id="rId16" Type="http://schemas.openxmlformats.org/officeDocument/2006/relationships/image" Target="../media/image100.wmf"/><Relationship Id="rId20" Type="http://schemas.openxmlformats.org/officeDocument/2006/relationships/image" Target="../media/image104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5.wmf"/><Relationship Id="rId24" Type="http://schemas.openxmlformats.org/officeDocument/2006/relationships/image" Target="../media/image108.wmf"/><Relationship Id="rId5" Type="http://schemas.openxmlformats.org/officeDocument/2006/relationships/image" Target="../media/image90.wmf"/><Relationship Id="rId15" Type="http://schemas.openxmlformats.org/officeDocument/2006/relationships/image" Target="../media/image99.wmf"/><Relationship Id="rId23" Type="http://schemas.openxmlformats.org/officeDocument/2006/relationships/image" Target="../media/image107.wmf"/><Relationship Id="rId10" Type="http://schemas.openxmlformats.org/officeDocument/2006/relationships/image" Target="../media/image94.wmf"/><Relationship Id="rId19" Type="http://schemas.openxmlformats.org/officeDocument/2006/relationships/image" Target="../media/image103.wmf"/><Relationship Id="rId4" Type="http://schemas.openxmlformats.org/officeDocument/2006/relationships/image" Target="../media/image89.wmf"/><Relationship Id="rId9" Type="http://schemas.openxmlformats.org/officeDocument/2006/relationships/image" Target="../media/image93.wmf"/><Relationship Id="rId14" Type="http://schemas.openxmlformats.org/officeDocument/2006/relationships/image" Target="../media/image98.wmf"/><Relationship Id="rId22" Type="http://schemas.openxmlformats.org/officeDocument/2006/relationships/image" Target="../media/image10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68800"/>
            <a:ext cx="5095875" cy="4137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34" Type="http://schemas.openxmlformats.org/officeDocument/2006/relationships/image" Target="../media/image73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3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6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8.wmf"/><Relationship Id="rId32" Type="http://schemas.openxmlformats.org/officeDocument/2006/relationships/image" Target="../media/image72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70.wmf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2.bin"/><Relationship Id="rId31" Type="http://schemas.openxmlformats.org/officeDocument/2006/relationships/oleObject" Target="../embeddings/oleObject68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66.bin"/><Relationship Id="rId30" Type="http://schemas.openxmlformats.org/officeDocument/2006/relationships/image" Target="../media/image7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34" Type="http://schemas.openxmlformats.org/officeDocument/2006/relationships/image" Target="../media/image34.wmf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3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83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29.wmf"/><Relationship Id="rId32" Type="http://schemas.openxmlformats.org/officeDocument/2006/relationships/image" Target="../media/image33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31.wmf"/><Relationship Id="rId36" Type="http://schemas.openxmlformats.org/officeDocument/2006/relationships/image" Target="../media/image35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78.bin"/><Relationship Id="rId31" Type="http://schemas.openxmlformats.org/officeDocument/2006/relationships/oleObject" Target="../embeddings/oleObject8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32.wmf"/><Relationship Id="rId35" Type="http://schemas.openxmlformats.org/officeDocument/2006/relationships/oleObject" Target="../embeddings/oleObject8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10.wmf"/><Relationship Id="rId26" Type="http://schemas.openxmlformats.org/officeDocument/2006/relationships/image" Target="../media/image82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10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81.wmf"/><Relationship Id="rId32" Type="http://schemas.openxmlformats.org/officeDocument/2006/relationships/image" Target="../media/image85.wmf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83.wmf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84.wmf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92.wmf"/><Relationship Id="rId26" Type="http://schemas.openxmlformats.org/officeDocument/2006/relationships/image" Target="../media/image96.wmf"/><Relationship Id="rId39" Type="http://schemas.openxmlformats.org/officeDocument/2006/relationships/image" Target="../media/image102.wmf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12.bin"/><Relationship Id="rId34" Type="http://schemas.openxmlformats.org/officeDocument/2006/relationships/image" Target="../media/image100.wmf"/><Relationship Id="rId42" Type="http://schemas.openxmlformats.org/officeDocument/2006/relationships/oleObject" Target="../embeddings/oleObject123.bin"/><Relationship Id="rId47" Type="http://schemas.openxmlformats.org/officeDocument/2006/relationships/image" Target="../media/image106.wmf"/><Relationship Id="rId50" Type="http://schemas.openxmlformats.org/officeDocument/2006/relationships/oleObject" Target="../embeddings/oleObject127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110.bin"/><Relationship Id="rId25" Type="http://schemas.openxmlformats.org/officeDocument/2006/relationships/oleObject" Target="../embeddings/oleObject114.bin"/><Relationship Id="rId33" Type="http://schemas.openxmlformats.org/officeDocument/2006/relationships/oleObject" Target="../embeddings/oleObject118.bin"/><Relationship Id="rId38" Type="http://schemas.openxmlformats.org/officeDocument/2006/relationships/oleObject" Target="../embeddings/oleObject121.bin"/><Relationship Id="rId46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20" Type="http://schemas.openxmlformats.org/officeDocument/2006/relationships/image" Target="../media/image93.wmf"/><Relationship Id="rId29" Type="http://schemas.openxmlformats.org/officeDocument/2006/relationships/oleObject" Target="../embeddings/oleObject116.bin"/><Relationship Id="rId41" Type="http://schemas.openxmlformats.org/officeDocument/2006/relationships/image" Target="../media/image10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07.bin"/><Relationship Id="rId24" Type="http://schemas.openxmlformats.org/officeDocument/2006/relationships/image" Target="../media/image95.wmf"/><Relationship Id="rId32" Type="http://schemas.openxmlformats.org/officeDocument/2006/relationships/image" Target="../media/image99.wmf"/><Relationship Id="rId37" Type="http://schemas.openxmlformats.org/officeDocument/2006/relationships/image" Target="../media/image101.wmf"/><Relationship Id="rId40" Type="http://schemas.openxmlformats.org/officeDocument/2006/relationships/oleObject" Target="../embeddings/oleObject122.bin"/><Relationship Id="rId45" Type="http://schemas.openxmlformats.org/officeDocument/2006/relationships/image" Target="../media/image105.wmf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23" Type="http://schemas.openxmlformats.org/officeDocument/2006/relationships/oleObject" Target="../embeddings/oleObject113.bin"/><Relationship Id="rId28" Type="http://schemas.openxmlformats.org/officeDocument/2006/relationships/image" Target="../media/image97.wmf"/><Relationship Id="rId36" Type="http://schemas.openxmlformats.org/officeDocument/2006/relationships/oleObject" Target="../embeddings/oleObject120.bin"/><Relationship Id="rId49" Type="http://schemas.openxmlformats.org/officeDocument/2006/relationships/image" Target="../media/image107.wmf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111.bin"/><Relationship Id="rId31" Type="http://schemas.openxmlformats.org/officeDocument/2006/relationships/oleObject" Target="../embeddings/oleObject117.bin"/><Relationship Id="rId44" Type="http://schemas.openxmlformats.org/officeDocument/2006/relationships/oleObject" Target="../embeddings/oleObject124.bin"/><Relationship Id="rId52" Type="http://schemas.openxmlformats.org/officeDocument/2006/relationships/image" Target="../media/image108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91.wmf"/><Relationship Id="rId22" Type="http://schemas.openxmlformats.org/officeDocument/2006/relationships/image" Target="../media/image94.wmf"/><Relationship Id="rId27" Type="http://schemas.openxmlformats.org/officeDocument/2006/relationships/oleObject" Target="../embeddings/oleObject115.bin"/><Relationship Id="rId30" Type="http://schemas.openxmlformats.org/officeDocument/2006/relationships/image" Target="../media/image98.wmf"/><Relationship Id="rId35" Type="http://schemas.openxmlformats.org/officeDocument/2006/relationships/oleObject" Target="../embeddings/oleObject119.bin"/><Relationship Id="rId43" Type="http://schemas.openxmlformats.org/officeDocument/2006/relationships/image" Target="../media/image104.wmf"/><Relationship Id="rId48" Type="http://schemas.openxmlformats.org/officeDocument/2006/relationships/oleObject" Target="../embeddings/oleObject126.bin"/><Relationship Id="rId8" Type="http://schemas.openxmlformats.org/officeDocument/2006/relationships/image" Target="../media/image88.wmf"/><Relationship Id="rId51" Type="http://schemas.openxmlformats.org/officeDocument/2006/relationships/oleObject" Target="../embeddings/oleObject12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3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1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1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1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21.wmf"/><Relationship Id="rId9" Type="http://schemas.openxmlformats.org/officeDocument/2006/relationships/image" Target="../media/image12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2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44.bin"/><Relationship Id="rId4" Type="http://schemas.openxmlformats.org/officeDocument/2006/relationships/image" Target="../media/image12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34.w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9.wmf"/><Relationship Id="rId32" Type="http://schemas.openxmlformats.org/officeDocument/2006/relationships/image" Target="../media/image33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1.wmf"/><Relationship Id="rId36" Type="http://schemas.openxmlformats.org/officeDocument/2006/relationships/image" Target="../media/image35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2.wmf"/><Relationship Id="rId35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6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48.wmf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/>
              <a:t> – Analysis Techniques for Large-Scale Electrical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en-US" dirty="0" smtClean="0"/>
              <a:t>Prof. Hao Zhu</a:t>
            </a:r>
            <a:endParaRPr lang="en-US" dirty="0"/>
          </a:p>
          <a:p>
            <a:r>
              <a:rPr lang="en-US" sz="2600" dirty="0" smtClean="0"/>
              <a:t>Dept. </a:t>
            </a:r>
            <a:r>
              <a:rPr lang="en-US" sz="2600" dirty="0"/>
              <a:t>of Electrical and Computer Engineering</a:t>
            </a:r>
          </a:p>
          <a:p>
            <a:r>
              <a:rPr lang="en-US" sz="2600" dirty="0"/>
              <a:t>University of Illinois at </a:t>
            </a:r>
            <a:r>
              <a:rPr lang="en-US" sz="2600" dirty="0" smtClean="0"/>
              <a:t>Urbana-Champaign</a:t>
            </a:r>
          </a:p>
          <a:p>
            <a:r>
              <a:rPr lang="en-US" sz="2600" dirty="0" smtClean="0"/>
              <a:t>haozhu@illinois.edu</a:t>
            </a:r>
          </a:p>
          <a:p>
            <a:endParaRPr lang="en-US" sz="1500" dirty="0" smtClean="0"/>
          </a:p>
          <a:p>
            <a:pPr lvl="0"/>
            <a:r>
              <a:rPr lang="en-US" sz="2000" smtClean="0">
                <a:solidFill>
                  <a:srgbClr val="000000"/>
                </a:solidFill>
              </a:rPr>
              <a:t>11/2/2015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17: Distribution Factors </a:t>
            </a:r>
          </a:p>
          <a:p>
            <a:r>
              <a:rPr lang="en-US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             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LODFs in PowerWorld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844040"/>
          </a:xfrm>
        </p:spPr>
        <p:txBody>
          <a:bodyPr/>
          <a:lstStyle/>
          <a:p>
            <a:r>
              <a:rPr lang="en-US" dirty="0" smtClean="0"/>
              <a:t>Select Tools, Sensitivities, Line Outage Distribution Factors</a:t>
            </a:r>
          </a:p>
          <a:p>
            <a:pPr lvl="1"/>
            <a:r>
              <a:rPr lang="en-US" dirty="0" smtClean="0"/>
              <a:t>Select the Line using dialogs on right, and click Calculate LODFS; below example shows values for line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94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-2" r="35051" b="50001"/>
          <a:stretch/>
        </p:blipFill>
        <p:spPr bwMode="auto">
          <a:xfrm>
            <a:off x="457200" y="3124200"/>
            <a:ext cx="8046720" cy="348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2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Line LODFs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47800"/>
            <a:ext cx="8535987" cy="4114800"/>
          </a:xfrm>
        </p:spPr>
        <p:txBody>
          <a:bodyPr/>
          <a:lstStyle/>
          <a:p>
            <a:r>
              <a:rPr lang="en-US" dirty="0" smtClean="0"/>
              <a:t>LODFs can also be used to represent multiple device contingencies, but it is usually more involved than just adding the effects of the single device LODFs</a:t>
            </a:r>
          </a:p>
          <a:p>
            <a:r>
              <a:rPr lang="en-US" dirty="0" smtClean="0"/>
              <a:t>Assume a simultaneous outage of lines </a:t>
            </a:r>
            <a:r>
              <a:rPr lang="en-US" i="1" dirty="0" smtClean="0"/>
              <a:t>k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  <a:endParaRPr lang="en-US" i="1" dirty="0" smtClean="0"/>
          </a:p>
          <a:p>
            <a:r>
              <a:rPr lang="en-US" dirty="0" smtClean="0"/>
              <a:t>Now set up two transactions, </a:t>
            </a:r>
            <a:r>
              <a:rPr lang="en-US" altLang="zh-CN" i="1" dirty="0" smtClean="0">
                <a:ea typeface="SimSun" charset="-122"/>
              </a:rPr>
              <a:t>w</a:t>
            </a:r>
            <a:r>
              <a:rPr lang="en-US" altLang="zh-CN" i="1" baseline="-25000" dirty="0" smtClean="0">
                <a:ea typeface="SimSun" charset="-122"/>
              </a:rPr>
              <a:t>k1</a:t>
            </a:r>
            <a:r>
              <a:rPr lang="en-US" altLang="zh-CN" baseline="-25000" dirty="0" smtClean="0">
                <a:ea typeface="SimSun" charset="-122"/>
              </a:rPr>
              <a:t> </a:t>
            </a:r>
            <a:r>
              <a:rPr lang="en-US" altLang="zh-CN" dirty="0" smtClean="0">
                <a:ea typeface="SimSun" charset="-122"/>
              </a:rPr>
              <a:t>(with value </a:t>
            </a:r>
            <a:r>
              <a:rPr lang="en-US" altLang="zh-CN" i="1" dirty="0">
                <a:solidFill>
                  <a:srgbClr val="000000"/>
                </a:solidFill>
                <a:ea typeface="SimSun" charset="-122"/>
                <a:sym typeface="Symbol"/>
              </a:rPr>
              <a:t></a:t>
            </a:r>
            <a:r>
              <a:rPr lang="en-US" altLang="zh-CN" i="1" dirty="0" smtClean="0">
                <a:solidFill>
                  <a:srgbClr val="000000"/>
                </a:solidFill>
                <a:ea typeface="SimSun" charset="-122"/>
                <a:sym typeface="Symbol"/>
              </a:rPr>
              <a:t>t</a:t>
            </a:r>
            <a:r>
              <a:rPr lang="en-US" altLang="zh-CN" i="1" baseline="-25000" dirty="0" smtClean="0">
                <a:solidFill>
                  <a:srgbClr val="000000"/>
                </a:solidFill>
                <a:ea typeface="SimSun" charset="-122"/>
                <a:sym typeface="Symbol"/>
              </a:rPr>
              <a:t>k1</a:t>
            </a:r>
            <a:r>
              <a:rPr lang="en-US" altLang="zh-CN" dirty="0" smtClean="0">
                <a:ea typeface="SimSun" charset="-122"/>
              </a:rPr>
              <a:t>) </a:t>
            </a:r>
            <a:r>
              <a:rPr lang="en-US" altLang="zh-CN" dirty="0" smtClean="0"/>
              <a:t>and </a:t>
            </a:r>
            <a:r>
              <a:rPr lang="en-US" altLang="zh-CN" i="1" dirty="0" smtClean="0">
                <a:ea typeface="SimSun" charset="-122"/>
              </a:rPr>
              <a:t>w</a:t>
            </a:r>
            <a:r>
              <a:rPr lang="en-US" altLang="zh-CN" i="1" baseline="-25000" dirty="0" smtClean="0">
                <a:ea typeface="SimSun" charset="-122"/>
              </a:rPr>
              <a:t>k2</a:t>
            </a:r>
            <a:r>
              <a:rPr lang="en-US" altLang="zh-CN" dirty="0">
                <a:ea typeface="SimSun" charset="-122"/>
              </a:rPr>
              <a:t> </a:t>
            </a:r>
            <a:r>
              <a:rPr lang="en-US" altLang="zh-CN" dirty="0" smtClean="0">
                <a:ea typeface="SimSun" charset="-122"/>
              </a:rPr>
              <a:t>(with value </a:t>
            </a:r>
            <a:r>
              <a:rPr lang="en-US" altLang="zh-CN" i="1" dirty="0">
                <a:solidFill>
                  <a:srgbClr val="000000"/>
                </a:solidFill>
                <a:ea typeface="SimSun" charset="-122"/>
                <a:sym typeface="Symbol"/>
              </a:rPr>
              <a:t></a:t>
            </a:r>
            <a:r>
              <a:rPr lang="en-US" altLang="zh-CN" i="1" dirty="0" smtClean="0">
                <a:solidFill>
                  <a:srgbClr val="000000"/>
                </a:solidFill>
                <a:ea typeface="SimSun" charset="-122"/>
                <a:sym typeface="Symbol"/>
              </a:rPr>
              <a:t>t</a:t>
            </a:r>
            <a:r>
              <a:rPr lang="en-US" altLang="zh-CN" i="1" baseline="-25000" dirty="0" smtClean="0">
                <a:solidFill>
                  <a:srgbClr val="000000"/>
                </a:solidFill>
                <a:ea typeface="SimSun" charset="-122"/>
                <a:sym typeface="Symbol"/>
              </a:rPr>
              <a:t>k2</a:t>
            </a:r>
            <a:r>
              <a:rPr lang="en-US" altLang="zh-CN" dirty="0" smtClean="0">
                <a:ea typeface="SimSun" charset="-122"/>
                <a:sym typeface="Symbol"/>
              </a:rPr>
              <a:t>)</a:t>
            </a:r>
            <a:r>
              <a:rPr lang="en-US" dirty="0" smtClean="0"/>
              <a:t> 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43000" y="4542397"/>
                <a:ext cx="4218141" cy="12730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42397"/>
                <a:ext cx="4218141" cy="12730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4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Line LODFs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Substituting into PTDFs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Equation for the change in flow on line </a:t>
            </a:r>
            <a:r>
              <a:rPr lang="en-US" i="1" dirty="0">
                <a:sym typeface="Euclid Extra"/>
              </a:rPr>
              <a:t>l</a:t>
            </a:r>
            <a:r>
              <a:rPr lang="en-US" dirty="0" smtClean="0">
                <a:sym typeface="Euclid Extra"/>
              </a:rPr>
              <a:t> for the outage of lines </a:t>
            </a:r>
            <a:r>
              <a:rPr lang="en-US" i="1" dirty="0" smtClean="0">
                <a:sym typeface="Euclid Extra"/>
              </a:rPr>
              <a:t>k</a:t>
            </a:r>
            <a:r>
              <a:rPr lang="en-US" i="1" baseline="-25000" dirty="0" smtClean="0">
                <a:sym typeface="Euclid Extra"/>
              </a:rPr>
              <a:t>1</a:t>
            </a:r>
            <a:r>
              <a:rPr lang="en-US" dirty="0" smtClean="0">
                <a:sym typeface="Euclid Extra"/>
              </a:rPr>
              <a:t> and </a:t>
            </a:r>
            <a:r>
              <a:rPr lang="en-US" i="1" dirty="0" smtClean="0">
                <a:sym typeface="Euclid Extra"/>
              </a:rPr>
              <a:t>k</a:t>
            </a:r>
            <a:r>
              <a:rPr lang="en-US" i="1" baseline="-25000" dirty="0" smtClean="0">
                <a:sym typeface="Euclid Extra"/>
              </a:rPr>
              <a:t>2</a:t>
            </a:r>
            <a:r>
              <a:rPr lang="en-US" dirty="0" smtClean="0">
                <a:sym typeface="Euclid Extra"/>
              </a:rPr>
              <a:t> is</a:t>
            </a:r>
          </a:p>
          <a:p>
            <a:pPr marL="0" indent="0">
              <a:buNone/>
            </a:pPr>
            <a:r>
              <a:rPr lang="en-US" dirty="0" smtClean="0">
                <a:sym typeface="Euclid Extra"/>
              </a:rPr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11502"/>
              </p:ext>
            </p:extLst>
          </p:nvPr>
        </p:nvGraphicFramePr>
        <p:xfrm>
          <a:off x="990600" y="4419600"/>
          <a:ext cx="5943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82" name="Equation" r:id="rId3" imgW="5943600" imgH="1143000" progId="Equation.DSMT4">
                  <p:embed/>
                </p:oleObj>
              </mc:Choice>
              <mc:Fallback>
                <p:oleObj name="Equation" r:id="rId3" imgW="59436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19600"/>
                        <a:ext cx="5943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60103"/>
              </p:ext>
            </p:extLst>
          </p:nvPr>
        </p:nvGraphicFramePr>
        <p:xfrm>
          <a:off x="914400" y="1905000"/>
          <a:ext cx="6032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83" name="Equation" r:id="rId5" imgW="6032500" imgH="1181100" progId="Equation.DSMT4">
                  <p:embed/>
                </p:oleObj>
              </mc:Choice>
              <mc:Fallback>
                <p:oleObj name="Equation" r:id="rId5" imgW="6032500" imgH="1181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60325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4953000" y="2819400"/>
                <a:ext cx="322052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𝒌</m:t>
                      </m:r>
                      <m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2819400"/>
                <a:ext cx="322052" cy="228600"/>
              </a:xfrm>
              <a:prstGeom prst="rect">
                <a:avLst/>
              </a:prstGeom>
              <a:blipFill rotWithShape="1">
                <a:blip r:embed="rId7"/>
                <a:stretch>
                  <a:fillRect r="-12963" b="-17949"/>
                </a:stretch>
              </a:blip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6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Line LODFs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Five bus case, outage of lines 2 and 5 to flow on line 4.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746373"/>
              </p:ext>
            </p:extLst>
          </p:nvPr>
        </p:nvGraphicFramePr>
        <p:xfrm>
          <a:off x="1066800" y="2286000"/>
          <a:ext cx="6045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6" name="Equation" r:id="rId3" imgW="6045120" imgH="1143000" progId="Equation.DSMT4">
                  <p:embed/>
                </p:oleObj>
              </mc:Choice>
              <mc:Fallback>
                <p:oleObj name="Equation" r:id="rId3" imgW="604512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6045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726269"/>
              </p:ext>
            </p:extLst>
          </p:nvPr>
        </p:nvGraphicFramePr>
        <p:xfrm>
          <a:off x="533400" y="3810000"/>
          <a:ext cx="7683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7" name="Equation" r:id="rId5" imgW="7683480" imgH="1079280" progId="Equation.DSMT4">
                  <p:embed/>
                </p:oleObj>
              </mc:Choice>
              <mc:Fallback>
                <p:oleObj name="Equation" r:id="rId5" imgW="768348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7683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16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Line LODFs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4208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9" r="19512"/>
          <a:stretch/>
        </p:blipFill>
        <p:spPr bwMode="auto">
          <a:xfrm>
            <a:off x="609600" y="1371598"/>
            <a:ext cx="6553200" cy="504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0" y="1828800"/>
            <a:ext cx="1633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 goes</a:t>
            </a:r>
            <a:br>
              <a:rPr lang="en-US" dirty="0" smtClean="0"/>
            </a:br>
            <a:r>
              <a:rPr lang="en-US" dirty="0" smtClean="0"/>
              <a:t>from 117.5</a:t>
            </a:r>
            <a:br>
              <a:rPr lang="en-US" dirty="0" smtClean="0"/>
            </a:br>
            <a:r>
              <a:rPr lang="en-US" dirty="0" smtClean="0"/>
              <a:t>to 118.0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11"/>
          <p:cNvSpPr txBox="1">
            <a:spLocks noChangeArrowheads="1"/>
          </p:cNvSpPr>
          <p:nvPr/>
        </p:nvSpPr>
        <p:spPr bwMode="auto">
          <a:xfrm>
            <a:off x="365760" y="1280160"/>
            <a:ext cx="8244840" cy="48320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The line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closure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distribution factor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(LCDF), </a:t>
            </a:r>
            <a:r>
              <a:rPr lang="en-US" sz="2800" i="1" dirty="0" err="1" smtClean="0">
                <a:solidFill>
                  <a:srgbClr val="000000"/>
                </a:solidFill>
                <a:latin typeface="+mj-lt"/>
              </a:rPr>
              <a:t>LCDF</a:t>
            </a:r>
            <a:r>
              <a:rPr lang="en-US" sz="2800" i="1" baseline="-25000" dirty="0" err="1">
                <a:solidFill>
                  <a:srgbClr val="000000"/>
                </a:solidFill>
                <a:latin typeface="+mj-lt"/>
                <a:sym typeface="Euclid Extra"/>
              </a:rPr>
              <a:t>l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+mj-lt"/>
                <a:sym typeface="Euclid Extra"/>
              </a:rPr>
              <a:t>,k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, for the closure of line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</a:rPr>
              <a:t> k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(or its addition if it does not already exist) is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the portion of the line active power flow on line 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that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is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distributed to line 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  <a:sym typeface="Euclid Extra"/>
              </a:rPr>
              <a:t>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due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to the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closure of line 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</a:rPr>
              <a:t>k</a:t>
            </a: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marL="457200" indent="-457200" algn="l">
              <a:spcBef>
                <a:spcPct val="5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Since line 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</a:rPr>
              <a:t>k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is currently open, the obvious question is, “what flow on line 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?”</a:t>
            </a:r>
          </a:p>
          <a:p>
            <a:pPr marL="457200" indent="-457200" algn="l">
              <a:spcBef>
                <a:spcPct val="5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Answer (in dc sense) is the flow that will occur when the line is closed (which we do not know before closure)</a:t>
            </a:r>
          </a:p>
        </p:txBody>
      </p:sp>
      <p:sp>
        <p:nvSpPr>
          <p:cNvPr id="532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Line Closure Distribution </a:t>
            </a:r>
            <a:r>
              <a:rPr lang="en-US" altLang="zh-CN" dirty="0" smtClean="0">
                <a:ea typeface="SimSun" charset="-122"/>
              </a:rPr>
              <a:t>Factors (</a:t>
            </a:r>
            <a:r>
              <a:rPr lang="en-US" altLang="zh-CN" dirty="0" smtClean="0"/>
              <a:t>LCDFs)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4" name="Freeform 3"/>
          <p:cNvSpPr>
            <a:spLocks/>
          </p:cNvSpPr>
          <p:nvPr/>
        </p:nvSpPr>
        <p:spPr bwMode="auto">
          <a:xfrm flipV="1">
            <a:off x="4889500" y="1541463"/>
            <a:ext cx="4032250" cy="2944812"/>
          </a:xfrm>
          <a:custGeom>
            <a:avLst/>
            <a:gdLst>
              <a:gd name="T0" fmla="*/ 43358 w 2232"/>
              <a:gd name="T1" fmla="*/ 1700064 h 899"/>
              <a:gd name="T2" fmla="*/ 325181 w 2232"/>
              <a:gd name="T3" fmla="*/ 2014527 h 899"/>
              <a:gd name="T4" fmla="*/ 390218 w 2232"/>
              <a:gd name="T5" fmla="*/ 2093142 h 899"/>
              <a:gd name="T6" fmla="*/ 476933 w 2232"/>
              <a:gd name="T7" fmla="*/ 2328989 h 899"/>
              <a:gd name="T8" fmla="*/ 1062259 w 2232"/>
              <a:gd name="T9" fmla="*/ 2682760 h 899"/>
              <a:gd name="T10" fmla="*/ 1517513 w 2232"/>
              <a:gd name="T11" fmla="*/ 2761375 h 899"/>
              <a:gd name="T12" fmla="*/ 2904954 w 2232"/>
              <a:gd name="T13" fmla="*/ 2800683 h 899"/>
              <a:gd name="T14" fmla="*/ 3056705 w 2232"/>
              <a:gd name="T15" fmla="*/ 2722068 h 899"/>
              <a:gd name="T16" fmla="*/ 3121741 w 2232"/>
              <a:gd name="T17" fmla="*/ 2643452 h 899"/>
              <a:gd name="T18" fmla="*/ 3468602 w 2232"/>
              <a:gd name="T19" fmla="*/ 2446913 h 899"/>
              <a:gd name="T20" fmla="*/ 3772105 w 2232"/>
              <a:gd name="T21" fmla="*/ 2132450 h 899"/>
              <a:gd name="T22" fmla="*/ 3945535 w 2232"/>
              <a:gd name="T23" fmla="*/ 1739372 h 899"/>
              <a:gd name="T24" fmla="*/ 4032250 w 2232"/>
              <a:gd name="T25" fmla="*/ 638752 h 899"/>
              <a:gd name="T26" fmla="*/ 3576995 w 2232"/>
              <a:gd name="T27" fmla="*/ 324290 h 899"/>
              <a:gd name="T28" fmla="*/ 2709845 w 2232"/>
              <a:gd name="T29" fmla="*/ 363597 h 899"/>
              <a:gd name="T30" fmla="*/ 2558094 w 2232"/>
              <a:gd name="T31" fmla="*/ 245674 h 899"/>
              <a:gd name="T32" fmla="*/ 2384664 w 2232"/>
              <a:gd name="T33" fmla="*/ 167058 h 899"/>
              <a:gd name="T34" fmla="*/ 2037804 w 2232"/>
              <a:gd name="T35" fmla="*/ 127750 h 899"/>
              <a:gd name="T36" fmla="*/ 1864374 w 2232"/>
              <a:gd name="T37" fmla="*/ 206366 h 899"/>
              <a:gd name="T38" fmla="*/ 1409119 w 2232"/>
              <a:gd name="T39" fmla="*/ 324290 h 899"/>
              <a:gd name="T40" fmla="*/ 1105617 w 2232"/>
              <a:gd name="T41" fmla="*/ 560137 h 899"/>
              <a:gd name="T42" fmla="*/ 715399 w 2232"/>
              <a:gd name="T43" fmla="*/ 835291 h 899"/>
              <a:gd name="T44" fmla="*/ 411896 w 2232"/>
              <a:gd name="T45" fmla="*/ 1071139 h 899"/>
              <a:gd name="T46" fmla="*/ 86715 w 2232"/>
              <a:gd name="T47" fmla="*/ 1189062 h 899"/>
              <a:gd name="T48" fmla="*/ 0 w 2232"/>
              <a:gd name="T49" fmla="*/ 1424909 h 899"/>
              <a:gd name="T50" fmla="*/ 21679 w 2232"/>
              <a:gd name="T51" fmla="*/ 1621448 h 899"/>
              <a:gd name="T52" fmla="*/ 43358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6562725" y="25749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2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25749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5" name="Line 5"/>
          <p:cNvSpPr>
            <a:spLocks noChangeShapeType="1"/>
          </p:cNvSpPr>
          <p:nvPr/>
        </p:nvSpPr>
        <p:spPr bwMode="auto">
          <a:xfrm>
            <a:off x="6026150" y="23653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27" name="Object 6"/>
          <p:cNvGraphicFramePr>
            <a:graphicFrameLocks noChangeAspect="1"/>
          </p:cNvGraphicFramePr>
          <p:nvPr/>
        </p:nvGraphicFramePr>
        <p:xfrm>
          <a:off x="6276975" y="1708150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3" name="Equation" r:id="rId5" imgW="342720" imgH="431640" progId="Equation.DSMT4">
                  <p:embed/>
                </p:oleObj>
              </mc:Choice>
              <mc:Fallback>
                <p:oleObj name="Equation" r:id="rId5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1708150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6" name="Line 7"/>
          <p:cNvSpPr>
            <a:spLocks noChangeShapeType="1"/>
          </p:cNvSpPr>
          <p:nvPr/>
        </p:nvSpPr>
        <p:spPr bwMode="auto">
          <a:xfrm>
            <a:off x="6673850" y="2231502"/>
            <a:ext cx="4222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28" name="Object 8"/>
          <p:cNvGraphicFramePr>
            <a:graphicFrameLocks noChangeAspect="1"/>
          </p:cNvGraphicFramePr>
          <p:nvPr/>
        </p:nvGraphicFramePr>
        <p:xfrm>
          <a:off x="5667375" y="22320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4" name="Equation" r:id="rId7" imgW="152280" imgH="317160" progId="Equation.DSMT4">
                  <p:embed/>
                </p:oleObj>
              </mc:Choice>
              <mc:Fallback>
                <p:oleObj name="Equation" r:id="rId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22320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7" name="Line 9"/>
          <p:cNvSpPr>
            <a:spLocks noChangeShapeType="1"/>
          </p:cNvSpPr>
          <p:nvPr/>
        </p:nvSpPr>
        <p:spPr bwMode="auto">
          <a:xfrm flipH="1">
            <a:off x="6016625" y="21701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8" name="Line 10"/>
          <p:cNvSpPr>
            <a:spLocks noChangeShapeType="1"/>
          </p:cNvSpPr>
          <p:nvPr/>
        </p:nvSpPr>
        <p:spPr bwMode="auto">
          <a:xfrm flipH="1">
            <a:off x="7985125" y="21574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29" name="Object 11"/>
          <p:cNvGraphicFramePr>
            <a:graphicFrameLocks noChangeAspect="1"/>
          </p:cNvGraphicFramePr>
          <p:nvPr/>
        </p:nvGraphicFramePr>
        <p:xfrm>
          <a:off x="8150225" y="21685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5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0225" y="21685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Line Closure Distribution Factors</a:t>
            </a:r>
          </a:p>
        </p:txBody>
      </p:sp>
      <p:graphicFrame>
        <p:nvGraphicFramePr>
          <p:cNvPr id="5223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428141"/>
              </p:ext>
            </p:extLst>
          </p:nvPr>
        </p:nvGraphicFramePr>
        <p:xfrm>
          <a:off x="6651625" y="3730625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6" name="Equation" r:id="rId11" imgW="876240" imgH="393480" progId="Equation.DSMT4">
                  <p:embed/>
                </p:oleObj>
              </mc:Choice>
              <mc:Fallback>
                <p:oleObj name="Equation" r:id="rId11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3730625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0" name="Line 17"/>
          <p:cNvSpPr>
            <a:spLocks noChangeShapeType="1"/>
          </p:cNvSpPr>
          <p:nvPr/>
        </p:nvSpPr>
        <p:spPr bwMode="auto">
          <a:xfrm>
            <a:off x="6102350" y="3584575"/>
            <a:ext cx="1968500" cy="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765397"/>
              </p:ext>
            </p:extLst>
          </p:nvPr>
        </p:nvGraphicFramePr>
        <p:xfrm>
          <a:off x="6804025" y="2901950"/>
          <a:ext cx="36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7" name="Equation" r:id="rId13" imgW="368280" imgH="431640" progId="Equation.DSMT4">
                  <p:embed/>
                </p:oleObj>
              </mc:Choice>
              <mc:Fallback>
                <p:oleObj name="Equation" r:id="rId13" imgW="368280" imgH="4316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901950"/>
                        <a:ext cx="368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1" name="Line 19"/>
          <p:cNvSpPr>
            <a:spLocks noChangeShapeType="1"/>
          </p:cNvSpPr>
          <p:nvPr/>
        </p:nvSpPr>
        <p:spPr bwMode="auto">
          <a:xfrm>
            <a:off x="6692900" y="3459704"/>
            <a:ext cx="4794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2" name="Object 20"/>
          <p:cNvGraphicFramePr>
            <a:graphicFrameLocks noChangeAspect="1"/>
          </p:cNvGraphicFramePr>
          <p:nvPr/>
        </p:nvGraphicFramePr>
        <p:xfrm>
          <a:off x="5756275" y="33813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8" name="Equation" r:id="rId15" imgW="228600" imgH="330120" progId="Equation.DSMT4">
                  <p:embed/>
                </p:oleObj>
              </mc:Choice>
              <mc:Fallback>
                <p:oleObj name="Equation" r:id="rId15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33813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2" name="Line 21"/>
          <p:cNvSpPr>
            <a:spLocks noChangeShapeType="1"/>
          </p:cNvSpPr>
          <p:nvPr/>
        </p:nvSpPr>
        <p:spPr bwMode="auto">
          <a:xfrm flipH="1">
            <a:off x="6092825" y="33893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3" name="Line 22"/>
          <p:cNvSpPr>
            <a:spLocks noChangeShapeType="1"/>
          </p:cNvSpPr>
          <p:nvPr/>
        </p:nvSpPr>
        <p:spPr bwMode="auto">
          <a:xfrm flipH="1">
            <a:off x="8061325" y="33766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3" name="Object 23"/>
          <p:cNvGraphicFramePr>
            <a:graphicFrameLocks noChangeAspect="1"/>
          </p:cNvGraphicFramePr>
          <p:nvPr/>
        </p:nvGraphicFramePr>
        <p:xfrm>
          <a:off x="8194675" y="33559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9" name="Equation" r:id="rId17" imgW="279360" imgH="406080" progId="Equation.DSMT4">
                  <p:embed/>
                </p:oleObj>
              </mc:Choice>
              <mc:Fallback>
                <p:oleObj name="Equation" r:id="rId17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675" y="33559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4" name="AutoShape 33"/>
          <p:cNvSpPr>
            <a:spLocks noChangeArrowheads="1"/>
          </p:cNvSpPr>
          <p:nvPr/>
        </p:nvSpPr>
        <p:spPr bwMode="auto">
          <a:xfrm>
            <a:off x="3975100" y="3987800"/>
            <a:ext cx="2197100" cy="596900"/>
          </a:xfrm>
          <a:prstGeom prst="wedgeRoundRectCallout">
            <a:avLst>
              <a:gd name="adj1" fmla="val 86278"/>
              <a:gd name="adj2" fmla="val -89630"/>
              <a:gd name="adj3" fmla="val 16667"/>
            </a:avLst>
          </a:prstGeom>
          <a:solidFill>
            <a:srgbClr val="FFFFFF"/>
          </a:solidFill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2800" i="1" dirty="0" smtClean="0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Closed line</a:t>
            </a:r>
            <a:endParaRPr lang="en-US" altLang="zh-CN" sz="2800" i="1" dirty="0">
              <a:solidFill>
                <a:schemeClr val="hlink"/>
              </a:solidFill>
              <a:latin typeface="Times New Roman" pitchFamily="18" charset="0"/>
              <a:ea typeface="SimSun" charset="-122"/>
            </a:endParaRPr>
          </a:p>
        </p:txBody>
      </p:sp>
      <p:sp>
        <p:nvSpPr>
          <p:cNvPr id="52255" name="Freeform 41"/>
          <p:cNvSpPr>
            <a:spLocks/>
          </p:cNvSpPr>
          <p:nvPr/>
        </p:nvSpPr>
        <p:spPr bwMode="auto">
          <a:xfrm flipV="1">
            <a:off x="203200" y="1363663"/>
            <a:ext cx="3930650" cy="2944812"/>
          </a:xfrm>
          <a:custGeom>
            <a:avLst/>
            <a:gdLst>
              <a:gd name="T0" fmla="*/ 42265 w 2232"/>
              <a:gd name="T1" fmla="*/ 1700064 h 899"/>
              <a:gd name="T2" fmla="*/ 316988 w 2232"/>
              <a:gd name="T3" fmla="*/ 2014527 h 899"/>
              <a:gd name="T4" fmla="*/ 380385 w 2232"/>
              <a:gd name="T5" fmla="*/ 2093142 h 899"/>
              <a:gd name="T6" fmla="*/ 464916 w 2232"/>
              <a:gd name="T7" fmla="*/ 2328989 h 899"/>
              <a:gd name="T8" fmla="*/ 1035494 w 2232"/>
              <a:gd name="T9" fmla="*/ 2682760 h 899"/>
              <a:gd name="T10" fmla="*/ 1479277 w 2232"/>
              <a:gd name="T11" fmla="*/ 2761375 h 899"/>
              <a:gd name="T12" fmla="*/ 2831758 w 2232"/>
              <a:gd name="T13" fmla="*/ 2800683 h 899"/>
              <a:gd name="T14" fmla="*/ 2979686 w 2232"/>
              <a:gd name="T15" fmla="*/ 2722068 h 899"/>
              <a:gd name="T16" fmla="*/ 3043083 w 2232"/>
              <a:gd name="T17" fmla="*/ 2643452 h 899"/>
              <a:gd name="T18" fmla="*/ 3381204 w 2232"/>
              <a:gd name="T19" fmla="*/ 2446913 h 899"/>
              <a:gd name="T20" fmla="*/ 3677060 w 2232"/>
              <a:gd name="T21" fmla="*/ 2132450 h 899"/>
              <a:gd name="T22" fmla="*/ 3846120 w 2232"/>
              <a:gd name="T23" fmla="*/ 1739372 h 899"/>
              <a:gd name="T24" fmla="*/ 3930650 w 2232"/>
              <a:gd name="T25" fmla="*/ 638752 h 899"/>
              <a:gd name="T26" fmla="*/ 3486866 w 2232"/>
              <a:gd name="T27" fmla="*/ 324290 h 899"/>
              <a:gd name="T28" fmla="*/ 2641566 w 2232"/>
              <a:gd name="T29" fmla="*/ 363597 h 899"/>
              <a:gd name="T30" fmla="*/ 2493638 w 2232"/>
              <a:gd name="T31" fmla="*/ 245674 h 899"/>
              <a:gd name="T32" fmla="*/ 2324578 w 2232"/>
              <a:gd name="T33" fmla="*/ 167058 h 899"/>
              <a:gd name="T34" fmla="*/ 1986458 w 2232"/>
              <a:gd name="T35" fmla="*/ 127750 h 899"/>
              <a:gd name="T36" fmla="*/ 1817397 w 2232"/>
              <a:gd name="T37" fmla="*/ 206366 h 899"/>
              <a:gd name="T38" fmla="*/ 1373614 w 2232"/>
              <a:gd name="T39" fmla="*/ 324290 h 899"/>
              <a:gd name="T40" fmla="*/ 1077759 w 2232"/>
              <a:gd name="T41" fmla="*/ 560137 h 899"/>
              <a:gd name="T42" fmla="*/ 697373 w 2232"/>
              <a:gd name="T43" fmla="*/ 835291 h 899"/>
              <a:gd name="T44" fmla="*/ 401518 w 2232"/>
              <a:gd name="T45" fmla="*/ 1071139 h 899"/>
              <a:gd name="T46" fmla="*/ 84530 w 2232"/>
              <a:gd name="T47" fmla="*/ 1189062 h 899"/>
              <a:gd name="T48" fmla="*/ 0 w 2232"/>
              <a:gd name="T49" fmla="*/ 1424909 h 899"/>
              <a:gd name="T50" fmla="*/ 21133 w 2232"/>
              <a:gd name="T51" fmla="*/ 1621448 h 899"/>
              <a:gd name="T52" fmla="*/ 42265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5" name="Object 42"/>
          <p:cNvGraphicFramePr>
            <a:graphicFrameLocks noChangeAspect="1"/>
          </p:cNvGraphicFramePr>
          <p:nvPr/>
        </p:nvGraphicFramePr>
        <p:xfrm>
          <a:off x="6772275" y="1720850"/>
          <a:ext cx="82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0" name="Equation" r:id="rId19" imgW="825480" imgH="431640" progId="Equation.DSMT4">
                  <p:embed/>
                </p:oleObj>
              </mc:Choice>
              <mc:Fallback>
                <p:oleObj name="Equation" r:id="rId19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2275" y="1720850"/>
                        <a:ext cx="825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43"/>
          <p:cNvGraphicFramePr>
            <a:graphicFrameLocks noChangeAspect="1"/>
          </p:cNvGraphicFramePr>
          <p:nvPr/>
        </p:nvGraphicFramePr>
        <p:xfrm>
          <a:off x="1800225" y="24098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1" name="Equation" r:id="rId21" imgW="850680" imgH="393480" progId="Equation.DSMT4">
                  <p:embed/>
                </p:oleObj>
              </mc:Choice>
              <mc:Fallback>
                <p:oleObj name="Equation" r:id="rId2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4098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6" name="Line 44"/>
          <p:cNvSpPr>
            <a:spLocks noChangeShapeType="1"/>
          </p:cNvSpPr>
          <p:nvPr/>
        </p:nvSpPr>
        <p:spPr bwMode="auto">
          <a:xfrm>
            <a:off x="1263650" y="22002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7" name="Object 45"/>
          <p:cNvGraphicFramePr>
            <a:graphicFrameLocks noChangeAspect="1"/>
          </p:cNvGraphicFramePr>
          <p:nvPr/>
        </p:nvGraphicFramePr>
        <p:xfrm>
          <a:off x="1647825" y="1533525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2" name="Equation" r:id="rId23" imgW="342720" imgH="431640" progId="Equation.DSMT4">
                  <p:embed/>
                </p:oleObj>
              </mc:Choice>
              <mc:Fallback>
                <p:oleObj name="Equation" r:id="rId23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533525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47"/>
          <p:cNvGraphicFramePr>
            <a:graphicFrameLocks noChangeAspect="1"/>
          </p:cNvGraphicFramePr>
          <p:nvPr/>
        </p:nvGraphicFramePr>
        <p:xfrm>
          <a:off x="904875" y="20669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3" name="Equation" r:id="rId25" imgW="152280" imgH="317160" progId="Equation.DSMT4">
                  <p:embed/>
                </p:oleObj>
              </mc:Choice>
              <mc:Fallback>
                <p:oleObj name="Equation" r:id="rId25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0669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8" name="Line 48"/>
          <p:cNvSpPr>
            <a:spLocks noChangeShapeType="1"/>
          </p:cNvSpPr>
          <p:nvPr/>
        </p:nvSpPr>
        <p:spPr bwMode="auto">
          <a:xfrm flipH="1">
            <a:off x="1254125" y="20050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9" name="Line 49"/>
          <p:cNvSpPr>
            <a:spLocks noChangeShapeType="1"/>
          </p:cNvSpPr>
          <p:nvPr/>
        </p:nvSpPr>
        <p:spPr bwMode="auto">
          <a:xfrm flipH="1">
            <a:off x="3222625" y="19923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39" name="Object 50"/>
          <p:cNvGraphicFramePr>
            <a:graphicFrameLocks noChangeAspect="1"/>
          </p:cNvGraphicFramePr>
          <p:nvPr/>
        </p:nvGraphicFramePr>
        <p:xfrm>
          <a:off x="3387725" y="20034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4" name="Equation" r:id="rId27" imgW="215640" imgH="393480" progId="Equation.DSMT4">
                  <p:embed/>
                </p:oleObj>
              </mc:Choice>
              <mc:Fallback>
                <p:oleObj name="Equation" r:id="rId27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20034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53"/>
          <p:cNvGraphicFramePr>
            <a:graphicFrameLocks noChangeAspect="1"/>
          </p:cNvGraphicFramePr>
          <p:nvPr/>
        </p:nvGraphicFramePr>
        <p:xfrm>
          <a:off x="1006475" y="31019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5" name="Equation" r:id="rId29" imgW="228600" imgH="330120" progId="Equation.DSMT4">
                  <p:embed/>
                </p:oleObj>
              </mc:Choice>
              <mc:Fallback>
                <p:oleObj name="Equation" r:id="rId29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1019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0" name="Line 54"/>
          <p:cNvSpPr>
            <a:spLocks noChangeShapeType="1"/>
          </p:cNvSpPr>
          <p:nvPr/>
        </p:nvSpPr>
        <p:spPr bwMode="auto">
          <a:xfrm flipH="1">
            <a:off x="1343025" y="31099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1" name="Line 55"/>
          <p:cNvSpPr>
            <a:spLocks noChangeShapeType="1"/>
          </p:cNvSpPr>
          <p:nvPr/>
        </p:nvSpPr>
        <p:spPr bwMode="auto">
          <a:xfrm flipH="1">
            <a:off x="3311525" y="30972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241" name="Object 56"/>
          <p:cNvGraphicFramePr>
            <a:graphicFrameLocks noChangeAspect="1"/>
          </p:cNvGraphicFramePr>
          <p:nvPr/>
        </p:nvGraphicFramePr>
        <p:xfrm>
          <a:off x="3444875" y="30765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6" name="Equation" r:id="rId31" imgW="279360" imgH="406080" progId="Equation.DSMT4">
                  <p:embed/>
                </p:oleObj>
              </mc:Choice>
              <mc:Fallback>
                <p:oleObj name="Equation" r:id="rId31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0765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2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933301"/>
              </p:ext>
            </p:extLst>
          </p:nvPr>
        </p:nvGraphicFramePr>
        <p:xfrm>
          <a:off x="2468563" y="5494338"/>
          <a:ext cx="3975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7" name="Equation" r:id="rId33" imgW="3974760" imgH="1028520" progId="Equation.DSMT4">
                  <p:embed/>
                </p:oleObj>
              </mc:Choice>
              <mc:Fallback>
                <p:oleObj name="Equation" r:id="rId33" imgW="39747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494338"/>
                        <a:ext cx="39751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2" name="Text Box 59"/>
          <p:cNvSpPr txBox="1">
            <a:spLocks noChangeArrowheads="1"/>
          </p:cNvSpPr>
          <p:nvPr/>
        </p:nvSpPr>
        <p:spPr bwMode="auto">
          <a:xfrm>
            <a:off x="1101725" y="4699000"/>
            <a:ext cx="19653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rgbClr val="0000FF"/>
                </a:solidFill>
                <a:latin typeface="Times New Roman" pitchFamily="18" charset="0"/>
                <a:ea typeface="SimSun" charset="-122"/>
              </a:rPr>
              <a:t>base case</a:t>
            </a:r>
          </a:p>
        </p:txBody>
      </p:sp>
      <p:sp>
        <p:nvSpPr>
          <p:cNvPr id="52263" name="Text Box 60"/>
          <p:cNvSpPr txBox="1">
            <a:spLocks noChangeArrowheads="1"/>
          </p:cNvSpPr>
          <p:nvPr/>
        </p:nvSpPr>
        <p:spPr bwMode="auto">
          <a:xfrm>
            <a:off x="3733801" y="4724400"/>
            <a:ext cx="4857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800" i="1" dirty="0" smtClean="0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line k addition </a:t>
            </a:r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case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1701590" y="2062354"/>
            <a:ext cx="4222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4" grpId="0" animBg="1"/>
      <p:bldP spid="52245" grpId="0" animBg="1"/>
      <p:bldP spid="52246" grpId="0" animBg="1"/>
      <p:bldP spid="52247" grpId="0" animBg="1"/>
      <p:bldP spid="52248" grpId="0" animBg="1"/>
      <p:bldP spid="52250" grpId="0" animBg="1"/>
      <p:bldP spid="52251" grpId="0" animBg="1"/>
      <p:bldP spid="52252" grpId="0" animBg="1"/>
      <p:bldP spid="52253" grpId="0" animBg="1"/>
      <p:bldP spid="52254" grpId="0" animBg="1"/>
      <p:bldP spid="52255" grpId="0" animBg="1"/>
      <p:bldP spid="52256" grpId="0" animBg="1"/>
      <p:bldP spid="52258" grpId="0" animBg="1"/>
      <p:bldP spid="52259" grpId="0" animBg="1"/>
      <p:bldP spid="52260" grpId="0" animBg="1"/>
      <p:bldP spid="52261" grpId="0" animBg="1"/>
      <p:bldP spid="52262" grpId="0"/>
      <p:bldP spid="52263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LCDF </a:t>
            </a:r>
            <a:r>
              <a:rPr lang="en-US" altLang="zh-CN" dirty="0"/>
              <a:t>:  </a:t>
            </a:r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55311" name="Rectangle 26"/>
          <p:cNvSpPr>
            <a:spLocks noChangeArrowheads="1"/>
          </p:cNvSpPr>
          <p:nvPr/>
        </p:nvSpPr>
        <p:spPr bwMode="auto">
          <a:xfrm>
            <a:off x="365760" y="1280160"/>
            <a:ext cx="8168640" cy="201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457200" indent="-457200" algn="l">
              <a:spcBef>
                <a:spcPct val="30000"/>
              </a:spcBef>
              <a:buClr>
                <a:srgbClr val="008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SimSun" charset="-122"/>
              </a:rPr>
              <a:t>We can evaluate LCDF by reversing the line outage</a:t>
            </a:r>
          </a:p>
          <a:p>
            <a:pPr marL="457200" indent="-457200" algn="l">
              <a:spcBef>
                <a:spcPct val="30000"/>
              </a:spcBef>
              <a:buClr>
                <a:srgbClr val="008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ea typeface="SimSun" charset="-122"/>
              </a:rPr>
              <a:t>Recall how we define LODF</a:t>
            </a:r>
            <a:endParaRPr lang="en-US" altLang="zh-CN" sz="2800" dirty="0">
              <a:solidFill>
                <a:schemeClr val="tx1"/>
              </a:solidFill>
              <a:latin typeface="+mj-lt"/>
              <a:ea typeface="SimSun" charset="-122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0" name="Freeform 36"/>
          <p:cNvSpPr>
            <a:spLocks/>
          </p:cNvSpPr>
          <p:nvPr/>
        </p:nvSpPr>
        <p:spPr bwMode="auto">
          <a:xfrm flipV="1">
            <a:off x="4902200" y="2362200"/>
            <a:ext cx="3930650" cy="2944812"/>
          </a:xfrm>
          <a:custGeom>
            <a:avLst/>
            <a:gdLst>
              <a:gd name="T0" fmla="*/ 42265 w 2232"/>
              <a:gd name="T1" fmla="*/ 1700064 h 899"/>
              <a:gd name="T2" fmla="*/ 316988 w 2232"/>
              <a:gd name="T3" fmla="*/ 2014527 h 899"/>
              <a:gd name="T4" fmla="*/ 380385 w 2232"/>
              <a:gd name="T5" fmla="*/ 2093142 h 899"/>
              <a:gd name="T6" fmla="*/ 464916 w 2232"/>
              <a:gd name="T7" fmla="*/ 2328989 h 899"/>
              <a:gd name="T8" fmla="*/ 1035494 w 2232"/>
              <a:gd name="T9" fmla="*/ 2682760 h 899"/>
              <a:gd name="T10" fmla="*/ 1479277 w 2232"/>
              <a:gd name="T11" fmla="*/ 2761375 h 899"/>
              <a:gd name="T12" fmla="*/ 2831758 w 2232"/>
              <a:gd name="T13" fmla="*/ 2800683 h 899"/>
              <a:gd name="T14" fmla="*/ 2979686 w 2232"/>
              <a:gd name="T15" fmla="*/ 2722068 h 899"/>
              <a:gd name="T16" fmla="*/ 3043083 w 2232"/>
              <a:gd name="T17" fmla="*/ 2643452 h 899"/>
              <a:gd name="T18" fmla="*/ 3381204 w 2232"/>
              <a:gd name="T19" fmla="*/ 2446913 h 899"/>
              <a:gd name="T20" fmla="*/ 3677060 w 2232"/>
              <a:gd name="T21" fmla="*/ 2132450 h 899"/>
              <a:gd name="T22" fmla="*/ 3846120 w 2232"/>
              <a:gd name="T23" fmla="*/ 1739372 h 899"/>
              <a:gd name="T24" fmla="*/ 3930650 w 2232"/>
              <a:gd name="T25" fmla="*/ 638752 h 899"/>
              <a:gd name="T26" fmla="*/ 3486866 w 2232"/>
              <a:gd name="T27" fmla="*/ 324290 h 899"/>
              <a:gd name="T28" fmla="*/ 2641566 w 2232"/>
              <a:gd name="T29" fmla="*/ 363597 h 899"/>
              <a:gd name="T30" fmla="*/ 2493638 w 2232"/>
              <a:gd name="T31" fmla="*/ 245674 h 899"/>
              <a:gd name="T32" fmla="*/ 2324578 w 2232"/>
              <a:gd name="T33" fmla="*/ 167058 h 899"/>
              <a:gd name="T34" fmla="*/ 1986458 w 2232"/>
              <a:gd name="T35" fmla="*/ 127750 h 899"/>
              <a:gd name="T36" fmla="*/ 1817397 w 2232"/>
              <a:gd name="T37" fmla="*/ 206366 h 899"/>
              <a:gd name="T38" fmla="*/ 1373614 w 2232"/>
              <a:gd name="T39" fmla="*/ 324290 h 899"/>
              <a:gd name="T40" fmla="*/ 1077759 w 2232"/>
              <a:gd name="T41" fmla="*/ 560137 h 899"/>
              <a:gd name="T42" fmla="*/ 697373 w 2232"/>
              <a:gd name="T43" fmla="*/ 835291 h 899"/>
              <a:gd name="T44" fmla="*/ 401518 w 2232"/>
              <a:gd name="T45" fmla="*/ 1071139 h 899"/>
              <a:gd name="T46" fmla="*/ 84530 w 2232"/>
              <a:gd name="T47" fmla="*/ 1189062 h 899"/>
              <a:gd name="T48" fmla="*/ 0 w 2232"/>
              <a:gd name="T49" fmla="*/ 1424909 h 899"/>
              <a:gd name="T50" fmla="*/ 21133 w 2232"/>
              <a:gd name="T51" fmla="*/ 1621448 h 899"/>
              <a:gd name="T52" fmla="*/ 42265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Freeform 3"/>
          <p:cNvSpPr>
            <a:spLocks/>
          </p:cNvSpPr>
          <p:nvPr/>
        </p:nvSpPr>
        <p:spPr bwMode="auto">
          <a:xfrm flipV="1">
            <a:off x="114300" y="2384425"/>
            <a:ext cx="4032250" cy="2944812"/>
          </a:xfrm>
          <a:custGeom>
            <a:avLst/>
            <a:gdLst>
              <a:gd name="T0" fmla="*/ 43358 w 2232"/>
              <a:gd name="T1" fmla="*/ 1700064 h 899"/>
              <a:gd name="T2" fmla="*/ 325181 w 2232"/>
              <a:gd name="T3" fmla="*/ 2014527 h 899"/>
              <a:gd name="T4" fmla="*/ 390218 w 2232"/>
              <a:gd name="T5" fmla="*/ 2093142 h 899"/>
              <a:gd name="T6" fmla="*/ 476933 w 2232"/>
              <a:gd name="T7" fmla="*/ 2328989 h 899"/>
              <a:gd name="T8" fmla="*/ 1062259 w 2232"/>
              <a:gd name="T9" fmla="*/ 2682760 h 899"/>
              <a:gd name="T10" fmla="*/ 1517513 w 2232"/>
              <a:gd name="T11" fmla="*/ 2761375 h 899"/>
              <a:gd name="T12" fmla="*/ 2904954 w 2232"/>
              <a:gd name="T13" fmla="*/ 2800683 h 899"/>
              <a:gd name="T14" fmla="*/ 3056705 w 2232"/>
              <a:gd name="T15" fmla="*/ 2722068 h 899"/>
              <a:gd name="T16" fmla="*/ 3121741 w 2232"/>
              <a:gd name="T17" fmla="*/ 2643452 h 899"/>
              <a:gd name="T18" fmla="*/ 3468602 w 2232"/>
              <a:gd name="T19" fmla="*/ 2446913 h 899"/>
              <a:gd name="T20" fmla="*/ 3772105 w 2232"/>
              <a:gd name="T21" fmla="*/ 2132450 h 899"/>
              <a:gd name="T22" fmla="*/ 3945535 w 2232"/>
              <a:gd name="T23" fmla="*/ 1739372 h 899"/>
              <a:gd name="T24" fmla="*/ 4032250 w 2232"/>
              <a:gd name="T25" fmla="*/ 638752 h 899"/>
              <a:gd name="T26" fmla="*/ 3576995 w 2232"/>
              <a:gd name="T27" fmla="*/ 324290 h 899"/>
              <a:gd name="T28" fmla="*/ 2709845 w 2232"/>
              <a:gd name="T29" fmla="*/ 363597 h 899"/>
              <a:gd name="T30" fmla="*/ 2558094 w 2232"/>
              <a:gd name="T31" fmla="*/ 245674 h 899"/>
              <a:gd name="T32" fmla="*/ 2384664 w 2232"/>
              <a:gd name="T33" fmla="*/ 167058 h 899"/>
              <a:gd name="T34" fmla="*/ 2037804 w 2232"/>
              <a:gd name="T35" fmla="*/ 127750 h 899"/>
              <a:gd name="T36" fmla="*/ 1864374 w 2232"/>
              <a:gd name="T37" fmla="*/ 206366 h 899"/>
              <a:gd name="T38" fmla="*/ 1409119 w 2232"/>
              <a:gd name="T39" fmla="*/ 324290 h 899"/>
              <a:gd name="T40" fmla="*/ 1105617 w 2232"/>
              <a:gd name="T41" fmla="*/ 560137 h 899"/>
              <a:gd name="T42" fmla="*/ 715399 w 2232"/>
              <a:gd name="T43" fmla="*/ 835291 h 899"/>
              <a:gd name="T44" fmla="*/ 411896 w 2232"/>
              <a:gd name="T45" fmla="*/ 1071139 h 899"/>
              <a:gd name="T46" fmla="*/ 86715 w 2232"/>
              <a:gd name="T47" fmla="*/ 1189062 h 899"/>
              <a:gd name="T48" fmla="*/ 0 w 2232"/>
              <a:gd name="T49" fmla="*/ 1424909 h 899"/>
              <a:gd name="T50" fmla="*/ 21679 w 2232"/>
              <a:gd name="T51" fmla="*/ 1621448 h 899"/>
              <a:gd name="T52" fmla="*/ 43358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268500"/>
              </p:ext>
            </p:extLst>
          </p:nvPr>
        </p:nvGraphicFramePr>
        <p:xfrm>
          <a:off x="1787525" y="3408362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2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3408362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1250950" y="3198812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3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54989"/>
              </p:ext>
            </p:extLst>
          </p:nvPr>
        </p:nvGraphicFramePr>
        <p:xfrm>
          <a:off x="1978025" y="2551112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3" name="Equation" r:id="rId5" imgW="342720" imgH="431640" progId="Equation.DSMT4">
                  <p:embed/>
                </p:oleObj>
              </mc:Choice>
              <mc:Fallback>
                <p:oleObj name="Equation" r:id="rId5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2551112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1927225" y="3071812"/>
            <a:ext cx="403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3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37801"/>
              </p:ext>
            </p:extLst>
          </p:nvPr>
        </p:nvGraphicFramePr>
        <p:xfrm>
          <a:off x="892175" y="3065462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4" name="Equation" r:id="rId7" imgW="152280" imgH="317160" progId="Equation.DSMT4">
                  <p:embed/>
                </p:oleObj>
              </mc:Choice>
              <mc:Fallback>
                <p:oleObj name="Equation" r:id="rId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3065462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12"/>
          <p:cNvSpPr>
            <a:spLocks noChangeShapeType="1"/>
          </p:cNvSpPr>
          <p:nvPr/>
        </p:nvSpPr>
        <p:spPr bwMode="auto">
          <a:xfrm flipH="1">
            <a:off x="1241425" y="3003550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3209925" y="2990850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3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615074"/>
              </p:ext>
            </p:extLst>
          </p:nvPr>
        </p:nvGraphicFramePr>
        <p:xfrm>
          <a:off x="3375025" y="3001962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5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001962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27813"/>
              </p:ext>
            </p:extLst>
          </p:nvPr>
        </p:nvGraphicFramePr>
        <p:xfrm>
          <a:off x="6813550" y="2633662"/>
          <a:ext cx="876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6" name="Equation" r:id="rId11" imgW="876240" imgH="431640" progId="Equation.DSMT4">
                  <p:embed/>
                </p:oleObj>
              </mc:Choice>
              <mc:Fallback>
                <p:oleObj name="Equation" r:id="rId11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2633662"/>
                        <a:ext cx="876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54317"/>
              </p:ext>
            </p:extLst>
          </p:nvPr>
        </p:nvGraphicFramePr>
        <p:xfrm>
          <a:off x="1876425" y="4564062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7" name="Equation" r:id="rId13" imgW="876240" imgH="393480" progId="Equation.DSMT4">
                  <p:embed/>
                </p:oleObj>
              </mc:Choice>
              <mc:Fallback>
                <p:oleObj name="Equation" r:id="rId13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564062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Line 28"/>
          <p:cNvSpPr>
            <a:spLocks noChangeShapeType="1"/>
          </p:cNvSpPr>
          <p:nvPr/>
        </p:nvSpPr>
        <p:spPr bwMode="auto">
          <a:xfrm>
            <a:off x="1327150" y="4418012"/>
            <a:ext cx="1968500" cy="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414612"/>
              </p:ext>
            </p:extLst>
          </p:nvPr>
        </p:nvGraphicFramePr>
        <p:xfrm>
          <a:off x="2028825" y="3744912"/>
          <a:ext cx="36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8" name="Equation" r:id="rId15" imgW="368280" imgH="431640" progId="Equation.DSMT4">
                  <p:embed/>
                </p:oleObj>
              </mc:Choice>
              <mc:Fallback>
                <p:oleObj name="Equation" r:id="rId15" imgW="368280" imgH="4316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3744912"/>
                        <a:ext cx="368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30"/>
          <p:cNvSpPr>
            <a:spLocks noChangeShapeType="1"/>
          </p:cNvSpPr>
          <p:nvPr/>
        </p:nvSpPr>
        <p:spPr bwMode="auto">
          <a:xfrm>
            <a:off x="2003425" y="4291012"/>
            <a:ext cx="403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827637"/>
              </p:ext>
            </p:extLst>
          </p:nvPr>
        </p:nvGraphicFramePr>
        <p:xfrm>
          <a:off x="981075" y="4214812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9" name="Equation" r:id="rId17" imgW="228600" imgH="330120" progId="Equation.DSMT4">
                  <p:embed/>
                </p:oleObj>
              </mc:Choice>
              <mc:Fallback>
                <p:oleObj name="Equation" r:id="rId17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4214812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32"/>
          <p:cNvSpPr>
            <a:spLocks noChangeShapeType="1"/>
          </p:cNvSpPr>
          <p:nvPr/>
        </p:nvSpPr>
        <p:spPr bwMode="auto">
          <a:xfrm flipH="1">
            <a:off x="1317625" y="4222750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 flipH="1">
            <a:off x="3286125" y="4210050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713802"/>
              </p:ext>
            </p:extLst>
          </p:nvPr>
        </p:nvGraphicFramePr>
        <p:xfrm>
          <a:off x="3419475" y="4189412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0" name="Equation" r:id="rId19" imgW="279360" imgH="406080" progId="Equation.DSMT4">
                  <p:embed/>
                </p:oleObj>
              </mc:Choice>
              <mc:Fallback>
                <p:oleObj name="Equation" r:id="rId19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189412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110711"/>
              </p:ext>
            </p:extLst>
          </p:nvPr>
        </p:nvGraphicFramePr>
        <p:xfrm>
          <a:off x="6499225" y="3408362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1" name="Equation" r:id="rId21" imgW="850680" imgH="393480" progId="Equation.DSMT4">
                  <p:embed/>
                </p:oleObj>
              </mc:Choice>
              <mc:Fallback>
                <p:oleObj name="Equation" r:id="rId2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3408362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5962650" y="3198812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5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492273"/>
              </p:ext>
            </p:extLst>
          </p:nvPr>
        </p:nvGraphicFramePr>
        <p:xfrm>
          <a:off x="6346825" y="2608262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2" name="Equation" r:id="rId23" imgW="342720" imgH="431640" progId="Equation.DSMT4">
                  <p:embed/>
                </p:oleObj>
              </mc:Choice>
              <mc:Fallback>
                <p:oleObj name="Equation" r:id="rId23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2608262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6657975" y="3074987"/>
            <a:ext cx="412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5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950985"/>
              </p:ext>
            </p:extLst>
          </p:nvPr>
        </p:nvGraphicFramePr>
        <p:xfrm>
          <a:off x="5603875" y="3065462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3" name="Equation" r:id="rId25" imgW="152280" imgH="317160" progId="Equation.DSMT4">
                  <p:embed/>
                </p:oleObj>
              </mc:Choice>
              <mc:Fallback>
                <p:oleObj name="Equation" r:id="rId25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3065462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42"/>
          <p:cNvSpPr>
            <a:spLocks noChangeShapeType="1"/>
          </p:cNvSpPr>
          <p:nvPr/>
        </p:nvSpPr>
        <p:spPr bwMode="auto">
          <a:xfrm flipH="1">
            <a:off x="5953125" y="3003550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Line 43"/>
          <p:cNvSpPr>
            <a:spLocks noChangeShapeType="1"/>
          </p:cNvSpPr>
          <p:nvPr/>
        </p:nvSpPr>
        <p:spPr bwMode="auto">
          <a:xfrm flipH="1">
            <a:off x="7921625" y="2990850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5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54576"/>
              </p:ext>
            </p:extLst>
          </p:nvPr>
        </p:nvGraphicFramePr>
        <p:xfrm>
          <a:off x="8086725" y="3001962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4" name="Equation" r:id="rId27" imgW="215640" imgH="393480" progId="Equation.DSMT4">
                  <p:embed/>
                </p:oleObj>
              </mc:Choice>
              <mc:Fallback>
                <p:oleObj name="Equation" r:id="rId27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725" y="3001962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AutoShape 54"/>
          <p:cNvSpPr>
            <a:spLocks noChangeArrowheads="1"/>
          </p:cNvSpPr>
          <p:nvPr/>
        </p:nvSpPr>
        <p:spPr bwMode="auto">
          <a:xfrm>
            <a:off x="4598725" y="5037137"/>
            <a:ext cx="1828800" cy="584200"/>
          </a:xfrm>
          <a:prstGeom prst="wedgeRoundRectCallout">
            <a:avLst>
              <a:gd name="adj1" fmla="val 48859"/>
              <a:gd name="adj2" fmla="val -156878"/>
              <a:gd name="adj3" fmla="val 16667"/>
            </a:avLst>
          </a:prstGeom>
          <a:solidFill>
            <a:srgbClr val="FFFFFF"/>
          </a:solidFill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outaged</a:t>
            </a: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227964"/>
              </p:ext>
            </p:extLst>
          </p:nvPr>
        </p:nvGraphicFramePr>
        <p:xfrm>
          <a:off x="6600825" y="4449762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5" name="Equation" r:id="rId29" imgW="876240" imgH="393480" progId="Equation.DSMT4">
                  <p:embed/>
                </p:oleObj>
              </mc:Choice>
              <mc:Fallback>
                <p:oleObj name="Equation" r:id="rId29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4449762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6051550" y="4303712"/>
            <a:ext cx="1968500" cy="0"/>
          </a:xfrm>
          <a:prstGeom prst="line">
            <a:avLst/>
          </a:prstGeom>
          <a:noFill/>
          <a:ln w="34925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60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285728"/>
              </p:ext>
            </p:extLst>
          </p:nvPr>
        </p:nvGraphicFramePr>
        <p:xfrm>
          <a:off x="5705475" y="4100512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6" name="Equation" r:id="rId31" imgW="228600" imgH="330120" progId="Equation.DSMT4">
                  <p:embed/>
                </p:oleObj>
              </mc:Choice>
              <mc:Fallback>
                <p:oleObj name="Equation" r:id="rId31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100512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6042025" y="4108450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8010525" y="4095750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63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81172"/>
              </p:ext>
            </p:extLst>
          </p:nvPr>
        </p:nvGraphicFramePr>
        <p:xfrm>
          <a:off x="8143875" y="4075112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7" name="Equation" r:id="rId33" imgW="279360" imgH="406080" progId="Equation.DSMT4">
                  <p:embed/>
                </p:oleObj>
              </mc:Choice>
              <mc:Fallback>
                <p:oleObj name="Equation" r:id="rId33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4075112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70408"/>
              </p:ext>
            </p:extLst>
          </p:nvPr>
        </p:nvGraphicFramePr>
        <p:xfrm>
          <a:off x="3062288" y="5786437"/>
          <a:ext cx="3073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8" name="Equation" r:id="rId35" imgW="3073320" imgH="1028520" progId="Equation.DSMT4">
                  <p:embed/>
                </p:oleObj>
              </mc:Choice>
              <mc:Fallback>
                <p:oleObj name="Equation" r:id="rId35" imgW="30733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5786437"/>
                        <a:ext cx="3073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67"/>
          <p:cNvSpPr txBox="1">
            <a:spLocks noChangeArrowheads="1"/>
          </p:cNvSpPr>
          <p:nvPr/>
        </p:nvSpPr>
        <p:spPr bwMode="auto">
          <a:xfrm>
            <a:off x="1241425" y="5340499"/>
            <a:ext cx="19653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rgbClr val="0000FF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base case</a:t>
            </a:r>
          </a:p>
        </p:txBody>
      </p:sp>
      <p:sp>
        <p:nvSpPr>
          <p:cNvPr id="66" name="Text Box 68"/>
          <p:cNvSpPr txBox="1">
            <a:spLocks noChangeArrowheads="1"/>
          </p:cNvSpPr>
          <p:nvPr/>
        </p:nvSpPr>
        <p:spPr bwMode="auto">
          <a:xfrm>
            <a:off x="6356350" y="5507037"/>
            <a:ext cx="23050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outage case</a:t>
            </a:r>
          </a:p>
        </p:txBody>
      </p:sp>
    </p:spTree>
    <p:extLst>
      <p:ext uri="{BB962C8B-B14F-4D97-AF65-F5344CB8AC3E}">
        <p14:creationId xmlns:p14="http://schemas.microsoft.com/office/powerpoint/2010/main" val="30462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5" grpId="0" animBg="1"/>
      <p:bldP spid="37" grpId="0" animBg="1"/>
      <p:bldP spid="38" grpId="0" animBg="1"/>
      <p:bldP spid="42" grpId="0" animBg="1"/>
      <p:bldP spid="44" grpId="0" animBg="1"/>
      <p:bldP spid="46" grpId="0" animBg="1"/>
      <p:bldP spid="47" grpId="0" animBg="1"/>
      <p:bldP spid="50" grpId="0" animBg="1"/>
      <p:bldP spid="52" grpId="0" animBg="1"/>
      <p:bldP spid="54" grpId="0" animBg="1"/>
      <p:bldP spid="55" grpId="0" animBg="1"/>
      <p:bldP spid="57" grpId="0" animBg="1"/>
      <p:bldP spid="59" grpId="0" animBg="1"/>
      <p:bldP spid="61" grpId="0" animBg="1"/>
      <p:bldP spid="62" grpId="0" animBg="1"/>
      <p:bldP spid="6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LCDF :  </a:t>
            </a:r>
            <a:r>
              <a:rPr lang="en-US" altLang="zh-CN" dirty="0" smtClean="0"/>
              <a:t>Evaluation</a:t>
            </a:r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0" y="1280160"/>
                <a:ext cx="8092440" cy="4282440"/>
              </a:xfrm>
              <a:noFill/>
            </p:spPr>
            <p:txBody>
              <a:bodyPr/>
              <a:lstStyle/>
              <a:p>
                <a:pPr marL="461963" indent="-461963"/>
                <a:r>
                  <a:rPr lang="en-US" altLang="zh-CN" dirty="0" smtClean="0">
                    <a:ea typeface="SimSun" charset="-122"/>
                  </a:rPr>
                  <a:t>So the post-outage line flow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dirty="0" smtClean="0">
                    <a:ea typeface="SimSun" charset="-122"/>
                  </a:rPr>
                  <a:t> in LCDF is exactly the pre-outage line </a:t>
                </a:r>
                <a:r>
                  <a:rPr lang="en-US" altLang="zh-CN" i="1" dirty="0" smtClean="0">
                    <a:ea typeface="SimSun" charset="-122"/>
                  </a:rPr>
                  <a:t>k </a:t>
                </a:r>
                <a:r>
                  <a:rPr lang="en-US" altLang="zh-CN" dirty="0" smtClean="0">
                    <a:ea typeface="SimSun" charset="-122"/>
                  </a:rPr>
                  <a:t>flow in LODF</a:t>
                </a:r>
                <a:endParaRPr lang="en-US" altLang="zh-CN" i="1" baseline="-25000" dirty="0" smtClean="0">
                  <a:ea typeface="SimSun" charset="-122"/>
                </a:endParaRPr>
              </a:p>
              <a:p>
                <a:pPr marL="461963" indent="-461963"/>
                <a:r>
                  <a:rPr lang="en-US" altLang="zh-CN" dirty="0" smtClean="0">
                    <a:ea typeface="SimSun" charset="-122"/>
                  </a:rPr>
                  <a:t>But the change in line </a:t>
                </a:r>
                <a:r>
                  <a:rPr lang="en-US" altLang="zh-CN" i="1" dirty="0" smtClean="0">
                    <a:ea typeface="SimSun" charset="-122"/>
                  </a:rPr>
                  <a:t>l </a:t>
                </a:r>
                <a:r>
                  <a:rPr lang="en-US" altLang="zh-CN" dirty="0" smtClean="0">
                    <a:ea typeface="SimSun" charset="-122"/>
                  </a:rPr>
                  <a:t>flow in LCDF becomes the opposite of that in LODF</a:t>
                </a:r>
              </a:p>
              <a:p>
                <a:pPr marL="461963" indent="-461963"/>
                <a:r>
                  <a:rPr lang="en-US" altLang="zh-CN" dirty="0" smtClean="0">
                    <a:ea typeface="SimSun" charset="-122"/>
                  </a:rPr>
                  <a:t>So for the LCDF calculation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  <a:ea typeface="SimSun" charset="-122"/>
                      </a:rPr>
                      <m:t>Δ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𝑙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  <a:ea typeface="SimSun" charset="-122"/>
                      </a:rPr>
                      <m:t>=−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𝑙</m:t>
                        </m:r>
                      </m:sub>
                      <m:sup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𝑘</m:t>
                        </m:r>
                      </m:sup>
                    </m:sSubSup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dirty="0" smtClean="0">
                    <a:ea typeface="SimSun" charset="-122"/>
                  </a:rPr>
                  <a:t> </a:t>
                </a:r>
              </a:p>
              <a:p>
                <a:pPr marL="461963" indent="-461963"/>
                <a:r>
                  <a:rPr lang="en-US" altLang="zh-CN" dirty="0" smtClean="0">
                    <a:latin typeface="+mj-lt"/>
                    <a:ea typeface="SimSun" charset="-122"/>
                  </a:rPr>
                  <a:t>Hence, we have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  <a:ea typeface="SimSun" charset="-122"/>
                        </a:rPr>
                        <m:t>𝐿𝐶𝐷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𝑙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𝑘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/>
                          <a:ea typeface="SimSun" charset="-122"/>
                        </a:rPr>
                        <m:t>= 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  <a:ea typeface="SimSun" charset="-122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/>
                                  <a:ea typeface="SimSun" charset="-122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altLang="zh-CN" b="0" i="1" smtClean="0">
                          <a:latin typeface="Cambria Math"/>
                          <a:ea typeface="SimSun" charset="-122"/>
                        </a:rPr>
                        <m:t>=−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𝑙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/>
                              <a:ea typeface="SimSun" charset="-122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en-US" altLang="zh-CN" dirty="0" smtClean="0">
                  <a:latin typeface="+mj-lt"/>
                  <a:ea typeface="SimSun" charset="-122"/>
                </a:endParaRPr>
              </a:p>
            </p:txBody>
          </p:sp>
        </mc:Choice>
        <mc:Fallback xmlns="">
          <p:sp>
            <p:nvSpPr>
              <p:cNvPr id="563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0" y="1280160"/>
                <a:ext cx="8092440" cy="4282440"/>
              </a:xfrm>
              <a:blipFill rotWithShape="1">
                <a:blip r:embed="rId2"/>
                <a:stretch>
                  <a:fillRect l="-2259" t="-4552" r="-301" b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762000"/>
          </a:xfrm>
        </p:spPr>
        <p:txBody>
          <a:bodyPr/>
          <a:lstStyle/>
          <a:p>
            <a:r>
              <a:rPr lang="en-US" altLang="zh-CN" dirty="0">
                <a:ea typeface="SimSun" charset="-122"/>
              </a:rPr>
              <a:t>Outage Transfer Distribution Factor</a:t>
            </a:r>
            <a:endParaRPr lang="en-US" altLang="zh-CN" dirty="0" smtClean="0">
              <a:ea typeface="SimSun" charset="-122"/>
            </a:endParaRPr>
          </a:p>
        </p:txBody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1"/>
            <a:ext cx="8321040" cy="40538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/>
              <a:t>The outage transfer distribution factor (OTDF</a:t>
            </a:r>
            <a:r>
              <a:rPr lang="en-US" altLang="zh-CN" dirty="0" smtClean="0"/>
              <a:t>) </a:t>
            </a:r>
            <a:r>
              <a:rPr lang="en-US" altLang="zh-CN" dirty="0"/>
              <a:t>is defined as the PTDF </a:t>
            </a:r>
            <a:r>
              <a:rPr lang="en-US" altLang="zh-CN" dirty="0" smtClean="0"/>
              <a:t>with </a:t>
            </a:r>
            <a:r>
              <a:rPr lang="en-US" altLang="zh-CN" dirty="0"/>
              <a:t>the line </a:t>
            </a:r>
            <a:r>
              <a:rPr lang="en-US" altLang="zh-CN" i="1" dirty="0"/>
              <a:t>k</a:t>
            </a:r>
            <a:r>
              <a:rPr lang="en-US" altLang="zh-CN" dirty="0"/>
              <a:t> outaged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/>
              <a:t>The OTDF applies only to the post-contingency configuration of the system since </a:t>
            </a:r>
            <a:r>
              <a:rPr lang="en-US" altLang="zh-CN" dirty="0" smtClean="0"/>
              <a:t>its </a:t>
            </a:r>
            <a:r>
              <a:rPr lang="en-US" altLang="zh-CN" dirty="0"/>
              <a:t>evaluation explicitly considers the </a:t>
            </a:r>
            <a:r>
              <a:rPr lang="en-US" altLang="zh-CN" dirty="0" smtClean="0"/>
              <a:t>line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 outage</a:t>
            </a:r>
          </a:p>
          <a:p>
            <a:pPr marL="461963" indent="-461963">
              <a:spcBef>
                <a:spcPct val="0"/>
              </a:spcBef>
            </a:pPr>
            <a:endParaRPr lang="en-US" altLang="zh-CN" dirty="0"/>
          </a:p>
          <a:p>
            <a:pPr marL="461963" indent="-461963">
              <a:spcBef>
                <a:spcPct val="0"/>
              </a:spcBef>
            </a:pPr>
            <a:endParaRPr lang="en-US" altLang="zh-CN" dirty="0" smtClean="0"/>
          </a:p>
          <a:p>
            <a:pPr marL="461963" indent="-461963">
              <a:spcBef>
                <a:spcPct val="0"/>
              </a:spcBef>
            </a:pPr>
            <a:endParaRPr lang="en-US" altLang="zh-CN" dirty="0"/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/>
              <a:t>This is a quite important value since power system operation is usually contingency constrained</a:t>
            </a:r>
            <a:endParaRPr lang="en-US" altLang="zh-CN" dirty="0"/>
          </a:p>
        </p:txBody>
      </p:sp>
      <p:graphicFrame>
        <p:nvGraphicFramePr>
          <p:cNvPr id="583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24761"/>
              </p:ext>
            </p:extLst>
          </p:nvPr>
        </p:nvGraphicFramePr>
        <p:xfrm>
          <a:off x="2057400" y="3657600"/>
          <a:ext cx="1447800" cy="87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0" name="Equation" r:id="rId3" imgW="1091880" imgH="660240" progId="Equation.DSMT4">
                  <p:embed/>
                </p:oleObj>
              </mc:Choice>
              <mc:Fallback>
                <p:oleObj name="Equation" r:id="rId3" imgW="1091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57600"/>
                        <a:ext cx="1447800" cy="875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</a:t>
            </a:r>
            <a:r>
              <a:rPr lang="en-US" dirty="0" smtClean="0"/>
              <a:t>5 </a:t>
            </a:r>
            <a:r>
              <a:rPr lang="en-US" dirty="0"/>
              <a:t>posted, due </a:t>
            </a:r>
            <a:r>
              <a:rPr lang="en-US" dirty="0" smtClean="0"/>
              <a:t>Nov 11</a:t>
            </a:r>
          </a:p>
          <a:p>
            <a:endParaRPr lang="en-US" dirty="0"/>
          </a:p>
          <a:p>
            <a:r>
              <a:rPr lang="en-US" dirty="0" smtClean="0"/>
              <a:t>Final exam scheduled for the afternoon of Dec. 14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2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Freeform 3"/>
          <p:cNvSpPr>
            <a:spLocks/>
          </p:cNvSpPr>
          <p:nvPr/>
        </p:nvSpPr>
        <p:spPr bwMode="auto">
          <a:xfrm flipV="1">
            <a:off x="1587500" y="1757363"/>
            <a:ext cx="5797550" cy="2703512"/>
          </a:xfrm>
          <a:custGeom>
            <a:avLst/>
            <a:gdLst>
              <a:gd name="T0" fmla="*/ 62339 w 2232"/>
              <a:gd name="T1" fmla="*/ 1560760 h 899"/>
              <a:gd name="T2" fmla="*/ 467544 w 2232"/>
              <a:gd name="T3" fmla="*/ 1849455 h 899"/>
              <a:gd name="T4" fmla="*/ 561053 w 2232"/>
              <a:gd name="T5" fmla="*/ 1921629 h 899"/>
              <a:gd name="T6" fmla="*/ 685732 w 2232"/>
              <a:gd name="T7" fmla="*/ 2138150 h 899"/>
              <a:gd name="T8" fmla="*/ 1527312 w 2232"/>
              <a:gd name="T9" fmla="*/ 2462933 h 899"/>
              <a:gd name="T10" fmla="*/ 2181873 w 2232"/>
              <a:gd name="T11" fmla="*/ 2535106 h 899"/>
              <a:gd name="T12" fmla="*/ 4176729 w 2232"/>
              <a:gd name="T13" fmla="*/ 2571193 h 899"/>
              <a:gd name="T14" fmla="*/ 4394916 w 2232"/>
              <a:gd name="T15" fmla="*/ 2499019 h 899"/>
              <a:gd name="T16" fmla="*/ 4488425 w 2232"/>
              <a:gd name="T17" fmla="*/ 2426846 h 899"/>
              <a:gd name="T18" fmla="*/ 4987139 w 2232"/>
              <a:gd name="T19" fmla="*/ 2246411 h 899"/>
              <a:gd name="T20" fmla="*/ 5423515 w 2232"/>
              <a:gd name="T21" fmla="*/ 1957716 h 899"/>
              <a:gd name="T22" fmla="*/ 5672872 w 2232"/>
              <a:gd name="T23" fmla="*/ 1596847 h 899"/>
              <a:gd name="T24" fmla="*/ 5797550 w 2232"/>
              <a:gd name="T25" fmla="*/ 586413 h 899"/>
              <a:gd name="T26" fmla="*/ 5142987 w 2232"/>
              <a:gd name="T27" fmla="*/ 297717 h 899"/>
              <a:gd name="T28" fmla="*/ 3896203 w 2232"/>
              <a:gd name="T29" fmla="*/ 333804 h 899"/>
              <a:gd name="T30" fmla="*/ 3678015 w 2232"/>
              <a:gd name="T31" fmla="*/ 225543 h 899"/>
              <a:gd name="T32" fmla="*/ 3428658 w 2232"/>
              <a:gd name="T33" fmla="*/ 153369 h 899"/>
              <a:gd name="T34" fmla="*/ 2929945 w 2232"/>
              <a:gd name="T35" fmla="*/ 117283 h 899"/>
              <a:gd name="T36" fmla="*/ 2680588 w 2232"/>
              <a:gd name="T37" fmla="*/ 189456 h 899"/>
              <a:gd name="T38" fmla="*/ 2026025 w 2232"/>
              <a:gd name="T39" fmla="*/ 297717 h 899"/>
              <a:gd name="T40" fmla="*/ 1589651 w 2232"/>
              <a:gd name="T41" fmla="*/ 514239 h 899"/>
              <a:gd name="T42" fmla="*/ 1028597 w 2232"/>
              <a:gd name="T43" fmla="*/ 766847 h 899"/>
              <a:gd name="T44" fmla="*/ 592223 w 2232"/>
              <a:gd name="T45" fmla="*/ 983369 h 899"/>
              <a:gd name="T46" fmla="*/ 124678 w 2232"/>
              <a:gd name="T47" fmla="*/ 1091629 h 899"/>
              <a:gd name="T48" fmla="*/ 0 w 2232"/>
              <a:gd name="T49" fmla="*/ 1308151 h 899"/>
              <a:gd name="T50" fmla="*/ 31170 w 2232"/>
              <a:gd name="T51" fmla="*/ 1488586 h 899"/>
              <a:gd name="T52" fmla="*/ 62339 w 2232"/>
              <a:gd name="T53" fmla="*/ 1560760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Line 4"/>
          <p:cNvSpPr>
            <a:spLocks noChangeShapeType="1"/>
          </p:cNvSpPr>
          <p:nvPr/>
        </p:nvSpPr>
        <p:spPr bwMode="auto">
          <a:xfrm>
            <a:off x="6290574" y="2384101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46" name="Object 5"/>
          <p:cNvGraphicFramePr>
            <a:graphicFrameLocks noChangeAspect="1"/>
          </p:cNvGraphicFramePr>
          <p:nvPr/>
        </p:nvGraphicFramePr>
        <p:xfrm>
          <a:off x="4035425" y="29813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8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29813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3" name="Line 6"/>
          <p:cNvSpPr>
            <a:spLocks noChangeShapeType="1"/>
          </p:cNvSpPr>
          <p:nvPr/>
        </p:nvSpPr>
        <p:spPr bwMode="auto">
          <a:xfrm>
            <a:off x="3498850" y="27717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7"/>
          <p:cNvSpPr>
            <a:spLocks noChangeShapeType="1"/>
          </p:cNvSpPr>
          <p:nvPr/>
        </p:nvSpPr>
        <p:spPr bwMode="auto">
          <a:xfrm rot="10800000" flipH="1">
            <a:off x="6509649" y="1715763"/>
            <a:ext cx="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116447"/>
              </p:ext>
            </p:extLst>
          </p:nvPr>
        </p:nvGraphicFramePr>
        <p:xfrm>
          <a:off x="6522708" y="2509479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9" name="Equation" r:id="rId5" imgW="228600" imgH="241200" progId="Equation.DSMT4">
                  <p:embed/>
                </p:oleObj>
              </mc:Choice>
              <mc:Fallback>
                <p:oleObj name="Equation" r:id="rId5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708" y="2509479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9"/>
          <p:cNvGraphicFramePr>
            <a:graphicFrameLocks noChangeAspect="1"/>
          </p:cNvGraphicFramePr>
          <p:nvPr/>
        </p:nvGraphicFramePr>
        <p:xfrm>
          <a:off x="3797300" y="2060575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0" name="Equation" r:id="rId7" imgW="342720" imgH="431640" progId="Equation.DSMT4">
                  <p:embed/>
                </p:oleObj>
              </mc:Choice>
              <mc:Fallback>
                <p:oleObj name="Equation" r:id="rId7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060575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5" name="Line 10"/>
          <p:cNvSpPr>
            <a:spLocks noChangeShapeType="1"/>
          </p:cNvSpPr>
          <p:nvPr/>
        </p:nvSpPr>
        <p:spPr bwMode="auto">
          <a:xfrm>
            <a:off x="4146550" y="263842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49" name="Object 11"/>
          <p:cNvGraphicFramePr>
            <a:graphicFrameLocks noChangeAspect="1"/>
          </p:cNvGraphicFramePr>
          <p:nvPr/>
        </p:nvGraphicFramePr>
        <p:xfrm>
          <a:off x="3140075" y="26384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1" name="Equation" r:id="rId9" imgW="152280" imgH="317160" progId="Equation.DSMT4">
                  <p:embed/>
                </p:oleObj>
              </mc:Choice>
              <mc:Fallback>
                <p:oleObj name="Equation" r:id="rId9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26384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6" name="Line 12"/>
          <p:cNvSpPr>
            <a:spLocks noChangeShapeType="1"/>
          </p:cNvSpPr>
          <p:nvPr/>
        </p:nvSpPr>
        <p:spPr bwMode="auto">
          <a:xfrm flipH="1">
            <a:off x="3489325" y="25765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13"/>
          <p:cNvSpPr>
            <a:spLocks noChangeShapeType="1"/>
          </p:cNvSpPr>
          <p:nvPr/>
        </p:nvSpPr>
        <p:spPr bwMode="auto">
          <a:xfrm flipH="1">
            <a:off x="5457825" y="25638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50" name="Object 14"/>
          <p:cNvGraphicFramePr>
            <a:graphicFrameLocks noChangeAspect="1"/>
          </p:cNvGraphicFramePr>
          <p:nvPr/>
        </p:nvGraphicFramePr>
        <p:xfrm>
          <a:off x="5622925" y="25749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2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25749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8" name="Line 15"/>
          <p:cNvSpPr>
            <a:spLocks noChangeShapeType="1"/>
          </p:cNvSpPr>
          <p:nvPr/>
        </p:nvSpPr>
        <p:spPr bwMode="auto">
          <a:xfrm>
            <a:off x="2832100" y="2398713"/>
            <a:ext cx="42862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16"/>
          <p:cNvSpPr>
            <a:spLocks noChangeShapeType="1"/>
          </p:cNvSpPr>
          <p:nvPr/>
        </p:nvSpPr>
        <p:spPr bwMode="auto">
          <a:xfrm>
            <a:off x="3051175" y="1743075"/>
            <a:ext cx="0" cy="6477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51" name="Object 17"/>
          <p:cNvGraphicFramePr>
            <a:graphicFrameLocks noChangeAspect="1"/>
          </p:cNvGraphicFramePr>
          <p:nvPr/>
        </p:nvGraphicFramePr>
        <p:xfrm>
          <a:off x="2714625" y="1368425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3" name="Equation" r:id="rId13" imgW="164880" imgH="279360" progId="Equation.DSMT4">
                  <p:embed/>
                </p:oleObj>
              </mc:Choice>
              <mc:Fallback>
                <p:oleObj name="Equation" r:id="rId13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1368425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374867"/>
              </p:ext>
            </p:extLst>
          </p:nvPr>
        </p:nvGraphicFramePr>
        <p:xfrm>
          <a:off x="2667000" y="2490699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4" name="Equation" r:id="rId15" imgW="330120" imgH="241200" progId="Equation.DSMT4">
                  <p:embed/>
                </p:oleObj>
              </mc:Choice>
              <mc:Fallback>
                <p:oleObj name="Equation" r:id="rId15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90699"/>
                        <a:ext cx="330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397987"/>
              </p:ext>
            </p:extLst>
          </p:nvPr>
        </p:nvGraphicFramePr>
        <p:xfrm>
          <a:off x="6147699" y="141731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5" name="Equation" r:id="rId17" imgW="164880" imgH="279360" progId="Equation.DSMT4">
                  <p:embed/>
                </p:oleObj>
              </mc:Choice>
              <mc:Fallback>
                <p:oleObj name="Equation" r:id="rId17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699" y="141731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0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762000"/>
          </a:xfrm>
        </p:spPr>
        <p:txBody>
          <a:bodyPr/>
          <a:lstStyle/>
          <a:p>
            <a:r>
              <a:rPr lang="en-US" altLang="zh-CN" dirty="0" smtClean="0">
                <a:ea typeface="SimSun" charset="-122"/>
              </a:rPr>
              <a:t>Outage Transfer Distribution Factor</a:t>
            </a:r>
          </a:p>
        </p:txBody>
      </p:sp>
      <p:graphicFrame>
        <p:nvGraphicFramePr>
          <p:cNvPr id="57354" name="Object 21"/>
          <p:cNvGraphicFramePr>
            <a:graphicFrameLocks noChangeAspect="1"/>
          </p:cNvGraphicFramePr>
          <p:nvPr/>
        </p:nvGraphicFramePr>
        <p:xfrm>
          <a:off x="4238625" y="2085975"/>
          <a:ext cx="876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6" name="Equation" r:id="rId19" imgW="876240" imgH="431640" progId="Equation.DSMT4">
                  <p:embed/>
                </p:oleObj>
              </mc:Choice>
              <mc:Fallback>
                <p:oleObj name="Equation" r:id="rId19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2085975"/>
                        <a:ext cx="876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872565"/>
              </p:ext>
            </p:extLst>
          </p:nvPr>
        </p:nvGraphicFramePr>
        <p:xfrm>
          <a:off x="2867025" y="1320800"/>
          <a:ext cx="736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7" name="Equation" r:id="rId21" imgW="736560" imgH="368280" progId="Equation.DSMT4">
                  <p:embed/>
                </p:oleObj>
              </mc:Choice>
              <mc:Fallback>
                <p:oleObj name="Equation" r:id="rId21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1320800"/>
                        <a:ext cx="736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362729"/>
              </p:ext>
            </p:extLst>
          </p:nvPr>
        </p:nvGraphicFramePr>
        <p:xfrm>
          <a:off x="6300099" y="1379213"/>
          <a:ext cx="736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8" name="Equation" r:id="rId23" imgW="736560" imgH="368280" progId="Equation.DSMT4">
                  <p:embed/>
                </p:oleObj>
              </mc:Choice>
              <mc:Fallback>
                <p:oleObj name="Equation" r:id="rId23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099" y="1379213"/>
                        <a:ext cx="736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1" name="AutoShape 34"/>
          <p:cNvSpPr>
            <a:spLocks noChangeArrowheads="1"/>
          </p:cNvSpPr>
          <p:nvPr/>
        </p:nvSpPr>
        <p:spPr bwMode="auto">
          <a:xfrm>
            <a:off x="2032000" y="4318000"/>
            <a:ext cx="1587500" cy="711200"/>
          </a:xfrm>
          <a:prstGeom prst="wedgeRoundRectCallout">
            <a:avLst>
              <a:gd name="adj1" fmla="val 83500"/>
              <a:gd name="adj2" fmla="val -127903"/>
              <a:gd name="adj3" fmla="val 16667"/>
            </a:avLst>
          </a:prstGeom>
          <a:solidFill>
            <a:srgbClr val="FFFFFF"/>
          </a:solidFill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zh-CN" sz="2400" i="1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outaged</a:t>
            </a:r>
          </a:p>
          <a:p>
            <a:pPr eaLnBrk="1" hangingPunct="1">
              <a:lnSpc>
                <a:spcPct val="75000"/>
              </a:lnSpc>
            </a:pPr>
            <a:r>
              <a:rPr lang="en-US" altLang="zh-CN" sz="2400" i="1">
                <a:solidFill>
                  <a:schemeClr val="hlink"/>
                </a:solidFill>
                <a:latin typeface="Times New Roman" pitchFamily="18" charset="0"/>
                <a:ea typeface="SimSun" charset="-122"/>
              </a:rPr>
              <a:t>line</a:t>
            </a:r>
          </a:p>
        </p:txBody>
      </p:sp>
      <p:graphicFrame>
        <p:nvGraphicFramePr>
          <p:cNvPr id="5735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9692"/>
              </p:ext>
            </p:extLst>
          </p:nvPr>
        </p:nvGraphicFramePr>
        <p:xfrm>
          <a:off x="4314825" y="3794125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9" name="Equation" r:id="rId25" imgW="876240" imgH="393480" progId="Equation.DSMT4">
                  <p:embed/>
                </p:oleObj>
              </mc:Choice>
              <mc:Fallback>
                <p:oleObj name="Equation" r:id="rId25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3794125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2" name="Line 36"/>
          <p:cNvSpPr>
            <a:spLocks noChangeShapeType="1"/>
          </p:cNvSpPr>
          <p:nvPr/>
        </p:nvSpPr>
        <p:spPr bwMode="auto">
          <a:xfrm>
            <a:off x="3765550" y="3648075"/>
            <a:ext cx="1968500" cy="0"/>
          </a:xfrm>
          <a:prstGeom prst="line">
            <a:avLst/>
          </a:prstGeom>
          <a:noFill/>
          <a:ln w="34925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58" name="Object 37"/>
          <p:cNvGraphicFramePr>
            <a:graphicFrameLocks noChangeAspect="1"/>
          </p:cNvGraphicFramePr>
          <p:nvPr/>
        </p:nvGraphicFramePr>
        <p:xfrm>
          <a:off x="3419475" y="34448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80" name="Equation" r:id="rId27" imgW="228600" imgH="330120" progId="Equation.DSMT4">
                  <p:embed/>
                </p:oleObj>
              </mc:Choice>
              <mc:Fallback>
                <p:oleObj name="Equation" r:id="rId27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4448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3" name="Line 38"/>
          <p:cNvSpPr>
            <a:spLocks noChangeShapeType="1"/>
          </p:cNvSpPr>
          <p:nvPr/>
        </p:nvSpPr>
        <p:spPr bwMode="auto">
          <a:xfrm flipH="1">
            <a:off x="3756025" y="34528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39"/>
          <p:cNvSpPr>
            <a:spLocks noChangeShapeType="1"/>
          </p:cNvSpPr>
          <p:nvPr/>
        </p:nvSpPr>
        <p:spPr bwMode="auto">
          <a:xfrm flipH="1">
            <a:off x="5724525" y="34401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7359" name="Object 40"/>
          <p:cNvGraphicFramePr>
            <a:graphicFrameLocks noChangeAspect="1"/>
          </p:cNvGraphicFramePr>
          <p:nvPr/>
        </p:nvGraphicFramePr>
        <p:xfrm>
          <a:off x="5857875" y="34194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81" name="Equation" r:id="rId29" imgW="279360" imgH="406080" progId="Equation.DSMT4">
                  <p:embed/>
                </p:oleObj>
              </mc:Choice>
              <mc:Fallback>
                <p:oleObj name="Equation" r:id="rId29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4194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574868"/>
              </p:ext>
            </p:extLst>
          </p:nvPr>
        </p:nvGraphicFramePr>
        <p:xfrm>
          <a:off x="2771775" y="5429250"/>
          <a:ext cx="3403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82" name="Equation" r:id="rId31" imgW="3403440" imgH="1091880" progId="Equation.DSMT4">
                  <p:embed/>
                </p:oleObj>
              </mc:Choice>
              <mc:Fallback>
                <p:oleObj name="Equation" r:id="rId31" imgW="340344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429250"/>
                        <a:ext cx="34036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962400" y="5638800"/>
            <a:ext cx="40005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358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OTDF :  </a:t>
            </a:r>
            <a:r>
              <a:rPr lang="en-US" altLang="zh-CN" dirty="0" smtClean="0"/>
              <a:t>Evaluation</a:t>
            </a:r>
            <a:endParaRPr lang="en-US" altLang="zh-CN" dirty="0"/>
          </a:p>
        </p:txBody>
      </p:sp>
      <p:sp>
        <p:nvSpPr>
          <p:cNvPr id="59422" name="Freeform 11"/>
          <p:cNvSpPr>
            <a:spLocks/>
          </p:cNvSpPr>
          <p:nvPr/>
        </p:nvSpPr>
        <p:spPr bwMode="auto">
          <a:xfrm>
            <a:off x="2917825" y="1366838"/>
            <a:ext cx="3636963" cy="2408237"/>
          </a:xfrm>
          <a:custGeom>
            <a:avLst/>
            <a:gdLst>
              <a:gd name="T0" fmla="*/ 39107 w 2232"/>
              <a:gd name="T1" fmla="*/ 1390295 h 899"/>
              <a:gd name="T2" fmla="*/ 293303 w 2232"/>
              <a:gd name="T3" fmla="*/ 1647459 h 899"/>
              <a:gd name="T4" fmla="*/ 351964 w 2232"/>
              <a:gd name="T5" fmla="*/ 1711750 h 899"/>
              <a:gd name="T6" fmla="*/ 430178 w 2232"/>
              <a:gd name="T7" fmla="*/ 1904624 h 899"/>
              <a:gd name="T8" fmla="*/ 958125 w 2232"/>
              <a:gd name="T9" fmla="*/ 2193933 h 899"/>
              <a:gd name="T10" fmla="*/ 1368749 w 2232"/>
              <a:gd name="T11" fmla="*/ 2258225 h 899"/>
              <a:gd name="T12" fmla="*/ 2620177 w 2232"/>
              <a:gd name="T13" fmla="*/ 2290370 h 899"/>
              <a:gd name="T14" fmla="*/ 2757052 w 2232"/>
              <a:gd name="T15" fmla="*/ 2226079 h 899"/>
              <a:gd name="T16" fmla="*/ 2815713 w 2232"/>
              <a:gd name="T17" fmla="*/ 2161788 h 899"/>
              <a:gd name="T18" fmla="*/ 3128570 w 2232"/>
              <a:gd name="T19" fmla="*/ 2001060 h 899"/>
              <a:gd name="T20" fmla="*/ 3402320 w 2232"/>
              <a:gd name="T21" fmla="*/ 1743896 h 899"/>
              <a:gd name="T22" fmla="*/ 3558749 w 2232"/>
              <a:gd name="T23" fmla="*/ 1422441 h 899"/>
              <a:gd name="T24" fmla="*/ 3636963 w 2232"/>
              <a:gd name="T25" fmla="*/ 522365 h 899"/>
              <a:gd name="T26" fmla="*/ 3226338 w 2232"/>
              <a:gd name="T27" fmla="*/ 265201 h 899"/>
              <a:gd name="T28" fmla="*/ 2444195 w 2232"/>
              <a:gd name="T29" fmla="*/ 297346 h 899"/>
              <a:gd name="T30" fmla="*/ 2307320 w 2232"/>
              <a:gd name="T31" fmla="*/ 200910 h 899"/>
              <a:gd name="T32" fmla="*/ 2150892 w 2232"/>
              <a:gd name="T33" fmla="*/ 136619 h 899"/>
              <a:gd name="T34" fmla="*/ 1838035 w 2232"/>
              <a:gd name="T35" fmla="*/ 104473 h 899"/>
              <a:gd name="T36" fmla="*/ 1681607 w 2232"/>
              <a:gd name="T37" fmla="*/ 168764 h 899"/>
              <a:gd name="T38" fmla="*/ 1270982 w 2232"/>
              <a:gd name="T39" fmla="*/ 265201 h 899"/>
              <a:gd name="T40" fmla="*/ 997232 w 2232"/>
              <a:gd name="T41" fmla="*/ 458074 h 899"/>
              <a:gd name="T42" fmla="*/ 645268 w 2232"/>
              <a:gd name="T43" fmla="*/ 683093 h 899"/>
              <a:gd name="T44" fmla="*/ 371518 w 2232"/>
              <a:gd name="T45" fmla="*/ 875966 h 899"/>
              <a:gd name="T46" fmla="*/ 78214 w 2232"/>
              <a:gd name="T47" fmla="*/ 972403 h 899"/>
              <a:gd name="T48" fmla="*/ 0 w 2232"/>
              <a:gd name="T49" fmla="*/ 1165276 h 899"/>
              <a:gd name="T50" fmla="*/ 19554 w 2232"/>
              <a:gd name="T51" fmla="*/ 1326004 h 899"/>
              <a:gd name="T52" fmla="*/ 39107 w 2232"/>
              <a:gd name="T53" fmla="*/ 1390295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394" name="Object 18"/>
          <p:cNvGraphicFramePr>
            <a:graphicFrameLocks noChangeAspect="1"/>
          </p:cNvGraphicFramePr>
          <p:nvPr/>
        </p:nvGraphicFramePr>
        <p:xfrm>
          <a:off x="4479925" y="25876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58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25876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3" name="Line 19"/>
          <p:cNvSpPr>
            <a:spLocks noChangeShapeType="1"/>
          </p:cNvSpPr>
          <p:nvPr/>
        </p:nvSpPr>
        <p:spPr bwMode="auto">
          <a:xfrm>
            <a:off x="3905250" y="24923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395" name="Object 20"/>
          <p:cNvGraphicFramePr>
            <a:graphicFrameLocks noChangeAspect="1"/>
          </p:cNvGraphicFramePr>
          <p:nvPr/>
        </p:nvGraphicFramePr>
        <p:xfrm>
          <a:off x="4648200" y="1849456"/>
          <a:ext cx="57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59" name="Equation" r:id="rId5" imgW="571320" imgH="431640" progId="Equation.DSMT4">
                  <p:embed/>
                </p:oleObj>
              </mc:Choice>
              <mc:Fallback>
                <p:oleObj name="Equation" r:id="rId5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49456"/>
                        <a:ext cx="571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4" name="Line 21"/>
          <p:cNvSpPr>
            <a:spLocks noChangeShapeType="1"/>
          </p:cNvSpPr>
          <p:nvPr/>
        </p:nvSpPr>
        <p:spPr bwMode="auto">
          <a:xfrm>
            <a:off x="4657725" y="2357456"/>
            <a:ext cx="412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396" name="Object 22"/>
          <p:cNvGraphicFramePr>
            <a:graphicFrameLocks noChangeAspect="1"/>
          </p:cNvGraphicFramePr>
          <p:nvPr/>
        </p:nvGraphicFramePr>
        <p:xfrm>
          <a:off x="3546475" y="23590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0" name="Equation" r:id="rId7" imgW="152280" imgH="317160" progId="Equation.DSMT4">
                  <p:embed/>
                </p:oleObj>
              </mc:Choice>
              <mc:Fallback>
                <p:oleObj name="Equation" r:id="rId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23590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5" name="Line 23"/>
          <p:cNvSpPr>
            <a:spLocks noChangeShapeType="1"/>
          </p:cNvSpPr>
          <p:nvPr/>
        </p:nvSpPr>
        <p:spPr bwMode="auto">
          <a:xfrm flipH="1">
            <a:off x="3895725" y="22971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6" name="Line 24"/>
          <p:cNvSpPr>
            <a:spLocks noChangeShapeType="1"/>
          </p:cNvSpPr>
          <p:nvPr/>
        </p:nvSpPr>
        <p:spPr bwMode="auto">
          <a:xfrm flipH="1">
            <a:off x="5864225" y="22844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397" name="Object 25"/>
          <p:cNvGraphicFramePr>
            <a:graphicFrameLocks noChangeAspect="1"/>
          </p:cNvGraphicFramePr>
          <p:nvPr/>
        </p:nvGraphicFramePr>
        <p:xfrm>
          <a:off x="6029325" y="22955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1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22955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26"/>
          <p:cNvGraphicFramePr>
            <a:graphicFrameLocks noChangeAspect="1"/>
          </p:cNvGraphicFramePr>
          <p:nvPr/>
        </p:nvGraphicFramePr>
        <p:xfrm>
          <a:off x="3597275" y="29495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2" name="Equation" r:id="rId11" imgW="228600" imgH="330120" progId="Equation.DSMT4">
                  <p:embed/>
                </p:oleObj>
              </mc:Choice>
              <mc:Fallback>
                <p:oleObj name="Equation" r:id="rId11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9495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27"/>
          <p:cNvGraphicFramePr>
            <a:graphicFrameLocks noChangeAspect="1"/>
          </p:cNvGraphicFramePr>
          <p:nvPr/>
        </p:nvGraphicFramePr>
        <p:xfrm>
          <a:off x="5959475" y="28606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3" name="Equation" r:id="rId13" imgW="279360" imgH="406080" progId="Equation.DSMT4">
                  <p:embed/>
                </p:oleObj>
              </mc:Choice>
              <mc:Fallback>
                <p:oleObj name="Equation" r:id="rId13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28606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7" name="Line 72"/>
          <p:cNvSpPr>
            <a:spLocks noChangeShapeType="1"/>
          </p:cNvSpPr>
          <p:nvPr/>
        </p:nvSpPr>
        <p:spPr bwMode="auto">
          <a:xfrm>
            <a:off x="5435600" y="19034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8" name="Line 73"/>
          <p:cNvSpPr>
            <a:spLocks noChangeShapeType="1"/>
          </p:cNvSpPr>
          <p:nvPr/>
        </p:nvSpPr>
        <p:spPr bwMode="auto">
          <a:xfrm rot="10800000" flipH="1">
            <a:off x="5654675" y="1235075"/>
            <a:ext cx="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00" name="Object 74"/>
          <p:cNvGraphicFramePr>
            <a:graphicFrameLocks noChangeAspect="1"/>
          </p:cNvGraphicFramePr>
          <p:nvPr/>
        </p:nvGraphicFramePr>
        <p:xfrm>
          <a:off x="5959475" y="1749425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4" name="Equation" r:id="rId15" imgW="228600" imgH="241200" progId="Equation.DSMT4">
                  <p:embed/>
                </p:oleObj>
              </mc:Choice>
              <mc:Fallback>
                <p:oleObj name="Equation" r:id="rId15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1749425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9" name="Line 75"/>
          <p:cNvSpPr>
            <a:spLocks noChangeShapeType="1"/>
          </p:cNvSpPr>
          <p:nvPr/>
        </p:nvSpPr>
        <p:spPr bwMode="auto">
          <a:xfrm>
            <a:off x="3949700" y="19669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0" name="Line 76"/>
          <p:cNvSpPr>
            <a:spLocks noChangeShapeType="1"/>
          </p:cNvSpPr>
          <p:nvPr/>
        </p:nvSpPr>
        <p:spPr bwMode="auto">
          <a:xfrm>
            <a:off x="4168775" y="1311275"/>
            <a:ext cx="0" cy="6477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01" name="Object 78"/>
          <p:cNvGraphicFramePr>
            <a:graphicFrameLocks noChangeAspect="1"/>
          </p:cNvGraphicFramePr>
          <p:nvPr/>
        </p:nvGraphicFramePr>
        <p:xfrm>
          <a:off x="4422775" y="1698625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5" name="Equation" r:id="rId17" imgW="330120" imgH="241200" progId="Equation.DSMT4">
                  <p:embed/>
                </p:oleObj>
              </mc:Choice>
              <mc:Fallback>
                <p:oleObj name="Equation" r:id="rId17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1698625"/>
                        <a:ext cx="330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80"/>
          <p:cNvGraphicFramePr>
            <a:graphicFrameLocks noChangeAspect="1"/>
          </p:cNvGraphicFramePr>
          <p:nvPr/>
        </p:nvGraphicFramePr>
        <p:xfrm>
          <a:off x="3400425" y="125095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6" name="Equation" r:id="rId19" imgW="431640" imgH="380880" progId="Equation.DSMT4">
                  <p:embed/>
                </p:oleObj>
              </mc:Choice>
              <mc:Fallback>
                <p:oleObj name="Equation" r:id="rId19" imgW="431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125095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81"/>
          <p:cNvGraphicFramePr>
            <a:graphicFrameLocks noChangeAspect="1"/>
          </p:cNvGraphicFramePr>
          <p:nvPr/>
        </p:nvGraphicFramePr>
        <p:xfrm>
          <a:off x="5788025" y="1184275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7" name="Equation" r:id="rId21" imgW="431640" imgH="380880" progId="Equation.DSMT4">
                  <p:embed/>
                </p:oleObj>
              </mc:Choice>
              <mc:Fallback>
                <p:oleObj name="Equation" r:id="rId21" imgW="431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1184275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82"/>
          <p:cNvGraphicFramePr>
            <a:graphicFrameLocks noChangeAspect="1"/>
          </p:cNvGraphicFramePr>
          <p:nvPr/>
        </p:nvGraphicFramePr>
        <p:xfrm>
          <a:off x="4435475" y="3178175"/>
          <a:ext cx="914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8" name="Equation" r:id="rId23" imgW="914400" imgH="406080" progId="Equation.DSMT4">
                  <p:embed/>
                </p:oleObj>
              </mc:Choice>
              <mc:Fallback>
                <p:oleObj name="Equation" r:id="rId23" imgW="914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3178175"/>
                        <a:ext cx="914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31" name="Line 87"/>
          <p:cNvSpPr>
            <a:spLocks noChangeShapeType="1"/>
          </p:cNvSpPr>
          <p:nvPr/>
        </p:nvSpPr>
        <p:spPr bwMode="auto">
          <a:xfrm flipH="1">
            <a:off x="3883025" y="28940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Line 88"/>
          <p:cNvSpPr>
            <a:spLocks noChangeShapeType="1"/>
          </p:cNvSpPr>
          <p:nvPr/>
        </p:nvSpPr>
        <p:spPr bwMode="auto">
          <a:xfrm flipH="1">
            <a:off x="5851525" y="28813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3" name="Line 90"/>
          <p:cNvSpPr>
            <a:spLocks noChangeShapeType="1"/>
          </p:cNvSpPr>
          <p:nvPr/>
        </p:nvSpPr>
        <p:spPr bwMode="auto">
          <a:xfrm>
            <a:off x="3892550" y="3076575"/>
            <a:ext cx="1968500" cy="0"/>
          </a:xfrm>
          <a:prstGeom prst="line">
            <a:avLst/>
          </a:prstGeom>
          <a:noFill/>
          <a:ln w="34925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Text Box 92"/>
          <p:cNvSpPr txBox="1">
            <a:spLocks noChangeArrowheads="1"/>
          </p:cNvSpPr>
          <p:nvPr/>
        </p:nvSpPr>
        <p:spPr bwMode="auto">
          <a:xfrm>
            <a:off x="6859588" y="2216150"/>
            <a:ext cx="925512" cy="823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>
                <a:solidFill>
                  <a:schemeClr val="tx1"/>
                </a:solidFill>
                <a:latin typeface="Times New Roman" pitchFamily="18" charset="0"/>
                <a:ea typeface="SimSun" charset="-122"/>
              </a:rPr>
              <a:t>=</a:t>
            </a:r>
          </a:p>
        </p:txBody>
      </p:sp>
      <p:sp>
        <p:nvSpPr>
          <p:cNvPr id="59435" name="Freeform 93"/>
          <p:cNvSpPr>
            <a:spLocks/>
          </p:cNvSpPr>
          <p:nvPr/>
        </p:nvSpPr>
        <p:spPr bwMode="auto">
          <a:xfrm>
            <a:off x="377825" y="4208463"/>
            <a:ext cx="3636963" cy="2408237"/>
          </a:xfrm>
          <a:custGeom>
            <a:avLst/>
            <a:gdLst>
              <a:gd name="T0" fmla="*/ 39107 w 2232"/>
              <a:gd name="T1" fmla="*/ 1390295 h 899"/>
              <a:gd name="T2" fmla="*/ 293303 w 2232"/>
              <a:gd name="T3" fmla="*/ 1647459 h 899"/>
              <a:gd name="T4" fmla="*/ 351964 w 2232"/>
              <a:gd name="T5" fmla="*/ 1711750 h 899"/>
              <a:gd name="T6" fmla="*/ 430178 w 2232"/>
              <a:gd name="T7" fmla="*/ 1904624 h 899"/>
              <a:gd name="T8" fmla="*/ 958125 w 2232"/>
              <a:gd name="T9" fmla="*/ 2193933 h 899"/>
              <a:gd name="T10" fmla="*/ 1368749 w 2232"/>
              <a:gd name="T11" fmla="*/ 2258225 h 899"/>
              <a:gd name="T12" fmla="*/ 2620177 w 2232"/>
              <a:gd name="T13" fmla="*/ 2290370 h 899"/>
              <a:gd name="T14" fmla="*/ 2757052 w 2232"/>
              <a:gd name="T15" fmla="*/ 2226079 h 899"/>
              <a:gd name="T16" fmla="*/ 2815713 w 2232"/>
              <a:gd name="T17" fmla="*/ 2161788 h 899"/>
              <a:gd name="T18" fmla="*/ 3128570 w 2232"/>
              <a:gd name="T19" fmla="*/ 2001060 h 899"/>
              <a:gd name="T20" fmla="*/ 3402320 w 2232"/>
              <a:gd name="T21" fmla="*/ 1743896 h 899"/>
              <a:gd name="T22" fmla="*/ 3558749 w 2232"/>
              <a:gd name="T23" fmla="*/ 1422441 h 899"/>
              <a:gd name="T24" fmla="*/ 3636963 w 2232"/>
              <a:gd name="T25" fmla="*/ 522365 h 899"/>
              <a:gd name="T26" fmla="*/ 3226338 w 2232"/>
              <a:gd name="T27" fmla="*/ 265201 h 899"/>
              <a:gd name="T28" fmla="*/ 2444195 w 2232"/>
              <a:gd name="T29" fmla="*/ 297346 h 899"/>
              <a:gd name="T30" fmla="*/ 2307320 w 2232"/>
              <a:gd name="T31" fmla="*/ 200910 h 899"/>
              <a:gd name="T32" fmla="*/ 2150892 w 2232"/>
              <a:gd name="T33" fmla="*/ 136619 h 899"/>
              <a:gd name="T34" fmla="*/ 1838035 w 2232"/>
              <a:gd name="T35" fmla="*/ 104473 h 899"/>
              <a:gd name="T36" fmla="*/ 1681607 w 2232"/>
              <a:gd name="T37" fmla="*/ 168764 h 899"/>
              <a:gd name="T38" fmla="*/ 1270982 w 2232"/>
              <a:gd name="T39" fmla="*/ 265201 h 899"/>
              <a:gd name="T40" fmla="*/ 997232 w 2232"/>
              <a:gd name="T41" fmla="*/ 458074 h 899"/>
              <a:gd name="T42" fmla="*/ 645268 w 2232"/>
              <a:gd name="T43" fmla="*/ 683093 h 899"/>
              <a:gd name="T44" fmla="*/ 371518 w 2232"/>
              <a:gd name="T45" fmla="*/ 875966 h 899"/>
              <a:gd name="T46" fmla="*/ 78214 w 2232"/>
              <a:gd name="T47" fmla="*/ 972403 h 899"/>
              <a:gd name="T48" fmla="*/ 0 w 2232"/>
              <a:gd name="T49" fmla="*/ 1165276 h 899"/>
              <a:gd name="T50" fmla="*/ 19554 w 2232"/>
              <a:gd name="T51" fmla="*/ 1326004 h 899"/>
              <a:gd name="T52" fmla="*/ 39107 w 2232"/>
              <a:gd name="T53" fmla="*/ 1390295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6" name="Line 95"/>
          <p:cNvSpPr>
            <a:spLocks noChangeShapeType="1"/>
          </p:cNvSpPr>
          <p:nvPr/>
        </p:nvSpPr>
        <p:spPr bwMode="auto">
          <a:xfrm>
            <a:off x="1365250" y="5334000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05" name="Object 96"/>
          <p:cNvGraphicFramePr>
            <a:graphicFrameLocks noChangeAspect="1"/>
          </p:cNvGraphicFramePr>
          <p:nvPr/>
        </p:nvGraphicFramePr>
        <p:xfrm>
          <a:off x="1971675" y="4649806"/>
          <a:ext cx="86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9" name="Equation" r:id="rId25" imgW="863280" imgH="533160" progId="Equation.DSMT4">
                  <p:embed/>
                </p:oleObj>
              </mc:Choice>
              <mc:Fallback>
                <p:oleObj name="Equation" r:id="rId25" imgW="863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649806"/>
                        <a:ext cx="863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37" name="Line 97"/>
          <p:cNvSpPr>
            <a:spLocks noChangeShapeType="1"/>
          </p:cNvSpPr>
          <p:nvPr/>
        </p:nvSpPr>
        <p:spPr bwMode="auto">
          <a:xfrm>
            <a:off x="1965325" y="5189556"/>
            <a:ext cx="403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06" name="Object 98"/>
          <p:cNvGraphicFramePr>
            <a:graphicFrameLocks noChangeAspect="1"/>
          </p:cNvGraphicFramePr>
          <p:nvPr/>
        </p:nvGraphicFramePr>
        <p:xfrm>
          <a:off x="1006475" y="52006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0" name="Equation" r:id="rId27" imgW="152280" imgH="317160" progId="Equation.DSMT4">
                  <p:embed/>
                </p:oleObj>
              </mc:Choice>
              <mc:Fallback>
                <p:oleObj name="Equation" r:id="rId2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200650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38" name="Line 99"/>
          <p:cNvSpPr>
            <a:spLocks noChangeShapeType="1"/>
          </p:cNvSpPr>
          <p:nvPr/>
        </p:nvSpPr>
        <p:spPr bwMode="auto">
          <a:xfrm flipH="1">
            <a:off x="1355725" y="5138738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9" name="Line 100"/>
          <p:cNvSpPr>
            <a:spLocks noChangeShapeType="1"/>
          </p:cNvSpPr>
          <p:nvPr/>
        </p:nvSpPr>
        <p:spPr bwMode="auto">
          <a:xfrm flipH="1">
            <a:off x="3324225" y="5126038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07" name="Object 101"/>
          <p:cNvGraphicFramePr>
            <a:graphicFrameLocks noChangeAspect="1"/>
          </p:cNvGraphicFramePr>
          <p:nvPr/>
        </p:nvGraphicFramePr>
        <p:xfrm>
          <a:off x="3489325" y="5137150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1" name="Equation" r:id="rId29" imgW="215640" imgH="393480" progId="Equation.DSMT4">
                  <p:embed/>
                </p:oleObj>
              </mc:Choice>
              <mc:Fallback>
                <p:oleObj name="Equation" r:id="rId2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5137150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8" name="Object 102"/>
          <p:cNvGraphicFramePr>
            <a:graphicFrameLocks noChangeAspect="1"/>
          </p:cNvGraphicFramePr>
          <p:nvPr/>
        </p:nvGraphicFramePr>
        <p:xfrm>
          <a:off x="1057275" y="58928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2" name="Equation" r:id="rId31" imgW="228600" imgH="330120" progId="Equation.DSMT4">
                  <p:embed/>
                </p:oleObj>
              </mc:Choice>
              <mc:Fallback>
                <p:oleObj name="Equation" r:id="rId31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892800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9" name="Object 103"/>
          <p:cNvGraphicFramePr>
            <a:graphicFrameLocks noChangeAspect="1"/>
          </p:cNvGraphicFramePr>
          <p:nvPr/>
        </p:nvGraphicFramePr>
        <p:xfrm>
          <a:off x="3419475" y="5803900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3" name="Equation" r:id="rId33" imgW="279360" imgH="406080" progId="Equation.DSMT4">
                  <p:embed/>
                </p:oleObj>
              </mc:Choice>
              <mc:Fallback>
                <p:oleObj name="Equation" r:id="rId33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803900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0" name="Line 104"/>
          <p:cNvSpPr>
            <a:spLocks noChangeShapeType="1"/>
          </p:cNvSpPr>
          <p:nvPr/>
        </p:nvSpPr>
        <p:spPr bwMode="auto">
          <a:xfrm>
            <a:off x="2895600" y="4745038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1" name="Line 105"/>
          <p:cNvSpPr>
            <a:spLocks noChangeShapeType="1"/>
          </p:cNvSpPr>
          <p:nvPr/>
        </p:nvSpPr>
        <p:spPr bwMode="auto">
          <a:xfrm rot="10800000" flipH="1">
            <a:off x="3114675" y="4076700"/>
            <a:ext cx="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0" name="Object 106"/>
          <p:cNvGraphicFramePr>
            <a:graphicFrameLocks noChangeAspect="1"/>
          </p:cNvGraphicFramePr>
          <p:nvPr/>
        </p:nvGraphicFramePr>
        <p:xfrm>
          <a:off x="3419475" y="4591050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4" name="Equation" r:id="rId35" imgW="228600" imgH="241200" progId="Equation.DSMT4">
                  <p:embed/>
                </p:oleObj>
              </mc:Choice>
              <mc:Fallback>
                <p:oleObj name="Equation" r:id="rId35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591050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1" name="Object 113"/>
          <p:cNvGraphicFramePr>
            <a:graphicFrameLocks noChangeAspect="1"/>
          </p:cNvGraphicFramePr>
          <p:nvPr/>
        </p:nvGraphicFramePr>
        <p:xfrm>
          <a:off x="3378200" y="393700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5" name="Equation" r:id="rId36" imgW="431640" imgH="380880" progId="Equation.DSMT4">
                  <p:embed/>
                </p:oleObj>
              </mc:Choice>
              <mc:Fallback>
                <p:oleObj name="Equation" r:id="rId36" imgW="431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93700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2" name="Line 115"/>
          <p:cNvSpPr>
            <a:spLocks noChangeShapeType="1"/>
          </p:cNvSpPr>
          <p:nvPr/>
        </p:nvSpPr>
        <p:spPr bwMode="auto">
          <a:xfrm flipH="1">
            <a:off x="1343025" y="5837238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3" name="Line 116"/>
          <p:cNvSpPr>
            <a:spLocks noChangeShapeType="1"/>
          </p:cNvSpPr>
          <p:nvPr/>
        </p:nvSpPr>
        <p:spPr bwMode="auto">
          <a:xfrm flipH="1">
            <a:off x="3311525" y="5824538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4" name="Line 117"/>
          <p:cNvSpPr>
            <a:spLocks noChangeShapeType="1"/>
          </p:cNvSpPr>
          <p:nvPr/>
        </p:nvSpPr>
        <p:spPr bwMode="auto">
          <a:xfrm>
            <a:off x="1352550" y="6019800"/>
            <a:ext cx="1968500" cy="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5" name="Freeform 118"/>
          <p:cNvSpPr>
            <a:spLocks/>
          </p:cNvSpPr>
          <p:nvPr/>
        </p:nvSpPr>
        <p:spPr bwMode="auto">
          <a:xfrm>
            <a:off x="4886325" y="4208463"/>
            <a:ext cx="3636963" cy="2408237"/>
          </a:xfrm>
          <a:custGeom>
            <a:avLst/>
            <a:gdLst>
              <a:gd name="T0" fmla="*/ 39107 w 2232"/>
              <a:gd name="T1" fmla="*/ 1390295 h 899"/>
              <a:gd name="T2" fmla="*/ 293303 w 2232"/>
              <a:gd name="T3" fmla="*/ 1647459 h 899"/>
              <a:gd name="T4" fmla="*/ 351964 w 2232"/>
              <a:gd name="T5" fmla="*/ 1711750 h 899"/>
              <a:gd name="T6" fmla="*/ 430178 w 2232"/>
              <a:gd name="T7" fmla="*/ 1904624 h 899"/>
              <a:gd name="T8" fmla="*/ 958125 w 2232"/>
              <a:gd name="T9" fmla="*/ 2193933 h 899"/>
              <a:gd name="T10" fmla="*/ 1368749 w 2232"/>
              <a:gd name="T11" fmla="*/ 2258225 h 899"/>
              <a:gd name="T12" fmla="*/ 2620177 w 2232"/>
              <a:gd name="T13" fmla="*/ 2290370 h 899"/>
              <a:gd name="T14" fmla="*/ 2757052 w 2232"/>
              <a:gd name="T15" fmla="*/ 2226079 h 899"/>
              <a:gd name="T16" fmla="*/ 2815713 w 2232"/>
              <a:gd name="T17" fmla="*/ 2161788 h 899"/>
              <a:gd name="T18" fmla="*/ 3128570 w 2232"/>
              <a:gd name="T19" fmla="*/ 2001060 h 899"/>
              <a:gd name="T20" fmla="*/ 3402320 w 2232"/>
              <a:gd name="T21" fmla="*/ 1743896 h 899"/>
              <a:gd name="T22" fmla="*/ 3558749 w 2232"/>
              <a:gd name="T23" fmla="*/ 1422441 h 899"/>
              <a:gd name="T24" fmla="*/ 3636963 w 2232"/>
              <a:gd name="T25" fmla="*/ 522365 h 899"/>
              <a:gd name="T26" fmla="*/ 3226338 w 2232"/>
              <a:gd name="T27" fmla="*/ 265201 h 899"/>
              <a:gd name="T28" fmla="*/ 2444195 w 2232"/>
              <a:gd name="T29" fmla="*/ 297346 h 899"/>
              <a:gd name="T30" fmla="*/ 2307320 w 2232"/>
              <a:gd name="T31" fmla="*/ 200910 h 899"/>
              <a:gd name="T32" fmla="*/ 2150892 w 2232"/>
              <a:gd name="T33" fmla="*/ 136619 h 899"/>
              <a:gd name="T34" fmla="*/ 1838035 w 2232"/>
              <a:gd name="T35" fmla="*/ 104473 h 899"/>
              <a:gd name="T36" fmla="*/ 1681607 w 2232"/>
              <a:gd name="T37" fmla="*/ 168764 h 899"/>
              <a:gd name="T38" fmla="*/ 1270982 w 2232"/>
              <a:gd name="T39" fmla="*/ 265201 h 899"/>
              <a:gd name="T40" fmla="*/ 997232 w 2232"/>
              <a:gd name="T41" fmla="*/ 458074 h 899"/>
              <a:gd name="T42" fmla="*/ 645268 w 2232"/>
              <a:gd name="T43" fmla="*/ 683093 h 899"/>
              <a:gd name="T44" fmla="*/ 371518 w 2232"/>
              <a:gd name="T45" fmla="*/ 875966 h 899"/>
              <a:gd name="T46" fmla="*/ 78214 w 2232"/>
              <a:gd name="T47" fmla="*/ 972403 h 899"/>
              <a:gd name="T48" fmla="*/ 0 w 2232"/>
              <a:gd name="T49" fmla="*/ 1165276 h 899"/>
              <a:gd name="T50" fmla="*/ 19554 w 2232"/>
              <a:gd name="T51" fmla="*/ 1326004 h 899"/>
              <a:gd name="T52" fmla="*/ 39107 w 2232"/>
              <a:gd name="T53" fmla="*/ 1390295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6" name="Line 120"/>
          <p:cNvSpPr>
            <a:spLocks noChangeShapeType="1"/>
          </p:cNvSpPr>
          <p:nvPr/>
        </p:nvSpPr>
        <p:spPr bwMode="auto">
          <a:xfrm>
            <a:off x="5873750" y="5334000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2" name="Object 121"/>
          <p:cNvGraphicFramePr>
            <a:graphicFrameLocks noChangeAspect="1"/>
          </p:cNvGraphicFramePr>
          <p:nvPr/>
        </p:nvGraphicFramePr>
        <p:xfrm>
          <a:off x="6388100" y="4575175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6" name="Equation" r:id="rId38" imgW="876240" imgH="533160" progId="Equation.DSMT4">
                  <p:embed/>
                </p:oleObj>
              </mc:Choice>
              <mc:Fallback>
                <p:oleObj name="Equation" r:id="rId38" imgW="8762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4575175"/>
                        <a:ext cx="876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7" name="Line 122"/>
          <p:cNvSpPr>
            <a:spLocks noChangeShapeType="1"/>
          </p:cNvSpPr>
          <p:nvPr/>
        </p:nvSpPr>
        <p:spPr bwMode="auto">
          <a:xfrm>
            <a:off x="6435725" y="5180554"/>
            <a:ext cx="441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3" name="Object 123"/>
          <p:cNvGraphicFramePr>
            <a:graphicFrameLocks noChangeAspect="1"/>
          </p:cNvGraphicFramePr>
          <p:nvPr/>
        </p:nvGraphicFramePr>
        <p:xfrm>
          <a:off x="5514975" y="52006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7" name="Equation" r:id="rId40" imgW="152280" imgH="317160" progId="Equation.DSMT4">
                  <p:embed/>
                </p:oleObj>
              </mc:Choice>
              <mc:Fallback>
                <p:oleObj name="Equation" r:id="rId40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200650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8" name="Line 124"/>
          <p:cNvSpPr>
            <a:spLocks noChangeShapeType="1"/>
          </p:cNvSpPr>
          <p:nvPr/>
        </p:nvSpPr>
        <p:spPr bwMode="auto">
          <a:xfrm flipH="1">
            <a:off x="5864225" y="5138738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9" name="Line 125"/>
          <p:cNvSpPr>
            <a:spLocks noChangeShapeType="1"/>
          </p:cNvSpPr>
          <p:nvPr/>
        </p:nvSpPr>
        <p:spPr bwMode="auto">
          <a:xfrm flipH="1">
            <a:off x="7832725" y="5126038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4" name="Object 126"/>
          <p:cNvGraphicFramePr>
            <a:graphicFrameLocks noChangeAspect="1"/>
          </p:cNvGraphicFramePr>
          <p:nvPr/>
        </p:nvGraphicFramePr>
        <p:xfrm>
          <a:off x="7997825" y="5137150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8" name="Equation" r:id="rId42" imgW="215640" imgH="393480" progId="Equation.DSMT4">
                  <p:embed/>
                </p:oleObj>
              </mc:Choice>
              <mc:Fallback>
                <p:oleObj name="Equation" r:id="rId42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7825" y="5137150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5" name="Object 127"/>
          <p:cNvGraphicFramePr>
            <a:graphicFrameLocks noChangeAspect="1"/>
          </p:cNvGraphicFramePr>
          <p:nvPr/>
        </p:nvGraphicFramePr>
        <p:xfrm>
          <a:off x="5565775" y="57912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9" name="Equation" r:id="rId44" imgW="228600" imgH="330120" progId="Equation.DSMT4">
                  <p:embed/>
                </p:oleObj>
              </mc:Choice>
              <mc:Fallback>
                <p:oleObj name="Equation" r:id="rId44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5791200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6" name="Object 128"/>
          <p:cNvGraphicFramePr>
            <a:graphicFrameLocks noChangeAspect="1"/>
          </p:cNvGraphicFramePr>
          <p:nvPr/>
        </p:nvGraphicFramePr>
        <p:xfrm>
          <a:off x="7927975" y="5702300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80" name="Equation" r:id="rId46" imgW="279360" imgH="406080" progId="Equation.DSMT4">
                  <p:embed/>
                </p:oleObj>
              </mc:Choice>
              <mc:Fallback>
                <p:oleObj name="Equation" r:id="rId46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702300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50" name="Line 140"/>
          <p:cNvSpPr>
            <a:spLocks noChangeShapeType="1"/>
          </p:cNvSpPr>
          <p:nvPr/>
        </p:nvSpPr>
        <p:spPr bwMode="auto">
          <a:xfrm flipH="1">
            <a:off x="5851525" y="5735638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1" name="Line 141"/>
          <p:cNvSpPr>
            <a:spLocks noChangeShapeType="1"/>
          </p:cNvSpPr>
          <p:nvPr/>
        </p:nvSpPr>
        <p:spPr bwMode="auto">
          <a:xfrm flipH="1">
            <a:off x="7820025" y="5722938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2" name="Line 142"/>
          <p:cNvSpPr>
            <a:spLocks noChangeShapeType="1"/>
          </p:cNvSpPr>
          <p:nvPr/>
        </p:nvSpPr>
        <p:spPr bwMode="auto">
          <a:xfrm>
            <a:off x="5861050" y="5918200"/>
            <a:ext cx="1968500" cy="0"/>
          </a:xfrm>
          <a:prstGeom prst="line">
            <a:avLst/>
          </a:prstGeom>
          <a:noFill/>
          <a:ln w="34925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7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265752"/>
              </p:ext>
            </p:extLst>
          </p:nvPr>
        </p:nvGraphicFramePr>
        <p:xfrm>
          <a:off x="2003425" y="559435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81" name="Equation" r:id="rId48" imgW="596880" imgH="431640" progId="Equation.DSMT4">
                  <p:embed/>
                </p:oleObj>
              </mc:Choice>
              <mc:Fallback>
                <p:oleObj name="Equation" r:id="rId48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559435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53" name="Text Box 144"/>
          <p:cNvSpPr txBox="1">
            <a:spLocks noChangeArrowheads="1"/>
          </p:cNvSpPr>
          <p:nvPr/>
        </p:nvSpPr>
        <p:spPr bwMode="auto">
          <a:xfrm>
            <a:off x="3976688" y="5048250"/>
            <a:ext cx="925512" cy="823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dirty="0">
                <a:solidFill>
                  <a:schemeClr val="tx1"/>
                </a:solidFill>
                <a:latin typeface="Times New Roman" pitchFamily="18" charset="0"/>
                <a:ea typeface="SimSun" charset="-122"/>
              </a:rPr>
              <a:t>+</a:t>
            </a:r>
          </a:p>
        </p:txBody>
      </p:sp>
      <p:sp>
        <p:nvSpPr>
          <p:cNvPr id="59454" name="Line 145"/>
          <p:cNvSpPr>
            <a:spLocks noChangeShapeType="1"/>
          </p:cNvSpPr>
          <p:nvPr/>
        </p:nvSpPr>
        <p:spPr bwMode="auto">
          <a:xfrm>
            <a:off x="1435100" y="47482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5" name="Line 146"/>
          <p:cNvSpPr>
            <a:spLocks noChangeShapeType="1"/>
          </p:cNvSpPr>
          <p:nvPr/>
        </p:nvSpPr>
        <p:spPr bwMode="auto">
          <a:xfrm>
            <a:off x="1654175" y="4092575"/>
            <a:ext cx="0" cy="6477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18" name="Object 147"/>
          <p:cNvGraphicFramePr>
            <a:graphicFrameLocks noChangeAspect="1"/>
          </p:cNvGraphicFramePr>
          <p:nvPr/>
        </p:nvGraphicFramePr>
        <p:xfrm>
          <a:off x="1908175" y="4479925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82" name="Equation" r:id="rId50" imgW="330120" imgH="241200" progId="Equation.DSMT4">
                  <p:embed/>
                </p:oleObj>
              </mc:Choice>
              <mc:Fallback>
                <p:oleObj name="Equation" r:id="rId50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479925"/>
                        <a:ext cx="330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9" name="Object 148"/>
          <p:cNvGraphicFramePr>
            <a:graphicFrameLocks noChangeAspect="1"/>
          </p:cNvGraphicFramePr>
          <p:nvPr/>
        </p:nvGraphicFramePr>
        <p:xfrm>
          <a:off x="885825" y="403225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83" name="Equation" r:id="rId51" imgW="431640" imgH="380880" progId="Equation.DSMT4">
                  <p:embed/>
                </p:oleObj>
              </mc:Choice>
              <mc:Fallback>
                <p:oleObj name="Equation" r:id="rId51" imgW="431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03225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9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9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9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9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  <p:bldP spid="59423" grpId="0" animBg="1"/>
      <p:bldP spid="59424" grpId="0" animBg="1"/>
      <p:bldP spid="59425" grpId="0" animBg="1"/>
      <p:bldP spid="59426" grpId="0" animBg="1"/>
      <p:bldP spid="59427" grpId="0" animBg="1"/>
      <p:bldP spid="59428" grpId="0" animBg="1"/>
      <p:bldP spid="59429" grpId="0" animBg="1"/>
      <p:bldP spid="59430" grpId="0" animBg="1"/>
      <p:bldP spid="59431" grpId="0" animBg="1"/>
      <p:bldP spid="59432" grpId="0" animBg="1"/>
      <p:bldP spid="59433" grpId="0" animBg="1"/>
      <p:bldP spid="59434" grpId="0"/>
      <p:bldP spid="59435" grpId="0" animBg="1"/>
      <p:bldP spid="59436" grpId="0" animBg="1"/>
      <p:bldP spid="59437" grpId="0" animBg="1"/>
      <p:bldP spid="59438" grpId="0" animBg="1"/>
      <p:bldP spid="59439" grpId="0" animBg="1"/>
      <p:bldP spid="59440" grpId="0" animBg="1"/>
      <p:bldP spid="59441" grpId="0" animBg="1"/>
      <p:bldP spid="59442" grpId="0" animBg="1"/>
      <p:bldP spid="59443" grpId="0" animBg="1"/>
      <p:bldP spid="59444" grpId="0" animBg="1"/>
      <p:bldP spid="59445" grpId="0" animBg="1"/>
      <p:bldP spid="59446" grpId="0" animBg="1"/>
      <p:bldP spid="59447" grpId="0" animBg="1"/>
      <p:bldP spid="59448" grpId="0" animBg="1"/>
      <p:bldP spid="59449" grpId="0" animBg="1"/>
      <p:bldP spid="59450" grpId="0" animBg="1"/>
      <p:bldP spid="59451" grpId="0" animBg="1"/>
      <p:bldP spid="59452" grpId="0" animBg="1"/>
      <p:bldP spid="59453" grpId="0"/>
      <p:bldP spid="59454" grpId="0" animBg="1"/>
      <p:bldP spid="594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OTDF :  </a:t>
            </a:r>
            <a:r>
              <a:rPr lang="en-US" altLang="zh-CN" dirty="0" smtClean="0"/>
              <a:t>Evaluation</a:t>
            </a:r>
            <a:endParaRPr lang="en-US" altLang="zh-CN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9067800" cy="6127750"/>
          </a:xfrm>
          <a:noFill/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Since</a:t>
            </a:r>
          </a:p>
          <a:p>
            <a:pPr marL="461963" indent="-461963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  <a:cs typeface="Times New Roman" pitchFamily="18" charset="0"/>
              </a:rPr>
              <a:t>                                         </a:t>
            </a:r>
          </a:p>
          <a:p>
            <a:pPr marL="461963" indent="-461963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  <a:cs typeface="Times New Roman" pitchFamily="18" charset="0"/>
              </a:rPr>
              <a:t>	and</a:t>
            </a:r>
          </a:p>
          <a:p>
            <a:pPr marL="461963" indent="-461963">
              <a:spcBef>
                <a:spcPct val="60000"/>
              </a:spcBef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  <a:cs typeface="Times New Roman" pitchFamily="18" charset="0"/>
              </a:rPr>
              <a:t>	then</a:t>
            </a:r>
            <a:br>
              <a:rPr lang="en-US" altLang="zh-CN" dirty="0" smtClean="0">
                <a:ea typeface="SimSun" charset="-122"/>
                <a:cs typeface="Times New Roman" pitchFamily="18" charset="0"/>
              </a:rPr>
            </a:br>
            <a:r>
              <a:rPr lang="en-US" altLang="zh-CN" dirty="0" smtClean="0">
                <a:ea typeface="SimSun" charset="-122"/>
                <a:cs typeface="Times New Roman" pitchFamily="18" charset="0"/>
              </a:rPr>
              <a:t/>
            </a:r>
            <a:br>
              <a:rPr lang="en-US" altLang="zh-CN" dirty="0" smtClean="0">
                <a:ea typeface="SimSun" charset="-122"/>
                <a:cs typeface="Times New Roman" pitchFamily="18" charset="0"/>
              </a:rPr>
            </a:br>
            <a:r>
              <a:rPr lang="en-US" altLang="zh-CN" dirty="0" smtClean="0">
                <a:ea typeface="SimSun" charset="-122"/>
                <a:cs typeface="Times New Roman" pitchFamily="18" charset="0"/>
              </a:rPr>
              <a:t>so that</a:t>
            </a:r>
            <a:endParaRPr lang="en-US" altLang="zh-CN" dirty="0">
              <a:ea typeface="SimSun" charset="-122"/>
            </a:endParaRPr>
          </a:p>
          <a:p>
            <a:pPr marL="461963" indent="-461963">
              <a:spcBef>
                <a:spcPct val="60000"/>
              </a:spcBef>
              <a:buFont typeface="Wingdings" pitchFamily="2" charset="2"/>
              <a:buNone/>
            </a:pPr>
            <a:endParaRPr lang="en-US" altLang="zh-CN" dirty="0" smtClean="0">
              <a:ea typeface="SimSun" charset="-122"/>
              <a:cs typeface="Times New Roman" pitchFamily="18" charset="0"/>
            </a:endParaRPr>
          </a:p>
        </p:txBody>
      </p:sp>
      <p:graphicFrame>
        <p:nvGraphicFramePr>
          <p:cNvPr id="604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661346"/>
              </p:ext>
            </p:extLst>
          </p:nvPr>
        </p:nvGraphicFramePr>
        <p:xfrm>
          <a:off x="1905000" y="1295400"/>
          <a:ext cx="247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6" name="Equation" r:id="rId3" imgW="2476440" imgH="533160" progId="Equation.DSMT4">
                  <p:embed/>
                </p:oleObj>
              </mc:Choice>
              <mc:Fallback>
                <p:oleObj name="Equation" r:id="rId3" imgW="24764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95400"/>
                        <a:ext cx="2476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64776"/>
              </p:ext>
            </p:extLst>
          </p:nvPr>
        </p:nvGraphicFramePr>
        <p:xfrm>
          <a:off x="1841500" y="2133600"/>
          <a:ext cx="222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7" name="Equation" r:id="rId5" imgW="2222280" imgH="533160" progId="Equation.DSMT4">
                  <p:embed/>
                </p:oleObj>
              </mc:Choice>
              <mc:Fallback>
                <p:oleObj name="Equation" r:id="rId5" imgW="2222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133600"/>
                        <a:ext cx="2222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84317"/>
              </p:ext>
            </p:extLst>
          </p:nvPr>
        </p:nvGraphicFramePr>
        <p:xfrm>
          <a:off x="1803400" y="2819400"/>
          <a:ext cx="464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8" name="Equation" r:id="rId7" imgW="4647960" imgH="533160" progId="Equation.DSMT4">
                  <p:embed/>
                </p:oleObj>
              </mc:Choice>
              <mc:Fallback>
                <p:oleObj name="Equation" r:id="rId7" imgW="4647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819400"/>
                        <a:ext cx="464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495822"/>
              </p:ext>
            </p:extLst>
          </p:nvPr>
        </p:nvGraphicFramePr>
        <p:xfrm>
          <a:off x="1073150" y="4343400"/>
          <a:ext cx="6540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9" name="Equation" r:id="rId9" imgW="6540480" imgH="596880" progId="Equation.DSMT4">
                  <p:embed/>
                </p:oleObj>
              </mc:Choice>
              <mc:Fallback>
                <p:oleObj name="Equation" r:id="rId9" imgW="65404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343400"/>
                        <a:ext cx="65405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938375"/>
              </p:ext>
            </p:extLst>
          </p:nvPr>
        </p:nvGraphicFramePr>
        <p:xfrm>
          <a:off x="1579563" y="5334000"/>
          <a:ext cx="41814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0" name="Equation" r:id="rId11" imgW="3581280" imgH="723600" progId="Equation.DSMT4">
                  <p:embed/>
                </p:oleObj>
              </mc:Choice>
              <mc:Fallback>
                <p:oleObj name="Equation" r:id="rId11" imgW="35812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5334000"/>
                        <a:ext cx="41814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Say we would like to know the PTDF on line 1 for a transaction between buses 2 and 3 with line 2 out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229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1" r="20786"/>
          <a:stretch/>
        </p:blipFill>
        <p:spPr bwMode="auto">
          <a:xfrm>
            <a:off x="1676400" y="2285998"/>
            <a:ext cx="5486400" cy="420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6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Hence we want to calculate these values without having to explicitly outage line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4239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1" r="19991"/>
          <a:stretch/>
        </p:blipFill>
        <p:spPr bwMode="auto">
          <a:xfrm>
            <a:off x="990600" y="2362200"/>
            <a:ext cx="5242560" cy="39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17117" y="3143071"/>
            <a:ext cx="2222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value we</a:t>
            </a:r>
            <a:br>
              <a:rPr lang="en-US" dirty="0" smtClean="0"/>
            </a:br>
            <a:r>
              <a:rPr lang="en-US" dirty="0" smtClean="0"/>
              <a:t>are looking for </a:t>
            </a:r>
          </a:p>
          <a:p>
            <a:r>
              <a:rPr lang="en-US" dirty="0" smtClean="0"/>
              <a:t>is 0.2 (20%)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Bus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Evaluating: the PTDF </a:t>
            </a:r>
            <a:r>
              <a:rPr lang="en-US" dirty="0"/>
              <a:t>for the bus 2 to 3 transaction </a:t>
            </a:r>
            <a:r>
              <a:rPr lang="en-US" dirty="0" smtClean="0"/>
              <a:t>on line 1 is 0.2727; it is 0.1818 on line 2 (from buses 1 to 3); the LODF is on line 1 for the outage of line 2 is -0.4</a:t>
            </a:r>
          </a:p>
          <a:p>
            <a:r>
              <a:rPr lang="en-US" dirty="0" smtClean="0"/>
              <a:t>Hence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 smtClean="0"/>
          </a:p>
          <a:p>
            <a:r>
              <a:rPr lang="en-US" dirty="0" smtClean="0"/>
              <a:t>For line 4 (buses 2 to 3) the value is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230297"/>
              </p:ext>
            </p:extLst>
          </p:nvPr>
        </p:nvGraphicFramePr>
        <p:xfrm>
          <a:off x="2057400" y="2971800"/>
          <a:ext cx="5722938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2" name="Equation" r:id="rId3" imgW="4902120" imgH="1257120" progId="Equation.DSMT4">
                  <p:embed/>
                </p:oleObj>
              </mc:Choice>
              <mc:Fallback>
                <p:oleObj name="Equation" r:id="rId3" imgW="49021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5722938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951029"/>
              </p:ext>
            </p:extLst>
          </p:nvPr>
        </p:nvGraphicFramePr>
        <p:xfrm>
          <a:off x="2133600" y="5334000"/>
          <a:ext cx="5486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3" name="Equation" r:id="rId5" imgW="4698720" imgH="393480" progId="Equation.DSMT4">
                  <p:embed/>
                </p:oleObj>
              </mc:Choice>
              <mc:Fallback>
                <p:oleObj name="Equation" r:id="rId5" imgW="469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0"/>
                        <a:ext cx="54864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6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762000"/>
          </a:xfrm>
        </p:spPr>
        <p:txBody>
          <a:bodyPr/>
          <a:lstStyle/>
          <a:p>
            <a:r>
              <a:rPr lang="en-US" altLang="zh-CN" dirty="0" smtClean="0"/>
              <a:t>UTC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now revisit the uncommitted transfer capability (UTC) calculation using PTDFs and LODFs</a:t>
            </a:r>
          </a:p>
          <a:p>
            <a:r>
              <a:rPr lang="en-US" dirty="0" smtClean="0"/>
              <a:t>Recall trying to determine maximum transfer between two areas (or buses in our example)</a:t>
            </a:r>
          </a:p>
          <a:p>
            <a:r>
              <a:rPr lang="en-US" dirty="0" smtClean="0"/>
              <a:t>For base case maximums are quickly determined with PTDFs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43077"/>
              </p:ext>
            </p:extLst>
          </p:nvPr>
        </p:nvGraphicFramePr>
        <p:xfrm>
          <a:off x="2286000" y="4038600"/>
          <a:ext cx="441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0" name="Equation" r:id="rId3" imgW="1803240" imgH="558720" progId="Equation.DSMT4">
                  <p:embed/>
                </p:oleObj>
              </mc:Choice>
              <mc:Fallback>
                <p:oleObj name="Equation" r:id="rId3" imgW="18032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38600"/>
                        <a:ext cx="441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1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UTC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For the contingencies we 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Then as before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10098"/>
              </p:ext>
            </p:extLst>
          </p:nvPr>
        </p:nvGraphicFramePr>
        <p:xfrm>
          <a:off x="617538" y="1981200"/>
          <a:ext cx="57769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0" name="Equation" r:id="rId3" imgW="2641320" imgH="685800" progId="Equation.DSMT4">
                  <p:embed/>
                </p:oleObj>
              </mc:Choice>
              <mc:Fallback>
                <p:oleObj name="Equation" r:id="rId3" imgW="2641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981200"/>
                        <a:ext cx="5776912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85456"/>
              </p:ext>
            </p:extLst>
          </p:nvPr>
        </p:nvGraphicFramePr>
        <p:xfrm>
          <a:off x="3130550" y="3886200"/>
          <a:ext cx="37211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1" name="Equation" r:id="rId5" imgW="3619440" imgH="672840" progId="Equation.DSMT4">
                  <p:embed/>
                </p:oleObj>
              </mc:Choice>
              <mc:Fallback>
                <p:oleObj name="Equation" r:id="rId5" imgW="36194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3886200"/>
                        <a:ext cx="37211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9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01668"/>
              </p:ext>
            </p:extLst>
          </p:nvPr>
        </p:nvGraphicFramePr>
        <p:xfrm>
          <a:off x="533400" y="1371600"/>
          <a:ext cx="2197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0" name="Equation" r:id="rId3" imgW="2197080" imgH="495000" progId="Equation.DSMT4">
                  <p:embed/>
                </p:oleObj>
              </mc:Choice>
              <mc:Fallback>
                <p:oleObj name="Equation" r:id="rId3" imgW="21970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197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79235"/>
              </p:ext>
            </p:extLst>
          </p:nvPr>
        </p:nvGraphicFramePr>
        <p:xfrm>
          <a:off x="3295650" y="1308100"/>
          <a:ext cx="506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1" name="Equation" r:id="rId5" imgW="5067000" imgH="571320" progId="Equation.DSMT4">
                  <p:embed/>
                </p:oleObj>
              </mc:Choice>
              <mc:Fallback>
                <p:oleObj name="Equation" r:id="rId5" imgW="50670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1308100"/>
                        <a:ext cx="5067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068408"/>
              </p:ext>
            </p:extLst>
          </p:nvPr>
        </p:nvGraphicFramePr>
        <p:xfrm>
          <a:off x="1358900" y="1993900"/>
          <a:ext cx="612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2" name="Equation" r:id="rId7" imgW="6121080" imgH="571320" progId="Equation.DSMT4">
                  <p:embed/>
                </p:oleObj>
              </mc:Choice>
              <mc:Fallback>
                <p:oleObj name="Equation" r:id="rId7" imgW="61210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1993900"/>
                        <a:ext cx="6121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9067" name="Picture 11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7" r="20145"/>
          <a:stretch/>
        </p:blipFill>
        <p:spPr bwMode="auto">
          <a:xfrm>
            <a:off x="1905000" y="2743200"/>
            <a:ext cx="468172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5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  <a:endParaRPr lang="en-US" dirty="0" smtClean="0">
              <a:ea typeface="SimSun" charset="-122"/>
            </a:endParaRPr>
          </a:p>
        </p:txBody>
      </p:sp>
      <p:graphicFrame>
        <p:nvGraphicFramePr>
          <p:cNvPr id="6861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78748"/>
              </p:ext>
            </p:extLst>
          </p:nvPr>
        </p:nvGraphicFramePr>
        <p:xfrm>
          <a:off x="457200" y="1905000"/>
          <a:ext cx="822759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2" name="Equation" r:id="rId3" imgW="9778680" imgH="4800600" progId="Equation.DSMT4">
                  <p:embed/>
                </p:oleObj>
              </mc:Choice>
              <mc:Fallback>
                <p:oleObj name="Equation" r:id="rId3" imgW="9778680" imgH="4800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227593" cy="4038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7"/>
          <p:cNvSpPr txBox="1">
            <a:spLocks noChangeArrowheads="1"/>
          </p:cNvSpPr>
          <p:nvPr/>
        </p:nvSpPr>
        <p:spPr bwMode="auto">
          <a:xfrm>
            <a:off x="365760" y="1280160"/>
            <a:ext cx="516255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ea typeface="SimSun" charset="-122"/>
              </a:rPr>
              <a:t>Therefore, for the base case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Analysis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16240" cy="5986463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System description and notation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Motivation for the sensitivity analysis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Derivations of (linearized) flow sensitivity</a:t>
            </a:r>
          </a:p>
          <a:p>
            <a:pPr marL="461963" indent="-461963"/>
            <a:r>
              <a:rPr lang="en-US" altLang="zh-CN" b="1" dirty="0" smtClean="0">
                <a:ea typeface="SimSun" charset="-122"/>
              </a:rPr>
              <a:t>Definitions of the various distribution factors</a:t>
            </a:r>
          </a:p>
          <a:p>
            <a:pPr marL="461963" indent="-461963"/>
            <a:r>
              <a:rPr lang="en-US" altLang="zh-CN" b="1" dirty="0" smtClean="0">
                <a:ea typeface="SimSun" charset="-122"/>
              </a:rPr>
              <a:t>Analysis of the </a:t>
            </a:r>
            <a:r>
              <a:rPr lang="en-US" altLang="zh-CN" b="1" dirty="0">
                <a:ea typeface="SimSun" charset="-122"/>
              </a:rPr>
              <a:t>distribution factors</a:t>
            </a:r>
          </a:p>
          <a:p>
            <a:pPr marL="461963" indent="-461963"/>
            <a:r>
              <a:rPr lang="en-US" altLang="zh-CN" b="1" dirty="0" smtClean="0">
                <a:ea typeface="SimSun" charset="-122"/>
              </a:rPr>
              <a:t>Distribution factor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  <a:endParaRPr lang="zh-CN" altLang="en-US" dirty="0" smtClean="0">
              <a:ea typeface="SimSun" charset="-122"/>
            </a:endParaRP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1"/>
            <a:ext cx="8244840" cy="47396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For the contingency case corresponding to the outage of the line 2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>The limiting value is line 4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endParaRPr lang="en-US" altLang="zh-CN" dirty="0">
              <a:ea typeface="SimSun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 smtClean="0">
                <a:ea typeface="SimSun" charset="-122"/>
              </a:rPr>
              <a:t>Hence the UTC is limited by the contingency </a:t>
            </a:r>
            <a:r>
              <a:rPr lang="en-US" altLang="zh-CN" smtClean="0">
                <a:ea typeface="SimSun" charset="-122"/>
              </a:rPr>
              <a:t>to 23.0</a:t>
            </a:r>
            <a:endParaRPr lang="en-US" altLang="zh-CN" dirty="0" smtClean="0">
              <a:ea typeface="SimSun" charset="-122"/>
            </a:endParaRPr>
          </a:p>
        </p:txBody>
      </p:sp>
      <p:graphicFrame>
        <p:nvGraphicFramePr>
          <p:cNvPr id="696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46092"/>
              </p:ext>
            </p:extLst>
          </p:nvPr>
        </p:nvGraphicFramePr>
        <p:xfrm>
          <a:off x="1574800" y="1905000"/>
          <a:ext cx="57912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2" name="Equation" r:id="rId3" imgW="5790960" imgH="1511280" progId="Equation.DSMT4">
                  <p:embed/>
                </p:oleObj>
              </mc:Choice>
              <mc:Fallback>
                <p:oleObj name="Equation" r:id="rId3" imgW="5790960" imgH="1511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905000"/>
                        <a:ext cx="57912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93474"/>
              </p:ext>
            </p:extLst>
          </p:nvPr>
        </p:nvGraphicFramePr>
        <p:xfrm>
          <a:off x="1498600" y="4114800"/>
          <a:ext cx="65786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3" name="Equation" r:id="rId5" imgW="6578280" imgH="1257120" progId="Equation.DSMT4">
                  <p:embed/>
                </p:oleObj>
              </mc:Choice>
              <mc:Fallback>
                <p:oleObj name="Equation" r:id="rId5" imgW="657828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114800"/>
                        <a:ext cx="65786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 contingencies consisted of single element failures (N-1), though utilities have long considered multiple element contingencies</a:t>
            </a:r>
          </a:p>
          <a:p>
            <a:pPr lvl="1"/>
            <a:r>
              <a:rPr lang="en-US" dirty="0" smtClean="0"/>
              <a:t>Some can be quite complex</a:t>
            </a:r>
          </a:p>
          <a:p>
            <a:r>
              <a:rPr lang="en-US" dirty="0" smtClean="0"/>
              <a:t>N-2 involves considering all double element contingencies</a:t>
            </a:r>
          </a:p>
          <a:p>
            <a:r>
              <a:rPr lang="en-US" dirty="0" smtClean="0"/>
              <a:t>N-1-1 is used to describe contingencies in which a single element contingency occurs, the system is re-dispatched, then a second contingency occurs</a:t>
            </a:r>
          </a:p>
          <a:p>
            <a:pPr lvl="1"/>
            <a:r>
              <a:rPr lang="en-US" dirty="0" smtClean="0"/>
              <a:t>The number of contingencies considered following the first contingency can be quite large, coming close to N-2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Additional Comments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1" y="1356360"/>
            <a:ext cx="8778239" cy="51206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Distribution factors are defined as small signal sensitivities, but in practice, they are also used for simulating large disturbance cases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Distribution factors are widely applied in the operation of electricity markets where the rapid evaluation of the impacts of each transaction on the line flows is required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>
                <a:ea typeface="SimSun" charset="-122"/>
              </a:rPr>
              <a:t>Applications to actual system show that the distribution factors provide satisfactory results in terms of accuracy</a:t>
            </a:r>
          </a:p>
          <a:p>
            <a:pPr marL="461963" indent="-461963">
              <a:spcBef>
                <a:spcPct val="0"/>
              </a:spcBef>
            </a:pPr>
            <a:r>
              <a:rPr lang="en-US" dirty="0"/>
              <a:t>For multiple applications that require fast turn around time, distribution factors are used very widely, particularly, in the market environment</a:t>
            </a:r>
          </a:p>
          <a:p>
            <a:pPr marL="461963" indent="-461963">
              <a:spcBef>
                <a:spcPct val="0"/>
              </a:spcBef>
            </a:pPr>
            <a:endParaRPr lang="en-US" altLang="zh-CN" dirty="0" smtClean="0">
              <a:ea typeface="SimSun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Distribution Factors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1" y="1280160"/>
            <a:ext cx="8168640" cy="45872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/>
              <a:t>Various additional distribution factors may be defined </a:t>
            </a:r>
          </a:p>
          <a:p>
            <a:pPr marL="1025525" lvl="1" indent="-449263">
              <a:spcBef>
                <a:spcPct val="0"/>
              </a:spcBef>
            </a:pPr>
            <a:r>
              <a:rPr lang="en-US" altLang="zh-CN" dirty="0"/>
              <a:t>power transfer distribution factor (PTDF)</a:t>
            </a:r>
          </a:p>
          <a:p>
            <a:pPr marL="1025525" lvl="1" indent="-449263"/>
            <a:r>
              <a:rPr lang="en-US" altLang="zh-CN" dirty="0"/>
              <a:t>line outage distribution factor (LODF)</a:t>
            </a:r>
          </a:p>
          <a:p>
            <a:pPr marL="1025525" lvl="1" indent="-449263"/>
            <a:r>
              <a:rPr lang="en-US" altLang="zh-CN" dirty="0"/>
              <a:t>line </a:t>
            </a:r>
            <a:r>
              <a:rPr lang="en-US" altLang="zh-CN" dirty="0" smtClean="0"/>
              <a:t>closure </a:t>
            </a:r>
            <a:r>
              <a:rPr lang="en-US" altLang="zh-CN" dirty="0"/>
              <a:t>distribution factor (</a:t>
            </a:r>
            <a:r>
              <a:rPr lang="en-US" altLang="zh-CN" dirty="0" smtClean="0"/>
              <a:t>LCDF)</a:t>
            </a:r>
          </a:p>
          <a:p>
            <a:pPr marL="1025525" lvl="1" indent="-449263">
              <a:spcBef>
                <a:spcPct val="0"/>
              </a:spcBef>
            </a:pPr>
            <a:r>
              <a:rPr lang="en-US" altLang="zh-CN" dirty="0" smtClean="0"/>
              <a:t>outage </a:t>
            </a:r>
            <a:r>
              <a:rPr lang="en-US" altLang="zh-CN" dirty="0"/>
              <a:t>transfer distribution factor (OTDF</a:t>
            </a:r>
            <a:r>
              <a:rPr lang="en-US" altLang="zh-CN" dirty="0" smtClean="0"/>
              <a:t>)</a:t>
            </a:r>
          </a:p>
          <a:p>
            <a:pPr marL="1025525" lvl="1" indent="-449263">
              <a:spcBef>
                <a:spcPct val="0"/>
              </a:spcBef>
            </a:pPr>
            <a:endParaRPr lang="en-US" altLang="zh-CN" dirty="0"/>
          </a:p>
          <a:p>
            <a:pPr marL="461963" indent="-461963">
              <a:spcBef>
                <a:spcPct val="0"/>
              </a:spcBef>
            </a:pPr>
            <a:r>
              <a:rPr lang="en-US" altLang="zh-CN" dirty="0"/>
              <a:t>These factors may be derived from the ISFs making judicious use of the superposition principle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8" name="Freeform 3"/>
          <p:cNvSpPr>
            <a:spLocks/>
          </p:cNvSpPr>
          <p:nvPr/>
        </p:nvSpPr>
        <p:spPr bwMode="auto">
          <a:xfrm flipV="1">
            <a:off x="1574800" y="2024063"/>
            <a:ext cx="5797550" cy="2513012"/>
          </a:xfrm>
          <a:custGeom>
            <a:avLst/>
            <a:gdLst>
              <a:gd name="T0" fmla="*/ 62339 w 2232"/>
              <a:gd name="T1" fmla="*/ 1450783 h 899"/>
              <a:gd name="T2" fmla="*/ 467544 w 2232"/>
              <a:gd name="T3" fmla="*/ 1719135 h 899"/>
              <a:gd name="T4" fmla="*/ 561053 w 2232"/>
              <a:gd name="T5" fmla="*/ 1786223 h 899"/>
              <a:gd name="T6" fmla="*/ 685732 w 2232"/>
              <a:gd name="T7" fmla="*/ 1987488 h 899"/>
              <a:gd name="T8" fmla="*/ 1527312 w 2232"/>
              <a:gd name="T9" fmla="*/ 2289385 h 899"/>
              <a:gd name="T10" fmla="*/ 2181873 w 2232"/>
              <a:gd name="T11" fmla="*/ 2356473 h 899"/>
              <a:gd name="T12" fmla="*/ 4176729 w 2232"/>
              <a:gd name="T13" fmla="*/ 2390017 h 899"/>
              <a:gd name="T14" fmla="*/ 4394916 w 2232"/>
              <a:gd name="T15" fmla="*/ 2322929 h 899"/>
              <a:gd name="T16" fmla="*/ 4488425 w 2232"/>
              <a:gd name="T17" fmla="*/ 2255841 h 899"/>
              <a:gd name="T18" fmla="*/ 4987139 w 2232"/>
              <a:gd name="T19" fmla="*/ 2088120 h 899"/>
              <a:gd name="T20" fmla="*/ 5423515 w 2232"/>
              <a:gd name="T21" fmla="*/ 1819767 h 899"/>
              <a:gd name="T22" fmla="*/ 5672872 w 2232"/>
              <a:gd name="T23" fmla="*/ 1484327 h 899"/>
              <a:gd name="T24" fmla="*/ 5797550 w 2232"/>
              <a:gd name="T25" fmla="*/ 545092 h 899"/>
              <a:gd name="T26" fmla="*/ 5142987 w 2232"/>
              <a:gd name="T27" fmla="*/ 276739 h 899"/>
              <a:gd name="T28" fmla="*/ 3896203 w 2232"/>
              <a:gd name="T29" fmla="*/ 310283 h 899"/>
              <a:gd name="T30" fmla="*/ 3678015 w 2232"/>
              <a:gd name="T31" fmla="*/ 209651 h 899"/>
              <a:gd name="T32" fmla="*/ 3428658 w 2232"/>
              <a:gd name="T33" fmla="*/ 142562 h 899"/>
              <a:gd name="T34" fmla="*/ 2929945 w 2232"/>
              <a:gd name="T35" fmla="*/ 109018 h 899"/>
              <a:gd name="T36" fmla="*/ 2680588 w 2232"/>
              <a:gd name="T37" fmla="*/ 176107 h 899"/>
              <a:gd name="T38" fmla="*/ 2026025 w 2232"/>
              <a:gd name="T39" fmla="*/ 276739 h 899"/>
              <a:gd name="T40" fmla="*/ 1589651 w 2232"/>
              <a:gd name="T41" fmla="*/ 478003 h 899"/>
              <a:gd name="T42" fmla="*/ 1028597 w 2232"/>
              <a:gd name="T43" fmla="*/ 712812 h 899"/>
              <a:gd name="T44" fmla="*/ 592223 w 2232"/>
              <a:gd name="T45" fmla="*/ 914077 h 899"/>
              <a:gd name="T46" fmla="*/ 124678 w 2232"/>
              <a:gd name="T47" fmla="*/ 1014709 h 899"/>
              <a:gd name="T48" fmla="*/ 0 w 2232"/>
              <a:gd name="T49" fmla="*/ 1215974 h 899"/>
              <a:gd name="T50" fmla="*/ 31170 w 2232"/>
              <a:gd name="T51" fmla="*/ 1383694 h 899"/>
              <a:gd name="T52" fmla="*/ 62339 w 2232"/>
              <a:gd name="T53" fmla="*/ 1450783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Line 4"/>
          <p:cNvSpPr>
            <a:spLocks noChangeShapeType="1"/>
          </p:cNvSpPr>
          <p:nvPr/>
        </p:nvSpPr>
        <p:spPr bwMode="auto">
          <a:xfrm>
            <a:off x="6286500" y="26781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62" name="Object 5"/>
          <p:cNvGraphicFramePr>
            <a:graphicFrameLocks noChangeAspect="1"/>
          </p:cNvGraphicFramePr>
          <p:nvPr/>
        </p:nvGraphicFramePr>
        <p:xfrm>
          <a:off x="4022725" y="35020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4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35020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0" name="Line 6"/>
          <p:cNvSpPr>
            <a:spLocks noChangeShapeType="1"/>
          </p:cNvSpPr>
          <p:nvPr/>
        </p:nvSpPr>
        <p:spPr bwMode="auto">
          <a:xfrm>
            <a:off x="3486150" y="32924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7"/>
          <p:cNvSpPr>
            <a:spLocks noChangeShapeType="1"/>
          </p:cNvSpPr>
          <p:nvPr/>
        </p:nvSpPr>
        <p:spPr bwMode="auto">
          <a:xfrm rot="10800000" flipH="1">
            <a:off x="6505575" y="2009775"/>
            <a:ext cx="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6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74940"/>
              </p:ext>
            </p:extLst>
          </p:nvPr>
        </p:nvGraphicFramePr>
        <p:xfrm>
          <a:off x="5946775" y="2570741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5" name="Equation" r:id="rId5" imgW="228600" imgH="241200" progId="Equation.DSMT4">
                  <p:embed/>
                </p:oleObj>
              </mc:Choice>
              <mc:Fallback>
                <p:oleObj name="Equation" r:id="rId5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2570741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9"/>
          <p:cNvGraphicFramePr>
            <a:graphicFrameLocks noChangeAspect="1"/>
          </p:cNvGraphicFramePr>
          <p:nvPr/>
        </p:nvGraphicFramePr>
        <p:xfrm>
          <a:off x="3508375" y="2619375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6" name="Equation" r:id="rId7" imgW="342720" imgH="431640" progId="Equation.DSMT4">
                  <p:embed/>
                </p:oleObj>
              </mc:Choice>
              <mc:Fallback>
                <p:oleObj name="Equation" r:id="rId7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2619375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Line 10"/>
          <p:cNvSpPr>
            <a:spLocks noChangeShapeType="1"/>
          </p:cNvSpPr>
          <p:nvPr/>
        </p:nvSpPr>
        <p:spPr bwMode="auto">
          <a:xfrm>
            <a:off x="4248150" y="317817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65" name="Object 11"/>
          <p:cNvGraphicFramePr>
            <a:graphicFrameLocks noChangeAspect="1"/>
          </p:cNvGraphicFramePr>
          <p:nvPr/>
        </p:nvGraphicFramePr>
        <p:xfrm>
          <a:off x="3127375" y="31591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7" name="Equation" r:id="rId9" imgW="152280" imgH="317160" progId="Equation.DSMT4">
                  <p:embed/>
                </p:oleObj>
              </mc:Choice>
              <mc:Fallback>
                <p:oleObj name="Equation" r:id="rId9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1591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3" name="Line 12"/>
          <p:cNvSpPr>
            <a:spLocks noChangeShapeType="1"/>
          </p:cNvSpPr>
          <p:nvPr/>
        </p:nvSpPr>
        <p:spPr bwMode="auto">
          <a:xfrm flipH="1">
            <a:off x="3476625" y="30972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4" name="Line 13"/>
          <p:cNvSpPr>
            <a:spLocks noChangeShapeType="1"/>
          </p:cNvSpPr>
          <p:nvPr/>
        </p:nvSpPr>
        <p:spPr bwMode="auto">
          <a:xfrm flipH="1">
            <a:off x="5445125" y="30845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66" name="Object 14"/>
          <p:cNvGraphicFramePr>
            <a:graphicFrameLocks noChangeAspect="1"/>
          </p:cNvGraphicFramePr>
          <p:nvPr/>
        </p:nvGraphicFramePr>
        <p:xfrm>
          <a:off x="5610225" y="30956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8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30956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5" name="Line 15"/>
          <p:cNvSpPr>
            <a:spLocks noChangeShapeType="1"/>
          </p:cNvSpPr>
          <p:nvPr/>
        </p:nvSpPr>
        <p:spPr bwMode="auto">
          <a:xfrm>
            <a:off x="2819400" y="2589213"/>
            <a:ext cx="42862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16"/>
          <p:cNvSpPr>
            <a:spLocks noChangeShapeType="1"/>
          </p:cNvSpPr>
          <p:nvPr/>
        </p:nvSpPr>
        <p:spPr bwMode="auto">
          <a:xfrm>
            <a:off x="3038475" y="1933575"/>
            <a:ext cx="0" cy="6477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67" name="Object 17"/>
          <p:cNvGraphicFramePr>
            <a:graphicFrameLocks noChangeAspect="1"/>
          </p:cNvGraphicFramePr>
          <p:nvPr/>
        </p:nvGraphicFramePr>
        <p:xfrm>
          <a:off x="2701925" y="1511300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9" name="Equation" r:id="rId13" imgW="164880" imgH="279360" progId="Equation.DSMT4">
                  <p:embed/>
                </p:oleObj>
              </mc:Choice>
              <mc:Fallback>
                <p:oleObj name="Equation" r:id="rId13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1511300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426027"/>
              </p:ext>
            </p:extLst>
          </p:nvPr>
        </p:nvGraphicFramePr>
        <p:xfrm>
          <a:off x="2428875" y="2471793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0" name="Equation" r:id="rId15" imgW="330120" imgH="241200" progId="Equation.DSMT4">
                  <p:embed/>
                </p:oleObj>
              </mc:Choice>
              <mc:Fallback>
                <p:oleObj name="Equation" r:id="rId15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471793"/>
                        <a:ext cx="330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19"/>
          <p:cNvGraphicFramePr>
            <a:graphicFrameLocks noChangeAspect="1"/>
          </p:cNvGraphicFramePr>
          <p:nvPr/>
        </p:nvGraphicFramePr>
        <p:xfrm>
          <a:off x="6162675" y="1587500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1" name="Equation" r:id="rId17" imgW="164880" imgH="279360" progId="Equation.DSMT4">
                  <p:embed/>
                </p:oleObj>
              </mc:Choice>
              <mc:Fallback>
                <p:oleObj name="Equation" r:id="rId17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1587500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Line 20"/>
          <p:cNvSpPr>
            <a:spLocks noChangeShapeType="1"/>
          </p:cNvSpPr>
          <p:nvPr/>
        </p:nvSpPr>
        <p:spPr bwMode="auto">
          <a:xfrm>
            <a:off x="6346825" y="3935413"/>
            <a:ext cx="403225" cy="0"/>
          </a:xfrm>
          <a:prstGeom prst="line">
            <a:avLst/>
          </a:prstGeom>
          <a:noFill/>
          <a:ln w="50800">
            <a:solidFill>
              <a:srgbClr val="6E2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70" name="Object 21"/>
          <p:cNvGraphicFramePr>
            <a:graphicFrameLocks noChangeAspect="1"/>
          </p:cNvGraphicFramePr>
          <p:nvPr/>
        </p:nvGraphicFramePr>
        <p:xfrm>
          <a:off x="6070600" y="3711575"/>
          <a:ext cx="21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2" name="Equation" r:id="rId19" imgW="215640" imgH="317160" progId="Equation.DSMT4">
                  <p:embed/>
                </p:oleObj>
              </mc:Choice>
              <mc:Fallback>
                <p:oleObj name="Equation" r:id="rId19" imgW="2156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3711575"/>
                        <a:ext cx="2159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PTDF</a:t>
            </a:r>
            <a:r>
              <a:rPr lang="en-US" altLang="zh-CN" dirty="0" smtClean="0"/>
              <a:t> Evaluation</a:t>
            </a:r>
            <a:endParaRPr lang="en-US" altLang="zh-CN" dirty="0"/>
          </a:p>
        </p:txBody>
      </p:sp>
      <p:graphicFrame>
        <p:nvGraphicFramePr>
          <p:cNvPr id="31029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071139"/>
              </p:ext>
            </p:extLst>
          </p:nvPr>
        </p:nvGraphicFramePr>
        <p:xfrm>
          <a:off x="2914650" y="146367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3" name="Equation" r:id="rId21" imgW="482400" imgH="393480" progId="Equation.DSMT4">
                  <p:embed/>
                </p:oleObj>
              </mc:Choice>
              <mc:Fallback>
                <p:oleObj name="Equation" r:id="rId21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1463675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0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25427"/>
              </p:ext>
            </p:extLst>
          </p:nvPr>
        </p:nvGraphicFramePr>
        <p:xfrm>
          <a:off x="6397625" y="155257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4" name="Equation" r:id="rId23" imgW="482400" imgH="393480" progId="Equation.DSMT4">
                  <p:embed/>
                </p:oleObj>
              </mc:Choice>
              <mc:Fallback>
                <p:oleObj name="Equation" r:id="rId23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1552575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01" name="Object 29"/>
          <p:cNvGraphicFramePr>
            <a:graphicFrameLocks noChangeAspect="1"/>
          </p:cNvGraphicFramePr>
          <p:nvPr/>
        </p:nvGraphicFramePr>
        <p:xfrm>
          <a:off x="3902075" y="2578100"/>
          <a:ext cx="901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5" name="Equation" r:id="rId25" imgW="901440" imgH="482400" progId="Equation.DSMT4">
                  <p:embed/>
                </p:oleObj>
              </mc:Choice>
              <mc:Fallback>
                <p:oleObj name="Equation" r:id="rId25" imgW="901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2578100"/>
                        <a:ext cx="901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02" name="Object 30"/>
          <p:cNvGraphicFramePr>
            <a:graphicFrameLocks noChangeAspect="1"/>
          </p:cNvGraphicFramePr>
          <p:nvPr/>
        </p:nvGraphicFramePr>
        <p:xfrm>
          <a:off x="4759325" y="2587625"/>
          <a:ext cx="787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6" name="Equation" r:id="rId27" imgW="787320" imgH="482400" progId="Equation.DSMT4">
                  <p:embed/>
                </p:oleObj>
              </mc:Choice>
              <mc:Fallback>
                <p:oleObj name="Equation" r:id="rId27" imgW="787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2587625"/>
                        <a:ext cx="787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9" name="Line 32"/>
          <p:cNvSpPr>
            <a:spLocks noChangeShapeType="1"/>
          </p:cNvSpPr>
          <p:nvPr/>
        </p:nvSpPr>
        <p:spPr bwMode="auto">
          <a:xfrm rot="10800000" flipV="1">
            <a:off x="6432550" y="3933825"/>
            <a:ext cx="0" cy="7493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75" name="Object 33"/>
          <p:cNvGraphicFramePr>
            <a:graphicFrameLocks noChangeAspect="1"/>
          </p:cNvGraphicFramePr>
          <p:nvPr/>
        </p:nvGraphicFramePr>
        <p:xfrm>
          <a:off x="6070600" y="4457700"/>
          <a:ext cx="17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7" name="Equation" r:id="rId29" imgW="177480" imgH="304560" progId="Equation.DSMT4">
                  <p:embed/>
                </p:oleObj>
              </mc:Choice>
              <mc:Fallback>
                <p:oleObj name="Equation" r:id="rId29" imgW="177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4457700"/>
                        <a:ext cx="177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0" name="Line 35"/>
          <p:cNvSpPr>
            <a:spLocks noChangeShapeType="1"/>
          </p:cNvSpPr>
          <p:nvPr/>
        </p:nvSpPr>
        <p:spPr bwMode="auto">
          <a:xfrm flipV="1">
            <a:off x="6623050" y="3933825"/>
            <a:ext cx="0" cy="7493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76" name="Object 36"/>
          <p:cNvGraphicFramePr>
            <a:graphicFrameLocks noChangeAspect="1"/>
          </p:cNvGraphicFramePr>
          <p:nvPr/>
        </p:nvGraphicFramePr>
        <p:xfrm>
          <a:off x="6861175" y="4441825"/>
          <a:ext cx="17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8" name="Equation" r:id="rId31" imgW="177480" imgH="304560" progId="Equation.DSMT4">
                  <p:embed/>
                </p:oleObj>
              </mc:Choice>
              <mc:Fallback>
                <p:oleObj name="Equation" r:id="rId31" imgW="177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175" y="4441825"/>
                        <a:ext cx="177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242931"/>
              </p:ext>
            </p:extLst>
          </p:nvPr>
        </p:nvGraphicFramePr>
        <p:xfrm>
          <a:off x="3185424" y="5033932"/>
          <a:ext cx="2552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9" name="Equation" r:id="rId33" imgW="2552400" imgH="533160" progId="Equation.DSMT4">
                  <p:embed/>
                </p:oleObj>
              </mc:Choice>
              <mc:Fallback>
                <p:oleObj name="Equation" r:id="rId33" imgW="2552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424" y="5033932"/>
                        <a:ext cx="2552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7"/>
          <p:cNvSpPr>
            <a:spLocks noChangeArrowheads="1"/>
          </p:cNvSpPr>
          <p:nvPr/>
        </p:nvSpPr>
        <p:spPr bwMode="auto">
          <a:xfrm>
            <a:off x="3052074" y="4887882"/>
            <a:ext cx="2819400" cy="8255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2" name="Freeform 36"/>
          <p:cNvSpPr>
            <a:spLocks/>
          </p:cNvSpPr>
          <p:nvPr/>
        </p:nvSpPr>
        <p:spPr bwMode="auto">
          <a:xfrm flipV="1">
            <a:off x="4902200" y="1477963"/>
            <a:ext cx="3930650" cy="2944812"/>
          </a:xfrm>
          <a:custGeom>
            <a:avLst/>
            <a:gdLst>
              <a:gd name="T0" fmla="*/ 42265 w 2232"/>
              <a:gd name="T1" fmla="*/ 1700064 h 899"/>
              <a:gd name="T2" fmla="*/ 316988 w 2232"/>
              <a:gd name="T3" fmla="*/ 2014527 h 899"/>
              <a:gd name="T4" fmla="*/ 380385 w 2232"/>
              <a:gd name="T5" fmla="*/ 2093142 h 899"/>
              <a:gd name="T6" fmla="*/ 464916 w 2232"/>
              <a:gd name="T7" fmla="*/ 2328989 h 899"/>
              <a:gd name="T8" fmla="*/ 1035494 w 2232"/>
              <a:gd name="T9" fmla="*/ 2682760 h 899"/>
              <a:gd name="T10" fmla="*/ 1479277 w 2232"/>
              <a:gd name="T11" fmla="*/ 2761375 h 899"/>
              <a:gd name="T12" fmla="*/ 2831758 w 2232"/>
              <a:gd name="T13" fmla="*/ 2800683 h 899"/>
              <a:gd name="T14" fmla="*/ 2979686 w 2232"/>
              <a:gd name="T15" fmla="*/ 2722068 h 899"/>
              <a:gd name="T16" fmla="*/ 3043083 w 2232"/>
              <a:gd name="T17" fmla="*/ 2643452 h 899"/>
              <a:gd name="T18" fmla="*/ 3381204 w 2232"/>
              <a:gd name="T19" fmla="*/ 2446913 h 899"/>
              <a:gd name="T20" fmla="*/ 3677060 w 2232"/>
              <a:gd name="T21" fmla="*/ 2132450 h 899"/>
              <a:gd name="T22" fmla="*/ 3846120 w 2232"/>
              <a:gd name="T23" fmla="*/ 1739372 h 899"/>
              <a:gd name="T24" fmla="*/ 3930650 w 2232"/>
              <a:gd name="T25" fmla="*/ 638752 h 899"/>
              <a:gd name="T26" fmla="*/ 3486866 w 2232"/>
              <a:gd name="T27" fmla="*/ 324290 h 899"/>
              <a:gd name="T28" fmla="*/ 2641566 w 2232"/>
              <a:gd name="T29" fmla="*/ 363597 h 899"/>
              <a:gd name="T30" fmla="*/ 2493638 w 2232"/>
              <a:gd name="T31" fmla="*/ 245674 h 899"/>
              <a:gd name="T32" fmla="*/ 2324578 w 2232"/>
              <a:gd name="T33" fmla="*/ 167058 h 899"/>
              <a:gd name="T34" fmla="*/ 1986458 w 2232"/>
              <a:gd name="T35" fmla="*/ 127750 h 899"/>
              <a:gd name="T36" fmla="*/ 1817397 w 2232"/>
              <a:gd name="T37" fmla="*/ 206366 h 899"/>
              <a:gd name="T38" fmla="*/ 1373614 w 2232"/>
              <a:gd name="T39" fmla="*/ 324290 h 899"/>
              <a:gd name="T40" fmla="*/ 1077759 w 2232"/>
              <a:gd name="T41" fmla="*/ 560137 h 899"/>
              <a:gd name="T42" fmla="*/ 697373 w 2232"/>
              <a:gd name="T43" fmla="*/ 835291 h 899"/>
              <a:gd name="T44" fmla="*/ 401518 w 2232"/>
              <a:gd name="T45" fmla="*/ 1071139 h 899"/>
              <a:gd name="T46" fmla="*/ 84530 w 2232"/>
              <a:gd name="T47" fmla="*/ 1189062 h 899"/>
              <a:gd name="T48" fmla="*/ 0 w 2232"/>
              <a:gd name="T49" fmla="*/ 1424909 h 899"/>
              <a:gd name="T50" fmla="*/ 21133 w 2232"/>
              <a:gd name="T51" fmla="*/ 1621448 h 899"/>
              <a:gd name="T52" fmla="*/ 42265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053" name="Freeform 3"/>
          <p:cNvSpPr>
            <a:spLocks/>
          </p:cNvSpPr>
          <p:nvPr/>
        </p:nvSpPr>
        <p:spPr bwMode="auto">
          <a:xfrm flipV="1">
            <a:off x="114300" y="1500188"/>
            <a:ext cx="4032250" cy="2944812"/>
          </a:xfrm>
          <a:custGeom>
            <a:avLst/>
            <a:gdLst>
              <a:gd name="T0" fmla="*/ 43358 w 2232"/>
              <a:gd name="T1" fmla="*/ 1700064 h 899"/>
              <a:gd name="T2" fmla="*/ 325181 w 2232"/>
              <a:gd name="T3" fmla="*/ 2014527 h 899"/>
              <a:gd name="T4" fmla="*/ 390218 w 2232"/>
              <a:gd name="T5" fmla="*/ 2093142 h 899"/>
              <a:gd name="T6" fmla="*/ 476933 w 2232"/>
              <a:gd name="T7" fmla="*/ 2328989 h 899"/>
              <a:gd name="T8" fmla="*/ 1062259 w 2232"/>
              <a:gd name="T9" fmla="*/ 2682760 h 899"/>
              <a:gd name="T10" fmla="*/ 1517513 w 2232"/>
              <a:gd name="T11" fmla="*/ 2761375 h 899"/>
              <a:gd name="T12" fmla="*/ 2904954 w 2232"/>
              <a:gd name="T13" fmla="*/ 2800683 h 899"/>
              <a:gd name="T14" fmla="*/ 3056705 w 2232"/>
              <a:gd name="T15" fmla="*/ 2722068 h 899"/>
              <a:gd name="T16" fmla="*/ 3121741 w 2232"/>
              <a:gd name="T17" fmla="*/ 2643452 h 899"/>
              <a:gd name="T18" fmla="*/ 3468602 w 2232"/>
              <a:gd name="T19" fmla="*/ 2446913 h 899"/>
              <a:gd name="T20" fmla="*/ 3772105 w 2232"/>
              <a:gd name="T21" fmla="*/ 2132450 h 899"/>
              <a:gd name="T22" fmla="*/ 3945535 w 2232"/>
              <a:gd name="T23" fmla="*/ 1739372 h 899"/>
              <a:gd name="T24" fmla="*/ 4032250 w 2232"/>
              <a:gd name="T25" fmla="*/ 638752 h 899"/>
              <a:gd name="T26" fmla="*/ 3576995 w 2232"/>
              <a:gd name="T27" fmla="*/ 324290 h 899"/>
              <a:gd name="T28" fmla="*/ 2709845 w 2232"/>
              <a:gd name="T29" fmla="*/ 363597 h 899"/>
              <a:gd name="T30" fmla="*/ 2558094 w 2232"/>
              <a:gd name="T31" fmla="*/ 245674 h 899"/>
              <a:gd name="T32" fmla="*/ 2384664 w 2232"/>
              <a:gd name="T33" fmla="*/ 167058 h 899"/>
              <a:gd name="T34" fmla="*/ 2037804 w 2232"/>
              <a:gd name="T35" fmla="*/ 127750 h 899"/>
              <a:gd name="T36" fmla="*/ 1864374 w 2232"/>
              <a:gd name="T37" fmla="*/ 206366 h 899"/>
              <a:gd name="T38" fmla="*/ 1409119 w 2232"/>
              <a:gd name="T39" fmla="*/ 324290 h 899"/>
              <a:gd name="T40" fmla="*/ 1105617 w 2232"/>
              <a:gd name="T41" fmla="*/ 560137 h 899"/>
              <a:gd name="T42" fmla="*/ 715399 w 2232"/>
              <a:gd name="T43" fmla="*/ 835291 h 899"/>
              <a:gd name="T44" fmla="*/ 411896 w 2232"/>
              <a:gd name="T45" fmla="*/ 1071139 h 899"/>
              <a:gd name="T46" fmla="*/ 86715 w 2232"/>
              <a:gd name="T47" fmla="*/ 1189062 h 899"/>
              <a:gd name="T48" fmla="*/ 0 w 2232"/>
              <a:gd name="T49" fmla="*/ 1424909 h 899"/>
              <a:gd name="T50" fmla="*/ 21679 w 2232"/>
              <a:gd name="T51" fmla="*/ 1621448 h 899"/>
              <a:gd name="T52" fmla="*/ 43358 w 2232"/>
              <a:gd name="T53" fmla="*/ 1700064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34" name="Object 5"/>
          <p:cNvGraphicFramePr>
            <a:graphicFrameLocks noChangeAspect="1"/>
          </p:cNvGraphicFramePr>
          <p:nvPr/>
        </p:nvGraphicFramePr>
        <p:xfrm>
          <a:off x="1787525" y="25241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5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5241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4" name="Line 6"/>
          <p:cNvSpPr>
            <a:spLocks noChangeShapeType="1"/>
          </p:cNvSpPr>
          <p:nvPr/>
        </p:nvSpPr>
        <p:spPr bwMode="auto">
          <a:xfrm>
            <a:off x="1250950" y="23145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35" name="Object 9"/>
          <p:cNvGraphicFramePr>
            <a:graphicFrameLocks noChangeAspect="1"/>
          </p:cNvGraphicFramePr>
          <p:nvPr/>
        </p:nvGraphicFramePr>
        <p:xfrm>
          <a:off x="1978025" y="1666875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6" name="Equation" r:id="rId5" imgW="342720" imgH="431640" progId="Equation.DSMT4">
                  <p:embed/>
                </p:oleObj>
              </mc:Choice>
              <mc:Fallback>
                <p:oleObj name="Equation" r:id="rId5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1666875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5" name="Line 10"/>
          <p:cNvSpPr>
            <a:spLocks noChangeShapeType="1"/>
          </p:cNvSpPr>
          <p:nvPr/>
        </p:nvSpPr>
        <p:spPr bwMode="auto">
          <a:xfrm>
            <a:off x="1927225" y="2187575"/>
            <a:ext cx="403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892175" y="21812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7" name="Equation" r:id="rId7" imgW="152280" imgH="317160" progId="Equation.DSMT4">
                  <p:embed/>
                </p:oleObj>
              </mc:Choice>
              <mc:Fallback>
                <p:oleObj name="Equation" r:id="rId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1812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6" name="Line 12"/>
          <p:cNvSpPr>
            <a:spLocks noChangeShapeType="1"/>
          </p:cNvSpPr>
          <p:nvPr/>
        </p:nvSpPr>
        <p:spPr bwMode="auto">
          <a:xfrm flipH="1">
            <a:off x="1241425" y="21193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057" name="Line 13"/>
          <p:cNvSpPr>
            <a:spLocks noChangeShapeType="1"/>
          </p:cNvSpPr>
          <p:nvPr/>
        </p:nvSpPr>
        <p:spPr bwMode="auto">
          <a:xfrm flipH="1">
            <a:off x="3209925" y="21066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37" name="Object 14"/>
          <p:cNvGraphicFramePr>
            <a:graphicFrameLocks noChangeAspect="1"/>
          </p:cNvGraphicFramePr>
          <p:nvPr/>
        </p:nvGraphicFramePr>
        <p:xfrm>
          <a:off x="3375025" y="21177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8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21177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LODFs</a:t>
            </a:r>
          </a:p>
        </p:txBody>
      </p:sp>
      <p:graphicFrame>
        <p:nvGraphicFramePr>
          <p:cNvPr id="44038" name="Object 21"/>
          <p:cNvGraphicFramePr>
            <a:graphicFrameLocks noChangeAspect="1"/>
          </p:cNvGraphicFramePr>
          <p:nvPr/>
        </p:nvGraphicFramePr>
        <p:xfrm>
          <a:off x="6813550" y="1749425"/>
          <a:ext cx="876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9" name="Equation" r:id="rId11" imgW="876240" imgH="431640" progId="Equation.DSMT4">
                  <p:embed/>
                </p:oleObj>
              </mc:Choice>
              <mc:Fallback>
                <p:oleObj name="Equation" r:id="rId11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1749425"/>
                        <a:ext cx="876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8588"/>
              </p:ext>
            </p:extLst>
          </p:nvPr>
        </p:nvGraphicFramePr>
        <p:xfrm>
          <a:off x="1876425" y="3679825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0" name="Equation" r:id="rId13" imgW="876240" imgH="393480" progId="Equation.DSMT4">
                  <p:embed/>
                </p:oleObj>
              </mc:Choice>
              <mc:Fallback>
                <p:oleObj name="Equation" r:id="rId13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3679825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9" name="Line 28"/>
          <p:cNvSpPr>
            <a:spLocks noChangeShapeType="1"/>
          </p:cNvSpPr>
          <p:nvPr/>
        </p:nvSpPr>
        <p:spPr bwMode="auto">
          <a:xfrm>
            <a:off x="1327150" y="3533775"/>
            <a:ext cx="1968500" cy="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518316"/>
              </p:ext>
            </p:extLst>
          </p:nvPr>
        </p:nvGraphicFramePr>
        <p:xfrm>
          <a:off x="2028825" y="2860675"/>
          <a:ext cx="36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1" name="Equation" r:id="rId15" imgW="368280" imgH="431640" progId="Equation.DSMT4">
                  <p:embed/>
                </p:oleObj>
              </mc:Choice>
              <mc:Fallback>
                <p:oleObj name="Equation" r:id="rId15" imgW="368280" imgH="4316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860675"/>
                        <a:ext cx="368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0" name="Line 30"/>
          <p:cNvSpPr>
            <a:spLocks noChangeShapeType="1"/>
          </p:cNvSpPr>
          <p:nvPr/>
        </p:nvSpPr>
        <p:spPr bwMode="auto">
          <a:xfrm>
            <a:off x="2003425" y="3406775"/>
            <a:ext cx="403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1" name="Object 31"/>
          <p:cNvGraphicFramePr>
            <a:graphicFrameLocks noChangeAspect="1"/>
          </p:cNvGraphicFramePr>
          <p:nvPr/>
        </p:nvGraphicFramePr>
        <p:xfrm>
          <a:off x="981075" y="33305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2" name="Equation" r:id="rId17" imgW="228600" imgH="330120" progId="Equation.DSMT4">
                  <p:embed/>
                </p:oleObj>
              </mc:Choice>
              <mc:Fallback>
                <p:oleObj name="Equation" r:id="rId17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3305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1" name="Line 32"/>
          <p:cNvSpPr>
            <a:spLocks noChangeShapeType="1"/>
          </p:cNvSpPr>
          <p:nvPr/>
        </p:nvSpPr>
        <p:spPr bwMode="auto">
          <a:xfrm flipH="1">
            <a:off x="1317625" y="33385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062" name="Line 33"/>
          <p:cNvSpPr>
            <a:spLocks noChangeShapeType="1"/>
          </p:cNvSpPr>
          <p:nvPr/>
        </p:nvSpPr>
        <p:spPr bwMode="auto">
          <a:xfrm flipH="1">
            <a:off x="3286125" y="33258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2" name="Object 34"/>
          <p:cNvGraphicFramePr>
            <a:graphicFrameLocks noChangeAspect="1"/>
          </p:cNvGraphicFramePr>
          <p:nvPr/>
        </p:nvGraphicFramePr>
        <p:xfrm>
          <a:off x="3419475" y="33051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3" name="Equation" r:id="rId19" imgW="279360" imgH="406080" progId="Equation.DSMT4">
                  <p:embed/>
                </p:oleObj>
              </mc:Choice>
              <mc:Fallback>
                <p:oleObj name="Equation" r:id="rId19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051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37"/>
          <p:cNvGraphicFramePr>
            <a:graphicFrameLocks noChangeAspect="1"/>
          </p:cNvGraphicFramePr>
          <p:nvPr/>
        </p:nvGraphicFramePr>
        <p:xfrm>
          <a:off x="6499225" y="25241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4" name="Equation" r:id="rId21" imgW="850680" imgH="393480" progId="Equation.DSMT4">
                  <p:embed/>
                </p:oleObj>
              </mc:Choice>
              <mc:Fallback>
                <p:oleObj name="Equation" r:id="rId2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25241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3" name="Line 38"/>
          <p:cNvSpPr>
            <a:spLocks noChangeShapeType="1"/>
          </p:cNvSpPr>
          <p:nvPr/>
        </p:nvSpPr>
        <p:spPr bwMode="auto">
          <a:xfrm>
            <a:off x="5962650" y="23145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4" name="Object 39"/>
          <p:cNvGraphicFramePr>
            <a:graphicFrameLocks noChangeAspect="1"/>
          </p:cNvGraphicFramePr>
          <p:nvPr/>
        </p:nvGraphicFramePr>
        <p:xfrm>
          <a:off x="6346825" y="1724025"/>
          <a:ext cx="34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5" name="Equation" r:id="rId23" imgW="342720" imgH="431640" progId="Equation.DSMT4">
                  <p:embed/>
                </p:oleObj>
              </mc:Choice>
              <mc:Fallback>
                <p:oleObj name="Equation" r:id="rId23" imgW="342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1724025"/>
                        <a:ext cx="342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4" name="Line 40"/>
          <p:cNvSpPr>
            <a:spLocks noChangeShapeType="1"/>
          </p:cNvSpPr>
          <p:nvPr/>
        </p:nvSpPr>
        <p:spPr bwMode="auto">
          <a:xfrm>
            <a:off x="6657975" y="2190750"/>
            <a:ext cx="412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5" name="Object 41"/>
          <p:cNvGraphicFramePr>
            <a:graphicFrameLocks noChangeAspect="1"/>
          </p:cNvGraphicFramePr>
          <p:nvPr/>
        </p:nvGraphicFramePr>
        <p:xfrm>
          <a:off x="5603875" y="21812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6" name="Equation" r:id="rId25" imgW="152280" imgH="317160" progId="Equation.DSMT4">
                  <p:embed/>
                </p:oleObj>
              </mc:Choice>
              <mc:Fallback>
                <p:oleObj name="Equation" r:id="rId25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21812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5" name="Line 42"/>
          <p:cNvSpPr>
            <a:spLocks noChangeShapeType="1"/>
          </p:cNvSpPr>
          <p:nvPr/>
        </p:nvSpPr>
        <p:spPr bwMode="auto">
          <a:xfrm flipH="1">
            <a:off x="5953125" y="21193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066" name="Line 43"/>
          <p:cNvSpPr>
            <a:spLocks noChangeShapeType="1"/>
          </p:cNvSpPr>
          <p:nvPr/>
        </p:nvSpPr>
        <p:spPr bwMode="auto">
          <a:xfrm flipH="1">
            <a:off x="7921625" y="21066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6" name="Object 44"/>
          <p:cNvGraphicFramePr>
            <a:graphicFrameLocks noChangeAspect="1"/>
          </p:cNvGraphicFramePr>
          <p:nvPr/>
        </p:nvGraphicFramePr>
        <p:xfrm>
          <a:off x="8086725" y="21177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7" name="Equation" r:id="rId27" imgW="215640" imgH="393480" progId="Equation.DSMT4">
                  <p:embed/>
                </p:oleObj>
              </mc:Choice>
              <mc:Fallback>
                <p:oleObj name="Equation" r:id="rId27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725" y="21177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7" name="AutoShape 54"/>
          <p:cNvSpPr>
            <a:spLocks noChangeArrowheads="1"/>
          </p:cNvSpPr>
          <p:nvPr/>
        </p:nvSpPr>
        <p:spPr bwMode="auto">
          <a:xfrm>
            <a:off x="4598725" y="4152900"/>
            <a:ext cx="1828800" cy="584200"/>
          </a:xfrm>
          <a:prstGeom prst="wedgeRoundRectCallout">
            <a:avLst>
              <a:gd name="adj1" fmla="val 48859"/>
              <a:gd name="adj2" fmla="val -156878"/>
              <a:gd name="adj3" fmla="val 16667"/>
            </a:avLst>
          </a:prstGeom>
          <a:solidFill>
            <a:srgbClr val="FFFFFF"/>
          </a:solidFill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outaged</a:t>
            </a:r>
          </a:p>
        </p:txBody>
      </p:sp>
      <p:graphicFrame>
        <p:nvGraphicFramePr>
          <p:cNvPr id="4404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80794"/>
              </p:ext>
            </p:extLst>
          </p:nvPr>
        </p:nvGraphicFramePr>
        <p:xfrm>
          <a:off x="6600825" y="3565525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8" name="Equation" r:id="rId29" imgW="876240" imgH="393480" progId="Equation.DSMT4">
                  <p:embed/>
                </p:oleObj>
              </mc:Choice>
              <mc:Fallback>
                <p:oleObj name="Equation" r:id="rId29" imgW="876240" imgH="393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3565525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8" name="Line 58"/>
          <p:cNvSpPr>
            <a:spLocks noChangeShapeType="1"/>
          </p:cNvSpPr>
          <p:nvPr/>
        </p:nvSpPr>
        <p:spPr bwMode="auto">
          <a:xfrm>
            <a:off x="6051550" y="3419475"/>
            <a:ext cx="1968500" cy="0"/>
          </a:xfrm>
          <a:prstGeom prst="line">
            <a:avLst/>
          </a:prstGeom>
          <a:noFill/>
          <a:ln w="34925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49" name="Object 61"/>
          <p:cNvGraphicFramePr>
            <a:graphicFrameLocks noChangeAspect="1"/>
          </p:cNvGraphicFramePr>
          <p:nvPr/>
        </p:nvGraphicFramePr>
        <p:xfrm>
          <a:off x="5705475" y="32162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9" name="Equation" r:id="rId31" imgW="228600" imgH="330120" progId="Equation.DSMT4">
                  <p:embed/>
                </p:oleObj>
              </mc:Choice>
              <mc:Fallback>
                <p:oleObj name="Equation" r:id="rId31" imgW="228600" imgH="33012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2162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9" name="Line 62"/>
          <p:cNvSpPr>
            <a:spLocks noChangeShapeType="1"/>
          </p:cNvSpPr>
          <p:nvPr/>
        </p:nvSpPr>
        <p:spPr bwMode="auto">
          <a:xfrm flipH="1">
            <a:off x="6042025" y="32242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070" name="Line 63"/>
          <p:cNvSpPr>
            <a:spLocks noChangeShapeType="1"/>
          </p:cNvSpPr>
          <p:nvPr/>
        </p:nvSpPr>
        <p:spPr bwMode="auto">
          <a:xfrm flipH="1">
            <a:off x="8010525" y="3211513"/>
            <a:ext cx="3175" cy="393700"/>
          </a:xfrm>
          <a:prstGeom prst="lin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44050" name="Object 64"/>
          <p:cNvGraphicFramePr>
            <a:graphicFrameLocks noChangeAspect="1"/>
          </p:cNvGraphicFramePr>
          <p:nvPr/>
        </p:nvGraphicFramePr>
        <p:xfrm>
          <a:off x="8143875" y="31908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50" name="Equation" r:id="rId33" imgW="279360" imgH="406080" progId="Equation.DSMT4">
                  <p:embed/>
                </p:oleObj>
              </mc:Choice>
              <mc:Fallback>
                <p:oleObj name="Equation" r:id="rId33" imgW="279360" imgH="4060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31908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1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62314"/>
              </p:ext>
            </p:extLst>
          </p:nvPr>
        </p:nvGraphicFramePr>
        <p:xfrm>
          <a:off x="3062288" y="4902200"/>
          <a:ext cx="3073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51" name="Equation" r:id="rId35" imgW="3073320" imgH="1028520" progId="Equation.DSMT4">
                  <p:embed/>
                </p:oleObj>
              </mc:Choice>
              <mc:Fallback>
                <p:oleObj name="Equation" r:id="rId35" imgW="30733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4902200"/>
                        <a:ext cx="3073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1" name="Text Box 67"/>
          <p:cNvSpPr txBox="1">
            <a:spLocks noChangeArrowheads="1"/>
          </p:cNvSpPr>
          <p:nvPr/>
        </p:nvSpPr>
        <p:spPr bwMode="auto">
          <a:xfrm>
            <a:off x="1241425" y="4456262"/>
            <a:ext cx="19653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rgbClr val="0000FF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base case</a:t>
            </a:r>
          </a:p>
        </p:txBody>
      </p:sp>
      <p:sp>
        <p:nvSpPr>
          <p:cNvPr id="44072" name="Text Box 68"/>
          <p:cNvSpPr txBox="1">
            <a:spLocks noChangeArrowheads="1"/>
          </p:cNvSpPr>
          <p:nvPr/>
        </p:nvSpPr>
        <p:spPr bwMode="auto">
          <a:xfrm>
            <a:off x="6356350" y="4622800"/>
            <a:ext cx="23050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zh-CN" sz="2800" i="1" dirty="0">
                <a:solidFill>
                  <a:schemeClr val="hlink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outage case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4294" y="5943600"/>
            <a:ext cx="8607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good reference is </a:t>
            </a:r>
            <a:r>
              <a:rPr lang="en-US" i="1" dirty="0" smtClean="0"/>
              <a:t>Power Generation, Operation and 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Wood and </a:t>
            </a:r>
            <a:r>
              <a:rPr lang="en-US" dirty="0" err="1" smtClean="0"/>
              <a:t>Wollenberg</a:t>
            </a:r>
            <a:r>
              <a:rPr lang="en-US" dirty="0" smtClean="0"/>
              <a:t>; there is now a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9" grpId="0" animBg="1"/>
      <p:bldP spid="44060" grpId="0" animBg="1"/>
      <p:bldP spid="44061" grpId="0" animBg="1"/>
      <p:bldP spid="44062" grpId="0" animBg="1"/>
      <p:bldP spid="44063" grpId="0" animBg="1"/>
      <p:bldP spid="44064" grpId="0" animBg="1"/>
      <p:bldP spid="44065" grpId="0" animBg="1"/>
      <p:bldP spid="44066" grpId="0" animBg="1"/>
      <p:bldP spid="44067" grpId="0" animBg="1"/>
      <p:bldP spid="44068" grpId="0" animBg="1"/>
      <p:bldP spid="44069" grpId="0" animBg="1"/>
      <p:bldP spid="44070" grpId="0" animBg="1"/>
      <p:bldP spid="44071" grpId="0"/>
      <p:bldP spid="440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ea typeface="SimSun" charset="-122"/>
              </a:rPr>
              <a:t>LODF</a:t>
            </a:r>
            <a:r>
              <a:rPr lang="en-US" altLang="zh-CN" dirty="0">
                <a:ea typeface="SimSun" charset="-122"/>
              </a:rPr>
              <a:t> Evaluation</a:t>
            </a:r>
            <a:endParaRPr lang="en-US" altLang="zh-CN" dirty="0" smtClean="0">
              <a:ea typeface="SimSun" charset="-122"/>
            </a:endParaRPr>
          </a:p>
        </p:txBody>
      </p:sp>
      <p:sp>
        <p:nvSpPr>
          <p:cNvPr id="4813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5463540" cy="5746750"/>
          </a:xfrm>
          <a:noFill/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We select </a:t>
            </a:r>
            <a:r>
              <a:rPr lang="en-US" altLang="zh-CN" dirty="0">
                <a:solidFill>
                  <a:srgbClr val="000000"/>
                </a:solidFill>
                <a:ea typeface="SimSun" charset="-122"/>
                <a:sym typeface="Symbol"/>
              </a:rPr>
              <a:t></a:t>
            </a:r>
            <a:r>
              <a:rPr lang="en-US" altLang="zh-CN" dirty="0" err="1" smtClean="0">
                <a:solidFill>
                  <a:srgbClr val="000000"/>
                </a:solidFill>
                <a:ea typeface="SimSun" charset="-122"/>
                <a:sym typeface="Symbol"/>
              </a:rPr>
              <a:t>t</a:t>
            </a:r>
            <a:r>
              <a:rPr lang="en-US" altLang="zh-CN" baseline="-25000" dirty="0" err="1">
                <a:solidFill>
                  <a:srgbClr val="000000"/>
                </a:solidFill>
                <a:ea typeface="SimSun" charset="-122"/>
                <a:sym typeface="Symbol"/>
              </a:rPr>
              <a:t>k</a:t>
            </a:r>
            <a:r>
              <a:rPr lang="en-US" altLang="zh-CN" dirty="0" smtClean="0">
                <a:ea typeface="SimSun" charset="-122"/>
              </a:rPr>
              <a:t> to be such that 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  <a:cs typeface="Times New Roman" pitchFamily="18" charset="0"/>
            </a:endParaRPr>
          </a:p>
          <a:p>
            <a:pPr marL="461963" indent="-461963"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As the transaction </a:t>
            </a:r>
            <a:r>
              <a:rPr lang="en-US" altLang="zh-CN" i="1" dirty="0" smtClean="0">
                <a:ea typeface="SimSun" charset="-122"/>
              </a:rPr>
              <a:t>w'</a:t>
            </a:r>
            <a:r>
              <a:rPr lang="en-US" altLang="zh-CN" dirty="0" smtClean="0">
                <a:ea typeface="SimSun" charset="-122"/>
              </a:rPr>
              <a:t> results in a flow on line </a:t>
            </a:r>
            <a:r>
              <a:rPr lang="en-US" altLang="zh-CN" i="1" dirty="0" smtClean="0">
                <a:ea typeface="SimSun" charset="-122"/>
              </a:rPr>
              <a:t>k</a:t>
            </a:r>
            <a:r>
              <a:rPr lang="en-US" altLang="zh-CN" dirty="0" smtClean="0">
                <a:ea typeface="SimSun" charset="-122"/>
              </a:rPr>
              <a:t> of</a:t>
            </a:r>
          </a:p>
          <a:p>
            <a:pPr marL="461963" indent="-461963"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>
                <a:ea typeface="SimSun" charset="-122"/>
              </a:rPr>
              <a:t/>
            </a:r>
            <a:br>
              <a:rPr lang="en-US" altLang="zh-CN" dirty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>it follows that </a:t>
            </a:r>
          </a:p>
        </p:txBody>
      </p:sp>
      <p:graphicFrame>
        <p:nvGraphicFramePr>
          <p:cNvPr id="4813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48731"/>
              </p:ext>
            </p:extLst>
          </p:nvPr>
        </p:nvGraphicFramePr>
        <p:xfrm>
          <a:off x="1276350" y="1981200"/>
          <a:ext cx="311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71" name="Equation" r:id="rId3" imgW="3111480" imgH="457200" progId="Equation.DSMT4">
                  <p:embed/>
                </p:oleObj>
              </mc:Choice>
              <mc:Fallback>
                <p:oleObj name="Equation" r:id="rId3" imgW="3111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981200"/>
                        <a:ext cx="3111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516209"/>
              </p:ext>
            </p:extLst>
          </p:nvPr>
        </p:nvGraphicFramePr>
        <p:xfrm>
          <a:off x="2228850" y="4349750"/>
          <a:ext cx="2438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72" name="Equation" r:id="rId5" imgW="2438280" imgH="533160" progId="Equation.DSMT4">
                  <p:embed/>
                </p:oleObj>
              </mc:Choice>
              <mc:Fallback>
                <p:oleObj name="Equation" r:id="rId5" imgW="2438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4349750"/>
                        <a:ext cx="2438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27394562"/>
              </p:ext>
            </p:extLst>
          </p:nvPr>
        </p:nvGraphicFramePr>
        <p:xfrm>
          <a:off x="2438400" y="5486400"/>
          <a:ext cx="47244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73" name="Equation" r:id="rId7" imgW="5079960" imgH="1130040" progId="Equation.DSMT4">
                  <p:embed/>
                </p:oleObj>
              </mc:Choice>
              <mc:Fallback>
                <p:oleObj name="Equation" r:id="rId7" imgW="5079960" imgH="1130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86400"/>
                        <a:ext cx="47244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486400" y="1295400"/>
            <a:ext cx="3429000" cy="3657600"/>
            <a:chOff x="1165225" y="2624138"/>
            <a:chExt cx="3738563" cy="377825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590925" y="5749925"/>
              <a:ext cx="1312863" cy="65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zh-CN" altLang="en-US" sz="1200" b="0">
                <a:solidFill>
                  <a:schemeClr val="tx1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1938338" y="5308600"/>
              <a:ext cx="0" cy="506413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rot="10800000" flipV="1">
              <a:off x="4135705" y="5265738"/>
              <a:ext cx="0" cy="506412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976438" y="3325813"/>
              <a:ext cx="21145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zh-CN" altLang="en-US" sz="1200" b="0">
                <a:solidFill>
                  <a:schemeClr val="tx1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165225" y="2624138"/>
              <a:ext cx="3636963" cy="1525587"/>
            </a:xfrm>
            <a:custGeom>
              <a:avLst/>
              <a:gdLst>
                <a:gd name="T0" fmla="*/ 39107 w 2232"/>
                <a:gd name="T1" fmla="*/ 880734 h 899"/>
                <a:gd name="T2" fmla="*/ 293303 w 2232"/>
                <a:gd name="T3" fmla="*/ 1043644 h 899"/>
                <a:gd name="T4" fmla="*/ 351964 w 2232"/>
                <a:gd name="T5" fmla="*/ 1084372 h 899"/>
                <a:gd name="T6" fmla="*/ 430178 w 2232"/>
                <a:gd name="T7" fmla="*/ 1206554 h 899"/>
                <a:gd name="T8" fmla="*/ 958125 w 2232"/>
                <a:gd name="T9" fmla="*/ 1389828 h 899"/>
                <a:gd name="T10" fmla="*/ 1368749 w 2232"/>
                <a:gd name="T11" fmla="*/ 1430556 h 899"/>
                <a:gd name="T12" fmla="*/ 2620177 w 2232"/>
                <a:gd name="T13" fmla="*/ 1450920 h 899"/>
                <a:gd name="T14" fmla="*/ 2757052 w 2232"/>
                <a:gd name="T15" fmla="*/ 1410192 h 899"/>
                <a:gd name="T16" fmla="*/ 2815713 w 2232"/>
                <a:gd name="T17" fmla="*/ 1369465 h 899"/>
                <a:gd name="T18" fmla="*/ 3128570 w 2232"/>
                <a:gd name="T19" fmla="*/ 1267646 h 899"/>
                <a:gd name="T20" fmla="*/ 3402320 w 2232"/>
                <a:gd name="T21" fmla="*/ 1104736 h 899"/>
                <a:gd name="T22" fmla="*/ 3558749 w 2232"/>
                <a:gd name="T23" fmla="*/ 901098 h 899"/>
                <a:gd name="T24" fmla="*/ 3636963 w 2232"/>
                <a:gd name="T25" fmla="*/ 330912 h 899"/>
                <a:gd name="T26" fmla="*/ 3226338 w 2232"/>
                <a:gd name="T27" fmla="*/ 168001 h 899"/>
                <a:gd name="T28" fmla="*/ 2444195 w 2232"/>
                <a:gd name="T29" fmla="*/ 188365 h 899"/>
                <a:gd name="T30" fmla="*/ 2307320 w 2232"/>
                <a:gd name="T31" fmla="*/ 127274 h 899"/>
                <a:gd name="T32" fmla="*/ 2150892 w 2232"/>
                <a:gd name="T33" fmla="*/ 86546 h 899"/>
                <a:gd name="T34" fmla="*/ 1838035 w 2232"/>
                <a:gd name="T35" fmla="*/ 66182 h 899"/>
                <a:gd name="T36" fmla="*/ 1681607 w 2232"/>
                <a:gd name="T37" fmla="*/ 106910 h 899"/>
                <a:gd name="T38" fmla="*/ 1270982 w 2232"/>
                <a:gd name="T39" fmla="*/ 168001 h 899"/>
                <a:gd name="T40" fmla="*/ 997232 w 2232"/>
                <a:gd name="T41" fmla="*/ 290184 h 899"/>
                <a:gd name="T42" fmla="*/ 645268 w 2232"/>
                <a:gd name="T43" fmla="*/ 432730 h 899"/>
                <a:gd name="T44" fmla="*/ 371518 w 2232"/>
                <a:gd name="T45" fmla="*/ 554913 h 899"/>
                <a:gd name="T46" fmla="*/ 78214 w 2232"/>
                <a:gd name="T47" fmla="*/ 616005 h 899"/>
                <a:gd name="T48" fmla="*/ 0 w 2232"/>
                <a:gd name="T49" fmla="*/ 738187 h 899"/>
                <a:gd name="T50" fmla="*/ 19554 w 2232"/>
                <a:gd name="T51" fmla="*/ 840006 h 899"/>
                <a:gd name="T52" fmla="*/ 39107 w 2232"/>
                <a:gd name="T53" fmla="*/ 880734 h 89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32"/>
                <a:gd name="T82" fmla="*/ 0 h 899"/>
                <a:gd name="T83" fmla="*/ 2232 w 2232"/>
                <a:gd name="T84" fmla="*/ 899 h 89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32" h="899">
                  <a:moveTo>
                    <a:pt x="24" y="519"/>
                  </a:moveTo>
                  <a:cubicBezTo>
                    <a:pt x="75" y="553"/>
                    <a:pt x="128" y="581"/>
                    <a:pt x="180" y="615"/>
                  </a:cubicBezTo>
                  <a:cubicBezTo>
                    <a:pt x="192" y="623"/>
                    <a:pt x="216" y="639"/>
                    <a:pt x="216" y="639"/>
                  </a:cubicBezTo>
                  <a:cubicBezTo>
                    <a:pt x="232" y="663"/>
                    <a:pt x="240" y="695"/>
                    <a:pt x="264" y="711"/>
                  </a:cubicBezTo>
                  <a:cubicBezTo>
                    <a:pt x="363" y="777"/>
                    <a:pt x="469" y="806"/>
                    <a:pt x="588" y="819"/>
                  </a:cubicBezTo>
                  <a:cubicBezTo>
                    <a:pt x="672" y="828"/>
                    <a:pt x="840" y="843"/>
                    <a:pt x="840" y="843"/>
                  </a:cubicBezTo>
                  <a:cubicBezTo>
                    <a:pt x="1065" y="899"/>
                    <a:pt x="1416" y="859"/>
                    <a:pt x="1608" y="855"/>
                  </a:cubicBezTo>
                  <a:cubicBezTo>
                    <a:pt x="1623" y="851"/>
                    <a:pt x="1675" y="840"/>
                    <a:pt x="1692" y="831"/>
                  </a:cubicBezTo>
                  <a:cubicBezTo>
                    <a:pt x="1705" y="825"/>
                    <a:pt x="1715" y="813"/>
                    <a:pt x="1728" y="807"/>
                  </a:cubicBezTo>
                  <a:cubicBezTo>
                    <a:pt x="1788" y="781"/>
                    <a:pt x="1857" y="763"/>
                    <a:pt x="1920" y="747"/>
                  </a:cubicBezTo>
                  <a:cubicBezTo>
                    <a:pt x="2002" y="726"/>
                    <a:pt x="2018" y="674"/>
                    <a:pt x="2088" y="651"/>
                  </a:cubicBezTo>
                  <a:cubicBezTo>
                    <a:pt x="2126" y="613"/>
                    <a:pt x="2152" y="574"/>
                    <a:pt x="2184" y="531"/>
                  </a:cubicBezTo>
                  <a:cubicBezTo>
                    <a:pt x="2220" y="423"/>
                    <a:pt x="2218" y="307"/>
                    <a:pt x="2232" y="195"/>
                  </a:cubicBezTo>
                  <a:cubicBezTo>
                    <a:pt x="2156" y="144"/>
                    <a:pt x="2069" y="121"/>
                    <a:pt x="1980" y="99"/>
                  </a:cubicBezTo>
                  <a:cubicBezTo>
                    <a:pt x="1765" y="111"/>
                    <a:pt x="1718" y="122"/>
                    <a:pt x="1500" y="111"/>
                  </a:cubicBezTo>
                  <a:cubicBezTo>
                    <a:pt x="1471" y="101"/>
                    <a:pt x="1445" y="85"/>
                    <a:pt x="1416" y="75"/>
                  </a:cubicBezTo>
                  <a:cubicBezTo>
                    <a:pt x="1385" y="65"/>
                    <a:pt x="1320" y="51"/>
                    <a:pt x="1320" y="51"/>
                  </a:cubicBezTo>
                  <a:cubicBezTo>
                    <a:pt x="1243" y="0"/>
                    <a:pt x="1288" y="19"/>
                    <a:pt x="1128" y="39"/>
                  </a:cubicBezTo>
                  <a:cubicBezTo>
                    <a:pt x="1095" y="43"/>
                    <a:pt x="1065" y="58"/>
                    <a:pt x="1032" y="63"/>
                  </a:cubicBezTo>
                  <a:cubicBezTo>
                    <a:pt x="948" y="77"/>
                    <a:pt x="865" y="90"/>
                    <a:pt x="780" y="99"/>
                  </a:cubicBezTo>
                  <a:cubicBezTo>
                    <a:pt x="720" y="119"/>
                    <a:pt x="674" y="155"/>
                    <a:pt x="612" y="171"/>
                  </a:cubicBezTo>
                  <a:cubicBezTo>
                    <a:pt x="544" y="216"/>
                    <a:pt x="453" y="217"/>
                    <a:pt x="396" y="255"/>
                  </a:cubicBezTo>
                  <a:cubicBezTo>
                    <a:pt x="347" y="288"/>
                    <a:pt x="286" y="316"/>
                    <a:pt x="228" y="327"/>
                  </a:cubicBezTo>
                  <a:cubicBezTo>
                    <a:pt x="166" y="338"/>
                    <a:pt x="108" y="343"/>
                    <a:pt x="48" y="363"/>
                  </a:cubicBezTo>
                  <a:cubicBezTo>
                    <a:pt x="26" y="385"/>
                    <a:pt x="0" y="400"/>
                    <a:pt x="0" y="435"/>
                  </a:cubicBezTo>
                  <a:cubicBezTo>
                    <a:pt x="0" y="455"/>
                    <a:pt x="7" y="475"/>
                    <a:pt x="12" y="495"/>
                  </a:cubicBezTo>
                  <a:cubicBezTo>
                    <a:pt x="25" y="548"/>
                    <a:pt x="24" y="539"/>
                    <a:pt x="24" y="519"/>
                  </a:cubicBezTo>
                  <a:close/>
                </a:path>
              </a:pathLst>
            </a:custGeom>
            <a:solidFill>
              <a:srgbClr val="FFFFFF"/>
            </a:solidFill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7815" y="3903663"/>
              <a:ext cx="96838" cy="346075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2134652" y="3906838"/>
              <a:ext cx="222785" cy="34290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868488" y="4267200"/>
              <a:ext cx="48895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786188" y="3906838"/>
              <a:ext cx="210773" cy="3238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>
              <a:off x="4008972" y="3830129"/>
              <a:ext cx="117475" cy="40056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3786188" y="4230688"/>
              <a:ext cx="4699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146300" y="5776913"/>
              <a:ext cx="615950" cy="0"/>
            </a:xfrm>
            <a:prstGeom prst="line">
              <a:avLst/>
            </a:prstGeom>
            <a:noFill/>
            <a:ln w="34925">
              <a:solidFill>
                <a:schemeClr val="hlink"/>
              </a:solidFill>
              <a:round/>
              <a:headEnd/>
              <a:tailEnd type="non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662238" y="5776913"/>
              <a:ext cx="1346734" cy="0"/>
            </a:xfrm>
            <a:prstGeom prst="line">
              <a:avLst/>
            </a:prstGeom>
            <a:noFill/>
            <a:ln w="349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H="1">
              <a:off x="2133122" y="5305425"/>
              <a:ext cx="0" cy="484188"/>
            </a:xfrm>
            <a:prstGeom prst="line">
              <a:avLst/>
            </a:prstGeom>
            <a:noFill/>
            <a:ln w="349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004267" y="5264150"/>
              <a:ext cx="0" cy="525463"/>
            </a:xfrm>
            <a:prstGeom prst="line">
              <a:avLst/>
            </a:prstGeom>
            <a:noFill/>
            <a:ln w="349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4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1293707"/>
                </p:ext>
              </p:extLst>
            </p:nvPr>
          </p:nvGraphicFramePr>
          <p:xfrm>
            <a:off x="2727325" y="3565525"/>
            <a:ext cx="8509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4" name="Equation" r:id="rId9" imgW="850680" imgH="393480" progId="Equation.DSMT4">
                    <p:embed/>
                  </p:oleObj>
                </mc:Choice>
                <mc:Fallback>
                  <p:oleObj name="Equation" r:id="rId9" imgW="850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7325" y="3565525"/>
                          <a:ext cx="8509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2152650" y="3470275"/>
              <a:ext cx="1968500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5105415"/>
                </p:ext>
              </p:extLst>
            </p:nvPr>
          </p:nvGraphicFramePr>
          <p:xfrm>
            <a:off x="2301875" y="2828925"/>
            <a:ext cx="14478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5" name="Equation" r:id="rId11" imgW="1447560" imgH="482400" progId="Equation.DSMT4">
                    <p:embed/>
                  </p:oleObj>
                </mc:Choice>
                <mc:Fallback>
                  <p:oleObj name="Equation" r:id="rId11" imgW="1447560" imgH="482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1875" y="2828925"/>
                          <a:ext cx="14478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790825" y="3346450"/>
              <a:ext cx="3175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2423729"/>
                </p:ext>
              </p:extLst>
            </p:nvPr>
          </p:nvGraphicFramePr>
          <p:xfrm>
            <a:off x="1793875" y="3336925"/>
            <a:ext cx="1524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6" name="Equation" r:id="rId13" imgW="152280" imgH="317160" progId="Equation.DSMT4">
                    <p:embed/>
                  </p:oleObj>
                </mc:Choice>
                <mc:Fallback>
                  <p:oleObj name="Equation" r:id="rId13" imgW="152280" imgH="3171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3875" y="3336925"/>
                          <a:ext cx="1524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H="1">
              <a:off x="2143125" y="3275013"/>
              <a:ext cx="3175" cy="39370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H="1">
              <a:off x="4111625" y="3262313"/>
              <a:ext cx="3175" cy="39370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382676"/>
                </p:ext>
              </p:extLst>
            </p:nvPr>
          </p:nvGraphicFramePr>
          <p:xfrm>
            <a:off x="4276725" y="3273425"/>
            <a:ext cx="2159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7" name="Equation" r:id="rId15" imgW="215640" imgH="393480" progId="Equation.DSMT4">
                    <p:embed/>
                  </p:oleObj>
                </mc:Choice>
                <mc:Fallback>
                  <p:oleObj name="Equation" r:id="rId15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725" y="3273425"/>
                          <a:ext cx="2159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6438583"/>
                </p:ext>
              </p:extLst>
            </p:nvPr>
          </p:nvGraphicFramePr>
          <p:xfrm>
            <a:off x="2651125" y="5876925"/>
            <a:ext cx="876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8" name="Equation" r:id="rId17" imgW="876240" imgH="393480" progId="Equation.DSMT4">
                    <p:embed/>
                  </p:oleObj>
                </mc:Choice>
                <mc:Fallback>
                  <p:oleObj name="Equation" r:id="rId17" imgW="876240" imgH="39348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1125" y="5876925"/>
                          <a:ext cx="8763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5363691"/>
                </p:ext>
              </p:extLst>
            </p:nvPr>
          </p:nvGraphicFramePr>
          <p:xfrm>
            <a:off x="1577975" y="4105275"/>
            <a:ext cx="2286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79" name="Equation" r:id="rId19" imgW="228600" imgH="330120" progId="Equation.DSMT4">
                    <p:embed/>
                  </p:oleObj>
                </mc:Choice>
                <mc:Fallback>
                  <p:oleObj name="Equation" r:id="rId19" imgW="228600" imgH="33012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7975" y="4105275"/>
                          <a:ext cx="2286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6035367"/>
                </p:ext>
              </p:extLst>
            </p:nvPr>
          </p:nvGraphicFramePr>
          <p:xfrm>
            <a:off x="4308475" y="3990975"/>
            <a:ext cx="279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80" name="Equation" r:id="rId21" imgW="279360" imgH="406080" progId="Equation.DSMT4">
                    <p:embed/>
                  </p:oleObj>
                </mc:Choice>
                <mc:Fallback>
                  <p:oleObj name="Equation" r:id="rId21" imgW="279360" imgH="40608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8475" y="3990975"/>
                          <a:ext cx="2794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9070715"/>
                </p:ext>
              </p:extLst>
            </p:nvPr>
          </p:nvGraphicFramePr>
          <p:xfrm>
            <a:off x="1196975" y="5730875"/>
            <a:ext cx="609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81" name="Equation" r:id="rId23" imgW="609480" imgH="431640" progId="Equation.DSMT4">
                    <p:embed/>
                  </p:oleObj>
                </mc:Choice>
                <mc:Fallback>
                  <p:oleObj name="Equation" r:id="rId23" imgW="609480" imgH="43164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6975" y="5730875"/>
                          <a:ext cx="6096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2952017"/>
                </p:ext>
              </p:extLst>
            </p:nvPr>
          </p:nvGraphicFramePr>
          <p:xfrm>
            <a:off x="4168775" y="5692775"/>
            <a:ext cx="609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82" name="Equation" r:id="rId25" imgW="609480" imgH="431640" progId="Equation.DSMT4">
                    <p:embed/>
                  </p:oleObj>
                </mc:Choice>
                <mc:Fallback>
                  <p:oleObj name="Equation" r:id="rId25" imgW="609480" imgH="43164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8775" y="5692775"/>
                          <a:ext cx="6096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862535"/>
                </p:ext>
              </p:extLst>
            </p:nvPr>
          </p:nvGraphicFramePr>
          <p:xfrm>
            <a:off x="2355850" y="5184775"/>
            <a:ext cx="13589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483" name="Equation" r:id="rId27" imgW="1358640" imgH="431640" progId="Equation.DSMT4">
                    <p:embed/>
                  </p:oleObj>
                </mc:Choice>
                <mc:Fallback>
                  <p:oleObj name="Equation" r:id="rId27" imgW="13586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5850" y="5184775"/>
                          <a:ext cx="13589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817688" y="5299974"/>
              <a:ext cx="48895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V="1">
              <a:off x="3735388" y="5267536"/>
              <a:ext cx="4699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rot="5400000">
              <a:off x="1633538" y="4781550"/>
              <a:ext cx="100965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 rot="16200000" flipH="1">
              <a:off x="3487738" y="4781550"/>
              <a:ext cx="103505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790825" y="5641975"/>
              <a:ext cx="31750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4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ea typeface="SimSun" charset="-122"/>
              </a:rPr>
              <a:t>LODF</a:t>
            </a:r>
            <a:r>
              <a:rPr lang="en-US" altLang="zh-CN" dirty="0">
                <a:ea typeface="SimSun" charset="-122"/>
              </a:rPr>
              <a:t> Evaluation</a:t>
            </a:r>
            <a:endParaRPr lang="en-US" altLang="zh-CN" dirty="0" smtClean="0">
              <a:ea typeface="SimSun" charset="-122"/>
            </a:endParaRPr>
          </a:p>
        </p:txBody>
      </p:sp>
      <p:sp>
        <p:nvSpPr>
          <p:cNvPr id="5018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92440" cy="5454650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For the rest of the network, the impacts of the outage of line </a:t>
            </a:r>
            <a:r>
              <a:rPr lang="en-US" altLang="zh-CN" i="1" dirty="0" smtClean="0">
                <a:ea typeface="SimSun" charset="-122"/>
              </a:rPr>
              <a:t>k</a:t>
            </a:r>
            <a:r>
              <a:rPr lang="en-US" altLang="zh-CN" dirty="0" smtClean="0">
                <a:ea typeface="SimSun" charset="-122"/>
              </a:rPr>
              <a:t> are the same as the impacts of the additional basic transaction </a:t>
            </a:r>
            <a:r>
              <a:rPr lang="en-US" altLang="zh-CN" i="1" dirty="0" err="1" smtClean="0">
                <a:ea typeface="SimSun" charset="-122"/>
              </a:rPr>
              <a:t>w</a:t>
            </a:r>
            <a:r>
              <a:rPr lang="en-US" altLang="zh-CN" i="1" baseline="-25000" dirty="0" err="1" smtClean="0">
                <a:ea typeface="SimSun" charset="-122"/>
              </a:rPr>
              <a:t>k</a:t>
            </a:r>
            <a:r>
              <a:rPr lang="en-US" altLang="zh-CN" dirty="0" smtClean="0">
                <a:ea typeface="SimSun" charset="-122"/>
              </a:rPr>
              <a:t> </a:t>
            </a: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/>
            <a:r>
              <a:rPr lang="en-US" altLang="zh-CN" dirty="0" smtClean="0">
                <a:ea typeface="SimSun" charset="-122"/>
              </a:rPr>
              <a:t>Therefore, by definition</a:t>
            </a:r>
          </a:p>
          <a:p>
            <a:pPr marL="461963" indent="-461963"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</a:t>
            </a:r>
          </a:p>
        </p:txBody>
      </p:sp>
      <p:graphicFrame>
        <p:nvGraphicFramePr>
          <p:cNvPr id="50178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06393"/>
              </p:ext>
            </p:extLst>
          </p:nvPr>
        </p:nvGraphicFramePr>
        <p:xfrm>
          <a:off x="882650" y="2743200"/>
          <a:ext cx="5473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2" name="Equation" r:id="rId3" imgW="5473440" imgH="1143000" progId="Equation.DSMT4">
                  <p:embed/>
                </p:oleObj>
              </mc:Choice>
              <mc:Fallback>
                <p:oleObj name="Equation" r:id="rId3" imgW="54734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743200"/>
                        <a:ext cx="5473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111048"/>
              </p:ext>
            </p:extLst>
          </p:nvPr>
        </p:nvGraphicFramePr>
        <p:xfrm>
          <a:off x="1828800" y="4343400"/>
          <a:ext cx="3505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3" name="Equation" r:id="rId5" imgW="3504960" imgH="1079280" progId="Equation.DSMT4">
                  <p:embed/>
                </p:oleObj>
              </mc:Choice>
              <mc:Fallback>
                <p:oleObj name="Equation" r:id="rId5" imgW="350496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3400"/>
                        <a:ext cx="35052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Critical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In looking at the below formula we need to think about what conditions will cause this formula to fail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Here an obvious case is when the denominator is zero</a:t>
            </a:r>
          </a:p>
          <a:p>
            <a:r>
              <a:rPr lang="en-US" dirty="0" smtClean="0"/>
              <a:t>That corresponds to a situation in which the contingency causes system islanding</a:t>
            </a:r>
          </a:p>
          <a:p>
            <a:pPr lvl="1"/>
            <a:r>
              <a:rPr lang="en-US" dirty="0" smtClean="0"/>
              <a:t>An example is line 6 (between buses 4 and 5)</a:t>
            </a:r>
          </a:p>
          <a:p>
            <a:pPr lvl="1"/>
            <a:r>
              <a:rPr lang="en-US" dirty="0" smtClean="0"/>
              <a:t>Impact modeled by injections at the buses within each viable island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860684"/>
              </p:ext>
            </p:extLst>
          </p:nvPr>
        </p:nvGraphicFramePr>
        <p:xfrm>
          <a:off x="1066800" y="2286000"/>
          <a:ext cx="5473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7" name="Equation" r:id="rId3" imgW="5473440" imgH="1143000" progId="Equation.DSMT4">
                  <p:embed/>
                </p:oleObj>
              </mc:Choice>
              <mc:Fallback>
                <p:oleObj name="Equation" r:id="rId3" imgW="54734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5473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2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8644</TotalTime>
  <Words>1111</Words>
  <Application>Microsoft Office PowerPoint</Application>
  <PresentationFormat>On-screen Show (4:3)</PresentationFormat>
  <Paragraphs>179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Naeove~1</vt:lpstr>
      <vt:lpstr>Equation</vt:lpstr>
      <vt:lpstr>ECE 530 – Analysis Techniques for Large-Scale Electrical Systems</vt:lpstr>
      <vt:lpstr>Announcements</vt:lpstr>
      <vt:lpstr>Sensitivity Analysis</vt:lpstr>
      <vt:lpstr>Distribution Factors</vt:lpstr>
      <vt:lpstr>PTDF Evaluation</vt:lpstr>
      <vt:lpstr>LODFs</vt:lpstr>
      <vt:lpstr>LODF Evaluation</vt:lpstr>
      <vt:lpstr>LODF Evaluation</vt:lpstr>
      <vt:lpstr>Developing a Critical Eye</vt:lpstr>
      <vt:lpstr>Calculating LODFs in PowerWorld</vt:lpstr>
      <vt:lpstr>Multiple Line LODFs</vt:lpstr>
      <vt:lpstr>Multiple Line LODFs</vt:lpstr>
      <vt:lpstr>Multiple Line LODFs</vt:lpstr>
      <vt:lpstr>Multiple Line LODFs</vt:lpstr>
      <vt:lpstr>Line Closure Distribution Factors (LCDFs)</vt:lpstr>
      <vt:lpstr>Line Closure Distribution Factors</vt:lpstr>
      <vt:lpstr>LCDF :  Evaluation</vt:lpstr>
      <vt:lpstr>LCDF :  Evaluation</vt:lpstr>
      <vt:lpstr>Outage Transfer Distribution Factor</vt:lpstr>
      <vt:lpstr>Outage Transfer Distribution Factor</vt:lpstr>
      <vt:lpstr>OTDF :  Evaluation</vt:lpstr>
      <vt:lpstr>OTDF :  Evaluation</vt:lpstr>
      <vt:lpstr>Five Bus Example</vt:lpstr>
      <vt:lpstr>Five Bus Example</vt:lpstr>
      <vt:lpstr>Five Bus Example</vt:lpstr>
      <vt:lpstr>UTC Revisited</vt:lpstr>
      <vt:lpstr>UTC Revisited</vt:lpstr>
      <vt:lpstr>Five Bus Example</vt:lpstr>
      <vt:lpstr>Five Bus Example</vt:lpstr>
      <vt:lpstr>Five Bus Example</vt:lpstr>
      <vt:lpstr>Contingency Considerations</vt:lpstr>
      <vt:lpstr>Additional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Hao Zhu</cp:lastModifiedBy>
  <cp:revision>853</cp:revision>
  <cp:lastPrinted>1999-12-30T20:37:53Z</cp:lastPrinted>
  <dcterms:created xsi:type="dcterms:W3CDTF">1995-06-02T22:12:36Z</dcterms:created>
  <dcterms:modified xsi:type="dcterms:W3CDTF">2015-11-04T16:03:51Z</dcterms:modified>
</cp:coreProperties>
</file>