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7"/>
  </p:notesMasterIdLst>
  <p:handoutMasterIdLst>
    <p:handoutMasterId r:id="rId28"/>
  </p:handoutMasterIdLst>
  <p:sldIdLst>
    <p:sldId id="563" r:id="rId2"/>
    <p:sldId id="613" r:id="rId3"/>
    <p:sldId id="629" r:id="rId4"/>
    <p:sldId id="630" r:id="rId5"/>
    <p:sldId id="631" r:id="rId6"/>
    <p:sldId id="632" r:id="rId7"/>
    <p:sldId id="633" r:id="rId8"/>
    <p:sldId id="634" r:id="rId9"/>
    <p:sldId id="635" r:id="rId10"/>
    <p:sldId id="636" r:id="rId11"/>
    <p:sldId id="637" r:id="rId12"/>
    <p:sldId id="638" r:id="rId13"/>
    <p:sldId id="639" r:id="rId14"/>
    <p:sldId id="640" r:id="rId15"/>
    <p:sldId id="641" r:id="rId16"/>
    <p:sldId id="642" r:id="rId17"/>
    <p:sldId id="643" r:id="rId18"/>
    <p:sldId id="644" r:id="rId19"/>
    <p:sldId id="645" r:id="rId20"/>
    <p:sldId id="646" r:id="rId21"/>
    <p:sldId id="647" r:id="rId22"/>
    <p:sldId id="648" r:id="rId23"/>
    <p:sldId id="649" r:id="rId24"/>
    <p:sldId id="650" r:id="rId25"/>
    <p:sldId id="651" r:id="rId26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C00CC"/>
    <a:srgbClr val="FF99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1" autoAdjust="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88975"/>
            <a:ext cx="4600575" cy="3449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68800"/>
            <a:ext cx="5095875" cy="4137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6013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36013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png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6.png"/><Relationship Id="rId4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530</a:t>
            </a:r>
            <a:r>
              <a:rPr lang="en-US" dirty="0"/>
              <a:t> – Analysis Techniques for Large-Scale Electrical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429000"/>
            <a:ext cx="8534400" cy="1752600"/>
          </a:xfrm>
        </p:spPr>
        <p:txBody>
          <a:bodyPr/>
          <a:lstStyle/>
          <a:p>
            <a:r>
              <a:rPr lang="en-US" dirty="0" smtClean="0"/>
              <a:t>Prof. Hao Zhu</a:t>
            </a:r>
            <a:endParaRPr lang="en-US" dirty="0"/>
          </a:p>
          <a:p>
            <a:r>
              <a:rPr lang="en-US" sz="2600" dirty="0" smtClean="0"/>
              <a:t>Dept. </a:t>
            </a:r>
            <a:r>
              <a:rPr lang="en-US" sz="2600" dirty="0"/>
              <a:t>of Electrical and Computer Engineering</a:t>
            </a:r>
          </a:p>
          <a:p>
            <a:r>
              <a:rPr lang="en-US" sz="2600" dirty="0"/>
              <a:t>University of Illinois at </a:t>
            </a:r>
            <a:r>
              <a:rPr lang="en-US" sz="2600" dirty="0" smtClean="0"/>
              <a:t>Urbana-Champaign</a:t>
            </a:r>
          </a:p>
          <a:p>
            <a:r>
              <a:rPr lang="en-US" sz="2600" dirty="0" smtClean="0"/>
              <a:t>haozhu@illinois.edu</a:t>
            </a:r>
          </a:p>
          <a:p>
            <a:endParaRPr lang="en-US" sz="1500" dirty="0" smtClean="0"/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10/26/2015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</a:t>
            </a:r>
            <a:r>
              <a:rPr lang="en-US" b="1" kern="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b="1" kern="0" smtClean="0">
                <a:latin typeface="Arial" pitchFamily="34" charset="0"/>
                <a:cs typeface="Arial" pitchFamily="34" charset="0"/>
              </a:rPr>
              <a:t>: Flow Sensitivity </a:t>
            </a:r>
            <a:r>
              <a:rPr lang="en-US" b="1" kern="0" dirty="0" smtClean="0">
                <a:latin typeface="Arial" pitchFamily="34" charset="0"/>
                <a:cs typeface="Arial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Comments,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310640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Sensitivities are used in the optimal power flow; in that context a common application is to determine the sensitivities of an overloaded line to injections at all the buses</a:t>
            </a:r>
          </a:p>
          <a:p>
            <a:r>
              <a:rPr lang="en-US" dirty="0" smtClean="0">
                <a:sym typeface="Symbol"/>
              </a:rPr>
              <a:t>In the below equation, how to quickly get these values?</a:t>
            </a:r>
          </a:p>
          <a:p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useful reference is O. </a:t>
            </a:r>
            <a:r>
              <a:rPr lang="en-US" dirty="0" err="1" smtClean="0"/>
              <a:t>Alsac</a:t>
            </a:r>
            <a:r>
              <a:rPr lang="en-US" dirty="0" smtClean="0"/>
              <a:t>, J. Bright, M. </a:t>
            </a:r>
            <a:r>
              <a:rPr lang="en-US" dirty="0" err="1" smtClean="0"/>
              <a:t>Prais</a:t>
            </a:r>
            <a:r>
              <a:rPr lang="en-US" dirty="0" smtClean="0"/>
              <a:t>, B. Stott, “Further Developments in LP-Based Optimal Power Flow,” IEEE. Trans. on Power Systems, August 1990, pp. 697-711; especially see equation 3.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140591"/>
              </p:ext>
            </p:extLst>
          </p:nvPr>
        </p:nvGraphicFramePr>
        <p:xfrm>
          <a:off x="1136650" y="3817937"/>
          <a:ext cx="709295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4" name="Equation" r:id="rId3" imgW="7518240" imgH="1041120" progId="Equation.DSMT4">
                  <p:embed/>
                </p:oleObj>
              </mc:Choice>
              <mc:Fallback>
                <p:oleObj name="Equation" r:id="rId3" imgW="751824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3817937"/>
                        <a:ext cx="709295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2895600" y="3810000"/>
            <a:ext cx="1524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3810000"/>
            <a:ext cx="1524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0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</p:spPr>
        <p:txBody>
          <a:bodyPr/>
          <a:lstStyle/>
          <a:p>
            <a:r>
              <a:rPr lang="en-US" dirty="0" smtClean="0"/>
              <a:t>Sensitivity Example in PowerWorld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15440"/>
          </a:xfrm>
        </p:spPr>
        <p:txBody>
          <a:bodyPr/>
          <a:lstStyle/>
          <a:p>
            <a:r>
              <a:rPr lang="en-US" dirty="0" smtClean="0"/>
              <a:t>Open case B5_DistFact and then Select Tools, Sensitivities, Flow and Voltage Sensitivities</a:t>
            </a:r>
          </a:p>
          <a:p>
            <a:pPr lvl="1"/>
            <a:r>
              <a:rPr lang="en-US" dirty="0" smtClean="0"/>
              <a:t>Select Single Meter, Multiple Transfers, Buses page</a:t>
            </a:r>
          </a:p>
          <a:p>
            <a:pPr lvl="1"/>
            <a:r>
              <a:rPr lang="en-US" dirty="0" smtClean="0"/>
              <a:t>Select the Device Type (Line/XFMR), Flow Type (MW), then select the line (from Bus 2 to Bus 3)</a:t>
            </a:r>
          </a:p>
          <a:p>
            <a:pPr lvl="1"/>
            <a:r>
              <a:rPr lang="en-US" dirty="0" smtClean="0"/>
              <a:t>Click Calculate Sensitivities; this shows impact of a single injection going to the slack bus (Bus 1)</a:t>
            </a:r>
          </a:p>
          <a:p>
            <a:pPr lvl="1"/>
            <a:r>
              <a:rPr lang="en-US" dirty="0" smtClean="0"/>
              <a:t>For our example of a transfer from 2 to 3 the value is the result we get for bus 2 (0.5440) minus the result for bus 3 (-0.1808) = 0.7248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762000"/>
          </a:xfrm>
        </p:spPr>
        <p:txBody>
          <a:bodyPr/>
          <a:lstStyle/>
          <a:p>
            <a:r>
              <a:rPr lang="en-US" dirty="0"/>
              <a:t>Sensitivity Example in PowerWorld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change the conditions to the anticipated maximum loading (changing the load at 2 from 118 to 118+44=162 MW) and we re-evaluate the sensitivity we note it has changed little (from -0.7248 to -0.7241)</a:t>
            </a:r>
          </a:p>
          <a:p>
            <a:pPr lvl="1"/>
            <a:r>
              <a:rPr lang="en-US" dirty="0" smtClean="0"/>
              <a:t>Hence a linear approximation (at least for this scenario) could be justified</a:t>
            </a:r>
          </a:p>
          <a:p>
            <a:r>
              <a:rPr lang="en-US" dirty="0" smtClean="0"/>
              <a:t>With what we know so far, to handle the contingency situation, we would have to simulate the contingency, and reevaluate the sensitivity values</a:t>
            </a:r>
          </a:p>
          <a:p>
            <a:pPr lvl="1"/>
            <a:r>
              <a:rPr lang="en-US" dirty="0" smtClean="0"/>
              <a:t>We’ll be developing a quicker (but more approximate) approach next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Linearized 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sensitivity matrix explicitly depends on </a:t>
            </a:r>
            <a:r>
              <a:rPr lang="en-US" altLang="zh-CN" b="1" dirty="0">
                <a:ea typeface="SimSun" charset="-122"/>
              </a:rPr>
              <a:t>x</a:t>
            </a:r>
            <a:r>
              <a:rPr lang="en-US" altLang="zh-CN" baseline="30000" dirty="0">
                <a:ea typeface="SimSun" charset="-122"/>
              </a:rPr>
              <a:t>(0</a:t>
            </a:r>
            <a:r>
              <a:rPr lang="en-US" altLang="zh-CN" baseline="30000" dirty="0" smtClean="0">
                <a:ea typeface="SimSun" charset="-122"/>
              </a:rPr>
              <a:t>)</a:t>
            </a:r>
            <a:r>
              <a:rPr lang="en-US" altLang="zh-CN" dirty="0" smtClean="0">
                <a:ea typeface="SimSun" charset="-122"/>
              </a:rPr>
              <a:t> and </a:t>
            </a:r>
            <a:r>
              <a:rPr lang="en-US" altLang="zh-CN" b="1" dirty="0">
                <a:ea typeface="SimSun" charset="-122"/>
              </a:rPr>
              <a:t>p</a:t>
            </a:r>
            <a:r>
              <a:rPr lang="en-US" altLang="zh-CN" baseline="30000" dirty="0">
                <a:ea typeface="SimSun" charset="-122"/>
              </a:rPr>
              <a:t>(0</a:t>
            </a:r>
            <a:r>
              <a:rPr lang="en-US" altLang="zh-CN" baseline="30000" dirty="0" smtClean="0">
                <a:ea typeface="SimSun" charset="-122"/>
              </a:rPr>
              <a:t>)</a:t>
            </a:r>
            <a:r>
              <a:rPr lang="en-US" altLang="zh-CN" dirty="0"/>
              <a:t>,</a:t>
            </a:r>
            <a:r>
              <a:rPr lang="en-US" dirty="0" smtClean="0"/>
              <a:t> </a:t>
            </a:r>
            <a:r>
              <a:rPr lang="en-US" dirty="0"/>
              <a:t>its computation is less than practical for </a:t>
            </a:r>
            <a:r>
              <a:rPr lang="en-US" dirty="0" smtClean="0"/>
              <a:t>large-scale </a:t>
            </a:r>
            <a:r>
              <a:rPr lang="en-US" dirty="0"/>
              <a:t>power system </a:t>
            </a:r>
            <a:r>
              <a:rPr lang="en-US" dirty="0" smtClean="0"/>
              <a:t>applications</a:t>
            </a:r>
          </a:p>
          <a:p>
            <a:r>
              <a:rPr lang="en-US" altLang="zh-CN" dirty="0">
                <a:ea typeface="SimSun" charset="-122"/>
              </a:rPr>
              <a:t>To simplify the computation of the sensitivity matrix, we </a:t>
            </a:r>
            <a:r>
              <a:rPr lang="en-US" altLang="zh-CN" dirty="0" smtClean="0">
                <a:ea typeface="SimSun" charset="-122"/>
              </a:rPr>
              <a:t>adopt a linearized approximation approach</a:t>
            </a:r>
            <a:endParaRPr lang="en-US" altLang="zh-CN" dirty="0">
              <a:ea typeface="SimSun" charset="-122"/>
            </a:endParaRPr>
          </a:p>
          <a:p>
            <a:r>
              <a:rPr lang="en-US" dirty="0" smtClean="0"/>
              <a:t>Recall the fast decoupled power flow assumptions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804306"/>
              </p:ext>
            </p:extLst>
          </p:nvPr>
        </p:nvGraphicFramePr>
        <p:xfrm>
          <a:off x="777875" y="4251325"/>
          <a:ext cx="7299325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5" name="Equation" r:id="rId3" imgW="6845040" imgH="2705040" progId="Equation.DSMT4">
                  <p:embed/>
                </p:oleObj>
              </mc:Choice>
              <mc:Fallback>
                <p:oleObj name="Equation" r:id="rId3" imgW="6845040" imgH="270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4251325"/>
                        <a:ext cx="7299325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050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Linearized Approximation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By using the approximations from the FDPF we can get sensitivity values that are independent of the current state.  That is, by using the </a:t>
                </a:r>
                <a:r>
                  <a:rPr lang="en-US" b="1" dirty="0" smtClean="0"/>
                  <a:t>B</a:t>
                </a:r>
                <a:r>
                  <a:rPr lang="en-US" dirty="0"/>
                  <a:t>'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B</a:t>
                </a:r>
                <a:r>
                  <a:rPr lang="en-US" dirty="0" smtClean="0"/>
                  <a:t>" matrices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𝐉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/>
                              </a:rPr>
                              <m:t>𝐱</m:t>
                            </m:r>
                          </m:e>
                          <m:sup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/>
                              </a:rPr>
                              <m:t>𝐩</m:t>
                            </m:r>
                          </m:e>
                          <m:sup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0" smtClean="0">
                                  <a:latin typeface="Cambria Math"/>
                                </a:rPr>
                                <m:t>𝐁</m:t>
                              </m:r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1" i="0" smtClean="0">
                                  <a:latin typeface="Cambria Math"/>
                                </a:rPr>
                                <m:t>𝐁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"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We can also linearize line flow equation</a:t>
                </a:r>
                <a:br>
                  <a:rPr lang="en-US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143" t="-4741" r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252266"/>
              </p:ext>
            </p:extLst>
          </p:nvPr>
        </p:nvGraphicFramePr>
        <p:xfrm>
          <a:off x="690563" y="4233862"/>
          <a:ext cx="7686675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9" name="Equation" r:id="rId4" imgW="8966160" imgH="2082600" progId="Equation.DSMT4">
                  <p:embed/>
                </p:oleObj>
              </mc:Choice>
              <mc:Fallback>
                <p:oleObj name="Equation" r:id="rId4" imgW="8966160" imgH="20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4233862"/>
                        <a:ext cx="7686675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5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760" y="1280160"/>
            <a:ext cx="4552950" cy="2377440"/>
          </a:xfrm>
        </p:spPr>
        <p:txBody>
          <a:bodyPr/>
          <a:lstStyle/>
          <a:p>
            <a:pPr marL="461963" indent="-461963"/>
            <a:r>
              <a:rPr lang="en-US" altLang="zh-CN" dirty="0" smtClean="0">
                <a:ea typeface="SimSun" charset="-122"/>
              </a:rPr>
              <a:t>Hence, for each line  </a:t>
            </a:r>
          </a:p>
          <a:p>
            <a:pPr marL="461963" indent="-461963"/>
            <a:endParaRPr lang="en-US" altLang="zh-CN" dirty="0" smtClean="0">
              <a:ea typeface="SimSun" charset="-122"/>
            </a:endParaRPr>
          </a:p>
          <a:p>
            <a:pPr marL="461963" indent="-461963"/>
            <a:endParaRPr lang="en-US" altLang="zh-CN" dirty="0" smtClean="0">
              <a:ea typeface="SimSun" charset="-122"/>
            </a:endParaRPr>
          </a:p>
          <a:p>
            <a:pPr marL="461963" indent="-461963">
              <a:buFont typeface="Wingdings" pitchFamily="2" charset="2"/>
              <a:buNone/>
            </a:pPr>
            <a:r>
              <a:rPr lang="en-US" altLang="zh-CN" dirty="0" smtClean="0">
                <a:ea typeface="SimSun" charset="-122"/>
              </a:rPr>
              <a:t>	and thus, </a:t>
            </a:r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184527"/>
              </p:ext>
            </p:extLst>
          </p:nvPr>
        </p:nvGraphicFramePr>
        <p:xfrm>
          <a:off x="4581525" y="1892300"/>
          <a:ext cx="1333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53" name="Equation" r:id="rId3" imgW="1333440" imgH="888840" progId="Equation.DSMT4">
                  <p:embed/>
                </p:oleObj>
              </mc:Choice>
              <mc:Fallback>
                <p:oleObj name="Equation" r:id="rId3" imgW="133344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1892300"/>
                        <a:ext cx="13335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776054"/>
              </p:ext>
            </p:extLst>
          </p:nvPr>
        </p:nvGraphicFramePr>
        <p:xfrm>
          <a:off x="1085850" y="1870075"/>
          <a:ext cx="2082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54" name="Equation" r:id="rId5" imgW="2082600" imgH="888840" progId="Equation.DSMT4">
                  <p:embed/>
                </p:oleObj>
              </mc:Choice>
              <mc:Fallback>
                <p:oleObj name="Equation" r:id="rId5" imgW="20826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1870075"/>
                        <a:ext cx="20828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951408"/>
              </p:ext>
            </p:extLst>
          </p:nvPr>
        </p:nvGraphicFramePr>
        <p:xfrm>
          <a:off x="719138" y="3756504"/>
          <a:ext cx="76327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55" name="Equation" r:id="rId7" imgW="7632360" imgH="2019240" progId="Equation.DSMT4">
                  <p:embed/>
                </p:oleObj>
              </mc:Choice>
              <mc:Fallback>
                <p:oleObj name="Equation" r:id="rId7" imgW="763236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3756504"/>
                        <a:ext cx="76327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Line 10"/>
          <p:cNvSpPr>
            <a:spLocks noChangeShapeType="1"/>
          </p:cNvSpPr>
          <p:nvPr/>
        </p:nvSpPr>
        <p:spPr bwMode="auto">
          <a:xfrm>
            <a:off x="1828800" y="4724490"/>
            <a:ext cx="76200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>
            <a:off x="3505200" y="4876800"/>
            <a:ext cx="311467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7299728" y="4800600"/>
            <a:ext cx="98107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22"/>
          <p:cNvSpPr>
            <a:spLocks noChangeShapeType="1"/>
          </p:cNvSpPr>
          <p:nvPr/>
        </p:nvSpPr>
        <p:spPr bwMode="auto">
          <a:xfrm>
            <a:off x="4535488" y="4722813"/>
            <a:ext cx="0" cy="858837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23"/>
          <p:cNvSpPr>
            <a:spLocks noChangeShapeType="1"/>
          </p:cNvSpPr>
          <p:nvPr/>
        </p:nvSpPr>
        <p:spPr bwMode="auto">
          <a:xfrm>
            <a:off x="5354564" y="4722813"/>
            <a:ext cx="0" cy="858837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583" name="Object 1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16291258"/>
              </p:ext>
            </p:extLst>
          </p:nvPr>
        </p:nvGraphicFramePr>
        <p:xfrm>
          <a:off x="3843338" y="4973637"/>
          <a:ext cx="2286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56" name="Equation" r:id="rId9" imgW="203040" imgH="317160" progId="Equation.DSMT4">
                  <p:embed/>
                </p:oleObj>
              </mc:Choice>
              <mc:Fallback>
                <p:oleObj name="Equation" r:id="rId9" imgW="2030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4973637"/>
                        <a:ext cx="2286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Linearized Approximation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80084712"/>
              </p:ext>
            </p:extLst>
          </p:nvPr>
        </p:nvGraphicFramePr>
        <p:xfrm>
          <a:off x="5867400" y="4973637"/>
          <a:ext cx="2286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57" name="Equation" r:id="rId11" imgW="203040" imgH="317160" progId="Equation.DSMT4">
                  <p:embed/>
                </p:oleObj>
              </mc:Choice>
              <mc:Fallback>
                <p:oleObj name="Equation" r:id="rId11" imgW="203040" imgH="31716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973637"/>
                        <a:ext cx="2286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29487AF-22CC-4BA0-9E2C-52E5FAE8988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5865167"/>
                <a:ext cx="8825814" cy="4713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(the negative sign goes away because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CN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altLang="zh-CN" b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𝐁</m:t>
                        </m:r>
                      </m:e>
                    </m:acc>
                    <m:r>
                      <a:rPr lang="en-US" altLang="zh-CN" b="0" i="1" smtClean="0">
                        <a:latin typeface="Cambria Math"/>
                        <a:ea typeface="SimSun" charset="-122"/>
                        <a:cs typeface="Times New Roman" pitchFamily="18" charset="0"/>
                      </a:rPr>
                      <m:t>:</m:t>
                    </m:r>
                    <m:r>
                      <a:rPr lang="en-US" altLang="zh-CN" i="1">
                        <a:latin typeface="Cambria Math"/>
                        <a:ea typeface="SimSun" charset="-122"/>
                        <a:cs typeface="Times New Roman" pitchFamily="18" charset="0"/>
                      </a:rPr>
                      <m:t>=− </m:t>
                    </m:r>
                    <m:r>
                      <m:rPr>
                        <m:sty m:val="p"/>
                      </m:rPr>
                      <a:rPr lang="en-US" altLang="zh-CN">
                        <a:latin typeface="Cambria Math"/>
                        <a:ea typeface="SimSun" charset="-122"/>
                        <a:cs typeface="Times New Roman" pitchFamily="18" charset="0"/>
                      </a:rPr>
                      <m:t>diag</m:t>
                    </m:r>
                    <m:r>
                      <a:rPr lang="en-US" altLang="zh-CN" i="1">
                        <a:latin typeface="Cambria Math"/>
                        <a:ea typeface="SimSun" charset="-122"/>
                        <a:cs typeface="Times New Roman" pitchFamily="18" charset="0"/>
                      </a:rPr>
                      <m:t>{</m:t>
                    </m:r>
                    <m:sSub>
                      <m:sSubPr>
                        <m:ctrlPr>
                          <a:rPr lang="en-US" altLang="zh-CN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/>
                        <a:ea typeface="SimSun" charset="-122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/>
                        <a:ea typeface="SimSun" charset="-122"/>
                        <a:cs typeface="Times New Roman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𝐿</m:t>
                        </m:r>
                      </m:sub>
                    </m:sSub>
                    <m:r>
                      <a:rPr lang="en-US" altLang="zh-CN" i="1">
                        <a:latin typeface="Cambria Math"/>
                        <a:ea typeface="SimSun" charset="-122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865167"/>
                <a:ext cx="8825814" cy="471347"/>
              </a:xfrm>
              <a:prstGeom prst="rect">
                <a:avLst/>
              </a:prstGeom>
              <a:blipFill rotWithShape="1">
                <a:blip r:embed="rId13"/>
                <a:stretch>
                  <a:fillRect l="-1106" t="-7792" r="-69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662100" y="365760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</a:t>
            </a:r>
            <a:endParaRPr lang="en-US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24500" y="408104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</a:t>
            </a:r>
            <a:endParaRPr lang="en-US" sz="1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8300900" y="408104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96566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80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65760" y="1280160"/>
                <a:ext cx="8473440" cy="2453640"/>
              </a:xfrm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r>
                  <a:rPr lang="en-US" altLang="zh-CN" sz="2800" dirty="0" smtClean="0">
                    <a:ea typeface="SimSun" charset="-122"/>
                    <a:cs typeface="Times New Roman" pitchFamily="18" charset="0"/>
                  </a:rPr>
                  <a:t>Recall the series admittance of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smtClean="0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sz="2800" dirty="0" smtClean="0">
                    <a:ea typeface="SimSun" charset="-122"/>
                    <a:cs typeface="Times New Roman" pitchFamily="18" charset="0"/>
                  </a:rPr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800" b="0" i="1" smtClean="0">
                        <a:latin typeface="Cambria Math"/>
                        <a:ea typeface="SimSun" charset="-122"/>
                        <a:cs typeface="Times New Roman" pitchFamily="18" charset="0"/>
                      </a:rPr>
                      <m:t>+</m:t>
                    </m:r>
                    <m:r>
                      <a:rPr lang="en-US" altLang="zh-CN" sz="2800" b="0" i="1" smtClean="0">
                        <a:latin typeface="Cambria Math"/>
                        <a:ea typeface="SimSun" charset="-122"/>
                        <a:cs typeface="Times New Roman" pitchFamily="18" charset="0"/>
                      </a:rPr>
                      <m:t>𝑗</m:t>
                    </m:r>
                    <m:sSub>
                      <m:sSubPr>
                        <m:ctrlP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sz="2800" dirty="0" smtClean="0">
                    <a:ea typeface="SimSun" charset="-122"/>
                    <a:cs typeface="Times New Roman" pitchFamily="18" charset="0"/>
                  </a:rPr>
                  <a:t> , and we define the matrix</a:t>
                </a:r>
              </a:p>
              <a:p>
                <a:pPr marL="0" indent="0">
                  <a:spcBef>
                    <a:spcPct val="0"/>
                  </a:spcBef>
                  <a:buNone/>
                </a:pPr>
                <a:r>
                  <a:rPr lang="en-US" altLang="zh-CN" sz="2800" dirty="0">
                    <a:ea typeface="SimSun" charset="-122"/>
                    <a:cs typeface="Times New Roman" pitchFamily="18" charset="0"/>
                  </a:rPr>
                  <a:t> </a:t>
                </a:r>
                <a:r>
                  <a:rPr lang="en-US" altLang="zh-CN" sz="2800" dirty="0" smtClean="0">
                    <a:ea typeface="SimSun" charset="-122"/>
                    <a:cs typeface="Times New Roman" pitchFamily="18" charset="0"/>
                  </a:rPr>
                  <a:t>                      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CN" sz="2800" i="1" smtClean="0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altLang="zh-CN" sz="2800" b="1" i="0" smtClean="0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𝐁</m:t>
                        </m:r>
                      </m:e>
                    </m:acc>
                    <m:r>
                      <a:rPr lang="en-US" altLang="zh-CN" sz="2800" i="1" smtClean="0">
                        <a:latin typeface="Cambria Math"/>
                        <a:ea typeface="SimSun" charset="-122"/>
                        <a:cs typeface="Times New Roman" pitchFamily="18" charset="0"/>
                      </a:rPr>
                      <m:t>=</m:t>
                    </m:r>
                    <m:r>
                      <a:rPr lang="en-US" altLang="zh-CN" sz="2800" b="0" i="1" smtClean="0">
                        <a:latin typeface="Cambria Math"/>
                        <a:ea typeface="SimSun" charset="-122"/>
                        <a:cs typeface="Times New Roman" pitchFamily="18" charset="0"/>
                      </a:rPr>
                      <m:t>− </m:t>
                    </m:r>
                    <m:r>
                      <m:rPr>
                        <m:sty m:val="p"/>
                      </m:rPr>
                      <a:rPr lang="en-US" altLang="zh-CN" sz="2800" b="0" i="0" smtClean="0">
                        <a:latin typeface="Cambria Math"/>
                        <a:ea typeface="SimSun" charset="-122"/>
                        <a:cs typeface="Times New Roman" pitchFamily="18" charset="0"/>
                      </a:rPr>
                      <m:t>diag</m:t>
                    </m:r>
                    <m:r>
                      <a:rPr lang="en-US" altLang="zh-CN" sz="2800" b="0" i="1" smtClean="0">
                        <a:latin typeface="Cambria Math"/>
                        <a:ea typeface="SimSun" charset="-122"/>
                        <a:cs typeface="Times New Roman" pitchFamily="18" charset="0"/>
                      </a:rPr>
                      <m:t>{</m:t>
                    </m:r>
                    <m:sSub>
                      <m:sSubPr>
                        <m:ctrlP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800" b="0" i="1" smtClean="0">
                        <a:latin typeface="Cambria Math"/>
                        <a:ea typeface="SimSun" charset="-122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800" b="0" i="1" smtClean="0">
                        <a:latin typeface="Cambria Math"/>
                        <a:ea typeface="SimSun" charset="-122"/>
                        <a:cs typeface="Times New Roman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𝐿</m:t>
                        </m:r>
                      </m:sub>
                    </m:sSub>
                    <m:r>
                      <a:rPr lang="en-US" altLang="zh-CN" sz="2800" b="0" i="1" smtClean="0">
                        <a:latin typeface="Cambria Math"/>
                        <a:ea typeface="SimSun" charset="-122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en-US" altLang="zh-CN" dirty="0" smtClean="0">
                    <a:ea typeface="SimSun" charset="-122"/>
                    <a:cs typeface="Times New Roman" pitchFamily="18" charset="0"/>
                  </a:rPr>
                  <a:t/>
                </a:r>
                <a:br>
                  <a:rPr lang="en-US" altLang="zh-CN" dirty="0" smtClean="0">
                    <a:ea typeface="SimSun" charset="-122"/>
                    <a:cs typeface="Times New Roman" pitchFamily="18" charset="0"/>
                  </a:rPr>
                </a:br>
                <a:endParaRPr lang="en-US" altLang="zh-CN" dirty="0" smtClean="0">
                  <a:ea typeface="SimSun" charset="-122"/>
                  <a:cs typeface="Times New Roman" pitchFamily="18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US" altLang="zh-CN" sz="2800" dirty="0" smtClean="0">
                    <a:ea typeface="SimSun" charset="-122"/>
                    <a:cs typeface="Times New Roman" pitchFamily="18" charset="0"/>
                  </a:rPr>
                  <a:t>We define the </a:t>
                </a:r>
                <a:r>
                  <a:rPr lang="en-US" altLang="zh-CN" sz="2800" i="1" dirty="0" smtClean="0">
                    <a:ea typeface="SimSun" charset="-122"/>
                    <a:cs typeface="Times New Roman" pitchFamily="18" charset="0"/>
                  </a:rPr>
                  <a:t>L</a:t>
                </a:r>
                <a:r>
                  <a:rPr lang="en-US" altLang="zh-CN" sz="2800" dirty="0" smtClean="0">
                    <a:ea typeface="SimSun" charset="-122"/>
                    <a:cs typeface="Times New Roman" pitchFamily="18" charset="0"/>
                    <a:sym typeface="Symbol"/>
                  </a:rPr>
                  <a:t></a:t>
                </a:r>
                <a:r>
                  <a:rPr lang="en-US" altLang="zh-CN" sz="2800" i="1" dirty="0" smtClean="0">
                    <a:ea typeface="SimSun" charset="-122"/>
                    <a:cs typeface="Times New Roman" pitchFamily="18" charset="0"/>
                    <a:sym typeface="Symbol"/>
                  </a:rPr>
                  <a:t>N </a:t>
                </a:r>
                <a:r>
                  <a:rPr lang="en-US" altLang="zh-CN" sz="2800" dirty="0" smtClean="0">
                    <a:ea typeface="SimSun" charset="-122"/>
                    <a:cs typeface="Times New Roman" pitchFamily="18" charset="0"/>
                    <a:sym typeface="Symbol"/>
                  </a:rPr>
                  <a:t>incidence matrix:</a:t>
                </a:r>
                <a:br>
                  <a:rPr lang="en-US" altLang="zh-CN" sz="2800" dirty="0" smtClean="0">
                    <a:ea typeface="SimSun" charset="-122"/>
                    <a:cs typeface="Times New Roman" pitchFamily="18" charset="0"/>
                    <a:sym typeface="Symbol"/>
                  </a:rPr>
                </a:br>
                <a:r>
                  <a:rPr lang="en-US" altLang="zh-CN" dirty="0" smtClean="0">
                    <a:ea typeface="SimSun" charset="-122"/>
                    <a:cs typeface="Times New Roman" pitchFamily="18" charset="0"/>
                    <a:sym typeface="Symbol"/>
                  </a:rPr>
                  <a:t/>
                </a:r>
                <a:br>
                  <a:rPr lang="en-US" altLang="zh-CN" dirty="0" smtClean="0">
                    <a:ea typeface="SimSun" charset="-122"/>
                    <a:cs typeface="Times New Roman" pitchFamily="18" charset="0"/>
                    <a:sym typeface="Symbol"/>
                  </a:rPr>
                </a:br>
                <a:endParaRPr lang="en-US" altLang="zh-CN" dirty="0">
                  <a:ea typeface="SimSun" charset="-122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8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65760" y="1280160"/>
                <a:ext cx="8473440" cy="2453640"/>
              </a:xfrm>
              <a:blipFill rotWithShape="1">
                <a:blip r:embed="rId2"/>
                <a:stretch>
                  <a:fillRect l="-2158" t="-7940" r="-1439" b="-3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Matrix Definitions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00800" y="3657600"/>
                <a:ext cx="1563569" cy="1589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𝐀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0" smtClean="0">
                                            <a:latin typeface="Cambria Math"/>
                                          </a:rPr>
                                          <m:t>𝐚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>
                                            <a:latin typeface="Cambria Math"/>
                                          </a:rPr>
                                          <m:t>𝐚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1">
                                                  <a:latin typeface="Cambria Math"/>
                                                </a:rPr>
                                                <m:t>𝐚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𝐿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sup>
                                      </m:sSup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657600"/>
                <a:ext cx="1563569" cy="15892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2000" y="3570744"/>
                <a:ext cx="473536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+mj-lt"/>
                  </a:rPr>
                  <a:t>where the element </a:t>
                </a:r>
                <a:r>
                  <a:rPr lang="en-US" sz="2800" i="1" dirty="0">
                    <a:latin typeface="+mj-lt"/>
                  </a:rPr>
                  <a:t>j</a:t>
                </a:r>
                <a:r>
                  <a:rPr lang="en-US" sz="2800" dirty="0" smtClean="0">
                    <a:latin typeface="+mj-lt"/>
                  </a:rPr>
                  <a:t> of vector </a:t>
                </a:r>
                <a:r>
                  <a:rPr lang="en-US" sz="2800" b="1" dirty="0" err="1" smtClean="0">
                    <a:latin typeface="+mj-lt"/>
                  </a:rPr>
                  <a:t>a</a:t>
                </a:r>
                <a:r>
                  <a:rPr lang="en-US" sz="2800" baseline="-25000" dirty="0" err="1" smtClean="0">
                    <a:latin typeface="+mj-lt"/>
                  </a:rPr>
                  <a:t>i</a:t>
                </a:r>
                <a:r>
                  <a:rPr lang="en-US" sz="2800" dirty="0" smtClean="0">
                    <a:latin typeface="+mj-lt"/>
                  </a:rPr>
                  <a:t> is nonzero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1)</m:t>
                    </m:r>
                  </m:oMath>
                </a14:m>
                <a:r>
                  <a:rPr lang="en-US" sz="2800" dirty="0" smtClean="0">
                    <a:latin typeface="+mj-lt"/>
                  </a:rPr>
                  <a:t>, whenever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  <a:ea typeface="SimSun" charset="-122"/>
                            <a:cs typeface="Times New Roman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+mj-lt"/>
                  </a:rPr>
                  <a:t> is coincident with bus </a:t>
                </a:r>
                <a:r>
                  <a:rPr lang="en-US" sz="2800" i="1" dirty="0" smtClean="0">
                    <a:latin typeface="+mj-lt"/>
                  </a:rPr>
                  <a:t>j</a:t>
                </a:r>
                <a:r>
                  <a:rPr lang="en-US" sz="2800" dirty="0" smtClean="0">
                    <a:latin typeface="+mj-lt"/>
                  </a:rPr>
                  <a:t>.</a:t>
                </a:r>
              </a:p>
              <a:p>
                <a:r>
                  <a:rPr lang="en-US" sz="2800" dirty="0" smtClean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570744"/>
                <a:ext cx="4735362" cy="1815882"/>
              </a:xfrm>
              <a:prstGeom prst="rect">
                <a:avLst/>
              </a:prstGeom>
              <a:blipFill rotWithShape="1">
                <a:blip r:embed="rId5"/>
                <a:stretch>
                  <a:fillRect l="-2574" t="-3356" r="-32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2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62000"/>
          </a:xfrm>
        </p:spPr>
        <p:txBody>
          <a:bodyPr/>
          <a:lstStyle/>
          <a:p>
            <a:r>
              <a:rPr lang="en-US" dirty="0" smtClean="0"/>
              <a:t>Linearized Real Power Flow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5760" y="1280160"/>
                <a:ext cx="8535987" cy="1463040"/>
              </a:xfrm>
            </p:spPr>
            <p:txBody>
              <a:bodyPr/>
              <a:lstStyle/>
              <a:p>
                <a:r>
                  <a:rPr lang="en-US" dirty="0" smtClean="0"/>
                  <a:t>Under these assumptions the change in the line real power flows are given as</a:t>
                </a:r>
              </a:p>
              <a:p>
                <a:pPr marL="0" indent="0">
                  <a:buNone/>
                </a:pP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/>
                  <a:t>T</a:t>
                </a:r>
                <a:r>
                  <a:rPr lang="en-US" dirty="0" smtClean="0"/>
                  <a:t>he constant flow sensitivity matrix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𝚿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0" smtClean="0">
                            <a:latin typeface="Cambria Math"/>
                          </a:rPr>
                          <m:t>𝐁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1" i="0" smtClean="0">
                        <a:latin typeface="Cambria Math"/>
                      </a:rPr>
                      <m:t>𝐀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𝐁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is termed as the </a:t>
                </a:r>
                <a:r>
                  <a:rPr lang="en-US" i="1" dirty="0" smtClean="0"/>
                  <a:t>injection shift factor (ISF) </a:t>
                </a:r>
                <a:r>
                  <a:rPr lang="en-US" dirty="0" smtClean="0"/>
                  <a:t>matrix.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760" y="1280160"/>
                <a:ext cx="8535987" cy="1463040"/>
              </a:xfrm>
              <a:blipFill rotWithShape="1">
                <a:blip r:embed="rId3"/>
                <a:stretch>
                  <a:fillRect l="-2143" t="-13333" b="-204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742272"/>
              </p:ext>
            </p:extLst>
          </p:nvPr>
        </p:nvGraphicFramePr>
        <p:xfrm>
          <a:off x="533400" y="2208212"/>
          <a:ext cx="83058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7" name="Equation" r:id="rId4" imgW="8305560" imgH="1371600" progId="Equation.DSMT4">
                  <p:embed/>
                </p:oleObj>
              </mc:Choice>
              <mc:Fallback>
                <p:oleObj name="Equation" r:id="rId4" imgW="8305560" imgH="137160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8212"/>
                        <a:ext cx="8305800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27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Shift Factors (ISFs)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56360"/>
                <a:ext cx="8153400" cy="2072640"/>
              </a:xfrm>
            </p:spPr>
            <p:txBody>
              <a:bodyPr/>
              <a:lstStyle/>
              <a:p>
                <a:r>
                  <a:rPr lang="en-US" altLang="zh-CN" dirty="0" smtClean="0">
                    <a:ea typeface="SimSun" charset="-122"/>
                  </a:rPr>
                  <a:t>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/>
                            <a:ea typeface="SimSun" charset="-122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/>
                            <a:ea typeface="SimSun" charset="-122"/>
                          </a:rPr>
                          <m:t>𝑙</m:t>
                        </m:r>
                        <m:r>
                          <a:rPr lang="en-US" altLang="zh-CN" i="1">
                            <a:latin typeface="Cambria Math"/>
                            <a:ea typeface="SimSun" charset="-122"/>
                          </a:rPr>
                          <m:t>,</m:t>
                        </m:r>
                        <m:r>
                          <a:rPr lang="en-US" altLang="zh-CN" i="1">
                            <a:latin typeface="Cambria Math"/>
                            <a:ea typeface="SimSun" charset="-122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dirty="0" smtClean="0">
                    <a:ea typeface="SimSun" charset="-122"/>
                  </a:rPr>
                  <a:t>-th </a:t>
                </a:r>
                <a:r>
                  <a:rPr lang="en-US" altLang="zh-CN" dirty="0">
                    <a:ea typeface="SimSun" charset="-122"/>
                  </a:rPr>
                  <a:t>element of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𝚿</m:t>
                    </m:r>
                  </m:oMath>
                </a14:m>
                <a:r>
                  <a:rPr lang="en-US" altLang="zh-CN" dirty="0" smtClean="0">
                    <a:ea typeface="SimSun" charset="-122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/>
                        <a:ea typeface="SimSun" charset="-122"/>
                      </a:rPr>
                      <m:t>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  <a:ea typeface="SimSun" charset="-122"/>
                      </a:rPr>
                      <m:t>Ψ</m:t>
                    </m:r>
                    <m:sPre>
                      <m:sPrePr>
                        <m:ctrlPr>
                          <a:rPr lang="en-US" altLang="zh-CN" i="1" smtClean="0">
                            <a:latin typeface="Cambria Math"/>
                            <a:ea typeface="SimSun" charset="-122"/>
                          </a:rPr>
                        </m:ctrlPr>
                      </m:sPrePr>
                      <m:sub>
                        <m: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  <m:t>𝑙</m:t>
                        </m:r>
                      </m:sub>
                      <m:sup>
                        <m:r>
                          <a:rPr lang="en-US" altLang="zh-CN" i="1" smtClean="0">
                            <a:latin typeface="Cambria Math"/>
                            <a:ea typeface="SimSun" charset="-122"/>
                          </a:rPr>
                          <m:t>𝑛</m:t>
                        </m:r>
                      </m:sup>
                      <m:e>
                        <m:r>
                          <a:rPr lang="en-US" altLang="zh-CN" b="0" i="1" smtClean="0">
                            <a:latin typeface="Cambria Math"/>
                            <a:ea typeface="SimSun" charset="-122"/>
                          </a:rPr>
                          <m:t>,</m:t>
                        </m:r>
                      </m:e>
                    </m:sPre>
                    <m:r>
                      <a:rPr lang="en-US" altLang="zh-CN" i="1" smtClean="0">
                        <a:latin typeface="Cambria Math"/>
                        <a:ea typeface="SimSun" charset="-122"/>
                      </a:rPr>
                      <m:t> </m:t>
                    </m:r>
                  </m:oMath>
                </a14:m>
                <a:r>
                  <a:rPr lang="en-US" altLang="zh-CN" dirty="0" smtClean="0">
                    <a:ea typeface="SimSun" charset="-122"/>
                  </a:rPr>
                  <a:t>is </a:t>
                </a:r>
                <a:r>
                  <a:rPr lang="en-US" altLang="zh-CN" dirty="0">
                    <a:ea typeface="SimSun" charset="-122"/>
                  </a:rPr>
                  <a:t>called the </a:t>
                </a:r>
                <a:r>
                  <a:rPr lang="en-US" altLang="zh-CN" i="1" dirty="0">
                    <a:latin typeface="Times New Roman" pitchFamily="18" charset="0"/>
                    <a:ea typeface="SimSun" charset="-122"/>
                  </a:rPr>
                  <a:t>ISF</a:t>
                </a:r>
                <a:r>
                  <a:rPr lang="en-US" altLang="zh-CN" dirty="0">
                    <a:ea typeface="SimSun" charset="-122"/>
                  </a:rPr>
                  <a:t> of line </a:t>
                </a:r>
                <a:r>
                  <a:rPr lang="en-US" altLang="zh-CN" i="1" dirty="0">
                    <a:ea typeface="SimSun" charset="-122"/>
                  </a:rPr>
                  <a:t>l</a:t>
                </a:r>
                <a:r>
                  <a:rPr lang="en-US" altLang="zh-CN" dirty="0">
                    <a:ea typeface="SimSun" charset="-122"/>
                  </a:rPr>
                  <a:t> with respect to the injection at bus </a:t>
                </a:r>
                <a:r>
                  <a:rPr lang="en-US" altLang="zh-CN" i="1" dirty="0">
                    <a:latin typeface="Times New Roman" pitchFamily="18" charset="0"/>
                    <a:ea typeface="SimSun" charset="-122"/>
                  </a:rPr>
                  <a:t>n</a:t>
                </a:r>
                <a:endParaRPr lang="en-US" dirty="0"/>
              </a:p>
              <a:p>
                <a:pPr lvl="1"/>
                <a:r>
                  <a:rPr lang="en-US" altLang="zh-CN" dirty="0">
                    <a:latin typeface="Times New Roman" pitchFamily="18" charset="0"/>
                    <a:ea typeface="SimSun" charset="-122"/>
                  </a:rPr>
                  <a:t>Absorbed at the slack bus, so it is slack bus </a:t>
                </a:r>
                <a:r>
                  <a:rPr lang="en-US" altLang="zh-CN" dirty="0" smtClean="0">
                    <a:latin typeface="Times New Roman" pitchFamily="18" charset="0"/>
                    <a:ea typeface="SimSun" charset="-122"/>
                  </a:rPr>
                  <a:t>dependent</a:t>
                </a:r>
              </a:p>
              <a:p>
                <a:r>
                  <a:rPr lang="en-US" altLang="zh-CN" dirty="0" smtClean="0">
                    <a:latin typeface="Times New Roman" pitchFamily="18" charset="0"/>
                    <a:ea typeface="SimSun" charset="-122"/>
                  </a:rPr>
                  <a:t>The terms generation shift factor (GSF) and load shift factor (LSF) can be similarly defined</a:t>
                </a:r>
              </a:p>
              <a:p>
                <a:pPr lvl="1"/>
                <a:r>
                  <a:rPr lang="en-US" altLang="zh-CN" dirty="0" smtClean="0">
                    <a:latin typeface="Times New Roman" pitchFamily="18" charset="0"/>
                    <a:ea typeface="SimSun" charset="-122"/>
                  </a:rPr>
                  <a:t>Same concept, just a variation in the sign whether it is a generator or a load</a:t>
                </a:r>
              </a:p>
              <a:p>
                <a:pPr lvl="1"/>
                <a:r>
                  <a:rPr lang="en-US" altLang="zh-CN" dirty="0" smtClean="0">
                    <a:latin typeface="Times New Roman" pitchFamily="18" charset="0"/>
                    <a:ea typeface="SimSun" charset="-122"/>
                  </a:rPr>
                  <a:t>Sometimes the associated element is not a single line, but rather a combination of lines (an interface)</a:t>
                </a:r>
              </a:p>
              <a:p>
                <a:r>
                  <a:rPr lang="en-US" altLang="zh-CN" dirty="0" smtClean="0">
                    <a:latin typeface="Times New Roman" pitchFamily="18" charset="0"/>
                    <a:ea typeface="SimSun" charset="-122"/>
                  </a:rPr>
                  <a:t>Terminology used in North America are given in the </a:t>
                </a:r>
                <a:r>
                  <a:rPr lang="en-US" altLang="zh-CN" dirty="0">
                    <a:latin typeface="Times New Roman" pitchFamily="18" charset="0"/>
                    <a:ea typeface="SimSun" charset="-122"/>
                  </a:rPr>
                  <a:t>NERC </a:t>
                </a:r>
                <a:r>
                  <a:rPr lang="en-US" altLang="zh-CN" dirty="0" smtClean="0">
                    <a:latin typeface="Times New Roman" pitchFamily="18" charset="0"/>
                    <a:ea typeface="SimSun" charset="-122"/>
                  </a:rPr>
                  <a:t>glossary </a:t>
                </a:r>
                <a:r>
                  <a:rPr lang="en-US" altLang="zh-CN" sz="2000" dirty="0" smtClean="0">
                    <a:latin typeface="Times New Roman" pitchFamily="18" charset="0"/>
                    <a:ea typeface="SimSun" charset="-122"/>
                  </a:rPr>
                  <a:t>(http</a:t>
                </a:r>
                <a:r>
                  <a:rPr lang="en-US" altLang="zh-CN" sz="2000" dirty="0">
                    <a:latin typeface="Times New Roman" pitchFamily="18" charset="0"/>
                    <a:ea typeface="SimSun" charset="-122"/>
                  </a:rPr>
                  <a:t>://</a:t>
                </a:r>
                <a:r>
                  <a:rPr lang="en-US" altLang="zh-CN" sz="2000" dirty="0" smtClean="0">
                    <a:latin typeface="Times New Roman" pitchFamily="18" charset="0"/>
                    <a:ea typeface="SimSun" charset="-122"/>
                  </a:rPr>
                  <a:t>www.nerc.com/files/glossary_of_terms.pdf)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56360"/>
                <a:ext cx="8153400" cy="2072640"/>
              </a:xfrm>
              <a:blipFill rotWithShape="1">
                <a:blip r:embed="rId2"/>
                <a:stretch>
                  <a:fillRect l="-2242" t="-9412" r="-747" b="-14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4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5" name="Freeform 2"/>
          <p:cNvSpPr>
            <a:spLocks/>
          </p:cNvSpPr>
          <p:nvPr/>
        </p:nvSpPr>
        <p:spPr bwMode="auto">
          <a:xfrm flipV="1">
            <a:off x="952500" y="2087563"/>
            <a:ext cx="5797550" cy="2513012"/>
          </a:xfrm>
          <a:custGeom>
            <a:avLst/>
            <a:gdLst>
              <a:gd name="T0" fmla="*/ 62339 w 2232"/>
              <a:gd name="T1" fmla="*/ 1450783 h 899"/>
              <a:gd name="T2" fmla="*/ 467544 w 2232"/>
              <a:gd name="T3" fmla="*/ 1719135 h 899"/>
              <a:gd name="T4" fmla="*/ 561053 w 2232"/>
              <a:gd name="T5" fmla="*/ 1786223 h 899"/>
              <a:gd name="T6" fmla="*/ 685732 w 2232"/>
              <a:gd name="T7" fmla="*/ 1987488 h 899"/>
              <a:gd name="T8" fmla="*/ 1527312 w 2232"/>
              <a:gd name="T9" fmla="*/ 2289385 h 899"/>
              <a:gd name="T10" fmla="*/ 2181873 w 2232"/>
              <a:gd name="T11" fmla="*/ 2356473 h 899"/>
              <a:gd name="T12" fmla="*/ 4176729 w 2232"/>
              <a:gd name="T13" fmla="*/ 2390017 h 899"/>
              <a:gd name="T14" fmla="*/ 4394916 w 2232"/>
              <a:gd name="T15" fmla="*/ 2322929 h 899"/>
              <a:gd name="T16" fmla="*/ 4488425 w 2232"/>
              <a:gd name="T17" fmla="*/ 2255841 h 899"/>
              <a:gd name="T18" fmla="*/ 4987139 w 2232"/>
              <a:gd name="T19" fmla="*/ 2088120 h 899"/>
              <a:gd name="T20" fmla="*/ 5423515 w 2232"/>
              <a:gd name="T21" fmla="*/ 1819767 h 899"/>
              <a:gd name="T22" fmla="*/ 5672872 w 2232"/>
              <a:gd name="T23" fmla="*/ 1484327 h 899"/>
              <a:gd name="T24" fmla="*/ 5797550 w 2232"/>
              <a:gd name="T25" fmla="*/ 545092 h 899"/>
              <a:gd name="T26" fmla="*/ 5142987 w 2232"/>
              <a:gd name="T27" fmla="*/ 276739 h 899"/>
              <a:gd name="T28" fmla="*/ 3896203 w 2232"/>
              <a:gd name="T29" fmla="*/ 310283 h 899"/>
              <a:gd name="T30" fmla="*/ 3678015 w 2232"/>
              <a:gd name="T31" fmla="*/ 209651 h 899"/>
              <a:gd name="T32" fmla="*/ 3428658 w 2232"/>
              <a:gd name="T33" fmla="*/ 142562 h 899"/>
              <a:gd name="T34" fmla="*/ 2929945 w 2232"/>
              <a:gd name="T35" fmla="*/ 109018 h 899"/>
              <a:gd name="T36" fmla="*/ 2680588 w 2232"/>
              <a:gd name="T37" fmla="*/ 176107 h 899"/>
              <a:gd name="T38" fmla="*/ 2026025 w 2232"/>
              <a:gd name="T39" fmla="*/ 276739 h 899"/>
              <a:gd name="T40" fmla="*/ 1589651 w 2232"/>
              <a:gd name="T41" fmla="*/ 478003 h 899"/>
              <a:gd name="T42" fmla="*/ 1028597 w 2232"/>
              <a:gd name="T43" fmla="*/ 712812 h 899"/>
              <a:gd name="T44" fmla="*/ 592223 w 2232"/>
              <a:gd name="T45" fmla="*/ 914077 h 899"/>
              <a:gd name="T46" fmla="*/ 124678 w 2232"/>
              <a:gd name="T47" fmla="*/ 1014709 h 899"/>
              <a:gd name="T48" fmla="*/ 0 w 2232"/>
              <a:gd name="T49" fmla="*/ 1215974 h 899"/>
              <a:gd name="T50" fmla="*/ 31170 w 2232"/>
              <a:gd name="T51" fmla="*/ 1383694 h 899"/>
              <a:gd name="T52" fmla="*/ 62339 w 2232"/>
              <a:gd name="T53" fmla="*/ 1450783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3"/>
          <p:cNvSpPr>
            <a:spLocks noChangeShapeType="1"/>
          </p:cNvSpPr>
          <p:nvPr/>
        </p:nvSpPr>
        <p:spPr bwMode="auto">
          <a:xfrm>
            <a:off x="2387600" y="2589213"/>
            <a:ext cx="428625" cy="0"/>
          </a:xfrm>
          <a:prstGeom prst="line">
            <a:avLst/>
          </a:prstGeom>
          <a:noFill/>
          <a:ln w="539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3616325" y="3476625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6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3476625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Line 5"/>
          <p:cNvSpPr>
            <a:spLocks noChangeShapeType="1"/>
          </p:cNvSpPr>
          <p:nvPr/>
        </p:nvSpPr>
        <p:spPr bwMode="auto">
          <a:xfrm>
            <a:off x="3079750" y="3267075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6"/>
          <p:cNvSpPr>
            <a:spLocks noChangeShapeType="1"/>
          </p:cNvSpPr>
          <p:nvPr/>
        </p:nvSpPr>
        <p:spPr bwMode="auto">
          <a:xfrm flipH="1">
            <a:off x="2606675" y="1920875"/>
            <a:ext cx="12700" cy="6604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94064"/>
              </p:ext>
            </p:extLst>
          </p:nvPr>
        </p:nvGraphicFramePr>
        <p:xfrm>
          <a:off x="2136775" y="1463675"/>
          <a:ext cx="431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7" name="Equation" r:id="rId5" imgW="431640" imgH="469800" progId="Equation.DSMT4">
                  <p:embed/>
                </p:oleObj>
              </mc:Choice>
              <mc:Fallback>
                <p:oleObj name="Equation" r:id="rId5" imgW="431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463675"/>
                        <a:ext cx="4318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8"/>
          <p:cNvGraphicFramePr>
            <a:graphicFrameLocks noChangeAspect="1"/>
          </p:cNvGraphicFramePr>
          <p:nvPr/>
        </p:nvGraphicFramePr>
        <p:xfrm>
          <a:off x="2047875" y="2562225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8" name="Equation" r:id="rId7" imgW="228600" imgH="241200" progId="Equation.DSMT4">
                  <p:embed/>
                </p:oleObj>
              </mc:Choice>
              <mc:Fallback>
                <p:oleObj name="Equation" r:id="rId7" imgW="228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562225"/>
                        <a:ext cx="228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9"/>
          <p:cNvGraphicFramePr>
            <a:graphicFrameLocks noChangeAspect="1"/>
          </p:cNvGraphicFramePr>
          <p:nvPr/>
        </p:nvGraphicFramePr>
        <p:xfrm>
          <a:off x="3321050" y="2511425"/>
          <a:ext cx="1333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9" name="Equation" r:id="rId9" imgW="1333440" imgH="482400" progId="Equation.DSMT4">
                  <p:embed/>
                </p:oleObj>
              </mc:Choice>
              <mc:Fallback>
                <p:oleObj name="Equation" r:id="rId9" imgW="13334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2511425"/>
                        <a:ext cx="13335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9" name="Line 10"/>
          <p:cNvSpPr>
            <a:spLocks noChangeShapeType="1"/>
          </p:cNvSpPr>
          <p:nvPr/>
        </p:nvSpPr>
        <p:spPr bwMode="auto">
          <a:xfrm>
            <a:off x="3736975" y="3114675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78" name="Object 11"/>
          <p:cNvGraphicFramePr>
            <a:graphicFrameLocks noChangeAspect="1"/>
          </p:cNvGraphicFramePr>
          <p:nvPr/>
        </p:nvGraphicFramePr>
        <p:xfrm>
          <a:off x="2720975" y="3133725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0" name="Equation" r:id="rId11" imgW="152280" imgH="317160" progId="Equation.DSMT4">
                  <p:embed/>
                </p:oleObj>
              </mc:Choice>
              <mc:Fallback>
                <p:oleObj name="Equation" r:id="rId11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3133725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0" name="Line 12"/>
          <p:cNvSpPr>
            <a:spLocks noChangeShapeType="1"/>
          </p:cNvSpPr>
          <p:nvPr/>
        </p:nvSpPr>
        <p:spPr bwMode="auto">
          <a:xfrm flipH="1">
            <a:off x="3070225" y="30718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13"/>
          <p:cNvSpPr>
            <a:spLocks noChangeShapeType="1"/>
          </p:cNvSpPr>
          <p:nvPr/>
        </p:nvSpPr>
        <p:spPr bwMode="auto">
          <a:xfrm flipH="1">
            <a:off x="5038725" y="30591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79" name="Object 14"/>
          <p:cNvGraphicFramePr>
            <a:graphicFrameLocks noChangeAspect="1"/>
          </p:cNvGraphicFramePr>
          <p:nvPr/>
        </p:nvGraphicFramePr>
        <p:xfrm>
          <a:off x="5203825" y="3070225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1" name="Equation" r:id="rId13" imgW="215640" imgH="393480" progId="Equation.DSMT4">
                  <p:embed/>
                </p:oleObj>
              </mc:Choice>
              <mc:Fallback>
                <p:oleObj name="Equation" r:id="rId13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3070225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Line 15"/>
          <p:cNvSpPr>
            <a:spLocks noChangeShapeType="1"/>
          </p:cNvSpPr>
          <p:nvPr/>
        </p:nvSpPr>
        <p:spPr bwMode="auto">
          <a:xfrm>
            <a:off x="5813425" y="4049713"/>
            <a:ext cx="352425" cy="0"/>
          </a:xfrm>
          <a:prstGeom prst="line">
            <a:avLst/>
          </a:prstGeom>
          <a:noFill/>
          <a:ln w="50800">
            <a:solidFill>
              <a:srgbClr val="6E2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Line 16"/>
          <p:cNvSpPr>
            <a:spLocks noChangeShapeType="1"/>
          </p:cNvSpPr>
          <p:nvPr/>
        </p:nvSpPr>
        <p:spPr bwMode="auto">
          <a:xfrm flipV="1">
            <a:off x="6000750" y="4035425"/>
            <a:ext cx="0" cy="749300"/>
          </a:xfrm>
          <a:prstGeom prst="line">
            <a:avLst/>
          </a:prstGeom>
          <a:noFill/>
          <a:ln w="34925">
            <a:solidFill>
              <a:srgbClr val="6E25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8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7527"/>
              </p:ext>
            </p:extLst>
          </p:nvPr>
        </p:nvGraphicFramePr>
        <p:xfrm>
          <a:off x="5805488" y="4462463"/>
          <a:ext cx="1206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2" name="Equation" r:id="rId15" imgW="1206360" imgH="469800" progId="Equation.DSMT4">
                  <p:embed/>
                </p:oleObj>
              </mc:Choice>
              <mc:Fallback>
                <p:oleObj name="Equation" r:id="rId15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8" y="4462463"/>
                        <a:ext cx="12065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4" name="AutoShape 20"/>
          <p:cNvSpPr>
            <a:spLocks noChangeArrowheads="1"/>
          </p:cNvSpPr>
          <p:nvPr/>
        </p:nvSpPr>
        <p:spPr bwMode="auto">
          <a:xfrm>
            <a:off x="6753225" y="1670050"/>
            <a:ext cx="1358900" cy="812800"/>
          </a:xfrm>
          <a:prstGeom prst="wedgeRoundRectCallout">
            <a:avLst>
              <a:gd name="adj1" fmla="val -104204"/>
              <a:gd name="adj2" fmla="val 241407"/>
              <a:gd name="adj3" fmla="val 16667"/>
            </a:avLst>
          </a:prstGeom>
          <a:solidFill>
            <a:srgbClr val="FF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ea typeface="SimSun" charset="-122"/>
            </a:endParaRPr>
          </a:p>
        </p:txBody>
      </p:sp>
      <p:sp>
        <p:nvSpPr>
          <p:cNvPr id="2869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ISF :  </a:t>
            </a:r>
            <a:r>
              <a:rPr lang="en-US" altLang="zh-CN" dirty="0" smtClean="0"/>
              <a:t>Interpretation</a:t>
            </a:r>
            <a:endParaRPr lang="en-US" altLang="zh-CN" dirty="0"/>
          </a:p>
        </p:txBody>
      </p:sp>
      <p:graphicFrame>
        <p:nvGraphicFramePr>
          <p:cNvPr id="303126" name="Object 22"/>
          <p:cNvGraphicFramePr>
            <a:graphicFrameLocks noChangeAspect="1"/>
          </p:cNvGraphicFramePr>
          <p:nvPr/>
        </p:nvGraphicFramePr>
        <p:xfrm>
          <a:off x="2555875" y="1514475"/>
          <a:ext cx="482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3" name="Equation" r:id="rId17" imgW="482400" imgH="393480" progId="Equation.DSMT4">
                  <p:embed/>
                </p:oleObj>
              </mc:Choice>
              <mc:Fallback>
                <p:oleObj name="Equation" r:id="rId17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514475"/>
                        <a:ext cx="482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6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5105400"/>
            <a:ext cx="8229600" cy="1219200"/>
          </a:xfrm>
          <a:noFill/>
        </p:spPr>
        <p:txBody>
          <a:bodyPr/>
          <a:lstStyle/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zh-CN" altLang="en-US" dirty="0" smtClean="0">
                <a:ea typeface="SimSun" charset="-122"/>
              </a:rPr>
              <a:t>	   </a:t>
            </a:r>
            <a:r>
              <a:rPr lang="en-US" altLang="zh-CN" dirty="0" smtClean="0">
                <a:ea typeface="SimSun" charset="-122"/>
              </a:rPr>
              <a:t>is the fraction of the additional </a:t>
            </a:r>
            <a:r>
              <a:rPr lang="en-US" altLang="zh-CN" dirty="0" smtClean="0">
                <a:latin typeface="Times New Roman" pitchFamily="18" charset="0"/>
                <a:ea typeface="SimSun" charset="-122"/>
              </a:rPr>
              <a:t>1</a:t>
            </a:r>
            <a:r>
              <a:rPr lang="en-US" altLang="zh-CN" dirty="0" smtClean="0">
                <a:ea typeface="SimSun" charset="-122"/>
              </a:rPr>
              <a:t> </a:t>
            </a:r>
            <a:r>
              <a:rPr lang="en-US" altLang="zh-CN" i="1" dirty="0" smtClean="0">
                <a:latin typeface="Times New Roman" pitchFamily="18" charset="0"/>
                <a:ea typeface="SimSun" charset="-122"/>
              </a:rPr>
              <a:t>MW</a:t>
            </a:r>
            <a:r>
              <a:rPr lang="en-US" altLang="zh-CN" dirty="0" smtClean="0">
                <a:ea typeface="SimSun" charset="-122"/>
              </a:rPr>
              <a:t> injection at node </a:t>
            </a:r>
            <a:r>
              <a:rPr lang="en-US" altLang="zh-CN" i="1" dirty="0" smtClean="0">
                <a:latin typeface="Times New Roman" pitchFamily="18" charset="0"/>
                <a:ea typeface="SimSun" charset="-122"/>
                <a:cs typeface="Times New Roman" pitchFamily="18" charset="0"/>
              </a:rPr>
              <a:t>n</a:t>
            </a:r>
            <a:r>
              <a:rPr lang="en-US" altLang="zh-CN" dirty="0" smtClean="0">
                <a:ea typeface="SimSun" charset="-122"/>
              </a:rPr>
              <a:t> that goes though line </a:t>
            </a:r>
            <a:r>
              <a:rPr lang="en-US" altLang="zh-CN" i="1" dirty="0" smtClean="0">
                <a:ea typeface="SimSun" charset="-122"/>
              </a:rPr>
              <a:t>l</a:t>
            </a:r>
            <a:endParaRPr lang="en-US" altLang="zh-CN" dirty="0" smtClean="0">
              <a:ea typeface="SimSun" charset="-122"/>
            </a:endParaRPr>
          </a:p>
        </p:txBody>
      </p:sp>
      <p:graphicFrame>
        <p:nvGraphicFramePr>
          <p:cNvPr id="2868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5986"/>
              </p:ext>
            </p:extLst>
          </p:nvPr>
        </p:nvGraphicFramePr>
        <p:xfrm>
          <a:off x="711200" y="510540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4" name="Equation" r:id="rId19" imgW="482400" imgH="482400" progId="Equation.DSMT4">
                  <p:embed/>
                </p:oleObj>
              </mc:Choice>
              <mc:Fallback>
                <p:oleObj name="Equation" r:id="rId19" imgW="482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5105400"/>
                        <a:ext cx="48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7" name="Text Box 19"/>
          <p:cNvSpPr txBox="1">
            <a:spLocks noChangeArrowheads="1"/>
          </p:cNvSpPr>
          <p:nvPr/>
        </p:nvSpPr>
        <p:spPr bwMode="auto">
          <a:xfrm>
            <a:off x="6935305" y="1658938"/>
            <a:ext cx="1010213" cy="8679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rgbClr val="6E25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slack 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 smtClean="0">
                <a:solidFill>
                  <a:srgbClr val="6E25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bus</a:t>
            </a:r>
            <a:endParaRPr lang="en-US" altLang="zh-CN" sz="2800" i="1" dirty="0">
              <a:solidFill>
                <a:srgbClr val="6E2500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829009"/>
              </p:ext>
            </p:extLst>
          </p:nvPr>
        </p:nvGraphicFramePr>
        <p:xfrm>
          <a:off x="6659618" y="4553611"/>
          <a:ext cx="533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5" name="Equation" r:id="rId21" imgW="533160" imgH="393480" progId="Equation.DSMT4">
                  <p:embed/>
                </p:oleObj>
              </mc:Choice>
              <mc:Fallback>
                <p:oleObj name="Equation" r:id="rId21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618" y="4553611"/>
                        <a:ext cx="533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80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Sensitivity Analysis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016240" cy="5986463"/>
          </a:xfrm>
        </p:spPr>
        <p:txBody>
          <a:bodyPr/>
          <a:lstStyle/>
          <a:p>
            <a:pPr marL="461963" indent="-461963"/>
            <a:r>
              <a:rPr lang="en-US" altLang="zh-CN" dirty="0" smtClean="0">
                <a:ea typeface="SimSun" charset="-122"/>
              </a:rPr>
              <a:t>System description and notation</a:t>
            </a:r>
          </a:p>
          <a:p>
            <a:pPr marL="461963" indent="-461963"/>
            <a:r>
              <a:rPr lang="en-US" altLang="zh-CN" dirty="0" smtClean="0">
                <a:ea typeface="SimSun" charset="-122"/>
              </a:rPr>
              <a:t>Motivation for the sensitivity analysis</a:t>
            </a:r>
          </a:p>
          <a:p>
            <a:pPr marL="461963" indent="-461963"/>
            <a:r>
              <a:rPr lang="en-US" altLang="zh-CN" b="1" dirty="0" smtClean="0">
                <a:ea typeface="SimSun" charset="-122"/>
              </a:rPr>
              <a:t>Derivations of (linearized) flow sensitivity</a:t>
            </a:r>
          </a:p>
          <a:p>
            <a:pPr marL="461963" indent="-461963"/>
            <a:r>
              <a:rPr lang="en-US" altLang="zh-CN" dirty="0" smtClean="0">
                <a:ea typeface="SimSun" charset="-122"/>
              </a:rPr>
              <a:t>Definitions of the various distribution factors</a:t>
            </a:r>
          </a:p>
          <a:p>
            <a:pPr marL="461963" indent="-461963"/>
            <a:r>
              <a:rPr lang="en-US" altLang="zh-CN" dirty="0" smtClean="0">
                <a:ea typeface="SimSun" charset="-122"/>
              </a:rPr>
              <a:t>Analysis of the </a:t>
            </a:r>
            <a:r>
              <a:rPr lang="en-US" altLang="zh-CN" dirty="0">
                <a:ea typeface="SimSun" charset="-122"/>
              </a:rPr>
              <a:t>distribution factors</a:t>
            </a:r>
          </a:p>
          <a:p>
            <a:pPr marL="461963" indent="-461963"/>
            <a:r>
              <a:rPr lang="en-US" altLang="zh-CN" dirty="0" smtClean="0">
                <a:ea typeface="SimSun" charset="-122"/>
              </a:rPr>
              <a:t>Distribution factor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ISF :  </a:t>
            </a:r>
            <a:r>
              <a:rPr lang="en-US" altLang="zh-CN" dirty="0" smtClean="0"/>
              <a:t>Properties</a:t>
            </a:r>
            <a:endParaRPr lang="en-US" altLang="zh-CN" dirty="0"/>
          </a:p>
        </p:txBody>
      </p:sp>
      <p:sp>
        <p:nvSpPr>
          <p:cNvPr id="297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244840" cy="2834640"/>
          </a:xfrm>
        </p:spPr>
        <p:txBody>
          <a:bodyPr/>
          <a:lstStyle/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By definition,       depends on the location of the slack bus</a:t>
            </a:r>
            <a:endParaRPr lang="en-US" altLang="zh-CN" i="1" dirty="0" smtClean="0">
              <a:latin typeface="Times New Roman" pitchFamily="18" charset="0"/>
              <a:ea typeface="SimSun" charset="-122"/>
            </a:endParaRPr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By definition,                      for             since </a:t>
            </a:r>
            <a:r>
              <a:rPr lang="en-US" altLang="zh-CN" dirty="0" smtClean="0">
                <a:ea typeface="SimSun" charset="-122"/>
                <a:cs typeface="Times New Roman" pitchFamily="18" charset="0"/>
              </a:rPr>
              <a:t>the injection and  withdrawal buses are identical in this case and, consequently, no </a:t>
            </a:r>
            <a:r>
              <a:rPr lang="en-US" altLang="zh-CN" dirty="0">
                <a:ea typeface="SimSun" charset="-122"/>
                <a:cs typeface="Times New Roman" pitchFamily="18" charset="0"/>
              </a:rPr>
              <a:t>flow </a:t>
            </a:r>
            <a:r>
              <a:rPr lang="en-US" altLang="zh-CN" dirty="0" smtClean="0">
                <a:ea typeface="SimSun" charset="-122"/>
                <a:cs typeface="Times New Roman" pitchFamily="18" charset="0"/>
              </a:rPr>
              <a:t>arises on any line </a:t>
            </a:r>
            <a:r>
              <a:rPr lang="en-US" altLang="zh-CN" i="1" dirty="0">
                <a:ea typeface="SimSun" charset="-122"/>
                <a:sym typeface="Euclid Extra"/>
              </a:rPr>
              <a:t>l</a:t>
            </a:r>
            <a:r>
              <a:rPr lang="en-US" altLang="zh-CN" dirty="0" smtClean="0">
                <a:ea typeface="SimSun" charset="-122"/>
              </a:rPr>
              <a:t> </a:t>
            </a:r>
            <a:r>
              <a:rPr lang="en-US" altLang="zh-CN" dirty="0" smtClean="0">
                <a:ea typeface="SimSun" charset="-122"/>
                <a:cs typeface="Times New Roman" pitchFamily="18" charset="0"/>
              </a:rPr>
              <a:t>     </a:t>
            </a:r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The magnitude of       is at most </a:t>
            </a:r>
            <a:r>
              <a:rPr lang="en-US" altLang="zh-CN" dirty="0" smtClean="0">
                <a:latin typeface="Times New Roman" pitchFamily="18" charset="0"/>
                <a:ea typeface="SimSun" charset="-122"/>
              </a:rPr>
              <a:t>1</a:t>
            </a:r>
            <a:r>
              <a:rPr lang="en-US" altLang="zh-CN" dirty="0" smtClean="0">
                <a:ea typeface="SimSun" charset="-122"/>
              </a:rPr>
              <a:t>, that is, </a:t>
            </a: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249032"/>
              </p:ext>
            </p:extLst>
          </p:nvPr>
        </p:nvGraphicFramePr>
        <p:xfrm>
          <a:off x="2895600" y="129540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5" name="Equation" r:id="rId3" imgW="482400" imgH="482400" progId="Equation.DSMT4">
                  <p:embed/>
                </p:oleObj>
              </mc:Choice>
              <mc:Fallback>
                <p:oleObj name="Equation" r:id="rId3" imgW="482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48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209326"/>
              </p:ext>
            </p:extLst>
          </p:nvPr>
        </p:nvGraphicFramePr>
        <p:xfrm>
          <a:off x="3048000" y="4038600"/>
          <a:ext cx="2374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6" name="Equation" r:id="rId5" imgW="2374560" imgH="482400" progId="Equation.DSMT4">
                  <p:embed/>
                </p:oleObj>
              </mc:Choice>
              <mc:Fallback>
                <p:oleObj name="Equation" r:id="rId5" imgW="2374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038600"/>
                        <a:ext cx="2374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167477"/>
              </p:ext>
            </p:extLst>
          </p:nvPr>
        </p:nvGraphicFramePr>
        <p:xfrm>
          <a:off x="2895600" y="2133600"/>
          <a:ext cx="1828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7" name="Equation" r:id="rId7" imgW="1828800" imgH="482400" progId="Equation.DSMT4">
                  <p:embed/>
                </p:oleObj>
              </mc:Choice>
              <mc:Fallback>
                <p:oleObj name="Equation" r:id="rId7" imgW="1828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1828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47495"/>
              </p:ext>
            </p:extLst>
          </p:nvPr>
        </p:nvGraphicFramePr>
        <p:xfrm>
          <a:off x="5334000" y="2209800"/>
          <a:ext cx="990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8" name="Equation" r:id="rId9" imgW="990360" imgH="317160" progId="Equation.DSMT4">
                  <p:embed/>
                </p:oleObj>
              </mc:Choice>
              <mc:Fallback>
                <p:oleObj name="Equation" r:id="rId9" imgW="9903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9906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995697"/>
              </p:ext>
            </p:extLst>
          </p:nvPr>
        </p:nvGraphicFramePr>
        <p:xfrm>
          <a:off x="3505200" y="342900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9" name="Equation" r:id="rId11" imgW="482400" imgH="482400" progId="Equation.DSMT4">
                  <p:embed/>
                </p:oleObj>
              </mc:Choice>
              <mc:Fallback>
                <p:oleObj name="Equation" r:id="rId11" imgW="482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429000"/>
                        <a:ext cx="48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0" y="4953000"/>
            <a:ext cx="7199407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Note, this is strictly true only for the linear (lossless)</a:t>
            </a:r>
            <a:br>
              <a:rPr lang="en-US" dirty="0" smtClean="0"/>
            </a:br>
            <a:r>
              <a:rPr lang="en-US" dirty="0" smtClean="0"/>
              <a:t>case. In the nonlinear case, it is possible that a</a:t>
            </a:r>
            <a:br>
              <a:rPr lang="en-US" dirty="0" smtClean="0"/>
            </a:br>
            <a:r>
              <a:rPr lang="en-US" dirty="0" smtClean="0"/>
              <a:t>transaction decreases losses so a 1 MW injection</a:t>
            </a:r>
            <a:br>
              <a:rPr lang="en-US" dirty="0" smtClean="0"/>
            </a:br>
            <a:r>
              <a:rPr lang="en-US" dirty="0" smtClean="0"/>
              <a:t>changes a line flow by more than 1 MW.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Bus Example: Base Case</a:t>
            </a:r>
            <a:endParaRPr lang="en-US" dirty="0"/>
          </a:p>
        </p:txBody>
      </p:sp>
      <p:pic>
        <p:nvPicPr>
          <p:cNvPr id="311362" name="Picture 6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0" r="19424"/>
          <a:stretch/>
        </p:blipFill>
        <p:spPr bwMode="auto">
          <a:xfrm>
            <a:off x="1371600" y="1280160"/>
            <a:ext cx="658368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2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762000"/>
          </a:xfrm>
        </p:spPr>
        <p:txBody>
          <a:bodyPr/>
          <a:lstStyle/>
          <a:p>
            <a:r>
              <a:rPr lang="en-US" dirty="0" smtClean="0"/>
              <a:t>Five Bus ISF, Line 4, Bus 2 (to Slack)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487AF-22CC-4BA0-9E2C-52E5FAE8988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4" name="Picture 14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8" r="19224"/>
          <a:stretch/>
        </p:blipFill>
        <p:spPr bwMode="auto">
          <a:xfrm>
            <a:off x="1371600" y="1280160"/>
            <a:ext cx="658368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122607"/>
              </p:ext>
            </p:extLst>
          </p:nvPr>
        </p:nvGraphicFramePr>
        <p:xfrm>
          <a:off x="6629400" y="4343400"/>
          <a:ext cx="2133600" cy="1174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9" name="Equation" r:id="rId4" imgW="2514600" imgH="1384200" progId="Equation.DSMT4">
                  <p:embed/>
                </p:oleObj>
              </mc:Choice>
              <mc:Fallback>
                <p:oleObj name="Equation" r:id="rId4" imgW="251460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343400"/>
                        <a:ext cx="2133600" cy="11745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Five Bus Example</a:t>
            </a: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974005"/>
              </p:ext>
            </p:extLst>
          </p:nvPr>
        </p:nvGraphicFramePr>
        <p:xfrm>
          <a:off x="457200" y="1295400"/>
          <a:ext cx="7366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28" name="Equation" r:id="rId3" imgW="7365960" imgH="495000" progId="Equation.DSMT4">
                  <p:embed/>
                </p:oleObj>
              </mc:Choice>
              <mc:Fallback>
                <p:oleObj name="Equation" r:id="rId3" imgW="73659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73660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714439"/>
              </p:ext>
            </p:extLst>
          </p:nvPr>
        </p:nvGraphicFramePr>
        <p:xfrm>
          <a:off x="304800" y="2057400"/>
          <a:ext cx="4889500" cy="402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29" name="Equation" r:id="rId5" imgW="4889160" imgH="4025880" progId="Equation.DSMT4">
                  <p:embed/>
                </p:oleObj>
              </mc:Choice>
              <mc:Fallback>
                <p:oleObj name="Equation" r:id="rId5" imgW="4889160" imgH="4025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4889500" cy="402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57800" y="2017216"/>
            <a:ext cx="381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The rows of </a:t>
            </a:r>
            <a:r>
              <a:rPr lang="en-US" b="1" dirty="0" smtClean="0">
                <a:latin typeface="+mj-lt"/>
              </a:rPr>
              <a:t>A </a:t>
            </a:r>
            <a:r>
              <a:rPr lang="en-US" dirty="0" smtClean="0">
                <a:latin typeface="+mj-lt"/>
              </a:rPr>
              <a:t>correspond to the lines and transformers,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the columns correspond to the non-slack buses (buses 2 to 5); for each line there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is a 1 at one end, a -1 at the other end (hence an assumed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sign convention!). 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Here we put a 1 for the lower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numbered bus</a:t>
            </a:r>
            <a:endParaRPr lang="en-US" dirty="0">
              <a:latin typeface="+mj-lt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29487AF-22CC-4BA0-9E2C-52E5FAE8988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9278" y="108405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Five Bus Example</a:t>
            </a:r>
          </a:p>
        </p:txBody>
      </p:sp>
      <p:graphicFrame>
        <p:nvGraphicFramePr>
          <p:cNvPr id="3379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54275"/>
              </p:ext>
            </p:extLst>
          </p:nvPr>
        </p:nvGraphicFramePr>
        <p:xfrm>
          <a:off x="851335" y="1295400"/>
          <a:ext cx="6950075" cy="189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52" name="Equation" r:id="rId3" imgW="7581600" imgH="2070000" progId="Equation.DSMT4">
                  <p:embed/>
                </p:oleObj>
              </mc:Choice>
              <mc:Fallback>
                <p:oleObj name="Equation" r:id="rId3" imgW="7581600" imgH="2070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335" y="1295400"/>
                        <a:ext cx="6950075" cy="189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686440"/>
              </p:ext>
            </p:extLst>
          </p:nvPr>
        </p:nvGraphicFramePr>
        <p:xfrm>
          <a:off x="609600" y="3429000"/>
          <a:ext cx="7696201" cy="264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53" name="Equation" r:id="rId5" imgW="9499320" imgH="3136680" progId="Equation.DSMT4">
                  <p:embed/>
                </p:oleObj>
              </mc:Choice>
              <mc:Fallback>
                <p:oleObj name="Equation" r:id="rId5" imgW="9499320" imgH="313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29000"/>
                        <a:ext cx="7696201" cy="264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Oval 1030"/>
          <p:cNvSpPr>
            <a:spLocks noChangeArrowheads="1"/>
          </p:cNvSpPr>
          <p:nvPr/>
        </p:nvSpPr>
        <p:spPr bwMode="auto">
          <a:xfrm>
            <a:off x="3048226" y="4724400"/>
            <a:ext cx="1295400" cy="546100"/>
          </a:xfrm>
          <a:prstGeom prst="ellipse">
            <a:avLst/>
          </a:prstGeom>
          <a:noFill/>
          <a:ln w="25400">
            <a:solidFill>
              <a:srgbClr val="D628B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29487AF-22CC-4BA0-9E2C-52E5FAE8988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Bus Example Comments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At first glance, the numerically determined value of (128-118)/20=0.5 does not match closely with the analytic value of 0.5455; however, in doing the subtraction we have lost some numeric accuracy</a:t>
                </a:r>
              </a:p>
              <a:p>
                <a:pPr lvl="1"/>
                <a:r>
                  <a:rPr lang="en-US" dirty="0" smtClean="0"/>
                  <a:t>Adding more digits helps (128.40 – 117.55)/20 = 0.5425</a:t>
                </a:r>
              </a:p>
              <a:p>
                <a:r>
                  <a:rPr lang="en-US" dirty="0" smtClean="0"/>
                  <a:t>The previous matrix derivation isn’t intended for actual computation;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𝚿</m:t>
                    </m:r>
                  </m:oMath>
                </a14:m>
                <a:r>
                  <a:rPr lang="en-US" altLang="zh-CN" b="1" dirty="0" smtClean="0">
                    <a:ea typeface="SimSun" charset="-122"/>
                    <a:sym typeface="Euclid Symbol"/>
                  </a:rPr>
                  <a:t> </a:t>
                </a:r>
                <a:r>
                  <a:rPr lang="en-US" altLang="zh-CN" dirty="0" smtClean="0">
                    <a:ea typeface="SimSun" charset="-122"/>
                    <a:sym typeface="Euclid Symbol"/>
                  </a:rPr>
                  <a:t>is a full matrix so we would seldom compute all of its values</a:t>
                </a:r>
              </a:p>
              <a:p>
                <a:r>
                  <a:rPr lang="en-US" dirty="0" smtClean="0">
                    <a:ea typeface="SimSun" charset="-122"/>
                    <a:sym typeface="Euclid Symbol"/>
                  </a:rPr>
                  <a:t>Sparse vector methods can be used if we are only interested in the ISFs for certain lines and certain buses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143" t="-4741" r="-1071" b="-14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Problem Formulation</a:t>
            </a:r>
          </a:p>
        </p:txBody>
      </p:sp>
      <p:sp>
        <p:nvSpPr>
          <p:cNvPr id="1434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9080500" cy="5999163"/>
          </a:xfrm>
        </p:spPr>
        <p:txBody>
          <a:bodyPr/>
          <a:lstStyle/>
          <a:p>
            <a:pPr marL="461963" indent="-461963">
              <a:lnSpc>
                <a:spcPct val="130000"/>
              </a:lnSpc>
            </a:pPr>
            <a:r>
              <a:rPr lang="en-US" altLang="zh-CN" dirty="0" smtClean="0">
                <a:ea typeface="SimSun" charset="-122"/>
              </a:rPr>
              <a:t>Find how sensitive line flows are to real power injections</a:t>
            </a:r>
          </a:p>
          <a:p>
            <a:pPr marL="461963" indent="-461963">
              <a:lnSpc>
                <a:spcPct val="130000"/>
              </a:lnSpc>
            </a:pPr>
            <a:r>
              <a:rPr lang="en-US" altLang="zh-CN" dirty="0" smtClean="0">
                <a:ea typeface="SimSun" charset="-122"/>
              </a:rPr>
              <a:t>Denote the system state by</a:t>
            </a:r>
          </a:p>
          <a:p>
            <a:pPr marL="461963" indent="-461963">
              <a:lnSpc>
                <a:spcPct val="130000"/>
              </a:lnSpc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lnSpc>
                <a:spcPct val="130000"/>
              </a:lnSpc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lnSpc>
                <a:spcPct val="130000"/>
              </a:lnSpc>
            </a:pPr>
            <a:r>
              <a:rPr lang="en-US" altLang="zh-CN" dirty="0" smtClean="0">
                <a:ea typeface="SimSun" charset="-122"/>
              </a:rPr>
              <a:t>Denote the conditions corresponding to the existing commitment/dispatch  by </a:t>
            </a:r>
            <a:r>
              <a:rPr lang="en-US" altLang="zh-CN" b="1" dirty="0" smtClean="0">
                <a:ea typeface="SimSun" charset="-122"/>
              </a:rPr>
              <a:t>x</a:t>
            </a:r>
            <a:r>
              <a:rPr lang="en-US" altLang="zh-CN" baseline="30000" dirty="0" smtClean="0">
                <a:ea typeface="SimSun" charset="-122"/>
              </a:rPr>
              <a:t>(0)</a:t>
            </a:r>
            <a:r>
              <a:rPr lang="en-US" altLang="zh-CN" dirty="0" smtClean="0">
                <a:ea typeface="SimSun" charset="-122"/>
              </a:rPr>
              <a:t>, </a:t>
            </a:r>
            <a:r>
              <a:rPr lang="en-US" altLang="zh-CN" b="1" dirty="0" smtClean="0">
                <a:ea typeface="SimSun" charset="-122"/>
              </a:rPr>
              <a:t>p</a:t>
            </a:r>
            <a:r>
              <a:rPr lang="en-US" altLang="zh-CN" baseline="30000" dirty="0" smtClean="0">
                <a:ea typeface="SimSun" charset="-122"/>
              </a:rPr>
              <a:t>(0</a:t>
            </a:r>
            <a:r>
              <a:rPr lang="en-US" altLang="zh-CN" baseline="30000" dirty="0">
                <a:ea typeface="SimSun" charset="-122"/>
              </a:rPr>
              <a:t>)</a:t>
            </a:r>
            <a:r>
              <a:rPr lang="en-US" altLang="zh-CN" dirty="0" smtClean="0">
                <a:ea typeface="SimSun" charset="-122"/>
              </a:rPr>
              <a:t> and </a:t>
            </a:r>
            <a:r>
              <a:rPr lang="en-US" altLang="zh-CN" b="1" dirty="0" smtClean="0">
                <a:ea typeface="SimSun" charset="-122"/>
              </a:rPr>
              <a:t>f</a:t>
            </a:r>
            <a:r>
              <a:rPr lang="en-US" altLang="zh-CN" baseline="30000" dirty="0" smtClean="0">
                <a:ea typeface="SimSun" charset="-122"/>
              </a:rPr>
              <a:t>(0</a:t>
            </a:r>
            <a:r>
              <a:rPr lang="en-US" altLang="zh-CN" baseline="30000" dirty="0">
                <a:ea typeface="SimSun" charset="-122"/>
              </a:rPr>
              <a:t>) </a:t>
            </a:r>
            <a:r>
              <a:rPr lang="en-US" altLang="zh-CN" dirty="0" smtClean="0">
                <a:ea typeface="SimSun" charset="-122"/>
              </a:rPr>
              <a:t>so that      </a:t>
            </a:r>
            <a:br>
              <a:rPr lang="en-US" altLang="zh-CN" dirty="0" smtClean="0">
                <a:ea typeface="SimSun" charset="-122"/>
              </a:rPr>
            </a:br>
            <a:endParaRPr lang="en-US" altLang="zh-CN" dirty="0" smtClean="0">
              <a:ea typeface="SimSun" charset="-122"/>
            </a:endParaRPr>
          </a:p>
          <a:p>
            <a:pPr marL="461963" indent="-461963">
              <a:lnSpc>
                <a:spcPct val="130000"/>
              </a:lnSpc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dirty="0" smtClean="0">
                <a:ea typeface="SimSun" charset="-122"/>
              </a:rPr>
              <a:t>	</a:t>
            </a:r>
          </a:p>
        </p:txBody>
      </p:sp>
      <p:graphicFrame>
        <p:nvGraphicFramePr>
          <p:cNvPr id="1434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062063"/>
              </p:ext>
            </p:extLst>
          </p:nvPr>
        </p:nvGraphicFramePr>
        <p:xfrm>
          <a:off x="814388" y="5162550"/>
          <a:ext cx="253841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0" name="Equation" r:id="rId3" imgW="2577960" imgH="1180800" progId="Equation.DSMT4">
                  <p:embed/>
                </p:oleObj>
              </mc:Choice>
              <mc:Fallback>
                <p:oleObj name="Equation" r:id="rId3" imgW="257796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5162550"/>
                        <a:ext cx="2538412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4291013" y="5210175"/>
            <a:ext cx="330250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+mj-lt"/>
              </a:rPr>
              <a:t>the </a:t>
            </a:r>
            <a:r>
              <a:rPr lang="en-US" altLang="zh-CN" dirty="0" smtClean="0">
                <a:latin typeface="+mj-lt"/>
              </a:rPr>
              <a:t>power </a:t>
            </a:r>
            <a:r>
              <a:rPr lang="en-US" altLang="zh-CN" dirty="0">
                <a:latin typeface="+mj-lt"/>
              </a:rPr>
              <a:t>flow equations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4290586" y="5815012"/>
            <a:ext cx="378661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+mn-lt"/>
              </a:rPr>
              <a:t>line active power flow vector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29487AF-22CC-4BA0-9E2C-52E5FAE8988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3000" y="2819400"/>
                <a:ext cx="1870833" cy="710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𝐱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b="1" i="0" smtClean="0">
                                  <a:latin typeface="Cambria Math"/>
                                </a:rPr>
                                <m:t>𝛉</m:t>
                              </m:r>
                            </m:e>
                          </m:mr>
                          <m:mr>
                            <m:e>
                              <m:r>
                                <a:rPr lang="en-US" b="1" i="0" smtClean="0">
                                  <a:latin typeface="Cambria Math"/>
                                </a:rPr>
                                <m:t>𝐕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with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1870833" cy="710451"/>
              </a:xfrm>
              <a:prstGeom prst="rect">
                <a:avLst/>
              </a:prstGeom>
              <a:blipFill rotWithShape="1">
                <a:blip r:embed="rId5"/>
                <a:stretch>
                  <a:fillRect r="-4248" b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96463" y="2743200"/>
                <a:ext cx="3028137" cy="844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𝛉</m:t>
                      </m:r>
                      <m:r>
                        <a:rPr lang="en-US" b="0" i="0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,…,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𝑁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𝐕</m:t>
                      </m:r>
                      <m:r>
                        <a:rPr lang="en-US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,…,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𝑁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463" y="2743200"/>
                <a:ext cx="3028137" cy="844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1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Power Balance Equations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947534"/>
              </p:ext>
            </p:extLst>
          </p:nvPr>
        </p:nvGraphicFramePr>
        <p:xfrm>
          <a:off x="463550" y="2514600"/>
          <a:ext cx="798353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98" name="Equation" r:id="rId3" imgW="7912080" imgH="774360" progId="Equation.DSMT4">
                  <p:embed/>
                </p:oleObj>
              </mc:Choice>
              <mc:Fallback>
                <p:oleObj name="Equation" r:id="rId3" imgW="791208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514600"/>
                        <a:ext cx="7983538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9100"/>
              </p:ext>
            </p:extLst>
          </p:nvPr>
        </p:nvGraphicFramePr>
        <p:xfrm>
          <a:off x="311150" y="4953000"/>
          <a:ext cx="82026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99" name="Equation" r:id="rId5" imgW="8966160" imgH="672840" progId="Equation.DSMT4">
                  <p:embed/>
                </p:oleObj>
              </mc:Choice>
              <mc:Fallback>
                <p:oleObj name="Equation" r:id="rId5" imgW="89661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4953000"/>
                        <a:ext cx="820261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736221"/>
              </p:ext>
            </p:extLst>
          </p:nvPr>
        </p:nvGraphicFramePr>
        <p:xfrm>
          <a:off x="501650" y="1422400"/>
          <a:ext cx="25654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0" name="Equation" r:id="rId7" imgW="2565360" imgH="927000" progId="Equation.DSMT4">
                  <p:embed/>
                </p:oleObj>
              </mc:Choice>
              <mc:Fallback>
                <p:oleObj name="Equation" r:id="rId7" imgW="256536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422400"/>
                        <a:ext cx="25654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435523"/>
              </p:ext>
            </p:extLst>
          </p:nvPr>
        </p:nvGraphicFramePr>
        <p:xfrm>
          <a:off x="463550" y="3352800"/>
          <a:ext cx="798671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1" name="Equation" r:id="rId9" imgW="7886520" imgH="774360" progId="Equation.DSMT4">
                  <p:embed/>
                </p:oleObj>
              </mc:Choice>
              <mc:Fallback>
                <p:oleObj name="Equation" r:id="rId9" imgW="78865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3352800"/>
                        <a:ext cx="7986713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29487AF-22CC-4BA0-9E2C-52E5FAE898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76600" y="167640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 bwMode="auto">
          <a:xfrm rot="7782999">
            <a:off x="8192726" y="3888897"/>
            <a:ext cx="171797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0754" y="4267200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3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First-order Approximation</a:t>
            </a:r>
          </a:p>
        </p:txBody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244840" cy="5273040"/>
          </a:xfrm>
        </p:spPr>
        <p:txBody>
          <a:bodyPr/>
          <a:lstStyle/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For a </a:t>
            </a:r>
            <a:r>
              <a:rPr lang="en-US" altLang="zh-CN" i="1" dirty="0" smtClean="0">
                <a:latin typeface="Times New Roman" pitchFamily="18" charset="0"/>
                <a:ea typeface="SimSun" charset="-122"/>
              </a:rPr>
              <a:t>small</a:t>
            </a:r>
            <a:r>
              <a:rPr lang="en-US" altLang="zh-CN" i="1" dirty="0" smtClean="0">
                <a:ea typeface="SimSun" charset="-122"/>
              </a:rPr>
              <a:t> </a:t>
            </a:r>
            <a:r>
              <a:rPr lang="en-US" altLang="zh-CN" dirty="0" smtClean="0">
                <a:ea typeface="SimSun" charset="-122"/>
              </a:rPr>
              <a:t>change, </a:t>
            </a:r>
            <a:r>
              <a:rPr lang="en-US" altLang="zh-CN" dirty="0" smtClean="0">
                <a:ea typeface="SimSun" charset="-122"/>
                <a:sym typeface="Symbol"/>
              </a:rPr>
              <a:t></a:t>
            </a:r>
            <a:r>
              <a:rPr lang="en-US" altLang="zh-CN" b="1" dirty="0" smtClean="0">
                <a:ea typeface="SimSun" charset="-122"/>
              </a:rPr>
              <a:t>p</a:t>
            </a:r>
            <a:r>
              <a:rPr lang="en-US" altLang="zh-CN" dirty="0" smtClean="0">
                <a:ea typeface="SimSun" charset="-122"/>
              </a:rPr>
              <a:t>, that moves the injection from </a:t>
            </a:r>
            <a:r>
              <a:rPr lang="en-US" altLang="zh-CN" b="1" dirty="0" smtClean="0">
                <a:ea typeface="SimSun" charset="-122"/>
              </a:rPr>
              <a:t>p</a:t>
            </a:r>
            <a:r>
              <a:rPr lang="en-US" altLang="zh-CN" baseline="30000" dirty="0" smtClean="0">
                <a:ea typeface="SimSun" charset="-122"/>
              </a:rPr>
              <a:t>(0)  </a:t>
            </a:r>
            <a:r>
              <a:rPr lang="en-US" altLang="zh-CN" dirty="0" smtClean="0">
                <a:ea typeface="SimSun" charset="-122"/>
              </a:rPr>
              <a:t>to </a:t>
            </a:r>
            <a:r>
              <a:rPr lang="en-US" altLang="zh-CN" b="1" dirty="0">
                <a:ea typeface="SimSun" charset="-122"/>
              </a:rPr>
              <a:t>p</a:t>
            </a:r>
            <a:r>
              <a:rPr lang="en-US" altLang="zh-CN" baseline="30000" dirty="0">
                <a:ea typeface="SimSun" charset="-122"/>
              </a:rPr>
              <a:t>(0)</a:t>
            </a:r>
            <a:r>
              <a:rPr lang="en-US" altLang="zh-CN" dirty="0" smtClean="0">
                <a:ea typeface="SimSun" charset="-122"/>
              </a:rPr>
              <a:t> +</a:t>
            </a:r>
            <a:r>
              <a:rPr lang="en-US" altLang="zh-CN" dirty="0" smtClean="0">
                <a:ea typeface="SimSun" charset="-122"/>
                <a:sym typeface="Symbol"/>
              </a:rPr>
              <a:t> </a:t>
            </a:r>
            <a:r>
              <a:rPr lang="en-US" altLang="zh-CN" dirty="0">
                <a:ea typeface="SimSun" charset="-122"/>
                <a:sym typeface="Symbol"/>
              </a:rPr>
              <a:t></a:t>
            </a:r>
            <a:r>
              <a:rPr lang="en-US" altLang="zh-CN" b="1" dirty="0">
                <a:ea typeface="SimSun" charset="-122"/>
              </a:rPr>
              <a:t>p</a:t>
            </a:r>
            <a:r>
              <a:rPr lang="en-US" altLang="zh-CN" dirty="0" smtClean="0">
                <a:ea typeface="SimSun" charset="-122"/>
              </a:rPr>
              <a:t> , we have a  corresponding change in the state </a:t>
            </a:r>
            <a:r>
              <a:rPr lang="en-US" altLang="zh-CN" dirty="0" smtClean="0">
                <a:ea typeface="SimSun" charset="-122"/>
                <a:sym typeface="Symbol"/>
              </a:rPr>
              <a:t></a:t>
            </a:r>
            <a:r>
              <a:rPr lang="en-US" altLang="zh-CN" b="1" dirty="0" smtClean="0">
                <a:ea typeface="SimSun" charset="-122"/>
                <a:sym typeface="Symbol"/>
              </a:rPr>
              <a:t>x</a:t>
            </a:r>
            <a:r>
              <a:rPr lang="en-US" altLang="zh-CN" dirty="0" smtClean="0">
                <a:ea typeface="SimSun" charset="-122"/>
              </a:rPr>
              <a:t> satisfying</a:t>
            </a:r>
            <a:br>
              <a:rPr lang="en-US" altLang="zh-CN" dirty="0" smtClean="0">
                <a:ea typeface="SimSun" charset="-122"/>
              </a:rPr>
            </a:br>
            <a:r>
              <a:rPr lang="en-US" altLang="zh-CN" dirty="0" smtClean="0">
                <a:ea typeface="SimSun" charset="-122"/>
              </a:rPr>
              <a:t/>
            </a:r>
            <a:br>
              <a:rPr lang="en-US" altLang="zh-CN" dirty="0" smtClean="0">
                <a:ea typeface="SimSun" charset="-122"/>
              </a:rPr>
            </a:br>
            <a:endParaRPr lang="en-US" altLang="zh-CN" dirty="0" smtClean="0">
              <a:ea typeface="SimSun" charset="-122"/>
            </a:endParaRPr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We apply a first-order </a:t>
            </a:r>
            <a:r>
              <a:rPr lang="en-US" altLang="zh-CN" dirty="0">
                <a:ea typeface="SimSun" charset="-122"/>
              </a:rPr>
              <a:t>Taylor’s series expansion </a:t>
            </a:r>
            <a:r>
              <a:rPr lang="en-US" altLang="zh-CN" dirty="0" smtClean="0">
                <a:ea typeface="SimSun" charset="-122"/>
              </a:rPr>
              <a:t>as</a:t>
            </a:r>
            <a:endParaRPr lang="zh-CN" altLang="en-US" dirty="0" smtClean="0">
              <a:ea typeface="SimSun" charset="-122"/>
            </a:endParaRPr>
          </a:p>
        </p:txBody>
      </p:sp>
      <p:graphicFrame>
        <p:nvGraphicFramePr>
          <p:cNvPr id="163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391773"/>
              </p:ext>
            </p:extLst>
          </p:nvPr>
        </p:nvGraphicFramePr>
        <p:xfrm>
          <a:off x="1447800" y="2667000"/>
          <a:ext cx="3822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6" name="Equation" r:id="rId3" imgW="3822480" imgH="469800" progId="Equation.DSMT4">
                  <p:embed/>
                </p:oleObj>
              </mc:Choice>
              <mc:Fallback>
                <p:oleObj name="Equation" r:id="rId3" imgW="3822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67000"/>
                        <a:ext cx="38227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991344"/>
              </p:ext>
            </p:extLst>
          </p:nvPr>
        </p:nvGraphicFramePr>
        <p:xfrm>
          <a:off x="838200" y="3962400"/>
          <a:ext cx="7508875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7" name="Equation" r:id="rId5" imgW="8026200" imgH="2679480" progId="Equation.DSMT4">
                  <p:embed/>
                </p:oleObj>
              </mc:Choice>
              <mc:Fallback>
                <p:oleObj name="Equation" r:id="rId5" imgW="8026200" imgH="267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7508875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29487AF-22CC-4BA0-9E2C-52E5FAE8988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First-order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2301240"/>
          </a:xfrm>
        </p:spPr>
        <p:txBody>
          <a:bodyPr/>
          <a:lstStyle/>
          <a:p>
            <a:r>
              <a:rPr lang="en-US" dirty="0" smtClean="0"/>
              <a:t>We consider this to be a “small signal” change, so we can neglect the h.o.t. in the expansion</a:t>
            </a:r>
          </a:p>
          <a:p>
            <a:endParaRPr lang="en-US" dirty="0" smtClean="0"/>
          </a:p>
          <a:p>
            <a:r>
              <a:rPr lang="en-US" dirty="0" smtClean="0"/>
              <a:t>Hence, in order to satisfy the power balance equations with this perturbation, it follows that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730884"/>
              </p:ext>
            </p:extLst>
          </p:nvPr>
        </p:nvGraphicFramePr>
        <p:xfrm>
          <a:off x="1447800" y="3808413"/>
          <a:ext cx="4729162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2" name="Equation" r:id="rId3" imgW="5054400" imgH="1143000" progId="Equation.DSMT4">
                  <p:embed/>
                </p:oleObj>
              </mc:Choice>
              <mc:Fallback>
                <p:oleObj name="Equation" r:id="rId3" imgW="50544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08413"/>
                        <a:ext cx="4729162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548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ea typeface="SimSun" charset="-122"/>
              </a:rPr>
              <a:t>Jacobian</a:t>
            </a:r>
            <a:r>
              <a:rPr lang="en-US" altLang="zh-CN" dirty="0" smtClean="0">
                <a:ea typeface="SimSun" charset="-122"/>
              </a:rPr>
              <a:t> Matrix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001000" cy="692150"/>
          </a:xfrm>
        </p:spPr>
        <p:txBody>
          <a:bodyPr/>
          <a:lstStyle/>
          <a:p>
            <a:pPr marL="461963" indent="-461963"/>
            <a:r>
              <a:rPr lang="en-US" altLang="zh-CN" dirty="0" smtClean="0">
                <a:ea typeface="SimSun" charset="-122"/>
              </a:rPr>
              <a:t>Also, using the nonlinear power flow equations, we obtain</a:t>
            </a:r>
          </a:p>
          <a:p>
            <a:pPr marL="461963" indent="-461963">
              <a:buFont typeface="Wingdings" pitchFamily="2" charset="2"/>
              <a:buNone/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buFont typeface="Wingdings" pitchFamily="2" charset="2"/>
              <a:buNone/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buFont typeface="Wingdings" pitchFamily="2" charset="2"/>
              <a:buNone/>
            </a:pPr>
            <a:endParaRPr lang="en-US" altLang="zh-CN" sz="3600" dirty="0" smtClean="0">
              <a:ea typeface="SimSun" charset="-122"/>
            </a:endParaRPr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826205"/>
              </p:ext>
            </p:extLst>
          </p:nvPr>
        </p:nvGraphicFramePr>
        <p:xfrm>
          <a:off x="1905000" y="1874296"/>
          <a:ext cx="43307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14" name="Equation" r:id="rId3" imgW="4330440" imgH="2057400" progId="Equation.DSMT4">
                  <p:embed/>
                </p:oleObj>
              </mc:Choice>
              <mc:Fallback>
                <p:oleObj name="Equation" r:id="rId3" imgW="433044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74296"/>
                        <a:ext cx="43307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Line 12"/>
          <p:cNvSpPr>
            <a:spLocks noChangeShapeType="1"/>
          </p:cNvSpPr>
          <p:nvPr/>
        </p:nvSpPr>
        <p:spPr bwMode="auto">
          <a:xfrm>
            <a:off x="3460750" y="2914650"/>
            <a:ext cx="99060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13"/>
          <p:cNvSpPr>
            <a:spLocks noChangeShapeType="1"/>
          </p:cNvSpPr>
          <p:nvPr/>
        </p:nvSpPr>
        <p:spPr bwMode="auto">
          <a:xfrm>
            <a:off x="5529244" y="2902996"/>
            <a:ext cx="771072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111256"/>
              </p:ext>
            </p:extLst>
          </p:nvPr>
        </p:nvGraphicFramePr>
        <p:xfrm>
          <a:off x="2016425" y="4495800"/>
          <a:ext cx="52959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15" name="Equation" r:id="rId5" imgW="5295600" imgH="1917360" progId="Equation.DSMT4">
                  <p:embed/>
                </p:oleObj>
              </mc:Choice>
              <mc:Fallback>
                <p:oleObj name="Equation" r:id="rId5" imgW="529560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425" y="4495800"/>
                        <a:ext cx="5295900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838200" y="3896380"/>
            <a:ext cx="6705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and then the power flow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</a:rPr>
              <a:t>Jacobian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29487AF-22CC-4BA0-9E2C-52E5FAE8988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Sensitivity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280160"/>
            <a:ext cx="8244840" cy="3368040"/>
          </a:xfrm>
        </p:spPr>
        <p:txBody>
          <a:bodyPr/>
          <a:lstStyle/>
          <a:p>
            <a:r>
              <a:rPr lang="en-US" dirty="0" smtClean="0"/>
              <a:t>With the standard assumption that the power flow </a:t>
            </a:r>
            <a:r>
              <a:rPr lang="en-US" dirty="0" err="1" smtClean="0"/>
              <a:t>Jacobian</a:t>
            </a:r>
            <a:r>
              <a:rPr lang="en-US" dirty="0" smtClean="0"/>
              <a:t> is nonsingular, then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can then compute the change in the line real power flow vector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154552"/>
              </p:ext>
            </p:extLst>
          </p:nvPr>
        </p:nvGraphicFramePr>
        <p:xfrm>
          <a:off x="1820863" y="2305050"/>
          <a:ext cx="4495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38" name="Equation" r:id="rId3" imgW="4495680" imgH="1002960" progId="Equation.DSMT4">
                  <p:embed/>
                </p:oleObj>
              </mc:Choice>
              <mc:Fallback>
                <p:oleObj name="Equation" r:id="rId3" imgW="449568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2305050"/>
                        <a:ext cx="44958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886921"/>
              </p:ext>
            </p:extLst>
          </p:nvPr>
        </p:nvGraphicFramePr>
        <p:xfrm>
          <a:off x="838200" y="4572000"/>
          <a:ext cx="7518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39" name="Equation" r:id="rId5" imgW="7518240" imgH="1041120" progId="Equation.DSMT4">
                  <p:embed/>
                </p:oleObj>
              </mc:Choice>
              <mc:Fallback>
                <p:oleObj name="Equation" r:id="rId5" imgW="751824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0"/>
                        <a:ext cx="75184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8"/>
          <p:cNvSpPr>
            <a:spLocks/>
          </p:cNvSpPr>
          <p:nvPr/>
        </p:nvSpPr>
        <p:spPr bwMode="auto">
          <a:xfrm rot="5400000">
            <a:off x="5802115" y="3757845"/>
            <a:ext cx="237333" cy="3999244"/>
          </a:xfrm>
          <a:prstGeom prst="rightBrace">
            <a:avLst>
              <a:gd name="adj1" fmla="val 140423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962400" y="5881688"/>
            <a:ext cx="39338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ea typeface="SimSun" charset="-122"/>
              </a:rPr>
              <a:t>the flow sensitivity matrix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43200" y="4572000"/>
            <a:ext cx="1524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00600" y="4572000"/>
            <a:ext cx="1524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Sensitivities can easily be calculated even for large systems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ym typeface="Symbol"/>
              </a:rPr>
              <a:t></a:t>
            </a:r>
            <a:r>
              <a:rPr lang="en-US" b="1" dirty="0" smtClean="0">
                <a:sym typeface="Symbol"/>
              </a:rPr>
              <a:t>p </a:t>
            </a:r>
            <a:r>
              <a:rPr lang="en-US" dirty="0" smtClean="0">
                <a:sym typeface="Symbol"/>
              </a:rPr>
              <a:t>is sparse (just a few injections) then we can use a fast forward; if sensitivities on a subset of lines are desired we could use a fast backward</a:t>
            </a:r>
          </a:p>
          <a:p>
            <a:r>
              <a:rPr lang="en-US" dirty="0" smtClean="0">
                <a:sym typeface="Symbol"/>
              </a:rPr>
              <a:t>Sensitivities are dependent upon the operating point</a:t>
            </a:r>
          </a:p>
          <a:p>
            <a:pPr lvl="1"/>
            <a:r>
              <a:rPr lang="en-US" dirty="0" smtClean="0">
                <a:sym typeface="Symbol"/>
              </a:rPr>
              <a:t>Also they include the impact of marginal losses</a:t>
            </a:r>
          </a:p>
          <a:p>
            <a:r>
              <a:rPr lang="en-US" dirty="0" smtClean="0">
                <a:sym typeface="Symbol"/>
              </a:rPr>
              <a:t>Sensitivities could easily be expanded to include additional variables in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(such as phase shifter angle), or additional equations, such as reactive power flow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8624</TotalTime>
  <Words>1266</Words>
  <Application>Microsoft Office PowerPoint</Application>
  <PresentationFormat>On-screen Show (4:3)</PresentationFormat>
  <Paragraphs>151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Naeove~1</vt:lpstr>
      <vt:lpstr>Equation</vt:lpstr>
      <vt:lpstr>ECE 530 – Analysis Techniques for Large-Scale Electrical Systems</vt:lpstr>
      <vt:lpstr>Sensitivity Analysis</vt:lpstr>
      <vt:lpstr>Problem Formulation</vt:lpstr>
      <vt:lpstr>Power Balance Equations</vt:lpstr>
      <vt:lpstr>First-order Approximation</vt:lpstr>
      <vt:lpstr>First-order Approximation</vt:lpstr>
      <vt:lpstr>Jacobian Matrix</vt:lpstr>
      <vt:lpstr>Flow Sensitivity Matrix</vt:lpstr>
      <vt:lpstr>Sensitivity Comments</vt:lpstr>
      <vt:lpstr>Sensitivity Comments, cont.</vt:lpstr>
      <vt:lpstr>Sensitivity Example in PowerWorld</vt:lpstr>
      <vt:lpstr>Sensitivity Example in PowerWorld</vt:lpstr>
      <vt:lpstr>Linearized Sensitivity Analysis</vt:lpstr>
      <vt:lpstr>Linearized Approximation</vt:lpstr>
      <vt:lpstr>Linearized Approximation</vt:lpstr>
      <vt:lpstr>Matrix Definitions</vt:lpstr>
      <vt:lpstr>Linearized Real Power Flow</vt:lpstr>
      <vt:lpstr>Injection Shift Factors (ISFs)</vt:lpstr>
      <vt:lpstr>ISF :  Interpretation</vt:lpstr>
      <vt:lpstr>ISF :  Properties</vt:lpstr>
      <vt:lpstr>Five Bus Example: Base Case</vt:lpstr>
      <vt:lpstr>Five Bus ISF, Line 4, Bus 2 (to Slack) </vt:lpstr>
      <vt:lpstr>Five Bus Example</vt:lpstr>
      <vt:lpstr>Five Bus Example</vt:lpstr>
      <vt:lpstr>Five Bus Example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Hao Zhu</cp:lastModifiedBy>
  <cp:revision>840</cp:revision>
  <cp:lastPrinted>1999-12-30T20:37:53Z</cp:lastPrinted>
  <dcterms:created xsi:type="dcterms:W3CDTF">1995-06-02T22:12:36Z</dcterms:created>
  <dcterms:modified xsi:type="dcterms:W3CDTF">2015-10-25T18:05:49Z</dcterms:modified>
</cp:coreProperties>
</file>