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0"/>
  </p:notesMasterIdLst>
  <p:handoutMasterIdLst>
    <p:handoutMasterId r:id="rId31"/>
  </p:handoutMasterIdLst>
  <p:sldIdLst>
    <p:sldId id="563" r:id="rId2"/>
    <p:sldId id="612" r:id="rId3"/>
    <p:sldId id="613" r:id="rId4"/>
    <p:sldId id="614" r:id="rId5"/>
    <p:sldId id="615" r:id="rId6"/>
    <p:sldId id="616" r:id="rId7"/>
    <p:sldId id="617" r:id="rId8"/>
    <p:sldId id="618" r:id="rId9"/>
    <p:sldId id="619" r:id="rId10"/>
    <p:sldId id="620" r:id="rId11"/>
    <p:sldId id="621" r:id="rId12"/>
    <p:sldId id="622" r:id="rId13"/>
    <p:sldId id="623" r:id="rId14"/>
    <p:sldId id="624" r:id="rId15"/>
    <p:sldId id="625" r:id="rId16"/>
    <p:sldId id="626" r:id="rId17"/>
    <p:sldId id="627" r:id="rId18"/>
    <p:sldId id="628" r:id="rId19"/>
    <p:sldId id="629" r:id="rId20"/>
    <p:sldId id="630" r:id="rId21"/>
    <p:sldId id="631" r:id="rId22"/>
    <p:sldId id="632" r:id="rId23"/>
    <p:sldId id="633" r:id="rId24"/>
    <p:sldId id="634" r:id="rId25"/>
    <p:sldId id="635" r:id="rId26"/>
    <p:sldId id="636" r:id="rId27"/>
    <p:sldId id="637" r:id="rId28"/>
    <p:sldId id="638" r:id="rId29"/>
  </p:sldIdLst>
  <p:sldSz cx="9144000" cy="6858000" type="screen4x3"/>
  <p:notesSz cx="6946900" cy="92329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8">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CC00CC"/>
    <a:srgbClr val="FF99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01"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708"/>
    </p:cViewPr>
  </p:sorterViewPr>
  <p:notesViewPr>
    <p:cSldViewPr>
      <p:cViewPr varScale="1">
        <p:scale>
          <a:sx n="80" d="100"/>
          <a:sy n="80" d="100"/>
        </p:scale>
        <p:origin x="-1956" y="-84"/>
      </p:cViewPr>
      <p:guideLst>
        <p:guide orient="horz" pos="2908"/>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12" Type="http://schemas.openxmlformats.org/officeDocument/2006/relationships/image" Target="../media/image29.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11" Type="http://schemas.openxmlformats.org/officeDocument/2006/relationships/image" Target="../media/image28.wmf"/><Relationship Id="rId5" Type="http://schemas.openxmlformats.org/officeDocument/2006/relationships/image" Target="../media/image22.wmf"/><Relationship Id="rId10" Type="http://schemas.openxmlformats.org/officeDocument/2006/relationships/image" Target="../media/image27.wmf"/><Relationship Id="rId4" Type="http://schemas.openxmlformats.org/officeDocument/2006/relationships/image" Target="../media/image21.wmf"/><Relationship Id="rId9"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099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154627" name="Rectangle 3"/>
          <p:cNvSpPr>
            <a:spLocks noGrp="1" noChangeArrowheads="1"/>
          </p:cNvSpPr>
          <p:nvPr>
            <p:ph type="dt" sz="quarter" idx="1"/>
          </p:nvPr>
        </p:nvSpPr>
        <p:spPr bwMode="auto">
          <a:xfrm>
            <a:off x="3935413" y="0"/>
            <a:ext cx="30099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54628" name="Rectangle 4"/>
          <p:cNvSpPr>
            <a:spLocks noGrp="1" noChangeArrowheads="1"/>
          </p:cNvSpPr>
          <p:nvPr>
            <p:ph type="ftr" sz="quarter" idx="2"/>
          </p:nvPr>
        </p:nvSpPr>
        <p:spPr bwMode="auto">
          <a:xfrm>
            <a:off x="0" y="8769350"/>
            <a:ext cx="30099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154629" name="Rectangle 5"/>
          <p:cNvSpPr>
            <a:spLocks noGrp="1" noChangeArrowheads="1"/>
          </p:cNvSpPr>
          <p:nvPr>
            <p:ph type="sldNum" sz="quarter" idx="3"/>
          </p:nvPr>
        </p:nvSpPr>
        <p:spPr bwMode="auto">
          <a:xfrm>
            <a:off x="3935413" y="8769350"/>
            <a:ext cx="30099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F17B5F5-A8C0-4A98-AAA8-DCDD241D837B}" type="slidenum">
              <a:rPr lang="en-US"/>
              <a:pPr>
                <a:defRPr/>
              </a:pPr>
              <a:t>‹#›</a:t>
            </a:fld>
            <a:endParaRPr lang="en-US" dirty="0"/>
          </a:p>
        </p:txBody>
      </p:sp>
    </p:spTree>
    <p:extLst>
      <p:ext uri="{BB962C8B-B14F-4D97-AF65-F5344CB8AC3E}">
        <p14:creationId xmlns:p14="http://schemas.microsoft.com/office/powerpoint/2010/main" val="669994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09900" cy="460375"/>
          </a:xfrm>
          <a:prstGeom prst="rect">
            <a:avLst/>
          </a:prstGeom>
          <a:noFill/>
          <a:ln w="12700">
            <a:noFill/>
            <a:miter lim="800000"/>
            <a:headEnd type="none" w="sm" len="sm"/>
            <a:tailEnd type="none" w="sm" len="sm"/>
          </a:ln>
          <a:effectLst/>
        </p:spPr>
        <p:txBody>
          <a:bodyPr vert="horz" wrap="square" lIns="92245" tIns="46122" rIns="92245" bIns="46122" numCol="1" anchor="t" anchorCtr="0" compatLnSpc="1">
            <a:prstTxWarp prst="textNoShape">
              <a:avLst/>
            </a:prstTxWarp>
          </a:bodyPr>
          <a:lstStyle>
            <a:lvl1pPr defTabSz="922338">
              <a:defRPr sz="1200">
                <a:latin typeface="Arial" charset="0"/>
              </a:defRPr>
            </a:lvl1pPr>
          </a:lstStyle>
          <a:p>
            <a:pPr>
              <a:defRPr/>
            </a:pPr>
            <a:endParaRPr lang="en-US" dirty="0"/>
          </a:p>
        </p:txBody>
      </p:sp>
      <p:sp>
        <p:nvSpPr>
          <p:cNvPr id="35843" name="Rectangle 3"/>
          <p:cNvSpPr>
            <a:spLocks noGrp="1" noChangeArrowheads="1"/>
          </p:cNvSpPr>
          <p:nvPr>
            <p:ph type="dt" idx="1"/>
          </p:nvPr>
        </p:nvSpPr>
        <p:spPr bwMode="auto">
          <a:xfrm>
            <a:off x="3937000" y="0"/>
            <a:ext cx="3009900" cy="460375"/>
          </a:xfrm>
          <a:prstGeom prst="rect">
            <a:avLst/>
          </a:prstGeom>
          <a:noFill/>
          <a:ln w="12700">
            <a:noFill/>
            <a:miter lim="800000"/>
            <a:headEnd type="none" w="sm" len="sm"/>
            <a:tailEnd type="none" w="sm" len="sm"/>
          </a:ln>
          <a:effectLst/>
        </p:spPr>
        <p:txBody>
          <a:bodyPr vert="horz" wrap="square" lIns="92245" tIns="46122" rIns="92245" bIns="46122" numCol="1" anchor="t" anchorCtr="0" compatLnSpc="1">
            <a:prstTxWarp prst="textNoShape">
              <a:avLst/>
            </a:prstTxWarp>
          </a:bodyPr>
          <a:lstStyle>
            <a:lvl1pPr algn="r" defTabSz="922338">
              <a:defRPr sz="1200">
                <a:latin typeface="Arial" charset="0"/>
              </a:defRPr>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73163" y="688975"/>
            <a:ext cx="4600575" cy="3449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925513" y="4368800"/>
            <a:ext cx="5095875" cy="4137025"/>
          </a:xfrm>
          <a:prstGeom prst="rect">
            <a:avLst/>
          </a:prstGeom>
          <a:noFill/>
          <a:ln w="12700">
            <a:noFill/>
            <a:miter lim="800000"/>
            <a:headEnd type="none" w="sm" len="sm"/>
            <a:tailEnd type="none" w="sm" len="sm"/>
          </a:ln>
          <a:effectLst/>
        </p:spPr>
        <p:txBody>
          <a:bodyPr vert="horz" wrap="square" lIns="92245" tIns="46122" rIns="92245" bIns="46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736013"/>
            <a:ext cx="3009900" cy="460375"/>
          </a:xfrm>
          <a:prstGeom prst="rect">
            <a:avLst/>
          </a:prstGeom>
          <a:noFill/>
          <a:ln w="12700">
            <a:noFill/>
            <a:miter lim="800000"/>
            <a:headEnd type="none" w="sm" len="sm"/>
            <a:tailEnd type="none" w="sm" len="sm"/>
          </a:ln>
          <a:effectLst/>
        </p:spPr>
        <p:txBody>
          <a:bodyPr vert="horz" wrap="square" lIns="92245" tIns="46122" rIns="92245" bIns="46122" numCol="1" anchor="b" anchorCtr="0" compatLnSpc="1">
            <a:prstTxWarp prst="textNoShape">
              <a:avLst/>
            </a:prstTxWarp>
          </a:bodyPr>
          <a:lstStyle>
            <a:lvl1pPr defTabSz="922338">
              <a:defRPr sz="1200">
                <a:latin typeface="Arial" charset="0"/>
              </a:defRPr>
            </a:lvl1pPr>
          </a:lstStyle>
          <a:p>
            <a:pPr>
              <a:defRPr/>
            </a:pPr>
            <a:endParaRPr lang="en-US" dirty="0"/>
          </a:p>
        </p:txBody>
      </p:sp>
      <p:sp>
        <p:nvSpPr>
          <p:cNvPr id="35847" name="Rectangle 7"/>
          <p:cNvSpPr>
            <a:spLocks noGrp="1" noChangeArrowheads="1"/>
          </p:cNvSpPr>
          <p:nvPr>
            <p:ph type="sldNum" sz="quarter" idx="5"/>
          </p:nvPr>
        </p:nvSpPr>
        <p:spPr bwMode="auto">
          <a:xfrm>
            <a:off x="3937000" y="8736013"/>
            <a:ext cx="3009900" cy="460375"/>
          </a:xfrm>
          <a:prstGeom prst="rect">
            <a:avLst/>
          </a:prstGeom>
          <a:noFill/>
          <a:ln w="12700">
            <a:noFill/>
            <a:miter lim="800000"/>
            <a:headEnd type="none" w="sm" len="sm"/>
            <a:tailEnd type="none" w="sm" len="sm"/>
          </a:ln>
          <a:effectLst/>
        </p:spPr>
        <p:txBody>
          <a:bodyPr vert="horz" wrap="square" lIns="92245" tIns="46122" rIns="92245" bIns="46122" numCol="1" anchor="b" anchorCtr="0" compatLnSpc="1">
            <a:prstTxWarp prst="textNoShape">
              <a:avLst/>
            </a:prstTxWarp>
          </a:bodyPr>
          <a:lstStyle>
            <a:lvl1pPr algn="r" defTabSz="922338">
              <a:defRPr sz="1200">
                <a:latin typeface="Arial" charset="0"/>
              </a:defRPr>
            </a:lvl1pPr>
          </a:lstStyle>
          <a:p>
            <a:pPr>
              <a:defRPr/>
            </a:pPr>
            <a:fld id="{2CE9E464-B35D-43B2-BF7C-ADEA1F80F1E2}" type="slidenum">
              <a:rPr lang="en-US"/>
              <a:pPr>
                <a:defRPr/>
              </a:pPr>
              <a:t>‹#›</a:t>
            </a:fld>
            <a:endParaRPr lang="en-US" dirty="0"/>
          </a:p>
        </p:txBody>
      </p:sp>
    </p:spTree>
    <p:extLst>
      <p:ext uri="{BB962C8B-B14F-4D97-AF65-F5344CB8AC3E}">
        <p14:creationId xmlns:p14="http://schemas.microsoft.com/office/powerpoint/2010/main" val="1157967848"/>
      </p:ext>
    </p:extLst>
  </p:cSld>
  <p:clrMap bg1="lt1" tx1="dk1" bg2="lt2" tx2="dk2" accent1="accent1" accent2="accent2" accent3="accent3" accent4="accent4" accent5="accent5" accent6="accent6" hlink="hlink" folHlink="folHlink"/>
  <p:notesStyle>
    <a:lvl1pPr algn="l" defTabSz="958850" rtl="0" eaLnBrk="0" fontAlgn="base" hangingPunct="0">
      <a:lnSpc>
        <a:spcPct val="89000"/>
      </a:lnSpc>
      <a:spcBef>
        <a:spcPct val="40000"/>
      </a:spcBef>
      <a:spcAft>
        <a:spcPct val="0"/>
      </a:spcAft>
      <a:defRPr sz="1200" kern="1200">
        <a:solidFill>
          <a:schemeClr val="tx1"/>
        </a:solidFill>
        <a:latin typeface="Arial" charset="0"/>
        <a:ea typeface="+mn-ea"/>
        <a:cs typeface="+mn-cs"/>
      </a:defRPr>
    </a:lvl1pPr>
    <a:lvl2pPr marL="468313" algn="l" defTabSz="958850" rtl="0" eaLnBrk="0" fontAlgn="base" hangingPunct="0">
      <a:lnSpc>
        <a:spcPct val="89000"/>
      </a:lnSpc>
      <a:spcBef>
        <a:spcPct val="40000"/>
      </a:spcBef>
      <a:spcAft>
        <a:spcPct val="0"/>
      </a:spcAft>
      <a:defRPr sz="1200" kern="1200">
        <a:solidFill>
          <a:schemeClr val="tx1"/>
        </a:solidFill>
        <a:latin typeface="Arial" charset="0"/>
        <a:ea typeface="+mn-ea"/>
        <a:cs typeface="+mn-cs"/>
      </a:defRPr>
    </a:lvl2pPr>
    <a:lvl3pPr marL="936625" algn="l" defTabSz="958850" rtl="0" eaLnBrk="0" fontAlgn="base" hangingPunct="0">
      <a:lnSpc>
        <a:spcPct val="89000"/>
      </a:lnSpc>
      <a:spcBef>
        <a:spcPct val="40000"/>
      </a:spcBef>
      <a:spcAft>
        <a:spcPct val="0"/>
      </a:spcAft>
      <a:defRPr sz="1200" kern="1200">
        <a:solidFill>
          <a:schemeClr val="tx1"/>
        </a:solidFill>
        <a:latin typeface="Arial" charset="0"/>
        <a:ea typeface="+mn-ea"/>
        <a:cs typeface="+mn-cs"/>
      </a:defRPr>
    </a:lvl3pPr>
    <a:lvl4pPr marL="1403350" algn="l" defTabSz="958850" rtl="0" eaLnBrk="0" fontAlgn="base" hangingPunct="0">
      <a:lnSpc>
        <a:spcPct val="89000"/>
      </a:lnSpc>
      <a:spcBef>
        <a:spcPct val="40000"/>
      </a:spcBef>
      <a:spcAft>
        <a:spcPct val="0"/>
      </a:spcAft>
      <a:defRPr sz="1200" kern="1200">
        <a:solidFill>
          <a:schemeClr val="tx1"/>
        </a:solidFill>
        <a:latin typeface="Arial" charset="0"/>
        <a:ea typeface="+mn-ea"/>
        <a:cs typeface="+mn-cs"/>
      </a:defRPr>
    </a:lvl4pPr>
    <a:lvl5pPr marL="1873250" algn="l" defTabSz="958850" rtl="0" eaLnBrk="0" fontAlgn="base" hangingPunct="0">
      <a:lnSpc>
        <a:spcPct val="89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103"/>
          <p:cNvSpPr>
            <a:spLocks noChangeShapeType="1"/>
          </p:cNvSpPr>
          <p:nvPr/>
        </p:nvSpPr>
        <p:spPr bwMode="auto">
          <a:xfrm>
            <a:off x="0" y="3048000"/>
            <a:ext cx="8991600" cy="0"/>
          </a:xfrm>
          <a:prstGeom prst="line">
            <a:avLst/>
          </a:prstGeom>
          <a:noFill/>
          <a:ln w="76200">
            <a:solidFill>
              <a:srgbClr val="000080"/>
            </a:solidFill>
            <a:round/>
            <a:headEnd type="none" w="sm" len="sm"/>
            <a:tailEnd type="none" w="sm" len="sm"/>
          </a:ln>
          <a:effectLst/>
        </p:spPr>
        <p:txBody>
          <a:bodyPr wrap="none" anchor="ctr"/>
          <a:lstStyle/>
          <a:p>
            <a:pPr>
              <a:defRPr/>
            </a:pPr>
            <a:endParaRPr lang="en-US" dirty="0"/>
          </a:p>
        </p:txBody>
      </p:sp>
      <p:sp>
        <p:nvSpPr>
          <p:cNvPr id="5" name="Rectangle 4104"/>
          <p:cNvSpPr>
            <a:spLocks noChangeArrowheads="1"/>
          </p:cNvSpPr>
          <p:nvPr/>
        </p:nvSpPr>
        <p:spPr bwMode="auto">
          <a:xfrm>
            <a:off x="0" y="0"/>
            <a:ext cx="9144000" cy="6858000"/>
          </a:xfrm>
          <a:prstGeom prst="rect">
            <a:avLst/>
          </a:prstGeom>
          <a:noFill/>
          <a:ln w="76200">
            <a:solidFill>
              <a:srgbClr val="000080"/>
            </a:solidFill>
            <a:miter lim="800000"/>
            <a:headEnd/>
            <a:tailEnd/>
          </a:ln>
          <a:effectLst/>
        </p:spPr>
        <p:txBody>
          <a:bodyPr wrap="none" anchor="ctr"/>
          <a:lstStyle/>
          <a:p>
            <a:pPr>
              <a:defRPr/>
            </a:pPr>
            <a:endParaRPr lang="en-US" dirty="0"/>
          </a:p>
        </p:txBody>
      </p:sp>
      <p:pic>
        <p:nvPicPr>
          <p:cNvPr id="6" name="Picture 41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3124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6" name="Rectangle 4098"/>
          <p:cNvSpPr>
            <a:spLocks noGrp="1" noChangeArrowheads="1"/>
          </p:cNvSpPr>
          <p:nvPr>
            <p:ph type="ctrTitle" sz="quarter"/>
          </p:nvPr>
        </p:nvSpPr>
        <p:spPr>
          <a:xfrm>
            <a:off x="685800" y="228600"/>
            <a:ext cx="7772400" cy="1143000"/>
          </a:xfrm>
        </p:spPr>
        <p:txBody>
          <a:bodyPr/>
          <a:lstStyle>
            <a:lvl1pPr>
              <a:defRPr sz="3600">
                <a:latin typeface="Arial" pitchFamily="34" charset="0"/>
                <a:cs typeface="Arial" pitchFamily="34" charset="0"/>
              </a:defRPr>
            </a:lvl1pPr>
          </a:lstStyle>
          <a:p>
            <a:r>
              <a:rPr lang="en-US" dirty="0"/>
              <a:t>Click to edit Master title style</a:t>
            </a:r>
          </a:p>
        </p:txBody>
      </p:sp>
      <p:sp>
        <p:nvSpPr>
          <p:cNvPr id="67587" name="Rectangle 4099"/>
          <p:cNvSpPr>
            <a:spLocks noGrp="1" noChangeArrowheads="1"/>
          </p:cNvSpPr>
          <p:nvPr>
            <p:ph type="subTitle" sz="quarter" idx="1"/>
          </p:nvPr>
        </p:nvSpPr>
        <p:spPr>
          <a:xfrm>
            <a:off x="1371600" y="3251817"/>
            <a:ext cx="6400800" cy="1752600"/>
          </a:xfrm>
        </p:spPr>
        <p:txBody>
          <a:bodyPr/>
          <a:lstStyle>
            <a:lvl1pPr marL="0" indent="0" algn="ctr">
              <a:buFontTx/>
              <a:buNone/>
              <a:defRPr>
                <a:latin typeface="Arial" pitchFamily="34" charset="0"/>
                <a:cs typeface="Arial" pitchFamily="34" charset="0"/>
              </a:defRPr>
            </a:lvl1pPr>
          </a:lstStyle>
          <a:p>
            <a:r>
              <a:rPr lang="en-US" dirty="0"/>
              <a:t>Click to edit Master subtitle </a:t>
            </a:r>
            <a:r>
              <a:rPr lang="en-US" dirty="0" smtClean="0"/>
              <a:t>style</a:t>
            </a:r>
            <a:endParaRPr lang="en-US" dirty="0"/>
          </a:p>
        </p:txBody>
      </p:sp>
      <p:sp>
        <p:nvSpPr>
          <p:cNvPr id="25" name="Rectangle 4100"/>
          <p:cNvSpPr>
            <a:spLocks noGrp="1" noChangeArrowheads="1"/>
          </p:cNvSpPr>
          <p:nvPr>
            <p:ph type="dt" sz="quarter" idx="10"/>
          </p:nvPr>
        </p:nvSpPr>
        <p:spPr/>
        <p:txBody>
          <a:bodyPr/>
          <a:lstStyle>
            <a:lvl1pPr>
              <a:defRPr/>
            </a:lvl1pPr>
          </a:lstStyle>
          <a:p>
            <a:pPr>
              <a:defRPr/>
            </a:pPr>
            <a:endParaRPr lang="en-US" dirty="0"/>
          </a:p>
        </p:txBody>
      </p:sp>
      <p:sp>
        <p:nvSpPr>
          <p:cNvPr id="26" name="Rectangle 4101"/>
          <p:cNvSpPr>
            <a:spLocks noGrp="1" noChangeArrowheads="1"/>
          </p:cNvSpPr>
          <p:nvPr>
            <p:ph type="ftr" sz="quarter" idx="11"/>
          </p:nvPr>
        </p:nvSpPr>
        <p:spPr/>
        <p:txBody>
          <a:bodyPr/>
          <a:lstStyle>
            <a:lvl1pPr>
              <a:defRPr/>
            </a:lvl1pPr>
          </a:lstStyle>
          <a:p>
            <a:pPr>
              <a:defRPr/>
            </a:pPr>
            <a:endParaRPr lang="en-US" dirty="0"/>
          </a:p>
        </p:txBody>
      </p:sp>
      <p:sp>
        <p:nvSpPr>
          <p:cNvPr id="27" name="Rectangle 4102"/>
          <p:cNvSpPr>
            <a:spLocks noGrp="1" noChangeArrowheads="1"/>
          </p:cNvSpPr>
          <p:nvPr>
            <p:ph type="sldNum" sz="quarter" idx="12"/>
          </p:nvPr>
        </p:nvSpPr>
        <p:spPr/>
        <p:txBody>
          <a:bodyPr/>
          <a:lstStyle>
            <a:lvl1pPr>
              <a:defRPr/>
            </a:lvl1pPr>
          </a:lstStyle>
          <a:p>
            <a:pPr>
              <a:defRPr/>
            </a:pPr>
            <a:fld id="{FD8ED6F4-152C-4B8C-896C-E324C81E54EF}" type="slidenum">
              <a:rPr lang="en-US"/>
              <a:pPr>
                <a:defRPr/>
              </a:pPr>
              <a:t>‹#›</a:t>
            </a:fld>
            <a:endParaRPr lang="en-US" sz="1400" dirty="0"/>
          </a:p>
        </p:txBody>
      </p:sp>
    </p:spTree>
    <p:extLst>
      <p:ext uri="{BB962C8B-B14F-4D97-AF65-F5344CB8AC3E}">
        <p14:creationId xmlns:p14="http://schemas.microsoft.com/office/powerpoint/2010/main" val="18328291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AF2B11D-0D4F-4012-B2FD-6C732AEFC0EF}" type="slidenum">
              <a:rPr lang="en-US"/>
              <a:pPr>
                <a:defRPr/>
              </a:pPr>
              <a:t>‹#›</a:t>
            </a:fld>
            <a:endParaRPr lang="en-US" dirty="0"/>
          </a:p>
        </p:txBody>
      </p:sp>
    </p:spTree>
    <p:extLst>
      <p:ext uri="{BB962C8B-B14F-4D97-AF65-F5344CB8AC3E}">
        <p14:creationId xmlns:p14="http://schemas.microsoft.com/office/powerpoint/2010/main" val="24840972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EC91E3F-52BB-4CA9-8156-EFEDA953BD0C}" type="slidenum">
              <a:rPr lang="en-US"/>
              <a:pPr>
                <a:defRPr/>
              </a:pPr>
              <a:t>‹#›</a:t>
            </a:fld>
            <a:endParaRPr lang="en-US" dirty="0"/>
          </a:p>
        </p:txBody>
      </p:sp>
    </p:spTree>
    <p:extLst>
      <p:ext uri="{BB962C8B-B14F-4D97-AF65-F5344CB8AC3E}">
        <p14:creationId xmlns:p14="http://schemas.microsoft.com/office/powerpoint/2010/main" val="447171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5DBB51EA-48A4-4916-A419-BC45393201CB}" type="slidenum">
              <a:rPr lang="en-US"/>
              <a:pPr>
                <a:defRPr/>
              </a:pPr>
              <a:t>‹#›</a:t>
            </a:fld>
            <a:endParaRPr lang="en-US" dirty="0"/>
          </a:p>
        </p:txBody>
      </p:sp>
    </p:spTree>
    <p:extLst>
      <p:ext uri="{BB962C8B-B14F-4D97-AF65-F5344CB8AC3E}">
        <p14:creationId xmlns:p14="http://schemas.microsoft.com/office/powerpoint/2010/main" val="301135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163" y="0"/>
            <a:ext cx="9101137" cy="9572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90500" y="1111250"/>
            <a:ext cx="4362450" cy="265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5350" y="1111250"/>
            <a:ext cx="4362450" cy="265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90500" y="3914775"/>
            <a:ext cx="4362450" cy="265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5350" y="3914775"/>
            <a:ext cx="4362450" cy="265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812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mn-lt"/>
                <a:cs typeface="Arial" pitchFamily="34" charset="0"/>
              </a:defRPr>
            </a:lvl1pPr>
            <a:lvl2pPr>
              <a:defRPr sz="2400">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F38EFD-512B-4531-8A51-5AEF24EFF359}" type="slidenum">
              <a:rPr lang="en-US"/>
              <a:pPr>
                <a:defRPr/>
              </a:pPr>
              <a:t>‹#›</a:t>
            </a:fld>
            <a:endParaRPr lang="en-US" dirty="0"/>
          </a:p>
        </p:txBody>
      </p:sp>
    </p:spTree>
    <p:extLst>
      <p:ext uri="{BB962C8B-B14F-4D97-AF65-F5344CB8AC3E}">
        <p14:creationId xmlns:p14="http://schemas.microsoft.com/office/powerpoint/2010/main" val="5630423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F95B232-3BEC-4CFE-AF25-FE71B0721D13}" type="slidenum">
              <a:rPr lang="en-US"/>
              <a:pPr>
                <a:defRPr/>
              </a:pPr>
              <a:t>‹#›</a:t>
            </a:fld>
            <a:endParaRPr lang="en-US" dirty="0"/>
          </a:p>
        </p:txBody>
      </p:sp>
    </p:spTree>
    <p:extLst>
      <p:ext uri="{BB962C8B-B14F-4D97-AF65-F5344CB8AC3E}">
        <p14:creationId xmlns:p14="http://schemas.microsoft.com/office/powerpoint/2010/main" val="905899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295400"/>
            <a:ext cx="3810000" cy="4114800"/>
          </a:xfrm>
        </p:spPr>
        <p:txBody>
          <a:bodyPr/>
          <a:lstStyle>
            <a:lvl1pPr>
              <a:defRPr sz="2800">
                <a:latin typeface="+mn-lt"/>
                <a:cs typeface="Arial" pitchFamily="34" charset="0"/>
              </a:defRPr>
            </a:lvl1pPr>
            <a:lvl2pPr>
              <a:defRPr sz="2400">
                <a:latin typeface="+mn-lt"/>
                <a:cs typeface="Arial" pitchFamily="34" charset="0"/>
              </a:defRPr>
            </a:lvl2pPr>
            <a:lvl3pPr>
              <a:defRPr sz="2000">
                <a:latin typeface="+mn-lt"/>
                <a:cs typeface="Arial" pitchFamily="34" charset="0"/>
              </a:defRPr>
            </a:lvl3pPr>
            <a:lvl4pPr>
              <a:defRPr sz="1800">
                <a:latin typeface="+mn-lt"/>
                <a:cs typeface="Arial" pitchFamily="34" charset="0"/>
              </a:defRPr>
            </a:lvl4pPr>
            <a:lvl5pPr>
              <a:defRPr sz="1800">
                <a:latin typeface="+mn-lt"/>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3810000" cy="4114800"/>
          </a:xfrm>
        </p:spPr>
        <p:txBody>
          <a:bodyPr/>
          <a:lstStyle>
            <a:lvl1pPr>
              <a:defRPr sz="2800">
                <a:latin typeface="+mn-lt"/>
                <a:cs typeface="Arial" pitchFamily="34" charset="0"/>
              </a:defRPr>
            </a:lvl1pPr>
            <a:lvl2pPr>
              <a:defRPr sz="2400">
                <a:latin typeface="+mn-lt"/>
                <a:cs typeface="Arial" pitchFamily="34" charset="0"/>
              </a:defRPr>
            </a:lvl2pPr>
            <a:lvl3pPr>
              <a:defRPr sz="2000">
                <a:latin typeface="+mn-lt"/>
                <a:cs typeface="Arial" pitchFamily="34" charset="0"/>
              </a:defRPr>
            </a:lvl3pPr>
            <a:lvl4pPr>
              <a:defRPr sz="1800">
                <a:latin typeface="+mn-lt"/>
                <a:cs typeface="Arial" pitchFamily="34" charset="0"/>
              </a:defRPr>
            </a:lvl4pPr>
            <a:lvl5pPr>
              <a:defRPr sz="1800">
                <a:latin typeface="+mn-lt"/>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06223-ECBF-4E7D-933E-D79F1A480B2B}" type="slidenum">
              <a:rPr lang="en-US"/>
              <a:pPr>
                <a:defRPr/>
              </a:pPr>
              <a:t>‹#›</a:t>
            </a:fld>
            <a:endParaRPr lang="en-US" dirty="0"/>
          </a:p>
        </p:txBody>
      </p:sp>
    </p:spTree>
    <p:extLst>
      <p:ext uri="{BB962C8B-B14F-4D97-AF65-F5344CB8AC3E}">
        <p14:creationId xmlns:p14="http://schemas.microsoft.com/office/powerpoint/2010/main" val="6671547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9531549-9A73-40CC-BA70-6C9083CA9805}" type="slidenum">
              <a:rPr lang="en-US"/>
              <a:pPr>
                <a:defRPr/>
              </a:pPr>
              <a:t>‹#›</a:t>
            </a:fld>
            <a:endParaRPr lang="en-US" dirty="0"/>
          </a:p>
        </p:txBody>
      </p:sp>
    </p:spTree>
    <p:extLst>
      <p:ext uri="{BB962C8B-B14F-4D97-AF65-F5344CB8AC3E}">
        <p14:creationId xmlns:p14="http://schemas.microsoft.com/office/powerpoint/2010/main" val="9384417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29487AF-22CC-4BA0-9E2C-52E5FAE8988A}" type="slidenum">
              <a:rPr lang="en-US"/>
              <a:pPr>
                <a:defRPr/>
              </a:pPr>
              <a:t>‹#›</a:t>
            </a:fld>
            <a:endParaRPr lang="en-US" dirty="0"/>
          </a:p>
        </p:txBody>
      </p:sp>
    </p:spTree>
    <p:extLst>
      <p:ext uri="{BB962C8B-B14F-4D97-AF65-F5344CB8AC3E}">
        <p14:creationId xmlns:p14="http://schemas.microsoft.com/office/powerpoint/2010/main" val="19931869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5771D29-00F1-4FF4-AC40-83C9E85FF209}" type="slidenum">
              <a:rPr lang="en-US"/>
              <a:pPr>
                <a:defRPr/>
              </a:pPr>
              <a:t>‹#›</a:t>
            </a:fld>
            <a:endParaRPr lang="en-US" dirty="0"/>
          </a:p>
        </p:txBody>
      </p:sp>
    </p:spTree>
    <p:extLst>
      <p:ext uri="{BB962C8B-B14F-4D97-AF65-F5344CB8AC3E}">
        <p14:creationId xmlns:p14="http://schemas.microsoft.com/office/powerpoint/2010/main" val="39700216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657600" y="13716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69D940-8FF2-40FD-B533-73DBC8517F95}" type="slidenum">
              <a:rPr lang="en-US"/>
              <a:pPr>
                <a:defRPr/>
              </a:pPr>
              <a:t>‹#›</a:t>
            </a:fld>
            <a:endParaRPr lang="en-US" dirty="0"/>
          </a:p>
        </p:txBody>
      </p:sp>
    </p:spTree>
    <p:extLst>
      <p:ext uri="{BB962C8B-B14F-4D97-AF65-F5344CB8AC3E}">
        <p14:creationId xmlns:p14="http://schemas.microsoft.com/office/powerpoint/2010/main" val="34703528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295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E30F78C-0880-40DC-AAAF-0F55B84BBD3E}" type="slidenum">
              <a:rPr lang="en-US"/>
              <a:pPr>
                <a:defRPr/>
              </a:pPr>
              <a:t>‹#›</a:t>
            </a:fld>
            <a:endParaRPr lang="en-US" dirty="0"/>
          </a:p>
        </p:txBody>
      </p:sp>
    </p:spTree>
    <p:extLst>
      <p:ext uri="{BB962C8B-B14F-4D97-AF65-F5344CB8AC3E}">
        <p14:creationId xmlns:p14="http://schemas.microsoft.com/office/powerpoint/2010/main" val="214521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65760" y="1280160"/>
            <a:ext cx="85359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65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665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66566" name="Rectangle 6"/>
          <p:cNvSpPr>
            <a:spLocks noGrp="1" noChangeArrowheads="1"/>
          </p:cNvSpPr>
          <p:nvPr>
            <p:ph type="sldNum" sz="quarter" idx="4"/>
          </p:nvPr>
        </p:nvSpPr>
        <p:spPr bwMode="auto">
          <a:xfrm>
            <a:off x="70866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
        <p:nvSpPr>
          <p:cNvPr id="66567" name="Rectangle 7"/>
          <p:cNvSpPr>
            <a:spLocks noChangeArrowheads="1"/>
          </p:cNvSpPr>
          <p:nvPr/>
        </p:nvSpPr>
        <p:spPr bwMode="auto">
          <a:xfrm>
            <a:off x="0" y="0"/>
            <a:ext cx="9144000" cy="6858000"/>
          </a:xfrm>
          <a:prstGeom prst="rect">
            <a:avLst/>
          </a:prstGeom>
          <a:noFill/>
          <a:ln w="76200">
            <a:solidFill>
              <a:srgbClr val="000080"/>
            </a:solidFill>
            <a:miter lim="800000"/>
            <a:headEnd/>
            <a:tailEnd/>
          </a:ln>
          <a:effectLst/>
        </p:spPr>
        <p:txBody>
          <a:bodyPr wrap="none" anchor="ctr"/>
          <a:lstStyle/>
          <a:p>
            <a:pPr>
              <a:defRPr/>
            </a:pPr>
            <a:endParaRPr lang="en-US" dirty="0"/>
          </a:p>
        </p:txBody>
      </p:sp>
      <p:sp>
        <p:nvSpPr>
          <p:cNvPr id="66568" name="Line 8"/>
          <p:cNvSpPr>
            <a:spLocks noChangeShapeType="1"/>
          </p:cNvSpPr>
          <p:nvPr/>
        </p:nvSpPr>
        <p:spPr bwMode="auto">
          <a:xfrm>
            <a:off x="0" y="1143000"/>
            <a:ext cx="8382000" cy="0"/>
          </a:xfrm>
          <a:prstGeom prst="line">
            <a:avLst/>
          </a:prstGeom>
          <a:noFill/>
          <a:ln w="76200">
            <a:solidFill>
              <a:srgbClr val="000080"/>
            </a:solidFill>
            <a:round/>
            <a:headEnd type="none" w="sm" len="sm"/>
            <a:tailEnd type="none" w="sm" len="sm"/>
          </a:ln>
          <a:effectLst/>
        </p:spPr>
        <p:txBody>
          <a:bodyPr wrap="none" anchor="ctr"/>
          <a:lstStyle/>
          <a:p>
            <a:pPr>
              <a:defRPr/>
            </a:pPr>
            <a:endParaRPr lang="en-US" dirty="0"/>
          </a:p>
        </p:txBody>
      </p:sp>
      <p:pic>
        <p:nvPicPr>
          <p:cNvPr id="2057" name="Picture 9"/>
          <p:cNvPicPr>
            <a:picLocks noChangeAspect="1" noChangeArrowheads="1"/>
          </p:cNvPicPr>
          <p:nvPr/>
        </p:nvPicPr>
        <p:blipFill>
          <a:blip r:embed="rId15">
            <a:extLst>
              <a:ext uri="{28A0092B-C50C-407E-A947-70E740481C1C}">
                <a14:useLocalDpi xmlns:a14="http://schemas.microsoft.com/office/drawing/2010/main" val="0"/>
              </a:ext>
            </a:extLst>
          </a:blip>
          <a:srcRect r="24806"/>
          <a:stretch>
            <a:fillRect/>
          </a:stretch>
        </p:blipFill>
        <p:spPr bwMode="auto">
          <a:xfrm>
            <a:off x="8610600" y="1009095"/>
            <a:ext cx="2873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6"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7" r:id="rId13"/>
  </p:sldLayoutIdLst>
  <p:hf hdr="0" ftr="0" dt="0"/>
  <p:txStyles>
    <p:titleStyle>
      <a:lvl1pPr algn="ctr" rtl="0" eaLnBrk="0" fontAlgn="base" hangingPunct="0">
        <a:spcBef>
          <a:spcPct val="0"/>
        </a:spcBef>
        <a:spcAft>
          <a:spcPct val="0"/>
        </a:spcAft>
        <a:defRPr sz="4000" b="1">
          <a:solidFill>
            <a:srgbClr val="006600"/>
          </a:solidFill>
          <a:latin typeface="+mj-lt"/>
          <a:ea typeface="+mj-ea"/>
          <a:cs typeface="+mj-cs"/>
        </a:defRPr>
      </a:lvl1pPr>
      <a:lvl2pPr algn="ctr" rtl="0" eaLnBrk="0" fontAlgn="base" hangingPunct="0">
        <a:spcBef>
          <a:spcPct val="0"/>
        </a:spcBef>
        <a:spcAft>
          <a:spcPct val="0"/>
        </a:spcAft>
        <a:defRPr sz="4000" b="1">
          <a:solidFill>
            <a:srgbClr val="006600"/>
          </a:solidFill>
          <a:latin typeface="Times New Roman" pitchFamily="18" charset="0"/>
        </a:defRPr>
      </a:lvl2pPr>
      <a:lvl3pPr algn="ctr" rtl="0" eaLnBrk="0" fontAlgn="base" hangingPunct="0">
        <a:spcBef>
          <a:spcPct val="0"/>
        </a:spcBef>
        <a:spcAft>
          <a:spcPct val="0"/>
        </a:spcAft>
        <a:defRPr sz="4000" b="1">
          <a:solidFill>
            <a:srgbClr val="006600"/>
          </a:solidFill>
          <a:latin typeface="Times New Roman" pitchFamily="18" charset="0"/>
        </a:defRPr>
      </a:lvl3pPr>
      <a:lvl4pPr algn="ctr" rtl="0" eaLnBrk="0" fontAlgn="base" hangingPunct="0">
        <a:spcBef>
          <a:spcPct val="0"/>
        </a:spcBef>
        <a:spcAft>
          <a:spcPct val="0"/>
        </a:spcAft>
        <a:defRPr sz="4000" b="1">
          <a:solidFill>
            <a:srgbClr val="006600"/>
          </a:solidFill>
          <a:latin typeface="Times New Roman" pitchFamily="18" charset="0"/>
        </a:defRPr>
      </a:lvl4pPr>
      <a:lvl5pPr algn="ctr" rtl="0" eaLnBrk="0" fontAlgn="base" hangingPunct="0">
        <a:spcBef>
          <a:spcPct val="0"/>
        </a:spcBef>
        <a:spcAft>
          <a:spcPct val="0"/>
        </a:spcAft>
        <a:defRPr sz="4000" b="1">
          <a:solidFill>
            <a:srgbClr val="006600"/>
          </a:solidFill>
          <a:latin typeface="Times New Roman" pitchFamily="18" charset="0"/>
        </a:defRPr>
      </a:lvl5pPr>
      <a:lvl6pPr marL="457200" algn="ctr" rtl="0" eaLnBrk="0" fontAlgn="base" hangingPunct="0">
        <a:spcBef>
          <a:spcPct val="0"/>
        </a:spcBef>
        <a:spcAft>
          <a:spcPct val="0"/>
        </a:spcAft>
        <a:defRPr sz="4000" b="1">
          <a:solidFill>
            <a:srgbClr val="006600"/>
          </a:solidFill>
          <a:latin typeface="Times New Roman" pitchFamily="18" charset="0"/>
        </a:defRPr>
      </a:lvl6pPr>
      <a:lvl7pPr marL="914400" algn="ctr" rtl="0" eaLnBrk="0" fontAlgn="base" hangingPunct="0">
        <a:spcBef>
          <a:spcPct val="0"/>
        </a:spcBef>
        <a:spcAft>
          <a:spcPct val="0"/>
        </a:spcAft>
        <a:defRPr sz="4000" b="1">
          <a:solidFill>
            <a:srgbClr val="006600"/>
          </a:solidFill>
          <a:latin typeface="Times New Roman" pitchFamily="18" charset="0"/>
        </a:defRPr>
      </a:lvl7pPr>
      <a:lvl8pPr marL="1371600" algn="ctr" rtl="0" eaLnBrk="0" fontAlgn="base" hangingPunct="0">
        <a:spcBef>
          <a:spcPct val="0"/>
        </a:spcBef>
        <a:spcAft>
          <a:spcPct val="0"/>
        </a:spcAft>
        <a:defRPr sz="4000" b="1">
          <a:solidFill>
            <a:srgbClr val="006600"/>
          </a:solidFill>
          <a:latin typeface="Times New Roman" pitchFamily="18" charset="0"/>
        </a:defRPr>
      </a:lvl8pPr>
      <a:lvl9pPr marL="1828800" algn="ctr" rtl="0" eaLnBrk="0" fontAlgn="base" hangingPunct="0">
        <a:spcBef>
          <a:spcPct val="0"/>
        </a:spcBef>
        <a:spcAft>
          <a:spcPct val="0"/>
        </a:spcAft>
        <a:defRPr sz="4000" b="1">
          <a:solidFill>
            <a:srgbClr val="006600"/>
          </a:solidFill>
          <a:latin typeface="Times New Roman" pitchFamily="18" charset="0"/>
        </a:defRPr>
      </a:lvl9pPr>
    </p:titleStyle>
    <p:bodyStyle>
      <a:lvl1pPr marL="342900" indent="-342900" algn="l" rtl="0" eaLnBrk="0" fontAlgn="base" hangingPunct="0">
        <a:spcBef>
          <a:spcPct val="20000"/>
        </a:spcBef>
        <a:spcAft>
          <a:spcPct val="0"/>
        </a:spcAft>
        <a:buClr>
          <a:srgbClr val="006600"/>
        </a:buClr>
        <a:buSzPct val="14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SzPct val="140000"/>
        <a:buChar char="–"/>
        <a:defRPr sz="2800">
          <a:solidFill>
            <a:schemeClr val="tx1"/>
          </a:solidFill>
          <a:latin typeface="+mn-lt"/>
        </a:defRPr>
      </a:lvl2pPr>
      <a:lvl3pPr marL="1143000" indent="-228600" algn="l" rtl="0" eaLnBrk="0" fontAlgn="base" hangingPunct="0">
        <a:spcBef>
          <a:spcPct val="20000"/>
        </a:spcBef>
        <a:spcAft>
          <a:spcPct val="0"/>
        </a:spcAft>
        <a:buClr>
          <a:srgbClr val="006600"/>
        </a:buClr>
        <a:buSzPct val="140000"/>
        <a:buChar char="•"/>
        <a:defRPr sz="2400">
          <a:solidFill>
            <a:schemeClr val="tx1"/>
          </a:solidFill>
          <a:latin typeface="+mn-lt"/>
        </a:defRPr>
      </a:lvl3pPr>
      <a:lvl4pPr marL="1600200" indent="-228600" algn="l" rtl="0" eaLnBrk="0" fontAlgn="base" hangingPunct="0">
        <a:spcBef>
          <a:spcPct val="20000"/>
        </a:spcBef>
        <a:spcAft>
          <a:spcPct val="0"/>
        </a:spcAft>
        <a:buClr>
          <a:srgbClr val="006600"/>
        </a:buClr>
        <a:buSzPct val="140000"/>
        <a:buChar char="–"/>
        <a:defRPr sz="2000">
          <a:solidFill>
            <a:schemeClr val="tx1"/>
          </a:solidFill>
          <a:latin typeface="+mn-lt"/>
        </a:defRPr>
      </a:lvl4pPr>
      <a:lvl5pPr marL="2057400" indent="-228600" algn="l" rtl="0" eaLnBrk="0" fontAlgn="base" hangingPunct="0">
        <a:spcBef>
          <a:spcPct val="20000"/>
        </a:spcBef>
        <a:spcAft>
          <a:spcPct val="0"/>
        </a:spcAft>
        <a:buClr>
          <a:srgbClr val="006600"/>
        </a:buClr>
        <a:buSzPct val="140000"/>
        <a:buChar char="•"/>
        <a:defRPr sz="2000">
          <a:solidFill>
            <a:schemeClr val="tx1"/>
          </a:solidFill>
          <a:latin typeface="+mn-lt"/>
        </a:defRPr>
      </a:lvl5pPr>
      <a:lvl6pPr marL="2514600" indent="-228600" algn="l" rtl="0" eaLnBrk="0" fontAlgn="base" hangingPunct="0">
        <a:spcBef>
          <a:spcPct val="20000"/>
        </a:spcBef>
        <a:spcAft>
          <a:spcPct val="0"/>
        </a:spcAft>
        <a:buClr>
          <a:srgbClr val="006600"/>
        </a:buClr>
        <a:buSzPct val="140000"/>
        <a:buChar char="•"/>
        <a:defRPr sz="2000">
          <a:solidFill>
            <a:schemeClr val="tx1"/>
          </a:solidFill>
          <a:latin typeface="+mn-lt"/>
        </a:defRPr>
      </a:lvl6pPr>
      <a:lvl7pPr marL="2971800" indent="-228600" algn="l" rtl="0" eaLnBrk="0" fontAlgn="base" hangingPunct="0">
        <a:spcBef>
          <a:spcPct val="20000"/>
        </a:spcBef>
        <a:spcAft>
          <a:spcPct val="0"/>
        </a:spcAft>
        <a:buClr>
          <a:srgbClr val="006600"/>
        </a:buClr>
        <a:buSzPct val="140000"/>
        <a:buChar char="•"/>
        <a:defRPr sz="2000">
          <a:solidFill>
            <a:schemeClr val="tx1"/>
          </a:solidFill>
          <a:latin typeface="+mn-lt"/>
        </a:defRPr>
      </a:lvl7pPr>
      <a:lvl8pPr marL="3429000" indent="-228600" algn="l" rtl="0" eaLnBrk="0" fontAlgn="base" hangingPunct="0">
        <a:spcBef>
          <a:spcPct val="20000"/>
        </a:spcBef>
        <a:spcAft>
          <a:spcPct val="0"/>
        </a:spcAft>
        <a:buClr>
          <a:srgbClr val="006600"/>
        </a:buClr>
        <a:buSzPct val="140000"/>
        <a:buChar char="•"/>
        <a:defRPr sz="2000">
          <a:solidFill>
            <a:schemeClr val="tx1"/>
          </a:solidFill>
          <a:latin typeface="+mn-lt"/>
        </a:defRPr>
      </a:lvl8pPr>
      <a:lvl9pPr marL="3886200" indent="-228600" algn="l" rtl="0" eaLnBrk="0" fontAlgn="base" hangingPunct="0">
        <a:spcBef>
          <a:spcPct val="20000"/>
        </a:spcBef>
        <a:spcAft>
          <a:spcPct val="0"/>
        </a:spcAft>
        <a:buClr>
          <a:srgbClr val="006600"/>
        </a:buClr>
        <a:buSzPct val="14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2.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18.bin"/><Relationship Id="rId18" Type="http://schemas.openxmlformats.org/officeDocument/2006/relationships/image" Target="../media/image25.wmf"/><Relationship Id="rId26" Type="http://schemas.openxmlformats.org/officeDocument/2006/relationships/image" Target="../media/image29.wmf"/><Relationship Id="rId3" Type="http://schemas.openxmlformats.org/officeDocument/2006/relationships/oleObject" Target="../embeddings/oleObject13.bin"/><Relationship Id="rId21" Type="http://schemas.openxmlformats.org/officeDocument/2006/relationships/oleObject" Target="../embeddings/oleObject22.bin"/><Relationship Id="rId7" Type="http://schemas.openxmlformats.org/officeDocument/2006/relationships/oleObject" Target="../embeddings/oleObject15.bin"/><Relationship Id="rId12" Type="http://schemas.openxmlformats.org/officeDocument/2006/relationships/image" Target="../media/image22.wmf"/><Relationship Id="rId17" Type="http://schemas.openxmlformats.org/officeDocument/2006/relationships/oleObject" Target="../embeddings/oleObject20.bin"/><Relationship Id="rId25" Type="http://schemas.openxmlformats.org/officeDocument/2006/relationships/oleObject" Target="../embeddings/oleObject24.bin"/><Relationship Id="rId2" Type="http://schemas.openxmlformats.org/officeDocument/2006/relationships/slideLayout" Target="../slideLayouts/slideLayout13.xml"/><Relationship Id="rId16" Type="http://schemas.openxmlformats.org/officeDocument/2006/relationships/image" Target="../media/image24.wmf"/><Relationship Id="rId20" Type="http://schemas.openxmlformats.org/officeDocument/2006/relationships/image" Target="../media/image26.wmf"/><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17.bin"/><Relationship Id="rId24" Type="http://schemas.openxmlformats.org/officeDocument/2006/relationships/image" Target="../media/image28.wmf"/><Relationship Id="rId5" Type="http://schemas.openxmlformats.org/officeDocument/2006/relationships/oleObject" Target="../embeddings/oleObject14.bin"/><Relationship Id="rId15" Type="http://schemas.openxmlformats.org/officeDocument/2006/relationships/oleObject" Target="../embeddings/oleObject19.bin"/><Relationship Id="rId23" Type="http://schemas.openxmlformats.org/officeDocument/2006/relationships/oleObject" Target="../embeddings/oleObject23.bin"/><Relationship Id="rId10" Type="http://schemas.openxmlformats.org/officeDocument/2006/relationships/image" Target="../media/image21.wmf"/><Relationship Id="rId19" Type="http://schemas.openxmlformats.org/officeDocument/2006/relationships/oleObject" Target="../embeddings/oleObject21.bin"/><Relationship Id="rId4" Type="http://schemas.openxmlformats.org/officeDocument/2006/relationships/image" Target="../media/image18.wmf"/><Relationship Id="rId9" Type="http://schemas.openxmlformats.org/officeDocument/2006/relationships/oleObject" Target="../embeddings/oleObject16.bin"/><Relationship Id="rId14" Type="http://schemas.openxmlformats.org/officeDocument/2006/relationships/image" Target="../media/image23.wmf"/><Relationship Id="rId22"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_rels/slide16.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33.wmf"/><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35.wmf"/><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9.wmf"/><Relationship Id="rId5" Type="http://schemas.openxmlformats.org/officeDocument/2006/relationships/oleObject" Target="../embeddings/oleObject32.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3.wmf"/><Relationship Id="rId5" Type="http://schemas.openxmlformats.org/officeDocument/2006/relationships/oleObject" Target="../embeddings/oleObject36.bin"/><Relationship Id="rId4" Type="http://schemas.openxmlformats.org/officeDocument/2006/relationships/image" Target="../media/image42.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4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6.wmf"/><Relationship Id="rId5" Type="http://schemas.openxmlformats.org/officeDocument/2006/relationships/oleObject" Target="../embeddings/oleObject39.bin"/><Relationship Id="rId4" Type="http://schemas.openxmlformats.org/officeDocument/2006/relationships/image" Target="../media/image4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49.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80.png"/><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ECE </a:t>
            </a:r>
            <a:r>
              <a:rPr lang="en-US" dirty="0">
                <a:latin typeface="Times New Roman" pitchFamily="18" charset="0"/>
                <a:cs typeface="Times New Roman" pitchFamily="18" charset="0"/>
              </a:rPr>
              <a:t>530</a:t>
            </a:r>
            <a:r>
              <a:rPr lang="en-US" dirty="0"/>
              <a:t> – Analysis Techniques for Large-Scale Electrical Systems</a:t>
            </a:r>
          </a:p>
        </p:txBody>
      </p:sp>
      <p:sp>
        <p:nvSpPr>
          <p:cNvPr id="3" name="Subtitle 2"/>
          <p:cNvSpPr>
            <a:spLocks noGrp="1"/>
          </p:cNvSpPr>
          <p:nvPr>
            <p:ph type="subTitle" sz="quarter" idx="1"/>
          </p:nvPr>
        </p:nvSpPr>
        <p:spPr>
          <a:xfrm>
            <a:off x="228600" y="3429000"/>
            <a:ext cx="8534400" cy="1752600"/>
          </a:xfrm>
        </p:spPr>
        <p:txBody>
          <a:bodyPr/>
          <a:lstStyle/>
          <a:p>
            <a:r>
              <a:rPr lang="en-US" dirty="0" smtClean="0"/>
              <a:t>Prof. Hao Zhu</a:t>
            </a:r>
            <a:endParaRPr lang="en-US" dirty="0"/>
          </a:p>
          <a:p>
            <a:r>
              <a:rPr lang="en-US" sz="2600" dirty="0" smtClean="0"/>
              <a:t>Dept. </a:t>
            </a:r>
            <a:r>
              <a:rPr lang="en-US" sz="2600" dirty="0"/>
              <a:t>of Electrical and Computer Engineering</a:t>
            </a:r>
          </a:p>
          <a:p>
            <a:r>
              <a:rPr lang="en-US" sz="2600" dirty="0"/>
              <a:t>University of Illinois at </a:t>
            </a:r>
            <a:r>
              <a:rPr lang="en-US" sz="2600" dirty="0" smtClean="0"/>
              <a:t>Urbana-Champaign</a:t>
            </a:r>
          </a:p>
          <a:p>
            <a:r>
              <a:rPr lang="en-US" sz="2600" dirty="0" smtClean="0"/>
              <a:t>haozhu@illinois.edu</a:t>
            </a:r>
          </a:p>
          <a:p>
            <a:endParaRPr lang="en-US" sz="1500" dirty="0" smtClean="0"/>
          </a:p>
          <a:p>
            <a:pPr lvl="0"/>
            <a:r>
              <a:rPr lang="en-US" sz="2000" dirty="0" smtClean="0">
                <a:solidFill>
                  <a:srgbClr val="000000"/>
                </a:solidFill>
              </a:rPr>
              <a:t>10/19/2015</a:t>
            </a:r>
            <a:endParaRPr lang="en-US" dirty="0"/>
          </a:p>
        </p:txBody>
      </p:sp>
      <p:sp>
        <p:nvSpPr>
          <p:cNvPr id="4" name="Slide Number Placeholder 3"/>
          <p:cNvSpPr>
            <a:spLocks noGrp="1"/>
          </p:cNvSpPr>
          <p:nvPr>
            <p:ph type="sldNum" sz="quarter" idx="12"/>
          </p:nvPr>
        </p:nvSpPr>
        <p:spPr/>
        <p:txBody>
          <a:bodyPr/>
          <a:lstStyle/>
          <a:p>
            <a:pPr>
              <a:defRPr/>
            </a:pPr>
            <a:fld id="{FD8ED6F4-152C-4B8C-896C-E324C81E54EF}" type="slidenum">
              <a:rPr lang="en-US" smtClean="0"/>
              <a:pPr>
                <a:defRPr/>
              </a:pPr>
              <a:t>1</a:t>
            </a:fld>
            <a:endParaRPr lang="en-US" sz="1400" dirty="0"/>
          </a:p>
        </p:txBody>
      </p:sp>
      <p:sp>
        <p:nvSpPr>
          <p:cNvPr id="5" name="Subtitle 2"/>
          <p:cNvSpPr txBox="1">
            <a:spLocks/>
          </p:cNvSpPr>
          <p:nvPr/>
        </p:nvSpPr>
        <p:spPr bwMode="auto">
          <a:xfrm>
            <a:off x="361765" y="182880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Clr>
                <a:srgbClr val="006600"/>
              </a:buClr>
              <a:buSzPct val="140000"/>
              <a:buFontTx/>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SzPct val="140000"/>
              <a:buChar char="–"/>
              <a:defRPr sz="2800">
                <a:solidFill>
                  <a:schemeClr val="tx1"/>
                </a:solidFill>
                <a:latin typeface="+mn-lt"/>
              </a:defRPr>
            </a:lvl2pPr>
            <a:lvl3pPr marL="1143000" indent="-228600" algn="l" rtl="0" eaLnBrk="0" fontAlgn="base" hangingPunct="0">
              <a:spcBef>
                <a:spcPct val="20000"/>
              </a:spcBef>
              <a:spcAft>
                <a:spcPct val="0"/>
              </a:spcAft>
              <a:buClr>
                <a:srgbClr val="006600"/>
              </a:buClr>
              <a:buSzPct val="140000"/>
              <a:buChar char="•"/>
              <a:defRPr sz="2400">
                <a:solidFill>
                  <a:schemeClr val="tx1"/>
                </a:solidFill>
                <a:latin typeface="+mn-lt"/>
              </a:defRPr>
            </a:lvl3pPr>
            <a:lvl4pPr marL="1600200" indent="-228600" algn="l" rtl="0" eaLnBrk="0" fontAlgn="base" hangingPunct="0">
              <a:spcBef>
                <a:spcPct val="20000"/>
              </a:spcBef>
              <a:spcAft>
                <a:spcPct val="0"/>
              </a:spcAft>
              <a:buClr>
                <a:srgbClr val="006600"/>
              </a:buClr>
              <a:buSzPct val="140000"/>
              <a:buChar char="–"/>
              <a:defRPr sz="2000">
                <a:solidFill>
                  <a:schemeClr val="tx1"/>
                </a:solidFill>
                <a:latin typeface="+mn-lt"/>
              </a:defRPr>
            </a:lvl4pPr>
            <a:lvl5pPr marL="2057400" indent="-228600" algn="l" rtl="0" eaLnBrk="0" fontAlgn="base" hangingPunct="0">
              <a:spcBef>
                <a:spcPct val="20000"/>
              </a:spcBef>
              <a:spcAft>
                <a:spcPct val="0"/>
              </a:spcAft>
              <a:buClr>
                <a:srgbClr val="006600"/>
              </a:buClr>
              <a:buSzPct val="140000"/>
              <a:buChar char="•"/>
              <a:defRPr sz="2000">
                <a:solidFill>
                  <a:schemeClr val="tx1"/>
                </a:solidFill>
                <a:latin typeface="+mn-lt"/>
              </a:defRPr>
            </a:lvl5pPr>
            <a:lvl6pPr marL="2514600" indent="-228600" algn="l" rtl="0" eaLnBrk="0" fontAlgn="base" hangingPunct="0">
              <a:spcBef>
                <a:spcPct val="20000"/>
              </a:spcBef>
              <a:spcAft>
                <a:spcPct val="0"/>
              </a:spcAft>
              <a:buClr>
                <a:srgbClr val="006600"/>
              </a:buClr>
              <a:buSzPct val="140000"/>
              <a:buChar char="•"/>
              <a:defRPr sz="2000">
                <a:solidFill>
                  <a:schemeClr val="tx1"/>
                </a:solidFill>
                <a:latin typeface="+mn-lt"/>
              </a:defRPr>
            </a:lvl6pPr>
            <a:lvl7pPr marL="2971800" indent="-228600" algn="l" rtl="0" eaLnBrk="0" fontAlgn="base" hangingPunct="0">
              <a:spcBef>
                <a:spcPct val="20000"/>
              </a:spcBef>
              <a:spcAft>
                <a:spcPct val="0"/>
              </a:spcAft>
              <a:buClr>
                <a:srgbClr val="006600"/>
              </a:buClr>
              <a:buSzPct val="140000"/>
              <a:buChar char="•"/>
              <a:defRPr sz="2000">
                <a:solidFill>
                  <a:schemeClr val="tx1"/>
                </a:solidFill>
                <a:latin typeface="+mn-lt"/>
              </a:defRPr>
            </a:lvl7pPr>
            <a:lvl8pPr marL="3429000" indent="-228600" algn="l" rtl="0" eaLnBrk="0" fontAlgn="base" hangingPunct="0">
              <a:spcBef>
                <a:spcPct val="20000"/>
              </a:spcBef>
              <a:spcAft>
                <a:spcPct val="0"/>
              </a:spcAft>
              <a:buClr>
                <a:srgbClr val="006600"/>
              </a:buClr>
              <a:buSzPct val="140000"/>
              <a:buChar char="•"/>
              <a:defRPr sz="2000">
                <a:solidFill>
                  <a:schemeClr val="tx1"/>
                </a:solidFill>
                <a:latin typeface="+mn-lt"/>
              </a:defRPr>
            </a:lvl8pPr>
            <a:lvl9pPr marL="3886200" indent="-228600" algn="l" rtl="0" eaLnBrk="0" fontAlgn="base" hangingPunct="0">
              <a:spcBef>
                <a:spcPct val="20000"/>
              </a:spcBef>
              <a:spcAft>
                <a:spcPct val="0"/>
              </a:spcAft>
              <a:buClr>
                <a:srgbClr val="006600"/>
              </a:buClr>
              <a:buSzPct val="140000"/>
              <a:buChar char="•"/>
              <a:defRPr sz="2000">
                <a:solidFill>
                  <a:schemeClr val="tx1"/>
                </a:solidFill>
                <a:latin typeface="+mn-lt"/>
              </a:defRPr>
            </a:lvl9pPr>
          </a:lstStyle>
          <a:p>
            <a:r>
              <a:rPr lang="en-US" b="1" kern="0" dirty="0" smtClean="0">
                <a:latin typeface="Arial" pitchFamily="34" charset="0"/>
                <a:cs typeface="Arial" pitchFamily="34" charset="0"/>
              </a:rPr>
              <a:t>Lecture 14: Sensitivity Analysis</a:t>
            </a:r>
          </a:p>
        </p:txBody>
      </p:sp>
    </p:spTree>
    <p:extLst>
      <p:ext uri="{BB962C8B-B14F-4D97-AF65-F5344CB8AC3E}">
        <p14:creationId xmlns:p14="http://schemas.microsoft.com/office/powerpoint/2010/main" val="3905782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2"/>
          <p:cNvSpPr>
            <a:spLocks noGrp="1" noChangeArrowheads="1"/>
          </p:cNvSpPr>
          <p:nvPr>
            <p:ph type="title"/>
          </p:nvPr>
        </p:nvSpPr>
        <p:spPr/>
        <p:txBody>
          <a:bodyPr/>
          <a:lstStyle/>
          <a:p>
            <a:r>
              <a:rPr lang="en-US" altLang="zh-CN" i="1" dirty="0" smtClean="0">
                <a:latin typeface="Times New Roman" pitchFamily="18" charset="0"/>
                <a:ea typeface="SimSun" charset="-122"/>
              </a:rPr>
              <a:t>UTC</a:t>
            </a:r>
            <a:r>
              <a:rPr lang="en-US" altLang="zh-CN" dirty="0" smtClean="0">
                <a:ea typeface="SimSun" charset="-122"/>
              </a:rPr>
              <a:t>  Evaluation</a:t>
            </a:r>
          </a:p>
        </p:txBody>
      </p:sp>
      <p:sp>
        <p:nvSpPr>
          <p:cNvPr id="376836" name="Freeform 4"/>
          <p:cNvSpPr>
            <a:spLocks/>
          </p:cNvSpPr>
          <p:nvPr/>
        </p:nvSpPr>
        <p:spPr bwMode="auto">
          <a:xfrm flipV="1">
            <a:off x="1273962" y="1590675"/>
            <a:ext cx="5797550" cy="1855788"/>
          </a:xfrm>
          <a:custGeom>
            <a:avLst/>
            <a:gdLst>
              <a:gd name="T0" fmla="*/ 62339 w 2232"/>
              <a:gd name="T1" fmla="*/ 1071362 h 899"/>
              <a:gd name="T2" fmla="*/ 467544 w 2232"/>
              <a:gd name="T3" fmla="*/ 1269533 h 899"/>
              <a:gd name="T4" fmla="*/ 561053 w 2232"/>
              <a:gd name="T5" fmla="*/ 1319075 h 899"/>
              <a:gd name="T6" fmla="*/ 685732 w 2232"/>
              <a:gd name="T7" fmla="*/ 1467703 h 899"/>
              <a:gd name="T8" fmla="*/ 1527312 w 2232"/>
              <a:gd name="T9" fmla="*/ 1690646 h 899"/>
              <a:gd name="T10" fmla="*/ 2181873 w 2232"/>
              <a:gd name="T11" fmla="*/ 1740188 h 899"/>
              <a:gd name="T12" fmla="*/ 4176729 w 2232"/>
              <a:gd name="T13" fmla="*/ 1764960 h 899"/>
              <a:gd name="T14" fmla="*/ 4394916 w 2232"/>
              <a:gd name="T15" fmla="*/ 1715417 h 899"/>
              <a:gd name="T16" fmla="*/ 4488425 w 2232"/>
              <a:gd name="T17" fmla="*/ 1665874 h 899"/>
              <a:gd name="T18" fmla="*/ 4987139 w 2232"/>
              <a:gd name="T19" fmla="*/ 1542017 h 899"/>
              <a:gd name="T20" fmla="*/ 5423515 w 2232"/>
              <a:gd name="T21" fmla="*/ 1343847 h 899"/>
              <a:gd name="T22" fmla="*/ 5672872 w 2232"/>
              <a:gd name="T23" fmla="*/ 1096133 h 899"/>
              <a:gd name="T24" fmla="*/ 5797550 w 2232"/>
              <a:gd name="T25" fmla="*/ 402535 h 899"/>
              <a:gd name="T26" fmla="*/ 5142987 w 2232"/>
              <a:gd name="T27" fmla="*/ 204364 h 899"/>
              <a:gd name="T28" fmla="*/ 3896203 w 2232"/>
              <a:gd name="T29" fmla="*/ 229135 h 899"/>
              <a:gd name="T30" fmla="*/ 3678015 w 2232"/>
              <a:gd name="T31" fmla="*/ 154821 h 899"/>
              <a:gd name="T32" fmla="*/ 3428658 w 2232"/>
              <a:gd name="T33" fmla="*/ 105278 h 899"/>
              <a:gd name="T34" fmla="*/ 2929945 w 2232"/>
              <a:gd name="T35" fmla="*/ 80507 h 899"/>
              <a:gd name="T36" fmla="*/ 2680588 w 2232"/>
              <a:gd name="T37" fmla="*/ 130050 h 899"/>
              <a:gd name="T38" fmla="*/ 2026025 w 2232"/>
              <a:gd name="T39" fmla="*/ 204364 h 899"/>
              <a:gd name="T40" fmla="*/ 1589651 w 2232"/>
              <a:gd name="T41" fmla="*/ 352992 h 899"/>
              <a:gd name="T42" fmla="*/ 1028597 w 2232"/>
              <a:gd name="T43" fmla="*/ 526391 h 899"/>
              <a:gd name="T44" fmla="*/ 592223 w 2232"/>
              <a:gd name="T45" fmla="*/ 675020 h 899"/>
              <a:gd name="T46" fmla="*/ 124678 w 2232"/>
              <a:gd name="T47" fmla="*/ 749334 h 899"/>
              <a:gd name="T48" fmla="*/ 0 w 2232"/>
              <a:gd name="T49" fmla="*/ 897962 h 899"/>
              <a:gd name="T50" fmla="*/ 31170 w 2232"/>
              <a:gd name="T51" fmla="*/ 1021819 h 899"/>
              <a:gd name="T52" fmla="*/ 62339 w 2232"/>
              <a:gd name="T53" fmla="*/ 1071362 h 8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32"/>
              <a:gd name="T82" fmla="*/ 0 h 899"/>
              <a:gd name="T83" fmla="*/ 2232 w 2232"/>
              <a:gd name="T84" fmla="*/ 899 h 8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32" h="899">
                <a:moveTo>
                  <a:pt x="24" y="519"/>
                </a:moveTo>
                <a:cubicBezTo>
                  <a:pt x="75" y="553"/>
                  <a:pt x="128" y="581"/>
                  <a:pt x="180" y="615"/>
                </a:cubicBezTo>
                <a:cubicBezTo>
                  <a:pt x="192" y="623"/>
                  <a:pt x="216" y="639"/>
                  <a:pt x="216" y="639"/>
                </a:cubicBezTo>
                <a:cubicBezTo>
                  <a:pt x="232" y="663"/>
                  <a:pt x="240" y="695"/>
                  <a:pt x="264" y="711"/>
                </a:cubicBezTo>
                <a:cubicBezTo>
                  <a:pt x="363" y="777"/>
                  <a:pt x="469" y="806"/>
                  <a:pt x="588" y="819"/>
                </a:cubicBezTo>
                <a:cubicBezTo>
                  <a:pt x="672" y="828"/>
                  <a:pt x="840" y="843"/>
                  <a:pt x="840" y="843"/>
                </a:cubicBezTo>
                <a:cubicBezTo>
                  <a:pt x="1065" y="899"/>
                  <a:pt x="1416" y="859"/>
                  <a:pt x="1608" y="855"/>
                </a:cubicBezTo>
                <a:cubicBezTo>
                  <a:pt x="1623" y="851"/>
                  <a:pt x="1675" y="840"/>
                  <a:pt x="1692" y="831"/>
                </a:cubicBezTo>
                <a:cubicBezTo>
                  <a:pt x="1705" y="825"/>
                  <a:pt x="1715" y="813"/>
                  <a:pt x="1728" y="807"/>
                </a:cubicBezTo>
                <a:cubicBezTo>
                  <a:pt x="1788" y="781"/>
                  <a:pt x="1857" y="763"/>
                  <a:pt x="1920" y="747"/>
                </a:cubicBezTo>
                <a:cubicBezTo>
                  <a:pt x="2002" y="726"/>
                  <a:pt x="2018" y="674"/>
                  <a:pt x="2088" y="651"/>
                </a:cubicBezTo>
                <a:cubicBezTo>
                  <a:pt x="2126" y="613"/>
                  <a:pt x="2152" y="574"/>
                  <a:pt x="2184" y="531"/>
                </a:cubicBezTo>
                <a:cubicBezTo>
                  <a:pt x="2220" y="423"/>
                  <a:pt x="2218" y="307"/>
                  <a:pt x="2232" y="195"/>
                </a:cubicBezTo>
                <a:cubicBezTo>
                  <a:pt x="2156" y="144"/>
                  <a:pt x="2069" y="121"/>
                  <a:pt x="1980" y="99"/>
                </a:cubicBezTo>
                <a:cubicBezTo>
                  <a:pt x="1765" y="111"/>
                  <a:pt x="1718" y="122"/>
                  <a:pt x="1500" y="111"/>
                </a:cubicBezTo>
                <a:cubicBezTo>
                  <a:pt x="1471" y="101"/>
                  <a:pt x="1445" y="85"/>
                  <a:pt x="1416" y="75"/>
                </a:cubicBezTo>
                <a:cubicBezTo>
                  <a:pt x="1385" y="65"/>
                  <a:pt x="1320" y="51"/>
                  <a:pt x="1320" y="51"/>
                </a:cubicBezTo>
                <a:cubicBezTo>
                  <a:pt x="1243" y="0"/>
                  <a:pt x="1288" y="19"/>
                  <a:pt x="1128" y="39"/>
                </a:cubicBezTo>
                <a:cubicBezTo>
                  <a:pt x="1095" y="43"/>
                  <a:pt x="1065" y="58"/>
                  <a:pt x="1032" y="63"/>
                </a:cubicBezTo>
                <a:cubicBezTo>
                  <a:pt x="948" y="77"/>
                  <a:pt x="865" y="90"/>
                  <a:pt x="780" y="99"/>
                </a:cubicBezTo>
                <a:cubicBezTo>
                  <a:pt x="720" y="119"/>
                  <a:pt x="674" y="155"/>
                  <a:pt x="612" y="171"/>
                </a:cubicBezTo>
                <a:cubicBezTo>
                  <a:pt x="544" y="216"/>
                  <a:pt x="453" y="217"/>
                  <a:pt x="396" y="255"/>
                </a:cubicBezTo>
                <a:cubicBezTo>
                  <a:pt x="347" y="288"/>
                  <a:pt x="286" y="316"/>
                  <a:pt x="228" y="327"/>
                </a:cubicBezTo>
                <a:cubicBezTo>
                  <a:pt x="166" y="338"/>
                  <a:pt x="108" y="343"/>
                  <a:pt x="48" y="363"/>
                </a:cubicBezTo>
                <a:cubicBezTo>
                  <a:pt x="26" y="385"/>
                  <a:pt x="0" y="400"/>
                  <a:pt x="0" y="435"/>
                </a:cubicBezTo>
                <a:cubicBezTo>
                  <a:pt x="0" y="455"/>
                  <a:pt x="7" y="475"/>
                  <a:pt x="12" y="495"/>
                </a:cubicBezTo>
                <a:cubicBezTo>
                  <a:pt x="25" y="548"/>
                  <a:pt x="24" y="539"/>
                  <a:pt x="24" y="519"/>
                </a:cubicBezTo>
                <a:close/>
              </a:path>
            </a:pathLst>
          </a:custGeom>
          <a:solidFill>
            <a:srgbClr val="FFFFFF"/>
          </a:solidFill>
          <a:ln w="34925">
            <a:solidFill>
              <a:schemeClr val="accent2"/>
            </a:solidFill>
            <a:round/>
            <a:headEnd/>
            <a:tailEnd/>
          </a:ln>
        </p:spPr>
        <p:txBody>
          <a:bodyPr rot="10800000"/>
          <a:lstStyle/>
          <a:p>
            <a:endParaRPr lang="en-US"/>
          </a:p>
        </p:txBody>
      </p:sp>
      <p:sp>
        <p:nvSpPr>
          <p:cNvPr id="376837" name="Line 5"/>
          <p:cNvSpPr>
            <a:spLocks noChangeShapeType="1"/>
          </p:cNvSpPr>
          <p:nvPr/>
        </p:nvSpPr>
        <p:spPr bwMode="auto">
          <a:xfrm>
            <a:off x="5743316" y="2227263"/>
            <a:ext cx="558800" cy="0"/>
          </a:xfrm>
          <a:prstGeom prst="line">
            <a:avLst/>
          </a:prstGeom>
          <a:noFill/>
          <a:ln w="63500">
            <a:solidFill>
              <a:srgbClr val="000000"/>
            </a:solidFill>
            <a:round/>
            <a:headEnd/>
            <a:tailEnd/>
          </a:ln>
        </p:spPr>
        <p:txBody>
          <a:bodyPr/>
          <a:lstStyle/>
          <a:p>
            <a:endParaRPr lang="en-US"/>
          </a:p>
        </p:txBody>
      </p:sp>
      <p:graphicFrame>
        <p:nvGraphicFramePr>
          <p:cNvPr id="376838" name="Object 6"/>
          <p:cNvGraphicFramePr>
            <a:graphicFrameLocks noChangeAspect="1"/>
          </p:cNvGraphicFramePr>
          <p:nvPr>
            <p:extLst>
              <p:ext uri="{D42A27DB-BD31-4B8C-83A1-F6EECF244321}">
                <p14:modId xmlns:p14="http://schemas.microsoft.com/office/powerpoint/2010/main" val="2175943055"/>
              </p:ext>
            </p:extLst>
          </p:nvPr>
        </p:nvGraphicFramePr>
        <p:xfrm>
          <a:off x="5382486" y="2120937"/>
          <a:ext cx="228600" cy="241300"/>
        </p:xfrm>
        <a:graphic>
          <a:graphicData uri="http://schemas.openxmlformats.org/presentationml/2006/ole">
            <mc:AlternateContent xmlns:mc="http://schemas.openxmlformats.org/markup-compatibility/2006">
              <mc:Choice xmlns:v="urn:schemas-microsoft-com:vml" Requires="v">
                <p:oleObj spid="_x0000_s239663" name="Equation" r:id="rId3" imgW="228600" imgH="241200" progId="Equation.DSMT4">
                  <p:embed/>
                </p:oleObj>
              </mc:Choice>
              <mc:Fallback>
                <p:oleObj name="Equation" r:id="rId3" imgW="22860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2486" y="2120937"/>
                        <a:ext cx="2286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6839" name="Line 7"/>
          <p:cNvSpPr>
            <a:spLocks noChangeShapeType="1"/>
          </p:cNvSpPr>
          <p:nvPr/>
        </p:nvSpPr>
        <p:spPr bwMode="auto">
          <a:xfrm>
            <a:off x="2477287" y="2281238"/>
            <a:ext cx="600075" cy="0"/>
          </a:xfrm>
          <a:prstGeom prst="line">
            <a:avLst/>
          </a:prstGeom>
          <a:noFill/>
          <a:ln w="63500">
            <a:solidFill>
              <a:srgbClr val="000000"/>
            </a:solidFill>
            <a:round/>
            <a:headEnd/>
            <a:tailEnd/>
          </a:ln>
        </p:spPr>
        <p:txBody>
          <a:bodyPr/>
          <a:lstStyle/>
          <a:p>
            <a:endParaRPr lang="en-US"/>
          </a:p>
        </p:txBody>
      </p:sp>
      <p:grpSp>
        <p:nvGrpSpPr>
          <p:cNvPr id="2" name="Group 8"/>
          <p:cNvGrpSpPr>
            <a:grpSpLocks/>
          </p:cNvGrpSpPr>
          <p:nvPr/>
        </p:nvGrpSpPr>
        <p:grpSpPr bwMode="auto">
          <a:xfrm>
            <a:off x="2775737" y="1577975"/>
            <a:ext cx="3267075" cy="695325"/>
            <a:chOff x="1632" y="2482"/>
            <a:chExt cx="2058" cy="438"/>
          </a:xfrm>
        </p:grpSpPr>
        <p:sp>
          <p:nvSpPr>
            <p:cNvPr id="6167" name="Line 9"/>
            <p:cNvSpPr>
              <a:spLocks noChangeShapeType="1"/>
            </p:cNvSpPr>
            <p:nvPr/>
          </p:nvSpPr>
          <p:spPr bwMode="auto">
            <a:xfrm rot="10800000" flipH="1">
              <a:off x="3690" y="2482"/>
              <a:ext cx="0" cy="416"/>
            </a:xfrm>
            <a:prstGeom prst="line">
              <a:avLst/>
            </a:prstGeom>
            <a:noFill/>
            <a:ln w="34925">
              <a:solidFill>
                <a:srgbClr val="000000"/>
              </a:solidFill>
              <a:round/>
              <a:headEnd/>
              <a:tailEnd type="triangle" w="lg" len="lg"/>
            </a:ln>
          </p:spPr>
          <p:txBody>
            <a:bodyPr/>
            <a:lstStyle/>
            <a:p>
              <a:endParaRPr lang="en-US"/>
            </a:p>
          </p:txBody>
        </p:sp>
        <p:sp>
          <p:nvSpPr>
            <p:cNvPr id="6168" name="Line 10"/>
            <p:cNvSpPr>
              <a:spLocks noChangeShapeType="1"/>
            </p:cNvSpPr>
            <p:nvPr/>
          </p:nvSpPr>
          <p:spPr bwMode="auto">
            <a:xfrm>
              <a:off x="1632" y="2512"/>
              <a:ext cx="0" cy="408"/>
            </a:xfrm>
            <a:prstGeom prst="line">
              <a:avLst/>
            </a:prstGeom>
            <a:noFill/>
            <a:ln w="34925">
              <a:solidFill>
                <a:srgbClr val="000000"/>
              </a:solidFill>
              <a:round/>
              <a:headEnd/>
              <a:tailEnd type="triangle" w="lg" len="lg"/>
            </a:ln>
          </p:spPr>
          <p:txBody>
            <a:bodyPr/>
            <a:lstStyle/>
            <a:p>
              <a:endParaRPr lang="en-US"/>
            </a:p>
          </p:txBody>
        </p:sp>
      </p:grpSp>
      <p:graphicFrame>
        <p:nvGraphicFramePr>
          <p:cNvPr id="376843" name="Object 11"/>
          <p:cNvGraphicFramePr>
            <a:graphicFrameLocks noChangeAspect="1"/>
          </p:cNvGraphicFramePr>
          <p:nvPr>
            <p:extLst>
              <p:ext uri="{D42A27DB-BD31-4B8C-83A1-F6EECF244321}">
                <p14:modId xmlns:p14="http://schemas.microsoft.com/office/powerpoint/2010/main" val="2189287797"/>
              </p:ext>
            </p:extLst>
          </p:nvPr>
        </p:nvGraphicFramePr>
        <p:xfrm>
          <a:off x="2055609" y="2163818"/>
          <a:ext cx="330200" cy="241300"/>
        </p:xfrm>
        <a:graphic>
          <a:graphicData uri="http://schemas.openxmlformats.org/presentationml/2006/ole">
            <mc:AlternateContent xmlns:mc="http://schemas.openxmlformats.org/markup-compatibility/2006">
              <mc:Choice xmlns:v="urn:schemas-microsoft-com:vml" Requires="v">
                <p:oleObj spid="_x0000_s239664" name="Equation" r:id="rId5" imgW="330120" imgH="241200" progId="Equation.DSMT4">
                  <p:embed/>
                </p:oleObj>
              </mc:Choice>
              <mc:Fallback>
                <p:oleObj name="Equation" r:id="rId5" imgW="33012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5609" y="2163818"/>
                        <a:ext cx="3302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 name="Group 12"/>
          <p:cNvGrpSpPr>
            <a:grpSpLocks/>
          </p:cNvGrpSpPr>
          <p:nvPr/>
        </p:nvGrpSpPr>
        <p:grpSpPr bwMode="auto">
          <a:xfrm>
            <a:off x="2778912" y="1219200"/>
            <a:ext cx="3759200" cy="476250"/>
            <a:chOff x="1672" y="2376"/>
            <a:chExt cx="2368" cy="300"/>
          </a:xfrm>
        </p:grpSpPr>
        <p:graphicFrame>
          <p:nvGraphicFramePr>
            <p:cNvPr id="6153" name="Object 13"/>
            <p:cNvGraphicFramePr>
              <a:graphicFrameLocks noChangeAspect="1"/>
            </p:cNvGraphicFramePr>
            <p:nvPr/>
          </p:nvGraphicFramePr>
          <p:xfrm>
            <a:off x="1672" y="2376"/>
            <a:ext cx="272" cy="240"/>
          </p:xfrm>
          <a:graphic>
            <a:graphicData uri="http://schemas.openxmlformats.org/presentationml/2006/ole">
              <mc:AlternateContent xmlns:mc="http://schemas.openxmlformats.org/markup-compatibility/2006">
                <mc:Choice xmlns:v="urn:schemas-microsoft-com:vml" Requires="v">
                  <p:oleObj spid="_x0000_s239665" name="Equation" r:id="rId7" imgW="431640" imgH="380880" progId="Equation.DSMT4">
                    <p:embed/>
                  </p:oleObj>
                </mc:Choice>
                <mc:Fallback>
                  <p:oleObj name="Equation" r:id="rId7" imgW="431640" imgH="380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2" y="2376"/>
                          <a:ext cx="27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4" name="Object 14"/>
            <p:cNvGraphicFramePr>
              <a:graphicFrameLocks noChangeAspect="1"/>
            </p:cNvGraphicFramePr>
            <p:nvPr/>
          </p:nvGraphicFramePr>
          <p:xfrm>
            <a:off x="3768" y="2436"/>
            <a:ext cx="272" cy="240"/>
          </p:xfrm>
          <a:graphic>
            <a:graphicData uri="http://schemas.openxmlformats.org/presentationml/2006/ole">
              <mc:AlternateContent xmlns:mc="http://schemas.openxmlformats.org/markup-compatibility/2006">
                <mc:Choice xmlns:v="urn:schemas-microsoft-com:vml" Requires="v">
                  <p:oleObj spid="_x0000_s239666" name="Equation" r:id="rId9" imgW="431640" imgH="380880" progId="Equation.DSMT4">
                    <p:embed/>
                  </p:oleObj>
                </mc:Choice>
                <mc:Fallback>
                  <p:oleObj name="Equation" r:id="rId9" imgW="431640" imgH="380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8" y="2436"/>
                          <a:ext cx="27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76848" name="Line 16"/>
          <p:cNvSpPr>
            <a:spLocks noChangeShapeType="1"/>
          </p:cNvSpPr>
          <p:nvPr/>
        </p:nvSpPr>
        <p:spPr bwMode="auto">
          <a:xfrm>
            <a:off x="4023512" y="2689225"/>
            <a:ext cx="403225" cy="0"/>
          </a:xfrm>
          <a:prstGeom prst="line">
            <a:avLst/>
          </a:prstGeom>
          <a:noFill/>
          <a:ln w="38100">
            <a:solidFill>
              <a:srgbClr val="000000"/>
            </a:solidFill>
            <a:round/>
            <a:headEnd/>
            <a:tailEnd type="triangle" w="lg" len="lg"/>
          </a:ln>
        </p:spPr>
        <p:txBody>
          <a:bodyPr/>
          <a:lstStyle/>
          <a:p>
            <a:endParaRPr lang="en-US"/>
          </a:p>
        </p:txBody>
      </p:sp>
      <p:graphicFrame>
        <p:nvGraphicFramePr>
          <p:cNvPr id="376850" name="Object 18"/>
          <p:cNvGraphicFramePr>
            <a:graphicFrameLocks noChangeAspect="1"/>
          </p:cNvGraphicFramePr>
          <p:nvPr>
            <p:extLst>
              <p:ext uri="{D42A27DB-BD31-4B8C-83A1-F6EECF244321}">
                <p14:modId xmlns:p14="http://schemas.microsoft.com/office/powerpoint/2010/main" val="2845498954"/>
              </p:ext>
            </p:extLst>
          </p:nvPr>
        </p:nvGraphicFramePr>
        <p:xfrm>
          <a:off x="3931437" y="2860675"/>
          <a:ext cx="762000" cy="533400"/>
        </p:xfrm>
        <a:graphic>
          <a:graphicData uri="http://schemas.openxmlformats.org/presentationml/2006/ole">
            <mc:AlternateContent xmlns:mc="http://schemas.openxmlformats.org/markup-compatibility/2006">
              <mc:Choice xmlns:v="urn:schemas-microsoft-com:vml" Requires="v">
                <p:oleObj spid="_x0000_s239667" name="Equation" r:id="rId11" imgW="761760" imgH="533160" progId="Equation.DSMT4">
                  <p:embed/>
                </p:oleObj>
              </mc:Choice>
              <mc:Fallback>
                <p:oleObj name="Equation" r:id="rId11" imgW="761760" imgH="533160" progId="Equation.DSMT4">
                  <p:embed/>
                  <p:pic>
                    <p:nvPicPr>
                      <p:cNvPr id="0" name=""/>
                      <p:cNvPicPr>
                        <a:picLocks noChangeAspect="1" noChangeArrowheads="1"/>
                      </p:cNvPicPr>
                      <p:nvPr/>
                    </p:nvPicPr>
                    <p:blipFill>
                      <a:blip r:embed="rId12"/>
                      <a:srcRect/>
                      <a:stretch>
                        <a:fillRect/>
                      </a:stretch>
                    </p:blipFill>
                    <p:spPr bwMode="auto">
                      <a:xfrm>
                        <a:off x="3931437" y="2860675"/>
                        <a:ext cx="76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6851" name="Line 19"/>
          <p:cNvSpPr>
            <a:spLocks noChangeShapeType="1"/>
          </p:cNvSpPr>
          <p:nvPr/>
        </p:nvSpPr>
        <p:spPr bwMode="auto">
          <a:xfrm>
            <a:off x="3280562" y="2819400"/>
            <a:ext cx="1968500" cy="0"/>
          </a:xfrm>
          <a:prstGeom prst="line">
            <a:avLst/>
          </a:prstGeom>
          <a:noFill/>
          <a:ln w="34925">
            <a:solidFill>
              <a:srgbClr val="000000"/>
            </a:solidFill>
            <a:round/>
            <a:headEnd/>
            <a:tailEnd/>
          </a:ln>
        </p:spPr>
        <p:txBody>
          <a:bodyPr/>
          <a:lstStyle/>
          <a:p>
            <a:endParaRPr lang="en-US"/>
          </a:p>
        </p:txBody>
      </p:sp>
      <p:graphicFrame>
        <p:nvGraphicFramePr>
          <p:cNvPr id="376852" name="Object 20"/>
          <p:cNvGraphicFramePr>
            <a:graphicFrameLocks noChangeAspect="1"/>
          </p:cNvGraphicFramePr>
          <p:nvPr>
            <p:extLst>
              <p:ext uri="{D42A27DB-BD31-4B8C-83A1-F6EECF244321}">
                <p14:modId xmlns:p14="http://schemas.microsoft.com/office/powerpoint/2010/main" val="2937668239"/>
              </p:ext>
            </p:extLst>
          </p:nvPr>
        </p:nvGraphicFramePr>
        <p:xfrm>
          <a:off x="2921787" y="2695575"/>
          <a:ext cx="152400" cy="317500"/>
        </p:xfrm>
        <a:graphic>
          <a:graphicData uri="http://schemas.openxmlformats.org/presentationml/2006/ole">
            <mc:AlternateContent xmlns:mc="http://schemas.openxmlformats.org/markup-compatibility/2006">
              <mc:Choice xmlns:v="urn:schemas-microsoft-com:vml" Requires="v">
                <p:oleObj spid="_x0000_s239668" name="Equation" r:id="rId13" imgW="152280" imgH="317160" progId="Equation.DSMT4">
                  <p:embed/>
                </p:oleObj>
              </mc:Choice>
              <mc:Fallback>
                <p:oleObj name="Equation" r:id="rId13" imgW="152280" imgH="3171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1787" y="2695575"/>
                        <a:ext cx="1524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6853" name="Line 21"/>
          <p:cNvSpPr>
            <a:spLocks noChangeShapeType="1"/>
          </p:cNvSpPr>
          <p:nvPr/>
        </p:nvSpPr>
        <p:spPr bwMode="auto">
          <a:xfrm flipH="1">
            <a:off x="3271037" y="2576513"/>
            <a:ext cx="3175" cy="493712"/>
          </a:xfrm>
          <a:prstGeom prst="line">
            <a:avLst/>
          </a:prstGeom>
          <a:noFill/>
          <a:ln w="63500">
            <a:solidFill>
              <a:srgbClr val="000000"/>
            </a:solidFill>
            <a:round/>
            <a:headEnd/>
            <a:tailEnd/>
          </a:ln>
        </p:spPr>
        <p:txBody>
          <a:bodyPr/>
          <a:lstStyle/>
          <a:p>
            <a:endParaRPr lang="en-US"/>
          </a:p>
        </p:txBody>
      </p:sp>
      <p:sp>
        <p:nvSpPr>
          <p:cNvPr id="376854" name="Line 22"/>
          <p:cNvSpPr>
            <a:spLocks noChangeShapeType="1"/>
          </p:cNvSpPr>
          <p:nvPr/>
        </p:nvSpPr>
        <p:spPr bwMode="auto">
          <a:xfrm flipH="1">
            <a:off x="5239537" y="2573338"/>
            <a:ext cx="3175" cy="484187"/>
          </a:xfrm>
          <a:prstGeom prst="line">
            <a:avLst/>
          </a:prstGeom>
          <a:noFill/>
          <a:ln w="63500">
            <a:solidFill>
              <a:srgbClr val="000000"/>
            </a:solidFill>
            <a:round/>
            <a:headEnd/>
            <a:tailEnd/>
          </a:ln>
        </p:spPr>
        <p:txBody>
          <a:bodyPr/>
          <a:lstStyle/>
          <a:p>
            <a:endParaRPr lang="en-US"/>
          </a:p>
        </p:txBody>
      </p:sp>
      <p:graphicFrame>
        <p:nvGraphicFramePr>
          <p:cNvPr id="376855" name="Object 23"/>
          <p:cNvGraphicFramePr>
            <a:graphicFrameLocks noChangeAspect="1"/>
          </p:cNvGraphicFramePr>
          <p:nvPr>
            <p:extLst>
              <p:ext uri="{D42A27DB-BD31-4B8C-83A1-F6EECF244321}">
                <p14:modId xmlns:p14="http://schemas.microsoft.com/office/powerpoint/2010/main" val="3461675810"/>
              </p:ext>
            </p:extLst>
          </p:nvPr>
        </p:nvGraphicFramePr>
        <p:xfrm>
          <a:off x="5404637" y="2632075"/>
          <a:ext cx="215900" cy="393700"/>
        </p:xfrm>
        <a:graphic>
          <a:graphicData uri="http://schemas.openxmlformats.org/presentationml/2006/ole">
            <mc:AlternateContent xmlns:mc="http://schemas.openxmlformats.org/markup-compatibility/2006">
              <mc:Choice xmlns:v="urn:schemas-microsoft-com:vml" Requires="v">
                <p:oleObj spid="_x0000_s239669" name="Equation" r:id="rId15" imgW="215640" imgH="393480" progId="Equation.DSMT4">
                  <p:embed/>
                </p:oleObj>
              </mc:Choice>
              <mc:Fallback>
                <p:oleObj name="Equation" r:id="rId15" imgW="21564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04637" y="2632075"/>
                        <a:ext cx="215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6856" name="AutoShape 24"/>
          <p:cNvSpPr>
            <a:spLocks noChangeArrowheads="1"/>
          </p:cNvSpPr>
          <p:nvPr/>
        </p:nvSpPr>
        <p:spPr bwMode="auto">
          <a:xfrm>
            <a:off x="7185025" y="2004976"/>
            <a:ext cx="1676400" cy="1131887"/>
          </a:xfrm>
          <a:prstGeom prst="wedgeRoundRectCallout">
            <a:avLst>
              <a:gd name="adj1" fmla="val -185557"/>
              <a:gd name="adj2" fmla="val 51676"/>
              <a:gd name="adj3" fmla="val 16667"/>
            </a:avLst>
          </a:prstGeom>
          <a:solidFill>
            <a:srgbClr val="FFFFFF"/>
          </a:solidFill>
          <a:ln w="25400">
            <a:solidFill>
              <a:srgbClr val="000000"/>
            </a:solidFill>
            <a:miter lim="800000"/>
            <a:headEnd/>
            <a:tailEnd/>
          </a:ln>
        </p:spPr>
        <p:txBody>
          <a:bodyPr/>
          <a:lstStyle/>
          <a:p>
            <a:pPr>
              <a:lnSpc>
                <a:spcPct val="95000"/>
              </a:lnSpc>
            </a:pPr>
            <a:r>
              <a:rPr lang="en-US" altLang="zh-CN" i="1" dirty="0">
                <a:solidFill>
                  <a:srgbClr val="000000"/>
                </a:solidFill>
                <a:latin typeface="Times New Roman" pitchFamily="18" charset="0"/>
                <a:ea typeface="SimSun" charset="-122"/>
                <a:cs typeface="Times New Roman" pitchFamily="18" charset="0"/>
              </a:rPr>
              <a:t>no</a:t>
            </a:r>
          </a:p>
          <a:p>
            <a:pPr>
              <a:lnSpc>
                <a:spcPct val="95000"/>
              </a:lnSpc>
            </a:pPr>
            <a:r>
              <a:rPr lang="en-US" altLang="zh-CN" i="1" dirty="0">
                <a:solidFill>
                  <a:srgbClr val="000000"/>
                </a:solidFill>
                <a:latin typeface="Times New Roman" pitchFamily="18" charset="0"/>
                <a:ea typeface="SimSun" charset="-122"/>
                <a:cs typeface="Times New Roman" pitchFamily="18" charset="0"/>
              </a:rPr>
              <a:t>limit violation</a:t>
            </a:r>
          </a:p>
        </p:txBody>
      </p:sp>
      <p:graphicFrame>
        <p:nvGraphicFramePr>
          <p:cNvPr id="376857" name="Object 25"/>
          <p:cNvGraphicFramePr>
            <a:graphicFrameLocks noChangeAspect="1"/>
          </p:cNvGraphicFramePr>
          <p:nvPr>
            <p:extLst>
              <p:ext uri="{D42A27DB-BD31-4B8C-83A1-F6EECF244321}">
                <p14:modId xmlns:p14="http://schemas.microsoft.com/office/powerpoint/2010/main" val="3319490486"/>
              </p:ext>
            </p:extLst>
          </p:nvPr>
        </p:nvGraphicFramePr>
        <p:xfrm>
          <a:off x="1660525" y="3663950"/>
          <a:ext cx="4914900" cy="1651000"/>
        </p:xfrm>
        <a:graphic>
          <a:graphicData uri="http://schemas.openxmlformats.org/presentationml/2006/ole">
            <mc:AlternateContent xmlns:mc="http://schemas.openxmlformats.org/markup-compatibility/2006">
              <mc:Choice xmlns:v="urn:schemas-microsoft-com:vml" Requires="v">
                <p:oleObj spid="_x0000_s239670" name="Equation" r:id="rId17" imgW="4914720" imgH="1650960" progId="Equation.DSMT4">
                  <p:embed/>
                </p:oleObj>
              </mc:Choice>
              <mc:Fallback>
                <p:oleObj name="Equation" r:id="rId17" imgW="4914720" imgH="1650960" progId="Equation.DSMT4">
                  <p:embed/>
                  <p:pic>
                    <p:nvPicPr>
                      <p:cNvPr id="0" name=""/>
                      <p:cNvPicPr>
                        <a:picLocks noChangeAspect="1" noChangeArrowheads="1"/>
                      </p:cNvPicPr>
                      <p:nvPr/>
                    </p:nvPicPr>
                    <p:blipFill>
                      <a:blip r:embed="rId18"/>
                      <a:srcRect/>
                      <a:stretch>
                        <a:fillRect/>
                      </a:stretch>
                    </p:blipFill>
                    <p:spPr bwMode="auto">
                      <a:xfrm>
                        <a:off x="1660525" y="3663950"/>
                        <a:ext cx="49149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6859" name="Text Box 27"/>
          <p:cNvSpPr txBox="1">
            <a:spLocks noChangeArrowheads="1"/>
          </p:cNvSpPr>
          <p:nvPr/>
        </p:nvSpPr>
        <p:spPr bwMode="auto">
          <a:xfrm>
            <a:off x="1066800" y="5320876"/>
            <a:ext cx="7696200" cy="1428083"/>
          </a:xfrm>
          <a:prstGeom prst="rect">
            <a:avLst/>
          </a:prstGeom>
          <a:noFill/>
          <a:ln w="25400">
            <a:noFill/>
            <a:miter lim="800000"/>
            <a:headEnd/>
            <a:tailEnd/>
          </a:ln>
        </p:spPr>
        <p:txBody>
          <a:bodyPr wrap="square">
            <a:spAutoFit/>
          </a:bodyPr>
          <a:lstStyle/>
          <a:p>
            <a:pPr>
              <a:lnSpc>
                <a:spcPct val="155000"/>
              </a:lnSpc>
            </a:pPr>
            <a:r>
              <a:rPr lang="en-US" altLang="zh-CN" sz="2800" i="1" dirty="0">
                <a:solidFill>
                  <a:srgbClr val="000000"/>
                </a:solidFill>
                <a:latin typeface="Times New Roman" pitchFamily="18" charset="0"/>
                <a:ea typeface="SimSun" charset="-122"/>
                <a:cs typeface="Times New Roman" pitchFamily="18" charset="0"/>
              </a:rPr>
              <a:t>for </a:t>
            </a:r>
            <a:r>
              <a:rPr lang="en-US" altLang="zh-CN" sz="2800" i="1" dirty="0" smtClean="0">
                <a:solidFill>
                  <a:srgbClr val="000000"/>
                </a:solidFill>
                <a:latin typeface="Times New Roman" pitchFamily="18" charset="0"/>
                <a:ea typeface="SimSun" charset="-122"/>
                <a:cs typeface="Times New Roman" pitchFamily="18" charset="0"/>
              </a:rPr>
              <a:t>the </a:t>
            </a:r>
            <a:r>
              <a:rPr lang="en-US" altLang="zh-CN" sz="2800" i="1" dirty="0">
                <a:solidFill>
                  <a:srgbClr val="000000"/>
                </a:solidFill>
                <a:latin typeface="Times New Roman" pitchFamily="18" charset="0"/>
                <a:ea typeface="SimSun" charset="-122"/>
                <a:cs typeface="Times New Roman" pitchFamily="18" charset="0"/>
              </a:rPr>
              <a:t>base case</a:t>
            </a:r>
            <a:r>
              <a:rPr lang="en-US" altLang="zh-CN" sz="2800" i="1" dirty="0">
                <a:latin typeface="Times New Roman" pitchFamily="18" charset="0"/>
                <a:ea typeface="SimSun" charset="-122"/>
                <a:cs typeface="Times New Roman" pitchFamily="18" charset="0"/>
              </a:rPr>
              <a:t> </a:t>
            </a:r>
            <a:r>
              <a:rPr lang="en-US" altLang="zh-CN" sz="2800" i="1" dirty="0">
                <a:solidFill>
                  <a:srgbClr val="000000"/>
                </a:solidFill>
                <a:latin typeface="Times New Roman" pitchFamily="18" charset="0"/>
                <a:ea typeface="SimSun" charset="-122"/>
                <a:cs typeface="Times New Roman" pitchFamily="18" charset="0"/>
              </a:rPr>
              <a:t>j = </a:t>
            </a:r>
            <a:r>
              <a:rPr lang="en-US" altLang="zh-CN" sz="2800" i="1" dirty="0" smtClean="0">
                <a:solidFill>
                  <a:srgbClr val="000000"/>
                </a:solidFill>
                <a:latin typeface="Times New Roman" pitchFamily="18" charset="0"/>
                <a:ea typeface="SimSun" charset="-122"/>
                <a:cs typeface="Times New Roman" pitchFamily="18" charset="0"/>
              </a:rPr>
              <a:t>0 and each </a:t>
            </a:r>
            <a:r>
              <a:rPr lang="en-US" altLang="zh-CN" sz="2800" i="1" dirty="0">
                <a:solidFill>
                  <a:srgbClr val="000000"/>
                </a:solidFill>
                <a:latin typeface="Times New Roman" pitchFamily="18" charset="0"/>
                <a:ea typeface="SimSun" charset="-122"/>
                <a:cs typeface="Times New Roman" pitchFamily="18" charset="0"/>
              </a:rPr>
              <a:t>contingency case </a:t>
            </a:r>
            <a:endParaRPr lang="en-US" altLang="zh-CN" sz="2800" i="1" dirty="0" smtClean="0">
              <a:solidFill>
                <a:srgbClr val="000000"/>
              </a:solidFill>
              <a:latin typeface="Times New Roman" pitchFamily="18" charset="0"/>
              <a:ea typeface="SimSun" charset="-122"/>
              <a:cs typeface="Times New Roman" pitchFamily="18" charset="0"/>
            </a:endParaRPr>
          </a:p>
          <a:p>
            <a:pPr>
              <a:lnSpc>
                <a:spcPct val="155000"/>
              </a:lnSpc>
            </a:pPr>
            <a:r>
              <a:rPr lang="en-US" altLang="zh-CN" sz="2800" i="1" dirty="0" smtClean="0">
                <a:solidFill>
                  <a:srgbClr val="000000"/>
                </a:solidFill>
                <a:latin typeface="Times New Roman" pitchFamily="18" charset="0"/>
                <a:ea typeface="SimSun" charset="-122"/>
                <a:cs typeface="Times New Roman" pitchFamily="18" charset="0"/>
              </a:rPr>
              <a:t>                                                    j </a:t>
            </a:r>
            <a:r>
              <a:rPr lang="en-US" altLang="zh-CN" sz="2800" i="1" dirty="0">
                <a:solidFill>
                  <a:srgbClr val="000000"/>
                </a:solidFill>
                <a:latin typeface="Times New Roman" pitchFamily="18" charset="0"/>
                <a:ea typeface="SimSun" charset="-122"/>
                <a:cs typeface="Times New Roman" pitchFamily="18" charset="0"/>
              </a:rPr>
              <a:t>= </a:t>
            </a:r>
            <a:r>
              <a:rPr lang="en-US" altLang="zh-CN" sz="2800" dirty="0">
                <a:solidFill>
                  <a:srgbClr val="000000"/>
                </a:solidFill>
                <a:latin typeface="Times New Roman" pitchFamily="18" charset="0"/>
                <a:ea typeface="SimSun" charset="-122"/>
                <a:cs typeface="Times New Roman" pitchFamily="18" charset="0"/>
              </a:rPr>
              <a:t>1,2</a:t>
            </a:r>
            <a:r>
              <a:rPr lang="en-US" altLang="zh-CN" sz="2800" i="1" dirty="0">
                <a:solidFill>
                  <a:srgbClr val="000000"/>
                </a:solidFill>
                <a:latin typeface="Times New Roman" pitchFamily="18" charset="0"/>
                <a:ea typeface="SimSun" charset="-122"/>
                <a:cs typeface="Times New Roman" pitchFamily="18" charset="0"/>
              </a:rPr>
              <a:t> … , </a:t>
            </a:r>
            <a:r>
              <a:rPr lang="en-US" altLang="zh-CN" sz="2800" i="1" dirty="0" smtClean="0">
                <a:solidFill>
                  <a:srgbClr val="000000"/>
                </a:solidFill>
                <a:latin typeface="Times New Roman" pitchFamily="18" charset="0"/>
                <a:ea typeface="SimSun" charset="-122"/>
                <a:cs typeface="Times New Roman" pitchFamily="18" charset="0"/>
              </a:rPr>
              <a:t>J</a:t>
            </a:r>
            <a:endParaRPr lang="en-US" altLang="zh-CN" sz="2800" i="1" dirty="0">
              <a:solidFill>
                <a:srgbClr val="000000"/>
              </a:solidFill>
              <a:latin typeface="Times New Roman" pitchFamily="18" charset="0"/>
              <a:ea typeface="SimSun" charset="-122"/>
              <a:cs typeface="Times New Roman" pitchFamily="18" charset="0"/>
            </a:endParaRPr>
          </a:p>
        </p:txBody>
      </p:sp>
      <p:graphicFrame>
        <p:nvGraphicFramePr>
          <p:cNvPr id="376860" name="Object 28"/>
          <p:cNvGraphicFramePr>
            <a:graphicFrameLocks noChangeAspect="1"/>
          </p:cNvGraphicFramePr>
          <p:nvPr>
            <p:extLst>
              <p:ext uri="{D42A27DB-BD31-4B8C-83A1-F6EECF244321}">
                <p14:modId xmlns:p14="http://schemas.microsoft.com/office/powerpoint/2010/main" val="1897816573"/>
              </p:ext>
            </p:extLst>
          </p:nvPr>
        </p:nvGraphicFramePr>
        <p:xfrm>
          <a:off x="3420262" y="2120900"/>
          <a:ext cx="1638300" cy="533400"/>
        </p:xfrm>
        <a:graphic>
          <a:graphicData uri="http://schemas.openxmlformats.org/presentationml/2006/ole">
            <mc:AlternateContent xmlns:mc="http://schemas.openxmlformats.org/markup-compatibility/2006">
              <mc:Choice xmlns:v="urn:schemas-microsoft-com:vml" Requires="v">
                <p:oleObj spid="_x0000_s239671" name="Equation" r:id="rId19" imgW="1638000" imgH="533160" progId="Equation.DSMT4">
                  <p:embed/>
                </p:oleObj>
              </mc:Choice>
              <mc:Fallback>
                <p:oleObj name="Equation" r:id="rId19" imgW="1638000" imgH="533160" progId="Equation.DSMT4">
                  <p:embed/>
                  <p:pic>
                    <p:nvPicPr>
                      <p:cNvPr id="0" name=""/>
                      <p:cNvPicPr>
                        <a:picLocks noChangeAspect="1" noChangeArrowheads="1"/>
                      </p:cNvPicPr>
                      <p:nvPr/>
                    </p:nvPicPr>
                    <p:blipFill>
                      <a:blip r:embed="rId20"/>
                      <a:srcRect/>
                      <a:stretch>
                        <a:fillRect/>
                      </a:stretch>
                    </p:blipFill>
                    <p:spPr bwMode="auto">
                      <a:xfrm>
                        <a:off x="3420262" y="2120900"/>
                        <a:ext cx="16383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Slide Number Placeholder 3"/>
          <p:cNvSpPr>
            <a:spLocks noGrp="1"/>
          </p:cNvSpPr>
          <p:nvPr>
            <p:ph type="sldNum" sz="quarter" idx="12"/>
          </p:nvPr>
        </p:nvSpPr>
        <p:spPr>
          <a:xfrm>
            <a:off x="7086600" y="6324600"/>
            <a:ext cx="1905000" cy="457200"/>
          </a:xfrm>
        </p:spPr>
        <p:txBody>
          <a:bodyPr/>
          <a:lstStyle/>
          <a:p>
            <a:pPr>
              <a:defRPr/>
            </a:pPr>
            <a:fld id="{0AF38EFD-512B-4531-8A51-5AEF24EFF359}" type="slidenum">
              <a:rPr lang="en-US" smtClean="0"/>
              <a:pPr>
                <a:defRPr/>
              </a:pPr>
              <a:t>10</a:t>
            </a:fld>
            <a:endParaRPr lang="en-US" dirty="0"/>
          </a:p>
        </p:txBody>
      </p:sp>
    </p:spTree>
    <p:extLst>
      <p:ext uri="{BB962C8B-B14F-4D97-AF65-F5344CB8AC3E}">
        <p14:creationId xmlns:p14="http://schemas.microsoft.com/office/powerpoint/2010/main" val="32397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6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68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68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68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68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68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68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684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68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68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68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68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68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68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68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76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6" grpId="0" animBg="1"/>
      <p:bldP spid="376837" grpId="0" animBg="1"/>
      <p:bldP spid="376839" grpId="0" animBg="1"/>
      <p:bldP spid="376848" grpId="0" animBg="1"/>
      <p:bldP spid="376851" grpId="0" animBg="1"/>
      <p:bldP spid="376853" grpId="0" animBg="1"/>
      <p:bldP spid="376854" grpId="0" animBg="1"/>
      <p:bldP spid="376856" grpId="0" animBg="1"/>
      <p:bldP spid="3768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Solution Algorithm</a:t>
            </a:r>
            <a:endParaRPr lang="en-US" dirty="0"/>
          </a:p>
        </p:txBody>
      </p:sp>
      <p:sp>
        <p:nvSpPr>
          <p:cNvPr id="3" name="Content Placeholder 2"/>
          <p:cNvSpPr>
            <a:spLocks noGrp="1"/>
          </p:cNvSpPr>
          <p:nvPr>
            <p:ph idx="1"/>
          </p:nvPr>
        </p:nvSpPr>
        <p:spPr>
          <a:xfrm>
            <a:off x="365760" y="1280160"/>
            <a:ext cx="8549640" cy="4114800"/>
          </a:xfrm>
        </p:spPr>
        <p:txBody>
          <a:bodyPr/>
          <a:lstStyle/>
          <a:p>
            <a:pPr marL="514350" indent="-514350">
              <a:buFont typeface="+mj-lt"/>
              <a:buAutoNum type="arabicPeriod"/>
            </a:pPr>
            <a:r>
              <a:rPr lang="en-US" dirty="0" smtClean="0"/>
              <a:t>Solve the initial power flow, corresponding to the initial system dispatch (i.e., existing commitments); </a:t>
            </a:r>
            <a:r>
              <a:rPr lang="en-US" dirty="0"/>
              <a:t>I</a:t>
            </a:r>
            <a:r>
              <a:rPr lang="en-US" dirty="0" smtClean="0"/>
              <a:t>nitialize the change in transfer </a:t>
            </a:r>
            <a:r>
              <a:rPr lang="en-US" dirty="0" smtClean="0">
                <a:sym typeface="Symbol"/>
              </a:rPr>
              <a:t> </a:t>
            </a:r>
            <a:r>
              <a:rPr lang="en-US" i="1" dirty="0" smtClean="0">
                <a:sym typeface="Symbol"/>
              </a:rPr>
              <a:t>t</a:t>
            </a:r>
            <a:r>
              <a:rPr lang="en-US" i="1" baseline="30000" dirty="0" smtClean="0">
                <a:sym typeface="Symbol"/>
              </a:rPr>
              <a:t>(0) </a:t>
            </a:r>
            <a:r>
              <a:rPr lang="en-US" dirty="0" smtClean="0">
                <a:sym typeface="Symbol"/>
              </a:rPr>
              <a:t>= 0, </a:t>
            </a:r>
            <a:r>
              <a:rPr lang="en-US" i="1" dirty="0" smtClean="0">
                <a:sym typeface="Symbol"/>
              </a:rPr>
              <a:t>k </a:t>
            </a:r>
            <a:r>
              <a:rPr lang="en-US" dirty="0" smtClean="0">
                <a:sym typeface="Symbol"/>
              </a:rPr>
              <a:t>=0; set step size </a:t>
            </a:r>
            <a:r>
              <a:rPr lang="en-US" i="1" dirty="0" smtClean="0">
                <a:latin typeface="Symbol" panose="05050102010706020507" pitchFamily="18" charset="2"/>
                <a:sym typeface="Symbol"/>
              </a:rPr>
              <a:t>d </a:t>
            </a:r>
            <a:r>
              <a:rPr lang="en-US" dirty="0" smtClean="0">
                <a:latin typeface="+mj-lt"/>
                <a:sym typeface="Symbol"/>
              </a:rPr>
              <a:t>; </a:t>
            </a:r>
            <a:r>
              <a:rPr lang="en-US" i="1" dirty="0">
                <a:latin typeface="+mj-lt"/>
                <a:sym typeface="Symbol"/>
              </a:rPr>
              <a:t>j</a:t>
            </a:r>
            <a:r>
              <a:rPr lang="en-US" dirty="0" smtClean="0">
                <a:latin typeface="+mj-lt"/>
                <a:sym typeface="Symbol"/>
              </a:rPr>
              <a:t> is used to indicate either the base case </a:t>
            </a:r>
            <a:r>
              <a:rPr lang="en-US" i="1" dirty="0" smtClean="0">
                <a:latin typeface="+mj-lt"/>
                <a:sym typeface="Symbol"/>
              </a:rPr>
              <a:t>(j=</a:t>
            </a:r>
            <a:r>
              <a:rPr lang="en-US" dirty="0" smtClean="0">
                <a:latin typeface="+mj-lt"/>
                <a:sym typeface="Symbol"/>
              </a:rPr>
              <a:t>0) or a contingency, </a:t>
            </a:r>
            <a:r>
              <a:rPr lang="en-US" i="1" dirty="0" smtClean="0">
                <a:latin typeface="+mj-lt"/>
                <a:sym typeface="Symbol"/>
              </a:rPr>
              <a:t>j </a:t>
            </a:r>
            <a:r>
              <a:rPr lang="en-US" dirty="0" smtClean="0">
                <a:latin typeface="+mj-lt"/>
                <a:sym typeface="Symbol"/>
              </a:rPr>
              <a:t>= 1,2,3…</a:t>
            </a:r>
            <a:r>
              <a:rPr lang="en-US" i="1" dirty="0" smtClean="0">
                <a:latin typeface="+mj-lt"/>
                <a:sym typeface="Symbol"/>
              </a:rPr>
              <a:t>J</a:t>
            </a:r>
            <a:endParaRPr lang="en-US" dirty="0" smtClean="0">
              <a:latin typeface="Symbol" panose="05050102010706020507" pitchFamily="18" charset="2"/>
              <a:sym typeface="Symbol"/>
            </a:endParaRPr>
          </a:p>
          <a:p>
            <a:pPr marL="514350" indent="-514350">
              <a:buFont typeface="+mj-lt"/>
              <a:buAutoNum type="arabicPeriod"/>
            </a:pPr>
            <a:r>
              <a:rPr lang="en-US" dirty="0" smtClean="0">
                <a:latin typeface="+mj-lt"/>
                <a:sym typeface="Symbol"/>
              </a:rPr>
              <a:t>Compute </a:t>
            </a:r>
            <a:r>
              <a:rPr lang="en-US" dirty="0" smtClean="0">
                <a:sym typeface="Symbol"/>
              </a:rPr>
              <a:t> </a:t>
            </a:r>
            <a:r>
              <a:rPr lang="en-US" i="1" dirty="0" smtClean="0">
                <a:sym typeface="Symbol"/>
              </a:rPr>
              <a:t>t</a:t>
            </a:r>
            <a:r>
              <a:rPr lang="en-US" i="1" baseline="30000" dirty="0" smtClean="0">
                <a:sym typeface="Symbol"/>
              </a:rPr>
              <a:t>(k+1)</a:t>
            </a:r>
            <a:r>
              <a:rPr lang="en-US" baseline="30000" dirty="0" smtClean="0">
                <a:sym typeface="Symbol"/>
              </a:rPr>
              <a:t> </a:t>
            </a:r>
            <a:r>
              <a:rPr lang="en-US" dirty="0" smtClean="0">
                <a:sym typeface="Symbol"/>
              </a:rPr>
              <a:t>=  </a:t>
            </a:r>
            <a:r>
              <a:rPr lang="en-US" i="1" dirty="0" smtClean="0">
                <a:sym typeface="Symbol"/>
              </a:rPr>
              <a:t>t</a:t>
            </a:r>
            <a:r>
              <a:rPr lang="en-US" i="1" baseline="30000" dirty="0" smtClean="0">
                <a:sym typeface="Symbol"/>
              </a:rPr>
              <a:t>(k)</a:t>
            </a:r>
            <a:r>
              <a:rPr lang="en-US" dirty="0" smtClean="0">
                <a:sym typeface="Symbol"/>
              </a:rPr>
              <a:t> + </a:t>
            </a:r>
            <a:r>
              <a:rPr lang="en-US" i="1" dirty="0" smtClean="0">
                <a:latin typeface="Symbol" panose="05050102010706020507" pitchFamily="18" charset="2"/>
                <a:sym typeface="Symbol"/>
              </a:rPr>
              <a:t>d</a:t>
            </a:r>
          </a:p>
          <a:p>
            <a:pPr marL="514350" indent="-514350">
              <a:buFont typeface="+mj-lt"/>
              <a:buAutoNum type="arabicPeriod"/>
            </a:pPr>
            <a:r>
              <a:rPr lang="en-US" dirty="0" smtClean="0">
                <a:latin typeface="+mj-lt"/>
                <a:sym typeface="Symbol"/>
              </a:rPr>
              <a:t>Solve the power flow for the new </a:t>
            </a:r>
            <a:r>
              <a:rPr lang="en-US" dirty="0" smtClean="0">
                <a:sym typeface="Symbol"/>
              </a:rPr>
              <a:t> </a:t>
            </a:r>
            <a:r>
              <a:rPr lang="en-US" i="1" dirty="0" smtClean="0">
                <a:sym typeface="Symbol"/>
              </a:rPr>
              <a:t>t</a:t>
            </a:r>
            <a:r>
              <a:rPr lang="en-US" i="1" baseline="30000" dirty="0" smtClean="0">
                <a:sym typeface="Symbol"/>
              </a:rPr>
              <a:t>(k+1</a:t>
            </a:r>
            <a:r>
              <a:rPr lang="en-US" i="1" baseline="30000" dirty="0">
                <a:sym typeface="Symbol"/>
              </a:rPr>
              <a:t>) </a:t>
            </a:r>
            <a:endParaRPr lang="en-US" i="1" baseline="30000" dirty="0" smtClean="0">
              <a:sym typeface="Symbol"/>
            </a:endParaRPr>
          </a:p>
          <a:p>
            <a:pPr marL="514350" indent="-514350">
              <a:buFont typeface="+mj-lt"/>
              <a:buAutoNum type="arabicPeriod"/>
            </a:pPr>
            <a:r>
              <a:rPr lang="en-US" dirty="0" smtClean="0">
                <a:latin typeface="+mj-lt"/>
                <a:sym typeface="Symbol"/>
              </a:rPr>
              <a:t>Check for limit violations: </a:t>
            </a:r>
          </a:p>
          <a:p>
            <a:pPr marL="0" indent="0">
              <a:buNone/>
            </a:pPr>
            <a:r>
              <a:rPr lang="en-US" dirty="0">
                <a:latin typeface="+mj-lt"/>
                <a:sym typeface="Symbol"/>
              </a:rPr>
              <a:t> </a:t>
            </a:r>
            <a:r>
              <a:rPr lang="en-US" dirty="0" smtClean="0">
                <a:latin typeface="+mj-lt"/>
                <a:sym typeface="Symbol"/>
              </a:rPr>
              <a:t>     if violation is found set </a:t>
            </a:r>
            <a:r>
              <a:rPr lang="en-US" i="1" dirty="0" smtClean="0">
                <a:latin typeface="+mj-lt"/>
                <a:sym typeface="Symbol"/>
              </a:rPr>
              <a:t>U</a:t>
            </a:r>
            <a:r>
              <a:rPr lang="en-US" i="1" baseline="30000" dirty="0" smtClean="0">
                <a:latin typeface="+mj-lt"/>
                <a:sym typeface="Symbol"/>
              </a:rPr>
              <a:t>(j)</a:t>
            </a:r>
            <a:r>
              <a:rPr lang="en-US" i="1" baseline="-25000" dirty="0" err="1" smtClean="0">
                <a:latin typeface="+mj-lt"/>
                <a:sym typeface="Symbol"/>
              </a:rPr>
              <a:t>m,n</a:t>
            </a:r>
            <a:r>
              <a:rPr lang="en-US" dirty="0" smtClean="0">
                <a:latin typeface="+mj-lt"/>
                <a:sym typeface="Symbol"/>
              </a:rPr>
              <a:t> = </a:t>
            </a:r>
            <a:r>
              <a:rPr lang="en-US" dirty="0" smtClean="0">
                <a:sym typeface="Symbol"/>
              </a:rPr>
              <a:t> </a:t>
            </a:r>
            <a:r>
              <a:rPr lang="en-US" i="1" dirty="0" smtClean="0">
                <a:sym typeface="Symbol"/>
              </a:rPr>
              <a:t>t</a:t>
            </a:r>
            <a:r>
              <a:rPr lang="en-US" i="1" baseline="30000" dirty="0" smtClean="0">
                <a:sym typeface="Symbol"/>
              </a:rPr>
              <a:t>(k</a:t>
            </a:r>
            <a:r>
              <a:rPr lang="en-US" i="1" baseline="30000" dirty="0">
                <a:sym typeface="Symbol"/>
              </a:rPr>
              <a:t>)</a:t>
            </a:r>
            <a:r>
              <a:rPr lang="en-US" dirty="0">
                <a:sym typeface="Symbol"/>
              </a:rPr>
              <a:t> </a:t>
            </a:r>
            <a:r>
              <a:rPr lang="en-US" dirty="0" smtClean="0">
                <a:sym typeface="Symbol"/>
              </a:rPr>
              <a:t> and stop; </a:t>
            </a:r>
          </a:p>
          <a:p>
            <a:pPr marL="0" indent="0">
              <a:buNone/>
            </a:pPr>
            <a:r>
              <a:rPr lang="en-US" dirty="0">
                <a:sym typeface="Symbol"/>
              </a:rPr>
              <a:t> </a:t>
            </a:r>
            <a:r>
              <a:rPr lang="en-US" dirty="0" smtClean="0">
                <a:sym typeface="Symbol"/>
              </a:rPr>
              <a:t>     else set </a:t>
            </a:r>
            <a:r>
              <a:rPr lang="en-US" i="1" dirty="0" smtClean="0">
                <a:sym typeface="Symbol"/>
              </a:rPr>
              <a:t>k = k+</a:t>
            </a:r>
            <a:r>
              <a:rPr lang="en-US" dirty="0" smtClean="0">
                <a:sym typeface="Symbol"/>
              </a:rPr>
              <a:t>1, and </a:t>
            </a:r>
            <a:r>
              <a:rPr lang="en-US" dirty="0" err="1" smtClean="0">
                <a:sym typeface="Symbol"/>
              </a:rPr>
              <a:t>goto</a:t>
            </a:r>
            <a:r>
              <a:rPr lang="en-US" dirty="0" smtClean="0">
                <a:sym typeface="Symbol"/>
              </a:rPr>
              <a:t> 2</a:t>
            </a:r>
            <a:endParaRPr lang="en-US" dirty="0" smtClean="0">
              <a:latin typeface="+mj-lt"/>
            </a:endParaRPr>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11</a:t>
            </a:fld>
            <a:endParaRPr lang="en-US" dirty="0"/>
          </a:p>
        </p:txBody>
      </p:sp>
    </p:spTree>
    <p:extLst>
      <p:ext uri="{BB962C8B-B14F-4D97-AF65-F5344CB8AC3E}">
        <p14:creationId xmlns:p14="http://schemas.microsoft.com/office/powerpoint/2010/main" val="1070157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p:spPr>
        <p:txBody>
          <a:bodyPr/>
          <a:lstStyle/>
          <a:p>
            <a:r>
              <a:rPr lang="en-US" dirty="0"/>
              <a:t>Conceptual Solution </a:t>
            </a:r>
            <a:r>
              <a:rPr lang="en-US" dirty="0" smtClean="0"/>
              <a:t>Algorithm, cont.</a:t>
            </a:r>
            <a:endParaRPr lang="en-US" dirty="0"/>
          </a:p>
        </p:txBody>
      </p:sp>
      <p:sp>
        <p:nvSpPr>
          <p:cNvPr id="3" name="Content Placeholder 2"/>
          <p:cNvSpPr>
            <a:spLocks noGrp="1"/>
          </p:cNvSpPr>
          <p:nvPr>
            <p:ph idx="1"/>
          </p:nvPr>
        </p:nvSpPr>
        <p:spPr>
          <a:xfrm>
            <a:off x="365760" y="1280160"/>
            <a:ext cx="8535987" cy="1767840"/>
          </a:xfrm>
        </p:spPr>
        <p:txBody>
          <a:bodyPr/>
          <a:lstStyle/>
          <a:p>
            <a:r>
              <a:rPr lang="en-US" dirty="0" smtClean="0"/>
              <a:t>This algorithm is applied for the base case </a:t>
            </a:r>
            <a:r>
              <a:rPr lang="en-US" i="1" dirty="0" smtClean="0"/>
              <a:t>(j=</a:t>
            </a:r>
            <a:r>
              <a:rPr lang="en-US" dirty="0" smtClean="0"/>
              <a:t>0) and each specified contingency case, </a:t>
            </a:r>
            <a:r>
              <a:rPr lang="en-US" i="1" dirty="0" smtClean="0"/>
              <a:t>j=1,2</a:t>
            </a:r>
            <a:r>
              <a:rPr lang="en-US" dirty="0" smtClean="0"/>
              <a:t>,..</a:t>
            </a:r>
            <a:r>
              <a:rPr lang="en-US" i="1" dirty="0"/>
              <a:t>J</a:t>
            </a:r>
            <a:endParaRPr lang="en-US" dirty="0" smtClean="0"/>
          </a:p>
          <a:p>
            <a:r>
              <a:rPr lang="en-US" dirty="0" smtClean="0"/>
              <a:t>The final UTC, </a:t>
            </a:r>
            <a:r>
              <a:rPr lang="en-US" i="1" dirty="0" err="1" smtClean="0"/>
              <a:t>U</a:t>
            </a:r>
            <a:r>
              <a:rPr lang="en-US" i="1" baseline="-25000" dirty="0" err="1" smtClean="0"/>
              <a:t>m,n</a:t>
            </a:r>
            <a:r>
              <a:rPr lang="en-US" dirty="0" smtClean="0"/>
              <a:t> is then determined by </a:t>
            </a:r>
            <a:br>
              <a:rPr lang="en-US" dirty="0" smtClean="0"/>
            </a:br>
            <a:r>
              <a:rPr lang="en-US" dirty="0" smtClean="0"/>
              <a:t/>
            </a:r>
            <a:br>
              <a:rPr lang="en-US" dirty="0" smtClean="0"/>
            </a:br>
            <a:endParaRPr lang="en-US" dirty="0" smtClean="0"/>
          </a:p>
          <a:p>
            <a:endParaRPr lang="en-US" dirty="0"/>
          </a:p>
          <a:p>
            <a:r>
              <a:rPr lang="en-US" dirty="0" smtClean="0"/>
              <a:t>This algorithm can be easily performed on parallel processors since each contingency evaluation is independent of the other</a:t>
            </a:r>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44403066"/>
              </p:ext>
            </p:extLst>
          </p:nvPr>
        </p:nvGraphicFramePr>
        <p:xfrm>
          <a:off x="2209800" y="3200400"/>
          <a:ext cx="3289300" cy="711200"/>
        </p:xfrm>
        <a:graphic>
          <a:graphicData uri="http://schemas.openxmlformats.org/presentationml/2006/ole">
            <mc:AlternateContent xmlns:mc="http://schemas.openxmlformats.org/markup-compatibility/2006">
              <mc:Choice xmlns:v="urn:schemas-microsoft-com:vml" Requires="v">
                <p:oleObj spid="_x0000_s240647" name="Equation" r:id="rId3" imgW="3288960" imgH="711000" progId="Equation.DSMT4">
                  <p:embed/>
                </p:oleObj>
              </mc:Choice>
              <mc:Fallback>
                <p:oleObj name="Equation" r:id="rId3" imgW="3288960" imgH="711000" progId="Equation.DSMT4">
                  <p:embed/>
                  <p:pic>
                    <p:nvPicPr>
                      <p:cNvPr id="0" name=""/>
                      <p:cNvPicPr>
                        <a:picLocks noChangeAspect="1" noChangeArrowheads="1"/>
                      </p:cNvPicPr>
                      <p:nvPr/>
                    </p:nvPicPr>
                    <p:blipFill>
                      <a:blip r:embed="rId4"/>
                      <a:srcRect/>
                      <a:stretch>
                        <a:fillRect/>
                      </a:stretch>
                    </p:blipFill>
                    <p:spPr bwMode="auto">
                      <a:xfrm>
                        <a:off x="2209800" y="3200400"/>
                        <a:ext cx="32893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07529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Bus Example: Base Case</a:t>
            </a:r>
            <a:endParaRPr lang="en-US" dirty="0"/>
          </a:p>
        </p:txBody>
      </p:sp>
      <p:sp>
        <p:nvSpPr>
          <p:cNvPr id="3" name="Slide Number Placeholder 2"/>
          <p:cNvSpPr>
            <a:spLocks noGrp="1"/>
          </p:cNvSpPr>
          <p:nvPr>
            <p:ph type="sldNum" sz="quarter" idx="12"/>
          </p:nvPr>
        </p:nvSpPr>
        <p:spPr/>
        <p:txBody>
          <a:bodyPr/>
          <a:lstStyle/>
          <a:p>
            <a:pPr>
              <a:defRPr/>
            </a:pPr>
            <a:fld id="{F29487AF-22CC-4BA0-9E2C-52E5FAE8988A}" type="slidenum">
              <a:rPr lang="en-US" smtClean="0"/>
              <a:pPr>
                <a:defRPr/>
              </a:pPr>
              <a:t>13</a:t>
            </a:fld>
            <a:endParaRPr lang="en-US" dirty="0"/>
          </a:p>
        </p:txBody>
      </p:sp>
      <p:pic>
        <p:nvPicPr>
          <p:cNvPr id="36659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8930" r="19349"/>
          <a:stretch/>
        </p:blipFill>
        <p:spPr bwMode="auto">
          <a:xfrm>
            <a:off x="1371600" y="1280160"/>
            <a:ext cx="6858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95600" y="6078527"/>
            <a:ext cx="4508798" cy="461665"/>
          </a:xfrm>
          <a:prstGeom prst="rect">
            <a:avLst/>
          </a:prstGeom>
          <a:noFill/>
        </p:spPr>
        <p:txBody>
          <a:bodyPr wrap="none" rtlCol="0">
            <a:spAutoFit/>
          </a:bodyPr>
          <a:lstStyle/>
          <a:p>
            <a:r>
              <a:rPr lang="en-US" dirty="0" smtClean="0">
                <a:solidFill>
                  <a:srgbClr val="FF0000"/>
                </a:solidFill>
              </a:rPr>
              <a:t>PowerWorld Case: B5_DistFact</a:t>
            </a:r>
            <a:endParaRPr lang="en-US" dirty="0">
              <a:solidFill>
                <a:srgbClr val="FF0000"/>
              </a:solidFill>
            </a:endParaRPr>
          </a:p>
        </p:txBody>
      </p:sp>
    </p:spTree>
    <p:extLst>
      <p:ext uri="{BB962C8B-B14F-4D97-AF65-F5344CB8AC3E}">
        <p14:creationId xmlns:p14="http://schemas.microsoft.com/office/powerpoint/2010/main" val="499904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2"/>
          <p:cNvSpPr>
            <a:spLocks noGrp="1" noChangeArrowheads="1"/>
          </p:cNvSpPr>
          <p:nvPr>
            <p:ph type="title" sz="quarter"/>
          </p:nvPr>
        </p:nvSpPr>
        <p:spPr/>
        <p:txBody>
          <a:bodyPr/>
          <a:lstStyle/>
          <a:p>
            <a:r>
              <a:rPr lang="en-US" sz="3600" dirty="0" smtClean="0">
                <a:latin typeface="Arial" panose="020B0604020202020204" pitchFamily="34" charset="0"/>
                <a:cs typeface="Arial" panose="020B0604020202020204" pitchFamily="34" charset="0"/>
              </a:rPr>
              <a:t>Five Bus Network Data</a:t>
            </a:r>
            <a:endParaRPr lang="en-US" altLang="zh-CN" sz="3600" dirty="0" smtClean="0">
              <a:latin typeface="Arial" panose="020B0604020202020204" pitchFamily="34" charset="0"/>
              <a:ea typeface="SimSun" charset="-122"/>
              <a:cs typeface="Arial" panose="020B0604020202020204" pitchFamily="34" charset="0"/>
            </a:endParaRPr>
          </a:p>
        </p:txBody>
      </p:sp>
      <p:graphicFrame>
        <p:nvGraphicFramePr>
          <p:cNvPr id="400104" name="Group 744"/>
          <p:cNvGraphicFramePr>
            <a:graphicFrameLocks noGrp="1"/>
          </p:cNvGraphicFramePr>
          <p:nvPr>
            <p:extLst>
              <p:ext uri="{D42A27DB-BD31-4B8C-83A1-F6EECF244321}">
                <p14:modId xmlns:p14="http://schemas.microsoft.com/office/powerpoint/2010/main" val="1848910604"/>
              </p:ext>
            </p:extLst>
          </p:nvPr>
        </p:nvGraphicFramePr>
        <p:xfrm>
          <a:off x="322263" y="1339850"/>
          <a:ext cx="8559800" cy="5143501"/>
        </p:xfrm>
        <a:graphic>
          <a:graphicData uri="http://schemas.openxmlformats.org/drawingml/2006/table">
            <a:tbl>
              <a:tblPr/>
              <a:tblGrid>
                <a:gridCol w="1146175"/>
                <a:gridCol w="1004887"/>
                <a:gridCol w="1271588"/>
                <a:gridCol w="1409700"/>
                <a:gridCol w="1533525"/>
                <a:gridCol w="2193925"/>
              </a:tblGrid>
              <a:tr h="733425">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dirty="0" smtClean="0">
                        <a:ln>
                          <a:noFill/>
                        </a:ln>
                        <a:solidFill>
                          <a:srgbClr val="000000"/>
                        </a:solidFill>
                        <a:effectLst/>
                        <a:latin typeface="Arial"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Arial"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Arial"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dirty="0" smtClean="0">
                        <a:ln>
                          <a:noFill/>
                        </a:ln>
                        <a:solidFill>
                          <a:srgbClr val="000000"/>
                        </a:solidFill>
                        <a:effectLst/>
                        <a:latin typeface="Arial"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dirty="0" smtClean="0">
                        <a:ln>
                          <a:noFill/>
                        </a:ln>
                        <a:solidFill>
                          <a:srgbClr val="000000"/>
                        </a:solidFill>
                        <a:effectLst/>
                        <a:latin typeface="Arial"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dirty="0" smtClean="0">
                          <a:ln>
                            <a:noFill/>
                          </a:ln>
                          <a:solidFill>
                            <a:srgbClr val="000000"/>
                          </a:solidFill>
                          <a:effectLst/>
                          <a:latin typeface="Arial" charset="0"/>
                          <a:ea typeface="SimSun" charset="-122"/>
                        </a:rPr>
                        <a:t>           </a:t>
                      </a:r>
                      <a:r>
                        <a:rPr kumimoji="0" lang="zh-CN" altLang="en-US" sz="2400" b="1" i="0" u="none" strike="noStrike" cap="none" normalizeH="0" baseline="0" dirty="0" smtClean="0">
                          <a:ln>
                            <a:noFill/>
                          </a:ln>
                          <a:solidFill>
                            <a:srgbClr val="0033CC"/>
                          </a:solidFill>
                          <a:effectLst/>
                          <a:latin typeface="Times New Roman" pitchFamily="18" charset="0"/>
                          <a:ea typeface="SimSun" charset="-122"/>
                          <a:cs typeface="Times New Roman" pitchFamily="18" charset="0"/>
                        </a:rPr>
                        <a:t>(</a:t>
                      </a:r>
                      <a:r>
                        <a:rPr kumimoji="0" lang="zh-CN" altLang="en-US" sz="2400" b="1" i="0" u="none" strike="noStrike" cap="none" normalizeH="0" baseline="0" dirty="0" smtClean="0">
                          <a:ln>
                            <a:noFill/>
                          </a:ln>
                          <a:solidFill>
                            <a:srgbClr val="0033CC"/>
                          </a:solidFill>
                          <a:effectLst/>
                          <a:latin typeface="Arial" charset="0"/>
                          <a:ea typeface="SimSun" charset="-122"/>
                        </a:rPr>
                        <a:t> </a:t>
                      </a:r>
                      <a:r>
                        <a:rPr kumimoji="0" lang="en-US" altLang="zh-CN" sz="2400" b="1" i="1" u="none" strike="noStrike" cap="none" normalizeH="0" baseline="0" dirty="0" smtClean="0">
                          <a:ln>
                            <a:noFill/>
                          </a:ln>
                          <a:solidFill>
                            <a:srgbClr val="0033CC"/>
                          </a:solidFill>
                          <a:effectLst/>
                          <a:latin typeface="Times New Roman" pitchFamily="18" charset="0"/>
                          <a:ea typeface="SimSun" charset="-122"/>
                        </a:rPr>
                        <a:t>MW</a:t>
                      </a:r>
                      <a:r>
                        <a:rPr kumimoji="0" lang="en-US" altLang="zh-CN" sz="2400" b="1" i="0" u="none" strike="noStrike" cap="none" normalizeH="0" baseline="0" dirty="0" smtClean="0">
                          <a:ln>
                            <a:noFill/>
                          </a:ln>
                          <a:solidFill>
                            <a:srgbClr val="0033CC"/>
                          </a:solidFill>
                          <a:effectLst/>
                          <a:latin typeface="Arial" charset="0"/>
                          <a:ea typeface="SimSun" charset="-122"/>
                        </a:rPr>
                        <a:t> </a:t>
                      </a:r>
                      <a:r>
                        <a:rPr kumimoji="0" lang="en-US" altLang="zh-CN" sz="2400" b="1" i="0" u="none" strike="noStrike" cap="none" normalizeH="0" baseline="0" dirty="0" smtClean="0">
                          <a:ln>
                            <a:noFill/>
                          </a:ln>
                          <a:solidFill>
                            <a:srgbClr val="0033CC"/>
                          </a:solidFill>
                          <a:effectLst/>
                          <a:latin typeface="Times New Roman" pitchFamily="18" charset="0"/>
                          <a:ea typeface="SimSun" charset="-122"/>
                          <a:cs typeface="Times New Roman" pitchFamily="18" charset="0"/>
                        </a:rPr>
                        <a:t>)</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1</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1" u="none" strike="noStrike" cap="none" normalizeH="0" baseline="0" dirty="0" smtClean="0">
                          <a:ln>
                            <a:noFill/>
                          </a:ln>
                          <a:solidFill>
                            <a:srgbClr val="000000"/>
                          </a:solidFill>
                          <a:effectLst/>
                          <a:latin typeface="Times New Roman" pitchFamily="18" charset="0"/>
                          <a:ea typeface="SimSun" charset="-122"/>
                        </a:rPr>
                        <a:t>2</a:t>
                      </a:r>
                      <a:endParaRPr kumimoji="0" lang="zh-CN" altLang="en-US" sz="2400" b="1" i="1"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dirty="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6.25</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150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1" u="none" strike="noStrike" cap="none" normalizeH="0" baseline="0" dirty="0" smtClean="0">
                          <a:ln>
                            <a:noFill/>
                          </a:ln>
                          <a:solidFill>
                            <a:srgbClr val="000000"/>
                          </a:solidFill>
                          <a:effectLst/>
                          <a:latin typeface="Times New Roman" pitchFamily="18" charset="0"/>
                          <a:ea typeface="SimSun" charset="-122"/>
                        </a:rPr>
                        <a:t>1</a:t>
                      </a:r>
                      <a:endParaRPr kumimoji="0" lang="zh-CN" altLang="en-US" sz="2400" b="1" i="1"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3</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12.5</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400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1" u="none" strike="noStrike" cap="none" normalizeH="0" baseline="0" dirty="0" smtClean="0">
                          <a:ln>
                            <a:noFill/>
                          </a:ln>
                          <a:solidFill>
                            <a:srgbClr val="000000"/>
                          </a:solidFill>
                          <a:effectLst/>
                          <a:latin typeface="Times New Roman" pitchFamily="18" charset="0"/>
                          <a:ea typeface="SimSun" charset="-122"/>
                        </a:rPr>
                        <a:t>1</a:t>
                      </a:r>
                      <a:endParaRPr kumimoji="0" lang="zh-CN" altLang="en-US" sz="2400" b="1" i="1"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4</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12.5</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smtClean="0">
                          <a:ln>
                            <a:noFill/>
                          </a:ln>
                          <a:solidFill>
                            <a:srgbClr val="000000"/>
                          </a:solidFill>
                          <a:effectLst/>
                          <a:latin typeface="Times New Roman" pitchFamily="18" charset="0"/>
                          <a:ea typeface="SimSun" charset="-122"/>
                        </a:rPr>
                        <a:t>150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2</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3</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dirty="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12.5</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smtClean="0">
                          <a:ln>
                            <a:noFill/>
                          </a:ln>
                          <a:solidFill>
                            <a:srgbClr val="000000"/>
                          </a:solidFill>
                          <a:effectLst/>
                          <a:latin typeface="Times New Roman" pitchFamily="18" charset="0"/>
                          <a:ea typeface="SimSun" charset="-122"/>
                        </a:rPr>
                        <a:t>150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5013">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3</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4</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dirty="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12.5</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smtClean="0">
                          <a:ln>
                            <a:noFill/>
                          </a:ln>
                          <a:solidFill>
                            <a:srgbClr val="000000"/>
                          </a:solidFill>
                          <a:effectLst/>
                          <a:latin typeface="Times New Roman" pitchFamily="18" charset="0"/>
                          <a:ea typeface="SimSun" charset="-122"/>
                        </a:rPr>
                        <a:t>150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endParaRPr kumimoji="0" lang="zh-CN" altLang="en-US" sz="2400" b="1" i="0" u="none" strike="noStrike" cap="none" normalizeH="0" baseline="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4</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5</a:t>
                      </a:r>
                      <a:endParaRPr kumimoji="0" lang="zh-CN" altLang="en-US" sz="2400" b="1" i="0" u="none" strike="noStrike" cap="none" normalizeH="0" baseline="0" dirty="0" smtClean="0">
                        <a:ln>
                          <a:noFill/>
                        </a:ln>
                        <a:solidFill>
                          <a:srgbClr val="000000"/>
                        </a:solidFill>
                        <a:effectLst/>
                        <a:latin typeface="Times New Roman" pitchFamily="18" charset="0"/>
                        <a:ea typeface="SimSun" charset="-122"/>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1" u="none" strike="noStrike" cap="none" normalizeH="0" baseline="0" dirty="0" smtClean="0">
                          <a:ln>
                            <a:noFill/>
                          </a:ln>
                          <a:solidFill>
                            <a:srgbClr val="000000"/>
                          </a:solidFill>
                          <a:effectLst/>
                          <a:latin typeface="Times New Roman" pitchFamily="18" charset="0"/>
                          <a:ea typeface="SimSun" charset="-122"/>
                        </a:rPr>
                        <a:t>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ct val="30000"/>
                        </a:spcBef>
                        <a:spcAft>
                          <a:spcPct val="0"/>
                        </a:spcAft>
                        <a:buClrTx/>
                        <a:buSzPct val="100000"/>
                        <a:buFont typeface="Wingdings" pitchFamily="2" charset="2"/>
                        <a:buNone/>
                        <a:tabLst/>
                      </a:pP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1</a:t>
                      </a:r>
                      <a:r>
                        <a:rPr kumimoji="0" lang="en-US" altLang="zh-CN" sz="2400" b="1" i="0" u="none" strike="noStrike" cap="none" normalizeH="0" baseline="0" dirty="0" smtClean="0">
                          <a:ln>
                            <a:noFill/>
                          </a:ln>
                          <a:solidFill>
                            <a:srgbClr val="000000"/>
                          </a:solidFill>
                          <a:effectLst/>
                          <a:latin typeface="Times New Roman" pitchFamily="18" charset="0"/>
                          <a:ea typeface="SimSun" charset="-122"/>
                        </a:rPr>
                        <a:t>,</a:t>
                      </a:r>
                      <a:r>
                        <a:rPr kumimoji="0" lang="zh-CN" altLang="en-US" sz="2400" b="1" i="0" u="none" strike="noStrike" cap="none" normalizeH="0" baseline="0" dirty="0" smtClean="0">
                          <a:ln>
                            <a:noFill/>
                          </a:ln>
                          <a:solidFill>
                            <a:srgbClr val="000000"/>
                          </a:solidFill>
                          <a:effectLst/>
                          <a:latin typeface="Times New Roman" pitchFamily="18" charset="0"/>
                          <a:ea typeface="SimSun" charset="-122"/>
                        </a:rPr>
                        <a:t>000</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242" name="Object 125"/>
          <p:cNvGraphicFramePr>
            <a:graphicFrameLocks noChangeAspect="1"/>
          </p:cNvGraphicFramePr>
          <p:nvPr/>
        </p:nvGraphicFramePr>
        <p:xfrm>
          <a:off x="730250" y="1631950"/>
          <a:ext cx="190500" cy="304800"/>
        </p:xfrm>
        <a:graphic>
          <a:graphicData uri="http://schemas.openxmlformats.org/presentationml/2006/ole">
            <mc:AlternateContent xmlns:mc="http://schemas.openxmlformats.org/markup-compatibility/2006">
              <mc:Choice xmlns:v="urn:schemas-microsoft-com:vml" Requires="v">
                <p:oleObj spid="_x0000_s241726" name="Equation" r:id="rId3" imgW="190440" imgH="304560" progId="Equation.DSMT4">
                  <p:embed/>
                </p:oleObj>
              </mc:Choice>
              <mc:Fallback>
                <p:oleObj name="Equation" r:id="rId3" imgW="19044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250" y="1631950"/>
                        <a:ext cx="190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126"/>
          <p:cNvGraphicFramePr>
            <a:graphicFrameLocks noChangeAspect="1"/>
          </p:cNvGraphicFramePr>
          <p:nvPr/>
        </p:nvGraphicFramePr>
        <p:xfrm>
          <a:off x="1892300" y="1606550"/>
          <a:ext cx="152400" cy="317500"/>
        </p:xfrm>
        <a:graphic>
          <a:graphicData uri="http://schemas.openxmlformats.org/presentationml/2006/ole">
            <mc:AlternateContent xmlns:mc="http://schemas.openxmlformats.org/markup-compatibility/2006">
              <mc:Choice xmlns:v="urn:schemas-microsoft-com:vml" Requires="v">
                <p:oleObj spid="_x0000_s241727" name="Equation" r:id="rId5" imgW="152280" imgH="317160" progId="Equation.DSMT4">
                  <p:embed/>
                </p:oleObj>
              </mc:Choice>
              <mc:Fallback>
                <p:oleObj name="Equation" r:id="rId5" imgW="152280" imgH="3171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2300" y="1606550"/>
                        <a:ext cx="1524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127"/>
          <p:cNvGraphicFramePr>
            <a:graphicFrameLocks noChangeAspect="1"/>
          </p:cNvGraphicFramePr>
          <p:nvPr/>
        </p:nvGraphicFramePr>
        <p:xfrm>
          <a:off x="2959100" y="1574800"/>
          <a:ext cx="215900" cy="393700"/>
        </p:xfrm>
        <a:graphic>
          <a:graphicData uri="http://schemas.openxmlformats.org/presentationml/2006/ole">
            <mc:AlternateContent xmlns:mc="http://schemas.openxmlformats.org/markup-compatibility/2006">
              <mc:Choice xmlns:v="urn:schemas-microsoft-com:vml" Requires="v">
                <p:oleObj spid="_x0000_s241728" name="Equation" r:id="rId7" imgW="215640" imgH="393480" progId="Equation.DSMT4">
                  <p:embed/>
                </p:oleObj>
              </mc:Choice>
              <mc:Fallback>
                <p:oleObj name="Equation" r:id="rId7" imgW="215640" imgH="393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9100" y="1574800"/>
                        <a:ext cx="215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128"/>
          <p:cNvGraphicFramePr>
            <a:graphicFrameLocks noChangeAspect="1"/>
          </p:cNvGraphicFramePr>
          <p:nvPr>
            <p:extLst>
              <p:ext uri="{D42A27DB-BD31-4B8C-83A1-F6EECF244321}">
                <p14:modId xmlns:p14="http://schemas.microsoft.com/office/powerpoint/2010/main" val="989253455"/>
              </p:ext>
            </p:extLst>
          </p:nvPr>
        </p:nvGraphicFramePr>
        <p:xfrm>
          <a:off x="4165600" y="1489598"/>
          <a:ext cx="368300" cy="495300"/>
        </p:xfrm>
        <a:graphic>
          <a:graphicData uri="http://schemas.openxmlformats.org/presentationml/2006/ole">
            <mc:AlternateContent xmlns:mc="http://schemas.openxmlformats.org/markup-compatibility/2006">
              <mc:Choice xmlns:v="urn:schemas-microsoft-com:vml" Requires="v">
                <p:oleObj spid="_x0000_s241729" name="Equation" r:id="rId9" imgW="368280" imgH="495000" progId="Equation.DSMT4">
                  <p:embed/>
                </p:oleObj>
              </mc:Choice>
              <mc:Fallback>
                <p:oleObj name="Equation" r:id="rId9" imgW="368280" imgH="495000" progId="Equation.DSMT4">
                  <p:embed/>
                  <p:pic>
                    <p:nvPicPr>
                      <p:cNvPr id="0" name=""/>
                      <p:cNvPicPr>
                        <a:picLocks noChangeAspect="1" noChangeArrowheads="1"/>
                      </p:cNvPicPr>
                      <p:nvPr/>
                    </p:nvPicPr>
                    <p:blipFill>
                      <a:blip r:embed="rId10"/>
                      <a:srcRect/>
                      <a:stretch>
                        <a:fillRect/>
                      </a:stretch>
                    </p:blipFill>
                    <p:spPr bwMode="auto">
                      <a:xfrm>
                        <a:off x="4165600" y="1489598"/>
                        <a:ext cx="3683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6" name="Object 130"/>
          <p:cNvGraphicFramePr>
            <a:graphicFrameLocks noChangeAspect="1"/>
          </p:cNvGraphicFramePr>
          <p:nvPr>
            <p:extLst>
              <p:ext uri="{D42A27DB-BD31-4B8C-83A1-F6EECF244321}">
                <p14:modId xmlns:p14="http://schemas.microsoft.com/office/powerpoint/2010/main" val="2360548621"/>
              </p:ext>
            </p:extLst>
          </p:nvPr>
        </p:nvGraphicFramePr>
        <p:xfrm>
          <a:off x="5721350" y="1553658"/>
          <a:ext cx="292100" cy="431800"/>
        </p:xfrm>
        <a:graphic>
          <a:graphicData uri="http://schemas.openxmlformats.org/presentationml/2006/ole">
            <mc:AlternateContent xmlns:mc="http://schemas.openxmlformats.org/markup-compatibility/2006">
              <mc:Choice xmlns:v="urn:schemas-microsoft-com:vml" Requires="v">
                <p:oleObj spid="_x0000_s241730" name="Equation" r:id="rId11" imgW="291960" imgH="431640" progId="Equation.DSMT4">
                  <p:embed/>
                </p:oleObj>
              </mc:Choice>
              <mc:Fallback>
                <p:oleObj name="Equation" r:id="rId11" imgW="291960" imgH="431640" progId="Equation.DSMT4">
                  <p:embed/>
                  <p:pic>
                    <p:nvPicPr>
                      <p:cNvPr id="0" name=""/>
                      <p:cNvPicPr>
                        <a:picLocks noChangeAspect="1" noChangeArrowheads="1"/>
                      </p:cNvPicPr>
                      <p:nvPr/>
                    </p:nvPicPr>
                    <p:blipFill>
                      <a:blip r:embed="rId12"/>
                      <a:srcRect/>
                      <a:stretch>
                        <a:fillRect/>
                      </a:stretch>
                    </p:blipFill>
                    <p:spPr bwMode="auto">
                      <a:xfrm>
                        <a:off x="5721350" y="1553658"/>
                        <a:ext cx="2921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7" name="Object 131"/>
          <p:cNvGraphicFramePr>
            <a:graphicFrameLocks noChangeAspect="1"/>
          </p:cNvGraphicFramePr>
          <p:nvPr/>
        </p:nvGraphicFramePr>
        <p:xfrm>
          <a:off x="6937375" y="1504950"/>
          <a:ext cx="698500" cy="533400"/>
        </p:xfrm>
        <a:graphic>
          <a:graphicData uri="http://schemas.openxmlformats.org/presentationml/2006/ole">
            <mc:AlternateContent xmlns:mc="http://schemas.openxmlformats.org/markup-compatibility/2006">
              <mc:Choice xmlns:v="urn:schemas-microsoft-com:vml" Requires="v">
                <p:oleObj spid="_x0000_s241731" name="Equation" r:id="rId13" imgW="698400" imgH="533160" progId="Equation.DSMT4">
                  <p:embed/>
                </p:oleObj>
              </mc:Choice>
              <mc:Fallback>
                <p:oleObj name="Equation" r:id="rId13" imgW="698400" imgH="5331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37375" y="1504950"/>
                        <a:ext cx="6985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8" name="Object 745"/>
          <p:cNvGraphicFramePr>
            <a:graphicFrameLocks noGrp="1" noChangeAspect="1"/>
          </p:cNvGraphicFramePr>
          <p:nvPr>
            <p:ph sz="quarter" idx="4"/>
          </p:nvPr>
        </p:nvGraphicFramePr>
        <p:xfrm>
          <a:off x="712788" y="3733800"/>
          <a:ext cx="304800" cy="398463"/>
        </p:xfrm>
        <a:graphic>
          <a:graphicData uri="http://schemas.openxmlformats.org/presentationml/2006/ole">
            <mc:AlternateContent xmlns:mc="http://schemas.openxmlformats.org/markup-compatibility/2006">
              <mc:Choice xmlns:v="urn:schemas-microsoft-com:vml" Requires="v">
                <p:oleObj spid="_x0000_s241732" name="Equation" r:id="rId15" imgW="330120" imgH="431640" progId="Equation.DSMT4">
                  <p:embed/>
                </p:oleObj>
              </mc:Choice>
              <mc:Fallback>
                <p:oleObj name="Equation" r:id="rId15" imgW="330120" imgH="4316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2788" y="3733800"/>
                        <a:ext cx="3048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9" name="Object 747"/>
          <p:cNvGraphicFramePr>
            <a:graphicFrameLocks noChangeAspect="1"/>
          </p:cNvGraphicFramePr>
          <p:nvPr/>
        </p:nvGraphicFramePr>
        <p:xfrm>
          <a:off x="712788" y="2287588"/>
          <a:ext cx="304800" cy="430212"/>
        </p:xfrm>
        <a:graphic>
          <a:graphicData uri="http://schemas.openxmlformats.org/presentationml/2006/ole">
            <mc:AlternateContent xmlns:mc="http://schemas.openxmlformats.org/markup-compatibility/2006">
              <mc:Choice xmlns:v="urn:schemas-microsoft-com:vml" Requires="v">
                <p:oleObj spid="_x0000_s241733" name="Equation" r:id="rId17" imgW="304560" imgH="431640" progId="Equation.DSMT4">
                  <p:embed/>
                </p:oleObj>
              </mc:Choice>
              <mc:Fallback>
                <p:oleObj name="Equation" r:id="rId17" imgW="304560" imgH="43164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2788" y="2287588"/>
                        <a:ext cx="3048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0" name="Object 748"/>
          <p:cNvGraphicFramePr>
            <a:graphicFrameLocks noChangeAspect="1"/>
          </p:cNvGraphicFramePr>
          <p:nvPr/>
        </p:nvGraphicFramePr>
        <p:xfrm>
          <a:off x="688975" y="2952750"/>
          <a:ext cx="330200" cy="430213"/>
        </p:xfrm>
        <a:graphic>
          <a:graphicData uri="http://schemas.openxmlformats.org/presentationml/2006/ole">
            <mc:AlternateContent xmlns:mc="http://schemas.openxmlformats.org/markup-compatibility/2006">
              <mc:Choice xmlns:v="urn:schemas-microsoft-com:vml" Requires="v">
                <p:oleObj spid="_x0000_s241734" name="Equation" r:id="rId19" imgW="330120" imgH="431640" progId="Equation.DSMT4">
                  <p:embed/>
                </p:oleObj>
              </mc:Choice>
              <mc:Fallback>
                <p:oleObj name="Equation" r:id="rId19" imgW="330120" imgH="4316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8975" y="2952750"/>
                        <a:ext cx="3302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1" name="Object 749"/>
          <p:cNvGraphicFramePr>
            <a:graphicFrameLocks noChangeAspect="1"/>
          </p:cNvGraphicFramePr>
          <p:nvPr/>
        </p:nvGraphicFramePr>
        <p:xfrm>
          <a:off x="698500" y="4440238"/>
          <a:ext cx="330200" cy="430212"/>
        </p:xfrm>
        <a:graphic>
          <a:graphicData uri="http://schemas.openxmlformats.org/presentationml/2006/ole">
            <mc:AlternateContent xmlns:mc="http://schemas.openxmlformats.org/markup-compatibility/2006">
              <mc:Choice xmlns:v="urn:schemas-microsoft-com:vml" Requires="v">
                <p:oleObj spid="_x0000_s241735" name="Equation" r:id="rId21" imgW="330120" imgH="431640" progId="Equation.DSMT4">
                  <p:embed/>
                </p:oleObj>
              </mc:Choice>
              <mc:Fallback>
                <p:oleObj name="Equation" r:id="rId21" imgW="330120" imgH="4316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8500" y="4440238"/>
                        <a:ext cx="3302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2" name="Object 750"/>
          <p:cNvGraphicFramePr>
            <a:graphicFrameLocks noChangeAspect="1"/>
          </p:cNvGraphicFramePr>
          <p:nvPr/>
        </p:nvGraphicFramePr>
        <p:xfrm>
          <a:off x="708025" y="5183188"/>
          <a:ext cx="330200" cy="430212"/>
        </p:xfrm>
        <a:graphic>
          <a:graphicData uri="http://schemas.openxmlformats.org/presentationml/2006/ole">
            <mc:AlternateContent xmlns:mc="http://schemas.openxmlformats.org/markup-compatibility/2006">
              <mc:Choice xmlns:v="urn:schemas-microsoft-com:vml" Requires="v">
                <p:oleObj spid="_x0000_s241736" name="Equation" r:id="rId23" imgW="330120" imgH="431640" progId="Equation.DSMT4">
                  <p:embed/>
                </p:oleObj>
              </mc:Choice>
              <mc:Fallback>
                <p:oleObj name="Equation" r:id="rId23" imgW="330120" imgH="43164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025" y="5183188"/>
                        <a:ext cx="3302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3" name="Object 751"/>
          <p:cNvGraphicFramePr>
            <a:graphicFrameLocks noChangeAspect="1"/>
          </p:cNvGraphicFramePr>
          <p:nvPr/>
        </p:nvGraphicFramePr>
        <p:xfrm>
          <a:off x="727075" y="5897563"/>
          <a:ext cx="330200" cy="430212"/>
        </p:xfrm>
        <a:graphic>
          <a:graphicData uri="http://schemas.openxmlformats.org/presentationml/2006/ole">
            <mc:AlternateContent xmlns:mc="http://schemas.openxmlformats.org/markup-compatibility/2006">
              <mc:Choice xmlns:v="urn:schemas-microsoft-com:vml" Requires="v">
                <p:oleObj spid="_x0000_s241737" name="Equation" r:id="rId25" imgW="330120" imgH="431640" progId="Equation.DSMT4">
                  <p:embed/>
                </p:oleObj>
              </mc:Choice>
              <mc:Fallback>
                <p:oleObj name="Equation" r:id="rId25" imgW="330120" imgH="43164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27075" y="5897563"/>
                        <a:ext cx="3302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54374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074"/>
          <p:cNvSpPr>
            <a:spLocks noGrp="1" noChangeArrowheads="1"/>
          </p:cNvSpPr>
          <p:nvPr>
            <p:ph type="title"/>
          </p:nvPr>
        </p:nvSpPr>
        <p:spPr/>
        <p:txBody>
          <a:bodyPr/>
          <a:lstStyle/>
          <a:p>
            <a:r>
              <a:rPr lang="en-US" altLang="zh-CN" dirty="0" smtClean="0">
                <a:ea typeface="SimSun" charset="-122"/>
              </a:rPr>
              <a:t>Five Bus </a:t>
            </a:r>
            <a:r>
              <a:rPr lang="en-US" altLang="zh-CN" i="1" dirty="0" smtClean="0">
                <a:ea typeface="SimSun" charset="-122"/>
              </a:rPr>
              <a:t>UTC</a:t>
            </a:r>
          </a:p>
        </p:txBody>
      </p:sp>
      <p:sp>
        <p:nvSpPr>
          <p:cNvPr id="11271" name="Rectangle 3075"/>
          <p:cNvSpPr>
            <a:spLocks noGrp="1" noChangeArrowheads="1"/>
          </p:cNvSpPr>
          <p:nvPr>
            <p:ph type="body" idx="1"/>
          </p:nvPr>
        </p:nvSpPr>
        <p:spPr>
          <a:xfrm>
            <a:off x="365760" y="1280160"/>
            <a:ext cx="8397240" cy="5044440"/>
          </a:xfrm>
        </p:spPr>
        <p:txBody>
          <a:bodyPr/>
          <a:lstStyle/>
          <a:p>
            <a:pPr marL="461963" indent="-461963">
              <a:spcBef>
                <a:spcPct val="0"/>
              </a:spcBef>
            </a:pPr>
            <a:r>
              <a:rPr lang="en-US" altLang="zh-CN" dirty="0" smtClean="0">
                <a:ea typeface="SimSun" charset="-122"/>
              </a:rPr>
              <a:t>We evaluate </a:t>
            </a:r>
            <a:r>
              <a:rPr lang="en-US" altLang="zh-CN" i="1" dirty="0" smtClean="0">
                <a:ea typeface="SimSun" charset="-122"/>
              </a:rPr>
              <a:t>U</a:t>
            </a:r>
            <a:r>
              <a:rPr lang="en-US" altLang="zh-CN" i="1" baseline="-25000" dirty="0" smtClean="0">
                <a:ea typeface="SimSun" charset="-122"/>
              </a:rPr>
              <a:t>2,3</a:t>
            </a:r>
            <a:r>
              <a:rPr lang="en-US" altLang="zh-CN" dirty="0" smtClean="0">
                <a:ea typeface="SimSun" charset="-122"/>
              </a:rPr>
              <a:t> using the previous procedure</a:t>
            </a:r>
          </a:p>
          <a:p>
            <a:pPr marL="862013" lvl="1" indent="-461963">
              <a:spcBef>
                <a:spcPct val="0"/>
              </a:spcBef>
            </a:pPr>
            <a:r>
              <a:rPr lang="en-US" altLang="zh-CN" dirty="0" smtClean="0">
                <a:ea typeface="SimSun" charset="-122"/>
              </a:rPr>
              <a:t>Gradually increase generation at Bus 2 and load at Bus 3</a:t>
            </a:r>
          </a:p>
          <a:p>
            <a:pPr marL="461963" indent="-461963">
              <a:spcBef>
                <a:spcPct val="0"/>
              </a:spcBef>
            </a:pPr>
            <a:r>
              <a:rPr lang="en-US" altLang="zh-CN" dirty="0" smtClean="0">
                <a:ea typeface="SimSun" charset="-122"/>
              </a:rPr>
              <a:t>We consider the base case and a single contingency with line </a:t>
            </a:r>
            <a:r>
              <a:rPr lang="en-US" altLang="zh-CN" dirty="0" smtClean="0">
                <a:latin typeface="Times New Roman" pitchFamily="18" charset="0"/>
                <a:ea typeface="SimSun" charset="-122"/>
              </a:rPr>
              <a:t>2</a:t>
            </a:r>
            <a:r>
              <a:rPr lang="en-US" altLang="zh-CN" dirty="0" smtClean="0">
                <a:ea typeface="SimSun" charset="-122"/>
              </a:rPr>
              <a:t> outaged (between 1 and 3): </a:t>
            </a:r>
            <a:r>
              <a:rPr lang="en-US" altLang="zh-CN" i="1" dirty="0" smtClean="0">
                <a:latin typeface="Times New Roman" pitchFamily="18" charset="0"/>
                <a:ea typeface="SimSun" charset="-122"/>
              </a:rPr>
              <a:t>J</a:t>
            </a:r>
            <a:r>
              <a:rPr lang="en-US" altLang="zh-CN" dirty="0" smtClean="0">
                <a:ea typeface="SimSun" charset="-122"/>
              </a:rPr>
              <a:t> </a:t>
            </a:r>
            <a:r>
              <a:rPr lang="en-US" altLang="zh-CN" dirty="0" smtClean="0">
                <a:latin typeface="Symbol" pitchFamily="18" charset="2"/>
                <a:ea typeface="SimSun" charset="-122"/>
              </a:rPr>
              <a:t>=</a:t>
            </a:r>
            <a:r>
              <a:rPr lang="en-US" altLang="zh-CN" dirty="0" smtClean="0">
                <a:ea typeface="SimSun" charset="-122"/>
              </a:rPr>
              <a:t> </a:t>
            </a:r>
            <a:r>
              <a:rPr lang="en-US" altLang="zh-CN" dirty="0" smtClean="0">
                <a:latin typeface="Times New Roman" pitchFamily="18" charset="0"/>
                <a:ea typeface="SimSun" charset="-122"/>
              </a:rPr>
              <a:t>1</a:t>
            </a:r>
          </a:p>
          <a:p>
            <a:pPr marL="461963" indent="-461963">
              <a:spcBef>
                <a:spcPct val="0"/>
              </a:spcBef>
            </a:pPr>
            <a:r>
              <a:rPr lang="en-US" altLang="zh-CN" dirty="0" smtClean="0">
                <a:ea typeface="SimSun" charset="-122"/>
              </a:rPr>
              <a:t>Simulation results show for the base case that</a:t>
            </a:r>
            <a:endParaRPr lang="en-US" altLang="zh-CN" dirty="0">
              <a:ea typeface="SimSun" charset="-122"/>
            </a:endParaRPr>
          </a:p>
          <a:p>
            <a:pPr marL="461963" indent="-461963">
              <a:spcBef>
                <a:spcPct val="0"/>
              </a:spcBef>
            </a:pPr>
            <a:endParaRPr lang="en-US" altLang="zh-CN" dirty="0" smtClean="0">
              <a:ea typeface="SimSun" charset="-122"/>
            </a:endParaRPr>
          </a:p>
          <a:p>
            <a:pPr marL="461963" indent="-461963">
              <a:spcBef>
                <a:spcPct val="0"/>
              </a:spcBef>
            </a:pPr>
            <a:endParaRPr lang="en-US" altLang="zh-CN" dirty="0">
              <a:ea typeface="SimSun" charset="-122"/>
            </a:endParaRPr>
          </a:p>
          <a:p>
            <a:pPr marL="461963" indent="-461963">
              <a:spcBef>
                <a:spcPct val="0"/>
              </a:spcBef>
            </a:pPr>
            <a:r>
              <a:rPr lang="en-US" altLang="zh-CN" dirty="0" smtClean="0">
                <a:ea typeface="SimSun" charset="-122"/>
              </a:rPr>
              <a:t>And for the contingency that</a:t>
            </a:r>
            <a:br>
              <a:rPr lang="en-US" altLang="zh-CN" dirty="0" smtClean="0">
                <a:ea typeface="SimSun" charset="-122"/>
              </a:rPr>
            </a:br>
            <a:endParaRPr lang="en-US" altLang="zh-CN" dirty="0" smtClean="0">
              <a:ea typeface="SimSun" charset="-122"/>
            </a:endParaRPr>
          </a:p>
          <a:p>
            <a:pPr marL="461963" indent="-461963">
              <a:spcBef>
                <a:spcPct val="0"/>
              </a:spcBef>
            </a:pPr>
            <a:r>
              <a:rPr lang="en-US" altLang="zh-CN" dirty="0" smtClean="0">
                <a:ea typeface="SimSun" charset="-122"/>
              </a:rPr>
              <a:t>Hence  </a:t>
            </a:r>
            <a:endParaRPr lang="en-US" altLang="zh-CN" dirty="0">
              <a:ea typeface="SimSun" charset="-122"/>
            </a:endParaRPr>
          </a:p>
        </p:txBody>
      </p:sp>
      <p:graphicFrame>
        <p:nvGraphicFramePr>
          <p:cNvPr id="11267" name="Object 3079"/>
          <p:cNvGraphicFramePr>
            <a:graphicFrameLocks noChangeAspect="1"/>
          </p:cNvGraphicFramePr>
          <p:nvPr>
            <p:extLst>
              <p:ext uri="{D42A27DB-BD31-4B8C-83A1-F6EECF244321}">
                <p14:modId xmlns:p14="http://schemas.microsoft.com/office/powerpoint/2010/main" val="3110304523"/>
              </p:ext>
            </p:extLst>
          </p:nvPr>
        </p:nvGraphicFramePr>
        <p:xfrm>
          <a:off x="2038350" y="5029200"/>
          <a:ext cx="5181600" cy="584200"/>
        </p:xfrm>
        <a:graphic>
          <a:graphicData uri="http://schemas.openxmlformats.org/presentationml/2006/ole">
            <mc:AlternateContent xmlns:mc="http://schemas.openxmlformats.org/markup-compatibility/2006">
              <mc:Choice xmlns:v="urn:schemas-microsoft-com:vml" Requires="v">
                <p:oleObj spid="_x0000_s242705" name="Equation" r:id="rId3" imgW="5181480" imgH="583920" progId="Equation.DSMT4">
                  <p:embed/>
                </p:oleObj>
              </mc:Choice>
              <mc:Fallback>
                <p:oleObj name="Equation" r:id="rId3" imgW="5181480" imgH="583920" progId="Equation.DSMT4">
                  <p:embed/>
                  <p:pic>
                    <p:nvPicPr>
                      <p:cNvPr id="0" name=""/>
                      <p:cNvPicPr>
                        <a:picLocks noChangeAspect="1" noChangeArrowheads="1"/>
                      </p:cNvPicPr>
                      <p:nvPr/>
                    </p:nvPicPr>
                    <p:blipFill>
                      <a:blip r:embed="rId4"/>
                      <a:srcRect/>
                      <a:stretch>
                        <a:fillRect/>
                      </a:stretch>
                    </p:blipFill>
                    <p:spPr bwMode="auto">
                      <a:xfrm>
                        <a:off x="2038350" y="5029200"/>
                        <a:ext cx="5181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8" name="Object 3080"/>
          <p:cNvGraphicFramePr>
            <a:graphicFrameLocks noChangeAspect="1"/>
          </p:cNvGraphicFramePr>
          <p:nvPr>
            <p:extLst>
              <p:ext uri="{D42A27DB-BD31-4B8C-83A1-F6EECF244321}">
                <p14:modId xmlns:p14="http://schemas.microsoft.com/office/powerpoint/2010/main" val="3247643067"/>
              </p:ext>
            </p:extLst>
          </p:nvPr>
        </p:nvGraphicFramePr>
        <p:xfrm>
          <a:off x="2590800" y="3429000"/>
          <a:ext cx="2298700" cy="520700"/>
        </p:xfrm>
        <a:graphic>
          <a:graphicData uri="http://schemas.openxmlformats.org/presentationml/2006/ole">
            <mc:AlternateContent xmlns:mc="http://schemas.openxmlformats.org/markup-compatibility/2006">
              <mc:Choice xmlns:v="urn:schemas-microsoft-com:vml" Requires="v">
                <p:oleObj spid="_x0000_s242706" name="Equation" r:id="rId5" imgW="2298600" imgH="520560" progId="Equation.DSMT4">
                  <p:embed/>
                </p:oleObj>
              </mc:Choice>
              <mc:Fallback>
                <p:oleObj name="Equation" r:id="rId5" imgW="2298600" imgH="520560" progId="Equation.DSMT4">
                  <p:embed/>
                  <p:pic>
                    <p:nvPicPr>
                      <p:cNvPr id="0" name=""/>
                      <p:cNvPicPr>
                        <a:picLocks noChangeAspect="1" noChangeArrowheads="1"/>
                      </p:cNvPicPr>
                      <p:nvPr/>
                    </p:nvPicPr>
                    <p:blipFill>
                      <a:blip r:embed="rId6"/>
                      <a:srcRect/>
                      <a:stretch>
                        <a:fillRect/>
                      </a:stretch>
                    </p:blipFill>
                    <p:spPr bwMode="auto">
                      <a:xfrm>
                        <a:off x="2590800" y="3429000"/>
                        <a:ext cx="22987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9" name="Object 3081"/>
          <p:cNvGraphicFramePr>
            <a:graphicFrameLocks noChangeAspect="1"/>
          </p:cNvGraphicFramePr>
          <p:nvPr>
            <p:extLst>
              <p:ext uri="{D42A27DB-BD31-4B8C-83A1-F6EECF244321}">
                <p14:modId xmlns:p14="http://schemas.microsoft.com/office/powerpoint/2010/main" val="2550809199"/>
              </p:ext>
            </p:extLst>
          </p:nvPr>
        </p:nvGraphicFramePr>
        <p:xfrm>
          <a:off x="5175250" y="4203700"/>
          <a:ext cx="2247900" cy="520700"/>
        </p:xfrm>
        <a:graphic>
          <a:graphicData uri="http://schemas.openxmlformats.org/presentationml/2006/ole">
            <mc:AlternateContent xmlns:mc="http://schemas.openxmlformats.org/markup-compatibility/2006">
              <mc:Choice xmlns:v="urn:schemas-microsoft-com:vml" Requires="v">
                <p:oleObj spid="_x0000_s242707" name="Equation" r:id="rId7" imgW="2247840" imgH="520560" progId="Equation.DSMT4">
                  <p:embed/>
                </p:oleObj>
              </mc:Choice>
              <mc:Fallback>
                <p:oleObj name="Equation" r:id="rId7" imgW="2247840" imgH="520560" progId="Equation.DSMT4">
                  <p:embed/>
                  <p:pic>
                    <p:nvPicPr>
                      <p:cNvPr id="0" name=""/>
                      <p:cNvPicPr>
                        <a:picLocks noChangeAspect="1" noChangeArrowheads="1"/>
                      </p:cNvPicPr>
                      <p:nvPr/>
                    </p:nvPicPr>
                    <p:blipFill>
                      <a:blip r:embed="rId8"/>
                      <a:srcRect/>
                      <a:stretch>
                        <a:fillRect/>
                      </a:stretch>
                    </p:blipFill>
                    <p:spPr bwMode="auto">
                      <a:xfrm>
                        <a:off x="5175250" y="4203700"/>
                        <a:ext cx="22479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82626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UTC</a:t>
            </a:r>
            <a:r>
              <a:rPr lang="en-US" dirty="0" smtClean="0"/>
              <a:t>: Base Case</a:t>
            </a:r>
            <a:endParaRPr lang="en-US" i="1" dirty="0"/>
          </a:p>
        </p:txBody>
      </p:sp>
      <p:sp>
        <p:nvSpPr>
          <p:cNvPr id="3" name="Slide Number Placeholder 2"/>
          <p:cNvSpPr>
            <a:spLocks noGrp="1"/>
          </p:cNvSpPr>
          <p:nvPr>
            <p:ph type="sldNum" sz="quarter" idx="12"/>
          </p:nvPr>
        </p:nvSpPr>
        <p:spPr/>
        <p:txBody>
          <a:bodyPr/>
          <a:lstStyle/>
          <a:p>
            <a:pPr>
              <a:defRPr/>
            </a:pPr>
            <a:fld id="{F29487AF-22CC-4BA0-9E2C-52E5FAE8988A}" type="slidenum">
              <a:rPr lang="en-US" smtClean="0"/>
              <a:pPr>
                <a:defRPr/>
              </a:pPr>
              <a:t>16</a:t>
            </a:fld>
            <a:endParaRPr lang="en-US" dirty="0"/>
          </a:p>
        </p:txBody>
      </p:sp>
      <p:pic>
        <p:nvPicPr>
          <p:cNvPr id="354344" name="Picture 40"/>
          <p:cNvPicPr>
            <a:picLocks noChangeAspect="1" noChangeArrowheads="1"/>
          </p:cNvPicPr>
          <p:nvPr/>
        </p:nvPicPr>
        <p:blipFill rotWithShape="1">
          <a:blip r:embed="rId3">
            <a:extLst>
              <a:ext uri="{28A0092B-C50C-407E-A947-70E740481C1C}">
                <a14:useLocalDpi xmlns:a14="http://schemas.microsoft.com/office/drawing/2010/main" val="0"/>
              </a:ext>
            </a:extLst>
          </a:blip>
          <a:srcRect l="18930" r="19349"/>
          <a:stretch/>
        </p:blipFill>
        <p:spPr bwMode="auto">
          <a:xfrm>
            <a:off x="1371600" y="1280160"/>
            <a:ext cx="6858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bject 3"/>
          <p:cNvGraphicFramePr>
            <a:graphicFrameLocks noChangeAspect="1"/>
          </p:cNvGraphicFramePr>
          <p:nvPr>
            <p:extLst>
              <p:ext uri="{D42A27DB-BD31-4B8C-83A1-F6EECF244321}">
                <p14:modId xmlns:p14="http://schemas.microsoft.com/office/powerpoint/2010/main" val="128676120"/>
              </p:ext>
            </p:extLst>
          </p:nvPr>
        </p:nvGraphicFramePr>
        <p:xfrm>
          <a:off x="6769100" y="5346700"/>
          <a:ext cx="2298700" cy="520700"/>
        </p:xfrm>
        <a:graphic>
          <a:graphicData uri="http://schemas.openxmlformats.org/presentationml/2006/ole">
            <mc:AlternateContent xmlns:mc="http://schemas.openxmlformats.org/markup-compatibility/2006">
              <mc:Choice xmlns:v="urn:schemas-microsoft-com:vml" Requires="v">
                <p:oleObj spid="_x0000_s243719" name="Equation" r:id="rId4" imgW="2298600" imgH="520560" progId="Equation.DSMT4">
                  <p:embed/>
                </p:oleObj>
              </mc:Choice>
              <mc:Fallback>
                <p:oleObj name="Equation" r:id="rId4" imgW="2298600" imgH="5205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9100" y="5346700"/>
                        <a:ext cx="22987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77405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UTC:</a:t>
            </a:r>
            <a:r>
              <a:rPr lang="en-US" dirty="0" smtClean="0"/>
              <a:t> Contingency Case</a:t>
            </a:r>
            <a:endParaRPr lang="en-US" dirty="0"/>
          </a:p>
        </p:txBody>
      </p:sp>
      <p:sp>
        <p:nvSpPr>
          <p:cNvPr id="3" name="Slide Number Placeholder 2"/>
          <p:cNvSpPr>
            <a:spLocks noGrp="1"/>
          </p:cNvSpPr>
          <p:nvPr>
            <p:ph type="sldNum" sz="quarter" idx="12"/>
          </p:nvPr>
        </p:nvSpPr>
        <p:spPr/>
        <p:txBody>
          <a:bodyPr/>
          <a:lstStyle/>
          <a:p>
            <a:pPr>
              <a:defRPr/>
            </a:pPr>
            <a:fld id="{F29487AF-22CC-4BA0-9E2C-52E5FAE8988A}" type="slidenum">
              <a:rPr lang="en-US" smtClean="0"/>
              <a:pPr>
                <a:defRPr/>
              </a:pPr>
              <a:t>17</a:t>
            </a:fld>
            <a:endParaRPr lang="en-US" dirty="0"/>
          </a:p>
        </p:txBody>
      </p:sp>
      <p:pic>
        <p:nvPicPr>
          <p:cNvPr id="355369" name="Picture 41"/>
          <p:cNvPicPr>
            <a:picLocks noChangeAspect="1" noChangeArrowheads="1"/>
          </p:cNvPicPr>
          <p:nvPr/>
        </p:nvPicPr>
        <p:blipFill rotWithShape="1">
          <a:blip r:embed="rId3">
            <a:extLst>
              <a:ext uri="{28A0092B-C50C-407E-A947-70E740481C1C}">
                <a14:useLocalDpi xmlns:a14="http://schemas.microsoft.com/office/drawing/2010/main" val="0"/>
              </a:ext>
            </a:extLst>
          </a:blip>
          <a:srcRect l="19059" r="19224"/>
          <a:stretch/>
        </p:blipFill>
        <p:spPr bwMode="auto">
          <a:xfrm>
            <a:off x="1371600" y="1280160"/>
            <a:ext cx="6858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bject 3"/>
          <p:cNvGraphicFramePr>
            <a:graphicFrameLocks noChangeAspect="1"/>
          </p:cNvGraphicFramePr>
          <p:nvPr>
            <p:extLst>
              <p:ext uri="{D42A27DB-BD31-4B8C-83A1-F6EECF244321}">
                <p14:modId xmlns:p14="http://schemas.microsoft.com/office/powerpoint/2010/main" val="1975594682"/>
              </p:ext>
            </p:extLst>
          </p:nvPr>
        </p:nvGraphicFramePr>
        <p:xfrm>
          <a:off x="6591300" y="5257800"/>
          <a:ext cx="2247900" cy="520700"/>
        </p:xfrm>
        <a:graphic>
          <a:graphicData uri="http://schemas.openxmlformats.org/presentationml/2006/ole">
            <mc:AlternateContent xmlns:mc="http://schemas.openxmlformats.org/markup-compatibility/2006">
              <mc:Choice xmlns:v="urn:schemas-microsoft-com:vml" Requires="v">
                <p:oleObj spid="_x0000_s244743" name="Equation" r:id="rId4" imgW="2247840" imgH="520560" progId="Equation.DSMT4">
                  <p:embed/>
                </p:oleObj>
              </mc:Choice>
              <mc:Fallback>
                <p:oleObj name="Equation" r:id="rId4" imgW="2247840" imgH="5205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1300" y="5257800"/>
                        <a:ext cx="22479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87364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zh-CN" dirty="0" smtClean="0">
                <a:ea typeface="SimSun" charset="-122"/>
              </a:rPr>
              <a:t>Computational Considerations</a:t>
            </a:r>
            <a:endParaRPr lang="zh-CN" altLang="en-US" dirty="0" smtClean="0">
              <a:ea typeface="SimSun" charset="-122"/>
            </a:endParaRPr>
          </a:p>
        </p:txBody>
      </p:sp>
      <p:sp>
        <p:nvSpPr>
          <p:cNvPr id="75779" name="Rectangle 3"/>
          <p:cNvSpPr>
            <a:spLocks noGrp="1" noChangeArrowheads="1"/>
          </p:cNvSpPr>
          <p:nvPr>
            <p:ph type="body" idx="1"/>
          </p:nvPr>
        </p:nvSpPr>
        <p:spPr>
          <a:xfrm>
            <a:off x="365760" y="1280160"/>
            <a:ext cx="8549640" cy="4572000"/>
          </a:xfrm>
        </p:spPr>
        <p:txBody>
          <a:bodyPr/>
          <a:lstStyle/>
          <a:p>
            <a:pPr marL="461963" indent="-461963">
              <a:spcBef>
                <a:spcPct val="0"/>
              </a:spcBef>
            </a:pPr>
            <a:r>
              <a:rPr lang="en-US" altLang="zh-CN" dirty="0"/>
              <a:t>Obviously such a brute force approach can run into computational issues with large systems </a:t>
            </a:r>
          </a:p>
          <a:p>
            <a:pPr marL="461963" indent="-461963">
              <a:spcBef>
                <a:spcPct val="0"/>
              </a:spcBef>
            </a:pPr>
            <a:r>
              <a:rPr lang="en-US" altLang="zh-CN" dirty="0"/>
              <a:t>Consider the following situation:</a:t>
            </a:r>
          </a:p>
          <a:p>
            <a:pPr marL="1025525" lvl="1" indent="-449263">
              <a:spcBef>
                <a:spcPct val="0"/>
              </a:spcBef>
            </a:pPr>
            <a:r>
              <a:rPr lang="en-US" altLang="zh-CN" dirty="0"/>
              <a:t>10 iterations for each case</a:t>
            </a:r>
          </a:p>
          <a:p>
            <a:pPr marL="1025525" lvl="1" indent="-449263">
              <a:spcBef>
                <a:spcPct val="0"/>
              </a:spcBef>
            </a:pPr>
            <a:r>
              <a:rPr lang="en-US" altLang="zh-CN" dirty="0"/>
              <a:t>6,000 contingencies</a:t>
            </a:r>
          </a:p>
          <a:p>
            <a:pPr marL="1025525" lvl="1" indent="-449263">
              <a:spcBef>
                <a:spcPct val="0"/>
              </a:spcBef>
            </a:pPr>
            <a:r>
              <a:rPr lang="en-US" altLang="zh-CN" dirty="0"/>
              <a:t>2 seconds to solve each power flow</a:t>
            </a:r>
          </a:p>
          <a:p>
            <a:pPr marL="461963" indent="-461963">
              <a:spcBef>
                <a:spcPct val="0"/>
              </a:spcBef>
            </a:pPr>
            <a:r>
              <a:rPr lang="en-US" altLang="zh-CN" dirty="0"/>
              <a:t>It will take over 33 hours to compute a single </a:t>
            </a:r>
            <a:r>
              <a:rPr lang="en-US" altLang="zh-CN" i="1" dirty="0"/>
              <a:t>UTC</a:t>
            </a:r>
            <a:r>
              <a:rPr lang="en-US" altLang="zh-CN" dirty="0"/>
              <a:t>    for the specified transfer direction from </a:t>
            </a:r>
            <a:r>
              <a:rPr lang="en-US" altLang="zh-CN" i="1" dirty="0" smtClean="0"/>
              <a:t>m</a:t>
            </a:r>
            <a:r>
              <a:rPr lang="en-US" altLang="zh-CN" dirty="0" smtClean="0"/>
              <a:t> </a:t>
            </a:r>
            <a:r>
              <a:rPr lang="en-US" altLang="zh-CN" dirty="0"/>
              <a:t>to </a:t>
            </a:r>
            <a:r>
              <a:rPr lang="en-US" altLang="zh-CN" i="1" dirty="0"/>
              <a:t>n</a:t>
            </a:r>
            <a:r>
              <a:rPr lang="en-US" altLang="zh-CN" dirty="0" smtClean="0"/>
              <a:t>.</a:t>
            </a:r>
            <a:endParaRPr lang="en-US" altLang="zh-CN" dirty="0"/>
          </a:p>
          <a:p>
            <a:pPr marL="461963" indent="-461963">
              <a:spcBef>
                <a:spcPct val="0"/>
              </a:spcBef>
            </a:pPr>
            <a:r>
              <a:rPr lang="en-US" altLang="zh-CN" dirty="0"/>
              <a:t>Consequently, there is an </a:t>
            </a:r>
            <a:r>
              <a:rPr lang="en-US" altLang="zh-CN" dirty="0" smtClean="0"/>
              <a:t>urgent need </a:t>
            </a:r>
            <a:r>
              <a:rPr lang="en-US" altLang="zh-CN" dirty="0"/>
              <a:t>to develop fast tools that can provide </a:t>
            </a:r>
            <a:r>
              <a:rPr lang="en-US" altLang="zh-CN" dirty="0" smtClean="0"/>
              <a:t>satisfactory approximations</a:t>
            </a:r>
            <a:endParaRPr lang="zh-CN" altLang="en-US" dirty="0"/>
          </a:p>
        </p:txBody>
      </p:sp>
      <p:sp>
        <p:nvSpPr>
          <p:cNvPr id="4" name="Slide Number Placeholder 2"/>
          <p:cNvSpPr>
            <a:spLocks noGrp="1"/>
          </p:cNvSpPr>
          <p:nvPr>
            <p:ph type="sldNum" sz="quarter" idx="12"/>
          </p:nvPr>
        </p:nvSpPr>
        <p:spPr>
          <a:xfrm>
            <a:off x="7086600" y="6324600"/>
            <a:ext cx="1905000" cy="457200"/>
          </a:xfrm>
        </p:spPr>
        <p:txBody>
          <a:bodyPr/>
          <a:lstStyle/>
          <a:p>
            <a:pPr>
              <a:defRPr/>
            </a:pPr>
            <a:fld id="{F29487AF-22CC-4BA0-9E2C-52E5FAE8988A}" type="slidenum">
              <a:rPr lang="en-US" smtClean="0"/>
              <a:pPr>
                <a:defRPr/>
              </a:pPr>
              <a:t>18</a:t>
            </a:fld>
            <a:endParaRPr lang="en-US" dirty="0"/>
          </a:p>
        </p:txBody>
      </p:sp>
    </p:spTree>
    <p:extLst>
      <p:ext uri="{BB962C8B-B14F-4D97-AF65-F5344CB8AC3E}">
        <p14:creationId xmlns:p14="http://schemas.microsoft.com/office/powerpoint/2010/main" val="2617050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Rectangle 2"/>
          <p:cNvSpPr>
            <a:spLocks noGrp="1" noChangeArrowheads="1"/>
          </p:cNvSpPr>
          <p:nvPr>
            <p:ph type="title"/>
          </p:nvPr>
        </p:nvSpPr>
        <p:spPr/>
        <p:txBody>
          <a:bodyPr/>
          <a:lstStyle/>
          <a:p>
            <a:r>
              <a:rPr lang="en-US" altLang="zh-CN" dirty="0" smtClean="0">
                <a:ea typeface="SimSun" charset="-122"/>
              </a:rPr>
              <a:t>Problem Formulation</a:t>
            </a:r>
          </a:p>
        </p:txBody>
      </p:sp>
      <p:sp>
        <p:nvSpPr>
          <p:cNvPr id="14346" name="Rectangle 4"/>
          <p:cNvSpPr>
            <a:spLocks noGrp="1" noChangeArrowheads="1"/>
          </p:cNvSpPr>
          <p:nvPr>
            <p:ph type="body" idx="1"/>
          </p:nvPr>
        </p:nvSpPr>
        <p:spPr>
          <a:xfrm>
            <a:off x="365760" y="1280160"/>
            <a:ext cx="9080500" cy="5999163"/>
          </a:xfrm>
        </p:spPr>
        <p:txBody>
          <a:bodyPr/>
          <a:lstStyle/>
          <a:p>
            <a:pPr marL="461963" indent="-461963">
              <a:lnSpc>
                <a:spcPct val="130000"/>
              </a:lnSpc>
            </a:pPr>
            <a:r>
              <a:rPr lang="en-US" altLang="zh-CN" dirty="0" smtClean="0">
                <a:ea typeface="SimSun" charset="-122"/>
              </a:rPr>
              <a:t>Denote the system state by</a:t>
            </a:r>
          </a:p>
          <a:p>
            <a:pPr marL="461963" indent="-461963">
              <a:lnSpc>
                <a:spcPct val="130000"/>
              </a:lnSpc>
            </a:pPr>
            <a:endParaRPr lang="en-US" altLang="zh-CN" dirty="0" smtClean="0">
              <a:ea typeface="SimSun" charset="-122"/>
            </a:endParaRPr>
          </a:p>
          <a:p>
            <a:pPr marL="461963" indent="-461963">
              <a:lnSpc>
                <a:spcPct val="130000"/>
              </a:lnSpc>
            </a:pPr>
            <a:endParaRPr lang="en-US" altLang="zh-CN" dirty="0" smtClean="0">
              <a:ea typeface="SimSun" charset="-122"/>
            </a:endParaRPr>
          </a:p>
          <a:p>
            <a:pPr marL="461963" indent="-461963">
              <a:lnSpc>
                <a:spcPct val="130000"/>
              </a:lnSpc>
            </a:pPr>
            <a:r>
              <a:rPr lang="en-US" altLang="zh-CN" dirty="0" smtClean="0">
                <a:ea typeface="SimSun" charset="-122"/>
              </a:rPr>
              <a:t>Denote the conditions corresponding to the existing commitment/dispatch  by </a:t>
            </a:r>
            <a:r>
              <a:rPr lang="en-US" altLang="zh-CN" b="1" dirty="0" smtClean="0">
                <a:ea typeface="SimSun" charset="-122"/>
              </a:rPr>
              <a:t>x</a:t>
            </a:r>
            <a:r>
              <a:rPr lang="en-US" altLang="zh-CN" baseline="30000" dirty="0" smtClean="0">
                <a:ea typeface="SimSun" charset="-122"/>
              </a:rPr>
              <a:t>(0)</a:t>
            </a:r>
            <a:r>
              <a:rPr lang="en-US" altLang="zh-CN" dirty="0" smtClean="0">
                <a:ea typeface="SimSun" charset="-122"/>
              </a:rPr>
              <a:t>, </a:t>
            </a:r>
            <a:r>
              <a:rPr lang="en-US" altLang="zh-CN" b="1" dirty="0" smtClean="0">
                <a:ea typeface="SimSun" charset="-122"/>
              </a:rPr>
              <a:t>p</a:t>
            </a:r>
            <a:r>
              <a:rPr lang="en-US" altLang="zh-CN" baseline="30000" dirty="0" smtClean="0">
                <a:ea typeface="SimSun" charset="-122"/>
              </a:rPr>
              <a:t>(0</a:t>
            </a:r>
            <a:r>
              <a:rPr lang="en-US" altLang="zh-CN" baseline="30000" dirty="0">
                <a:ea typeface="SimSun" charset="-122"/>
              </a:rPr>
              <a:t>)</a:t>
            </a:r>
            <a:r>
              <a:rPr lang="en-US" altLang="zh-CN" dirty="0" smtClean="0">
                <a:ea typeface="SimSun" charset="-122"/>
              </a:rPr>
              <a:t> and </a:t>
            </a:r>
            <a:r>
              <a:rPr lang="en-US" altLang="zh-CN" b="1" dirty="0" smtClean="0">
                <a:ea typeface="SimSun" charset="-122"/>
              </a:rPr>
              <a:t>f</a:t>
            </a:r>
            <a:r>
              <a:rPr lang="en-US" altLang="zh-CN" baseline="30000" dirty="0" smtClean="0">
                <a:ea typeface="SimSun" charset="-122"/>
              </a:rPr>
              <a:t>(0</a:t>
            </a:r>
            <a:r>
              <a:rPr lang="en-US" altLang="zh-CN" baseline="30000" dirty="0">
                <a:ea typeface="SimSun" charset="-122"/>
              </a:rPr>
              <a:t>) </a:t>
            </a:r>
            <a:r>
              <a:rPr lang="en-US" altLang="zh-CN" dirty="0" smtClean="0">
                <a:ea typeface="SimSun" charset="-122"/>
              </a:rPr>
              <a:t>so that      </a:t>
            </a:r>
            <a:br>
              <a:rPr lang="en-US" altLang="zh-CN" dirty="0" smtClean="0">
                <a:ea typeface="SimSun" charset="-122"/>
              </a:rPr>
            </a:br>
            <a:endParaRPr lang="en-US" altLang="zh-CN" dirty="0" smtClean="0">
              <a:ea typeface="SimSun" charset="-122"/>
            </a:endParaRPr>
          </a:p>
          <a:p>
            <a:pPr marL="461963" indent="-461963">
              <a:lnSpc>
                <a:spcPct val="130000"/>
              </a:lnSpc>
            </a:pPr>
            <a:endParaRPr lang="en-US" altLang="zh-CN" dirty="0" smtClean="0">
              <a:ea typeface="SimSun" charset="-122"/>
            </a:endParaRPr>
          </a:p>
          <a:p>
            <a:pPr marL="461963" indent="-461963">
              <a:lnSpc>
                <a:spcPct val="130000"/>
              </a:lnSpc>
              <a:buFont typeface="Wingdings" pitchFamily="2" charset="2"/>
              <a:buNone/>
            </a:pPr>
            <a:r>
              <a:rPr lang="en-US" altLang="zh-CN" dirty="0" smtClean="0">
                <a:ea typeface="SimSun" charset="-122"/>
              </a:rPr>
              <a:t>	</a:t>
            </a:r>
          </a:p>
        </p:txBody>
      </p:sp>
      <p:graphicFrame>
        <p:nvGraphicFramePr>
          <p:cNvPr id="14344" name="Object 11"/>
          <p:cNvGraphicFramePr>
            <a:graphicFrameLocks noChangeAspect="1"/>
          </p:cNvGraphicFramePr>
          <p:nvPr>
            <p:extLst>
              <p:ext uri="{D42A27DB-BD31-4B8C-83A1-F6EECF244321}">
                <p14:modId xmlns:p14="http://schemas.microsoft.com/office/powerpoint/2010/main" val="129022282"/>
              </p:ext>
            </p:extLst>
          </p:nvPr>
        </p:nvGraphicFramePr>
        <p:xfrm>
          <a:off x="814388" y="4833938"/>
          <a:ext cx="2538412" cy="1162050"/>
        </p:xfrm>
        <a:graphic>
          <a:graphicData uri="http://schemas.openxmlformats.org/presentationml/2006/ole">
            <mc:AlternateContent xmlns:mc="http://schemas.openxmlformats.org/markup-compatibility/2006">
              <mc:Choice xmlns:v="urn:schemas-microsoft-com:vml" Requires="v">
                <p:oleObj spid="_x0000_s245765" name="Equation" r:id="rId3" imgW="2577960" imgH="1180800" progId="Equation.DSMT4">
                  <p:embed/>
                </p:oleObj>
              </mc:Choice>
              <mc:Fallback>
                <p:oleObj name="Equation" r:id="rId3" imgW="2577960" imgH="1180800" progId="Equation.DSMT4">
                  <p:embed/>
                  <p:pic>
                    <p:nvPicPr>
                      <p:cNvPr id="0" name=""/>
                      <p:cNvPicPr>
                        <a:picLocks noChangeAspect="1" noChangeArrowheads="1"/>
                      </p:cNvPicPr>
                      <p:nvPr/>
                    </p:nvPicPr>
                    <p:blipFill>
                      <a:blip r:embed="rId4"/>
                      <a:srcRect/>
                      <a:stretch>
                        <a:fillRect/>
                      </a:stretch>
                    </p:blipFill>
                    <p:spPr bwMode="auto">
                      <a:xfrm>
                        <a:off x="814388" y="4833938"/>
                        <a:ext cx="2538412"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7" name="Text Box 12"/>
          <p:cNvSpPr txBox="1">
            <a:spLocks noChangeArrowheads="1"/>
          </p:cNvSpPr>
          <p:nvPr/>
        </p:nvSpPr>
        <p:spPr bwMode="auto">
          <a:xfrm>
            <a:off x="4291013" y="4881563"/>
            <a:ext cx="3302507" cy="461665"/>
          </a:xfrm>
          <a:prstGeom prst="rect">
            <a:avLst/>
          </a:prstGeom>
          <a:noFill/>
          <a:ln w="25400">
            <a:noFill/>
            <a:miter lim="800000"/>
            <a:headEnd/>
            <a:tailEnd/>
          </a:ln>
        </p:spPr>
        <p:txBody>
          <a:bodyPr wrap="none">
            <a:spAutoFit/>
          </a:bodyPr>
          <a:lstStyle/>
          <a:p>
            <a:r>
              <a:rPr lang="en-US" altLang="zh-CN" dirty="0">
                <a:latin typeface="+mj-lt"/>
              </a:rPr>
              <a:t>the </a:t>
            </a:r>
            <a:r>
              <a:rPr lang="en-US" altLang="zh-CN" dirty="0" smtClean="0">
                <a:latin typeface="+mj-lt"/>
              </a:rPr>
              <a:t>power </a:t>
            </a:r>
            <a:r>
              <a:rPr lang="en-US" altLang="zh-CN" dirty="0">
                <a:latin typeface="+mj-lt"/>
              </a:rPr>
              <a:t>flow equations</a:t>
            </a:r>
          </a:p>
        </p:txBody>
      </p:sp>
      <p:sp>
        <p:nvSpPr>
          <p:cNvPr id="14348" name="Text Box 13"/>
          <p:cNvSpPr txBox="1">
            <a:spLocks noChangeArrowheads="1"/>
          </p:cNvSpPr>
          <p:nvPr/>
        </p:nvSpPr>
        <p:spPr bwMode="auto">
          <a:xfrm>
            <a:off x="4290586" y="5486400"/>
            <a:ext cx="3786614" cy="461665"/>
          </a:xfrm>
          <a:prstGeom prst="rect">
            <a:avLst/>
          </a:prstGeom>
          <a:noFill/>
          <a:ln w="25400">
            <a:noFill/>
            <a:miter lim="800000"/>
            <a:headEnd/>
            <a:tailEnd/>
          </a:ln>
        </p:spPr>
        <p:txBody>
          <a:bodyPr wrap="none">
            <a:spAutoFit/>
          </a:bodyPr>
          <a:lstStyle/>
          <a:p>
            <a:r>
              <a:rPr lang="en-US" altLang="zh-CN" dirty="0">
                <a:latin typeface="+mn-lt"/>
              </a:rPr>
              <a:t>line active power flow vector</a:t>
            </a:r>
          </a:p>
        </p:txBody>
      </p:sp>
      <p:sp>
        <p:nvSpPr>
          <p:cNvPr id="10" name="Slide Number Placeholder 2"/>
          <p:cNvSpPr>
            <a:spLocks noGrp="1"/>
          </p:cNvSpPr>
          <p:nvPr>
            <p:ph type="sldNum" sz="quarter" idx="12"/>
          </p:nvPr>
        </p:nvSpPr>
        <p:spPr>
          <a:xfrm>
            <a:off x="7086600" y="6324600"/>
            <a:ext cx="1905000" cy="457200"/>
          </a:xfrm>
        </p:spPr>
        <p:txBody>
          <a:bodyPr/>
          <a:lstStyle/>
          <a:p>
            <a:pPr>
              <a:defRPr/>
            </a:pPr>
            <a:fld id="{F29487AF-22CC-4BA0-9E2C-52E5FAE8988A}" type="slidenum">
              <a:rPr lang="en-US" smtClean="0"/>
              <a:pPr>
                <a:defRPr/>
              </a:pPr>
              <a:t>19</a:t>
            </a:fld>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1143000" y="2057400"/>
                <a:ext cx="1870833" cy="710451"/>
              </a:xfrm>
              <a:prstGeom prst="rect">
                <a:avLst/>
              </a:prstGeom>
              <a:noFill/>
            </p:spPr>
            <p:txBody>
              <a:bodyPr wrap="none" rtlCol="0">
                <a:spAutoFit/>
              </a:bodyPr>
              <a:lstStyle/>
              <a:p>
                <a14:m>
                  <m:oMath xmlns:m="http://schemas.openxmlformats.org/officeDocument/2006/math">
                    <m:r>
                      <a:rPr lang="en-US" b="1" i="0" smtClean="0">
                        <a:latin typeface="Cambria Math"/>
                      </a:rPr>
                      <m:t>𝐱</m:t>
                    </m:r>
                    <m:r>
                      <a:rPr lang="en-US" b="0" i="1" smtClean="0">
                        <a:latin typeface="Cambria Math"/>
                      </a:rPr>
                      <m:t>= </m:t>
                    </m:r>
                    <m:d>
                      <m:dPr>
                        <m:begChr m:val="["/>
                        <m:endChr m:val="]"/>
                        <m:ctrlPr>
                          <a:rPr lang="en-US" b="0" i="1" smtClean="0">
                            <a:latin typeface="Cambria Math"/>
                          </a:rPr>
                        </m:ctrlPr>
                      </m:dPr>
                      <m:e>
                        <m:m>
                          <m:mPr>
                            <m:mcs>
                              <m:mc>
                                <m:mcPr>
                                  <m:count m:val="1"/>
                                  <m:mcJc m:val="center"/>
                                </m:mcPr>
                              </m:mc>
                            </m:mcs>
                            <m:ctrlPr>
                              <a:rPr lang="en-US" b="0" i="1" smtClean="0">
                                <a:latin typeface="Cambria Math"/>
                              </a:rPr>
                            </m:ctrlPr>
                          </m:mPr>
                          <m:mr>
                            <m:e>
                              <m:r>
                                <a:rPr lang="en-US" b="1" i="0" smtClean="0">
                                  <a:latin typeface="Cambria Math"/>
                                </a:rPr>
                                <m:t>𝛉</m:t>
                              </m:r>
                            </m:e>
                          </m:mr>
                          <m:mr>
                            <m:e>
                              <m:r>
                                <a:rPr lang="en-US" b="1" i="0" smtClean="0">
                                  <a:latin typeface="Cambria Math"/>
                                </a:rPr>
                                <m:t>𝐕</m:t>
                              </m:r>
                            </m:e>
                          </m:mr>
                        </m:m>
                      </m:e>
                    </m:d>
                  </m:oMath>
                </a14:m>
                <a:r>
                  <a:rPr lang="en-US" dirty="0" smtClean="0"/>
                  <a:t> with</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143000" y="2057400"/>
                <a:ext cx="1870833" cy="710451"/>
              </a:xfrm>
              <a:prstGeom prst="rect">
                <a:avLst/>
              </a:prstGeom>
              <a:blipFill rotWithShape="1">
                <a:blip r:embed="rId5"/>
                <a:stretch>
                  <a:fillRect r="-4248" b="-8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296463" y="1981200"/>
                <a:ext cx="3028137" cy="8440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0" smtClean="0">
                          <a:latin typeface="Cambria Math"/>
                        </a:rPr>
                        <m:t>𝛉</m:t>
                      </m:r>
                      <m:r>
                        <a:rPr lang="en-US" b="0" i="0" smtClean="0">
                          <a:latin typeface="Cambria Math"/>
                        </a:rPr>
                        <m:t>= </m:t>
                      </m:r>
                      <m:sSup>
                        <m:sSupPr>
                          <m:ctrlPr>
                            <a:rPr lang="en-US" b="0" i="1" smtClean="0">
                              <a:latin typeface="Cambria Math"/>
                            </a:rPr>
                          </m:ctrlPr>
                        </m:sSupPr>
                        <m:e>
                          <m:d>
                            <m:dPr>
                              <m:begChr m:val="["/>
                              <m:endChr m:val="]"/>
                              <m:ctrlPr>
                                <a:rPr lang="en-US" b="0" i="1" smtClean="0">
                                  <a:latin typeface="Cambria Math"/>
                                </a:rPr>
                              </m:ctrlPr>
                            </m:dPr>
                            <m:e>
                              <m:sSup>
                                <m:sSupPr>
                                  <m:ctrlPr>
                                    <a:rPr lang="en-US" b="0" i="1" smtClean="0">
                                      <a:latin typeface="Cambria Math"/>
                                    </a:rPr>
                                  </m:ctrlPr>
                                </m:sSupPr>
                                <m:e>
                                  <m:r>
                                    <a:rPr lang="en-US" b="0" i="1" smtClean="0">
                                      <a:latin typeface="Cambria Math"/>
                                    </a:rPr>
                                    <m:t>𝜃</m:t>
                                  </m:r>
                                </m:e>
                                <m:sup>
                                  <m:r>
                                    <a:rPr lang="en-US" b="0" i="1" smtClean="0">
                                      <a:latin typeface="Cambria Math"/>
                                    </a:rPr>
                                    <m:t>1</m:t>
                                  </m:r>
                                </m:sup>
                              </m:sSup>
                              <m:r>
                                <a:rPr lang="en-US" b="0" i="1" smtClean="0">
                                  <a:latin typeface="Cambria Math"/>
                                </a:rPr>
                                <m:t>,</m:t>
                              </m:r>
                              <m:sSup>
                                <m:sSupPr>
                                  <m:ctrlPr>
                                    <a:rPr lang="en-US" b="0" i="1" smtClean="0">
                                      <a:latin typeface="Cambria Math"/>
                                    </a:rPr>
                                  </m:ctrlPr>
                                </m:sSupPr>
                                <m:e>
                                  <m:r>
                                    <a:rPr lang="en-US" b="0" i="1" smtClean="0">
                                      <a:latin typeface="Cambria Math"/>
                                    </a:rPr>
                                    <m:t>𝜃</m:t>
                                  </m:r>
                                </m:e>
                                <m:sup>
                                  <m:r>
                                    <a:rPr lang="en-US" b="0" i="1" smtClean="0">
                                      <a:latin typeface="Cambria Math"/>
                                    </a:rPr>
                                    <m:t>2</m:t>
                                  </m:r>
                                </m:sup>
                              </m:sSup>
                              <m:r>
                                <a:rPr lang="en-US" b="0" i="1" smtClean="0">
                                  <a:latin typeface="Cambria Math"/>
                                </a:rPr>
                                <m:t>,…, </m:t>
                              </m:r>
                              <m:sSup>
                                <m:sSupPr>
                                  <m:ctrlPr>
                                    <a:rPr lang="en-US" b="0" i="1" smtClean="0">
                                      <a:latin typeface="Cambria Math"/>
                                    </a:rPr>
                                  </m:ctrlPr>
                                </m:sSupPr>
                                <m:e>
                                  <m:r>
                                    <a:rPr lang="en-US" b="0" i="1" smtClean="0">
                                      <a:latin typeface="Cambria Math"/>
                                    </a:rPr>
                                    <m:t>𝜃</m:t>
                                  </m:r>
                                </m:e>
                                <m:sup>
                                  <m:r>
                                    <a:rPr lang="en-US" b="0" i="1" smtClean="0">
                                      <a:latin typeface="Cambria Math"/>
                                    </a:rPr>
                                    <m:t>𝑁</m:t>
                                  </m:r>
                                </m:sup>
                              </m:sSup>
                            </m:e>
                          </m:d>
                        </m:e>
                        <m:sup>
                          <m:r>
                            <m:rPr>
                              <m:sty m:val="p"/>
                            </m:rPr>
                            <a:rPr lang="en-US" b="0" i="0" smtClean="0">
                              <a:latin typeface="Cambria Math"/>
                            </a:rPr>
                            <m:t>T</m:t>
                          </m:r>
                        </m:sup>
                      </m:sSup>
                    </m:oMath>
                  </m:oMathPara>
                </a14:m>
                <a:endParaRPr lang="en-US" b="0" dirty="0" smtClean="0"/>
              </a:p>
              <a:p>
                <a:pPr/>
                <a14:m>
                  <m:oMathPara xmlns:m="http://schemas.openxmlformats.org/officeDocument/2006/math">
                    <m:oMathParaPr>
                      <m:jc m:val="centerGroup"/>
                    </m:oMathParaPr>
                    <m:oMath xmlns:m="http://schemas.openxmlformats.org/officeDocument/2006/math">
                      <m:r>
                        <a:rPr lang="en-US" b="1" i="0" smtClean="0">
                          <a:latin typeface="Cambria Math"/>
                        </a:rPr>
                        <m:t>𝐕</m:t>
                      </m:r>
                      <m:r>
                        <a:rPr lang="en-US">
                          <a:latin typeface="Cambria Math"/>
                        </a:rPr>
                        <m:t>= </m:t>
                      </m:r>
                      <m:sSup>
                        <m:sSupPr>
                          <m:ctrlPr>
                            <a:rPr lang="en-US" i="1">
                              <a:latin typeface="Cambria Math"/>
                            </a:rPr>
                          </m:ctrlPr>
                        </m:sSupPr>
                        <m:e>
                          <m:d>
                            <m:dPr>
                              <m:begChr m:val="["/>
                              <m:endChr m:val="]"/>
                              <m:ctrlPr>
                                <a:rPr lang="en-US" i="1">
                                  <a:latin typeface="Cambria Math"/>
                                </a:rPr>
                              </m:ctrlPr>
                            </m:dPr>
                            <m:e>
                              <m:sSup>
                                <m:sSupPr>
                                  <m:ctrlPr>
                                    <a:rPr lang="en-US" i="1">
                                      <a:latin typeface="Cambria Math"/>
                                    </a:rPr>
                                  </m:ctrlPr>
                                </m:sSupPr>
                                <m:e>
                                  <m:r>
                                    <a:rPr lang="en-US" b="0" i="1" smtClean="0">
                                      <a:latin typeface="Cambria Math"/>
                                    </a:rPr>
                                    <m:t>𝑉</m:t>
                                  </m:r>
                                </m:e>
                                <m:sup>
                                  <m:r>
                                    <a:rPr lang="en-US" i="1">
                                      <a:latin typeface="Cambria Math"/>
                                    </a:rPr>
                                    <m:t>1</m:t>
                                  </m:r>
                                </m:sup>
                              </m:sSup>
                              <m:r>
                                <a:rPr lang="en-US" i="1">
                                  <a:latin typeface="Cambria Math"/>
                                </a:rPr>
                                <m:t>,</m:t>
                              </m:r>
                              <m:sSup>
                                <m:sSupPr>
                                  <m:ctrlPr>
                                    <a:rPr lang="en-US" i="1">
                                      <a:latin typeface="Cambria Math"/>
                                    </a:rPr>
                                  </m:ctrlPr>
                                </m:sSupPr>
                                <m:e>
                                  <m:r>
                                    <a:rPr lang="en-US" b="0" i="1" smtClean="0">
                                      <a:latin typeface="Cambria Math"/>
                                    </a:rPr>
                                    <m:t>𝑉</m:t>
                                  </m:r>
                                </m:e>
                                <m:sup>
                                  <m:r>
                                    <a:rPr lang="en-US" i="1">
                                      <a:latin typeface="Cambria Math"/>
                                    </a:rPr>
                                    <m:t>2</m:t>
                                  </m:r>
                                </m:sup>
                              </m:sSup>
                              <m:r>
                                <a:rPr lang="en-US" i="1">
                                  <a:latin typeface="Cambria Math"/>
                                </a:rPr>
                                <m:t>,…, </m:t>
                              </m:r>
                              <m:sSup>
                                <m:sSupPr>
                                  <m:ctrlPr>
                                    <a:rPr lang="en-US" i="1">
                                      <a:latin typeface="Cambria Math"/>
                                    </a:rPr>
                                  </m:ctrlPr>
                                </m:sSupPr>
                                <m:e>
                                  <m:r>
                                    <a:rPr lang="en-US" b="0" i="1" smtClean="0">
                                      <a:latin typeface="Cambria Math"/>
                                    </a:rPr>
                                    <m:t>𝑉</m:t>
                                  </m:r>
                                </m:e>
                                <m:sup>
                                  <m:r>
                                    <a:rPr lang="en-US" i="1">
                                      <a:latin typeface="Cambria Math"/>
                                    </a:rPr>
                                    <m:t>𝑁</m:t>
                                  </m:r>
                                </m:sup>
                              </m:sSup>
                            </m:e>
                          </m:d>
                        </m:e>
                        <m:sup>
                          <m:r>
                            <m:rPr>
                              <m:sty m:val="p"/>
                            </m:rPr>
                            <a:rPr lang="en-US">
                              <a:latin typeface="Cambria Math"/>
                            </a:rPr>
                            <m:t>T</m:t>
                          </m:r>
                        </m:sup>
                      </m:sSup>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3296463" y="1981200"/>
                <a:ext cx="3028137" cy="844077"/>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56116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365760" y="1600200"/>
            <a:ext cx="8535987" cy="4114800"/>
          </a:xfrm>
        </p:spPr>
        <p:txBody>
          <a:bodyPr/>
          <a:lstStyle/>
          <a:p>
            <a:r>
              <a:rPr lang="en-US" dirty="0" smtClean="0"/>
              <a:t>Midterm exam is October 21 in class; closed book and notes, but one letter-sized note sheet and simple calculators allowed</a:t>
            </a:r>
          </a:p>
          <a:p>
            <a:pPr lvl="1"/>
            <a:r>
              <a:rPr lang="en-US" dirty="0"/>
              <a:t>Test covers up to </a:t>
            </a:r>
            <a:r>
              <a:rPr lang="en-US" dirty="0" smtClean="0"/>
              <a:t>dc power flow </a:t>
            </a:r>
            <a:r>
              <a:rPr lang="en-US" smtClean="0"/>
              <a:t>(everything before </a:t>
            </a:r>
            <a:r>
              <a:rPr lang="en-US" dirty="0" smtClean="0"/>
              <a:t>today’s lecture)</a:t>
            </a:r>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a:t>
            </a:fld>
            <a:endParaRPr lang="en-US" dirty="0"/>
          </a:p>
        </p:txBody>
      </p:sp>
    </p:spTree>
    <p:extLst>
      <p:ext uri="{BB962C8B-B14F-4D97-AF65-F5344CB8AC3E}">
        <p14:creationId xmlns:p14="http://schemas.microsoft.com/office/powerpoint/2010/main" val="3402239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Grp="1" noChangeArrowheads="1"/>
          </p:cNvSpPr>
          <p:nvPr>
            <p:ph type="title"/>
          </p:nvPr>
        </p:nvSpPr>
        <p:spPr/>
        <p:txBody>
          <a:bodyPr/>
          <a:lstStyle/>
          <a:p>
            <a:r>
              <a:rPr lang="en-US" altLang="zh-CN" dirty="0" smtClean="0">
                <a:ea typeface="SimSun" charset="-122"/>
              </a:rPr>
              <a:t>Problem Formulation</a:t>
            </a:r>
          </a:p>
        </p:txBody>
      </p:sp>
      <p:graphicFrame>
        <p:nvGraphicFramePr>
          <p:cNvPr id="15362" name="Object 4"/>
          <p:cNvGraphicFramePr>
            <a:graphicFrameLocks noChangeAspect="1"/>
          </p:cNvGraphicFramePr>
          <p:nvPr>
            <p:extLst>
              <p:ext uri="{D42A27DB-BD31-4B8C-83A1-F6EECF244321}">
                <p14:modId xmlns:p14="http://schemas.microsoft.com/office/powerpoint/2010/main" val="509947534"/>
              </p:ext>
            </p:extLst>
          </p:nvPr>
        </p:nvGraphicFramePr>
        <p:xfrm>
          <a:off x="463550" y="2514600"/>
          <a:ext cx="7983538" cy="836613"/>
        </p:xfrm>
        <a:graphic>
          <a:graphicData uri="http://schemas.openxmlformats.org/presentationml/2006/ole">
            <mc:AlternateContent xmlns:mc="http://schemas.openxmlformats.org/markup-compatibility/2006">
              <mc:Choice xmlns:v="urn:schemas-microsoft-com:vml" Requires="v">
                <p:oleObj spid="_x0000_s246798" name="Equation" r:id="rId3" imgW="7912080" imgH="774360" progId="Equation.DSMT4">
                  <p:embed/>
                </p:oleObj>
              </mc:Choice>
              <mc:Fallback>
                <p:oleObj name="Equation" r:id="rId3" imgW="7912080" imgH="774360" progId="Equation.DSMT4">
                  <p:embed/>
                  <p:pic>
                    <p:nvPicPr>
                      <p:cNvPr id="0" name=""/>
                      <p:cNvPicPr>
                        <a:picLocks noChangeAspect="1" noChangeArrowheads="1"/>
                      </p:cNvPicPr>
                      <p:nvPr/>
                    </p:nvPicPr>
                    <p:blipFill>
                      <a:blip r:embed="rId4"/>
                      <a:srcRect/>
                      <a:stretch>
                        <a:fillRect/>
                      </a:stretch>
                    </p:blipFill>
                    <p:spPr bwMode="auto">
                      <a:xfrm>
                        <a:off x="463550" y="2514600"/>
                        <a:ext cx="7983538" cy="836613"/>
                      </a:xfrm>
                      <a:prstGeom prst="rect">
                        <a:avLst/>
                      </a:prstGeom>
                      <a:noFill/>
                      <a:ln>
                        <a:noFill/>
                      </a:ln>
                      <a:effectLst/>
                      <a:extLst/>
                    </p:spPr>
                  </p:pic>
                </p:oleObj>
              </mc:Fallback>
            </mc:AlternateContent>
          </a:graphicData>
        </a:graphic>
      </p:graphicFrame>
      <p:graphicFrame>
        <p:nvGraphicFramePr>
          <p:cNvPr id="15363" name="Object 5"/>
          <p:cNvGraphicFramePr>
            <a:graphicFrameLocks noChangeAspect="1"/>
          </p:cNvGraphicFramePr>
          <p:nvPr>
            <p:extLst>
              <p:ext uri="{D42A27DB-BD31-4B8C-83A1-F6EECF244321}">
                <p14:modId xmlns:p14="http://schemas.microsoft.com/office/powerpoint/2010/main" val="13669100"/>
              </p:ext>
            </p:extLst>
          </p:nvPr>
        </p:nvGraphicFramePr>
        <p:xfrm>
          <a:off x="311150" y="4953000"/>
          <a:ext cx="8202613" cy="615950"/>
        </p:xfrm>
        <a:graphic>
          <a:graphicData uri="http://schemas.openxmlformats.org/presentationml/2006/ole">
            <mc:AlternateContent xmlns:mc="http://schemas.openxmlformats.org/markup-compatibility/2006">
              <mc:Choice xmlns:v="urn:schemas-microsoft-com:vml" Requires="v">
                <p:oleObj spid="_x0000_s246799" name="Equation" r:id="rId5" imgW="8966160" imgH="672840" progId="Equation.DSMT4">
                  <p:embed/>
                </p:oleObj>
              </mc:Choice>
              <mc:Fallback>
                <p:oleObj name="Equation" r:id="rId5" imgW="8966160" imgH="672840" progId="Equation.DSMT4">
                  <p:embed/>
                  <p:pic>
                    <p:nvPicPr>
                      <p:cNvPr id="0" name=""/>
                      <p:cNvPicPr>
                        <a:picLocks noChangeAspect="1" noChangeArrowheads="1"/>
                      </p:cNvPicPr>
                      <p:nvPr/>
                    </p:nvPicPr>
                    <p:blipFill>
                      <a:blip r:embed="rId6"/>
                      <a:srcRect/>
                      <a:stretch>
                        <a:fillRect/>
                      </a:stretch>
                    </p:blipFill>
                    <p:spPr bwMode="auto">
                      <a:xfrm>
                        <a:off x="311150" y="4953000"/>
                        <a:ext cx="8202613" cy="615950"/>
                      </a:xfrm>
                      <a:prstGeom prst="rect">
                        <a:avLst/>
                      </a:prstGeom>
                      <a:noFill/>
                      <a:ln>
                        <a:noFill/>
                      </a:ln>
                      <a:effectLst/>
                      <a:extLst/>
                    </p:spPr>
                  </p:pic>
                </p:oleObj>
              </mc:Fallback>
            </mc:AlternateContent>
          </a:graphicData>
        </a:graphic>
      </p:graphicFrame>
      <p:graphicFrame>
        <p:nvGraphicFramePr>
          <p:cNvPr id="15364" name="Object 6"/>
          <p:cNvGraphicFramePr>
            <a:graphicFrameLocks noChangeAspect="1"/>
          </p:cNvGraphicFramePr>
          <p:nvPr>
            <p:extLst>
              <p:ext uri="{D42A27DB-BD31-4B8C-83A1-F6EECF244321}">
                <p14:modId xmlns:p14="http://schemas.microsoft.com/office/powerpoint/2010/main" val="1982736221"/>
              </p:ext>
            </p:extLst>
          </p:nvPr>
        </p:nvGraphicFramePr>
        <p:xfrm>
          <a:off x="501650" y="1422400"/>
          <a:ext cx="2565400" cy="927100"/>
        </p:xfrm>
        <a:graphic>
          <a:graphicData uri="http://schemas.openxmlformats.org/presentationml/2006/ole">
            <mc:AlternateContent xmlns:mc="http://schemas.openxmlformats.org/markup-compatibility/2006">
              <mc:Choice xmlns:v="urn:schemas-microsoft-com:vml" Requires="v">
                <p:oleObj spid="_x0000_s246800" name="Equation" r:id="rId7" imgW="2565360" imgH="927000" progId="Equation.DSMT4">
                  <p:embed/>
                </p:oleObj>
              </mc:Choice>
              <mc:Fallback>
                <p:oleObj name="Equation" r:id="rId7" imgW="2565360" imgH="927000" progId="Equation.DSMT4">
                  <p:embed/>
                  <p:pic>
                    <p:nvPicPr>
                      <p:cNvPr id="0" name=""/>
                      <p:cNvPicPr>
                        <a:picLocks noChangeAspect="1" noChangeArrowheads="1"/>
                      </p:cNvPicPr>
                      <p:nvPr/>
                    </p:nvPicPr>
                    <p:blipFill>
                      <a:blip r:embed="rId8"/>
                      <a:srcRect/>
                      <a:stretch>
                        <a:fillRect/>
                      </a:stretch>
                    </p:blipFill>
                    <p:spPr bwMode="auto">
                      <a:xfrm>
                        <a:off x="501650" y="1422400"/>
                        <a:ext cx="256540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5" name="Object 7"/>
          <p:cNvGraphicFramePr>
            <a:graphicFrameLocks noChangeAspect="1"/>
          </p:cNvGraphicFramePr>
          <p:nvPr>
            <p:extLst>
              <p:ext uri="{D42A27DB-BD31-4B8C-83A1-F6EECF244321}">
                <p14:modId xmlns:p14="http://schemas.microsoft.com/office/powerpoint/2010/main" val="2154435523"/>
              </p:ext>
            </p:extLst>
          </p:nvPr>
        </p:nvGraphicFramePr>
        <p:xfrm>
          <a:off x="463550" y="3352800"/>
          <a:ext cx="7986713" cy="806450"/>
        </p:xfrm>
        <a:graphic>
          <a:graphicData uri="http://schemas.openxmlformats.org/presentationml/2006/ole">
            <mc:AlternateContent xmlns:mc="http://schemas.openxmlformats.org/markup-compatibility/2006">
              <mc:Choice xmlns:v="urn:schemas-microsoft-com:vml" Requires="v">
                <p:oleObj spid="_x0000_s246801" name="Equation" r:id="rId9" imgW="7886520" imgH="774360" progId="Equation.DSMT4">
                  <p:embed/>
                </p:oleObj>
              </mc:Choice>
              <mc:Fallback>
                <p:oleObj name="Equation" r:id="rId9" imgW="7886520" imgH="774360" progId="Equation.DSMT4">
                  <p:embed/>
                  <p:pic>
                    <p:nvPicPr>
                      <p:cNvPr id="0" name=""/>
                      <p:cNvPicPr>
                        <a:picLocks noChangeAspect="1" noChangeArrowheads="1"/>
                      </p:cNvPicPr>
                      <p:nvPr/>
                    </p:nvPicPr>
                    <p:blipFill>
                      <a:blip r:embed="rId10"/>
                      <a:srcRect/>
                      <a:stretch>
                        <a:fillRect/>
                      </a:stretch>
                    </p:blipFill>
                    <p:spPr bwMode="auto">
                      <a:xfrm>
                        <a:off x="463550" y="3352800"/>
                        <a:ext cx="7986713" cy="806450"/>
                      </a:xfrm>
                      <a:prstGeom prst="rect">
                        <a:avLst/>
                      </a:prstGeom>
                      <a:noFill/>
                      <a:ln>
                        <a:noFill/>
                      </a:ln>
                      <a:effectLst/>
                      <a:extLst/>
                    </p:spPr>
                  </p:pic>
                </p:oleObj>
              </mc:Fallback>
            </mc:AlternateContent>
          </a:graphicData>
        </a:graphic>
      </p:graphicFrame>
      <p:sp>
        <p:nvSpPr>
          <p:cNvPr id="7" name="Slide Number Placeholder 2"/>
          <p:cNvSpPr>
            <a:spLocks noGrp="1"/>
          </p:cNvSpPr>
          <p:nvPr>
            <p:ph type="sldNum" sz="quarter" idx="12"/>
          </p:nvPr>
        </p:nvSpPr>
        <p:spPr>
          <a:xfrm>
            <a:off x="7086600" y="6324600"/>
            <a:ext cx="1905000" cy="457200"/>
          </a:xfrm>
        </p:spPr>
        <p:txBody>
          <a:bodyPr/>
          <a:lstStyle/>
          <a:p>
            <a:pPr>
              <a:defRPr/>
            </a:pPr>
            <a:fld id="{F29487AF-22CC-4BA0-9E2C-52E5FAE8988A}" type="slidenum">
              <a:rPr lang="en-US" smtClean="0"/>
              <a:pPr>
                <a:defRPr/>
              </a:pPr>
              <a:t>20</a:t>
            </a:fld>
            <a:endParaRPr lang="en-US" dirty="0"/>
          </a:p>
        </p:txBody>
      </p:sp>
      <p:sp>
        <p:nvSpPr>
          <p:cNvPr id="2" name="TextBox 1"/>
          <p:cNvSpPr txBox="1"/>
          <p:nvPr/>
        </p:nvSpPr>
        <p:spPr>
          <a:xfrm>
            <a:off x="3276600" y="1676400"/>
            <a:ext cx="1024639" cy="461665"/>
          </a:xfrm>
          <a:prstGeom prst="rect">
            <a:avLst/>
          </a:prstGeom>
          <a:noFill/>
        </p:spPr>
        <p:txBody>
          <a:bodyPr wrap="none" rtlCol="0">
            <a:spAutoFit/>
          </a:bodyPr>
          <a:lstStyle/>
          <a:p>
            <a:r>
              <a:rPr lang="en-US" dirty="0" smtClean="0"/>
              <a:t>where</a:t>
            </a:r>
            <a:endParaRPr lang="en-US" dirty="0"/>
          </a:p>
        </p:txBody>
      </p:sp>
      <p:sp>
        <p:nvSpPr>
          <p:cNvPr id="3" name="Down Arrow 2"/>
          <p:cNvSpPr/>
          <p:nvPr/>
        </p:nvSpPr>
        <p:spPr bwMode="auto">
          <a:xfrm rot="7782999">
            <a:off x="8192726" y="3888897"/>
            <a:ext cx="171797" cy="3810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4" name="TextBox 3"/>
          <p:cNvSpPr txBox="1"/>
          <p:nvPr/>
        </p:nvSpPr>
        <p:spPr>
          <a:xfrm>
            <a:off x="7490754" y="4267200"/>
            <a:ext cx="1348446" cy="461665"/>
          </a:xfrm>
          <a:prstGeom prst="rect">
            <a:avLst/>
          </a:prstGeom>
          <a:noFill/>
        </p:spPr>
        <p:txBody>
          <a:bodyPr wrap="none" rtlCol="0">
            <a:spAutoFit/>
          </a:bodyPr>
          <a:lstStyle/>
          <a:p>
            <a:r>
              <a:rPr lang="en-US" dirty="0" smtClean="0"/>
              <a:t>constant</a:t>
            </a:r>
            <a:endParaRPr lang="en-US" dirty="0"/>
          </a:p>
        </p:txBody>
      </p:sp>
    </p:spTree>
    <p:extLst>
      <p:ext uri="{BB962C8B-B14F-4D97-AF65-F5344CB8AC3E}">
        <p14:creationId xmlns:p14="http://schemas.microsoft.com/office/powerpoint/2010/main" val="2639335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r>
              <a:rPr lang="en-US" altLang="zh-CN" dirty="0" smtClean="0">
                <a:ea typeface="SimSun" charset="-122"/>
              </a:rPr>
              <a:t>First-order Approximation</a:t>
            </a:r>
          </a:p>
        </p:txBody>
      </p:sp>
      <p:sp>
        <p:nvSpPr>
          <p:cNvPr id="16392" name="Rectangle 3"/>
          <p:cNvSpPr>
            <a:spLocks noGrp="1" noChangeArrowheads="1"/>
          </p:cNvSpPr>
          <p:nvPr>
            <p:ph type="body" idx="1"/>
          </p:nvPr>
        </p:nvSpPr>
        <p:spPr>
          <a:xfrm>
            <a:off x="365760" y="1280160"/>
            <a:ext cx="8244840" cy="5273040"/>
          </a:xfrm>
        </p:spPr>
        <p:txBody>
          <a:bodyPr/>
          <a:lstStyle/>
          <a:p>
            <a:pPr marL="461963" indent="-461963">
              <a:spcBef>
                <a:spcPct val="0"/>
              </a:spcBef>
            </a:pPr>
            <a:r>
              <a:rPr lang="en-US" altLang="zh-CN" dirty="0" smtClean="0">
                <a:ea typeface="SimSun" charset="-122"/>
              </a:rPr>
              <a:t>For a </a:t>
            </a:r>
            <a:r>
              <a:rPr lang="en-US" altLang="zh-CN" i="1" dirty="0" smtClean="0">
                <a:latin typeface="Times New Roman" pitchFamily="18" charset="0"/>
                <a:ea typeface="SimSun" charset="-122"/>
              </a:rPr>
              <a:t>small</a:t>
            </a:r>
            <a:r>
              <a:rPr lang="en-US" altLang="zh-CN" i="1" dirty="0" smtClean="0">
                <a:ea typeface="SimSun" charset="-122"/>
              </a:rPr>
              <a:t> </a:t>
            </a:r>
            <a:r>
              <a:rPr lang="en-US" altLang="zh-CN" dirty="0" smtClean="0">
                <a:ea typeface="SimSun" charset="-122"/>
              </a:rPr>
              <a:t>change, </a:t>
            </a:r>
            <a:r>
              <a:rPr lang="en-US" altLang="zh-CN" dirty="0" smtClean="0">
                <a:ea typeface="SimSun" charset="-122"/>
                <a:sym typeface="Symbol"/>
              </a:rPr>
              <a:t></a:t>
            </a:r>
            <a:r>
              <a:rPr lang="en-US" altLang="zh-CN" b="1" dirty="0" smtClean="0">
                <a:ea typeface="SimSun" charset="-122"/>
              </a:rPr>
              <a:t>p</a:t>
            </a:r>
            <a:r>
              <a:rPr lang="en-US" altLang="zh-CN" dirty="0" smtClean="0">
                <a:ea typeface="SimSun" charset="-122"/>
              </a:rPr>
              <a:t>, that moves the injection from </a:t>
            </a:r>
            <a:r>
              <a:rPr lang="en-US" altLang="zh-CN" b="1" dirty="0" smtClean="0">
                <a:ea typeface="SimSun" charset="-122"/>
              </a:rPr>
              <a:t>p</a:t>
            </a:r>
            <a:r>
              <a:rPr lang="en-US" altLang="zh-CN" baseline="30000" dirty="0" smtClean="0">
                <a:ea typeface="SimSun" charset="-122"/>
              </a:rPr>
              <a:t>(0)  </a:t>
            </a:r>
            <a:r>
              <a:rPr lang="en-US" altLang="zh-CN" dirty="0" smtClean="0">
                <a:ea typeface="SimSun" charset="-122"/>
              </a:rPr>
              <a:t>to </a:t>
            </a:r>
            <a:r>
              <a:rPr lang="en-US" altLang="zh-CN" b="1" dirty="0">
                <a:ea typeface="SimSun" charset="-122"/>
              </a:rPr>
              <a:t>p</a:t>
            </a:r>
            <a:r>
              <a:rPr lang="en-US" altLang="zh-CN" baseline="30000" dirty="0">
                <a:ea typeface="SimSun" charset="-122"/>
              </a:rPr>
              <a:t>(0)</a:t>
            </a:r>
            <a:r>
              <a:rPr lang="en-US" altLang="zh-CN" dirty="0" smtClean="0">
                <a:ea typeface="SimSun" charset="-122"/>
              </a:rPr>
              <a:t> +</a:t>
            </a:r>
            <a:r>
              <a:rPr lang="en-US" altLang="zh-CN" dirty="0" smtClean="0">
                <a:ea typeface="SimSun" charset="-122"/>
                <a:sym typeface="Symbol"/>
              </a:rPr>
              <a:t> </a:t>
            </a:r>
            <a:r>
              <a:rPr lang="en-US" altLang="zh-CN" dirty="0">
                <a:ea typeface="SimSun" charset="-122"/>
                <a:sym typeface="Symbol"/>
              </a:rPr>
              <a:t></a:t>
            </a:r>
            <a:r>
              <a:rPr lang="en-US" altLang="zh-CN" b="1" dirty="0">
                <a:ea typeface="SimSun" charset="-122"/>
              </a:rPr>
              <a:t>p</a:t>
            </a:r>
            <a:r>
              <a:rPr lang="en-US" altLang="zh-CN" dirty="0" smtClean="0">
                <a:ea typeface="SimSun" charset="-122"/>
              </a:rPr>
              <a:t> , we have a  corresponding change in the state </a:t>
            </a:r>
            <a:r>
              <a:rPr lang="en-US" altLang="zh-CN" dirty="0" smtClean="0">
                <a:ea typeface="SimSun" charset="-122"/>
                <a:sym typeface="Symbol"/>
              </a:rPr>
              <a:t></a:t>
            </a:r>
            <a:r>
              <a:rPr lang="en-US" altLang="zh-CN" b="1" dirty="0" smtClean="0">
                <a:ea typeface="SimSun" charset="-122"/>
                <a:sym typeface="Symbol"/>
              </a:rPr>
              <a:t>x</a:t>
            </a:r>
            <a:r>
              <a:rPr lang="en-US" altLang="zh-CN" dirty="0" smtClean="0">
                <a:ea typeface="SimSun" charset="-122"/>
              </a:rPr>
              <a:t> satisfying</a:t>
            </a:r>
            <a:br>
              <a:rPr lang="en-US" altLang="zh-CN" dirty="0" smtClean="0">
                <a:ea typeface="SimSun" charset="-122"/>
              </a:rPr>
            </a:br>
            <a:r>
              <a:rPr lang="en-US" altLang="zh-CN" dirty="0" smtClean="0">
                <a:ea typeface="SimSun" charset="-122"/>
              </a:rPr>
              <a:t/>
            </a:r>
            <a:br>
              <a:rPr lang="en-US" altLang="zh-CN" dirty="0" smtClean="0">
                <a:ea typeface="SimSun" charset="-122"/>
              </a:rPr>
            </a:br>
            <a:endParaRPr lang="en-US" altLang="zh-CN" dirty="0" smtClean="0">
              <a:ea typeface="SimSun" charset="-122"/>
            </a:endParaRPr>
          </a:p>
          <a:p>
            <a:pPr marL="461963" indent="-461963">
              <a:spcBef>
                <a:spcPct val="0"/>
              </a:spcBef>
            </a:pPr>
            <a:r>
              <a:rPr lang="en-US" altLang="zh-CN" dirty="0" smtClean="0">
                <a:ea typeface="SimSun" charset="-122"/>
              </a:rPr>
              <a:t>We apply a first-order </a:t>
            </a:r>
            <a:r>
              <a:rPr lang="en-US" altLang="zh-CN" dirty="0">
                <a:ea typeface="SimSun" charset="-122"/>
              </a:rPr>
              <a:t>Taylor’s series expansion </a:t>
            </a:r>
            <a:r>
              <a:rPr lang="en-US" altLang="zh-CN" dirty="0" smtClean="0">
                <a:ea typeface="SimSun" charset="-122"/>
              </a:rPr>
              <a:t>as</a:t>
            </a:r>
            <a:endParaRPr lang="zh-CN" altLang="en-US" dirty="0" smtClean="0">
              <a:ea typeface="SimSun" charset="-122"/>
            </a:endParaRPr>
          </a:p>
        </p:txBody>
      </p:sp>
      <p:graphicFrame>
        <p:nvGraphicFramePr>
          <p:cNvPr id="16390" name="Object 11"/>
          <p:cNvGraphicFramePr>
            <a:graphicFrameLocks noChangeAspect="1"/>
          </p:cNvGraphicFramePr>
          <p:nvPr>
            <p:extLst>
              <p:ext uri="{D42A27DB-BD31-4B8C-83A1-F6EECF244321}">
                <p14:modId xmlns:p14="http://schemas.microsoft.com/office/powerpoint/2010/main" val="1573391773"/>
              </p:ext>
            </p:extLst>
          </p:nvPr>
        </p:nvGraphicFramePr>
        <p:xfrm>
          <a:off x="1447800" y="2667000"/>
          <a:ext cx="3822700" cy="469900"/>
        </p:xfrm>
        <a:graphic>
          <a:graphicData uri="http://schemas.openxmlformats.org/presentationml/2006/ole">
            <mc:AlternateContent xmlns:mc="http://schemas.openxmlformats.org/markup-compatibility/2006">
              <mc:Choice xmlns:v="urn:schemas-microsoft-com:vml" Requires="v">
                <p:oleObj spid="_x0000_s247816" name="Equation" r:id="rId3" imgW="3822480" imgH="469800" progId="Equation.DSMT4">
                  <p:embed/>
                </p:oleObj>
              </mc:Choice>
              <mc:Fallback>
                <p:oleObj name="Equation" r:id="rId3" imgW="3822480" imgH="469800" progId="Equation.DSMT4">
                  <p:embed/>
                  <p:pic>
                    <p:nvPicPr>
                      <p:cNvPr id="0" name=""/>
                      <p:cNvPicPr>
                        <a:picLocks noChangeAspect="1" noChangeArrowheads="1"/>
                      </p:cNvPicPr>
                      <p:nvPr/>
                    </p:nvPicPr>
                    <p:blipFill>
                      <a:blip r:embed="rId4"/>
                      <a:srcRect/>
                      <a:stretch>
                        <a:fillRect/>
                      </a:stretch>
                    </p:blipFill>
                    <p:spPr bwMode="auto">
                      <a:xfrm>
                        <a:off x="1447800" y="2667000"/>
                        <a:ext cx="38227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64991344"/>
              </p:ext>
            </p:extLst>
          </p:nvPr>
        </p:nvGraphicFramePr>
        <p:xfrm>
          <a:off x="838200" y="3962400"/>
          <a:ext cx="7508875" cy="2506662"/>
        </p:xfrm>
        <a:graphic>
          <a:graphicData uri="http://schemas.openxmlformats.org/presentationml/2006/ole">
            <mc:AlternateContent xmlns:mc="http://schemas.openxmlformats.org/markup-compatibility/2006">
              <mc:Choice xmlns:v="urn:schemas-microsoft-com:vml" Requires="v">
                <p:oleObj spid="_x0000_s247817" name="Equation" r:id="rId5" imgW="8026200" imgH="2679480" progId="Equation.DSMT4">
                  <p:embed/>
                </p:oleObj>
              </mc:Choice>
              <mc:Fallback>
                <p:oleObj name="Equation" r:id="rId5" imgW="8026200" imgH="2679480" progId="Equation.DSMT4">
                  <p:embed/>
                  <p:pic>
                    <p:nvPicPr>
                      <p:cNvPr id="0" name=""/>
                      <p:cNvPicPr>
                        <a:picLocks noChangeAspect="1" noChangeArrowheads="1"/>
                      </p:cNvPicPr>
                      <p:nvPr/>
                    </p:nvPicPr>
                    <p:blipFill>
                      <a:blip r:embed="rId6"/>
                      <a:srcRect/>
                      <a:stretch>
                        <a:fillRect/>
                      </a:stretch>
                    </p:blipFill>
                    <p:spPr bwMode="auto">
                      <a:xfrm>
                        <a:off x="838200" y="3962400"/>
                        <a:ext cx="7508875" cy="2506662"/>
                      </a:xfrm>
                      <a:prstGeom prst="rect">
                        <a:avLst/>
                      </a:prstGeom>
                      <a:noFill/>
                      <a:ln>
                        <a:noFill/>
                      </a:ln>
                      <a:effectLst/>
                    </p:spPr>
                  </p:pic>
                </p:oleObj>
              </mc:Fallback>
            </mc:AlternateContent>
          </a:graphicData>
        </a:graphic>
      </p:graphicFrame>
      <p:sp>
        <p:nvSpPr>
          <p:cNvPr id="6" name="Slide Number Placeholder 2"/>
          <p:cNvSpPr>
            <a:spLocks noGrp="1"/>
          </p:cNvSpPr>
          <p:nvPr>
            <p:ph type="sldNum" sz="quarter" idx="12"/>
          </p:nvPr>
        </p:nvSpPr>
        <p:spPr>
          <a:xfrm>
            <a:off x="7086600" y="6324600"/>
            <a:ext cx="1905000" cy="457200"/>
          </a:xfrm>
        </p:spPr>
        <p:txBody>
          <a:bodyPr/>
          <a:lstStyle/>
          <a:p>
            <a:pPr>
              <a:defRPr/>
            </a:pPr>
            <a:fld id="{F29487AF-22CC-4BA0-9E2C-52E5FAE8988A}" type="slidenum">
              <a:rPr lang="en-US" smtClean="0"/>
              <a:pPr>
                <a:defRPr/>
              </a:pPr>
              <a:t>21</a:t>
            </a:fld>
            <a:endParaRPr lang="en-US" dirty="0"/>
          </a:p>
        </p:txBody>
      </p:sp>
    </p:spTree>
    <p:extLst>
      <p:ext uri="{BB962C8B-B14F-4D97-AF65-F5344CB8AC3E}">
        <p14:creationId xmlns:p14="http://schemas.microsoft.com/office/powerpoint/2010/main" val="3519217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First-order Approximation</a:t>
            </a:r>
            <a:endParaRPr lang="en-US" dirty="0"/>
          </a:p>
        </p:txBody>
      </p:sp>
      <p:sp>
        <p:nvSpPr>
          <p:cNvPr id="3" name="Content Placeholder 2"/>
          <p:cNvSpPr>
            <a:spLocks noGrp="1"/>
          </p:cNvSpPr>
          <p:nvPr>
            <p:ph idx="1"/>
          </p:nvPr>
        </p:nvSpPr>
        <p:spPr>
          <a:xfrm>
            <a:off x="365760" y="1280160"/>
            <a:ext cx="8535987" cy="2301240"/>
          </a:xfrm>
        </p:spPr>
        <p:txBody>
          <a:bodyPr/>
          <a:lstStyle/>
          <a:p>
            <a:r>
              <a:rPr lang="en-US" dirty="0" smtClean="0"/>
              <a:t>We consider this to be a “small signal” change, so we can neglect the h.o.t. in the expansion</a:t>
            </a:r>
          </a:p>
          <a:p>
            <a:endParaRPr lang="en-US" dirty="0" smtClean="0"/>
          </a:p>
          <a:p>
            <a:r>
              <a:rPr lang="en-US" dirty="0" smtClean="0"/>
              <a:t>Hence, in order to satisfy the power balance equations with this perturbation, it follows that</a:t>
            </a:r>
          </a:p>
          <a:p>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90730884"/>
              </p:ext>
            </p:extLst>
          </p:nvPr>
        </p:nvGraphicFramePr>
        <p:xfrm>
          <a:off x="1447800" y="3808413"/>
          <a:ext cx="4729162" cy="1068387"/>
        </p:xfrm>
        <a:graphic>
          <a:graphicData uri="http://schemas.openxmlformats.org/presentationml/2006/ole">
            <mc:AlternateContent xmlns:mc="http://schemas.openxmlformats.org/markup-compatibility/2006">
              <mc:Choice xmlns:v="urn:schemas-microsoft-com:vml" Requires="v">
                <p:oleObj spid="_x0000_s248837" name="Equation" r:id="rId3" imgW="5054400" imgH="1143000" progId="Equation.DSMT4">
                  <p:embed/>
                </p:oleObj>
              </mc:Choice>
              <mc:Fallback>
                <p:oleObj name="Equation" r:id="rId3" imgW="5054400" imgH="1143000" progId="Equation.DSMT4">
                  <p:embed/>
                  <p:pic>
                    <p:nvPicPr>
                      <p:cNvPr id="0" name=""/>
                      <p:cNvPicPr>
                        <a:picLocks noChangeAspect="1" noChangeArrowheads="1"/>
                      </p:cNvPicPr>
                      <p:nvPr/>
                    </p:nvPicPr>
                    <p:blipFill>
                      <a:blip r:embed="rId4"/>
                      <a:srcRect/>
                      <a:stretch>
                        <a:fillRect/>
                      </a:stretch>
                    </p:blipFill>
                    <p:spPr bwMode="auto">
                      <a:xfrm>
                        <a:off x="1447800" y="3808413"/>
                        <a:ext cx="472916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35489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ltLang="zh-CN" dirty="0" err="1" smtClean="0">
                <a:ea typeface="SimSun" charset="-122"/>
              </a:rPr>
              <a:t>Jacobian</a:t>
            </a:r>
            <a:r>
              <a:rPr lang="en-US" altLang="zh-CN" dirty="0" smtClean="0">
                <a:ea typeface="SimSun" charset="-122"/>
              </a:rPr>
              <a:t> Matrix</a:t>
            </a:r>
          </a:p>
        </p:txBody>
      </p:sp>
      <p:sp>
        <p:nvSpPr>
          <p:cNvPr id="19461" name="Rectangle 3"/>
          <p:cNvSpPr>
            <a:spLocks noGrp="1" noChangeArrowheads="1"/>
          </p:cNvSpPr>
          <p:nvPr>
            <p:ph type="body" idx="1"/>
          </p:nvPr>
        </p:nvSpPr>
        <p:spPr>
          <a:xfrm>
            <a:off x="365760" y="1280160"/>
            <a:ext cx="8001000" cy="692150"/>
          </a:xfrm>
        </p:spPr>
        <p:txBody>
          <a:bodyPr/>
          <a:lstStyle/>
          <a:p>
            <a:pPr marL="461963" indent="-461963"/>
            <a:r>
              <a:rPr lang="en-US" altLang="zh-CN" dirty="0" smtClean="0">
                <a:ea typeface="SimSun" charset="-122"/>
              </a:rPr>
              <a:t>Also, using the nonlinear power flow equations, we obtain</a:t>
            </a:r>
          </a:p>
          <a:p>
            <a:pPr marL="461963" indent="-461963">
              <a:buFont typeface="Wingdings" pitchFamily="2" charset="2"/>
              <a:buNone/>
            </a:pPr>
            <a:endParaRPr lang="en-US" altLang="zh-CN" dirty="0" smtClean="0">
              <a:ea typeface="SimSun" charset="-122"/>
            </a:endParaRPr>
          </a:p>
          <a:p>
            <a:pPr marL="461963" indent="-461963">
              <a:buFont typeface="Wingdings" pitchFamily="2" charset="2"/>
              <a:buNone/>
            </a:pPr>
            <a:endParaRPr lang="en-US" altLang="zh-CN" dirty="0" smtClean="0">
              <a:ea typeface="SimSun" charset="-122"/>
            </a:endParaRPr>
          </a:p>
          <a:p>
            <a:pPr marL="461963" indent="-461963">
              <a:buFont typeface="Wingdings" pitchFamily="2" charset="2"/>
              <a:buNone/>
            </a:pPr>
            <a:endParaRPr lang="en-US" altLang="zh-CN" sz="3600" dirty="0" smtClean="0">
              <a:ea typeface="SimSun" charset="-122"/>
            </a:endParaRPr>
          </a:p>
        </p:txBody>
      </p:sp>
      <p:graphicFrame>
        <p:nvGraphicFramePr>
          <p:cNvPr id="19458" name="Object 9"/>
          <p:cNvGraphicFramePr>
            <a:graphicFrameLocks noChangeAspect="1"/>
          </p:cNvGraphicFramePr>
          <p:nvPr>
            <p:extLst>
              <p:ext uri="{D42A27DB-BD31-4B8C-83A1-F6EECF244321}">
                <p14:modId xmlns:p14="http://schemas.microsoft.com/office/powerpoint/2010/main" val="3732826205"/>
              </p:ext>
            </p:extLst>
          </p:nvPr>
        </p:nvGraphicFramePr>
        <p:xfrm>
          <a:off x="1905000" y="1874296"/>
          <a:ext cx="4330700" cy="2057400"/>
        </p:xfrm>
        <a:graphic>
          <a:graphicData uri="http://schemas.openxmlformats.org/presentationml/2006/ole">
            <mc:AlternateContent xmlns:mc="http://schemas.openxmlformats.org/markup-compatibility/2006">
              <mc:Choice xmlns:v="urn:schemas-microsoft-com:vml" Requires="v">
                <p:oleObj spid="_x0000_s249864" name="Equation" r:id="rId3" imgW="4330440" imgH="2057400" progId="Equation.DSMT4">
                  <p:embed/>
                </p:oleObj>
              </mc:Choice>
              <mc:Fallback>
                <p:oleObj name="Equation" r:id="rId3" imgW="4330440" imgH="2057400" progId="Equation.DSMT4">
                  <p:embed/>
                  <p:pic>
                    <p:nvPicPr>
                      <p:cNvPr id="0" name=""/>
                      <p:cNvPicPr>
                        <a:picLocks noChangeAspect="1" noChangeArrowheads="1"/>
                      </p:cNvPicPr>
                      <p:nvPr/>
                    </p:nvPicPr>
                    <p:blipFill>
                      <a:blip r:embed="rId4"/>
                      <a:srcRect/>
                      <a:stretch>
                        <a:fillRect/>
                      </a:stretch>
                    </p:blipFill>
                    <p:spPr bwMode="auto">
                      <a:xfrm>
                        <a:off x="1905000" y="1874296"/>
                        <a:ext cx="43307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2" name="Line 12"/>
          <p:cNvSpPr>
            <a:spLocks noChangeShapeType="1"/>
          </p:cNvSpPr>
          <p:nvPr/>
        </p:nvSpPr>
        <p:spPr bwMode="auto">
          <a:xfrm>
            <a:off x="3460750" y="2914650"/>
            <a:ext cx="990600" cy="0"/>
          </a:xfrm>
          <a:prstGeom prst="line">
            <a:avLst/>
          </a:prstGeom>
          <a:noFill/>
          <a:ln w="25400" cap="rnd">
            <a:solidFill>
              <a:srgbClr val="000000"/>
            </a:solidFill>
            <a:prstDash val="sysDot"/>
            <a:round/>
            <a:headEnd/>
            <a:tailEnd/>
          </a:ln>
        </p:spPr>
        <p:txBody>
          <a:bodyPr/>
          <a:lstStyle/>
          <a:p>
            <a:endParaRPr lang="en-US"/>
          </a:p>
        </p:txBody>
      </p:sp>
      <p:sp>
        <p:nvSpPr>
          <p:cNvPr id="19463" name="Line 13"/>
          <p:cNvSpPr>
            <a:spLocks noChangeShapeType="1"/>
          </p:cNvSpPr>
          <p:nvPr/>
        </p:nvSpPr>
        <p:spPr bwMode="auto">
          <a:xfrm>
            <a:off x="5529244" y="2902996"/>
            <a:ext cx="771072" cy="0"/>
          </a:xfrm>
          <a:prstGeom prst="line">
            <a:avLst/>
          </a:prstGeom>
          <a:noFill/>
          <a:ln w="25400" cap="rnd">
            <a:solidFill>
              <a:srgbClr val="000000"/>
            </a:solidFill>
            <a:prstDash val="sysDot"/>
            <a:round/>
            <a:headEnd/>
            <a:tailEnd/>
          </a:ln>
        </p:spPr>
        <p:txBody>
          <a:bodyPr/>
          <a:lstStyle/>
          <a:p>
            <a:endParaRPr lang="en-US"/>
          </a:p>
        </p:txBody>
      </p:sp>
      <p:graphicFrame>
        <p:nvGraphicFramePr>
          <p:cNvPr id="19459" name="Object 11"/>
          <p:cNvGraphicFramePr>
            <a:graphicFrameLocks noChangeAspect="1"/>
          </p:cNvGraphicFramePr>
          <p:nvPr>
            <p:extLst>
              <p:ext uri="{D42A27DB-BD31-4B8C-83A1-F6EECF244321}">
                <p14:modId xmlns:p14="http://schemas.microsoft.com/office/powerpoint/2010/main" val="1450111256"/>
              </p:ext>
            </p:extLst>
          </p:nvPr>
        </p:nvGraphicFramePr>
        <p:xfrm>
          <a:off x="2016425" y="4495800"/>
          <a:ext cx="5295900" cy="1917700"/>
        </p:xfrm>
        <a:graphic>
          <a:graphicData uri="http://schemas.openxmlformats.org/presentationml/2006/ole">
            <mc:AlternateContent xmlns:mc="http://schemas.openxmlformats.org/markup-compatibility/2006">
              <mc:Choice xmlns:v="urn:schemas-microsoft-com:vml" Requires="v">
                <p:oleObj spid="_x0000_s249865" name="Equation" r:id="rId5" imgW="5295600" imgH="1917360" progId="Equation.DSMT4">
                  <p:embed/>
                </p:oleObj>
              </mc:Choice>
              <mc:Fallback>
                <p:oleObj name="Equation" r:id="rId5" imgW="5295600" imgH="1917360" progId="Equation.DSMT4">
                  <p:embed/>
                  <p:pic>
                    <p:nvPicPr>
                      <p:cNvPr id="0" name=""/>
                      <p:cNvPicPr>
                        <a:picLocks noChangeAspect="1" noChangeArrowheads="1"/>
                      </p:cNvPicPr>
                      <p:nvPr/>
                    </p:nvPicPr>
                    <p:blipFill>
                      <a:blip r:embed="rId6"/>
                      <a:srcRect/>
                      <a:stretch>
                        <a:fillRect/>
                      </a:stretch>
                    </p:blipFill>
                    <p:spPr bwMode="auto">
                      <a:xfrm>
                        <a:off x="2016425" y="4495800"/>
                        <a:ext cx="52959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6" name="Text Box 14"/>
          <p:cNvSpPr txBox="1">
            <a:spLocks noChangeArrowheads="1"/>
          </p:cNvSpPr>
          <p:nvPr/>
        </p:nvSpPr>
        <p:spPr bwMode="auto">
          <a:xfrm>
            <a:off x="838200" y="3896380"/>
            <a:ext cx="6705600" cy="523220"/>
          </a:xfrm>
          <a:prstGeom prst="rect">
            <a:avLst/>
          </a:prstGeom>
          <a:noFill/>
          <a:ln w="25400">
            <a:noFill/>
            <a:miter lim="800000"/>
            <a:headEnd/>
            <a:tailEnd/>
          </a:ln>
        </p:spPr>
        <p:txBody>
          <a:bodyPr wrap="square">
            <a:spAutoFit/>
          </a:bodyPr>
          <a:lstStyle/>
          <a:p>
            <a:pPr>
              <a:spcBef>
                <a:spcPct val="50000"/>
              </a:spcBef>
            </a:pPr>
            <a:r>
              <a:rPr lang="en-US" sz="2800" dirty="0" smtClean="0">
                <a:solidFill>
                  <a:srgbClr val="000000"/>
                </a:solidFill>
                <a:latin typeface="+mj-lt"/>
              </a:rPr>
              <a:t>and then the power flow </a:t>
            </a:r>
            <a:r>
              <a:rPr lang="en-US" sz="2800" dirty="0" err="1" smtClean="0">
                <a:solidFill>
                  <a:srgbClr val="000000"/>
                </a:solidFill>
                <a:latin typeface="+mj-lt"/>
              </a:rPr>
              <a:t>Jacobian</a:t>
            </a:r>
            <a:endParaRPr lang="en-US" sz="2800" dirty="0">
              <a:solidFill>
                <a:srgbClr val="000000"/>
              </a:solidFill>
              <a:latin typeface="+mj-lt"/>
            </a:endParaRPr>
          </a:p>
        </p:txBody>
      </p:sp>
      <p:sp>
        <p:nvSpPr>
          <p:cNvPr id="9" name="Slide Number Placeholder 2"/>
          <p:cNvSpPr>
            <a:spLocks noGrp="1"/>
          </p:cNvSpPr>
          <p:nvPr>
            <p:ph type="sldNum" sz="quarter" idx="12"/>
          </p:nvPr>
        </p:nvSpPr>
        <p:spPr>
          <a:xfrm>
            <a:off x="7086600" y="6324600"/>
            <a:ext cx="1905000" cy="457200"/>
          </a:xfrm>
        </p:spPr>
        <p:txBody>
          <a:bodyPr/>
          <a:lstStyle/>
          <a:p>
            <a:pPr>
              <a:defRPr/>
            </a:pPr>
            <a:fld id="{F29487AF-22CC-4BA0-9E2C-52E5FAE8988A}" type="slidenum">
              <a:rPr lang="en-US" smtClean="0"/>
              <a:pPr>
                <a:defRPr/>
              </a:pPr>
              <a:t>23</a:t>
            </a:fld>
            <a:endParaRPr lang="en-US" dirty="0"/>
          </a:p>
        </p:txBody>
      </p:sp>
    </p:spTree>
    <p:extLst>
      <p:ext uri="{BB962C8B-B14F-4D97-AF65-F5344CB8AC3E}">
        <p14:creationId xmlns:p14="http://schemas.microsoft.com/office/powerpoint/2010/main" val="395494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Sensitivity Matrix</a:t>
            </a:r>
            <a:endParaRPr lang="en-US" dirty="0"/>
          </a:p>
        </p:txBody>
      </p:sp>
      <p:sp>
        <p:nvSpPr>
          <p:cNvPr id="3" name="Content Placeholder 2"/>
          <p:cNvSpPr>
            <a:spLocks noGrp="1"/>
          </p:cNvSpPr>
          <p:nvPr>
            <p:ph idx="1"/>
          </p:nvPr>
        </p:nvSpPr>
        <p:spPr>
          <a:xfrm>
            <a:off x="365761" y="1280160"/>
            <a:ext cx="8244840" cy="3368040"/>
          </a:xfrm>
        </p:spPr>
        <p:txBody>
          <a:bodyPr/>
          <a:lstStyle/>
          <a:p>
            <a:r>
              <a:rPr lang="en-US" dirty="0" smtClean="0"/>
              <a:t>With the standard assumption that the power flow </a:t>
            </a:r>
            <a:r>
              <a:rPr lang="en-US" dirty="0" err="1" smtClean="0"/>
              <a:t>Jacobian</a:t>
            </a:r>
            <a:r>
              <a:rPr lang="en-US" dirty="0" smtClean="0"/>
              <a:t> is nonsingular, then</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We can then compute the change in the line real power flow vector </a:t>
            </a:r>
          </a:p>
          <a:p>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94154552"/>
              </p:ext>
            </p:extLst>
          </p:nvPr>
        </p:nvGraphicFramePr>
        <p:xfrm>
          <a:off x="1820863" y="2305050"/>
          <a:ext cx="4495800" cy="1003300"/>
        </p:xfrm>
        <a:graphic>
          <a:graphicData uri="http://schemas.openxmlformats.org/presentationml/2006/ole">
            <mc:AlternateContent xmlns:mc="http://schemas.openxmlformats.org/markup-compatibility/2006">
              <mc:Choice xmlns:v="urn:schemas-microsoft-com:vml" Requires="v">
                <p:oleObj spid="_x0000_s250888" name="Equation" r:id="rId3" imgW="4495680" imgH="1002960" progId="Equation.DSMT4">
                  <p:embed/>
                </p:oleObj>
              </mc:Choice>
              <mc:Fallback>
                <p:oleObj name="Equation" r:id="rId3" imgW="4495680" imgH="1002960" progId="Equation.DSMT4">
                  <p:embed/>
                  <p:pic>
                    <p:nvPicPr>
                      <p:cNvPr id="0" name=""/>
                      <p:cNvPicPr>
                        <a:picLocks noChangeAspect="1" noChangeArrowheads="1"/>
                      </p:cNvPicPr>
                      <p:nvPr/>
                    </p:nvPicPr>
                    <p:blipFill>
                      <a:blip r:embed="rId4"/>
                      <a:srcRect/>
                      <a:stretch>
                        <a:fillRect/>
                      </a:stretch>
                    </p:blipFill>
                    <p:spPr bwMode="auto">
                      <a:xfrm>
                        <a:off x="1820863" y="2305050"/>
                        <a:ext cx="44958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03886921"/>
              </p:ext>
            </p:extLst>
          </p:nvPr>
        </p:nvGraphicFramePr>
        <p:xfrm>
          <a:off x="838200" y="4572000"/>
          <a:ext cx="7518400" cy="1041400"/>
        </p:xfrm>
        <a:graphic>
          <a:graphicData uri="http://schemas.openxmlformats.org/presentationml/2006/ole">
            <mc:AlternateContent xmlns:mc="http://schemas.openxmlformats.org/markup-compatibility/2006">
              <mc:Choice xmlns:v="urn:schemas-microsoft-com:vml" Requires="v">
                <p:oleObj spid="_x0000_s250889" name="Equation" r:id="rId5" imgW="7518240" imgH="1041120" progId="Equation.DSMT4">
                  <p:embed/>
                </p:oleObj>
              </mc:Choice>
              <mc:Fallback>
                <p:oleObj name="Equation" r:id="rId5" imgW="7518240" imgH="1041120" progId="Equation.DSMT4">
                  <p:embed/>
                  <p:pic>
                    <p:nvPicPr>
                      <p:cNvPr id="0" name=""/>
                      <p:cNvPicPr>
                        <a:picLocks noChangeAspect="1" noChangeArrowheads="1"/>
                      </p:cNvPicPr>
                      <p:nvPr/>
                    </p:nvPicPr>
                    <p:blipFill>
                      <a:blip r:embed="rId6"/>
                      <a:srcRect/>
                      <a:stretch>
                        <a:fillRect/>
                      </a:stretch>
                    </p:blipFill>
                    <p:spPr bwMode="auto">
                      <a:xfrm>
                        <a:off x="838200" y="4572000"/>
                        <a:ext cx="75184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AutoShape 8"/>
          <p:cNvSpPr>
            <a:spLocks/>
          </p:cNvSpPr>
          <p:nvPr/>
        </p:nvSpPr>
        <p:spPr bwMode="auto">
          <a:xfrm rot="5400000">
            <a:off x="5802115" y="3757845"/>
            <a:ext cx="237333" cy="3999244"/>
          </a:xfrm>
          <a:prstGeom prst="rightBrace">
            <a:avLst>
              <a:gd name="adj1" fmla="val 140423"/>
              <a:gd name="adj2" fmla="val 50000"/>
            </a:avLst>
          </a:prstGeom>
          <a:noFill/>
          <a:ln w="25400">
            <a:solidFill>
              <a:srgbClr val="000000"/>
            </a:solidFill>
            <a:round/>
            <a:headEnd/>
            <a:tailEnd/>
          </a:ln>
        </p:spPr>
        <p:txBody>
          <a:bodyPr rot="10800000" vert="eaVert" wrap="none" anchor="ctr"/>
          <a:lstStyle/>
          <a:p>
            <a:endParaRPr lang="en-US"/>
          </a:p>
        </p:txBody>
      </p:sp>
      <p:sp>
        <p:nvSpPr>
          <p:cNvPr id="8" name="Text Box 9"/>
          <p:cNvSpPr txBox="1">
            <a:spLocks noChangeArrowheads="1"/>
          </p:cNvSpPr>
          <p:nvPr/>
        </p:nvSpPr>
        <p:spPr bwMode="auto">
          <a:xfrm>
            <a:off x="3962400" y="5881688"/>
            <a:ext cx="3933825" cy="519112"/>
          </a:xfrm>
          <a:prstGeom prst="rect">
            <a:avLst/>
          </a:prstGeom>
          <a:noFill/>
          <a:ln w="25400">
            <a:noFill/>
            <a:miter lim="800000"/>
            <a:headEnd/>
            <a:tailEnd/>
          </a:ln>
        </p:spPr>
        <p:txBody>
          <a:bodyPr wrap="square">
            <a:spAutoFit/>
          </a:bodyPr>
          <a:lstStyle/>
          <a:p>
            <a:pPr eaLnBrk="1" hangingPunct="1"/>
            <a:r>
              <a:rPr lang="en-US" altLang="zh-CN" sz="2800" dirty="0">
                <a:solidFill>
                  <a:srgbClr val="000000"/>
                </a:solidFill>
                <a:latin typeface="Times New Roman" pitchFamily="18" charset="0"/>
                <a:ea typeface="SimSun" charset="-122"/>
              </a:rPr>
              <a:t>the flow sensitivity matrix</a:t>
            </a:r>
          </a:p>
        </p:txBody>
      </p:sp>
      <p:sp>
        <p:nvSpPr>
          <p:cNvPr id="9" name="Rectangle 8"/>
          <p:cNvSpPr/>
          <p:nvPr/>
        </p:nvSpPr>
        <p:spPr bwMode="auto">
          <a:xfrm>
            <a:off x="2743200" y="4572000"/>
            <a:ext cx="1524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4800600" y="4572000"/>
            <a:ext cx="1524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819887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Comments</a:t>
            </a:r>
            <a:endParaRPr lang="en-US" dirty="0"/>
          </a:p>
        </p:txBody>
      </p:sp>
      <p:sp>
        <p:nvSpPr>
          <p:cNvPr id="3" name="Content Placeholder 2"/>
          <p:cNvSpPr>
            <a:spLocks noGrp="1"/>
          </p:cNvSpPr>
          <p:nvPr>
            <p:ph idx="1"/>
          </p:nvPr>
        </p:nvSpPr>
        <p:spPr/>
        <p:txBody>
          <a:bodyPr/>
          <a:lstStyle/>
          <a:p>
            <a:r>
              <a:rPr lang="en-US" dirty="0" smtClean="0"/>
              <a:t>Sensitivities can easily be calculated even for large systems</a:t>
            </a:r>
          </a:p>
          <a:p>
            <a:pPr lvl="1"/>
            <a:r>
              <a:rPr lang="en-US" dirty="0" smtClean="0"/>
              <a:t>If </a:t>
            </a:r>
            <a:r>
              <a:rPr lang="en-US" dirty="0" smtClean="0">
                <a:sym typeface="Symbol"/>
              </a:rPr>
              <a:t></a:t>
            </a:r>
            <a:r>
              <a:rPr lang="en-US" b="1" dirty="0" smtClean="0">
                <a:sym typeface="Symbol"/>
              </a:rPr>
              <a:t>p </a:t>
            </a:r>
            <a:r>
              <a:rPr lang="en-US" dirty="0" smtClean="0">
                <a:sym typeface="Symbol"/>
              </a:rPr>
              <a:t>is sparse (just a few injections) then we can use a fast forward; if sensitivities on a subset of lines are desired we could use a fast backward</a:t>
            </a:r>
          </a:p>
          <a:p>
            <a:r>
              <a:rPr lang="en-US" dirty="0" smtClean="0">
                <a:sym typeface="Symbol"/>
              </a:rPr>
              <a:t>Sensitivities are dependent upon the operating point</a:t>
            </a:r>
          </a:p>
          <a:p>
            <a:pPr lvl="1"/>
            <a:r>
              <a:rPr lang="en-US" dirty="0" smtClean="0">
                <a:sym typeface="Symbol"/>
              </a:rPr>
              <a:t>Also they include the impact of marginal losses</a:t>
            </a:r>
          </a:p>
          <a:p>
            <a:r>
              <a:rPr lang="en-US" dirty="0" smtClean="0">
                <a:sym typeface="Symbol"/>
              </a:rPr>
              <a:t>Sensitivities could easily be expanded to include additional variables in </a:t>
            </a:r>
            <a:r>
              <a:rPr lang="en-US" b="1" dirty="0" smtClean="0">
                <a:sym typeface="Symbol"/>
              </a:rPr>
              <a:t>x</a:t>
            </a:r>
            <a:r>
              <a:rPr lang="en-US" dirty="0" smtClean="0">
                <a:sym typeface="Symbol"/>
              </a:rPr>
              <a:t> (such as phase shifter angle), or additional equations, such as reactive power flow </a:t>
            </a:r>
          </a:p>
          <a:p>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25</a:t>
            </a:fld>
            <a:endParaRPr lang="en-US" dirty="0"/>
          </a:p>
        </p:txBody>
      </p:sp>
    </p:spTree>
    <p:extLst>
      <p:ext uri="{BB962C8B-B14F-4D97-AF65-F5344CB8AC3E}">
        <p14:creationId xmlns:p14="http://schemas.microsoft.com/office/powerpoint/2010/main" val="2669239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Comments, cont.</a:t>
            </a:r>
            <a:endParaRPr lang="en-US" dirty="0"/>
          </a:p>
        </p:txBody>
      </p:sp>
      <p:sp>
        <p:nvSpPr>
          <p:cNvPr id="3" name="Content Placeholder 2"/>
          <p:cNvSpPr>
            <a:spLocks noGrp="1"/>
          </p:cNvSpPr>
          <p:nvPr>
            <p:ph idx="1"/>
          </p:nvPr>
        </p:nvSpPr>
        <p:spPr>
          <a:xfrm>
            <a:off x="365760" y="1280160"/>
            <a:ext cx="8535987" cy="1310640"/>
          </a:xfrm>
        </p:spPr>
        <p:txBody>
          <a:bodyPr/>
          <a:lstStyle/>
          <a:p>
            <a:r>
              <a:rPr lang="en-US" dirty="0" smtClean="0">
                <a:sym typeface="Symbol"/>
              </a:rPr>
              <a:t>Sensitivities are used in the optimal power flow; in that context a common application is to determine the sensitivities of an overloaded line to injections at all the buses</a:t>
            </a:r>
          </a:p>
          <a:p>
            <a:r>
              <a:rPr lang="en-US" dirty="0" smtClean="0">
                <a:sym typeface="Symbol"/>
              </a:rPr>
              <a:t>In the below equation, how to quickly get these values?</a:t>
            </a:r>
          </a:p>
          <a:p>
            <a:endParaRPr lang="en-US" dirty="0">
              <a:sym typeface="Symbol"/>
            </a:endParaRPr>
          </a:p>
          <a:p>
            <a:endParaRPr lang="en-US" dirty="0" smtClean="0">
              <a:sym typeface="Symbol"/>
            </a:endParaRPr>
          </a:p>
          <a:p>
            <a:pPr lvl="1"/>
            <a:endParaRPr lang="en-US" dirty="0" smtClean="0"/>
          </a:p>
          <a:p>
            <a:pPr lvl="1"/>
            <a:r>
              <a:rPr lang="en-US" dirty="0" smtClean="0"/>
              <a:t>A useful reference is O. </a:t>
            </a:r>
            <a:r>
              <a:rPr lang="en-US" dirty="0" err="1" smtClean="0"/>
              <a:t>Alsac</a:t>
            </a:r>
            <a:r>
              <a:rPr lang="en-US" dirty="0" smtClean="0"/>
              <a:t>, J. Bright, M. </a:t>
            </a:r>
            <a:r>
              <a:rPr lang="en-US" dirty="0" err="1" smtClean="0"/>
              <a:t>Prais</a:t>
            </a:r>
            <a:r>
              <a:rPr lang="en-US" dirty="0" smtClean="0"/>
              <a:t>, B. Stott, “Further Developments in LP-Based Optimal Power Flow,” IEEE. Trans. on Power Systems, August 1990, pp. 697-711; especially see equation 3.</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43140591"/>
              </p:ext>
            </p:extLst>
          </p:nvPr>
        </p:nvGraphicFramePr>
        <p:xfrm>
          <a:off x="1136650" y="3817937"/>
          <a:ext cx="7092950" cy="982663"/>
        </p:xfrm>
        <a:graphic>
          <a:graphicData uri="http://schemas.openxmlformats.org/presentationml/2006/ole">
            <mc:AlternateContent xmlns:mc="http://schemas.openxmlformats.org/markup-compatibility/2006">
              <mc:Choice xmlns:v="urn:schemas-microsoft-com:vml" Requires="v">
                <p:oleObj spid="_x0000_s251909" name="Equation" r:id="rId3" imgW="7518240" imgH="1041120" progId="Equation.DSMT4">
                  <p:embed/>
                </p:oleObj>
              </mc:Choice>
              <mc:Fallback>
                <p:oleObj name="Equation" r:id="rId3" imgW="7518240" imgH="1041120" progId="Equation.DSMT4">
                  <p:embed/>
                  <p:pic>
                    <p:nvPicPr>
                      <p:cNvPr id="0" name=""/>
                      <p:cNvPicPr>
                        <a:picLocks noChangeAspect="1" noChangeArrowheads="1"/>
                      </p:cNvPicPr>
                      <p:nvPr/>
                    </p:nvPicPr>
                    <p:blipFill>
                      <a:blip r:embed="rId4"/>
                      <a:srcRect/>
                      <a:stretch>
                        <a:fillRect/>
                      </a:stretch>
                    </p:blipFill>
                    <p:spPr bwMode="auto">
                      <a:xfrm>
                        <a:off x="1136650" y="3817937"/>
                        <a:ext cx="7092950" cy="982663"/>
                      </a:xfrm>
                      <a:prstGeom prst="rect">
                        <a:avLst/>
                      </a:prstGeom>
                      <a:noFill/>
                      <a:ln>
                        <a:noFill/>
                      </a:ln>
                      <a:effectLst/>
                    </p:spPr>
                  </p:pic>
                </p:oleObj>
              </mc:Fallback>
            </mc:AlternateContent>
          </a:graphicData>
        </a:graphic>
      </p:graphicFrame>
      <p:sp>
        <p:nvSpPr>
          <p:cNvPr id="6" name="Rectangle 5"/>
          <p:cNvSpPr/>
          <p:nvPr/>
        </p:nvSpPr>
        <p:spPr bwMode="auto">
          <a:xfrm>
            <a:off x="2895600" y="3810000"/>
            <a:ext cx="1524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4876800" y="3810000"/>
            <a:ext cx="1524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8087062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p:spPr>
        <p:txBody>
          <a:bodyPr/>
          <a:lstStyle/>
          <a:p>
            <a:r>
              <a:rPr lang="en-US" dirty="0" smtClean="0"/>
              <a:t>Sensitivity Example in PowerWorld</a:t>
            </a:r>
            <a:endParaRPr lang="en-US" dirty="0"/>
          </a:p>
        </p:txBody>
      </p:sp>
      <p:sp>
        <p:nvSpPr>
          <p:cNvPr id="3" name="Content Placeholder 2"/>
          <p:cNvSpPr>
            <a:spLocks noGrp="1"/>
          </p:cNvSpPr>
          <p:nvPr>
            <p:ph idx="1"/>
          </p:nvPr>
        </p:nvSpPr>
        <p:spPr>
          <a:xfrm>
            <a:off x="365760" y="1280160"/>
            <a:ext cx="8535987" cy="1615440"/>
          </a:xfrm>
        </p:spPr>
        <p:txBody>
          <a:bodyPr/>
          <a:lstStyle/>
          <a:p>
            <a:r>
              <a:rPr lang="en-US" dirty="0" smtClean="0"/>
              <a:t>Open case B5_DistFact and then Select Tools, Sensitivities, Flow and Voltage Sensitivities</a:t>
            </a:r>
          </a:p>
          <a:p>
            <a:pPr lvl="1"/>
            <a:r>
              <a:rPr lang="en-US" dirty="0" smtClean="0"/>
              <a:t>Select Single Meter, Multiple Transfers, Buses page</a:t>
            </a:r>
          </a:p>
          <a:p>
            <a:pPr lvl="1"/>
            <a:r>
              <a:rPr lang="en-US" dirty="0" smtClean="0"/>
              <a:t>Select the Device Type (Line/XFMR), Flow Type (MW), then select the line (from Bus 2 to Bus 3)</a:t>
            </a:r>
          </a:p>
          <a:p>
            <a:pPr lvl="1"/>
            <a:r>
              <a:rPr lang="en-US" dirty="0" smtClean="0"/>
              <a:t>Click Calculate Sensitivities; this shows impact of a single injection going to the slack bus (Bus 1)</a:t>
            </a:r>
          </a:p>
          <a:p>
            <a:pPr lvl="1"/>
            <a:r>
              <a:rPr lang="en-US" dirty="0" smtClean="0"/>
              <a:t>For our example of a transfer from 2 to 3 the value is the result we get for bus 2 (0.5440) minus the result for bus 3 (-0.1808) = 0.7248</a:t>
            </a:r>
          </a:p>
          <a:p>
            <a:pPr lvl="1"/>
            <a:r>
              <a:rPr lang="en-US" dirty="0" smtClean="0"/>
              <a:t>With a flow of </a:t>
            </a:r>
            <a:r>
              <a:rPr lang="en-US" dirty="0"/>
              <a:t>118 MW, we </a:t>
            </a:r>
            <a:r>
              <a:rPr lang="en-US" dirty="0" smtClean="0"/>
              <a:t>would hit </a:t>
            </a:r>
            <a:r>
              <a:rPr lang="en-US" dirty="0"/>
              <a:t>the 150 MW limit </a:t>
            </a:r>
            <a:br>
              <a:rPr lang="en-US" dirty="0"/>
            </a:br>
            <a:r>
              <a:rPr lang="en-US" dirty="0"/>
              <a:t>with (150-118)/</a:t>
            </a:r>
            <a:r>
              <a:rPr lang="en-US" dirty="0" smtClean="0"/>
              <a:t>0.7248 =44.1MW</a:t>
            </a:r>
            <a:r>
              <a:rPr lang="en-US" dirty="0"/>
              <a:t>, </a:t>
            </a:r>
            <a:r>
              <a:rPr lang="en-US" dirty="0" smtClean="0"/>
              <a:t>close to </a:t>
            </a:r>
            <a:r>
              <a:rPr lang="en-US" dirty="0"/>
              <a:t>the limit we </a:t>
            </a:r>
            <a:br>
              <a:rPr lang="en-US" dirty="0"/>
            </a:br>
            <a:r>
              <a:rPr lang="en-US" dirty="0"/>
              <a:t>found of 45MW </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27</a:t>
            </a:fld>
            <a:endParaRPr lang="en-US" dirty="0"/>
          </a:p>
        </p:txBody>
      </p:sp>
    </p:spTree>
    <p:extLst>
      <p:ext uri="{BB962C8B-B14F-4D97-AF65-F5344CB8AC3E}">
        <p14:creationId xmlns:p14="http://schemas.microsoft.com/office/powerpoint/2010/main" val="2638608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lstStyle/>
          <a:p>
            <a:r>
              <a:rPr lang="en-US" dirty="0"/>
              <a:t>Sensitivity Example in PowerWorld</a:t>
            </a:r>
          </a:p>
        </p:txBody>
      </p:sp>
      <p:sp>
        <p:nvSpPr>
          <p:cNvPr id="3" name="Content Placeholder 2"/>
          <p:cNvSpPr>
            <a:spLocks noGrp="1"/>
          </p:cNvSpPr>
          <p:nvPr>
            <p:ph idx="1"/>
          </p:nvPr>
        </p:nvSpPr>
        <p:spPr/>
        <p:txBody>
          <a:bodyPr/>
          <a:lstStyle/>
          <a:p>
            <a:r>
              <a:rPr lang="en-US" dirty="0" smtClean="0"/>
              <a:t>If we change the conditions to the anticipated maximum loading (changing the load at 2 from 118 to 118+44=162 MW) and we re-evaluate the sensitivity we note it has changed little (from -0.7248 to -0.7241)</a:t>
            </a:r>
          </a:p>
          <a:p>
            <a:pPr lvl="1"/>
            <a:r>
              <a:rPr lang="en-US" dirty="0" smtClean="0"/>
              <a:t>Hence a linear approximation (at least for this scenario) could be justified</a:t>
            </a:r>
          </a:p>
          <a:p>
            <a:r>
              <a:rPr lang="en-US" dirty="0" smtClean="0"/>
              <a:t>With what we know so far, to handle the contingency situation, we would have to simulate the contingency, and reevaluate the sensitivity values</a:t>
            </a:r>
          </a:p>
          <a:p>
            <a:pPr lvl="1"/>
            <a:r>
              <a:rPr lang="en-US" dirty="0" smtClean="0"/>
              <a:t>We’ll be developing a quicker (but more approximate) approach next </a:t>
            </a:r>
          </a:p>
          <a:p>
            <a:pPr lvl="1"/>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28</a:t>
            </a:fld>
            <a:endParaRPr lang="en-US" dirty="0"/>
          </a:p>
        </p:txBody>
      </p:sp>
    </p:spTree>
    <p:extLst>
      <p:ext uri="{BB962C8B-B14F-4D97-AF65-F5344CB8AC3E}">
        <p14:creationId xmlns:p14="http://schemas.microsoft.com/office/powerpoint/2010/main" val="417334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dirty="0" smtClean="0">
                <a:ea typeface="SimSun" charset="-122"/>
              </a:rPr>
              <a:t>Sensitivity Analysis</a:t>
            </a:r>
          </a:p>
        </p:txBody>
      </p:sp>
      <p:sp>
        <p:nvSpPr>
          <p:cNvPr id="72707" name="Rectangle 3"/>
          <p:cNvSpPr>
            <a:spLocks noGrp="1" noChangeArrowheads="1"/>
          </p:cNvSpPr>
          <p:nvPr>
            <p:ph type="body" idx="1"/>
          </p:nvPr>
        </p:nvSpPr>
        <p:spPr>
          <a:xfrm>
            <a:off x="365760" y="1280160"/>
            <a:ext cx="9144000" cy="5986463"/>
          </a:xfrm>
        </p:spPr>
        <p:txBody>
          <a:bodyPr/>
          <a:lstStyle/>
          <a:p>
            <a:pPr marL="461963" indent="-461963"/>
            <a:r>
              <a:rPr lang="en-US" altLang="zh-CN" dirty="0" smtClean="0">
                <a:ea typeface="SimSun" charset="-122"/>
              </a:rPr>
              <a:t>System description </a:t>
            </a:r>
            <a:r>
              <a:rPr lang="en-US" altLang="zh-CN" smtClean="0">
                <a:ea typeface="SimSun" charset="-122"/>
              </a:rPr>
              <a:t>and notation</a:t>
            </a:r>
            <a:endParaRPr lang="en-US" altLang="zh-CN" dirty="0" smtClean="0">
              <a:ea typeface="SimSun" charset="-122"/>
            </a:endParaRPr>
          </a:p>
          <a:p>
            <a:pPr marL="461963" indent="-461963"/>
            <a:r>
              <a:rPr lang="en-US" altLang="zh-CN" dirty="0" smtClean="0">
                <a:ea typeface="SimSun" charset="-122"/>
              </a:rPr>
              <a:t>Motivation for the sensitivity analysis</a:t>
            </a:r>
          </a:p>
          <a:p>
            <a:pPr marL="461963" indent="-461963"/>
            <a:r>
              <a:rPr lang="en-US" altLang="zh-CN" dirty="0" smtClean="0">
                <a:ea typeface="SimSun" charset="-122"/>
              </a:rPr>
              <a:t>From sensitivity to distribution factors</a:t>
            </a:r>
          </a:p>
          <a:p>
            <a:pPr marL="461963" indent="-461963"/>
            <a:r>
              <a:rPr lang="en-US" altLang="zh-CN" dirty="0" smtClean="0">
                <a:ea typeface="SimSun" charset="-122"/>
              </a:rPr>
              <a:t>Definitions of the various distribution factors</a:t>
            </a:r>
          </a:p>
          <a:p>
            <a:pPr marL="461963" indent="-461963"/>
            <a:r>
              <a:rPr lang="en-US" altLang="zh-CN" dirty="0" smtClean="0">
                <a:ea typeface="SimSun" charset="-122"/>
              </a:rPr>
              <a:t>Analysis of the </a:t>
            </a:r>
            <a:r>
              <a:rPr lang="en-US" altLang="zh-CN" dirty="0">
                <a:ea typeface="SimSun" charset="-122"/>
              </a:rPr>
              <a:t>distribution factors</a:t>
            </a:r>
          </a:p>
          <a:p>
            <a:pPr marL="461963" indent="-461963"/>
            <a:r>
              <a:rPr lang="en-US" altLang="zh-CN" dirty="0" smtClean="0">
                <a:ea typeface="SimSun" charset="-122"/>
              </a:rPr>
              <a:t>Distribution factor applications</a:t>
            </a:r>
          </a:p>
        </p:txBody>
      </p:sp>
      <p:sp>
        <p:nvSpPr>
          <p:cNvPr id="4" name="Slide Number Placeholder 3"/>
          <p:cNvSpPr>
            <a:spLocks noGrp="1"/>
          </p:cNvSpPr>
          <p:nvPr>
            <p:ph type="sldNum" sz="quarter" idx="12"/>
          </p:nvPr>
        </p:nvSpPr>
        <p:spPr>
          <a:xfrm>
            <a:off x="7086600" y="6324600"/>
            <a:ext cx="1905000" cy="457200"/>
          </a:xfrm>
        </p:spPr>
        <p:txBody>
          <a:bodyPr/>
          <a:lstStyle/>
          <a:p>
            <a:pPr>
              <a:defRPr/>
            </a:pPr>
            <a:fld id="{0AF38EFD-512B-4531-8A51-5AEF24EFF359}" type="slidenum">
              <a:rPr lang="en-US" smtClean="0"/>
              <a:pPr>
                <a:defRPr/>
              </a:pPr>
              <a:t>3</a:t>
            </a:fld>
            <a:endParaRPr lang="en-US" dirty="0"/>
          </a:p>
        </p:txBody>
      </p:sp>
    </p:spTree>
    <p:extLst>
      <p:ext uri="{BB962C8B-B14F-4D97-AF65-F5344CB8AC3E}">
        <p14:creationId xmlns:p14="http://schemas.microsoft.com/office/powerpoint/2010/main" val="249194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31" name="Rectangle 3"/>
              <p:cNvSpPr>
                <a:spLocks noGrp="1" noChangeArrowheads="1"/>
              </p:cNvSpPr>
              <p:nvPr>
                <p:ph type="body" idx="1"/>
              </p:nvPr>
            </p:nvSpPr>
            <p:spPr>
              <a:xfrm>
                <a:off x="365760" y="1280160"/>
                <a:ext cx="8549640" cy="5320665"/>
              </a:xfrm>
            </p:spPr>
            <p:txBody>
              <a:bodyPr/>
              <a:lstStyle/>
              <a:p>
                <a:pPr marL="461963" indent="-461963"/>
                <a:r>
                  <a:rPr lang="en-US" altLang="zh-CN" dirty="0" smtClean="0">
                    <a:ea typeface="SimSun" charset="-122"/>
                    <a:cs typeface="Times New Roman" pitchFamily="18" charset="0"/>
                  </a:rPr>
                  <a:t>We consider a system with </a:t>
                </a:r>
                <a:r>
                  <a:rPr lang="en-US" altLang="zh-CN" i="1" dirty="0" smtClean="0">
                    <a:latin typeface="Times New Roman" pitchFamily="18" charset="0"/>
                    <a:ea typeface="SimSun" charset="-122"/>
                    <a:cs typeface="Times New Roman" pitchFamily="18" charset="0"/>
                  </a:rPr>
                  <a:t>N </a:t>
                </a:r>
                <a:r>
                  <a:rPr lang="en-US" altLang="zh-CN" dirty="0" smtClean="0">
                    <a:ea typeface="SimSun" charset="-122"/>
                    <a:cs typeface="Times New Roman" pitchFamily="18" charset="0"/>
                  </a:rPr>
                  <a:t>buses and </a:t>
                </a:r>
                <a:r>
                  <a:rPr lang="en-US" altLang="zh-CN" i="1" dirty="0" smtClean="0">
                    <a:ea typeface="SimSun" charset="-122"/>
                    <a:cs typeface="Times New Roman" pitchFamily="18" charset="0"/>
                  </a:rPr>
                  <a:t>L</a:t>
                </a:r>
                <a:r>
                  <a:rPr lang="en-US" altLang="zh-CN" dirty="0" smtClean="0">
                    <a:ea typeface="SimSun" charset="-122"/>
                    <a:cs typeface="Times New Roman" pitchFamily="18" charset="0"/>
                  </a:rPr>
                  <a:t> lines given by the set given by the set </a:t>
                </a:r>
                <a14:m>
                  <m:oMath xmlns:m="http://schemas.openxmlformats.org/officeDocument/2006/math">
                    <m:r>
                      <a:rPr lang="en-US" altLang="zh-CN" b="0" i="1" smtClean="0">
                        <a:latin typeface="Cambria Math"/>
                        <a:ea typeface="SimSun" charset="-122"/>
                        <a:cs typeface="Times New Roman" pitchFamily="18" charset="0"/>
                      </a:rPr>
                      <m:t>𝐿</m:t>
                    </m:r>
                    <m:r>
                      <a:rPr lang="en-US" altLang="zh-CN" b="0" i="1" smtClean="0">
                        <a:latin typeface="Cambria Math"/>
                        <a:ea typeface="SimSun" charset="-122"/>
                        <a:cs typeface="Times New Roman" pitchFamily="18" charset="0"/>
                      </a:rPr>
                      <m:t>={</m:t>
                    </m:r>
                    <m:sSub>
                      <m:sSubPr>
                        <m:ctrlPr>
                          <a:rPr lang="en-US" altLang="zh-CN" b="0" i="1" smtClean="0">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𝑙</m:t>
                        </m:r>
                      </m:e>
                      <m:sub>
                        <m:r>
                          <a:rPr lang="en-US" altLang="zh-CN" b="0" i="1" smtClean="0">
                            <a:latin typeface="Cambria Math"/>
                            <a:ea typeface="SimSun" charset="-122"/>
                            <a:cs typeface="Times New Roman" pitchFamily="18" charset="0"/>
                          </a:rPr>
                          <m:t>1</m:t>
                        </m:r>
                      </m:sub>
                    </m:sSub>
                    <m:r>
                      <a:rPr lang="en-US" altLang="zh-CN" b="0" i="1" smtClean="0">
                        <a:latin typeface="Cambria Math"/>
                        <a:ea typeface="SimSun" charset="-122"/>
                        <a:cs typeface="Times New Roman" pitchFamily="18" charset="0"/>
                      </a:rPr>
                      <m:t>,</m:t>
                    </m:r>
                  </m:oMath>
                </a14:m>
                <a:r>
                  <a:rPr lang="en-US" altLang="zh-CN" dirty="0" smtClean="0">
                    <a:ea typeface="SimSun" charset="-122"/>
                    <a:cs typeface="Times New Roman" pitchFamily="18" charset="0"/>
                  </a:rPr>
                  <a:t>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i="1">
                            <a:latin typeface="Cambria Math"/>
                            <a:ea typeface="SimSun" charset="-122"/>
                            <a:cs typeface="Times New Roman" pitchFamily="18" charset="0"/>
                          </a:rPr>
                          <m:t>𝑙</m:t>
                        </m:r>
                      </m:e>
                      <m:sub>
                        <m:r>
                          <a:rPr lang="en-US" altLang="zh-CN" b="0" i="1" smtClean="0">
                            <a:latin typeface="Cambria Math"/>
                            <a:ea typeface="SimSun" charset="-122"/>
                            <a:cs typeface="Times New Roman" pitchFamily="18" charset="0"/>
                          </a:rPr>
                          <m:t>2</m:t>
                        </m:r>
                      </m:sub>
                    </m:sSub>
                    <m:r>
                      <a:rPr lang="en-US" altLang="zh-CN" b="0" i="1" smtClean="0">
                        <a:latin typeface="Cambria Math"/>
                        <a:ea typeface="SimSun" charset="-122"/>
                        <a:cs typeface="Times New Roman" pitchFamily="18" charset="0"/>
                      </a:rPr>
                      <m:t>,…,</m:t>
                    </m:r>
                    <m:sSub>
                      <m:sSubPr>
                        <m:ctrlPr>
                          <a:rPr lang="en-US" altLang="zh-CN" i="1">
                            <a:latin typeface="Cambria Math"/>
                            <a:ea typeface="SimSun" charset="-122"/>
                            <a:cs typeface="Times New Roman" pitchFamily="18" charset="0"/>
                          </a:rPr>
                        </m:ctrlPr>
                      </m:sSubPr>
                      <m:e>
                        <m:r>
                          <a:rPr lang="en-US" altLang="zh-CN" i="1">
                            <a:latin typeface="Cambria Math"/>
                            <a:ea typeface="SimSun" charset="-122"/>
                            <a:cs typeface="Times New Roman" pitchFamily="18" charset="0"/>
                          </a:rPr>
                          <m:t>𝑙</m:t>
                        </m:r>
                      </m:e>
                      <m:sub>
                        <m:r>
                          <a:rPr lang="en-US" altLang="zh-CN" b="0" i="1" smtClean="0">
                            <a:latin typeface="Cambria Math"/>
                            <a:ea typeface="SimSun" charset="-122"/>
                            <a:cs typeface="Times New Roman" pitchFamily="18" charset="0"/>
                          </a:rPr>
                          <m:t>𝐿</m:t>
                        </m:r>
                      </m:sub>
                    </m:sSub>
                    <m:r>
                      <a:rPr lang="en-US" altLang="zh-CN" b="0" i="1" smtClean="0">
                        <a:latin typeface="Cambria Math"/>
                        <a:ea typeface="SimSun" charset="-122"/>
                        <a:cs typeface="Times New Roman" pitchFamily="18" charset="0"/>
                      </a:rPr>
                      <m:t>}</m:t>
                    </m:r>
                  </m:oMath>
                </a14:m>
                <a:endParaRPr lang="en-US" altLang="zh-CN" dirty="0" smtClean="0">
                  <a:ea typeface="SimSun" charset="-122"/>
                  <a:cs typeface="Times New Roman" pitchFamily="18" charset="0"/>
                </a:endParaRPr>
              </a:p>
              <a:p>
                <a:pPr marL="862013" lvl="1" indent="-461963"/>
                <a:r>
                  <a:rPr lang="en-US" altLang="zh-CN" dirty="0" smtClean="0">
                    <a:ea typeface="SimSun" charset="-122"/>
                    <a:cs typeface="Times New Roman" pitchFamily="18" charset="0"/>
                  </a:rPr>
                  <a:t>Some authors designate the slack as bus zero; an alternative approach, that is easier to implement in cases with multiple islands and hence slacks, is to allow any bus to be the slack, and just set its associated equations to trivial equations just stating that the slack bus voltage is constant  </a:t>
                </a:r>
              </a:p>
              <a:p>
                <a:pPr marL="461963" indent="-461963"/>
                <a:r>
                  <a:rPr lang="en-US" altLang="zh-CN" dirty="0" smtClean="0">
                    <a:ea typeface="SimSun" charset="-122"/>
                    <a:cs typeface="Times New Roman" pitchFamily="18" charset="0"/>
                  </a:rPr>
                  <a:t>We may denote the </a:t>
                </a:r>
                <a:r>
                  <a:rPr lang="en-US" altLang="zh-CN" i="1" dirty="0" err="1" smtClean="0">
                    <a:ea typeface="SimSun" charset="-122"/>
                    <a:cs typeface="Times New Roman" pitchFamily="18" charset="0"/>
                  </a:rPr>
                  <a:t>k</a:t>
                </a:r>
                <a:r>
                  <a:rPr lang="en-US" altLang="zh-CN" i="1" baseline="30000" dirty="0" err="1" smtClean="0">
                    <a:ea typeface="SimSun" charset="-122"/>
                    <a:cs typeface="Times New Roman" pitchFamily="18" charset="0"/>
                  </a:rPr>
                  <a:t>th</a:t>
                </a:r>
                <a:r>
                  <a:rPr lang="en-US" altLang="zh-CN" dirty="0" smtClean="0">
                    <a:ea typeface="SimSun" charset="-122"/>
                    <a:cs typeface="Times New Roman" pitchFamily="18" charset="0"/>
                  </a:rPr>
                  <a:t> transmission line or transformer in the system,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i="1">
                            <a:latin typeface="Cambria Math"/>
                            <a:ea typeface="SimSun" charset="-122"/>
                            <a:cs typeface="Times New Roman" pitchFamily="18" charset="0"/>
                          </a:rPr>
                          <m:t>𝑙</m:t>
                        </m:r>
                      </m:e>
                      <m:sub>
                        <m:r>
                          <a:rPr lang="en-US" altLang="zh-CN" b="0" i="1" smtClean="0">
                            <a:latin typeface="Cambria Math"/>
                            <a:ea typeface="SimSun" charset="-122"/>
                            <a:cs typeface="Times New Roman" pitchFamily="18" charset="0"/>
                          </a:rPr>
                          <m:t>𝑘</m:t>
                        </m:r>
                      </m:sub>
                    </m:sSub>
                  </m:oMath>
                </a14:m>
                <a:r>
                  <a:rPr lang="en-US" altLang="zh-CN" dirty="0" smtClean="0">
                    <a:ea typeface="SimSun" charset="-122"/>
                    <a:cs typeface="Times New Roman" pitchFamily="18" charset="0"/>
                  </a:rPr>
                  <a:t> , as </a:t>
                </a:r>
                <a:br>
                  <a:rPr lang="en-US" altLang="zh-CN" dirty="0" smtClean="0">
                    <a:ea typeface="SimSun" charset="-122"/>
                    <a:cs typeface="Times New Roman" pitchFamily="18" charset="0"/>
                  </a:rPr>
                </a:br>
                <a:r>
                  <a:rPr lang="en-US" altLang="zh-CN" dirty="0" smtClean="0">
                    <a:ea typeface="SimSun" charset="-122"/>
                    <a:cs typeface="Times New Roman" pitchFamily="18" charset="0"/>
                  </a:rPr>
                  <a:t>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                                   </m:t>
                        </m:r>
                        <m:r>
                          <a:rPr lang="en-US" altLang="zh-CN" i="1">
                            <a:latin typeface="Cambria Math"/>
                            <a:ea typeface="SimSun" charset="-122"/>
                            <a:cs typeface="Times New Roman" pitchFamily="18" charset="0"/>
                          </a:rPr>
                          <m:t>𝑙</m:t>
                        </m:r>
                      </m:e>
                      <m:sub>
                        <m:r>
                          <a:rPr lang="en-US" altLang="zh-CN" i="1">
                            <a:latin typeface="Cambria Math"/>
                            <a:ea typeface="SimSun" charset="-122"/>
                            <a:cs typeface="Times New Roman" pitchFamily="18" charset="0"/>
                          </a:rPr>
                          <m:t>𝑘</m:t>
                        </m:r>
                      </m:sub>
                    </m:sSub>
                    <m:r>
                      <a:rPr lang="en-US" altLang="zh-CN" b="0" i="1" smtClean="0">
                        <a:latin typeface="Cambria Math"/>
                        <a:ea typeface="SimSun" charset="-122"/>
                        <a:cs typeface="Times New Roman" pitchFamily="18" charset="0"/>
                      </a:rPr>
                      <m:t>=(</m:t>
                    </m:r>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𝑖</m:t>
                        </m:r>
                      </m:e>
                      <m:sub>
                        <m:r>
                          <a:rPr lang="en-US" altLang="zh-CN" i="1">
                            <a:latin typeface="Cambria Math"/>
                            <a:ea typeface="SimSun" charset="-122"/>
                            <a:cs typeface="Times New Roman" pitchFamily="18" charset="0"/>
                          </a:rPr>
                          <m:t>𝑘</m:t>
                        </m:r>
                      </m:sub>
                    </m:sSub>
                  </m:oMath>
                </a14:m>
                <a:r>
                  <a:rPr lang="en-US" altLang="zh-CN" dirty="0" smtClean="0">
                    <a:ea typeface="SimSun" charset="-122"/>
                    <a:cs typeface="Times New Roman" pitchFamily="18" charset="0"/>
                  </a:rPr>
                  <a:t>,</a:t>
                </a:r>
                <a:r>
                  <a:rPr lang="en-US" altLang="zh-CN" dirty="0">
                    <a:ea typeface="SimSun" charset="-122"/>
                    <a:cs typeface="Times New Roman" pitchFamily="18" charset="0"/>
                  </a:rPr>
                  <a:t>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𝑗</m:t>
                        </m:r>
                      </m:e>
                      <m:sub>
                        <m:r>
                          <a:rPr lang="en-US" altLang="zh-CN" i="1">
                            <a:latin typeface="Cambria Math"/>
                            <a:ea typeface="SimSun" charset="-122"/>
                            <a:cs typeface="Times New Roman" pitchFamily="18" charset="0"/>
                          </a:rPr>
                          <m:t>𝑘</m:t>
                        </m:r>
                      </m:sub>
                    </m:sSub>
                  </m:oMath>
                </a14:m>
                <a:r>
                  <a:rPr lang="en-US" altLang="zh-CN" dirty="0" smtClean="0">
                    <a:ea typeface="SimSun" charset="-122"/>
                    <a:cs typeface="Times New Roman" pitchFamily="18" charset="0"/>
                  </a:rPr>
                  <a:t>),</a:t>
                </a:r>
              </a:p>
            </p:txBody>
          </p:sp>
        </mc:Choice>
        <mc:Fallback xmlns="">
          <p:sp>
            <p:nvSpPr>
              <p:cNvPr id="1031" name="Rectangle 3"/>
              <p:cNvSpPr>
                <a:spLocks noGrp="1" noRot="1" noChangeAspect="1" noMove="1" noResize="1" noEditPoints="1" noAdjustHandles="1" noChangeArrowheads="1" noChangeShapeType="1" noTextEdit="1"/>
              </p:cNvSpPr>
              <p:nvPr>
                <p:ph type="body" idx="1"/>
              </p:nvPr>
            </p:nvSpPr>
            <p:spPr>
              <a:xfrm>
                <a:off x="365760" y="1280160"/>
                <a:ext cx="8549640" cy="5320665"/>
              </a:xfrm>
              <a:blipFill rotWithShape="1">
                <a:blip r:embed="rId3"/>
                <a:stretch>
                  <a:fillRect l="-2138" t="-3666" r="-1497"/>
                </a:stretch>
              </a:blipFill>
            </p:spPr>
            <p:txBody>
              <a:bodyPr/>
              <a:lstStyle/>
              <a:p>
                <a:r>
                  <a:rPr lang="en-US">
                    <a:noFill/>
                  </a:rPr>
                  <a:t> </a:t>
                </a:r>
              </a:p>
            </p:txBody>
          </p:sp>
        </mc:Fallback>
      </mc:AlternateContent>
      <p:sp>
        <p:nvSpPr>
          <p:cNvPr id="1032" name="Rectangle 13"/>
          <p:cNvSpPr>
            <a:spLocks noChangeArrowheads="1"/>
          </p:cNvSpPr>
          <p:nvPr/>
        </p:nvSpPr>
        <p:spPr bwMode="auto">
          <a:xfrm>
            <a:off x="0" y="5102225"/>
            <a:ext cx="9144000" cy="1498600"/>
          </a:xfrm>
          <a:prstGeom prst="rect">
            <a:avLst/>
          </a:prstGeom>
          <a:noFill/>
          <a:ln w="12700">
            <a:noFill/>
            <a:miter lim="800000"/>
            <a:headEnd/>
            <a:tailEnd/>
          </a:ln>
        </p:spPr>
        <p:txBody>
          <a:bodyPr lIns="90487" tIns="44450" rIns="90487" bIns="44450"/>
          <a:lstStyle/>
          <a:p>
            <a:pPr algn="l">
              <a:lnSpc>
                <a:spcPct val="175000"/>
              </a:lnSpc>
              <a:buSzPct val="100000"/>
            </a:pPr>
            <a:endParaRPr lang="en-US" altLang="zh-CN" sz="2800" dirty="0">
              <a:solidFill>
                <a:srgbClr val="000000"/>
              </a:solidFill>
              <a:ea typeface="SimSun" charset="-122"/>
              <a:cs typeface="Times New Roman" pitchFamily="18" charset="0"/>
            </a:endParaRPr>
          </a:p>
        </p:txBody>
      </p:sp>
      <p:sp>
        <p:nvSpPr>
          <p:cNvPr id="1033" name="Rectangle 2"/>
          <p:cNvSpPr>
            <a:spLocks noGrp="1" noChangeArrowheads="1"/>
          </p:cNvSpPr>
          <p:nvPr>
            <p:ph type="title"/>
          </p:nvPr>
        </p:nvSpPr>
        <p:spPr>
          <a:xfrm>
            <a:off x="685801" y="228600"/>
            <a:ext cx="8077200" cy="758952"/>
          </a:xfrm>
        </p:spPr>
        <p:txBody>
          <a:bodyPr/>
          <a:lstStyle/>
          <a:p>
            <a:r>
              <a:rPr lang="en-US" altLang="zh-CN" dirty="0" smtClean="0">
                <a:ea typeface="SimSun" charset="-122"/>
              </a:rPr>
              <a:t>Notation</a:t>
            </a:r>
          </a:p>
        </p:txBody>
      </p:sp>
      <p:sp>
        <p:nvSpPr>
          <p:cNvPr id="1035" name="AutoShape 7"/>
          <p:cNvSpPr>
            <a:spLocks noChangeArrowheads="1"/>
          </p:cNvSpPr>
          <p:nvPr/>
        </p:nvSpPr>
        <p:spPr bwMode="auto">
          <a:xfrm>
            <a:off x="2514600" y="5638800"/>
            <a:ext cx="2209800" cy="495300"/>
          </a:xfrm>
          <a:prstGeom prst="wedgeRoundRectCallout">
            <a:avLst>
              <a:gd name="adj1" fmla="val 41048"/>
              <a:gd name="adj2" fmla="val -91021"/>
              <a:gd name="adj3" fmla="val 16667"/>
            </a:avLst>
          </a:prstGeom>
          <a:noFill/>
          <a:ln w="22225">
            <a:solidFill>
              <a:srgbClr val="000000"/>
            </a:solidFill>
            <a:miter lim="800000"/>
            <a:headEnd/>
            <a:tailEnd/>
          </a:ln>
        </p:spPr>
        <p:txBody>
          <a:bodyPr/>
          <a:lstStyle/>
          <a:p>
            <a:pPr eaLnBrk="1" hangingPunct="1"/>
            <a:r>
              <a:rPr lang="en-US" altLang="zh-CN" sz="2400" i="1" dirty="0">
                <a:solidFill>
                  <a:srgbClr val="000000"/>
                </a:solidFill>
                <a:latin typeface="Times" pitchFamily="18" charset="0"/>
                <a:ea typeface="SimSun" charset="-122"/>
              </a:rPr>
              <a:t>from</a:t>
            </a:r>
            <a:r>
              <a:rPr lang="en-US" altLang="zh-CN" sz="2400" dirty="0">
                <a:solidFill>
                  <a:srgbClr val="000000"/>
                </a:solidFill>
                <a:ea typeface="SimSun" charset="-122"/>
              </a:rPr>
              <a:t> </a:t>
            </a:r>
            <a:r>
              <a:rPr lang="en-US" altLang="zh-CN" sz="2400" dirty="0" smtClean="0">
                <a:solidFill>
                  <a:srgbClr val="000000"/>
                </a:solidFill>
                <a:ea typeface="SimSun" charset="-122"/>
              </a:rPr>
              <a:t> node</a:t>
            </a:r>
            <a:endParaRPr lang="en-US" altLang="zh-CN" sz="2400" dirty="0">
              <a:solidFill>
                <a:srgbClr val="000000"/>
              </a:solidFill>
              <a:ea typeface="SimSun" charset="-122"/>
            </a:endParaRPr>
          </a:p>
        </p:txBody>
      </p:sp>
      <p:sp>
        <p:nvSpPr>
          <p:cNvPr id="1036" name="AutoShape 8"/>
          <p:cNvSpPr>
            <a:spLocks noChangeArrowheads="1"/>
          </p:cNvSpPr>
          <p:nvPr/>
        </p:nvSpPr>
        <p:spPr bwMode="auto">
          <a:xfrm>
            <a:off x="5422900" y="5638800"/>
            <a:ext cx="1587500" cy="482600"/>
          </a:xfrm>
          <a:prstGeom prst="wedgeRoundRectCallout">
            <a:avLst>
              <a:gd name="adj1" fmla="val -70003"/>
              <a:gd name="adj2" fmla="val -91668"/>
              <a:gd name="adj3" fmla="val 16667"/>
            </a:avLst>
          </a:prstGeom>
          <a:noFill/>
          <a:ln w="22225">
            <a:solidFill>
              <a:srgbClr val="000000"/>
            </a:solidFill>
            <a:miter lim="800000"/>
            <a:headEnd/>
            <a:tailEnd/>
          </a:ln>
        </p:spPr>
        <p:txBody>
          <a:bodyPr/>
          <a:lstStyle/>
          <a:p>
            <a:pPr eaLnBrk="1" hangingPunct="1"/>
            <a:r>
              <a:rPr lang="en-US" altLang="zh-CN" sz="2400" i="1" dirty="0">
                <a:solidFill>
                  <a:srgbClr val="000000"/>
                </a:solidFill>
                <a:latin typeface="Times" pitchFamily="18" charset="0"/>
                <a:ea typeface="SimSun" charset="-122"/>
              </a:rPr>
              <a:t>to</a:t>
            </a:r>
            <a:r>
              <a:rPr lang="en-US" altLang="zh-CN" sz="2400" dirty="0">
                <a:solidFill>
                  <a:srgbClr val="000000"/>
                </a:solidFill>
                <a:ea typeface="SimSun" charset="-122"/>
              </a:rPr>
              <a:t> </a:t>
            </a:r>
            <a:r>
              <a:rPr lang="en-US" altLang="zh-CN" sz="2400" dirty="0" smtClean="0">
                <a:solidFill>
                  <a:srgbClr val="000000"/>
                </a:solidFill>
                <a:ea typeface="SimSun" charset="-122"/>
              </a:rPr>
              <a:t> node</a:t>
            </a:r>
            <a:endParaRPr lang="en-US" altLang="zh-CN" sz="2400" dirty="0">
              <a:solidFill>
                <a:srgbClr val="000000"/>
              </a:solidFill>
              <a:ea typeface="SimSun" charset="-122"/>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72908321"/>
              </p:ext>
            </p:extLst>
          </p:nvPr>
        </p:nvGraphicFramePr>
        <p:xfrm>
          <a:off x="6146800" y="3352800"/>
          <a:ext cx="914400" cy="198438"/>
        </p:xfrm>
        <a:graphic>
          <a:graphicData uri="http://schemas.openxmlformats.org/presentationml/2006/ole">
            <mc:AlternateContent xmlns:mc="http://schemas.openxmlformats.org/markup-compatibility/2006">
              <mc:Choice xmlns:v="urn:schemas-microsoft-com:vml" Requires="v">
                <p:oleObj spid="_x0000_s237575" name="Equation" r:id="rId4" imgW="914400" imgH="198720" progId="Equation.DSMT4">
                  <p:embed/>
                </p:oleObj>
              </mc:Choice>
              <mc:Fallback>
                <p:oleObj name="Equation" r:id="rId4" imgW="914400" imgH="198720" progId="Equation.DSMT4">
                  <p:embed/>
                  <p:pic>
                    <p:nvPicPr>
                      <p:cNvPr id="0" name=""/>
                      <p:cNvPicPr/>
                      <p:nvPr/>
                    </p:nvPicPr>
                    <p:blipFill>
                      <a:blip r:embed="rId5"/>
                      <a:stretch>
                        <a:fillRect/>
                      </a:stretch>
                    </p:blipFill>
                    <p:spPr>
                      <a:xfrm>
                        <a:off x="6146800" y="3352800"/>
                        <a:ext cx="914400" cy="198438"/>
                      </a:xfrm>
                      <a:prstGeom prst="rect">
                        <a:avLst/>
                      </a:prstGeom>
                    </p:spPr>
                  </p:pic>
                </p:oleObj>
              </mc:Fallback>
            </mc:AlternateContent>
          </a:graphicData>
        </a:graphic>
      </p:graphicFrame>
      <p:sp>
        <p:nvSpPr>
          <p:cNvPr id="11" name="Slide Number Placeholder 3"/>
          <p:cNvSpPr>
            <a:spLocks noGrp="1"/>
          </p:cNvSpPr>
          <p:nvPr>
            <p:ph type="sldNum" sz="quarter" idx="12"/>
          </p:nvPr>
        </p:nvSpPr>
        <p:spPr>
          <a:xfrm>
            <a:off x="7086600" y="6324600"/>
            <a:ext cx="1905000" cy="457200"/>
          </a:xfrm>
        </p:spPr>
        <p:txBody>
          <a:bodyPr/>
          <a:lstStyle/>
          <a:p>
            <a:pPr>
              <a:defRPr/>
            </a:pPr>
            <a:fld id="{0AF38EFD-512B-4531-8A51-5AEF24EFF359}" type="slidenum">
              <a:rPr lang="en-US" smtClean="0"/>
              <a:pPr>
                <a:defRPr/>
              </a:pPr>
              <a:t>4</a:t>
            </a:fld>
            <a:endParaRPr lang="en-US" dirty="0"/>
          </a:p>
        </p:txBody>
      </p:sp>
    </p:spTree>
    <p:extLst>
      <p:ext uri="{BB962C8B-B14F-4D97-AF65-F5344CB8AC3E}">
        <p14:creationId xmlns:p14="http://schemas.microsoft.com/office/powerpoint/2010/main" val="737342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dirty="0" smtClean="0">
                    <a:ea typeface="SimSun" charset="-122"/>
                    <a:cs typeface="Times New Roman" pitchFamily="18" charset="0"/>
                  </a:rPr>
                  <a:t>We’ll denote the real power flowing on line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i="1">
                            <a:latin typeface="Cambria Math"/>
                            <a:ea typeface="SimSun" charset="-122"/>
                            <a:cs typeface="Times New Roman" pitchFamily="18" charset="0"/>
                          </a:rPr>
                          <m:t>𝑙</m:t>
                        </m:r>
                      </m:e>
                      <m:sub>
                        <m:r>
                          <a:rPr lang="en-US" altLang="zh-CN" i="1">
                            <a:latin typeface="Cambria Math"/>
                            <a:ea typeface="SimSun" charset="-122"/>
                            <a:cs typeface="Times New Roman" pitchFamily="18" charset="0"/>
                          </a:rPr>
                          <m:t>𝑘</m:t>
                        </m:r>
                      </m:sub>
                    </m:sSub>
                  </m:oMath>
                </a14:m>
                <a:r>
                  <a:rPr lang="en-US" altLang="zh-CN" baseline="-25000" dirty="0" smtClean="0">
                    <a:ea typeface="SimSun" charset="-122"/>
                    <a:cs typeface="Times New Roman" pitchFamily="18" charset="0"/>
                    <a:sym typeface="Euclid Extra"/>
                  </a:rPr>
                  <a:t> </a:t>
                </a:r>
                <a:r>
                  <a:rPr lang="en-US" altLang="zh-CN" dirty="0" smtClean="0">
                    <a:ea typeface="SimSun" charset="-122"/>
                    <a:cs typeface="Times New Roman" pitchFamily="18" charset="0"/>
                    <a:sym typeface="Euclid Extra"/>
                  </a:rPr>
                  <a:t>from bus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𝑖</m:t>
                        </m:r>
                      </m:e>
                      <m:sub>
                        <m:r>
                          <a:rPr lang="en-US" altLang="zh-CN" i="1">
                            <a:latin typeface="Cambria Math"/>
                            <a:ea typeface="SimSun" charset="-122"/>
                            <a:cs typeface="Times New Roman" pitchFamily="18" charset="0"/>
                          </a:rPr>
                          <m:t>𝑘</m:t>
                        </m:r>
                      </m:sub>
                    </m:sSub>
                  </m:oMath>
                </a14:m>
                <a:r>
                  <a:rPr lang="en-US" altLang="zh-CN" dirty="0" smtClean="0">
                    <a:ea typeface="SimSun" charset="-122"/>
                    <a:cs typeface="Times New Roman" pitchFamily="18" charset="0"/>
                    <a:sym typeface="Euclid Extra"/>
                  </a:rPr>
                  <a:t> to bus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𝑗</m:t>
                        </m:r>
                      </m:e>
                      <m:sub>
                        <m:r>
                          <a:rPr lang="en-US" altLang="zh-CN" i="1">
                            <a:latin typeface="Cambria Math"/>
                            <a:ea typeface="SimSun" charset="-122"/>
                            <a:cs typeface="Times New Roman" pitchFamily="18" charset="0"/>
                          </a:rPr>
                          <m:t>𝑘</m:t>
                        </m:r>
                      </m:sub>
                    </m:sSub>
                  </m:oMath>
                </a14:m>
                <a:r>
                  <a:rPr lang="en-US" altLang="zh-CN" dirty="0" smtClean="0">
                    <a:ea typeface="SimSun" charset="-122"/>
                    <a:cs typeface="Times New Roman" pitchFamily="18" charset="0"/>
                    <a:sym typeface="Euclid Extra"/>
                  </a:rPr>
                  <a:t> </a:t>
                </a:r>
                <a:r>
                  <a:rPr lang="en-US" altLang="zh-CN" dirty="0">
                    <a:ea typeface="SimSun" charset="-122"/>
                    <a:cs typeface="Times New Roman" pitchFamily="18" charset="0"/>
                    <a:sym typeface="Euclid Extra"/>
                  </a:rPr>
                  <a:t>as </a:t>
                </a:r>
                <a14:m>
                  <m:oMath xmlns:m="http://schemas.openxmlformats.org/officeDocument/2006/math">
                    <m:sSub>
                      <m:sSubPr>
                        <m:ctrlPr>
                          <a:rPr lang="en-US" altLang="zh-CN" i="1">
                            <a:latin typeface="Cambria Math"/>
                            <a:ea typeface="SimSun" charset="-122"/>
                            <a:cs typeface="Times New Roman" pitchFamily="18" charset="0"/>
                          </a:rPr>
                        </m:ctrlPr>
                      </m:sSubPr>
                      <m:e>
                        <m:r>
                          <a:rPr lang="en-US" altLang="zh-CN" b="0" i="1" smtClean="0">
                            <a:latin typeface="Cambria Math"/>
                            <a:ea typeface="SimSun" charset="-122"/>
                            <a:cs typeface="Times New Roman" pitchFamily="18" charset="0"/>
                          </a:rPr>
                          <m:t>𝑓</m:t>
                        </m:r>
                      </m:e>
                      <m:sub>
                        <m:r>
                          <a:rPr lang="en-US" altLang="zh-CN" i="1">
                            <a:latin typeface="Cambria Math"/>
                            <a:ea typeface="SimSun" charset="-122"/>
                            <a:cs typeface="Times New Roman" pitchFamily="18" charset="0"/>
                          </a:rPr>
                          <m:t>𝑘</m:t>
                        </m:r>
                      </m:sub>
                    </m:sSub>
                    <m:r>
                      <a:rPr lang="en-US" altLang="zh-CN" i="1">
                        <a:latin typeface="Cambria Math"/>
                        <a:ea typeface="SimSun" charset="-122"/>
                        <a:cs typeface="Times New Roman" pitchFamily="18" charset="0"/>
                      </a:rPr>
                      <m:t>≥</m:t>
                    </m:r>
                    <m:r>
                      <a:rPr lang="en-US" altLang="zh-CN" b="0" i="1" smtClean="0">
                        <a:latin typeface="Cambria Math"/>
                        <a:ea typeface="SimSun" charset="-122"/>
                        <a:cs typeface="Times New Roman" pitchFamily="18" charset="0"/>
                      </a:rPr>
                      <m:t>0</m:t>
                    </m:r>
                  </m:oMath>
                </a14:m>
                <a:endParaRPr lang="en-US" altLang="zh-CN" baseline="-25000" dirty="0" smtClean="0">
                  <a:latin typeface="Euclid"/>
                  <a:ea typeface="SimSun" charset="-122"/>
                  <a:cs typeface="Times New Roman" pitchFamily="18" charset="0"/>
                  <a:sym typeface="Euclid Extra"/>
                </a:endParaRPr>
              </a:p>
              <a:p>
                <a:r>
                  <a:rPr lang="en-US" altLang="zh-CN" dirty="0">
                    <a:ea typeface="SimSun" charset="-122"/>
                    <a:cs typeface="Times New Roman" pitchFamily="18" charset="0"/>
                  </a:rPr>
                  <a:t>The vector of active power flows on the </a:t>
                </a:r>
                <a:r>
                  <a:rPr lang="en-US" altLang="zh-CN" i="1" dirty="0">
                    <a:latin typeface="Times New Roman" pitchFamily="18" charset="0"/>
                    <a:ea typeface="SimSun" charset="-122"/>
                    <a:cs typeface="Times New Roman" pitchFamily="18" charset="0"/>
                  </a:rPr>
                  <a:t>L </a:t>
                </a:r>
                <a:r>
                  <a:rPr lang="en-US" altLang="zh-CN" dirty="0">
                    <a:ea typeface="SimSun" charset="-122"/>
                    <a:cs typeface="Times New Roman" pitchFamily="18" charset="0"/>
                  </a:rPr>
                  <a:t>lines is</a:t>
                </a:r>
                <a:r>
                  <a:rPr lang="en-US" altLang="zh-CN" dirty="0" smtClean="0">
                    <a:ea typeface="SimSun" charset="-122"/>
                    <a:cs typeface="Times New Roman" pitchFamily="18" charset="0"/>
                  </a:rPr>
                  <a:t>:</a:t>
                </a:r>
                <a:br>
                  <a:rPr lang="en-US" altLang="zh-CN" dirty="0" smtClean="0">
                    <a:ea typeface="SimSun" charset="-122"/>
                    <a:cs typeface="Times New Roman" pitchFamily="18" charset="0"/>
                  </a:rPr>
                </a:br>
                <a:r>
                  <a:rPr lang="en-US" altLang="zh-CN" dirty="0">
                    <a:ea typeface="SimSun" charset="-122"/>
                    <a:cs typeface="Times New Roman" pitchFamily="18" charset="0"/>
                  </a:rPr>
                  <a:t/>
                </a:r>
                <a:br>
                  <a:rPr lang="en-US" altLang="zh-CN" dirty="0">
                    <a:ea typeface="SimSun" charset="-122"/>
                    <a:cs typeface="Times New Roman" pitchFamily="18" charset="0"/>
                  </a:rPr>
                </a:br>
                <a:r>
                  <a:rPr lang="en-US" altLang="zh-CN" dirty="0">
                    <a:ea typeface="SimSun" charset="-122"/>
                    <a:cs typeface="Times New Roman" pitchFamily="18" charset="0"/>
                  </a:rPr>
                  <a:t/>
                </a:r>
                <a:br>
                  <a:rPr lang="en-US" altLang="zh-CN" dirty="0">
                    <a:ea typeface="SimSun" charset="-122"/>
                    <a:cs typeface="Times New Roman" pitchFamily="18" charset="0"/>
                  </a:rPr>
                </a:br>
                <a:endParaRPr lang="en-US" altLang="zh-CN" dirty="0" smtClean="0">
                  <a:ea typeface="SimSun" charset="-122"/>
                  <a:cs typeface="Times New Roman" pitchFamily="18" charset="0"/>
                </a:endParaRPr>
              </a:p>
              <a:p>
                <a:r>
                  <a:rPr lang="en-US" altLang="zh-CN" dirty="0" smtClean="0">
                    <a:ea typeface="SimSun" charset="-122"/>
                    <a:cs typeface="Times New Roman" pitchFamily="18" charset="0"/>
                  </a:rPr>
                  <a:t>The bus real and reactive power injection vectors are</a:t>
                </a:r>
                <a:br>
                  <a:rPr lang="en-US" altLang="zh-CN" dirty="0" smtClean="0">
                    <a:ea typeface="SimSun" charset="-122"/>
                    <a:cs typeface="Times New Roman" pitchFamily="18" charset="0"/>
                  </a:rPr>
                </a:br>
                <a:r>
                  <a:rPr lang="en-US" altLang="zh-CN" dirty="0" smtClean="0">
                    <a:ea typeface="SimSun" charset="-122"/>
                    <a:cs typeface="Times New Roman" pitchFamily="18" charset="0"/>
                  </a:rPr>
                  <a:t>(note we use lower-case p/q injection in later analysis)</a:t>
                </a:r>
              </a:p>
              <a:p>
                <a:pPr marL="0" indent="0">
                  <a:buNone/>
                </a:pPr>
                <a:r>
                  <a:rPr lang="en-US" altLang="zh-CN" sz="100" dirty="0" smtClean="0">
                    <a:ea typeface="SimSun" charset="-122"/>
                    <a:cs typeface="Times New Roman" pitchFamily="18" charset="0"/>
                  </a:rPr>
                  <a:t>       </a:t>
                </a:r>
              </a:p>
              <a:p>
                <a:pPr marL="0" indent="0">
                  <a:buNone/>
                </a:pPr>
                <a:r>
                  <a:rPr lang="en-US" altLang="zh-CN" dirty="0">
                    <a:ea typeface="SimSun" charset="-122"/>
                    <a:cs typeface="Times New Roman" pitchFamily="18" charset="0"/>
                  </a:rPr>
                  <a:t> </a:t>
                </a:r>
                <a:r>
                  <a:rPr lang="en-US" altLang="zh-CN" dirty="0" smtClean="0">
                    <a:ea typeface="SimSun" charset="-122"/>
                    <a:cs typeface="Times New Roman" pitchFamily="18" charset="0"/>
                  </a:rPr>
                  <a:t>                       </a:t>
                </a:r>
                <a:r>
                  <a:rPr lang="en-US" altLang="zh-CN" b="1" dirty="0" smtClean="0">
                    <a:ea typeface="SimSun" charset="-122"/>
                    <a:cs typeface="Times New Roman" pitchFamily="18" charset="0"/>
                  </a:rPr>
                  <a:t>p</a:t>
                </a:r>
                <a14:m>
                  <m:oMath xmlns:m="http://schemas.openxmlformats.org/officeDocument/2006/math">
                    <m:r>
                      <a:rPr lang="en-US" altLang="zh-CN" b="1" i="0" smtClean="0">
                        <a:latin typeface="Cambria Math"/>
                        <a:ea typeface="SimSun" charset="-122"/>
                        <a:cs typeface="Times New Roman" pitchFamily="18" charset="0"/>
                      </a:rPr>
                      <m:t> </m:t>
                    </m:r>
                    <m:r>
                      <a:rPr lang="en-US" altLang="zh-CN" i="1" smtClean="0">
                        <a:latin typeface="Cambria Math"/>
                        <a:ea typeface="SimSun" charset="-122"/>
                        <a:cs typeface="Times New Roman" pitchFamily="18" charset="0"/>
                      </a:rPr>
                      <m:t>=</m:t>
                    </m:r>
                    <m:r>
                      <a:rPr lang="en-US" altLang="zh-CN" b="0" i="1" smtClean="0">
                        <a:latin typeface="Cambria Math"/>
                        <a:ea typeface="SimSun" charset="-122"/>
                        <a:cs typeface="Times New Roman" pitchFamily="18" charset="0"/>
                      </a:rPr>
                      <m:t>[ </m:t>
                    </m:r>
                    <m:sSup>
                      <m:sSupPr>
                        <m:ctrlPr>
                          <a:rPr lang="en-US" altLang="zh-CN" b="0" i="1" smtClean="0">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𝑝</m:t>
                        </m:r>
                      </m:e>
                      <m:sup>
                        <m:r>
                          <a:rPr lang="en-US" altLang="zh-CN" b="0" i="1" smtClean="0">
                            <a:latin typeface="Cambria Math"/>
                            <a:ea typeface="SimSun" charset="-122"/>
                            <a:cs typeface="Times New Roman" pitchFamily="18" charset="0"/>
                          </a:rPr>
                          <m:t>1</m:t>
                        </m:r>
                      </m:sup>
                    </m:sSup>
                    <m:r>
                      <a:rPr lang="en-US" altLang="zh-CN" b="0" i="1" smtClean="0">
                        <a:latin typeface="Cambria Math"/>
                        <a:ea typeface="SimSun" charset="-122"/>
                        <a:cs typeface="Times New Roman" pitchFamily="18" charset="0"/>
                      </a:rPr>
                      <m:t>,</m:t>
                    </m:r>
                  </m:oMath>
                </a14:m>
                <a:r>
                  <a:rPr lang="en-US" altLang="zh-CN" dirty="0" smtClean="0">
                    <a:ea typeface="SimSun" charset="-122"/>
                    <a:cs typeface="Times New Roman" pitchFamily="18" charset="0"/>
                  </a:rPr>
                  <a:t> </a:t>
                </a:r>
                <a14:m>
                  <m:oMath xmlns:m="http://schemas.openxmlformats.org/officeDocument/2006/math">
                    <m:sSup>
                      <m:sSupPr>
                        <m:ctrlPr>
                          <a:rPr lang="en-US" altLang="zh-CN" i="1">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𝑝</m:t>
                        </m:r>
                      </m:e>
                      <m:sup>
                        <m:r>
                          <a:rPr lang="en-US" altLang="zh-CN" b="0" i="1" smtClean="0">
                            <a:latin typeface="Cambria Math"/>
                            <a:ea typeface="SimSun" charset="-122"/>
                            <a:cs typeface="Times New Roman" pitchFamily="18" charset="0"/>
                          </a:rPr>
                          <m:t>2</m:t>
                        </m:r>
                      </m:sup>
                    </m:sSup>
                    <m:r>
                      <a:rPr lang="en-US" altLang="zh-CN" b="0" i="1" smtClean="0">
                        <a:latin typeface="Cambria Math"/>
                        <a:ea typeface="SimSun" charset="-122"/>
                        <a:cs typeface="Times New Roman" pitchFamily="18" charset="0"/>
                      </a:rPr>
                      <m:t>,…,</m:t>
                    </m:r>
                    <m:sSup>
                      <m:sSupPr>
                        <m:ctrlPr>
                          <a:rPr lang="en-US" altLang="zh-CN" i="1">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𝑝</m:t>
                        </m:r>
                      </m:e>
                      <m:sup>
                        <m:r>
                          <a:rPr lang="en-US" altLang="zh-CN" b="0" i="1" smtClean="0">
                            <a:latin typeface="Cambria Math"/>
                            <a:ea typeface="SimSun" charset="-122"/>
                            <a:cs typeface="Times New Roman" pitchFamily="18" charset="0"/>
                          </a:rPr>
                          <m:t>𝑁</m:t>
                        </m:r>
                      </m:sup>
                    </m:sSup>
                    <m:sSup>
                      <m:sSupPr>
                        <m:ctrlPr>
                          <a:rPr lang="en-US" altLang="zh-CN" i="1" dirty="0" smtClean="0">
                            <a:latin typeface="Cambria Math"/>
                            <a:ea typeface="SimSun" charset="-122"/>
                            <a:cs typeface="Times New Roman" pitchFamily="18" charset="0"/>
                          </a:rPr>
                        </m:ctrlPr>
                      </m:sSupPr>
                      <m:e>
                        <m:r>
                          <a:rPr lang="en-US" altLang="zh-CN" b="0" i="1" dirty="0" smtClean="0">
                            <a:latin typeface="Cambria Math"/>
                            <a:ea typeface="SimSun" charset="-122"/>
                            <a:cs typeface="Times New Roman" pitchFamily="18" charset="0"/>
                          </a:rPr>
                          <m:t>]</m:t>
                        </m:r>
                      </m:e>
                      <m:sup>
                        <m:r>
                          <a:rPr lang="en-US" altLang="zh-CN" b="0" i="1" dirty="0" smtClean="0">
                            <a:latin typeface="Cambria Math"/>
                            <a:ea typeface="SimSun" charset="-122"/>
                            <a:cs typeface="Times New Roman" pitchFamily="18" charset="0"/>
                          </a:rPr>
                          <m:t>𝑇</m:t>
                        </m:r>
                      </m:sup>
                    </m:sSup>
                  </m:oMath>
                </a14:m>
                <a:endParaRPr lang="en-US" altLang="zh-CN" dirty="0" smtClean="0">
                  <a:ea typeface="SimSun" charset="-122"/>
                  <a:cs typeface="Times New Roman" pitchFamily="18" charset="0"/>
                </a:endParaRPr>
              </a:p>
              <a:p>
                <a:pPr marL="0" indent="0">
                  <a:buNone/>
                </a:pPr>
                <a:r>
                  <a:rPr lang="en-US" altLang="zh-CN" dirty="0">
                    <a:ea typeface="SimSun" charset="-122"/>
                    <a:cs typeface="Times New Roman" pitchFamily="18" charset="0"/>
                  </a:rPr>
                  <a:t> </a:t>
                </a:r>
                <a14:m>
                  <m:oMath xmlns:m="http://schemas.openxmlformats.org/officeDocument/2006/math">
                    <m:r>
                      <a:rPr lang="en-US" altLang="zh-CN" b="0" i="0" dirty="0" smtClean="0">
                        <a:latin typeface="Cambria Math"/>
                        <a:ea typeface="SimSun" charset="-122"/>
                        <a:cs typeface="Times New Roman" pitchFamily="18" charset="0"/>
                      </a:rPr>
                      <m:t>                          </m:t>
                    </m:r>
                    <m:r>
                      <a:rPr lang="en-US" altLang="zh-CN" b="1" i="1" dirty="0">
                        <a:latin typeface="Cambria Math"/>
                        <a:ea typeface="SimSun" charset="-122"/>
                        <a:cs typeface="Times New Roman" pitchFamily="18" charset="0"/>
                      </a:rPr>
                      <m:t>𝐪</m:t>
                    </m:r>
                    <m:r>
                      <a:rPr lang="en-US" altLang="zh-CN" i="1">
                        <a:latin typeface="Cambria Math"/>
                        <a:ea typeface="SimSun" charset="-122"/>
                        <a:cs typeface="Times New Roman" pitchFamily="18" charset="0"/>
                      </a:rPr>
                      <m:t>=[ </m:t>
                    </m:r>
                    <m:sSup>
                      <m:sSupPr>
                        <m:ctrlPr>
                          <a:rPr lang="en-US" altLang="zh-CN" i="1">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𝑞</m:t>
                        </m:r>
                      </m:e>
                      <m:sup>
                        <m:r>
                          <a:rPr lang="en-US" altLang="zh-CN" i="1">
                            <a:latin typeface="Cambria Math"/>
                            <a:ea typeface="SimSun" charset="-122"/>
                            <a:cs typeface="Times New Roman" pitchFamily="18" charset="0"/>
                          </a:rPr>
                          <m:t>1</m:t>
                        </m:r>
                      </m:sup>
                    </m:sSup>
                    <m:r>
                      <a:rPr lang="en-US" altLang="zh-CN" i="1">
                        <a:latin typeface="Cambria Math"/>
                        <a:ea typeface="SimSun" charset="-122"/>
                        <a:cs typeface="Times New Roman" pitchFamily="18" charset="0"/>
                      </a:rPr>
                      <m:t>,</m:t>
                    </m:r>
                  </m:oMath>
                </a14:m>
                <a:r>
                  <a:rPr lang="en-US" altLang="zh-CN" dirty="0">
                    <a:ea typeface="SimSun" charset="-122"/>
                    <a:cs typeface="Times New Roman" pitchFamily="18" charset="0"/>
                  </a:rPr>
                  <a:t> </a:t>
                </a:r>
                <a14:m>
                  <m:oMath xmlns:m="http://schemas.openxmlformats.org/officeDocument/2006/math">
                    <m:sSup>
                      <m:sSupPr>
                        <m:ctrlPr>
                          <a:rPr lang="en-US" altLang="zh-CN" i="1" smtClean="0">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𝑞</m:t>
                        </m:r>
                      </m:e>
                      <m:sup>
                        <m:r>
                          <a:rPr lang="en-US" altLang="zh-CN" i="1">
                            <a:latin typeface="Cambria Math"/>
                            <a:ea typeface="SimSun" charset="-122"/>
                            <a:cs typeface="Times New Roman" pitchFamily="18" charset="0"/>
                          </a:rPr>
                          <m:t>2</m:t>
                        </m:r>
                      </m:sup>
                    </m:sSup>
                    <m:r>
                      <a:rPr lang="en-US" altLang="zh-CN" i="1">
                        <a:latin typeface="Cambria Math"/>
                        <a:ea typeface="SimSun" charset="-122"/>
                        <a:cs typeface="Times New Roman" pitchFamily="18" charset="0"/>
                      </a:rPr>
                      <m:t>,…,</m:t>
                    </m:r>
                    <m:sSup>
                      <m:sSupPr>
                        <m:ctrlPr>
                          <a:rPr lang="en-US" altLang="zh-CN" i="1">
                            <a:latin typeface="Cambria Math"/>
                            <a:ea typeface="SimSun" charset="-122"/>
                            <a:cs typeface="Times New Roman" pitchFamily="18" charset="0"/>
                          </a:rPr>
                        </m:ctrlPr>
                      </m:sSupPr>
                      <m:e>
                        <m:r>
                          <a:rPr lang="en-US" altLang="zh-CN" b="0" i="1" smtClean="0">
                            <a:latin typeface="Cambria Math"/>
                            <a:ea typeface="SimSun" charset="-122"/>
                            <a:cs typeface="Times New Roman" pitchFamily="18" charset="0"/>
                          </a:rPr>
                          <m:t>𝑞</m:t>
                        </m:r>
                      </m:e>
                      <m:sup>
                        <m:r>
                          <a:rPr lang="en-US" altLang="zh-CN" i="1">
                            <a:latin typeface="Cambria Math"/>
                            <a:ea typeface="SimSun" charset="-122"/>
                            <a:cs typeface="Times New Roman" pitchFamily="18" charset="0"/>
                          </a:rPr>
                          <m:t>𝑁</m:t>
                        </m:r>
                      </m:sup>
                    </m:sSup>
                    <m:sSup>
                      <m:sSupPr>
                        <m:ctrlPr>
                          <a:rPr lang="en-US" altLang="zh-CN" i="1" dirty="0">
                            <a:latin typeface="Cambria Math"/>
                            <a:ea typeface="SimSun" charset="-122"/>
                            <a:cs typeface="Times New Roman" pitchFamily="18" charset="0"/>
                          </a:rPr>
                        </m:ctrlPr>
                      </m:sSupPr>
                      <m:e>
                        <m:r>
                          <a:rPr lang="en-US" altLang="zh-CN" i="1" dirty="0">
                            <a:latin typeface="Cambria Math"/>
                            <a:ea typeface="SimSun" charset="-122"/>
                            <a:cs typeface="Times New Roman" pitchFamily="18" charset="0"/>
                          </a:rPr>
                          <m:t>]</m:t>
                        </m:r>
                      </m:e>
                      <m:sup>
                        <m:r>
                          <a:rPr lang="en-US" altLang="zh-CN" i="1" dirty="0">
                            <a:latin typeface="Cambria Math"/>
                            <a:ea typeface="SimSun" charset="-122"/>
                            <a:cs typeface="Times New Roman" pitchFamily="18" charset="0"/>
                          </a:rPr>
                          <m:t>𝑇</m:t>
                        </m:r>
                      </m:sup>
                    </m:sSup>
                  </m:oMath>
                </a14:m>
                <a:endParaRPr lang="en-US" altLang="zh-CN" dirty="0">
                  <a:ea typeface="SimSun" charset="-122"/>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2143" t="-4741" r="-1714" b="-1348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17678991"/>
              </p:ext>
            </p:extLst>
          </p:nvPr>
        </p:nvGraphicFramePr>
        <p:xfrm>
          <a:off x="2514600" y="2895600"/>
          <a:ext cx="2870200" cy="482600"/>
        </p:xfrm>
        <a:graphic>
          <a:graphicData uri="http://schemas.openxmlformats.org/presentationml/2006/ole">
            <mc:AlternateContent xmlns:mc="http://schemas.openxmlformats.org/markup-compatibility/2006">
              <mc:Choice xmlns:v="urn:schemas-microsoft-com:vml" Requires="v">
                <p:oleObj spid="_x0000_s238599" name="Equation" r:id="rId4" imgW="2869920" imgH="482400" progId="Equation.DSMT4">
                  <p:embed/>
                </p:oleObj>
              </mc:Choice>
              <mc:Fallback>
                <p:oleObj name="Equation" r:id="rId4" imgW="2869920" imgH="482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2895600"/>
                        <a:ext cx="28702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75114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080" name="Rectangle 3"/>
              <p:cNvSpPr>
                <a:spLocks noGrp="1" noChangeArrowheads="1"/>
              </p:cNvSpPr>
              <p:nvPr>
                <p:ph type="body" sz="half" idx="1"/>
              </p:nvPr>
            </p:nvSpPr>
            <p:spPr>
              <a:xfrm>
                <a:off x="365760" y="1280160"/>
                <a:ext cx="8473440" cy="2453640"/>
              </a:xfrm>
            </p:spPr>
            <p:txBody>
              <a:bodyPr/>
              <a:lstStyle/>
              <a:p>
                <a:pPr>
                  <a:spcBef>
                    <a:spcPct val="0"/>
                  </a:spcBef>
                </a:pPr>
                <a:r>
                  <a:rPr lang="en-US" altLang="zh-CN" sz="2800" dirty="0" smtClean="0">
                    <a:ea typeface="SimSun" charset="-122"/>
                    <a:cs typeface="Times New Roman" pitchFamily="18" charset="0"/>
                  </a:rPr>
                  <a:t>The series admittance of line </a:t>
                </a:r>
                <a14:m>
                  <m:oMath xmlns:m="http://schemas.openxmlformats.org/officeDocument/2006/math">
                    <m:sSub>
                      <m:sSubPr>
                        <m:ctrlPr>
                          <a:rPr lang="en-US" altLang="zh-CN" sz="2800" i="1" smtClean="0">
                            <a:latin typeface="Cambria Math"/>
                            <a:ea typeface="SimSun" charset="-122"/>
                            <a:cs typeface="Times New Roman" pitchFamily="18" charset="0"/>
                          </a:rPr>
                        </m:ctrlPr>
                      </m:sSubPr>
                      <m:e>
                        <m:r>
                          <a:rPr lang="en-US" altLang="zh-CN" sz="2800" b="0" i="1" smtClean="0">
                            <a:latin typeface="Cambria Math"/>
                            <a:ea typeface="SimSun" charset="-122"/>
                            <a:cs typeface="Times New Roman" pitchFamily="18" charset="0"/>
                          </a:rPr>
                          <m:t>𝑙</m:t>
                        </m:r>
                      </m:e>
                      <m:sub>
                        <m:r>
                          <a:rPr lang="en-US" altLang="zh-CN" sz="2800" b="0" i="1" smtClean="0">
                            <a:latin typeface="Cambria Math"/>
                            <a:ea typeface="SimSun" charset="-122"/>
                            <a:cs typeface="Times New Roman" pitchFamily="18" charset="0"/>
                          </a:rPr>
                          <m:t>𝑘</m:t>
                        </m:r>
                      </m:sub>
                    </m:sSub>
                  </m:oMath>
                </a14:m>
                <a:r>
                  <a:rPr lang="en-US" altLang="zh-CN" sz="2800" dirty="0" smtClean="0">
                    <a:ea typeface="SimSun" charset="-122"/>
                    <a:cs typeface="Times New Roman" pitchFamily="18" charset="0"/>
                  </a:rPr>
                  <a:t> is </a:t>
                </a:r>
                <a14:m>
                  <m:oMath xmlns:m="http://schemas.openxmlformats.org/officeDocument/2006/math">
                    <m:sSub>
                      <m:sSubPr>
                        <m:ctrlPr>
                          <a:rPr lang="en-US" altLang="zh-CN" sz="2800" i="1">
                            <a:latin typeface="Cambria Math"/>
                            <a:ea typeface="SimSun" charset="-122"/>
                            <a:cs typeface="Times New Roman" pitchFamily="18" charset="0"/>
                          </a:rPr>
                        </m:ctrlPr>
                      </m:sSubPr>
                      <m:e>
                        <m:r>
                          <a:rPr lang="en-US" altLang="zh-CN" sz="2800" b="0" i="1" smtClean="0">
                            <a:latin typeface="Cambria Math"/>
                            <a:ea typeface="SimSun" charset="-122"/>
                            <a:cs typeface="Times New Roman" pitchFamily="18" charset="0"/>
                          </a:rPr>
                          <m:t>𝑔</m:t>
                        </m:r>
                      </m:e>
                      <m:sub>
                        <m:r>
                          <a:rPr lang="en-US" altLang="zh-CN" sz="2800" i="1">
                            <a:latin typeface="Cambria Math"/>
                            <a:ea typeface="SimSun" charset="-122"/>
                            <a:cs typeface="Times New Roman" pitchFamily="18" charset="0"/>
                          </a:rPr>
                          <m:t>𝑘</m:t>
                        </m:r>
                      </m:sub>
                    </m:sSub>
                    <m:r>
                      <a:rPr lang="en-US" altLang="zh-CN" sz="2800" b="0" i="1" smtClean="0">
                        <a:latin typeface="Cambria Math"/>
                        <a:ea typeface="SimSun" charset="-122"/>
                        <a:cs typeface="Times New Roman" pitchFamily="18" charset="0"/>
                      </a:rPr>
                      <m:t>+</m:t>
                    </m:r>
                    <m:r>
                      <a:rPr lang="en-US" altLang="zh-CN" sz="2800" b="0" i="1" smtClean="0">
                        <a:latin typeface="Cambria Math"/>
                        <a:ea typeface="SimSun" charset="-122"/>
                        <a:cs typeface="Times New Roman" pitchFamily="18" charset="0"/>
                      </a:rPr>
                      <m:t>𝑗</m:t>
                    </m:r>
                    <m:sSub>
                      <m:sSubPr>
                        <m:ctrlPr>
                          <a:rPr lang="en-US" altLang="zh-CN" sz="2800" i="1">
                            <a:latin typeface="Cambria Math"/>
                            <a:ea typeface="SimSun" charset="-122"/>
                            <a:cs typeface="Times New Roman" pitchFamily="18" charset="0"/>
                          </a:rPr>
                        </m:ctrlPr>
                      </m:sSubPr>
                      <m:e>
                        <m:r>
                          <a:rPr lang="en-US" altLang="zh-CN" sz="2800" b="0" i="1" smtClean="0">
                            <a:latin typeface="Cambria Math"/>
                            <a:ea typeface="SimSun" charset="-122"/>
                            <a:cs typeface="Times New Roman" pitchFamily="18" charset="0"/>
                          </a:rPr>
                          <m:t>𝑏</m:t>
                        </m:r>
                      </m:e>
                      <m:sub>
                        <m:r>
                          <a:rPr lang="en-US" altLang="zh-CN" sz="2800" i="1">
                            <a:latin typeface="Cambria Math"/>
                            <a:ea typeface="SimSun" charset="-122"/>
                            <a:cs typeface="Times New Roman" pitchFamily="18" charset="0"/>
                          </a:rPr>
                          <m:t>𝑘</m:t>
                        </m:r>
                      </m:sub>
                    </m:sSub>
                  </m:oMath>
                </a14:m>
                <a:r>
                  <a:rPr lang="en-US" altLang="zh-CN" sz="2800" dirty="0" smtClean="0">
                    <a:ea typeface="SimSun" charset="-122"/>
                    <a:cs typeface="Times New Roman" pitchFamily="18" charset="0"/>
                  </a:rPr>
                  <a:t> , and we define the matrix</a:t>
                </a:r>
              </a:p>
              <a:p>
                <a:pPr marL="0" indent="0">
                  <a:spcBef>
                    <a:spcPct val="0"/>
                  </a:spcBef>
                  <a:buNone/>
                </a:pPr>
                <a:r>
                  <a:rPr lang="en-US" altLang="zh-CN" sz="2800" dirty="0">
                    <a:ea typeface="SimSun" charset="-122"/>
                    <a:cs typeface="Times New Roman" pitchFamily="18" charset="0"/>
                  </a:rPr>
                  <a:t> </a:t>
                </a:r>
                <a:r>
                  <a:rPr lang="en-US" altLang="zh-CN" sz="2800" dirty="0" smtClean="0">
                    <a:ea typeface="SimSun" charset="-122"/>
                    <a:cs typeface="Times New Roman" pitchFamily="18" charset="0"/>
                  </a:rPr>
                  <a:t>                        </a:t>
                </a:r>
                <a14:m>
                  <m:oMath xmlns:m="http://schemas.openxmlformats.org/officeDocument/2006/math">
                    <m:acc>
                      <m:accPr>
                        <m:chr m:val="̃"/>
                        <m:ctrlPr>
                          <a:rPr lang="en-US" altLang="zh-CN" sz="2800" i="1" smtClean="0">
                            <a:latin typeface="Cambria Math"/>
                            <a:ea typeface="SimSun" charset="-122"/>
                            <a:cs typeface="Times New Roman" pitchFamily="18" charset="0"/>
                          </a:rPr>
                        </m:ctrlPr>
                      </m:accPr>
                      <m:e>
                        <m:r>
                          <a:rPr lang="en-US" altLang="zh-CN" sz="2800" b="1" i="0" smtClean="0">
                            <a:latin typeface="Cambria Math"/>
                            <a:ea typeface="SimSun" charset="-122"/>
                            <a:cs typeface="Times New Roman" pitchFamily="18" charset="0"/>
                          </a:rPr>
                          <m:t>𝐁</m:t>
                        </m:r>
                      </m:e>
                    </m:acc>
                    <m:r>
                      <a:rPr lang="en-US" altLang="zh-CN" sz="2800" i="1" smtClean="0">
                        <a:latin typeface="Cambria Math"/>
                        <a:ea typeface="SimSun" charset="-122"/>
                        <a:cs typeface="Times New Roman" pitchFamily="18" charset="0"/>
                      </a:rPr>
                      <m:t>=</m:t>
                    </m:r>
                    <m:r>
                      <a:rPr lang="en-US" altLang="zh-CN" sz="2800" b="0" i="1" smtClean="0">
                        <a:latin typeface="Cambria Math"/>
                        <a:ea typeface="SimSun" charset="-122"/>
                        <a:cs typeface="Times New Roman" pitchFamily="18" charset="0"/>
                      </a:rPr>
                      <m:t>− </m:t>
                    </m:r>
                    <m:r>
                      <m:rPr>
                        <m:sty m:val="p"/>
                      </m:rPr>
                      <a:rPr lang="en-US" altLang="zh-CN" sz="2800" b="0" i="0" smtClean="0">
                        <a:latin typeface="Cambria Math"/>
                        <a:ea typeface="SimSun" charset="-122"/>
                        <a:cs typeface="Times New Roman" pitchFamily="18" charset="0"/>
                      </a:rPr>
                      <m:t>diag</m:t>
                    </m:r>
                    <m:r>
                      <a:rPr lang="en-US" altLang="zh-CN" sz="2800" b="0" i="1" smtClean="0">
                        <a:latin typeface="Cambria Math"/>
                        <a:ea typeface="SimSun" charset="-122"/>
                        <a:cs typeface="Times New Roman" pitchFamily="18" charset="0"/>
                      </a:rPr>
                      <m:t>{</m:t>
                    </m:r>
                    <m:sSub>
                      <m:sSubPr>
                        <m:ctrlPr>
                          <a:rPr lang="en-US" altLang="zh-CN" sz="2800" i="1">
                            <a:latin typeface="Cambria Math"/>
                            <a:ea typeface="SimSun" charset="-122"/>
                            <a:cs typeface="Times New Roman" pitchFamily="18" charset="0"/>
                          </a:rPr>
                        </m:ctrlPr>
                      </m:sSubPr>
                      <m:e>
                        <m:r>
                          <a:rPr lang="en-US" altLang="zh-CN" sz="2800" i="1">
                            <a:latin typeface="Cambria Math"/>
                            <a:ea typeface="SimSun" charset="-122"/>
                            <a:cs typeface="Times New Roman" pitchFamily="18" charset="0"/>
                          </a:rPr>
                          <m:t>𝑏</m:t>
                        </m:r>
                      </m:e>
                      <m:sub>
                        <m:r>
                          <a:rPr lang="en-US" altLang="zh-CN" sz="2800" b="0" i="1" smtClean="0">
                            <a:latin typeface="Cambria Math"/>
                            <a:ea typeface="SimSun" charset="-122"/>
                            <a:cs typeface="Times New Roman" pitchFamily="18" charset="0"/>
                          </a:rPr>
                          <m:t>1</m:t>
                        </m:r>
                      </m:sub>
                    </m:sSub>
                    <m:r>
                      <a:rPr lang="en-US" altLang="zh-CN" sz="2800" b="0" i="1" smtClean="0">
                        <a:latin typeface="Cambria Math"/>
                        <a:ea typeface="SimSun" charset="-122"/>
                        <a:cs typeface="Times New Roman" pitchFamily="18" charset="0"/>
                      </a:rPr>
                      <m:t>,</m:t>
                    </m:r>
                    <m:sSub>
                      <m:sSubPr>
                        <m:ctrlPr>
                          <a:rPr lang="en-US" altLang="zh-CN" sz="2800" i="1">
                            <a:latin typeface="Cambria Math"/>
                            <a:ea typeface="SimSun" charset="-122"/>
                            <a:cs typeface="Times New Roman" pitchFamily="18" charset="0"/>
                          </a:rPr>
                        </m:ctrlPr>
                      </m:sSubPr>
                      <m:e>
                        <m:r>
                          <a:rPr lang="en-US" altLang="zh-CN" sz="2800" i="1">
                            <a:latin typeface="Cambria Math"/>
                            <a:ea typeface="SimSun" charset="-122"/>
                            <a:cs typeface="Times New Roman" pitchFamily="18" charset="0"/>
                          </a:rPr>
                          <m:t>𝑏</m:t>
                        </m:r>
                      </m:e>
                      <m:sub>
                        <m:r>
                          <a:rPr lang="en-US" altLang="zh-CN" sz="2800" b="0" i="1" smtClean="0">
                            <a:latin typeface="Cambria Math"/>
                            <a:ea typeface="SimSun" charset="-122"/>
                            <a:cs typeface="Times New Roman" pitchFamily="18" charset="0"/>
                          </a:rPr>
                          <m:t>2</m:t>
                        </m:r>
                      </m:sub>
                    </m:sSub>
                    <m:r>
                      <a:rPr lang="en-US" altLang="zh-CN" sz="2800" b="0" i="1" smtClean="0">
                        <a:latin typeface="Cambria Math"/>
                        <a:ea typeface="SimSun" charset="-122"/>
                        <a:cs typeface="Times New Roman" pitchFamily="18" charset="0"/>
                      </a:rPr>
                      <m:t>,…,</m:t>
                    </m:r>
                    <m:sSub>
                      <m:sSubPr>
                        <m:ctrlPr>
                          <a:rPr lang="en-US" altLang="zh-CN" sz="2800" i="1">
                            <a:latin typeface="Cambria Math"/>
                            <a:ea typeface="SimSun" charset="-122"/>
                            <a:cs typeface="Times New Roman" pitchFamily="18" charset="0"/>
                          </a:rPr>
                        </m:ctrlPr>
                      </m:sSubPr>
                      <m:e>
                        <m:r>
                          <a:rPr lang="en-US" altLang="zh-CN" sz="2800" i="1">
                            <a:latin typeface="Cambria Math"/>
                            <a:ea typeface="SimSun" charset="-122"/>
                            <a:cs typeface="Times New Roman" pitchFamily="18" charset="0"/>
                          </a:rPr>
                          <m:t>𝑏</m:t>
                        </m:r>
                      </m:e>
                      <m:sub>
                        <m:r>
                          <a:rPr lang="en-US" altLang="zh-CN" sz="2800" b="0" i="1" smtClean="0">
                            <a:latin typeface="Cambria Math"/>
                            <a:ea typeface="SimSun" charset="-122"/>
                            <a:cs typeface="Times New Roman" pitchFamily="18" charset="0"/>
                          </a:rPr>
                          <m:t>𝐿</m:t>
                        </m:r>
                      </m:sub>
                    </m:sSub>
                    <m:r>
                      <a:rPr lang="en-US" altLang="zh-CN" sz="2800" b="0" i="1" smtClean="0">
                        <a:latin typeface="Cambria Math"/>
                        <a:ea typeface="SimSun" charset="-122"/>
                        <a:cs typeface="Times New Roman" pitchFamily="18" charset="0"/>
                      </a:rPr>
                      <m:t>}</m:t>
                    </m:r>
                  </m:oMath>
                </a14:m>
                <a:r>
                  <a:rPr lang="en-US" altLang="zh-CN" dirty="0" smtClean="0">
                    <a:ea typeface="SimSun" charset="-122"/>
                    <a:cs typeface="Times New Roman" pitchFamily="18" charset="0"/>
                  </a:rPr>
                  <a:t/>
                </a:r>
                <a:br>
                  <a:rPr lang="en-US" altLang="zh-CN" dirty="0" smtClean="0">
                    <a:ea typeface="SimSun" charset="-122"/>
                    <a:cs typeface="Times New Roman" pitchFamily="18" charset="0"/>
                  </a:rPr>
                </a:br>
                <a:endParaRPr lang="en-US" altLang="zh-CN" dirty="0" smtClean="0">
                  <a:ea typeface="SimSun" charset="-122"/>
                  <a:cs typeface="Times New Roman" pitchFamily="18" charset="0"/>
                </a:endParaRPr>
              </a:p>
              <a:p>
                <a:pPr>
                  <a:spcBef>
                    <a:spcPct val="0"/>
                  </a:spcBef>
                </a:pPr>
                <a:r>
                  <a:rPr lang="en-US" altLang="zh-CN" sz="2800" dirty="0" smtClean="0">
                    <a:ea typeface="SimSun" charset="-122"/>
                    <a:cs typeface="Times New Roman" pitchFamily="18" charset="0"/>
                  </a:rPr>
                  <a:t>We define the </a:t>
                </a:r>
                <a:r>
                  <a:rPr lang="en-US" altLang="zh-CN" sz="2800" i="1" dirty="0" smtClean="0">
                    <a:ea typeface="SimSun" charset="-122"/>
                    <a:cs typeface="Times New Roman" pitchFamily="18" charset="0"/>
                  </a:rPr>
                  <a:t>L</a:t>
                </a:r>
                <a:r>
                  <a:rPr lang="en-US" altLang="zh-CN" sz="2800" dirty="0" smtClean="0">
                    <a:ea typeface="SimSun" charset="-122"/>
                    <a:cs typeface="Times New Roman" pitchFamily="18" charset="0"/>
                    <a:sym typeface="Symbol"/>
                  </a:rPr>
                  <a:t></a:t>
                </a:r>
                <a:r>
                  <a:rPr lang="en-US" altLang="zh-CN" sz="2800" i="1" dirty="0" smtClean="0">
                    <a:ea typeface="SimSun" charset="-122"/>
                    <a:cs typeface="Times New Roman" pitchFamily="18" charset="0"/>
                    <a:sym typeface="Symbol"/>
                  </a:rPr>
                  <a:t>N </a:t>
                </a:r>
                <a:r>
                  <a:rPr lang="en-US" altLang="zh-CN" sz="2800" dirty="0" smtClean="0">
                    <a:ea typeface="SimSun" charset="-122"/>
                    <a:cs typeface="Times New Roman" pitchFamily="18" charset="0"/>
                    <a:sym typeface="Symbol"/>
                  </a:rPr>
                  <a:t>incidence matrix:</a:t>
                </a:r>
                <a:br>
                  <a:rPr lang="en-US" altLang="zh-CN" sz="2800" dirty="0" smtClean="0">
                    <a:ea typeface="SimSun" charset="-122"/>
                    <a:cs typeface="Times New Roman" pitchFamily="18" charset="0"/>
                    <a:sym typeface="Symbol"/>
                  </a:rPr>
                </a:br>
                <a:r>
                  <a:rPr lang="en-US" altLang="zh-CN" dirty="0" smtClean="0">
                    <a:ea typeface="SimSun" charset="-122"/>
                    <a:cs typeface="Times New Roman" pitchFamily="18" charset="0"/>
                    <a:sym typeface="Symbol"/>
                  </a:rPr>
                  <a:t/>
                </a:r>
                <a:br>
                  <a:rPr lang="en-US" altLang="zh-CN" dirty="0" smtClean="0">
                    <a:ea typeface="SimSun" charset="-122"/>
                    <a:cs typeface="Times New Roman" pitchFamily="18" charset="0"/>
                    <a:sym typeface="Symbol"/>
                  </a:rPr>
                </a:br>
                <a:endParaRPr lang="en-US" altLang="zh-CN" dirty="0">
                  <a:ea typeface="SimSun" charset="-122"/>
                  <a:cs typeface="Times New Roman" pitchFamily="18" charset="0"/>
                </a:endParaRPr>
              </a:p>
            </p:txBody>
          </p:sp>
        </mc:Choice>
        <mc:Fallback xmlns="">
          <p:sp>
            <p:nvSpPr>
              <p:cNvPr id="3080" name="Rectangle 3"/>
              <p:cNvSpPr>
                <a:spLocks noGrp="1" noRot="1" noChangeAspect="1" noMove="1" noResize="1" noEditPoints="1" noAdjustHandles="1" noChangeArrowheads="1" noChangeShapeType="1" noTextEdit="1"/>
              </p:cNvSpPr>
              <p:nvPr>
                <p:ph type="body" sz="half" idx="1"/>
              </p:nvPr>
            </p:nvSpPr>
            <p:spPr>
              <a:xfrm>
                <a:off x="365760" y="1280160"/>
                <a:ext cx="8473440" cy="2453640"/>
              </a:xfrm>
              <a:blipFill rotWithShape="1">
                <a:blip r:embed="rId2"/>
                <a:stretch>
                  <a:fillRect l="-2158" t="-7940" b="-3970"/>
                </a:stretch>
              </a:blipFill>
            </p:spPr>
            <p:txBody>
              <a:bodyPr/>
              <a:lstStyle/>
              <a:p>
                <a:r>
                  <a:rPr lang="en-US">
                    <a:noFill/>
                  </a:rPr>
                  <a:t> </a:t>
                </a:r>
              </a:p>
            </p:txBody>
          </p:sp>
        </mc:Fallback>
      </mc:AlternateContent>
      <p:sp>
        <p:nvSpPr>
          <p:cNvPr id="10" name="Title 1"/>
          <p:cNvSpPr>
            <a:spLocks noGrp="1"/>
          </p:cNvSpPr>
          <p:nvPr>
            <p:ph type="title"/>
          </p:nvPr>
        </p:nvSpPr>
        <p:spPr>
          <a:xfrm>
            <a:off x="685800" y="228600"/>
            <a:ext cx="7772400" cy="762000"/>
          </a:xfrm>
        </p:spPr>
        <p:txBody>
          <a:bodyPr/>
          <a:lstStyle/>
          <a:p>
            <a:r>
              <a:rPr lang="en-US" sz="3600" smtClean="0">
                <a:latin typeface="Arial" panose="020B0604020202020204" pitchFamily="34" charset="0"/>
                <a:cs typeface="Arial" panose="020B0604020202020204" pitchFamily="34" charset="0"/>
              </a:rPr>
              <a:t>Notation, </a:t>
            </a:r>
            <a:r>
              <a:rPr lang="en-US" sz="3600" dirty="0" smtClean="0">
                <a:latin typeface="Arial" panose="020B0604020202020204" pitchFamily="34" charset="0"/>
                <a:cs typeface="Arial" panose="020B0604020202020204" pitchFamily="34" charset="0"/>
              </a:rPr>
              <a:t>cont.</a:t>
            </a:r>
            <a:endParaRPr lang="en-US" sz="3600" dirty="0">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6" name="TextBox 5"/>
              <p:cNvSpPr txBox="1"/>
              <p:nvPr/>
            </p:nvSpPr>
            <p:spPr>
              <a:xfrm>
                <a:off x="762000" y="3570744"/>
                <a:ext cx="4735362" cy="3148939"/>
              </a:xfrm>
              <a:prstGeom prst="rect">
                <a:avLst/>
              </a:prstGeom>
              <a:noFill/>
            </p:spPr>
            <p:txBody>
              <a:bodyPr wrap="square" rtlCol="0">
                <a:spAutoFit/>
              </a:bodyPr>
              <a:lstStyle/>
              <a:p>
                <a:r>
                  <a:rPr lang="en-US" sz="2800" dirty="0" smtClean="0">
                    <a:latin typeface="+mj-lt"/>
                  </a:rPr>
                  <a:t>where all elements of vector </a:t>
                </a:r>
                <a:r>
                  <a:rPr lang="en-US" sz="2800" b="1" dirty="0" err="1" smtClean="0">
                    <a:latin typeface="+mj-lt"/>
                  </a:rPr>
                  <a:t>a</a:t>
                </a:r>
                <a:r>
                  <a:rPr lang="en-US" sz="2800" i="1" baseline="-25000" dirty="0" err="1" smtClean="0">
                    <a:latin typeface="+mj-lt"/>
                  </a:rPr>
                  <a:t>k</a:t>
                </a:r>
                <a:r>
                  <a:rPr lang="en-US" sz="2800" dirty="0" smtClean="0">
                    <a:latin typeface="+mj-lt"/>
                  </a:rPr>
                  <a:t> </a:t>
                </a:r>
                <a:r>
                  <a:rPr lang="en-US" sz="2800" smtClean="0">
                    <a:latin typeface="+mj-lt"/>
                  </a:rPr>
                  <a:t>are </a:t>
                </a:r>
                <a:r>
                  <a:rPr lang="en-US" sz="2800" smtClean="0">
                    <a:latin typeface="+mj-lt"/>
                  </a:rPr>
                  <a:t>zero</a:t>
                </a:r>
                <a:r>
                  <a:rPr lang="en-US" sz="2800" dirty="0">
                    <a:latin typeface="+mj-lt"/>
                  </a:rPr>
                  <a:t>,</a:t>
                </a:r>
                <a:r>
                  <a:rPr lang="en-US" sz="2800" dirty="0" smtClean="0">
                    <a:latin typeface="+mj-lt"/>
                  </a:rPr>
                  <a:t> except for that </a:t>
                </a:r>
                <a14:m>
                  <m:oMath xmlns:m="http://schemas.openxmlformats.org/officeDocument/2006/math">
                    <m:sSub>
                      <m:sSubPr>
                        <m:ctrlPr>
                          <a:rPr lang="en-US" sz="2800" b="0" i="1" smtClean="0">
                            <a:latin typeface="Cambria Math"/>
                            <a:ea typeface="Cambria Math"/>
                          </a:rPr>
                        </m:ctrlPr>
                      </m:sSubPr>
                      <m:e>
                        <m:r>
                          <a:rPr lang="en-US" sz="2800" b="0" i="1" smtClean="0">
                            <a:latin typeface="Cambria Math"/>
                            <a:ea typeface="Cambria Math"/>
                          </a:rPr>
                          <m:t>𝑎</m:t>
                        </m:r>
                      </m:e>
                      <m:sub>
                        <m:r>
                          <a:rPr lang="en-US" sz="2800" b="0" i="1" smtClean="0">
                            <a:latin typeface="Cambria Math"/>
                            <a:ea typeface="Cambria Math"/>
                          </a:rPr>
                          <m:t>𝑘</m:t>
                        </m:r>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𝑖</m:t>
                            </m:r>
                          </m:e>
                          <m:sub>
                            <m:r>
                              <a:rPr lang="en-US" sz="2800" b="0" i="1" smtClean="0">
                                <a:latin typeface="Cambria Math"/>
                                <a:ea typeface="Cambria Math"/>
                              </a:rPr>
                              <m:t>𝑘</m:t>
                            </m:r>
                          </m:sub>
                        </m:sSub>
                      </m:sub>
                    </m:sSub>
                    <m:r>
                      <a:rPr lang="en-US" sz="2800" b="0" i="1" smtClean="0">
                        <a:latin typeface="Cambria Math"/>
                        <a:ea typeface="Cambria Math"/>
                      </a:rPr>
                      <m:t>=1</m:t>
                    </m:r>
                  </m:oMath>
                </a14:m>
                <a:r>
                  <a:rPr lang="en-US" sz="2800" dirty="0" smtClean="0">
                    <a:latin typeface="+mj-lt"/>
                  </a:rPr>
                  <a:t> and </a:t>
                </a:r>
                <a14:m>
                  <m:oMath xmlns:m="http://schemas.openxmlformats.org/officeDocument/2006/math">
                    <m:sSub>
                      <m:sSubPr>
                        <m:ctrlPr>
                          <a:rPr lang="en-US" sz="2800" i="1">
                            <a:latin typeface="Cambria Math"/>
                            <a:ea typeface="Cambria Math"/>
                          </a:rPr>
                        </m:ctrlPr>
                      </m:sSubPr>
                      <m:e>
                        <m:r>
                          <a:rPr lang="en-US" sz="2800" i="1">
                            <a:latin typeface="Cambria Math"/>
                            <a:ea typeface="Cambria Math"/>
                          </a:rPr>
                          <m:t>𝑎</m:t>
                        </m:r>
                      </m:e>
                      <m:sub>
                        <m:r>
                          <a:rPr lang="en-US" sz="2800" b="0" i="1" smtClean="0">
                            <a:latin typeface="Cambria Math"/>
                            <a:ea typeface="Cambria Math"/>
                          </a:rPr>
                          <m:t>𝑘</m:t>
                        </m:r>
                        <m:r>
                          <a:rPr lang="en-US" sz="2800" b="0" i="1" smtClean="0">
                            <a:latin typeface="Cambria Math"/>
                            <a:ea typeface="Cambria Math"/>
                          </a:rPr>
                          <m:t>, </m:t>
                        </m:r>
                        <m:sSub>
                          <m:sSubPr>
                            <m:ctrlPr>
                              <a:rPr lang="en-US" sz="2800" b="0" i="1" smtClean="0">
                                <a:latin typeface="Cambria Math"/>
                                <a:ea typeface="Cambria Math"/>
                              </a:rPr>
                            </m:ctrlPr>
                          </m:sSubPr>
                          <m:e>
                            <m:r>
                              <a:rPr lang="en-US" sz="2800" b="0" i="1" smtClean="0">
                                <a:latin typeface="Cambria Math"/>
                                <a:ea typeface="Cambria Math"/>
                              </a:rPr>
                              <m:t>𝑗</m:t>
                            </m:r>
                          </m:e>
                          <m:sub>
                            <m:r>
                              <a:rPr lang="en-US" sz="2800" b="0" i="1" smtClean="0">
                                <a:latin typeface="Cambria Math"/>
                                <a:ea typeface="Cambria Math"/>
                              </a:rPr>
                              <m:t>𝑘</m:t>
                            </m:r>
                          </m:sub>
                        </m:sSub>
                      </m:sub>
                    </m:sSub>
                    <m:r>
                      <a:rPr lang="en-US" sz="2800" b="0" i="1" smtClean="0">
                        <a:latin typeface="Cambria Math"/>
                        <a:ea typeface="Cambria Math"/>
                      </a:rPr>
                      <m:t>=−1</m:t>
                    </m:r>
                  </m:oMath>
                </a14:m>
                <a:r>
                  <a:rPr lang="en-US" sz="2800" dirty="0"/>
                  <a:t>, </a:t>
                </a:r>
                <a:r>
                  <a:rPr lang="en-US" sz="2800" dirty="0" smtClean="0">
                    <a:latin typeface="+mj-lt"/>
                  </a:rPr>
                  <a:t>as line </a:t>
                </a:r>
                <a14:m>
                  <m:oMath xmlns:m="http://schemas.openxmlformats.org/officeDocument/2006/math">
                    <m:sSub>
                      <m:sSubPr>
                        <m:ctrlPr>
                          <a:rPr lang="en-US" altLang="zh-CN" sz="2800" i="1">
                            <a:latin typeface="Cambria Math"/>
                            <a:ea typeface="SimSun" charset="-122"/>
                            <a:cs typeface="Times New Roman" pitchFamily="18" charset="0"/>
                          </a:rPr>
                        </m:ctrlPr>
                      </m:sSubPr>
                      <m:e>
                        <m:r>
                          <a:rPr lang="en-US" altLang="zh-CN" sz="2800" i="1">
                            <a:latin typeface="Cambria Math"/>
                            <a:ea typeface="SimSun" charset="-122"/>
                            <a:cs typeface="Times New Roman" pitchFamily="18" charset="0"/>
                          </a:rPr>
                          <m:t>𝑙</m:t>
                        </m:r>
                      </m:e>
                      <m:sub>
                        <m:r>
                          <a:rPr lang="en-US" altLang="zh-CN" sz="2800" b="0" i="1" smtClean="0">
                            <a:latin typeface="Cambria Math"/>
                            <a:ea typeface="SimSun" charset="-122"/>
                            <a:cs typeface="Times New Roman" pitchFamily="18" charset="0"/>
                          </a:rPr>
                          <m:t>𝑘</m:t>
                        </m:r>
                      </m:sub>
                    </m:sSub>
                  </m:oMath>
                </a14:m>
                <a:r>
                  <a:rPr lang="en-US" sz="2800" dirty="0" smtClean="0">
                    <a:latin typeface="+mj-lt"/>
                  </a:rPr>
                  <a:t> is coincident with these buses. Hence matrix </a:t>
                </a:r>
                <a:r>
                  <a:rPr lang="en-US" sz="2800" b="1" dirty="0" smtClean="0">
                    <a:latin typeface="+mj-lt"/>
                  </a:rPr>
                  <a:t>A</a:t>
                </a:r>
                <a:r>
                  <a:rPr lang="en-US" sz="2800" dirty="0" smtClean="0">
                    <a:latin typeface="+mj-lt"/>
                  </a:rPr>
                  <a:t> is quite sparse, with two </a:t>
                </a:r>
                <a:r>
                  <a:rPr lang="en-US" sz="2800" dirty="0" err="1" smtClean="0">
                    <a:latin typeface="+mj-lt"/>
                  </a:rPr>
                  <a:t>nonzeros</a:t>
                </a:r>
                <a:r>
                  <a:rPr lang="en-US" sz="2800" dirty="0" smtClean="0">
                    <a:latin typeface="+mj-lt"/>
                  </a:rPr>
                  <a:t> per row</a:t>
                </a:r>
                <a:endParaRPr lang="en-US" sz="2800" dirty="0">
                  <a:latin typeface="+mj-lt"/>
                </a:endParaRPr>
              </a:p>
            </p:txBody>
          </p:sp>
        </mc:Choice>
        <mc:Fallback>
          <p:sp>
            <p:nvSpPr>
              <p:cNvPr id="6" name="TextBox 5"/>
              <p:cNvSpPr txBox="1">
                <a:spLocks noRot="1" noChangeAspect="1" noMove="1" noResize="1" noEditPoints="1" noAdjustHandles="1" noChangeArrowheads="1" noChangeShapeType="1" noTextEdit="1"/>
              </p:cNvSpPr>
              <p:nvPr/>
            </p:nvSpPr>
            <p:spPr>
              <a:xfrm>
                <a:off x="762000" y="3570744"/>
                <a:ext cx="4735362" cy="3148939"/>
              </a:xfrm>
              <a:prstGeom prst="rect">
                <a:avLst/>
              </a:prstGeom>
              <a:blipFill rotWithShape="1">
                <a:blip r:embed="rId3"/>
                <a:stretch>
                  <a:fillRect l="-2574" t="-1938" r="-386" b="-4651"/>
                </a:stretch>
              </a:blipFill>
            </p:spPr>
            <p:txBody>
              <a:bodyPr/>
              <a:lstStyle/>
              <a:p>
                <a:r>
                  <a:rPr lang="en-US">
                    <a:noFill/>
                  </a:rPr>
                  <a:t> </a:t>
                </a:r>
              </a:p>
            </p:txBody>
          </p:sp>
        </mc:Fallback>
      </mc:AlternateContent>
      <p:sp>
        <p:nvSpPr>
          <p:cNvPr id="7" name="Slide Number Placeholder 3"/>
          <p:cNvSpPr>
            <a:spLocks noGrp="1"/>
          </p:cNvSpPr>
          <p:nvPr>
            <p:ph type="sldNum" sz="quarter" idx="12"/>
          </p:nvPr>
        </p:nvSpPr>
        <p:spPr>
          <a:xfrm>
            <a:off x="7086600" y="6324600"/>
            <a:ext cx="1905000" cy="457200"/>
          </a:xfrm>
        </p:spPr>
        <p:txBody>
          <a:bodyPr/>
          <a:lstStyle/>
          <a:p>
            <a:pPr>
              <a:defRPr/>
            </a:pPr>
            <a:fld id="{0AF38EFD-512B-4531-8A51-5AEF24EFF359}" type="slidenum">
              <a:rPr lang="en-US" smtClean="0"/>
              <a:pPr>
                <a:defRPr/>
              </a:pPr>
              <a:t>6</a:t>
            </a:fld>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6416977" y="3886200"/>
                <a:ext cx="1563569" cy="15892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0" smtClean="0">
                          <a:latin typeface="Cambria Math"/>
                        </a:rPr>
                        <m:t>𝐀</m:t>
                      </m:r>
                      <m:r>
                        <a:rPr lang="en-US" i="1" smtClean="0">
                          <a:latin typeface="Cambria Math"/>
                        </a:rPr>
                        <m:t>=</m:t>
                      </m:r>
                      <m:d>
                        <m:dPr>
                          <m:begChr m:val="["/>
                          <m:endChr m:val="]"/>
                          <m:ctrlPr>
                            <a:rPr lang="en-US" b="0" i="1" smtClean="0">
                              <a:latin typeface="Cambria Math"/>
                            </a:rPr>
                          </m:ctrlPr>
                        </m:dPr>
                        <m:e>
                          <m:m>
                            <m:mPr>
                              <m:mcs>
                                <m:mc>
                                  <m:mcPr>
                                    <m:count m:val="1"/>
                                    <m:mcJc m:val="center"/>
                                  </m:mcPr>
                                </m:mc>
                              </m:mcs>
                              <m:ctrlPr>
                                <a:rPr lang="en-US" b="0" i="1" smtClean="0">
                                  <a:latin typeface="Cambria Math"/>
                                </a:rPr>
                              </m:ctrlPr>
                            </m:mPr>
                            <m:mr>
                              <m:e>
                                <m:sSup>
                                  <m:sSupPr>
                                    <m:ctrlPr>
                                      <a:rPr lang="en-US" b="0" i="1" smtClean="0">
                                        <a:latin typeface="Cambria Math"/>
                                      </a:rPr>
                                    </m:ctrlPr>
                                  </m:sSupPr>
                                  <m:e>
                                    <m:sSub>
                                      <m:sSubPr>
                                        <m:ctrlPr>
                                          <a:rPr lang="en-US" b="0" i="1" smtClean="0">
                                            <a:latin typeface="Cambria Math"/>
                                          </a:rPr>
                                        </m:ctrlPr>
                                      </m:sSubPr>
                                      <m:e>
                                        <m:r>
                                          <a:rPr lang="en-US" b="1" i="0" smtClean="0">
                                            <a:latin typeface="Cambria Math"/>
                                          </a:rPr>
                                          <m:t>𝐚</m:t>
                                        </m:r>
                                      </m:e>
                                      <m:sub>
                                        <m:r>
                                          <a:rPr lang="en-US" b="0" i="1" smtClean="0">
                                            <a:latin typeface="Cambria Math"/>
                                          </a:rPr>
                                          <m:t>1</m:t>
                                        </m:r>
                                      </m:sub>
                                    </m:sSub>
                                  </m:e>
                                  <m:sup>
                                    <m:r>
                                      <a:rPr lang="en-US" b="0" i="1" smtClean="0">
                                        <a:latin typeface="Cambria Math"/>
                                      </a:rPr>
                                      <m:t>𝑇</m:t>
                                    </m:r>
                                  </m:sup>
                                </m:sSup>
                              </m:e>
                            </m:mr>
                            <m:mr>
                              <m:e>
                                <m:sSup>
                                  <m:sSupPr>
                                    <m:ctrlPr>
                                      <a:rPr lang="en-US" i="1">
                                        <a:latin typeface="Cambria Math"/>
                                      </a:rPr>
                                    </m:ctrlPr>
                                  </m:sSupPr>
                                  <m:e>
                                    <m:sSub>
                                      <m:sSubPr>
                                        <m:ctrlPr>
                                          <a:rPr lang="en-US" i="1">
                                            <a:latin typeface="Cambria Math"/>
                                          </a:rPr>
                                        </m:ctrlPr>
                                      </m:sSubPr>
                                      <m:e>
                                        <m:r>
                                          <a:rPr lang="en-US" b="1">
                                            <a:latin typeface="Cambria Math"/>
                                          </a:rPr>
                                          <m:t>𝐚</m:t>
                                        </m:r>
                                      </m:e>
                                      <m:sub>
                                        <m:r>
                                          <a:rPr lang="en-US" b="0" i="1" smtClean="0">
                                            <a:latin typeface="Cambria Math"/>
                                          </a:rPr>
                                          <m:t>2</m:t>
                                        </m:r>
                                      </m:sub>
                                    </m:sSub>
                                  </m:e>
                                  <m:sup>
                                    <m:r>
                                      <a:rPr lang="en-US" i="1">
                                        <a:latin typeface="Cambria Math"/>
                                      </a:rPr>
                                      <m:t>𝑇</m:t>
                                    </m:r>
                                  </m:sup>
                                </m:sSup>
                              </m:e>
                            </m:mr>
                            <m:mr>
                              <m:e>
                                <m:m>
                                  <m:mPr>
                                    <m:mcs>
                                      <m:mc>
                                        <m:mcPr>
                                          <m:count m:val="1"/>
                                          <m:mcJc m:val="center"/>
                                        </m:mcPr>
                                      </m:mc>
                                    </m:mcs>
                                    <m:ctrlPr>
                                      <a:rPr lang="en-US" b="0" i="1" smtClean="0">
                                        <a:latin typeface="Cambria Math"/>
                                      </a:rPr>
                                    </m:ctrlPr>
                                  </m:mPr>
                                  <m:mr>
                                    <m:e>
                                      <m:r>
                                        <m:rPr>
                                          <m:brk m:alnAt="7"/>
                                        </m:rPr>
                                        <a:rPr lang="en-US" b="0" i="1" smtClean="0">
                                          <a:latin typeface="Cambria Math"/>
                                        </a:rPr>
                                        <m:t>⋮</m:t>
                                      </m:r>
                                    </m:e>
                                  </m:mr>
                                  <m:mr>
                                    <m:e>
                                      <m:sSup>
                                        <m:sSupPr>
                                          <m:ctrlPr>
                                            <a:rPr lang="en-US" i="1">
                                              <a:latin typeface="Cambria Math"/>
                                            </a:rPr>
                                          </m:ctrlPr>
                                        </m:sSupPr>
                                        <m:e>
                                          <m:sSub>
                                            <m:sSubPr>
                                              <m:ctrlPr>
                                                <a:rPr lang="en-US" i="1">
                                                  <a:latin typeface="Cambria Math"/>
                                                </a:rPr>
                                              </m:ctrlPr>
                                            </m:sSubPr>
                                            <m:e>
                                              <m:r>
                                                <a:rPr lang="en-US" b="1">
                                                  <a:latin typeface="Cambria Math"/>
                                                </a:rPr>
                                                <m:t>𝐚</m:t>
                                              </m:r>
                                            </m:e>
                                            <m:sub>
                                              <m:r>
                                                <a:rPr lang="en-US" b="0" i="1" smtClean="0">
                                                  <a:latin typeface="Cambria Math"/>
                                                </a:rPr>
                                                <m:t>𝐿</m:t>
                                              </m:r>
                                            </m:sub>
                                          </m:sSub>
                                        </m:e>
                                        <m:sup>
                                          <m:r>
                                            <a:rPr lang="en-US" i="1">
                                              <a:latin typeface="Cambria Math"/>
                                            </a:rPr>
                                            <m:t>𝑇</m:t>
                                          </m:r>
                                        </m:sup>
                                      </m:sSup>
                                    </m:e>
                                  </m:mr>
                                </m:m>
                              </m:e>
                            </m:mr>
                          </m:m>
                        </m:e>
                      </m:d>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6416977" y="3886200"/>
                <a:ext cx="1563569" cy="1589218"/>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15562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Example: Available Transfer Capability</a:t>
            </a:r>
            <a:endParaRPr lang="en-US" dirty="0"/>
          </a:p>
        </p:txBody>
      </p:sp>
      <p:sp>
        <p:nvSpPr>
          <p:cNvPr id="3" name="Content Placeholder 2"/>
          <p:cNvSpPr>
            <a:spLocks noGrp="1"/>
          </p:cNvSpPr>
          <p:nvPr>
            <p:ph idx="1"/>
          </p:nvPr>
        </p:nvSpPr>
        <p:spPr/>
        <p:txBody>
          <a:bodyPr/>
          <a:lstStyle/>
          <a:p>
            <a:r>
              <a:rPr lang="en-US" altLang="zh-CN" dirty="0"/>
              <a:t>The </a:t>
            </a:r>
            <a:r>
              <a:rPr lang="en-US" altLang="zh-CN" dirty="0" smtClean="0"/>
              <a:t>power system </a:t>
            </a:r>
            <a:r>
              <a:rPr lang="en-US" altLang="zh-CN" i="1" dirty="0" smtClean="0"/>
              <a:t>available </a:t>
            </a:r>
            <a:r>
              <a:rPr lang="en-US" altLang="zh-CN" i="1" dirty="0"/>
              <a:t>transfer </a:t>
            </a:r>
            <a:r>
              <a:rPr lang="en-US" altLang="zh-CN" i="1" dirty="0" smtClean="0"/>
              <a:t>capability </a:t>
            </a:r>
            <a:r>
              <a:rPr lang="en-US" altLang="zh-CN" dirty="0" smtClean="0"/>
              <a:t>(</a:t>
            </a:r>
            <a:r>
              <a:rPr lang="en-US" altLang="zh-CN" i="1" dirty="0" smtClean="0"/>
              <a:t>ATC</a:t>
            </a:r>
            <a:r>
              <a:rPr lang="en-US" altLang="zh-CN" dirty="0" smtClean="0"/>
              <a:t>) </a:t>
            </a:r>
            <a:r>
              <a:rPr lang="en-US" altLang="zh-CN" dirty="0"/>
              <a:t>is defined as the maximum additional MW that can be </a:t>
            </a:r>
            <a:r>
              <a:rPr lang="en-US" altLang="zh-CN" dirty="0" smtClean="0"/>
              <a:t>transferred </a:t>
            </a:r>
            <a:r>
              <a:rPr lang="en-US" altLang="zh-CN" dirty="0"/>
              <a:t>between two specific areas, while meeting all the specified pre- and post-contingency system </a:t>
            </a:r>
            <a:r>
              <a:rPr lang="en-US" altLang="zh-CN" dirty="0" smtClean="0"/>
              <a:t>conditions</a:t>
            </a:r>
          </a:p>
          <a:p>
            <a:r>
              <a:rPr lang="en-US" altLang="zh-CN" dirty="0"/>
              <a:t>ATC impacts measurably the market outcomes and system reliability and, therefore, the ATC values impact the system and market </a:t>
            </a:r>
            <a:r>
              <a:rPr lang="en-US" altLang="zh-CN" dirty="0" smtClean="0"/>
              <a:t>behavior</a:t>
            </a:r>
          </a:p>
          <a:p>
            <a:r>
              <a:rPr lang="en-US" dirty="0" smtClean="0"/>
              <a:t>A useful reference on ATC is </a:t>
            </a:r>
            <a:r>
              <a:rPr lang="en-US" i="1" dirty="0" smtClean="0"/>
              <a:t>Available Transfer Capability Definitions </a:t>
            </a:r>
            <a:r>
              <a:rPr lang="en-US" i="1" dirty="0"/>
              <a:t>and </a:t>
            </a:r>
            <a:r>
              <a:rPr lang="en-US" i="1" dirty="0" smtClean="0"/>
              <a:t>Determination </a:t>
            </a:r>
            <a:r>
              <a:rPr lang="en-US" dirty="0" smtClean="0"/>
              <a:t>from NERC, June 1996 (available freely online)</a:t>
            </a:r>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7</a:t>
            </a:fld>
            <a:endParaRPr lang="en-US" dirty="0"/>
          </a:p>
        </p:txBody>
      </p:sp>
    </p:spTree>
    <p:extLst>
      <p:ext uri="{BB962C8B-B14F-4D97-AF65-F5344CB8AC3E}">
        <p14:creationId xmlns:p14="http://schemas.microsoft.com/office/powerpoint/2010/main" val="112217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228600"/>
            <a:ext cx="8763000" cy="762000"/>
          </a:xfrm>
        </p:spPr>
        <p:txBody>
          <a:bodyPr/>
          <a:lstStyle/>
          <a:p>
            <a:r>
              <a:rPr lang="en-US" altLang="zh-CN" dirty="0"/>
              <a:t>ATC and Its Key Components</a:t>
            </a:r>
          </a:p>
        </p:txBody>
      </p:sp>
      <p:sp>
        <p:nvSpPr>
          <p:cNvPr id="74755" name="Rectangle 3"/>
          <p:cNvSpPr>
            <a:spLocks noGrp="1" noChangeArrowheads="1"/>
          </p:cNvSpPr>
          <p:nvPr>
            <p:ph type="body" idx="1"/>
          </p:nvPr>
        </p:nvSpPr>
        <p:spPr>
          <a:xfrm>
            <a:off x="365760" y="1508760"/>
            <a:ext cx="8549640" cy="4815840"/>
          </a:xfrm>
        </p:spPr>
        <p:txBody>
          <a:bodyPr/>
          <a:lstStyle/>
          <a:p>
            <a:pPr marL="461963" indent="-461963" algn="just">
              <a:spcBef>
                <a:spcPct val="0"/>
              </a:spcBef>
            </a:pPr>
            <a:r>
              <a:rPr lang="en-US" altLang="zh-CN" dirty="0"/>
              <a:t>Total transfer capability (</a:t>
            </a:r>
            <a:r>
              <a:rPr lang="en-US" altLang="zh-CN" i="1" dirty="0"/>
              <a:t>TTC</a:t>
            </a:r>
            <a:r>
              <a:rPr lang="en-US" altLang="zh-CN" dirty="0"/>
              <a:t> ) </a:t>
            </a:r>
            <a:endParaRPr lang="en-US" altLang="zh-CN" dirty="0" smtClean="0"/>
          </a:p>
          <a:p>
            <a:pPr marL="862013" lvl="1" indent="-461963" algn="just">
              <a:spcBef>
                <a:spcPct val="0"/>
              </a:spcBef>
            </a:pPr>
            <a:r>
              <a:rPr lang="en-US" altLang="zh-CN" dirty="0" smtClean="0"/>
              <a:t>Amount of real power that can be transmitted across an interconnected transmission network in a reliable manner, including considering contingencies</a:t>
            </a:r>
          </a:p>
          <a:p>
            <a:pPr marL="461963" indent="-461963" algn="just">
              <a:spcBef>
                <a:spcPct val="0"/>
              </a:spcBef>
            </a:pPr>
            <a:r>
              <a:rPr lang="en-US" altLang="zh-CN" dirty="0"/>
              <a:t>Transmission reliability margin (</a:t>
            </a:r>
            <a:r>
              <a:rPr lang="en-US" altLang="zh-CN" i="1" dirty="0"/>
              <a:t>TRM</a:t>
            </a:r>
            <a:r>
              <a:rPr lang="en-US" altLang="zh-CN" dirty="0" smtClean="0"/>
              <a:t>)</a:t>
            </a:r>
          </a:p>
          <a:p>
            <a:pPr marL="862013" lvl="1" indent="-461963" algn="just">
              <a:spcBef>
                <a:spcPct val="0"/>
              </a:spcBef>
            </a:pPr>
            <a:r>
              <a:rPr lang="en-US" altLang="zh-CN" dirty="0" smtClean="0"/>
              <a:t>Amount of TTC needed to deal with uncertainties in system conditions; typically expressed as a percent of TTC</a:t>
            </a:r>
            <a:endParaRPr lang="en-US" altLang="zh-CN" dirty="0"/>
          </a:p>
          <a:p>
            <a:pPr marL="461963" indent="-461963" algn="just">
              <a:spcBef>
                <a:spcPct val="0"/>
              </a:spcBef>
            </a:pPr>
            <a:r>
              <a:rPr lang="en-US" altLang="zh-CN" dirty="0" smtClean="0"/>
              <a:t>Capacity </a:t>
            </a:r>
            <a:r>
              <a:rPr lang="en-US" altLang="zh-CN" dirty="0"/>
              <a:t>benefit margin (</a:t>
            </a:r>
            <a:r>
              <a:rPr lang="en-US" altLang="zh-CN" i="1" dirty="0"/>
              <a:t>CBM</a:t>
            </a:r>
            <a:r>
              <a:rPr lang="en-US" altLang="zh-CN" dirty="0"/>
              <a:t>) </a:t>
            </a:r>
            <a:endParaRPr lang="en-US" altLang="zh-CN" dirty="0" smtClean="0"/>
          </a:p>
          <a:p>
            <a:pPr marL="862013" lvl="1" indent="-461963" algn="just">
              <a:spcBef>
                <a:spcPct val="0"/>
              </a:spcBef>
            </a:pPr>
            <a:r>
              <a:rPr lang="en-US" altLang="zh-CN" dirty="0" smtClean="0"/>
              <a:t>Amount of TTC needed by load serving entities to ensure access to generation; typically expressed as a percent of TTC</a:t>
            </a:r>
            <a:endParaRPr lang="en-US" altLang="zh-CN" dirty="0"/>
          </a:p>
        </p:txBody>
      </p:sp>
      <p:sp>
        <p:nvSpPr>
          <p:cNvPr id="4" name="Slide Number Placeholder 3"/>
          <p:cNvSpPr>
            <a:spLocks noGrp="1"/>
          </p:cNvSpPr>
          <p:nvPr>
            <p:ph type="sldNum" sz="quarter" idx="12"/>
          </p:nvPr>
        </p:nvSpPr>
        <p:spPr>
          <a:xfrm>
            <a:off x="7086600" y="6324600"/>
            <a:ext cx="1905000" cy="457200"/>
          </a:xfrm>
        </p:spPr>
        <p:txBody>
          <a:bodyPr/>
          <a:lstStyle/>
          <a:p>
            <a:pPr>
              <a:defRPr/>
            </a:pPr>
            <a:fld id="{0AF38EFD-512B-4531-8A51-5AEF24EFF359}" type="slidenum">
              <a:rPr lang="en-US" smtClean="0"/>
              <a:pPr>
                <a:defRPr/>
              </a:pPr>
              <a:t>8</a:t>
            </a:fld>
            <a:endParaRPr lang="en-US" dirty="0"/>
          </a:p>
        </p:txBody>
      </p:sp>
    </p:spTree>
    <p:extLst>
      <p:ext uri="{BB962C8B-B14F-4D97-AF65-F5344CB8AC3E}">
        <p14:creationId xmlns:p14="http://schemas.microsoft.com/office/powerpoint/2010/main" val="232164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ATC and Its Key Components</a:t>
            </a:r>
            <a:endParaRPr lang="en-US" dirty="0"/>
          </a:p>
        </p:txBody>
      </p:sp>
      <p:sp>
        <p:nvSpPr>
          <p:cNvPr id="3" name="Content Placeholder 2"/>
          <p:cNvSpPr>
            <a:spLocks noGrp="1"/>
          </p:cNvSpPr>
          <p:nvPr>
            <p:ph idx="1"/>
          </p:nvPr>
        </p:nvSpPr>
        <p:spPr/>
        <p:txBody>
          <a:bodyPr/>
          <a:lstStyle/>
          <a:p>
            <a:pPr marL="461963" indent="-461963" algn="just">
              <a:spcBef>
                <a:spcPct val="0"/>
              </a:spcBef>
            </a:pPr>
            <a:r>
              <a:rPr lang="en-US" altLang="zh-CN" dirty="0"/>
              <a:t>Uncommitted transfer capability (</a:t>
            </a:r>
            <a:r>
              <a:rPr lang="en-US" altLang="zh-CN" i="1" dirty="0"/>
              <a:t>UTC</a:t>
            </a:r>
            <a:r>
              <a:rPr lang="en-US" altLang="zh-CN" dirty="0"/>
              <a:t>)</a:t>
            </a:r>
          </a:p>
          <a:p>
            <a:pPr marL="461963" indent="-461963" algn="just">
              <a:spcBef>
                <a:spcPct val="0"/>
              </a:spcBef>
              <a:buNone/>
            </a:pPr>
            <a:r>
              <a:rPr lang="en-US" altLang="zh-CN" dirty="0"/>
              <a:t>	     UTC </a:t>
            </a:r>
            <a:r>
              <a:rPr lang="en-US" altLang="zh-CN" dirty="0">
                <a:sym typeface="Euclid Extra"/>
              </a:rPr>
              <a:t>=</a:t>
            </a:r>
            <a:r>
              <a:rPr lang="en-US" altLang="zh-CN" dirty="0" smtClean="0"/>
              <a:t> </a:t>
            </a:r>
            <a:r>
              <a:rPr lang="en-US" altLang="zh-CN" dirty="0"/>
              <a:t>TTC –  existing transmission </a:t>
            </a:r>
            <a:r>
              <a:rPr lang="en-US" altLang="zh-CN" dirty="0" smtClean="0"/>
              <a:t>commitments</a:t>
            </a:r>
            <a:endParaRPr lang="en-US" altLang="zh-CN" dirty="0"/>
          </a:p>
          <a:p>
            <a:pPr marL="461963" indent="-461963" algn="just">
              <a:spcBef>
                <a:spcPct val="0"/>
              </a:spcBef>
            </a:pPr>
            <a:r>
              <a:rPr lang="en-US" altLang="zh-CN" dirty="0"/>
              <a:t>Formal definition of </a:t>
            </a:r>
            <a:r>
              <a:rPr lang="en-US" altLang="zh-CN" i="1" dirty="0"/>
              <a:t>ATC</a:t>
            </a:r>
            <a:r>
              <a:rPr lang="en-US" altLang="zh-CN" dirty="0"/>
              <a:t> is</a:t>
            </a:r>
          </a:p>
          <a:p>
            <a:pPr marL="461963" indent="-461963" algn="just">
              <a:spcBef>
                <a:spcPct val="0"/>
              </a:spcBef>
              <a:buNone/>
            </a:pPr>
            <a:r>
              <a:rPr lang="en-US" altLang="zh-CN" dirty="0"/>
              <a:t>		 ATC </a:t>
            </a:r>
            <a:r>
              <a:rPr lang="en-US" altLang="zh-CN" dirty="0">
                <a:sym typeface="Euclid Extra"/>
              </a:rPr>
              <a:t>=</a:t>
            </a:r>
            <a:r>
              <a:rPr lang="en-US" altLang="zh-CN" dirty="0" smtClean="0">
                <a:sym typeface="Euclid Extra"/>
              </a:rPr>
              <a:t> </a:t>
            </a:r>
            <a:r>
              <a:rPr lang="en-US" altLang="zh-CN" dirty="0"/>
              <a:t>UTC – CBM – TRM</a:t>
            </a:r>
          </a:p>
          <a:p>
            <a:pPr algn="just">
              <a:spcBef>
                <a:spcPct val="0"/>
              </a:spcBef>
            </a:pPr>
            <a:endParaRPr lang="en-US" altLang="zh-CN" dirty="0" smtClean="0"/>
          </a:p>
          <a:p>
            <a:pPr algn="just">
              <a:spcBef>
                <a:spcPct val="0"/>
              </a:spcBef>
            </a:pPr>
            <a:r>
              <a:rPr lang="en-US" altLang="zh-CN" dirty="0" smtClean="0"/>
              <a:t>We </a:t>
            </a:r>
            <a:r>
              <a:rPr lang="en-US" altLang="zh-CN" dirty="0"/>
              <a:t>focus on determining </a:t>
            </a:r>
            <a:r>
              <a:rPr lang="en-US" altLang="zh-CN" i="1" dirty="0" err="1" smtClean="0"/>
              <a:t>U</a:t>
            </a:r>
            <a:r>
              <a:rPr lang="en-US" altLang="zh-CN" i="1" baseline="-25000" dirty="0" err="1" smtClean="0"/>
              <a:t>m,n</a:t>
            </a:r>
            <a:r>
              <a:rPr lang="en-US" altLang="zh-CN" dirty="0"/>
              <a:t>, the </a:t>
            </a:r>
            <a:r>
              <a:rPr lang="en-US" altLang="zh-CN" i="1" dirty="0"/>
              <a:t>UTC</a:t>
            </a:r>
            <a:r>
              <a:rPr lang="en-US" altLang="zh-CN" dirty="0"/>
              <a:t> from node </a:t>
            </a:r>
            <a:r>
              <a:rPr lang="en-US" altLang="zh-CN" i="1" dirty="0" smtClean="0"/>
              <a:t>m</a:t>
            </a:r>
            <a:r>
              <a:rPr lang="en-US" altLang="zh-CN" dirty="0" smtClean="0"/>
              <a:t> </a:t>
            </a:r>
            <a:r>
              <a:rPr lang="en-US" altLang="zh-CN" dirty="0"/>
              <a:t>to node </a:t>
            </a:r>
            <a:r>
              <a:rPr lang="en-US" altLang="zh-CN" i="1" dirty="0" smtClean="0"/>
              <a:t>n</a:t>
            </a:r>
            <a:r>
              <a:rPr lang="en-US" altLang="zh-CN" dirty="0" smtClean="0"/>
              <a:t>, defined </a:t>
            </a:r>
            <a:r>
              <a:rPr lang="en-US" altLang="zh-CN" dirty="0"/>
              <a:t>as the </a:t>
            </a:r>
            <a:r>
              <a:rPr lang="en-US" altLang="zh-CN" dirty="0">
                <a:solidFill>
                  <a:srgbClr val="008000"/>
                </a:solidFill>
              </a:rPr>
              <a:t>maximum additional </a:t>
            </a:r>
            <a:r>
              <a:rPr lang="en-US" altLang="zh-CN" dirty="0"/>
              <a:t>MW that can be transferred from node </a:t>
            </a:r>
            <a:r>
              <a:rPr lang="en-US" altLang="zh-CN" i="1" dirty="0"/>
              <a:t>m</a:t>
            </a:r>
            <a:r>
              <a:rPr lang="en-US" altLang="zh-CN" dirty="0"/>
              <a:t> to node </a:t>
            </a:r>
            <a:r>
              <a:rPr lang="en-US" altLang="zh-CN" i="1" dirty="0" smtClean="0"/>
              <a:t>n</a:t>
            </a:r>
            <a:r>
              <a:rPr lang="en-US" altLang="zh-CN" dirty="0" smtClean="0"/>
              <a:t> </a:t>
            </a:r>
            <a:r>
              <a:rPr lang="en-US" altLang="zh-CN" dirty="0"/>
              <a:t>without violating any limit in either the base case or in any post-contingency conditions </a:t>
            </a:r>
          </a:p>
          <a:p>
            <a:endParaRPr lang="en-US" dirty="0"/>
          </a:p>
        </p:txBody>
      </p:sp>
      <p:sp>
        <p:nvSpPr>
          <p:cNvPr id="4" name="Slide Number Placeholder 3"/>
          <p:cNvSpPr>
            <a:spLocks noGrp="1"/>
          </p:cNvSpPr>
          <p:nvPr>
            <p:ph type="sldNum" sz="quarter" idx="12"/>
          </p:nvPr>
        </p:nvSpPr>
        <p:spPr/>
        <p:txBody>
          <a:bodyPr/>
          <a:lstStyle/>
          <a:p>
            <a:pPr>
              <a:defRPr/>
            </a:pPr>
            <a:fld id="{0AF38EFD-512B-4531-8A51-5AEF24EFF359}" type="slidenum">
              <a:rPr lang="en-US" smtClean="0"/>
              <a:pPr>
                <a:defRPr/>
              </a:pPr>
              <a:t>9</a:t>
            </a:fld>
            <a:endParaRPr lang="en-US" dirty="0"/>
          </a:p>
        </p:txBody>
      </p:sp>
    </p:spTree>
    <p:extLst>
      <p:ext uri="{BB962C8B-B14F-4D97-AF65-F5344CB8AC3E}">
        <p14:creationId xmlns:p14="http://schemas.microsoft.com/office/powerpoint/2010/main" val="66249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Naeove~1">
  <a:themeElements>
    <a:clrScheme name="Naeove~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aeove~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aeove~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eove~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aeove~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eove~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eove~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eove~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aeove~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8465</TotalTime>
  <Words>1557</Words>
  <Application>Microsoft Office PowerPoint</Application>
  <PresentationFormat>On-screen Show (4:3)</PresentationFormat>
  <Paragraphs>206</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Naeove~1</vt:lpstr>
      <vt:lpstr>Equation</vt:lpstr>
      <vt:lpstr>ECE 530 – Analysis Techniques for Large-Scale Electrical Systems</vt:lpstr>
      <vt:lpstr>Announcements</vt:lpstr>
      <vt:lpstr>Sensitivity Analysis</vt:lpstr>
      <vt:lpstr>Notation</vt:lpstr>
      <vt:lpstr>Notation, cont.</vt:lpstr>
      <vt:lpstr>Notation, cont.</vt:lpstr>
      <vt:lpstr>Analysis Example: Available Transfer Capability</vt:lpstr>
      <vt:lpstr>ATC and Its Key Components</vt:lpstr>
      <vt:lpstr>ATC and Its Key Components</vt:lpstr>
      <vt:lpstr>UTC  Evaluation</vt:lpstr>
      <vt:lpstr>Conceptual Solution Algorithm</vt:lpstr>
      <vt:lpstr>Conceptual Solution Algorithm, cont.</vt:lpstr>
      <vt:lpstr>Five Bus Example: Base Case</vt:lpstr>
      <vt:lpstr>Five Bus Network Data</vt:lpstr>
      <vt:lpstr>Five Bus UTC</vt:lpstr>
      <vt:lpstr>UTC: Base Case</vt:lpstr>
      <vt:lpstr>UTC: Contingency Case</vt:lpstr>
      <vt:lpstr>Computational Considerations</vt:lpstr>
      <vt:lpstr>Problem Formulation</vt:lpstr>
      <vt:lpstr>Problem Formulation</vt:lpstr>
      <vt:lpstr>First-order Approximation</vt:lpstr>
      <vt:lpstr>First-order Approximation</vt:lpstr>
      <vt:lpstr>Jacobian Matrix</vt:lpstr>
      <vt:lpstr>Flow Sensitivity Matrix</vt:lpstr>
      <vt:lpstr>Sensitivity Comments</vt:lpstr>
      <vt:lpstr>Sensitivity Comments, cont.</vt:lpstr>
      <vt:lpstr>Sensitivity Example in PowerWorld</vt:lpstr>
      <vt:lpstr>Sensitivity Example in PowerWorld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Recommending a Strategy</dc:title>
  <dc:creator>Tom Overbye</dc:creator>
  <cp:lastModifiedBy>Hao Zhu</cp:lastModifiedBy>
  <cp:revision>818</cp:revision>
  <cp:lastPrinted>1999-12-30T20:37:53Z</cp:lastPrinted>
  <dcterms:created xsi:type="dcterms:W3CDTF">1995-06-02T22:12:36Z</dcterms:created>
  <dcterms:modified xsi:type="dcterms:W3CDTF">2015-10-19T17:57:53Z</dcterms:modified>
</cp:coreProperties>
</file>