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0"/>
  </p:notesMasterIdLst>
  <p:handoutMasterIdLst>
    <p:handoutMasterId r:id="rId31"/>
  </p:handoutMasterIdLst>
  <p:sldIdLst>
    <p:sldId id="563" r:id="rId2"/>
    <p:sldId id="705" r:id="rId3"/>
    <p:sldId id="706" r:id="rId4"/>
    <p:sldId id="707" r:id="rId5"/>
    <p:sldId id="708" r:id="rId6"/>
    <p:sldId id="709" r:id="rId7"/>
    <p:sldId id="710" r:id="rId8"/>
    <p:sldId id="711" r:id="rId9"/>
    <p:sldId id="712" r:id="rId10"/>
    <p:sldId id="713" r:id="rId11"/>
    <p:sldId id="714" r:id="rId12"/>
    <p:sldId id="715" r:id="rId13"/>
    <p:sldId id="716" r:id="rId14"/>
    <p:sldId id="717" r:id="rId15"/>
    <p:sldId id="718" r:id="rId16"/>
    <p:sldId id="719" r:id="rId17"/>
    <p:sldId id="720" r:id="rId18"/>
    <p:sldId id="721" r:id="rId19"/>
    <p:sldId id="722" r:id="rId20"/>
    <p:sldId id="723" r:id="rId21"/>
    <p:sldId id="724" r:id="rId22"/>
    <p:sldId id="725" r:id="rId23"/>
    <p:sldId id="726" r:id="rId24"/>
    <p:sldId id="727" r:id="rId25"/>
    <p:sldId id="728" r:id="rId26"/>
    <p:sldId id="729" r:id="rId27"/>
    <p:sldId id="730" r:id="rId28"/>
    <p:sldId id="735" r:id="rId29"/>
  </p:sldIdLst>
  <p:sldSz cx="9144000" cy="6858000" type="screen4x3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CC00CC"/>
    <a:srgbClr val="FF99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01" autoAdjust="0"/>
  </p:normalViewPr>
  <p:slideViewPr>
    <p:cSldViewPr>
      <p:cViewPr varScale="1">
        <p:scale>
          <a:sx n="86" d="100"/>
          <a:sy n="86" d="100"/>
        </p:scale>
        <p:origin x="-14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notesViewPr>
    <p:cSldViewPr>
      <p:cViewPr varScale="1">
        <p:scale>
          <a:sx n="80" d="100"/>
          <a:sy n="80" d="100"/>
        </p:scale>
        <p:origin x="-1956" y="-84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6935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17B5F5-A8C0-4A98-AAA8-DCDD241D8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88975"/>
            <a:ext cx="4600575" cy="3449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68800"/>
            <a:ext cx="5095875" cy="4137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6013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36013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fld id="{2CE9E464-B35D-43B2-BF7C-ADEA1F80F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7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8313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6625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33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32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103"/>
          <p:cNvSpPr>
            <a:spLocks noChangeShapeType="1"/>
          </p:cNvSpPr>
          <p:nvPr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10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4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6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87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51817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5" name="Rectangle 410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" name="Rectangle 4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" name="Rectangle 4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D6F4-152C-4B8C-896C-E324C81E54EF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282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B11D-0D4F-4012-B2FD-6C732AEFC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9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1E3F-52BB-4CA9-8156-EFEDA953B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51EA-48A4-4916-A419-BC4539320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8EFD-512B-4531-8A51-5AEF24EFF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4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B232-3BEC-4CFE-AF25-FE71B0721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6223-ECBF-4E7D-933E-D79F1A480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5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1549-9A73-40CC-BA70-6C9083CA9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487AF-22CC-4BA0-9E2C-52E5FAE89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8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1D29-00F1-4FF4-AC40-83C9E85FF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371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D940-8FF2-40FD-B533-73DBC8517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F78C-0880-40DC-AAAF-0F55B84BB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535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10600" y="1009095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530</a:t>
            </a:r>
            <a:r>
              <a:rPr lang="en-US" dirty="0"/>
              <a:t> – Analysis Techniques for Large-Scale Electrical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429000"/>
            <a:ext cx="8534400" cy="1752600"/>
          </a:xfrm>
        </p:spPr>
        <p:txBody>
          <a:bodyPr/>
          <a:lstStyle/>
          <a:p>
            <a:r>
              <a:rPr lang="en-US" dirty="0" smtClean="0"/>
              <a:t>Prof. Hao Zhu</a:t>
            </a:r>
            <a:endParaRPr lang="en-US" dirty="0"/>
          </a:p>
          <a:p>
            <a:r>
              <a:rPr lang="en-US" sz="2600" dirty="0" smtClean="0"/>
              <a:t>Dept. </a:t>
            </a:r>
            <a:r>
              <a:rPr lang="en-US" sz="2600" dirty="0"/>
              <a:t>of Electrical and Computer Engineering</a:t>
            </a:r>
          </a:p>
          <a:p>
            <a:r>
              <a:rPr lang="en-US" sz="2600" dirty="0"/>
              <a:t>University of Illinois at </a:t>
            </a:r>
            <a:r>
              <a:rPr lang="en-US" sz="2600" dirty="0" smtClean="0"/>
              <a:t>Urbana-Champaign</a:t>
            </a:r>
          </a:p>
          <a:p>
            <a:r>
              <a:rPr lang="en-US" sz="2600" dirty="0" smtClean="0"/>
              <a:t>haozhu@illinois.edu</a:t>
            </a:r>
          </a:p>
          <a:p>
            <a:endParaRPr lang="en-US" sz="1500" dirty="0" smtClean="0"/>
          </a:p>
          <a:p>
            <a:pPr lvl="0"/>
            <a:r>
              <a:rPr lang="en-US" sz="2000" dirty="0" smtClean="0">
                <a:solidFill>
                  <a:srgbClr val="000000"/>
                </a:solidFill>
              </a:rPr>
              <a:t>9/30/2015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ED6F4-152C-4B8C-896C-E324C81E54EF}" type="slidenum">
              <a:rPr lang="en-US" smtClean="0"/>
              <a:pPr>
                <a:defRPr/>
              </a:pPr>
              <a:t>1</a:t>
            </a:fld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61765" y="1828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>
                <a:latin typeface="Arial" pitchFamily="34" charset="0"/>
                <a:cs typeface="Arial" pitchFamily="34" charset="0"/>
              </a:rPr>
              <a:t>Lecture 10: </a:t>
            </a:r>
            <a:r>
              <a:rPr lang="en-US" b="1" kern="0" dirty="0" err="1" smtClean="0">
                <a:latin typeface="Arial" pitchFamily="34" charset="0"/>
                <a:cs typeface="Arial" pitchFamily="34" charset="0"/>
              </a:rPr>
              <a:t>Tinney</a:t>
            </a:r>
            <a:r>
              <a:rPr lang="en-US" b="1" kern="0" dirty="0" smtClean="0">
                <a:latin typeface="Arial" pitchFamily="34" charset="0"/>
                <a:cs typeface="Arial" pitchFamily="34" charset="0"/>
              </a:rPr>
              <a:t> Ordering Schemes;</a:t>
            </a:r>
          </a:p>
          <a:p>
            <a:r>
              <a:rPr lang="en-US" b="1" kern="0" dirty="0" smtClean="0">
                <a:latin typeface="Arial" pitchFamily="34" charset="0"/>
                <a:cs typeface="Arial" pitchFamily="34" charset="0"/>
              </a:rPr>
              <a:t>    Iterative Methods</a:t>
            </a:r>
          </a:p>
        </p:txBody>
      </p:sp>
    </p:spTree>
    <p:extLst>
      <p:ext uri="{BB962C8B-B14F-4D97-AF65-F5344CB8AC3E}">
        <p14:creationId xmlns:p14="http://schemas.microsoft.com/office/powerpoint/2010/main" val="39057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Tinney </a:t>
            </a:r>
            <a:r>
              <a:rPr lang="en-US" dirty="0" smtClean="0"/>
              <a:t>2,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Setup a </a:t>
            </a:r>
            <a:r>
              <a:rPr lang="en-US" dirty="0" smtClean="0"/>
              <a:t>Boolean </a:t>
            </a:r>
            <a:r>
              <a:rPr lang="en-US" dirty="0"/>
              <a:t>vectors </a:t>
            </a:r>
            <a:r>
              <a:rPr lang="en-US" dirty="0" err="1"/>
              <a:t>chosenNode</a:t>
            </a:r>
            <a:r>
              <a:rPr lang="en-US" dirty="0"/>
              <a:t>[1..n] to indicate which nodes are chosen and B</a:t>
            </a:r>
            <a:r>
              <a:rPr lang="en-US" dirty="0" smtClean="0"/>
              <a:t>SWR[1</a:t>
            </a:r>
            <a:r>
              <a:rPr lang="en-US" dirty="0"/>
              <a:t>..n] as a sparse working row; initialize both to all </a:t>
            </a:r>
            <a:r>
              <a:rPr lang="en-US" dirty="0" smtClean="0"/>
              <a:t>false</a:t>
            </a:r>
          </a:p>
          <a:p>
            <a:r>
              <a:rPr lang="en-US" dirty="0" smtClean="0"/>
              <a:t>Setup an integer vector </a:t>
            </a:r>
            <a:r>
              <a:rPr lang="en-US" dirty="0" err="1" smtClean="0"/>
              <a:t>rowPerm</a:t>
            </a:r>
            <a:r>
              <a:rPr lang="en-US" dirty="0" smtClean="0"/>
              <a:t>[1..n] to hold the permuted rows; initialize to all zeros</a:t>
            </a:r>
          </a:p>
          <a:p>
            <a:r>
              <a:rPr lang="en-US" dirty="0" smtClean="0"/>
              <a:t>For i := 1 to n Do Begin</a:t>
            </a:r>
          </a:p>
          <a:p>
            <a:pPr lvl="1"/>
            <a:r>
              <a:rPr lang="en-US" dirty="0" smtClean="0"/>
              <a:t>Choose node from degree data structure with the lowest current degree; let this be node k</a:t>
            </a:r>
            <a:endParaRPr lang="en-US" i="1" dirty="0" smtClean="0"/>
          </a:p>
          <a:p>
            <a:pPr lvl="2"/>
            <a:r>
              <a:rPr lang="en-US" dirty="0" smtClean="0"/>
              <a:t>Go through </a:t>
            </a:r>
            <a:r>
              <a:rPr lang="en-US" dirty="0" err="1" smtClean="0"/>
              <a:t>vcHead</a:t>
            </a:r>
            <a:r>
              <a:rPr lang="en-US" dirty="0" smtClean="0"/>
              <a:t> from </a:t>
            </a:r>
            <a:r>
              <a:rPr lang="en-US" dirty="0" err="1" smtClean="0"/>
              <a:t>lastchosen</a:t>
            </a:r>
            <a:r>
              <a:rPr lang="en-US" dirty="0" smtClean="0"/>
              <a:t> level (last chosen level may need to be reduced by one during the following elimination process;</a:t>
            </a:r>
          </a:p>
          <a:p>
            <a:pPr lvl="1"/>
            <a:r>
              <a:rPr lang="en-US" dirty="0" smtClean="0"/>
              <a:t>Set </a:t>
            </a:r>
            <a:r>
              <a:rPr lang="en-US" dirty="0" err="1" smtClean="0"/>
              <a:t>rowPerm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k; set </a:t>
            </a:r>
            <a:r>
              <a:rPr lang="en-US" dirty="0" err="1" smtClean="0"/>
              <a:t>chosenNode</a:t>
            </a:r>
            <a:r>
              <a:rPr lang="en-US" dirty="0" smtClean="0"/>
              <a:t>[k] = true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0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Tinney 2,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625840" cy="4114800"/>
          </a:xfrm>
        </p:spPr>
        <p:txBody>
          <a:bodyPr/>
          <a:lstStyle/>
          <a:p>
            <a:pPr lvl="1"/>
            <a:r>
              <a:rPr lang="en-US" dirty="0" smtClean="0"/>
              <a:t>Modify sparse matrix </a:t>
            </a:r>
            <a:r>
              <a:rPr lang="en-US" b="1" dirty="0" smtClean="0"/>
              <a:t>A</a:t>
            </a:r>
            <a:r>
              <a:rPr lang="en-US" dirty="0" smtClean="0"/>
              <a:t> to add fills between all of </a:t>
            </a:r>
            <a:r>
              <a:rPr lang="en-US" dirty="0"/>
              <a:t>k</a:t>
            </a:r>
            <a:r>
              <a:rPr lang="en-US" dirty="0" smtClean="0"/>
              <a:t>’s adjacent nodes provided </a:t>
            </a:r>
          </a:p>
          <a:p>
            <a:pPr marL="1771650" lvl="3" indent="-457200">
              <a:buFont typeface="+mj-lt"/>
              <a:buAutoNum type="arabicPeriod"/>
            </a:pPr>
            <a:r>
              <a:rPr lang="en-US" dirty="0" smtClean="0"/>
              <a:t>a branch doesn’t already exist</a:t>
            </a:r>
          </a:p>
          <a:p>
            <a:pPr marL="1771650" lvl="3" indent="-457200">
              <a:buFont typeface="+mj-lt"/>
              <a:buAutoNum type="arabicPeriod"/>
            </a:pPr>
            <a:r>
              <a:rPr lang="en-US" dirty="0" smtClean="0"/>
              <a:t>both nodes have not already been chosen (their </a:t>
            </a:r>
            <a:r>
              <a:rPr lang="en-US" dirty="0" err="1" smtClean="0"/>
              <a:t>chosenNode</a:t>
            </a:r>
            <a:r>
              <a:rPr lang="en-US" dirty="0" smtClean="0"/>
              <a:t> entries are false)</a:t>
            </a:r>
          </a:p>
          <a:p>
            <a:pPr marL="1314450" lvl="2" indent="-457200"/>
            <a:r>
              <a:rPr lang="en-US" dirty="0" smtClean="0"/>
              <a:t>These fills are added by going through each element in row </a:t>
            </a:r>
            <a:r>
              <a:rPr lang="en-US" dirty="0"/>
              <a:t>k</a:t>
            </a:r>
            <a:r>
              <a:rPr lang="en-US" i="1" dirty="0" smtClean="0"/>
              <a:t> </a:t>
            </a:r>
            <a:r>
              <a:rPr lang="en-US" dirty="0" smtClean="0"/>
              <a:t>; for each element set the BSWR elements to true for the incident nodes; add fills if a connection does not already exist (this requires adding two new elements to </a:t>
            </a:r>
            <a:r>
              <a:rPr lang="en-US" b="1" dirty="0" smtClean="0"/>
              <a:t>A</a:t>
            </a:r>
            <a:r>
              <a:rPr lang="en-US" dirty="0" smtClean="0"/>
              <a:t>)</a:t>
            </a:r>
          </a:p>
          <a:p>
            <a:pPr marL="914400" lvl="1" indent="-457200"/>
            <a:r>
              <a:rPr lang="en-US" dirty="0" smtClean="0"/>
              <a:t>Again go through row </a:t>
            </a:r>
            <a:r>
              <a:rPr lang="en-US" dirty="0"/>
              <a:t>k</a:t>
            </a:r>
            <a:r>
              <a:rPr lang="en-US" dirty="0" smtClean="0"/>
              <a:t> updating the degree data structure for those nodes that have not yet been chosen</a:t>
            </a:r>
          </a:p>
          <a:p>
            <a:pPr marL="1314450" lvl="2" indent="-457200"/>
            <a:r>
              <a:rPr lang="en-US" dirty="0" smtClean="0"/>
              <a:t>These values can either increase or go down by one (because of the elimination of node </a:t>
            </a:r>
            <a:r>
              <a:rPr lang="en-US" dirty="0"/>
              <a:t>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02040" cy="4114800"/>
          </a:xfrm>
        </p:spPr>
        <p:txBody>
          <a:bodyPr/>
          <a:lstStyle/>
          <a:p>
            <a:r>
              <a:rPr lang="en-US" dirty="0" smtClean="0"/>
              <a:t>This continues through all the nodes; free all vectors except for rowPerm </a:t>
            </a:r>
          </a:p>
          <a:p>
            <a:r>
              <a:rPr lang="en-US" dirty="0" smtClean="0"/>
              <a:t>At this point in the algorithm the rowPerm vector contains the new ordering and matrix </a:t>
            </a:r>
            <a:r>
              <a:rPr lang="en-US" b="1" dirty="0" smtClean="0"/>
              <a:t>A</a:t>
            </a:r>
            <a:r>
              <a:rPr lang="en-US" dirty="0" smtClean="0"/>
              <a:t> has been modified so that all the fills have been added</a:t>
            </a:r>
          </a:p>
          <a:p>
            <a:pPr lvl="1"/>
            <a:r>
              <a:rPr lang="en-US" dirty="0" smtClean="0"/>
              <a:t>The order of the rows in </a:t>
            </a:r>
            <a:r>
              <a:rPr lang="en-US" b="1" dirty="0" smtClean="0"/>
              <a:t>A</a:t>
            </a:r>
            <a:r>
              <a:rPr lang="en-US" dirty="0" smtClean="0"/>
              <a:t> has not been changed, and similarly the order of its columns is the same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0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the Matrix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Surprisingly, sorting </a:t>
            </a:r>
            <a:r>
              <a:rPr lang="en-US" b="1" dirty="0"/>
              <a:t>A</a:t>
            </a:r>
            <a:r>
              <a:rPr lang="en-US" dirty="0"/>
              <a:t> is of computational order equal to the number of elements in </a:t>
            </a:r>
            <a:r>
              <a:rPr lang="en-US" b="1" dirty="0" smtClean="0"/>
              <a:t>A</a:t>
            </a:r>
          </a:p>
          <a:p>
            <a:pPr lvl="1"/>
            <a:r>
              <a:rPr lang="en-US" dirty="0" smtClean="0"/>
              <a:t>Go through </a:t>
            </a:r>
            <a:r>
              <a:rPr lang="en-US" b="1" dirty="0" smtClean="0"/>
              <a:t>A</a:t>
            </a:r>
            <a:r>
              <a:rPr lang="en-US" dirty="0" smtClean="0"/>
              <a:t> putting its elements into column linked lists; these columns will be ordered by row</a:t>
            </a:r>
          </a:p>
          <a:p>
            <a:pPr lvl="1"/>
            <a:r>
              <a:rPr lang="en-US" dirty="0" smtClean="0"/>
              <a:t>Then through </a:t>
            </a:r>
            <a:r>
              <a:rPr lang="en-US" dirty="0"/>
              <a:t>the columns </a:t>
            </a:r>
            <a:r>
              <a:rPr lang="en-US" dirty="0" smtClean="0"/>
              <a:t>linked lists in reverse order given by </a:t>
            </a:r>
            <a:r>
              <a:rPr lang="en-US" dirty="0" err="1" smtClean="0"/>
              <a:t>rowPerm</a:t>
            </a:r>
            <a:endParaRPr lang="en-US" dirty="0"/>
          </a:p>
          <a:p>
            <a:pPr lvl="2"/>
            <a:r>
              <a:rPr lang="en-US" dirty="0" smtClean="0"/>
              <a:t>That is For i := n </a:t>
            </a:r>
            <a:r>
              <a:rPr lang="en-US" dirty="0" err="1" smtClean="0"/>
              <a:t>downto</a:t>
            </a:r>
            <a:r>
              <a:rPr lang="en-US" dirty="0" smtClean="0"/>
              <a:t> 1 Do Begin</a:t>
            </a:r>
            <a:br>
              <a:rPr lang="en-US" dirty="0" smtClean="0"/>
            </a:br>
            <a:r>
              <a:rPr lang="en-US" dirty="0" smtClean="0"/>
              <a:t>  p1 := </a:t>
            </a:r>
            <a:r>
              <a:rPr lang="en-US" dirty="0" err="1" smtClean="0"/>
              <a:t>TSparmatLL</a:t>
            </a:r>
            <a:r>
              <a:rPr lang="en-US" dirty="0" smtClean="0"/>
              <a:t>(</a:t>
            </a:r>
            <a:r>
              <a:rPr lang="en-US" dirty="0" err="1" smtClean="0"/>
              <a:t>colHead</a:t>
            </a:r>
            <a:r>
              <a:rPr lang="en-US" dirty="0" smtClean="0"/>
              <a:t>[rowPerm[i]).Head;</a:t>
            </a:r>
            <a:br>
              <a:rPr lang="en-US" dirty="0" smtClean="0"/>
            </a:br>
            <a:r>
              <a:rPr lang="en-US" dirty="0" smtClean="0"/>
              <a:t>  ….</a:t>
            </a:r>
          </a:p>
          <a:p>
            <a:r>
              <a:rPr lang="en-US" dirty="0" smtClean="0"/>
              <a:t>So we prefer not to physically sort the matrix, but to use the permutation vector instead</a:t>
            </a:r>
            <a:endParaRPr lang="en-US" dirty="0"/>
          </a:p>
          <a:p>
            <a:r>
              <a:rPr lang="en-US" dirty="0" smtClean="0"/>
              <a:t>Usually pivoting isn’t needed in the power flow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9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 Values for </a:t>
            </a:r>
            <a:r>
              <a:rPr lang="en-US" dirty="0" err="1" smtClean="0"/>
              <a:t>Tinney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479597"/>
              </p:ext>
            </p:extLst>
          </p:nvPr>
        </p:nvGraphicFramePr>
        <p:xfrm>
          <a:off x="1524000" y="13970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buses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Nonzeros</a:t>
                      </a:r>
                      <a:r>
                        <a:rPr lang="en-US" baseline="0" dirty="0" smtClean="0"/>
                        <a:t> before fills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nonzeros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nonzeros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9.86%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18,190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64,948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31,478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96,426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62,605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228,513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201,546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430,059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7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</a:t>
            </a:r>
            <a:r>
              <a:rPr lang="en-US" dirty="0" smtClean="0"/>
              <a:t>Factorization</a:t>
            </a:r>
            <a:r>
              <a:rPr lang="en-US" dirty="0"/>
              <a:t>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8686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For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/>
              <a:t>:= 1 to n Do </a:t>
            </a:r>
            <a:r>
              <a:rPr lang="en-US" sz="2000" dirty="0" smtClean="0"/>
              <a:t>Begin   // Start at 1, but nothing to do in first row</a:t>
            </a:r>
            <a:endParaRPr lang="en-US" sz="2000" dirty="0"/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LoadSWRbyCol</a:t>
            </a:r>
            <a:r>
              <a:rPr lang="en-US" sz="2000" dirty="0" smtClean="0"/>
              <a:t>(</a:t>
            </a:r>
            <a:r>
              <a:rPr lang="en-US" sz="2000" dirty="0" err="1" smtClean="0"/>
              <a:t>i,SWR</a:t>
            </a:r>
            <a:r>
              <a:rPr lang="en-US" sz="2000" dirty="0" smtClean="0"/>
              <a:t>);   // Load Sparse Working Row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p2 </a:t>
            </a:r>
            <a:r>
              <a:rPr lang="en-US" sz="2000" dirty="0"/>
              <a:t>:= </a:t>
            </a:r>
            <a:r>
              <a:rPr lang="en-US" sz="2000" dirty="0" err="1" smtClean="0"/>
              <a:t>rowHead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</a:t>
            </a:r>
            <a:endParaRPr lang="en-US" sz="2000" dirty="0"/>
          </a:p>
          <a:p>
            <a:r>
              <a:rPr lang="en-US" sz="2000" dirty="0"/>
              <a:t>   </a:t>
            </a:r>
            <a:r>
              <a:rPr lang="en-US" sz="2000" dirty="0" smtClean="0"/>
              <a:t>While </a:t>
            </a:r>
            <a:r>
              <a:rPr lang="en-US" sz="2000" dirty="0"/>
              <a:t>p2 &lt;&gt; </a:t>
            </a:r>
            <a:r>
              <a:rPr lang="en-US" sz="2000" dirty="0" err="1" smtClean="0"/>
              <a:t>rowDiag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 </a:t>
            </a:r>
            <a:r>
              <a:rPr lang="en-US" sz="2000" dirty="0"/>
              <a:t>Do </a:t>
            </a:r>
            <a:r>
              <a:rPr lang="en-US" sz="2000" dirty="0" smtClean="0"/>
              <a:t>Begin    // This is doing the j loop</a:t>
            </a:r>
            <a:endParaRPr lang="en-US" sz="2000" dirty="0"/>
          </a:p>
          <a:p>
            <a:r>
              <a:rPr lang="en-US" sz="2000" dirty="0"/>
              <a:t>      p1 := </a:t>
            </a:r>
            <a:r>
              <a:rPr lang="en-US" sz="2000" dirty="0" err="1" smtClean="0"/>
              <a:t>rowDiag</a:t>
            </a:r>
            <a:r>
              <a:rPr lang="en-US" sz="2000" dirty="0" smtClean="0"/>
              <a:t>[p2.col];</a:t>
            </a:r>
            <a:endParaRPr lang="en-US" sz="2000" dirty="0"/>
          </a:p>
          <a:p>
            <a:r>
              <a:rPr lang="en-US" sz="2000" dirty="0" smtClean="0"/>
              <a:t>      SWR[p2.col</a:t>
            </a:r>
            <a:r>
              <a:rPr lang="en-US" sz="2000" dirty="0"/>
              <a:t>] := </a:t>
            </a:r>
            <a:r>
              <a:rPr lang="en-US" sz="2000" dirty="0" smtClean="0"/>
              <a:t>SWR[p2.col</a:t>
            </a:r>
            <a:r>
              <a:rPr lang="en-US" sz="2000" dirty="0"/>
              <a:t>] / </a:t>
            </a:r>
            <a:r>
              <a:rPr lang="en-US" sz="2000" dirty="0" smtClean="0"/>
              <a:t>p1.value;</a:t>
            </a:r>
            <a:endParaRPr lang="en-US" sz="2000" dirty="0"/>
          </a:p>
          <a:p>
            <a:r>
              <a:rPr lang="en-US" sz="2000" dirty="0" smtClean="0"/>
              <a:t>      </a:t>
            </a:r>
            <a:r>
              <a:rPr lang="en-US" sz="2000" dirty="0"/>
              <a:t>p1 := p1.next;</a:t>
            </a:r>
          </a:p>
          <a:p>
            <a:r>
              <a:rPr lang="en-US" sz="2000" dirty="0"/>
              <a:t>      While p1 &lt;&gt; nil Do </a:t>
            </a:r>
            <a:r>
              <a:rPr lang="en-US" sz="2000" dirty="0" smtClean="0"/>
              <a:t>Begin   // Go to the end of the row</a:t>
            </a:r>
            <a:endParaRPr lang="en-US" sz="2000" dirty="0"/>
          </a:p>
          <a:p>
            <a:r>
              <a:rPr lang="en-US" sz="2000" dirty="0"/>
              <a:t>        </a:t>
            </a:r>
            <a:r>
              <a:rPr lang="en-US" sz="2000" dirty="0" smtClean="0"/>
              <a:t>SWR[p1.col</a:t>
            </a:r>
            <a:r>
              <a:rPr lang="en-US" sz="2000" dirty="0"/>
              <a:t>] := </a:t>
            </a:r>
            <a:r>
              <a:rPr lang="en-US" sz="2000" dirty="0" smtClean="0"/>
              <a:t>SWR[p1.col</a:t>
            </a:r>
            <a:r>
              <a:rPr lang="en-US" sz="2000" dirty="0"/>
              <a:t>] - </a:t>
            </a:r>
            <a:r>
              <a:rPr lang="en-US" sz="2000" dirty="0" smtClean="0"/>
              <a:t>SWR[p2.col</a:t>
            </a:r>
            <a:r>
              <a:rPr lang="en-US" sz="2000" dirty="0"/>
              <a:t>] </a:t>
            </a:r>
            <a:r>
              <a:rPr lang="en-US" sz="2000" dirty="0" smtClean="0"/>
              <a:t>*p1.value</a:t>
            </a:r>
            <a:r>
              <a:rPr lang="en-US" sz="2000" dirty="0"/>
              <a:t>;</a:t>
            </a:r>
          </a:p>
          <a:p>
            <a:r>
              <a:rPr lang="en-US" sz="2000" dirty="0"/>
              <a:t>        p1 := p1.next;</a:t>
            </a:r>
          </a:p>
          <a:p>
            <a:r>
              <a:rPr lang="en-US" sz="2000" dirty="0"/>
              <a:t>      End;</a:t>
            </a:r>
          </a:p>
          <a:p>
            <a:r>
              <a:rPr lang="en-US" sz="2000" dirty="0"/>
              <a:t>      p2 := p2.next;</a:t>
            </a:r>
          </a:p>
          <a:p>
            <a:r>
              <a:rPr lang="en-US" sz="2000" dirty="0"/>
              <a:t>    End;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UnloadSWRByCol</a:t>
            </a:r>
            <a:r>
              <a:rPr lang="en-US" sz="2000" dirty="0" smtClean="0"/>
              <a:t>(</a:t>
            </a:r>
            <a:r>
              <a:rPr lang="en-US" sz="2000" dirty="0" err="1" smtClean="0"/>
              <a:t>i,SWR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  End;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612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</a:t>
            </a:r>
            <a:r>
              <a:rPr lang="en-US" dirty="0" smtClean="0"/>
              <a:t>Factorization</a:t>
            </a:r>
            <a:r>
              <a:rPr lang="en-US" dirty="0"/>
              <a:t> </a:t>
            </a:r>
            <a:r>
              <a:rPr lang="en-US" dirty="0" smtClean="0"/>
              <a:t>using a Permutation Vector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5760" y="1280160"/>
            <a:ext cx="8305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For i := 1 to n Do Begin </a:t>
            </a:r>
            <a:endParaRPr lang="en-US" sz="20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>
                <a:solidFill>
                  <a:srgbClr val="FF0000"/>
                </a:solidFill>
              </a:rPr>
              <a:t>k = rowPerm[i];  // </a:t>
            </a:r>
            <a:r>
              <a:rPr lang="en-US" dirty="0" smtClean="0">
                <a:solidFill>
                  <a:srgbClr val="FF0000"/>
                </a:solidFill>
              </a:rPr>
              <a:t>using k (i-</a:t>
            </a:r>
            <a:r>
              <a:rPr lang="en-US" dirty="0" err="1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row)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LoadSWRbyCol</a:t>
            </a:r>
            <a:r>
              <a:rPr lang="en-US" sz="2000" dirty="0" smtClean="0"/>
              <a:t>(</a:t>
            </a:r>
            <a:r>
              <a:rPr lang="en-US" dirty="0" err="1">
                <a:solidFill>
                  <a:srgbClr val="FF0000"/>
                </a:solidFill>
              </a:rPr>
              <a:t>k</a:t>
            </a:r>
            <a:r>
              <a:rPr lang="en-US" sz="2000" dirty="0" err="1" smtClean="0"/>
              <a:t>,SWR</a:t>
            </a:r>
            <a:r>
              <a:rPr lang="en-US" sz="2000" dirty="0"/>
              <a:t>);   // Load Sparse Working Row </a:t>
            </a:r>
            <a:r>
              <a:rPr lang="en-US" sz="2000" dirty="0" smtClean="0"/>
              <a:t>}</a:t>
            </a:r>
          </a:p>
          <a:p>
            <a:r>
              <a:rPr lang="en-US" sz="2000" dirty="0" smtClean="0"/>
              <a:t>   p2 </a:t>
            </a:r>
            <a:r>
              <a:rPr lang="en-US" sz="2000" dirty="0"/>
              <a:t>:= </a:t>
            </a:r>
            <a:r>
              <a:rPr lang="en-US" sz="2000" dirty="0" err="1" smtClean="0"/>
              <a:t>rowHead</a:t>
            </a:r>
            <a:r>
              <a:rPr lang="en-US" sz="2000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/>
              <a:t>];  // </a:t>
            </a:r>
            <a:r>
              <a:rPr lang="en-US" dirty="0" smtClean="0">
                <a:solidFill>
                  <a:srgbClr val="FF0000"/>
                </a:solidFill>
              </a:rPr>
              <a:t>the row needs to be selected correctly!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2000" dirty="0"/>
              <a:t>   While p2 &lt;&gt; </a:t>
            </a:r>
            <a:r>
              <a:rPr lang="en-US" sz="2000" dirty="0" err="1" smtClean="0"/>
              <a:t>rowDiag</a:t>
            </a:r>
            <a:r>
              <a:rPr lang="en-US" sz="2000" dirty="0" smtClean="0"/>
              <a:t>[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sz="2000" dirty="0" smtClean="0"/>
              <a:t>] </a:t>
            </a:r>
            <a:r>
              <a:rPr lang="en-US" sz="2000" dirty="0"/>
              <a:t>Do </a:t>
            </a:r>
            <a:r>
              <a:rPr lang="en-US" sz="2000" dirty="0" smtClean="0"/>
              <a:t>Begin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p1 </a:t>
            </a:r>
            <a:r>
              <a:rPr lang="en-US" sz="2000" dirty="0"/>
              <a:t>:= </a:t>
            </a:r>
            <a:r>
              <a:rPr lang="en-US" sz="2000" dirty="0" err="1"/>
              <a:t>rowDiag</a:t>
            </a:r>
            <a:r>
              <a:rPr lang="en-US" sz="2000" dirty="0"/>
              <a:t>[p2.col</a:t>
            </a:r>
            <a:r>
              <a:rPr lang="en-US" sz="2000" dirty="0" smtClean="0"/>
              <a:t>];</a:t>
            </a:r>
            <a:endParaRPr lang="en-US" sz="2000" dirty="0"/>
          </a:p>
          <a:p>
            <a:r>
              <a:rPr lang="en-US" sz="2000" dirty="0"/>
              <a:t>      SWR[p2.col] := SWR[p2.col] / p1.value;</a:t>
            </a:r>
          </a:p>
          <a:p>
            <a:r>
              <a:rPr lang="en-US" sz="2000" dirty="0"/>
              <a:t>      p1 := p1.next;</a:t>
            </a:r>
          </a:p>
          <a:p>
            <a:r>
              <a:rPr lang="en-US" sz="2000" dirty="0"/>
              <a:t>      While p1 &lt;&gt; nil Do Begin   // Go to the end of the row</a:t>
            </a:r>
          </a:p>
          <a:p>
            <a:r>
              <a:rPr lang="en-US" sz="2000" dirty="0"/>
              <a:t>        SWR[p1.col] := SWR[p1.col] - SWR[p2.col] *p1.value;</a:t>
            </a:r>
          </a:p>
          <a:p>
            <a:r>
              <a:rPr lang="en-US" sz="2000" dirty="0"/>
              <a:t>        p1 := p1.next;</a:t>
            </a:r>
          </a:p>
          <a:p>
            <a:r>
              <a:rPr lang="en-US" sz="2000" dirty="0"/>
              <a:t>      End;</a:t>
            </a:r>
          </a:p>
          <a:p>
            <a:r>
              <a:rPr lang="en-US" sz="2000" dirty="0"/>
              <a:t>      p2 := p2.next;</a:t>
            </a:r>
          </a:p>
          <a:p>
            <a:r>
              <a:rPr lang="en-US" sz="2000" dirty="0"/>
              <a:t>    End;</a:t>
            </a:r>
          </a:p>
          <a:p>
            <a:r>
              <a:rPr lang="en-US" sz="2000" dirty="0"/>
              <a:t>    </a:t>
            </a:r>
            <a:r>
              <a:rPr lang="en-US" sz="2000" dirty="0" err="1" smtClean="0"/>
              <a:t>UnloadSWRByCol</a:t>
            </a:r>
            <a:r>
              <a:rPr lang="en-US" sz="2000" dirty="0" smtClean="0"/>
              <a:t>(</a:t>
            </a:r>
            <a:r>
              <a:rPr lang="en-US" dirty="0" err="1">
                <a:solidFill>
                  <a:srgbClr val="FF0000"/>
                </a:solidFill>
              </a:rPr>
              <a:t>k</a:t>
            </a:r>
            <a:r>
              <a:rPr lang="en-US" sz="2000" dirty="0" err="1" smtClean="0"/>
              <a:t>,SWR</a:t>
            </a:r>
            <a:r>
              <a:rPr lang="en-US" sz="2000" dirty="0"/>
              <a:t>);</a:t>
            </a:r>
          </a:p>
          <a:p>
            <a:r>
              <a:rPr lang="en-US" sz="2000" dirty="0"/>
              <a:t>  End;</a:t>
            </a:r>
          </a:p>
        </p:txBody>
      </p:sp>
    </p:spTree>
    <p:extLst>
      <p:ext uri="{BB962C8B-B14F-4D97-AF65-F5344CB8AC3E}">
        <p14:creationId xmlns:p14="http://schemas.microsoft.com/office/powerpoint/2010/main" val="341812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Forward Substitution with  a Permutation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Pass in </a:t>
            </a:r>
            <a:r>
              <a:rPr lang="en-US" b="1" dirty="0" smtClean="0"/>
              <a:t>b</a:t>
            </a:r>
            <a:r>
              <a:rPr lang="en-US" dirty="0" smtClean="0"/>
              <a:t> in </a:t>
            </a:r>
            <a:r>
              <a:rPr lang="en-US" dirty="0" err="1" smtClean="0"/>
              <a:t>bvector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latin typeface="Arial" panose="020B0604020202020204" pitchFamily="34" charset="0"/>
              </a:rPr>
              <a:t>For </a:t>
            </a:r>
            <a:r>
              <a:rPr lang="en-US" sz="2400" dirty="0" err="1">
                <a:latin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</a:rPr>
              <a:t> := 1 to n Do Begin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   k =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</a:rPr>
              <a:t>rowPerm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[i];  // using k (i-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</a:rPr>
              <a:t>th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 row)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   p1 </a:t>
            </a:r>
            <a:r>
              <a:rPr lang="en-US" sz="2400" dirty="0">
                <a:latin typeface="Arial" panose="020B0604020202020204" pitchFamily="34" charset="0"/>
              </a:rPr>
              <a:t>:= </a:t>
            </a:r>
            <a:r>
              <a:rPr lang="en-US" sz="2400" dirty="0" err="1">
                <a:latin typeface="Arial" panose="020B0604020202020204" pitchFamily="34" charset="0"/>
              </a:rPr>
              <a:t>rowHead</a:t>
            </a:r>
            <a:r>
              <a:rPr lang="en-US" sz="2400" dirty="0">
                <a:latin typeface="Arial" panose="020B0604020202020204" pitchFamily="34" charset="0"/>
              </a:rPr>
              <a:t>[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k</a:t>
            </a:r>
            <a:r>
              <a:rPr lang="en-US" sz="2400" dirty="0">
                <a:latin typeface="Arial" panose="020B0604020202020204" pitchFamily="34" charset="0"/>
              </a:rPr>
              <a:t>];  //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the row needs to be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selected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correctly!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  While </a:t>
            </a:r>
            <a:r>
              <a:rPr lang="en-US" sz="2400" dirty="0" smtClean="0">
                <a:latin typeface="Arial" panose="020B0604020202020204" pitchFamily="34" charset="0"/>
              </a:rPr>
              <a:t>p1 </a:t>
            </a:r>
            <a:r>
              <a:rPr lang="en-US" sz="2400" dirty="0">
                <a:latin typeface="Arial" panose="020B0604020202020204" pitchFamily="34" charset="0"/>
              </a:rPr>
              <a:t>&lt;&gt; </a:t>
            </a:r>
            <a:r>
              <a:rPr lang="en-US" sz="2400" dirty="0" err="1">
                <a:latin typeface="Arial" panose="020B0604020202020204" pitchFamily="34" charset="0"/>
              </a:rPr>
              <a:t>rowDiag</a:t>
            </a:r>
            <a:r>
              <a:rPr lang="en-US" sz="2400" dirty="0">
                <a:latin typeface="Arial" panose="020B0604020202020204" pitchFamily="34" charset="0"/>
              </a:rPr>
              <a:t>[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k</a:t>
            </a:r>
            <a:r>
              <a:rPr lang="en-US" sz="2400" dirty="0">
                <a:latin typeface="Arial" panose="020B0604020202020204" pitchFamily="34" charset="0"/>
              </a:rPr>
              <a:t>] Do Begin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    </a:t>
            </a:r>
            <a:r>
              <a:rPr lang="en-US" sz="2400" dirty="0" smtClean="0">
                <a:latin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</a:rPr>
              <a:t>bvector</a:t>
            </a:r>
            <a:r>
              <a:rPr lang="en-US" sz="2400" dirty="0" smtClean="0">
                <a:latin typeface="Arial" panose="020B0604020202020204" pitchFamily="34" charset="0"/>
              </a:rPr>
              <a:t>[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k</a:t>
            </a:r>
            <a:r>
              <a:rPr lang="en-US" sz="2400" dirty="0" smtClean="0">
                <a:latin typeface="Arial" panose="020B0604020202020204" pitchFamily="34" charset="0"/>
              </a:rPr>
              <a:t>] = </a:t>
            </a:r>
            <a:r>
              <a:rPr lang="en-US" sz="2400" dirty="0" err="1" smtClean="0">
                <a:latin typeface="Arial" panose="020B0604020202020204" pitchFamily="34" charset="0"/>
              </a:rPr>
              <a:t>bvector</a:t>
            </a:r>
            <a:r>
              <a:rPr lang="en-US" sz="2400" dirty="0" smtClean="0">
                <a:latin typeface="Arial" panose="020B0604020202020204" pitchFamily="34" charset="0"/>
              </a:rPr>
              <a:t>[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k</a:t>
            </a:r>
            <a:r>
              <a:rPr lang="en-US" sz="2400" dirty="0" smtClean="0">
                <a:latin typeface="Arial" panose="020B0604020202020204" pitchFamily="34" charset="0"/>
              </a:rPr>
              <a:t>] – p1.value*</a:t>
            </a:r>
            <a:r>
              <a:rPr lang="en-US" sz="2400" dirty="0" err="1" smtClean="0">
                <a:latin typeface="Arial" panose="020B0604020202020204" pitchFamily="34" charset="0"/>
              </a:rPr>
              <a:t>bvector</a:t>
            </a:r>
            <a:r>
              <a:rPr lang="en-US" sz="2400" dirty="0" smtClean="0">
                <a:latin typeface="Arial" panose="020B0604020202020204" pitchFamily="34" charset="0"/>
              </a:rPr>
              <a:t>[p1.col];</a:t>
            </a:r>
            <a:endParaRPr 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      p1 </a:t>
            </a:r>
            <a:r>
              <a:rPr lang="en-US" sz="2400" dirty="0">
                <a:latin typeface="Arial" panose="020B0604020202020204" pitchFamily="34" charset="0"/>
              </a:rPr>
              <a:t>:= p1.next;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    End</a:t>
            </a:r>
            <a:r>
              <a:rPr lang="en-US" sz="2400" dirty="0">
                <a:latin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  End</a:t>
            </a:r>
            <a:r>
              <a:rPr lang="en-US" sz="2400" dirty="0">
                <a:latin typeface="Arial" panose="020B0604020202020204" pitchFamily="34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Backward Substitution with a Permutation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Pass in </a:t>
            </a:r>
            <a:r>
              <a:rPr lang="en-US" sz="2400" b="1" dirty="0"/>
              <a:t>b</a:t>
            </a:r>
            <a:r>
              <a:rPr lang="en-US" sz="2400" dirty="0"/>
              <a:t> in </a:t>
            </a:r>
            <a:r>
              <a:rPr lang="en-US" sz="2400" dirty="0" err="1"/>
              <a:t>bvector</a:t>
            </a:r>
            <a:r>
              <a:rPr lang="en-US" sz="2400" dirty="0" smtClean="0">
                <a:latin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For </a:t>
            </a:r>
            <a:r>
              <a:rPr lang="en-US" sz="2400" dirty="0" err="1">
                <a:latin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</a:rPr>
              <a:t> := </a:t>
            </a:r>
            <a:r>
              <a:rPr lang="en-US" sz="2400" dirty="0" smtClean="0">
                <a:latin typeface="Arial" panose="020B0604020202020204" pitchFamily="34" charset="0"/>
              </a:rPr>
              <a:t>n </a:t>
            </a:r>
            <a:r>
              <a:rPr lang="en-US" sz="2400" dirty="0" err="1" smtClean="0">
                <a:latin typeface="Arial" panose="020B0604020202020204" pitchFamily="34" charset="0"/>
              </a:rPr>
              <a:t>downto</a:t>
            </a:r>
            <a:r>
              <a:rPr lang="en-US" sz="2400" dirty="0" smtClean="0">
                <a:latin typeface="Arial" panose="020B0604020202020204" pitchFamily="34" charset="0"/>
              </a:rPr>
              <a:t> 1 </a:t>
            </a:r>
            <a:r>
              <a:rPr lang="en-US" sz="2400" dirty="0">
                <a:latin typeface="Arial" panose="020B0604020202020204" pitchFamily="34" charset="0"/>
              </a:rPr>
              <a:t>Do Begin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   k =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</a:rPr>
              <a:t>rowPerm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</a:rPr>
              <a:t>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]; </a:t>
            </a:r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US" sz="2400" dirty="0" smtClean="0">
                <a:latin typeface="Arial" panose="020B0604020202020204" pitchFamily="34" charset="0"/>
              </a:rPr>
              <a:t>p1 </a:t>
            </a:r>
            <a:r>
              <a:rPr lang="en-US" sz="2400" dirty="0">
                <a:latin typeface="Arial" panose="020B0604020202020204" pitchFamily="34" charset="0"/>
              </a:rPr>
              <a:t>:= </a:t>
            </a:r>
            <a:r>
              <a:rPr lang="en-US" sz="2400" dirty="0" err="1" smtClean="0">
                <a:latin typeface="Arial" panose="020B0604020202020204" pitchFamily="34" charset="0"/>
              </a:rPr>
              <a:t>rowDiag</a:t>
            </a:r>
            <a:r>
              <a:rPr lang="en-US" sz="2400" dirty="0" smtClean="0">
                <a:latin typeface="Arial" panose="020B0604020202020204" pitchFamily="34" charset="0"/>
              </a:rPr>
              <a:t>[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k</a:t>
            </a:r>
            <a:r>
              <a:rPr lang="en-US" sz="2400" dirty="0" smtClean="0">
                <a:latin typeface="Arial" panose="020B0604020202020204" pitchFamily="34" charset="0"/>
              </a:rPr>
              <a:t>].next; 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  While p1 &lt;&gt; </a:t>
            </a:r>
            <a:r>
              <a:rPr lang="en-US" sz="2400" dirty="0" smtClean="0">
                <a:latin typeface="Arial" panose="020B0604020202020204" pitchFamily="34" charset="0"/>
              </a:rPr>
              <a:t>nil </a:t>
            </a:r>
            <a:r>
              <a:rPr lang="en-US" sz="2400" dirty="0">
                <a:latin typeface="Arial" panose="020B0604020202020204" pitchFamily="34" charset="0"/>
              </a:rPr>
              <a:t>Do Begin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     </a:t>
            </a:r>
            <a:r>
              <a:rPr lang="en-US" sz="2400" dirty="0" err="1" smtClean="0">
                <a:latin typeface="Arial" panose="020B0604020202020204" pitchFamily="34" charset="0"/>
              </a:rPr>
              <a:t>bvector</a:t>
            </a:r>
            <a:r>
              <a:rPr lang="en-US" sz="2400" dirty="0" smtClean="0">
                <a:latin typeface="Arial" panose="020B0604020202020204" pitchFamily="34" charset="0"/>
              </a:rPr>
              <a:t>[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k</a:t>
            </a:r>
            <a:r>
              <a:rPr lang="en-US" sz="2400" dirty="0">
                <a:latin typeface="Arial" panose="020B0604020202020204" pitchFamily="34" charset="0"/>
              </a:rPr>
              <a:t>] = </a:t>
            </a:r>
            <a:r>
              <a:rPr lang="en-US" sz="2400" dirty="0" err="1" smtClean="0">
                <a:latin typeface="Arial" panose="020B0604020202020204" pitchFamily="34" charset="0"/>
              </a:rPr>
              <a:t>bvector</a:t>
            </a:r>
            <a:r>
              <a:rPr lang="en-US" sz="2400" dirty="0" smtClean="0">
                <a:latin typeface="Arial" panose="020B0604020202020204" pitchFamily="34" charset="0"/>
              </a:rPr>
              <a:t>[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k</a:t>
            </a:r>
            <a:r>
              <a:rPr lang="en-US" sz="2400" dirty="0">
                <a:latin typeface="Arial" panose="020B0604020202020204" pitchFamily="34" charset="0"/>
              </a:rPr>
              <a:t>] – </a:t>
            </a:r>
            <a:r>
              <a:rPr lang="en-US" sz="2400" dirty="0" smtClean="0">
                <a:latin typeface="Arial" panose="020B0604020202020204" pitchFamily="34" charset="0"/>
              </a:rPr>
              <a:t>p1.value*</a:t>
            </a:r>
            <a:r>
              <a:rPr lang="en-US" sz="2400" dirty="0" err="1" smtClean="0">
                <a:latin typeface="Arial" panose="020B0604020202020204" pitchFamily="34" charset="0"/>
              </a:rPr>
              <a:t>bvector</a:t>
            </a:r>
            <a:r>
              <a:rPr lang="en-US" sz="2400" dirty="0" smtClean="0">
                <a:latin typeface="Arial" panose="020B0604020202020204" pitchFamily="34" charset="0"/>
              </a:rPr>
              <a:t>[p1.col];</a:t>
            </a:r>
            <a:endParaRPr 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     p1 := p1.next;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   End</a:t>
            </a:r>
            <a:r>
              <a:rPr lang="en-US" sz="2400" dirty="0" smtClean="0">
                <a:latin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</a:rPr>
              <a:t>   </a:t>
            </a:r>
            <a:r>
              <a:rPr lang="en-US" sz="2400" dirty="0" err="1" smtClean="0">
                <a:latin typeface="Arial" panose="020B0604020202020204" pitchFamily="34" charset="0"/>
              </a:rPr>
              <a:t>bvector</a:t>
            </a:r>
            <a:r>
              <a:rPr lang="en-US" sz="2400" dirty="0" smtClean="0">
                <a:latin typeface="Arial" panose="020B0604020202020204" pitchFamily="34" charset="0"/>
              </a:rPr>
              <a:t>[k] := </a:t>
            </a:r>
            <a:r>
              <a:rPr lang="en-US" sz="2400" dirty="0" err="1" smtClean="0">
                <a:latin typeface="Arial" panose="020B0604020202020204" pitchFamily="34" charset="0"/>
              </a:rPr>
              <a:t>bvector</a:t>
            </a:r>
            <a:r>
              <a:rPr lang="en-US" sz="2400" dirty="0" smtClean="0">
                <a:latin typeface="Arial" panose="020B0604020202020204" pitchFamily="34" charset="0"/>
              </a:rPr>
              <a:t>[k]/</a:t>
            </a:r>
            <a:r>
              <a:rPr lang="en-US" sz="2400" dirty="0" err="1" smtClean="0">
                <a:latin typeface="Arial" panose="020B0604020202020204" pitchFamily="34" charset="0"/>
              </a:rPr>
              <a:t>rowDiag</a:t>
            </a:r>
            <a:r>
              <a:rPr lang="en-US" sz="2400" dirty="0" smtClean="0">
                <a:latin typeface="Arial" panose="020B0604020202020204" pitchFamily="34" charset="0"/>
              </a:rPr>
              <a:t>[k].value;</a:t>
            </a:r>
            <a:endParaRPr 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 End;</a:t>
            </a:r>
          </a:p>
          <a:p>
            <a:r>
              <a:rPr lang="en-US" dirty="0" smtClean="0"/>
              <a:t>Note, numeric problems such as matrix singularity are indicated with </a:t>
            </a:r>
            <a:r>
              <a:rPr lang="en-US" dirty="0" err="1" smtClean="0"/>
              <a:t>rowDiag</a:t>
            </a:r>
            <a:r>
              <a:rPr lang="en-US" dirty="0" smtClean="0"/>
              <a:t>[k].value is zero!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6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Methods for </a:t>
            </a:r>
            <a:br>
              <a:rPr lang="en-US" dirty="0" smtClean="0"/>
            </a:br>
            <a:r>
              <a:rPr lang="en-US" dirty="0" smtClean="0"/>
              <a:t>Sparse Linear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4663440"/>
          </a:xfrm>
        </p:spPr>
        <p:txBody>
          <a:bodyPr/>
          <a:lstStyle/>
          <a:p>
            <a:r>
              <a:rPr lang="en-US" dirty="0" smtClean="0"/>
              <a:t>Direction solution methods based on LU decomposition were originally preferred because of their robustness and predictable behavior</a:t>
            </a:r>
          </a:p>
          <a:p>
            <a:r>
              <a:rPr lang="en-US" dirty="0"/>
              <a:t>Iterative methods for solving general, large, sparse linear systems have been gaining more popularity, with the trend traced back from the </a:t>
            </a:r>
            <a:r>
              <a:rPr lang="en-US" dirty="0" err="1"/>
              <a:t>1960s</a:t>
            </a:r>
            <a:r>
              <a:rPr lang="en-US" dirty="0"/>
              <a:t> and </a:t>
            </a:r>
            <a:r>
              <a:rPr lang="en-US" dirty="0" err="1" smtClean="0"/>
              <a:t>1970s</a:t>
            </a:r>
            <a:endParaRPr lang="en-US" dirty="0" smtClean="0"/>
          </a:p>
          <a:p>
            <a:pPr lvl="1"/>
            <a:r>
              <a:rPr lang="en-US" dirty="0" smtClean="0"/>
              <a:t>Iterative methods started to approach the quality and robustness of direct methods</a:t>
            </a:r>
          </a:p>
          <a:p>
            <a:pPr lvl="1"/>
            <a:r>
              <a:rPr lang="en-US" dirty="0" smtClean="0"/>
              <a:t>Iterative methods are easier to implement efficiently on high performance computers (</a:t>
            </a:r>
            <a:r>
              <a:rPr lang="en-US" dirty="0" err="1" smtClean="0"/>
              <a:t>HPCs</a:t>
            </a:r>
            <a:r>
              <a:rPr lang="en-US" dirty="0" smtClean="0"/>
              <a:t>) than direct methods</a:t>
            </a:r>
            <a:endParaRPr lang="en-US" dirty="0"/>
          </a:p>
          <a:p>
            <a:r>
              <a:rPr lang="en-US" dirty="0" smtClean="0"/>
              <a:t>Some of the notes </a:t>
            </a:r>
            <a:r>
              <a:rPr lang="en-US" dirty="0"/>
              <a:t>are adopted from http://</a:t>
            </a:r>
            <a:r>
              <a:rPr lang="en-US" dirty="0" err="1"/>
              <a:t>cseweb.ucsd.edu</a:t>
            </a:r>
            <a:r>
              <a:rPr lang="en-US" dirty="0"/>
              <a:t>/classes/</a:t>
            </a:r>
            <a:r>
              <a:rPr lang="en-US" dirty="0" err="1"/>
              <a:t>sp10</a:t>
            </a:r>
            <a:r>
              <a:rPr lang="en-US" dirty="0"/>
              <a:t>/</a:t>
            </a:r>
            <a:r>
              <a:rPr lang="en-US" dirty="0" err="1"/>
              <a:t>cse245</a:t>
            </a:r>
            <a:r>
              <a:rPr lang="en-US" dirty="0"/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8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Matrix </a:t>
            </a:r>
            <a:r>
              <a:rPr lang="en-US" dirty="0" smtClean="0"/>
              <a:t>Reordering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5987" cy="4114800"/>
          </a:xfrm>
        </p:spPr>
        <p:txBody>
          <a:bodyPr/>
          <a:lstStyle/>
          <a:p>
            <a:r>
              <a:rPr lang="en-US" dirty="0" smtClean="0"/>
              <a:t>Interpretations using the associated graph:</a:t>
            </a:r>
          </a:p>
          <a:p>
            <a:pPr lvl="1"/>
            <a:r>
              <a:rPr lang="en-US" dirty="0"/>
              <a:t>in the reduced graph, obtained after eliminating the first (</a:t>
            </a:r>
            <a:r>
              <a:rPr lang="en-US" i="1" dirty="0"/>
              <a:t>m – 1</a:t>
            </a:r>
            <a:r>
              <a:rPr lang="en-US" dirty="0"/>
              <a:t>) nodes, choose as the next node to be eliminated the one with the least number of incident branches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relabel</a:t>
            </a:r>
            <a:r>
              <a:rPr lang="en-US" dirty="0"/>
              <a:t> that node as node </a:t>
            </a:r>
            <a:r>
              <a:rPr lang="en-US" i="1" dirty="0" smtClean="0"/>
              <a:t>m</a:t>
            </a:r>
            <a:endParaRPr lang="en-US" dirty="0" smtClean="0"/>
          </a:p>
          <a:p>
            <a:r>
              <a:rPr lang="en-US" dirty="0" smtClean="0"/>
              <a:t>This is referred to as </a:t>
            </a:r>
            <a:r>
              <a:rPr lang="en-US" i="1" dirty="0" err="1"/>
              <a:t>Tinney</a:t>
            </a:r>
            <a:r>
              <a:rPr lang="en-US" i="1" dirty="0"/>
              <a:t> </a:t>
            </a:r>
            <a:r>
              <a:rPr lang="en-US" i="1" dirty="0" smtClean="0"/>
              <a:t>Ordering </a:t>
            </a:r>
            <a:r>
              <a:rPr lang="en-US" i="1" dirty="0"/>
              <a:t>Scheme </a:t>
            </a:r>
            <a:r>
              <a:rPr lang="en-US" i="1" dirty="0" smtClean="0"/>
              <a:t>2 </a:t>
            </a:r>
            <a:r>
              <a:rPr lang="en-US" dirty="0" smtClean="0"/>
              <a:t>in power systems literature</a:t>
            </a:r>
          </a:p>
          <a:p>
            <a:r>
              <a:rPr lang="en-US" dirty="0" smtClean="0"/>
              <a:t>It’s also known as the </a:t>
            </a:r>
            <a:r>
              <a:rPr lang="en-US" i="1" dirty="0" smtClean="0"/>
              <a:t>minimum degree (MD) </a:t>
            </a:r>
            <a:r>
              <a:rPr lang="en-US" dirty="0" smtClean="0"/>
              <a:t>ordering in the field of numerical analysis </a:t>
            </a:r>
            <a:endParaRPr lang="en-US" dirty="0"/>
          </a:p>
          <a:p>
            <a:r>
              <a:rPr lang="en-US" dirty="0" smtClean="0"/>
              <a:t>In many situations, we cannot do much better than this sub-optimal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is still to solve for </a:t>
            </a:r>
            <a:r>
              <a:rPr lang="en-US" b="1" dirty="0" smtClean="0"/>
              <a:t>Ax</a:t>
            </a:r>
            <a:r>
              <a:rPr lang="en-US" dirty="0" smtClean="0"/>
              <a:t> = </a:t>
            </a:r>
            <a:r>
              <a:rPr lang="en-US" b="1" dirty="0" smtClean="0"/>
              <a:t>b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Stationary (or relaxation) </a:t>
            </a:r>
            <a:r>
              <a:rPr lang="en-US" dirty="0" smtClean="0"/>
              <a:t>methods: 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x</a:t>
            </a:r>
            <a:r>
              <a:rPr lang="en-US" baseline="30000" dirty="0"/>
              <a:t>(</a:t>
            </a:r>
            <a:r>
              <a:rPr lang="en-US" baseline="30000" dirty="0" err="1"/>
              <a:t>i+1</a:t>
            </a:r>
            <a:r>
              <a:rPr lang="en-US" baseline="30000" dirty="0"/>
              <a:t>)</a:t>
            </a:r>
            <a:r>
              <a:rPr lang="en-US" dirty="0" smtClean="0"/>
              <a:t> =</a:t>
            </a:r>
            <a:r>
              <a:rPr lang="en-US" b="1" dirty="0"/>
              <a:t> </a:t>
            </a:r>
            <a:r>
              <a:rPr lang="en-US" b="1" dirty="0" err="1" smtClean="0"/>
              <a:t>Gx</a:t>
            </a:r>
            <a:r>
              <a:rPr lang="en-US" baseline="30000" dirty="0" smtClean="0"/>
              <a:t>(i)</a:t>
            </a:r>
            <a:r>
              <a:rPr lang="en-US" dirty="0" smtClean="0"/>
              <a:t> + </a:t>
            </a:r>
            <a:r>
              <a:rPr lang="en-US" b="1" dirty="0" smtClean="0"/>
              <a:t>c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  where </a:t>
            </a:r>
            <a:r>
              <a:rPr lang="en-US" b="1" dirty="0"/>
              <a:t>G</a:t>
            </a:r>
            <a:r>
              <a:rPr lang="en-US" dirty="0"/>
              <a:t> and </a:t>
            </a:r>
            <a:r>
              <a:rPr lang="en-US" b="1" dirty="0"/>
              <a:t>c</a:t>
            </a:r>
            <a:r>
              <a:rPr lang="en-US" dirty="0"/>
              <a:t> do not depend on iteration count </a:t>
            </a:r>
            <a:r>
              <a:rPr lang="en-US" dirty="0" smtClean="0"/>
              <a:t>i</a:t>
            </a:r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Non-stationary </a:t>
            </a:r>
            <a:r>
              <a:rPr lang="en-US" dirty="0" smtClean="0"/>
              <a:t>methods: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x</a:t>
            </a:r>
            <a:r>
              <a:rPr lang="en-US" baseline="30000" dirty="0"/>
              <a:t>(</a:t>
            </a:r>
            <a:r>
              <a:rPr lang="en-US" baseline="30000" dirty="0" err="1"/>
              <a:t>i+1</a:t>
            </a:r>
            <a:r>
              <a:rPr lang="en-US" baseline="30000" dirty="0"/>
              <a:t>) </a:t>
            </a:r>
            <a:r>
              <a:rPr lang="en-US" dirty="0" smtClean="0"/>
              <a:t>= </a:t>
            </a:r>
            <a:r>
              <a:rPr lang="en-US" b="1" dirty="0" smtClean="0"/>
              <a:t>x</a:t>
            </a:r>
            <a:r>
              <a:rPr lang="en-US" baseline="30000" dirty="0" smtClean="0"/>
              <a:t>(i) </a:t>
            </a:r>
            <a:r>
              <a:rPr lang="en-US" dirty="0" smtClean="0"/>
              <a:t>+ </a:t>
            </a:r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baseline="30000" dirty="0"/>
              <a:t>(i) </a:t>
            </a:r>
            <a:r>
              <a:rPr lang="en-US" b="1" dirty="0" smtClean="0"/>
              <a:t>p</a:t>
            </a:r>
            <a:r>
              <a:rPr lang="en-US" baseline="30000" dirty="0" smtClean="0"/>
              <a:t>(i</a:t>
            </a:r>
            <a:r>
              <a:rPr lang="en-US" baseline="30000" dirty="0"/>
              <a:t>)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    where </a:t>
            </a:r>
            <a:r>
              <a:rPr lang="en-US" dirty="0"/>
              <a:t>computation involves information that </a:t>
            </a:r>
            <a:r>
              <a:rPr lang="en-US" dirty="0" smtClean="0"/>
              <a:t>changes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at </a:t>
            </a:r>
            <a:r>
              <a:rPr lang="en-US" dirty="0"/>
              <a:t>each iteration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39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Stationary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4968240"/>
          </a:xfrm>
        </p:spPr>
        <p:txBody>
          <a:bodyPr/>
          <a:lstStyle/>
          <a:p>
            <a:r>
              <a:rPr lang="en-US" altLang="en-US" dirty="0" smtClean="0"/>
              <a:t>A general approach to stationary methods is to design a </a:t>
            </a:r>
            <a:r>
              <a:rPr lang="en-US" altLang="en-US" i="1" dirty="0" smtClean="0"/>
              <a:t>splitting matrix </a:t>
            </a:r>
            <a:r>
              <a:rPr lang="en-US" altLang="en-US" b="1" dirty="0" smtClean="0"/>
              <a:t>M</a:t>
            </a:r>
            <a:r>
              <a:rPr lang="en-US" altLang="en-US" dirty="0" smtClean="0"/>
              <a:t> for </a:t>
            </a:r>
            <a:r>
              <a:rPr lang="en-US" b="1" dirty="0"/>
              <a:t>Ax</a:t>
            </a:r>
            <a:r>
              <a:rPr lang="en-US" dirty="0"/>
              <a:t> = </a:t>
            </a:r>
            <a:r>
              <a:rPr lang="en-US" b="1" dirty="0" smtClean="0"/>
              <a:t>b </a:t>
            </a:r>
            <a:r>
              <a:rPr lang="en-US" dirty="0" smtClean="0"/>
              <a:t>so that equivalently</a:t>
            </a:r>
            <a:endParaRPr lang="en-US" b="1" dirty="0"/>
          </a:p>
          <a:p>
            <a:pPr marL="0" indent="0" algn="ctr">
              <a:buNone/>
            </a:pPr>
            <a:r>
              <a:rPr lang="en-US" altLang="en-US" b="1" dirty="0" err="1" smtClean="0"/>
              <a:t>Mx</a:t>
            </a:r>
            <a:r>
              <a:rPr lang="en-US" altLang="en-US" dirty="0" smtClean="0"/>
              <a:t> = (</a:t>
            </a:r>
            <a:r>
              <a:rPr lang="en-US" altLang="en-US" b="1" dirty="0" smtClean="0"/>
              <a:t>M</a:t>
            </a:r>
            <a:r>
              <a:rPr lang="en-US" altLang="en-US" dirty="0" smtClean="0"/>
              <a:t>-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)</a:t>
            </a:r>
            <a:r>
              <a:rPr lang="en-US" altLang="en-US" b="1" dirty="0" smtClean="0"/>
              <a:t>x </a:t>
            </a:r>
            <a:r>
              <a:rPr lang="en-US" altLang="en-US" dirty="0" smtClean="0"/>
              <a:t>+ </a:t>
            </a:r>
            <a:r>
              <a:rPr lang="en-US" altLang="en-US" b="1" dirty="0" smtClean="0"/>
              <a:t>b</a:t>
            </a:r>
          </a:p>
          <a:p>
            <a:r>
              <a:rPr lang="en-US" altLang="en-US" dirty="0" smtClean="0"/>
              <a:t>At iteration i=1,…, this splitting induces </a:t>
            </a:r>
          </a:p>
          <a:p>
            <a:pPr marL="0" indent="0" algn="ctr">
              <a:buNone/>
            </a:pPr>
            <a:r>
              <a:rPr lang="en-US" altLang="en-US" b="1" dirty="0" err="1" smtClean="0"/>
              <a:t>Mx</a:t>
            </a:r>
            <a:r>
              <a:rPr lang="en-US" baseline="30000" dirty="0"/>
              <a:t>(</a:t>
            </a:r>
            <a:r>
              <a:rPr lang="en-US" baseline="30000" dirty="0" err="1"/>
              <a:t>i+1</a:t>
            </a:r>
            <a:r>
              <a:rPr lang="en-US" baseline="30000" dirty="0"/>
              <a:t>)</a:t>
            </a:r>
            <a:r>
              <a:rPr lang="en-US" dirty="0"/>
              <a:t> </a:t>
            </a:r>
            <a:r>
              <a:rPr lang="en-US" altLang="en-US" dirty="0" smtClean="0"/>
              <a:t> </a:t>
            </a:r>
            <a:r>
              <a:rPr lang="en-US" altLang="en-US" dirty="0"/>
              <a:t>= (</a:t>
            </a:r>
            <a:r>
              <a:rPr lang="en-US" altLang="en-US" b="1" dirty="0" smtClean="0"/>
              <a:t>M</a:t>
            </a:r>
            <a:r>
              <a:rPr lang="en-US" altLang="en-US" dirty="0" smtClean="0"/>
              <a:t>-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)</a:t>
            </a:r>
            <a:r>
              <a:rPr lang="en-US" altLang="en-US" b="1" dirty="0" smtClean="0"/>
              <a:t>x</a:t>
            </a:r>
            <a:r>
              <a:rPr lang="en-US" baseline="30000" dirty="0" smtClean="0"/>
              <a:t>(i)</a:t>
            </a:r>
            <a:r>
              <a:rPr lang="en-US" dirty="0" smtClean="0"/>
              <a:t> </a:t>
            </a:r>
            <a:r>
              <a:rPr lang="en-US" altLang="en-US" b="1" dirty="0" smtClean="0"/>
              <a:t> </a:t>
            </a:r>
            <a:r>
              <a:rPr lang="en-US" altLang="en-US" dirty="0"/>
              <a:t>+ </a:t>
            </a:r>
            <a:r>
              <a:rPr lang="en-US" altLang="en-US" b="1" dirty="0"/>
              <a:t>b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Define </a:t>
            </a:r>
            <a:r>
              <a:rPr lang="en-US" b="1" dirty="0" smtClean="0"/>
              <a:t>A</a:t>
            </a:r>
            <a:r>
              <a:rPr lang="en-US" altLang="en-US" dirty="0"/>
              <a:t> </a:t>
            </a:r>
            <a:r>
              <a:rPr lang="en-US" altLang="en-US" dirty="0" smtClean="0"/>
              <a:t>= </a:t>
            </a:r>
            <a:r>
              <a:rPr lang="en-US" altLang="en-US" b="1" dirty="0" smtClean="0"/>
              <a:t>L </a:t>
            </a:r>
            <a:r>
              <a:rPr lang="en-US" altLang="en-US" dirty="0" smtClean="0"/>
              <a:t>+</a:t>
            </a:r>
            <a:r>
              <a:rPr lang="en-US" altLang="en-US" b="1" dirty="0" smtClean="0"/>
              <a:t> D </a:t>
            </a:r>
            <a:r>
              <a:rPr lang="en-US" altLang="en-US" dirty="0" smtClean="0"/>
              <a:t>+</a:t>
            </a:r>
            <a:r>
              <a:rPr lang="en-US" altLang="en-US" b="1" dirty="0" smtClean="0"/>
              <a:t> U</a:t>
            </a:r>
            <a:r>
              <a:rPr lang="en-US" altLang="en-US" dirty="0" smtClean="0"/>
              <a:t>, where </a:t>
            </a:r>
            <a:r>
              <a:rPr lang="en-US" altLang="en-US" b="1" dirty="0" smtClean="0"/>
              <a:t>L </a:t>
            </a:r>
            <a:r>
              <a:rPr lang="en-US" altLang="en-US" dirty="0" smtClean="0"/>
              <a:t>is the strictly lower triangular, </a:t>
            </a:r>
            <a:r>
              <a:rPr lang="en-US" altLang="en-US" b="1" dirty="0" smtClean="0"/>
              <a:t>D </a:t>
            </a:r>
            <a:r>
              <a:rPr lang="en-US" altLang="en-US" dirty="0" smtClean="0"/>
              <a:t>has the diagonals, and </a:t>
            </a:r>
            <a:r>
              <a:rPr lang="en-US" altLang="en-US" b="1" dirty="0" smtClean="0"/>
              <a:t>U </a:t>
            </a:r>
            <a:r>
              <a:rPr lang="en-US" altLang="en-US" dirty="0"/>
              <a:t>is the strictly lower triangular</a:t>
            </a:r>
          </a:p>
          <a:p>
            <a:pPr lvl="1"/>
            <a:r>
              <a:rPr lang="en-US" dirty="0" smtClean="0"/>
              <a:t>Note that </a:t>
            </a:r>
            <a:r>
              <a:rPr lang="en-US" altLang="en-US" b="1" dirty="0" smtClean="0"/>
              <a:t>L </a:t>
            </a:r>
            <a:r>
              <a:rPr lang="en-US" altLang="en-US" dirty="0" smtClean="0"/>
              <a:t>and </a:t>
            </a:r>
            <a:r>
              <a:rPr lang="en-US" altLang="en-US" b="1" dirty="0" smtClean="0"/>
              <a:t>U </a:t>
            </a:r>
            <a:r>
              <a:rPr lang="en-US" altLang="en-US" dirty="0" smtClean="0"/>
              <a:t>are different from the LU 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84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Stationary: Jacobi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4968240"/>
          </a:xfrm>
        </p:spPr>
        <p:txBody>
          <a:bodyPr/>
          <a:lstStyle/>
          <a:p>
            <a:r>
              <a:rPr lang="en-US" altLang="en-US" dirty="0" smtClean="0"/>
              <a:t>We can choose </a:t>
            </a:r>
            <a:r>
              <a:rPr lang="en-US" b="1" dirty="0" smtClean="0"/>
              <a:t>M</a:t>
            </a:r>
            <a:r>
              <a:rPr lang="en-US" altLang="en-US" dirty="0" smtClean="0"/>
              <a:t> </a:t>
            </a:r>
            <a:r>
              <a:rPr lang="en-US" altLang="en-US" dirty="0"/>
              <a:t>= </a:t>
            </a:r>
            <a:r>
              <a:rPr lang="en-US" altLang="en-US" b="1" dirty="0" smtClean="0"/>
              <a:t>D </a:t>
            </a:r>
            <a:r>
              <a:rPr lang="en-US" altLang="en-US" dirty="0" smtClean="0"/>
              <a:t>as the splitting matrix</a:t>
            </a:r>
          </a:p>
          <a:p>
            <a:r>
              <a:rPr lang="en-US" altLang="en-US" dirty="0" smtClean="0"/>
              <a:t>At </a:t>
            </a:r>
            <a:r>
              <a:rPr lang="en-US" altLang="en-US" dirty="0"/>
              <a:t>iteration </a:t>
            </a:r>
            <a:r>
              <a:rPr lang="en-US" altLang="en-US" dirty="0" smtClean="0"/>
              <a:t>i:</a:t>
            </a:r>
          </a:p>
          <a:p>
            <a:pPr marL="0" lvl="0" indent="0" algn="ctr">
              <a:buNone/>
            </a:pPr>
            <a:r>
              <a:rPr lang="en-US" altLang="en-US" b="1" dirty="0" err="1" smtClean="0">
                <a:solidFill>
                  <a:srgbClr val="000000"/>
                </a:solidFill>
              </a:rPr>
              <a:t>Dx</a:t>
            </a:r>
            <a:r>
              <a:rPr lang="en-US" baseline="30000" dirty="0" smtClean="0">
                <a:solidFill>
                  <a:srgbClr val="000000"/>
                </a:solidFill>
              </a:rPr>
              <a:t>(</a:t>
            </a:r>
            <a:r>
              <a:rPr lang="en-US" baseline="30000" dirty="0" err="1" smtClean="0">
                <a:solidFill>
                  <a:srgbClr val="000000"/>
                </a:solidFill>
              </a:rPr>
              <a:t>i+1</a:t>
            </a:r>
            <a:r>
              <a:rPr lang="en-US" baseline="30000" dirty="0" smtClean="0">
                <a:solidFill>
                  <a:srgbClr val="000000"/>
                </a:solidFill>
              </a:rPr>
              <a:t>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 = -(</a:t>
            </a:r>
            <a:r>
              <a:rPr lang="en-US" altLang="en-US" b="1" dirty="0" err="1" smtClean="0">
                <a:solidFill>
                  <a:srgbClr val="000000"/>
                </a:solidFill>
              </a:rPr>
              <a:t>L</a:t>
            </a:r>
            <a:r>
              <a:rPr lang="en-US" altLang="en-US" dirty="0" err="1" smtClean="0">
                <a:solidFill>
                  <a:srgbClr val="000000"/>
                </a:solidFill>
              </a:rPr>
              <a:t>+</a:t>
            </a:r>
            <a:r>
              <a:rPr lang="en-US" altLang="en-US" b="1" dirty="0" err="1" smtClean="0">
                <a:solidFill>
                  <a:srgbClr val="000000"/>
                </a:solidFill>
              </a:rPr>
              <a:t>U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  <a:r>
              <a:rPr lang="en-US" altLang="en-US" b="1" dirty="0" smtClean="0">
                <a:solidFill>
                  <a:srgbClr val="000000"/>
                </a:solidFill>
              </a:rPr>
              <a:t>x</a:t>
            </a:r>
            <a:r>
              <a:rPr lang="en-US" baseline="30000" dirty="0" smtClean="0">
                <a:solidFill>
                  <a:srgbClr val="000000"/>
                </a:solidFill>
              </a:rPr>
              <a:t>(i)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+ </a:t>
            </a:r>
            <a:r>
              <a:rPr lang="en-US" altLang="en-US" b="1" dirty="0" smtClean="0">
                <a:solidFill>
                  <a:srgbClr val="000000"/>
                </a:solidFill>
              </a:rPr>
              <a:t>b</a:t>
            </a:r>
          </a:p>
          <a:p>
            <a:r>
              <a:rPr lang="en-US" dirty="0" smtClean="0"/>
              <a:t>Or equivalently,</a:t>
            </a:r>
          </a:p>
          <a:p>
            <a:pPr marL="0" lvl="0" indent="0" algn="ctr"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x</a:t>
            </a:r>
            <a:r>
              <a:rPr lang="en-US" baseline="30000" dirty="0" smtClean="0">
                <a:solidFill>
                  <a:srgbClr val="000000"/>
                </a:solidFill>
              </a:rPr>
              <a:t>(</a:t>
            </a:r>
            <a:r>
              <a:rPr lang="en-US" baseline="30000" dirty="0" err="1" smtClean="0">
                <a:solidFill>
                  <a:srgbClr val="000000"/>
                </a:solidFill>
              </a:rPr>
              <a:t>i+1</a:t>
            </a:r>
            <a:r>
              <a:rPr lang="en-US" baseline="30000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 = </a:t>
            </a:r>
            <a:r>
              <a:rPr lang="en-US" altLang="en-US" dirty="0" smtClean="0">
                <a:solidFill>
                  <a:srgbClr val="000000"/>
                </a:solidFill>
              </a:rPr>
              <a:t>-</a:t>
            </a:r>
            <a:r>
              <a:rPr lang="en-US" altLang="en-US" b="1" dirty="0" smtClean="0">
                <a:solidFill>
                  <a:srgbClr val="000000"/>
                </a:solidFill>
              </a:rPr>
              <a:t>D</a:t>
            </a:r>
            <a:r>
              <a:rPr lang="en-US" baseline="30000" dirty="0" smtClean="0">
                <a:solidFill>
                  <a:srgbClr val="000000"/>
                </a:solidFill>
              </a:rPr>
              <a:t>-1 </a:t>
            </a:r>
            <a:r>
              <a:rPr lang="en-US" altLang="en-US" dirty="0" smtClean="0">
                <a:solidFill>
                  <a:srgbClr val="000000"/>
                </a:solidFill>
              </a:rPr>
              <a:t>(</a:t>
            </a:r>
            <a:r>
              <a:rPr lang="en-US" altLang="en-US" b="1" dirty="0" err="1" smtClean="0">
                <a:solidFill>
                  <a:srgbClr val="000000"/>
                </a:solidFill>
              </a:rPr>
              <a:t>L</a:t>
            </a:r>
            <a:r>
              <a:rPr lang="en-US" altLang="en-US" dirty="0" err="1" smtClean="0">
                <a:solidFill>
                  <a:srgbClr val="000000"/>
                </a:solidFill>
              </a:rPr>
              <a:t>+</a:t>
            </a:r>
            <a:r>
              <a:rPr lang="en-US" altLang="en-US" b="1" dirty="0" err="1" smtClean="0">
                <a:solidFill>
                  <a:srgbClr val="000000"/>
                </a:solidFill>
              </a:rPr>
              <a:t>U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  <a:r>
              <a:rPr lang="en-US" altLang="en-US" b="1" dirty="0" smtClean="0">
                <a:solidFill>
                  <a:srgbClr val="000000"/>
                </a:solidFill>
              </a:rPr>
              <a:t>x</a:t>
            </a:r>
            <a:r>
              <a:rPr lang="en-US" baseline="30000" dirty="0" smtClean="0">
                <a:solidFill>
                  <a:srgbClr val="000000"/>
                </a:solidFill>
              </a:rPr>
              <a:t>(i</a:t>
            </a:r>
            <a:r>
              <a:rPr lang="en-US" baseline="30000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+ </a:t>
            </a:r>
            <a:r>
              <a:rPr lang="en-US" altLang="en-US" b="1" dirty="0">
                <a:solidFill>
                  <a:srgbClr val="000000"/>
                </a:solidFill>
              </a:rPr>
              <a:t>D</a:t>
            </a:r>
            <a:r>
              <a:rPr lang="en-US" baseline="30000" dirty="0">
                <a:solidFill>
                  <a:srgbClr val="000000"/>
                </a:solidFill>
              </a:rPr>
              <a:t>-1 </a:t>
            </a:r>
            <a:r>
              <a:rPr lang="en-US" altLang="en-US" b="1" dirty="0" smtClean="0">
                <a:solidFill>
                  <a:srgbClr val="000000"/>
                </a:solidFill>
              </a:rPr>
              <a:t>b</a:t>
            </a:r>
            <a:endParaRPr lang="en-US" altLang="en-US" b="1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Scalar form derivation on board</a:t>
            </a:r>
          </a:p>
          <a:p>
            <a:r>
              <a:rPr lang="en-US" dirty="0" smtClean="0"/>
              <a:t>The corresponding matrix </a:t>
            </a:r>
          </a:p>
          <a:p>
            <a:pPr marL="0" indent="0" algn="ctr">
              <a:buNone/>
            </a:pPr>
            <a:r>
              <a:rPr lang="en-US" altLang="en-US" b="1" dirty="0" err="1" smtClean="0">
                <a:solidFill>
                  <a:srgbClr val="000000"/>
                </a:solidFill>
              </a:rPr>
              <a:t>G</a:t>
            </a:r>
            <a:r>
              <a:rPr lang="en-US" altLang="en-US" baseline="-25000" dirty="0" err="1" smtClean="0">
                <a:solidFill>
                  <a:srgbClr val="000000"/>
                </a:solidFill>
              </a:rPr>
              <a:t>J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= -</a:t>
            </a:r>
            <a:r>
              <a:rPr lang="en-US" altLang="en-US" b="1" dirty="0">
                <a:solidFill>
                  <a:srgbClr val="000000"/>
                </a:solidFill>
              </a:rPr>
              <a:t>D</a:t>
            </a:r>
            <a:r>
              <a:rPr lang="en-US" baseline="30000" dirty="0">
                <a:solidFill>
                  <a:srgbClr val="000000"/>
                </a:solidFill>
              </a:rPr>
              <a:t>-1 </a:t>
            </a:r>
            <a:r>
              <a:rPr lang="en-US" altLang="en-US" dirty="0">
                <a:solidFill>
                  <a:srgbClr val="000000"/>
                </a:solidFill>
              </a:rPr>
              <a:t>(</a:t>
            </a:r>
            <a:r>
              <a:rPr lang="en-US" altLang="en-US" b="1" dirty="0" err="1">
                <a:solidFill>
                  <a:srgbClr val="000000"/>
                </a:solidFill>
              </a:rPr>
              <a:t>L</a:t>
            </a:r>
            <a:r>
              <a:rPr lang="en-US" altLang="en-US" dirty="0" err="1">
                <a:solidFill>
                  <a:srgbClr val="000000"/>
                </a:solidFill>
              </a:rPr>
              <a:t>+</a:t>
            </a:r>
            <a:r>
              <a:rPr lang="en-US" altLang="en-US" b="1" dirty="0" err="1">
                <a:solidFill>
                  <a:srgbClr val="000000"/>
                </a:solidFill>
              </a:rPr>
              <a:t>U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85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Stationary: Gauss-</a:t>
            </a:r>
            <a:r>
              <a:rPr lang="en-US" altLang="en-US" dirty="0" err="1" smtClean="0"/>
              <a:t>Siedel</a:t>
            </a:r>
            <a:r>
              <a:rPr lang="en-US" alt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4968240"/>
          </a:xfrm>
        </p:spPr>
        <p:txBody>
          <a:bodyPr/>
          <a:lstStyle/>
          <a:p>
            <a:r>
              <a:rPr lang="en-US" altLang="en-US" dirty="0" smtClean="0"/>
              <a:t>Another option is to have </a:t>
            </a:r>
            <a:r>
              <a:rPr lang="en-US" b="1" dirty="0" smtClean="0"/>
              <a:t>M</a:t>
            </a:r>
            <a:r>
              <a:rPr lang="en-US" altLang="en-US" dirty="0" smtClean="0"/>
              <a:t> </a:t>
            </a:r>
            <a:r>
              <a:rPr lang="en-US" altLang="en-US" dirty="0"/>
              <a:t>= </a:t>
            </a:r>
            <a:r>
              <a:rPr lang="en-US" altLang="en-US" b="1" dirty="0" err="1">
                <a:solidFill>
                  <a:srgbClr val="000000"/>
                </a:solidFill>
              </a:rPr>
              <a:t>L</a:t>
            </a:r>
            <a:r>
              <a:rPr lang="en-US" altLang="en-US" dirty="0" err="1">
                <a:solidFill>
                  <a:srgbClr val="000000"/>
                </a:solidFill>
              </a:rPr>
              <a:t>+</a:t>
            </a:r>
            <a:r>
              <a:rPr lang="en-US" altLang="en-US" b="1" dirty="0" err="1" smtClean="0"/>
              <a:t>D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as the splitting matrix</a:t>
            </a:r>
          </a:p>
          <a:p>
            <a:r>
              <a:rPr lang="en-US" altLang="en-US" dirty="0" smtClean="0"/>
              <a:t>At </a:t>
            </a:r>
            <a:r>
              <a:rPr lang="en-US" altLang="en-US" dirty="0"/>
              <a:t>iteration </a:t>
            </a:r>
            <a:r>
              <a:rPr lang="en-US" altLang="en-US" dirty="0" smtClean="0"/>
              <a:t>i:</a:t>
            </a:r>
          </a:p>
          <a:p>
            <a:pPr marL="0" lvl="0" indent="0" algn="ctr">
              <a:buNone/>
            </a:pPr>
            <a:r>
              <a:rPr lang="en-US" altLang="en-US" dirty="0">
                <a:solidFill>
                  <a:srgbClr val="000000"/>
                </a:solidFill>
              </a:rPr>
              <a:t>(</a:t>
            </a:r>
            <a:r>
              <a:rPr lang="en-US" altLang="en-US" b="1" dirty="0" err="1" smtClean="0">
                <a:solidFill>
                  <a:srgbClr val="000000"/>
                </a:solidFill>
              </a:rPr>
              <a:t>L</a:t>
            </a:r>
            <a:r>
              <a:rPr lang="en-US" altLang="en-US" dirty="0" err="1" smtClean="0">
                <a:solidFill>
                  <a:srgbClr val="000000"/>
                </a:solidFill>
              </a:rPr>
              <a:t>+</a:t>
            </a:r>
            <a:r>
              <a:rPr lang="en-US" altLang="en-US" b="1" dirty="0" err="1">
                <a:solidFill>
                  <a:srgbClr val="000000"/>
                </a:solidFill>
              </a:rPr>
              <a:t>D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  <a:r>
              <a:rPr lang="en-US" altLang="en-US" b="1" dirty="0" smtClean="0">
                <a:solidFill>
                  <a:srgbClr val="000000"/>
                </a:solidFill>
              </a:rPr>
              <a:t>x</a:t>
            </a:r>
            <a:r>
              <a:rPr lang="en-US" baseline="30000" dirty="0" smtClean="0">
                <a:solidFill>
                  <a:srgbClr val="000000"/>
                </a:solidFill>
              </a:rPr>
              <a:t>(</a:t>
            </a:r>
            <a:r>
              <a:rPr lang="en-US" baseline="30000" dirty="0" err="1" smtClean="0">
                <a:solidFill>
                  <a:srgbClr val="000000"/>
                </a:solidFill>
              </a:rPr>
              <a:t>i+1</a:t>
            </a:r>
            <a:r>
              <a:rPr lang="en-US" baseline="30000" dirty="0" smtClean="0">
                <a:solidFill>
                  <a:srgbClr val="000000"/>
                </a:solidFill>
              </a:rPr>
              <a:t>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 = -</a:t>
            </a:r>
            <a:r>
              <a:rPr lang="en-US" altLang="en-US" b="1" dirty="0" err="1" smtClean="0">
                <a:solidFill>
                  <a:srgbClr val="000000"/>
                </a:solidFill>
              </a:rPr>
              <a:t>Ux</a:t>
            </a:r>
            <a:r>
              <a:rPr lang="en-US" baseline="30000" dirty="0" smtClean="0">
                <a:solidFill>
                  <a:srgbClr val="000000"/>
                </a:solidFill>
              </a:rPr>
              <a:t>(i)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+ </a:t>
            </a:r>
            <a:r>
              <a:rPr lang="en-US" altLang="en-US" b="1" dirty="0" smtClean="0">
                <a:solidFill>
                  <a:srgbClr val="000000"/>
                </a:solidFill>
              </a:rPr>
              <a:t>b</a:t>
            </a:r>
          </a:p>
          <a:p>
            <a:r>
              <a:rPr lang="en-US" dirty="0" smtClean="0"/>
              <a:t>Or equivalently,</a:t>
            </a:r>
          </a:p>
          <a:p>
            <a:pPr marL="0" lvl="0" indent="0" algn="ctr"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x</a:t>
            </a:r>
            <a:r>
              <a:rPr lang="en-US" baseline="30000" dirty="0" smtClean="0">
                <a:solidFill>
                  <a:srgbClr val="000000"/>
                </a:solidFill>
              </a:rPr>
              <a:t>(</a:t>
            </a:r>
            <a:r>
              <a:rPr lang="en-US" baseline="30000" dirty="0" err="1" smtClean="0">
                <a:solidFill>
                  <a:srgbClr val="000000"/>
                </a:solidFill>
              </a:rPr>
              <a:t>i+1</a:t>
            </a:r>
            <a:r>
              <a:rPr lang="en-US" baseline="30000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 = </a:t>
            </a:r>
            <a:r>
              <a:rPr lang="en-US" altLang="en-US" dirty="0" smtClean="0">
                <a:solidFill>
                  <a:srgbClr val="000000"/>
                </a:solidFill>
              </a:rPr>
              <a:t>-(</a:t>
            </a:r>
            <a:r>
              <a:rPr lang="en-US" altLang="en-US" b="1" dirty="0" err="1" smtClean="0">
                <a:solidFill>
                  <a:srgbClr val="000000"/>
                </a:solidFill>
              </a:rPr>
              <a:t>L</a:t>
            </a:r>
            <a:r>
              <a:rPr lang="en-US" altLang="en-US" dirty="0" err="1" smtClean="0">
                <a:solidFill>
                  <a:srgbClr val="000000"/>
                </a:solidFill>
              </a:rPr>
              <a:t>+</a:t>
            </a:r>
            <a:r>
              <a:rPr lang="en-US" altLang="en-US" b="1" dirty="0" err="1" smtClean="0">
                <a:solidFill>
                  <a:srgbClr val="000000"/>
                </a:solidFill>
              </a:rPr>
              <a:t>D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  <a:r>
              <a:rPr lang="en-US" baseline="30000" dirty="0" smtClean="0">
                <a:solidFill>
                  <a:srgbClr val="000000"/>
                </a:solidFill>
              </a:rPr>
              <a:t>-1 </a:t>
            </a:r>
            <a:r>
              <a:rPr lang="en-US" altLang="en-US" b="1" dirty="0" err="1" smtClean="0">
                <a:solidFill>
                  <a:srgbClr val="000000"/>
                </a:solidFill>
              </a:rPr>
              <a:t>Ux</a:t>
            </a:r>
            <a:r>
              <a:rPr lang="en-US" baseline="30000" dirty="0" smtClean="0">
                <a:solidFill>
                  <a:srgbClr val="000000"/>
                </a:solidFill>
              </a:rPr>
              <a:t>(i</a:t>
            </a:r>
            <a:r>
              <a:rPr lang="en-US" baseline="30000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+ </a:t>
            </a:r>
            <a:r>
              <a:rPr lang="en-US" altLang="en-US" dirty="0" smtClean="0">
                <a:solidFill>
                  <a:srgbClr val="000000"/>
                </a:solidFill>
              </a:rPr>
              <a:t>(</a:t>
            </a:r>
            <a:r>
              <a:rPr lang="en-US" altLang="en-US" b="1" dirty="0" err="1" smtClean="0">
                <a:solidFill>
                  <a:srgbClr val="000000"/>
                </a:solidFill>
              </a:rPr>
              <a:t>L</a:t>
            </a:r>
            <a:r>
              <a:rPr lang="en-US" altLang="en-US" dirty="0" err="1" smtClean="0">
                <a:solidFill>
                  <a:srgbClr val="000000"/>
                </a:solidFill>
              </a:rPr>
              <a:t>+</a:t>
            </a:r>
            <a:r>
              <a:rPr lang="en-US" altLang="en-US" b="1" dirty="0" err="1" smtClean="0">
                <a:solidFill>
                  <a:srgbClr val="000000"/>
                </a:solidFill>
              </a:rPr>
              <a:t>D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  <a:r>
              <a:rPr lang="en-US" baseline="30000" dirty="0">
                <a:solidFill>
                  <a:srgbClr val="000000"/>
                </a:solidFill>
              </a:rPr>
              <a:t>-1 </a:t>
            </a:r>
            <a:r>
              <a:rPr lang="en-US" altLang="en-US" b="1" dirty="0" smtClean="0">
                <a:solidFill>
                  <a:srgbClr val="000000"/>
                </a:solidFill>
              </a:rPr>
              <a:t>b</a:t>
            </a:r>
            <a:endParaRPr lang="en-US" altLang="en-US" b="1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Scalar form derivation on board</a:t>
            </a:r>
          </a:p>
          <a:p>
            <a:r>
              <a:rPr lang="en-US" dirty="0" smtClean="0"/>
              <a:t>The corresponding matrix </a:t>
            </a:r>
          </a:p>
          <a:p>
            <a:pPr marL="0" indent="0" algn="ctr"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G</a:t>
            </a:r>
            <a:r>
              <a:rPr lang="en-US" altLang="en-US" baseline="-25000" dirty="0" smtClean="0">
                <a:solidFill>
                  <a:srgbClr val="000000"/>
                </a:solidFill>
              </a:rPr>
              <a:t>GS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= -(</a:t>
            </a:r>
            <a:r>
              <a:rPr lang="en-US" altLang="en-US" b="1" dirty="0" err="1">
                <a:solidFill>
                  <a:srgbClr val="000000"/>
                </a:solidFill>
              </a:rPr>
              <a:t>L</a:t>
            </a:r>
            <a:r>
              <a:rPr lang="en-US" altLang="en-US" dirty="0" err="1">
                <a:solidFill>
                  <a:srgbClr val="000000"/>
                </a:solidFill>
              </a:rPr>
              <a:t>+</a:t>
            </a:r>
            <a:r>
              <a:rPr lang="en-US" altLang="en-US" b="1" dirty="0" err="1">
                <a:solidFill>
                  <a:srgbClr val="000000"/>
                </a:solidFill>
              </a:rPr>
              <a:t>D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  <a:r>
              <a:rPr lang="en-US" baseline="30000" dirty="0">
                <a:solidFill>
                  <a:srgbClr val="000000"/>
                </a:solidFill>
              </a:rPr>
              <a:t>-1 </a:t>
            </a:r>
            <a:r>
              <a:rPr lang="en-US" altLang="en-US" b="1" dirty="0">
                <a:solidFill>
                  <a:srgbClr val="000000"/>
                </a:solidFill>
              </a:rPr>
              <a:t>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42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Limit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for any iterative schemes, the questions to ask are </a:t>
            </a:r>
            <a:r>
              <a:rPr lang="en-US" dirty="0"/>
              <a:t>whether a stationary method would converge </a:t>
            </a:r>
            <a:r>
              <a:rPr lang="en-US" dirty="0" smtClean="0"/>
              <a:t>and if so what the limit point(s) is</a:t>
            </a:r>
          </a:p>
          <a:p>
            <a:r>
              <a:rPr lang="en-US" dirty="0" smtClean="0"/>
              <a:t>Furthermore, we want to know the conditions under which it would converge to a specific limit point</a:t>
            </a:r>
          </a:p>
          <a:p>
            <a:r>
              <a:rPr lang="en-US" dirty="0" smtClean="0"/>
              <a:t>The limit point of any stationary method would satisfy</a:t>
            </a:r>
          </a:p>
          <a:p>
            <a:pPr marL="0" lvl="0" indent="0" algn="ctr">
              <a:buNone/>
            </a:pPr>
            <a:r>
              <a:rPr lang="en-US" altLang="en-US" b="1" dirty="0" err="1" smtClean="0">
                <a:solidFill>
                  <a:srgbClr val="000000"/>
                </a:solidFill>
              </a:rPr>
              <a:t>Mx</a:t>
            </a:r>
            <a:r>
              <a:rPr lang="en-US" altLang="en-US" dirty="0">
                <a:solidFill>
                  <a:srgbClr val="000000"/>
                </a:solidFill>
              </a:rPr>
              <a:t>*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= (</a:t>
            </a:r>
            <a:r>
              <a:rPr lang="en-US" altLang="en-US" b="1" dirty="0" smtClean="0">
                <a:solidFill>
                  <a:srgbClr val="000000"/>
                </a:solidFill>
              </a:rPr>
              <a:t>M</a:t>
            </a:r>
            <a:r>
              <a:rPr lang="en-US" altLang="en-US" dirty="0" smtClean="0">
                <a:solidFill>
                  <a:srgbClr val="000000"/>
                </a:solidFill>
              </a:rPr>
              <a:t>-</a:t>
            </a:r>
            <a:r>
              <a:rPr lang="en-US" altLang="en-US" b="1" dirty="0" smtClean="0">
                <a:solidFill>
                  <a:srgbClr val="000000"/>
                </a:solidFill>
              </a:rPr>
              <a:t>A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  <a:r>
              <a:rPr lang="en-US" altLang="en-US" b="1" dirty="0" smtClean="0">
                <a:solidFill>
                  <a:srgbClr val="000000"/>
                </a:solidFill>
              </a:rPr>
              <a:t>x</a:t>
            </a:r>
            <a:r>
              <a:rPr lang="en-US" altLang="en-US" dirty="0" smtClean="0">
                <a:solidFill>
                  <a:srgbClr val="000000"/>
                </a:solidFill>
              </a:rPr>
              <a:t>*</a:t>
            </a:r>
            <a:r>
              <a:rPr lang="en-US" altLang="en-US" b="1" dirty="0" smtClean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+ </a:t>
            </a:r>
            <a:r>
              <a:rPr lang="en-US" altLang="en-US" b="1" dirty="0">
                <a:solidFill>
                  <a:srgbClr val="000000"/>
                </a:solidFill>
              </a:rPr>
              <a:t>b</a:t>
            </a:r>
          </a:p>
          <a:p>
            <a:r>
              <a:rPr lang="en-US" dirty="0" smtClean="0"/>
              <a:t>So if it converges, the limit point is a solution to </a:t>
            </a:r>
            <a:r>
              <a:rPr lang="en-US" b="1" dirty="0"/>
              <a:t>Ax</a:t>
            </a:r>
            <a:r>
              <a:rPr lang="en-US" dirty="0"/>
              <a:t> = </a:t>
            </a:r>
            <a:r>
              <a:rPr lang="en-US" b="1" dirty="0"/>
              <a:t>b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90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</a:t>
            </a:r>
            <a:r>
              <a:rPr lang="en-US" altLang="en-US" dirty="0"/>
              <a:t>of Stationary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1280160"/>
            <a:ext cx="8321040" cy="4114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sufficient</a:t>
            </a:r>
            <a:r>
              <a:rPr lang="en-US" dirty="0"/>
              <a:t> condition for convergence of </a:t>
            </a:r>
            <a:r>
              <a:rPr lang="en-US" dirty="0" smtClean="0"/>
              <a:t>the Jacobi/</a:t>
            </a:r>
            <a:r>
              <a:rPr lang="en-US" dirty="0" err="1" smtClean="0"/>
              <a:t>GS</a:t>
            </a:r>
            <a:r>
              <a:rPr lang="en-US" dirty="0" smtClean="0"/>
              <a:t> method </a:t>
            </a:r>
            <a:r>
              <a:rPr lang="en-US" dirty="0"/>
              <a:t>is that </a:t>
            </a:r>
            <a:r>
              <a:rPr lang="en-US" dirty="0" smtClean="0"/>
              <a:t>matrix </a:t>
            </a:r>
            <a:r>
              <a:rPr lang="en-US" altLang="en-US" b="1" dirty="0">
                <a:solidFill>
                  <a:srgbClr val="00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is diagonally </a:t>
            </a:r>
            <a:r>
              <a:rPr lang="en-US" dirty="0" smtClean="0"/>
              <a:t>dominant, or 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>
                <a:solidFill>
                  <a:srgbClr val="C00000"/>
                </a:solidFill>
              </a:rPr>
              <a:t>necessary and sufficient </a:t>
            </a:r>
            <a:r>
              <a:rPr lang="en-US" dirty="0"/>
              <a:t>condition for the </a:t>
            </a:r>
            <a:r>
              <a:rPr lang="en-US" dirty="0" smtClean="0"/>
              <a:t>convergence </a:t>
            </a:r>
            <a:r>
              <a:rPr lang="en-US" dirty="0"/>
              <a:t>is </a:t>
            </a:r>
            <a:r>
              <a:rPr lang="en-US" dirty="0" smtClean="0"/>
              <a:t>that the </a:t>
            </a:r>
            <a:r>
              <a:rPr lang="en-US" dirty="0"/>
              <a:t>magnitude of the largest eigenvalue of </a:t>
            </a:r>
            <a:r>
              <a:rPr lang="en-US" dirty="0" smtClean="0"/>
              <a:t>matrix </a:t>
            </a:r>
            <a:r>
              <a:rPr lang="en-US" b="1" dirty="0"/>
              <a:t>G</a:t>
            </a:r>
            <a:r>
              <a:rPr lang="en-US" dirty="0"/>
              <a:t> is </a:t>
            </a:r>
            <a:r>
              <a:rPr lang="en-US" dirty="0" smtClean="0"/>
              <a:t>smaller </a:t>
            </a:r>
            <a:r>
              <a:rPr lang="en-US" dirty="0"/>
              <a:t>than </a:t>
            </a:r>
            <a:r>
              <a:rPr lang="en-US" dirty="0" smtClean="0"/>
              <a:t>1(or lies within the unit circle in the complex plane)</a:t>
            </a:r>
          </a:p>
          <a:p>
            <a:r>
              <a:rPr lang="en-US" dirty="0" smtClean="0"/>
              <a:t>The initial guess </a:t>
            </a:r>
            <a:r>
              <a:rPr lang="en-US" altLang="en-US" b="1" dirty="0" smtClean="0">
                <a:solidFill>
                  <a:srgbClr val="000000"/>
                </a:solidFill>
              </a:rPr>
              <a:t>x</a:t>
            </a:r>
            <a:r>
              <a:rPr lang="en-US" baseline="30000" dirty="0" smtClean="0">
                <a:solidFill>
                  <a:srgbClr val="000000"/>
                </a:solidFill>
              </a:rPr>
              <a:t>(0) </a:t>
            </a:r>
            <a:r>
              <a:rPr lang="en-US" dirty="0" smtClean="0"/>
              <a:t>can also affect the number of iterations to reach to a given accuracy, but not the convergence condition or convergence speed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305312"/>
              </p:ext>
            </p:extLst>
          </p:nvPr>
        </p:nvGraphicFramePr>
        <p:xfrm>
          <a:off x="3311525" y="2205038"/>
          <a:ext cx="18208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59" name="Equation" r:id="rId3" imgW="914400" imgH="444240" progId="Equation.3">
                  <p:embed/>
                </p:oleObj>
              </mc:Choice>
              <mc:Fallback>
                <p:oleObj name="Equation" r:id="rId3" imgW="91440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2205038"/>
                        <a:ext cx="182086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1130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Non-stationary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Convergence conditions for stationary methods depend on matrix </a:t>
            </a:r>
            <a:r>
              <a:rPr lang="en-US" altLang="en-US" b="1" dirty="0" smtClean="0">
                <a:solidFill>
                  <a:srgbClr val="000000"/>
                </a:solidFill>
              </a:rPr>
              <a:t>G</a:t>
            </a:r>
            <a:r>
              <a:rPr lang="en-US" dirty="0" smtClean="0"/>
              <a:t> and henceforth </a:t>
            </a:r>
            <a:r>
              <a:rPr lang="en-US" dirty="0"/>
              <a:t>matrix </a:t>
            </a:r>
            <a:r>
              <a:rPr lang="en-US" altLang="en-US" b="1" dirty="0" smtClean="0">
                <a:solidFill>
                  <a:srgbClr val="000000"/>
                </a:solidFill>
              </a:rPr>
              <a:t>A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Therefore, their practical applicability could be limited by the specific linear systems to solve</a:t>
            </a:r>
          </a:p>
          <a:p>
            <a:r>
              <a:rPr lang="en-US" dirty="0" smtClean="0"/>
              <a:t>Non-stationary methods can overcome this limitation by casting it as an optimization problem and then adopting iterative first-order optimization methods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44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Optimization </a:t>
            </a:r>
            <a:r>
              <a:rPr lang="en-US" dirty="0"/>
              <a:t>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-457200">
                  <a:spcBef>
                    <a:spcPct val="0"/>
                  </a:spcBef>
                  <a:tabLst>
                    <a:tab pos="1257300" algn="l"/>
                    <a:tab pos="1943100" algn="l"/>
                  </a:tabLst>
                </a:pPr>
                <a:r>
                  <a:rPr lang="en-US" dirty="0">
                    <a:cs typeface="Times New Roman" pitchFamily="18" charset="0"/>
                  </a:rPr>
                  <a:t>We will first focus on a</a:t>
                </a:r>
                <a:r>
                  <a:rPr lang="en-US" dirty="0" smtClean="0">
                    <a:cs typeface="Times New Roman" pitchFamily="18" charset="0"/>
                  </a:rPr>
                  <a:t> </a:t>
                </a:r>
                <a:r>
                  <a:rPr lang="en-US" dirty="0">
                    <a:cs typeface="Times New Roman" pitchFamily="18" charset="0"/>
                  </a:rPr>
                  <a:t>simpler scenario that where </a:t>
                </a:r>
                <a:r>
                  <a:rPr lang="en-US" b="1" dirty="0">
                    <a:cs typeface="Times New Roman" pitchFamily="18" charset="0"/>
                  </a:rPr>
                  <a:t>A</a:t>
                </a:r>
                <a:r>
                  <a:rPr lang="en-US" dirty="0">
                    <a:cs typeface="Times New Roman" pitchFamily="18" charset="0"/>
                  </a:rPr>
                  <a:t> is symmetric (i.e., </a:t>
                </a:r>
                <a:r>
                  <a:rPr lang="en-US" b="1" dirty="0"/>
                  <a:t>A</a:t>
                </a:r>
                <a:r>
                  <a:rPr lang="en-US" dirty="0"/>
                  <a:t> = </a:t>
                </a:r>
                <a:r>
                  <a:rPr lang="en-US" b="1" dirty="0"/>
                  <a:t>A</a:t>
                </a:r>
                <a:r>
                  <a:rPr lang="en-US" baseline="30000" dirty="0"/>
                  <a:t>T</a:t>
                </a:r>
                <a:r>
                  <a:rPr lang="en-US" dirty="0">
                    <a:cs typeface="Times New Roman" pitchFamily="18" charset="0"/>
                  </a:rPr>
                  <a:t>) and positive </a:t>
                </a:r>
                <a:r>
                  <a:rPr lang="en-US" dirty="0" smtClean="0">
                    <a:cs typeface="Times New Roman" pitchFamily="18" charset="0"/>
                  </a:rPr>
                  <a:t>definite </a:t>
                </a:r>
                <a:r>
                  <a:rPr lang="en-US" dirty="0">
                    <a:cs typeface="Times New Roman" pitchFamily="18" charset="0"/>
                  </a:rPr>
                  <a:t>(i.e., </a:t>
                </a:r>
                <a:r>
                  <a:rPr lang="en-US" b="1" dirty="0" err="1"/>
                  <a:t>A</a:t>
                </a:r>
                <a:r>
                  <a:rPr lang="en-US" b="1" dirty="0" err="1">
                    <a:latin typeface="Cambria Math"/>
                    <a:ea typeface="Cambria Math"/>
                  </a:rPr>
                  <a:t>≻0</a:t>
                </a:r>
                <a:r>
                  <a:rPr lang="en-US" dirty="0" smtClean="0">
                    <a:cs typeface="Times New Roman" pitchFamily="18" charset="0"/>
                  </a:rPr>
                  <a:t>, </a:t>
                </a:r>
                <a:r>
                  <a:rPr lang="en-US" dirty="0">
                    <a:cs typeface="Times New Roman" pitchFamily="18" charset="0"/>
                  </a:rPr>
                  <a:t>all eigenvalues nonnegative</a:t>
                </a:r>
                <a:r>
                  <a:rPr lang="en-US" dirty="0" smtClean="0">
                    <a:cs typeface="Times New Roman" pitchFamily="18" charset="0"/>
                  </a:rPr>
                  <a:t>)</a:t>
                </a:r>
              </a:p>
              <a:p>
                <a:pPr marL="461963" indent="-461963">
                  <a:spcBef>
                    <a:spcPct val="0"/>
                  </a:spcBef>
                  <a:tabLst>
                    <a:tab pos="1257300" algn="l"/>
                    <a:tab pos="1943100" algn="l"/>
                  </a:tabLst>
                </a:pPr>
                <a:r>
                  <a:rPr lang="en-US" dirty="0" smtClean="0">
                    <a:cs typeface="Times New Roman" pitchFamily="18" charset="0"/>
                  </a:rPr>
                  <a:t>Consider </a:t>
                </a:r>
                <a:r>
                  <a:rPr lang="en-US" dirty="0">
                    <a:cs typeface="Times New Roman" pitchFamily="18" charset="0"/>
                  </a:rPr>
                  <a:t>the </a:t>
                </a:r>
                <a:r>
                  <a:rPr lang="en-US" dirty="0" smtClean="0">
                    <a:cs typeface="Times New Roman" pitchFamily="18" charset="0"/>
                  </a:rPr>
                  <a:t>quadratic </a:t>
                </a:r>
                <a:r>
                  <a:rPr lang="en-US" dirty="0">
                    <a:cs typeface="Times New Roman" pitchFamily="18" charset="0"/>
                  </a:rPr>
                  <a:t>problem</a:t>
                </a:r>
              </a:p>
              <a:p>
                <a:pPr marL="0" indent="0">
                  <a:spcBef>
                    <a:spcPct val="0"/>
                  </a:spcBef>
                  <a:buNone/>
                  <a:tabLst>
                    <a:tab pos="1257300" algn="l"/>
                    <a:tab pos="19431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</m:d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𝑨𝒙</m:t>
                      </m:r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 −</m:t>
                      </m:r>
                      <m:sSup>
                        <m:sSupPr>
                          <m:ctrlPr>
                            <a:rPr lang="en-US" b="1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b="1" i="1">
                          <a:latin typeface="Cambria Math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en-US" dirty="0">
                  <a:cs typeface="Times New Roman" pitchFamily="18" charset="0"/>
                </a:endParaRPr>
              </a:p>
              <a:p>
                <a:pPr marL="0" indent="-457200">
                  <a:spcBef>
                    <a:spcPct val="0"/>
                  </a:spcBef>
                  <a:tabLst>
                    <a:tab pos="1257300" algn="l"/>
                    <a:tab pos="1943100" algn="l"/>
                  </a:tabLst>
                </a:pPr>
                <a:r>
                  <a:rPr lang="en-US" dirty="0" smtClean="0">
                    <a:cs typeface="Times New Roman" pitchFamily="18" charset="0"/>
                  </a:rPr>
                  <a:t>The </a:t>
                </a:r>
                <a:r>
                  <a:rPr lang="en-US" dirty="0">
                    <a:cs typeface="Times New Roman" pitchFamily="18" charset="0"/>
                  </a:rPr>
                  <a:t>optimal </a:t>
                </a:r>
                <a:r>
                  <a:rPr lang="en-US" b="1" dirty="0">
                    <a:cs typeface="Times New Roman" pitchFamily="18" charset="0"/>
                  </a:rPr>
                  <a:t>x</a:t>
                </a:r>
                <a:r>
                  <a:rPr lang="en-US" b="1" i="1" baseline="30000" dirty="0">
                    <a:cs typeface="Times New Roman" pitchFamily="18" charset="0"/>
                  </a:rPr>
                  <a:t>* </a:t>
                </a:r>
                <a:r>
                  <a:rPr lang="en-US" dirty="0">
                    <a:cs typeface="Times New Roman" pitchFamily="18" charset="0"/>
                  </a:rPr>
                  <a:t>that minimizes f</a:t>
                </a:r>
                <a:r>
                  <a:rPr lang="en-US" dirty="0" smtClean="0">
                    <a:cs typeface="Times New Roman" pitchFamily="18" charset="0"/>
                  </a:rPr>
                  <a:t>(</a:t>
                </a:r>
                <a:r>
                  <a:rPr lang="en-US" b="1" dirty="0" smtClean="0">
                    <a:cs typeface="Times New Roman" pitchFamily="18" charset="0"/>
                  </a:rPr>
                  <a:t>x</a:t>
                </a:r>
                <a:r>
                  <a:rPr lang="en-US" dirty="0">
                    <a:cs typeface="Times New Roman" pitchFamily="18" charset="0"/>
                  </a:rPr>
                  <a:t>) is given by the solution of </a:t>
                </a:r>
              </a:p>
              <a:p>
                <a:pPr marL="461963" indent="-461963">
                  <a:spcBef>
                    <a:spcPct val="0"/>
                  </a:spcBef>
                  <a:tabLst>
                    <a:tab pos="1257300" algn="l"/>
                    <a:tab pos="1943100" algn="l"/>
                  </a:tabLst>
                </a:pPr>
                <a:endParaRPr lang="en-US" dirty="0"/>
              </a:p>
              <a:p>
                <a:pPr marL="461963" indent="-461963">
                  <a:spcBef>
                    <a:spcPct val="0"/>
                  </a:spcBef>
                  <a:tabLst>
                    <a:tab pos="1257300" algn="l"/>
                    <a:tab pos="1943100" algn="l"/>
                  </a:tabLst>
                </a:pPr>
                <a:endParaRPr lang="en-US" dirty="0"/>
              </a:p>
              <a:p>
                <a:pPr marL="0" indent="0">
                  <a:spcBef>
                    <a:spcPct val="0"/>
                  </a:spcBef>
                  <a:buNone/>
                  <a:tabLst>
                    <a:tab pos="1257300" algn="l"/>
                    <a:tab pos="1943100" algn="l"/>
                  </a:tabLst>
                </a:pPr>
                <a:r>
                  <a:rPr lang="en-US" dirty="0">
                    <a:cs typeface="Times New Roman" pitchFamily="18" charset="0"/>
                  </a:rPr>
                  <a:t>     which is exactly the solution to</a:t>
                </a:r>
                <a:r>
                  <a:rPr lang="en-US" b="1" dirty="0"/>
                  <a:t> Ax</a:t>
                </a:r>
                <a:r>
                  <a:rPr lang="en-US" dirty="0"/>
                  <a:t> = </a:t>
                </a:r>
                <a:r>
                  <a:rPr lang="en-US" b="1" dirty="0" smtClean="0"/>
                  <a:t>b</a:t>
                </a:r>
              </a:p>
              <a:p>
                <a:pPr>
                  <a:spcBef>
                    <a:spcPct val="0"/>
                  </a:spcBef>
                  <a:tabLst>
                    <a:tab pos="1257300" algn="l"/>
                    <a:tab pos="1943100" algn="l"/>
                  </a:tabLst>
                </a:pPr>
                <a:r>
                  <a:rPr lang="en-US" i="1" dirty="0" smtClean="0">
                    <a:solidFill>
                      <a:srgbClr val="FF0000"/>
                    </a:solidFill>
                    <a:cs typeface="Times New Roman" pitchFamily="18" charset="0"/>
                  </a:rPr>
                  <a:t>Steepest descent </a:t>
                </a:r>
                <a:r>
                  <a:rPr lang="en-US" dirty="0" smtClean="0">
                    <a:cs typeface="Times New Roman" pitchFamily="18" charset="0"/>
                  </a:rPr>
                  <a:t>is a classical optimization method</a:t>
                </a:r>
                <a:endParaRPr lang="en-US" dirty="0">
                  <a:cs typeface="Times New Roman" pitchFamily="18" charset="0"/>
                </a:endParaRPr>
              </a:p>
              <a:p>
                <a:pPr marL="0" indent="0">
                  <a:spcBef>
                    <a:spcPct val="0"/>
                  </a:spcBef>
                  <a:buNone/>
                  <a:tabLst>
                    <a:tab pos="1257300" algn="l"/>
                    <a:tab pos="1943100" algn="l"/>
                  </a:tabLst>
                </a:pPr>
                <a:endParaRPr lang="en-US" dirty="0"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143" t="-4741" b="-3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659123"/>
              </p:ext>
            </p:extLst>
          </p:nvPr>
        </p:nvGraphicFramePr>
        <p:xfrm>
          <a:off x="2362200" y="4648200"/>
          <a:ext cx="41560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7" name="Equation" r:id="rId4" imgW="1688367" imgH="317362" progId="Equation.DSMT4">
                  <p:embed/>
                </p:oleObj>
              </mc:Choice>
              <mc:Fallback>
                <p:oleObj name="Equation" r:id="rId4" imgW="1688367" imgH="31736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648200"/>
                        <a:ext cx="41560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81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Quadratic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16063"/>
            <a:ext cx="5464175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17650" y="6140450"/>
            <a:ext cx="6438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 i="1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en-US" altLang="en-US" sz="1800"/>
              <a:t>Positive definite matrix b) negative-definite matrix </a:t>
            </a:r>
          </a:p>
          <a:p>
            <a:pPr eaLnBrk="1" hangingPunct="1"/>
            <a:r>
              <a:rPr lang="en-US" altLang="en-US" sz="1800"/>
              <a:t>c) Singular matrix            d) positive indefinite matrix</a:t>
            </a:r>
          </a:p>
        </p:txBody>
      </p:sp>
    </p:spTree>
    <p:extLst>
      <p:ext uri="{BB962C8B-B14F-4D97-AF65-F5344CB8AC3E}">
        <p14:creationId xmlns:p14="http://schemas.microsoft.com/office/powerpoint/2010/main" val="215243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1280160"/>
            <a:ext cx="8168640" cy="4114800"/>
          </a:xfrm>
        </p:spPr>
        <p:txBody>
          <a:bodyPr/>
          <a:lstStyle/>
          <a:p>
            <a:r>
              <a:rPr lang="en-US" dirty="0" smtClean="0"/>
              <a:t>Often the matrix itself is not physically reorded when it is renumbered.  Rather, we can make use of what is known as a permutation vector, and (if needed) an inverse permutation vector</a:t>
            </a:r>
          </a:p>
          <a:p>
            <a:r>
              <a:rPr lang="en-US" dirty="0" smtClean="0"/>
              <a:t>These vectors implement the following functions</a:t>
            </a:r>
          </a:p>
          <a:p>
            <a:pPr lvl="1"/>
            <a:r>
              <a:rPr lang="en-US" dirty="0" smtClean="0"/>
              <a:t>i</a:t>
            </a:r>
            <a:r>
              <a:rPr lang="en-US" baseline="-25000" dirty="0" smtClean="0"/>
              <a:t>new</a:t>
            </a:r>
            <a:r>
              <a:rPr lang="en-US" dirty="0" smtClean="0"/>
              <a:t> = New(</a:t>
            </a:r>
            <a:r>
              <a:rPr lang="en-US" dirty="0"/>
              <a:t>i</a:t>
            </a:r>
            <a:r>
              <a:rPr lang="en-US" baseline="-25000" dirty="0" smtClean="0"/>
              <a:t>old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</a:t>
            </a:r>
            <a:r>
              <a:rPr lang="en-US" baseline="-25000" dirty="0" smtClean="0"/>
              <a:t>old</a:t>
            </a:r>
            <a:r>
              <a:rPr lang="en-US" dirty="0" smtClean="0"/>
              <a:t> = Old(</a:t>
            </a:r>
            <a:r>
              <a:rPr lang="en-US" dirty="0"/>
              <a:t>i</a:t>
            </a:r>
            <a:r>
              <a:rPr lang="en-US" baseline="-25000" dirty="0" smtClean="0"/>
              <a:t>new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an n by n matrix the permutation vector is an n-sized integer vector</a:t>
            </a:r>
          </a:p>
          <a:p>
            <a:r>
              <a:rPr lang="en-US" dirty="0" smtClean="0"/>
              <a:t>If ordered lists are needed, then the linked lists do need to be reordered, but this can be done quickly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1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 </a:t>
            </a:r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615440"/>
          </a:xfrm>
        </p:spPr>
        <p:txBody>
          <a:bodyPr/>
          <a:lstStyle/>
          <a:p>
            <a:r>
              <a:rPr lang="en-US" dirty="0" smtClean="0"/>
              <a:t>For the five bus motivating example, in which the buses are to be reordered to (5,1,2,3,4), the permutation vector would be </a:t>
            </a:r>
            <a:r>
              <a:rPr lang="en-US" b="1" dirty="0" smtClean="0"/>
              <a:t>rowPerm</a:t>
            </a:r>
            <a:r>
              <a:rPr lang="en-US" dirty="0" smtClean="0"/>
              <a:t>=[5,1,2,3,4]</a:t>
            </a:r>
          </a:p>
          <a:p>
            <a:pPr lvl="1"/>
            <a:r>
              <a:rPr lang="en-US" dirty="0" smtClean="0"/>
              <a:t>That is, the first row to consider is row 5, then row 1, …</a:t>
            </a:r>
          </a:p>
          <a:p>
            <a:r>
              <a:rPr lang="en-US" dirty="0" smtClean="0"/>
              <a:t>If needed, the inverse permutation vector is </a:t>
            </a:r>
            <a:r>
              <a:rPr lang="en-US" b="1" dirty="0" smtClean="0"/>
              <a:t>invRowPerm</a:t>
            </a:r>
            <a:r>
              <a:rPr lang="en-US" dirty="0" smtClean="0"/>
              <a:t> = [2,3,4,5,1]</a:t>
            </a:r>
          </a:p>
          <a:p>
            <a:pPr lvl="1"/>
            <a:r>
              <a:rPr lang="en-US" dirty="0" smtClean="0"/>
              <a:t>That is, with the reordering the first element is in position 2, the second element in position 2, ….</a:t>
            </a:r>
          </a:p>
          <a:p>
            <a:r>
              <a:rPr lang="en-US" dirty="0" smtClean="0"/>
              <a:t>Hence i = invRowPerm[rowPerm[i]]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0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Tinney Scheme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describe, but not really used since the number of fills, while reduced, is still quite high</a:t>
            </a:r>
          </a:p>
          <a:p>
            <a:r>
              <a:rPr lang="en-US" dirty="0" smtClean="0"/>
              <a:t>In graph theory the degree of a vertex is the number of edges incident to the vertex</a:t>
            </a:r>
          </a:p>
          <a:p>
            <a:r>
              <a:rPr lang="en-US" dirty="0" smtClean="0"/>
              <a:t>Order the nodes (buses) by the number of incident branches (i.e., its degrees) those with the lowest degree are ordered first</a:t>
            </a:r>
          </a:p>
          <a:p>
            <a:pPr lvl="1"/>
            <a:r>
              <a:rPr lang="en-US" dirty="0" smtClean="0"/>
              <a:t>Nodes with just one incident line result in no new fills</a:t>
            </a:r>
          </a:p>
          <a:p>
            <a:pPr lvl="1"/>
            <a:r>
              <a:rPr lang="en-US" dirty="0" smtClean="0"/>
              <a:t>Obviously in a large system many nodes will have the same number of incident branches; ties can be handled arbitrarily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Tinney Scheme </a:t>
            </a:r>
            <a:r>
              <a:rPr lang="en-US" dirty="0" smtClean="0"/>
              <a:t>1,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615440"/>
          </a:xfrm>
        </p:spPr>
        <p:txBody>
          <a:bodyPr/>
          <a:lstStyle/>
          <a:p>
            <a:r>
              <a:rPr lang="en-US" dirty="0"/>
              <a:t>Once the nodes are reordered, the fills are </a:t>
            </a:r>
            <a:r>
              <a:rPr lang="en-US" dirty="0" smtClean="0"/>
              <a:t>added</a:t>
            </a:r>
          </a:p>
          <a:p>
            <a:pPr lvl="1"/>
            <a:r>
              <a:rPr lang="en-US" dirty="0" smtClean="0"/>
              <a:t>One approach to ties is to take the lower numbered node first</a:t>
            </a:r>
            <a:endParaRPr lang="en-US" dirty="0"/>
          </a:p>
          <a:p>
            <a:r>
              <a:rPr lang="en-US" dirty="0"/>
              <a:t>A shortcoming of this method is as the </a:t>
            </a:r>
            <a:r>
              <a:rPr lang="en-US" dirty="0" smtClean="0"/>
              <a:t>fills are added the degree of the adjacent nodes changes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163637" y="3490911"/>
            <a:ext cx="3908425" cy="1754187"/>
            <a:chOff x="758" y="2265"/>
            <a:chExt cx="2462" cy="1105"/>
          </a:xfrm>
        </p:grpSpPr>
        <p:sp>
          <p:nvSpPr>
            <p:cNvPr id="29" name="Line 3"/>
            <p:cNvSpPr>
              <a:spLocks noChangeShapeType="1"/>
            </p:cNvSpPr>
            <p:nvPr/>
          </p:nvSpPr>
          <p:spPr bwMode="auto">
            <a:xfrm>
              <a:off x="912" y="2544"/>
              <a:ext cx="33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Line 4"/>
            <p:cNvSpPr>
              <a:spLocks noChangeShapeType="1"/>
            </p:cNvSpPr>
            <p:nvPr/>
          </p:nvSpPr>
          <p:spPr bwMode="auto">
            <a:xfrm flipV="1">
              <a:off x="1248" y="2544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Line 5"/>
            <p:cNvSpPr>
              <a:spLocks noChangeShapeType="1"/>
            </p:cNvSpPr>
            <p:nvPr/>
          </p:nvSpPr>
          <p:spPr bwMode="auto">
            <a:xfrm flipV="1">
              <a:off x="1248" y="2544"/>
              <a:ext cx="30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>
              <a:off x="1248" y="307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auto">
            <a:xfrm>
              <a:off x="2256" y="2496"/>
              <a:ext cx="768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2256" y="2496"/>
              <a:ext cx="7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Oval 9"/>
            <p:cNvSpPr>
              <a:spLocks noChangeArrowheads="1"/>
            </p:cNvSpPr>
            <p:nvPr/>
          </p:nvSpPr>
          <p:spPr bwMode="auto">
            <a:xfrm>
              <a:off x="884" y="250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auto">
            <a:xfrm>
              <a:off x="1228" y="25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Oval 11"/>
            <p:cNvSpPr>
              <a:spLocks noChangeArrowheads="1"/>
            </p:cNvSpPr>
            <p:nvPr/>
          </p:nvSpPr>
          <p:spPr bwMode="auto">
            <a:xfrm>
              <a:off x="1532" y="25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Oval 12"/>
            <p:cNvSpPr>
              <a:spLocks noChangeArrowheads="1"/>
            </p:cNvSpPr>
            <p:nvPr/>
          </p:nvSpPr>
          <p:spPr bwMode="auto">
            <a:xfrm>
              <a:off x="2246" y="248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Oval 13"/>
            <p:cNvSpPr>
              <a:spLocks noChangeArrowheads="1"/>
            </p:cNvSpPr>
            <p:nvPr/>
          </p:nvSpPr>
          <p:spPr bwMode="auto">
            <a:xfrm>
              <a:off x="2990" y="24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1230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Oval 15"/>
            <p:cNvSpPr>
              <a:spLocks noChangeArrowheads="1"/>
            </p:cNvSpPr>
            <p:nvPr/>
          </p:nvSpPr>
          <p:spPr bwMode="auto">
            <a:xfrm>
              <a:off x="223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" name="Oval 16"/>
            <p:cNvSpPr>
              <a:spLocks noChangeArrowheads="1"/>
            </p:cNvSpPr>
            <p:nvPr/>
          </p:nvSpPr>
          <p:spPr bwMode="auto">
            <a:xfrm>
              <a:off x="299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758" y="226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1190" y="226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2</a:t>
              </a:r>
            </a:p>
          </p:txBody>
        </p:sp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1478" y="226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3</a:t>
              </a:r>
            </a:p>
          </p:txBody>
        </p:sp>
        <p:sp>
          <p:nvSpPr>
            <p:cNvPr id="46" name="Text Box 20"/>
            <p:cNvSpPr txBox="1">
              <a:spLocks noChangeArrowheads="1"/>
            </p:cNvSpPr>
            <p:nvPr/>
          </p:nvSpPr>
          <p:spPr bwMode="auto">
            <a:xfrm>
              <a:off x="1152" y="3120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4</a:t>
              </a:r>
            </a:p>
          </p:txBody>
        </p: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2172" y="3057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3024" y="292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6</a:t>
              </a:r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2976" y="229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7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64" y="230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8</a:t>
              </a:r>
            </a:p>
          </p:txBody>
        </p:sp>
      </p:grp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583792"/>
              </p:ext>
            </p:extLst>
          </p:nvPr>
        </p:nvGraphicFramePr>
        <p:xfrm>
          <a:off x="5791200" y="3735388"/>
          <a:ext cx="1874838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90" name="Worksheet" r:id="rId4" imgW="1228835" imgH="1466910" progId="Excel.Sheet.8">
                  <p:embed/>
                </p:oleObj>
              </mc:Choice>
              <mc:Fallback>
                <p:oleObj name="Worksheet" r:id="rId4" imgW="1228835" imgH="14669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735388"/>
                        <a:ext cx="1874838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844562" y="5486400"/>
            <a:ext cx="5609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Tinney 1 order is 1,2,3,7,5,6,8,4</a:t>
            </a:r>
          </a:p>
          <a:p>
            <a:endParaRPr lang="en-US" dirty="0"/>
          </a:p>
          <a:p>
            <a:r>
              <a:rPr lang="en-US" dirty="0" smtClean="0"/>
              <a:t>Number of new branches is 2 (4-8, 4-6)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6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Tinney Scheme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Tinney Scheme 2, or the “Optimal” Ordering introduced earlier, would update the node degree on-the-fly as the fills are added during the elimination</a:t>
            </a:r>
          </a:p>
          <a:p>
            <a:r>
              <a:rPr lang="en-US" dirty="0" smtClean="0"/>
              <a:t>So the degree (    -1) is the original degree plus the number of added edges after partial elimination (fills)</a:t>
            </a:r>
          </a:p>
          <a:p>
            <a:pPr lvl="1"/>
            <a:r>
              <a:rPr lang="en-US" dirty="0" smtClean="0"/>
              <a:t>This is also known as the Minimum Degree Algorithm (MDA)</a:t>
            </a:r>
          </a:p>
          <a:p>
            <a:pPr lvl="1"/>
            <a:r>
              <a:rPr lang="en-US" dirty="0" smtClean="0"/>
              <a:t>Ties can again be broken using the lowest node number</a:t>
            </a:r>
          </a:p>
          <a:p>
            <a:r>
              <a:rPr lang="en-US" dirty="0" smtClean="0"/>
              <a:t>This method is quite effective for power systems, and is highly recommended</a:t>
            </a:r>
          </a:p>
          <a:p>
            <a:r>
              <a:rPr lang="en-US" dirty="0"/>
              <a:t>I</a:t>
            </a:r>
            <a:r>
              <a:rPr lang="en-US" dirty="0" smtClean="0"/>
              <a:t>t is certainly not guaranteed to result in the fewest fills (i.e. not globally optimal)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502699"/>
              </p:ext>
            </p:extLst>
          </p:nvPr>
        </p:nvGraphicFramePr>
        <p:xfrm>
          <a:off x="2895600" y="2743200"/>
          <a:ext cx="3810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4" name="Equation" r:id="rId3" imgW="203112" imgH="241195" progId="Equation.DSMT4">
                  <p:embed/>
                </p:oleObj>
              </mc:Choice>
              <mc:Fallback>
                <p:oleObj name="Equation" r:id="rId3" imgW="203112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43200"/>
                        <a:ext cx="38100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22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Tinney Scheme </a:t>
            </a:r>
            <a:r>
              <a:rPr lang="en-US" dirty="0" smtClean="0"/>
              <a:t>2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624840"/>
          </a:xfrm>
        </p:spPr>
        <p:txBody>
          <a:bodyPr/>
          <a:lstStyle/>
          <a:p>
            <a:r>
              <a:rPr lang="en-US" dirty="0" smtClean="0"/>
              <a:t>Consider the previous network: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Nodes 1,2,3 are chosen as before.  But once these nodes are eliminated the degree of 4 is 1, so it is chosen next.  Then 5 (with a new degree of 2 tied with 7), followed by 6 (new degree of 2), 7 then 8.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555749" y="2078036"/>
            <a:ext cx="3908425" cy="1754187"/>
            <a:chOff x="758" y="2265"/>
            <a:chExt cx="2462" cy="1105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912" y="2544"/>
              <a:ext cx="33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1248" y="2544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1248" y="2544"/>
              <a:ext cx="30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248" y="307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256" y="2496"/>
              <a:ext cx="768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256" y="2496"/>
              <a:ext cx="7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884" y="250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1228" y="25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1532" y="25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246" y="248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2990" y="24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1230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223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299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758" y="226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1190" y="226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2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1478" y="226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3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1152" y="3120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4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2172" y="3057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3024" y="292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6</a:t>
              </a:r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2976" y="229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7</a:t>
              </a:r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2064" y="230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274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Tinney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slides show how to code Tinney 2 for an n by n sparse matrix </a:t>
            </a:r>
            <a:r>
              <a:rPr lang="en-US" b="1" dirty="0" smtClean="0"/>
              <a:t>A</a:t>
            </a:r>
          </a:p>
          <a:p>
            <a:r>
              <a:rPr lang="en-US" dirty="0" smtClean="0"/>
              <a:t>First we setup linked lists grouping all the nodes by their original degree</a:t>
            </a:r>
          </a:p>
          <a:p>
            <a:r>
              <a:rPr lang="en-US" dirty="0" err="1" smtClean="0"/>
              <a:t>vcHead</a:t>
            </a:r>
            <a:r>
              <a:rPr lang="en-US" dirty="0" smtClean="0"/>
              <a:t> is a vector of pointers [0..mvDegree] </a:t>
            </a:r>
          </a:p>
          <a:p>
            <a:pPr lvl="1"/>
            <a:r>
              <a:rPr lang="en-US" dirty="0" smtClean="0"/>
              <a:t>If a node has no connections its degree is 0</a:t>
            </a:r>
          </a:p>
          <a:p>
            <a:pPr lvl="1"/>
            <a:r>
              <a:rPr lang="en-US" dirty="0" smtClean="0"/>
              <a:t>Theoretically </a:t>
            </a:r>
            <a:r>
              <a:rPr lang="en-US" dirty="0" err="1" smtClean="0"/>
              <a:t>mvDegree</a:t>
            </a:r>
            <a:r>
              <a:rPr lang="en-US" dirty="0" smtClean="0"/>
              <a:t> could be n-1, but in practice a much smaller number can be used, putting nodes with degree values above this into the </a:t>
            </a:r>
            <a:r>
              <a:rPr lang="en-US" dirty="0" err="1" smtClean="0"/>
              <a:t>vcHead</a:t>
            </a:r>
            <a:r>
              <a:rPr lang="en-US" dirty="0" smtClean="0"/>
              <a:t>[</a:t>
            </a:r>
            <a:r>
              <a:rPr lang="en-US" dirty="0" err="1" smtClean="0"/>
              <a:t>mvDegree</a:t>
            </a:r>
            <a:r>
              <a:rPr lang="en-US" dirty="0" smtClean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eove~1">
  <a:themeElements>
    <a:clrScheme name="Naeove~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eove~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eove~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eove~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6712</TotalTime>
  <Words>2124</Words>
  <Application>Microsoft Office PowerPoint</Application>
  <PresentationFormat>On-screen Show (4:3)</PresentationFormat>
  <Paragraphs>282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Naeove~1</vt:lpstr>
      <vt:lpstr>Worksheet</vt:lpstr>
      <vt:lpstr>Equation</vt:lpstr>
      <vt:lpstr>ECE 530 – Analysis Techniques for Large-Scale Electrical Systems</vt:lpstr>
      <vt:lpstr>Sparse Matrix Reordering</vt:lpstr>
      <vt:lpstr>Permutation Vectors</vt:lpstr>
      <vt:lpstr>Permutation Vectors</vt:lpstr>
      <vt:lpstr>Tinney Scheme 1</vt:lpstr>
      <vt:lpstr>Tinney Scheme 1, Cont.</vt:lpstr>
      <vt:lpstr>Tinney Scheme 2</vt:lpstr>
      <vt:lpstr>Tinney Scheme 2 Example</vt:lpstr>
      <vt:lpstr>Coding Tinney 2</vt:lpstr>
      <vt:lpstr>Coding Tinney 2, cont.</vt:lpstr>
      <vt:lpstr>Coding Tinney 2, cont.</vt:lpstr>
      <vt:lpstr>Permutation Vector</vt:lpstr>
      <vt:lpstr>Sorting the Matrix </vt:lpstr>
      <vt:lpstr>Some Example Values for Tinney 2</vt:lpstr>
      <vt:lpstr>Sparse Factorization Review</vt:lpstr>
      <vt:lpstr>Sparse Factorization using a Permutation Vector</vt:lpstr>
      <vt:lpstr>Sparse Forward Substitution with  a Permutation Vector</vt:lpstr>
      <vt:lpstr>Sparse Backward Substitution with a Permutation Vector</vt:lpstr>
      <vt:lpstr>Iterative Methods for  Sparse Linear Systems</vt:lpstr>
      <vt:lpstr>Iterative Methods</vt:lpstr>
      <vt:lpstr>Stationary Methods </vt:lpstr>
      <vt:lpstr>Stationary: Jacobi Method</vt:lpstr>
      <vt:lpstr>Stationary: Gauss-Siedel Method</vt:lpstr>
      <vt:lpstr>Limit Point</vt:lpstr>
      <vt:lpstr>Convergence of Stationary Method</vt:lpstr>
      <vt:lpstr>Non-stationary methods</vt:lpstr>
      <vt:lpstr>An Optimization Problem</vt:lpstr>
      <vt:lpstr>Examples of Quadratic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Tom Overbye</dc:creator>
  <cp:lastModifiedBy>Hao Zhu</cp:lastModifiedBy>
  <cp:revision>759</cp:revision>
  <cp:lastPrinted>1999-12-30T20:37:53Z</cp:lastPrinted>
  <dcterms:created xsi:type="dcterms:W3CDTF">1995-06-02T22:12:36Z</dcterms:created>
  <dcterms:modified xsi:type="dcterms:W3CDTF">2015-10-03T15:54:32Z</dcterms:modified>
</cp:coreProperties>
</file>