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57" r:id="rId4"/>
    <p:sldId id="258" r:id="rId5"/>
    <p:sldId id="261" r:id="rId6"/>
    <p:sldId id="265" r:id="rId7"/>
    <p:sldId id="259" r:id="rId8"/>
    <p:sldId id="260" r:id="rId9"/>
    <p:sldId id="262" r:id="rId10"/>
    <p:sldId id="263" r:id="rId11"/>
    <p:sldId id="264" r:id="rId12"/>
    <p:sldId id="267" r:id="rId13"/>
  </p:sldIdLst>
  <p:sldSz cx="9144000" cy="6858000" type="screen4x3"/>
  <p:notesSz cx="6991350" cy="9282113"/>
  <p:defaultTextStyle>
    <a:defPPr>
      <a:defRPr lang="en-US"/>
    </a:defPPr>
    <a:lvl1pPr algn="ctr" rtl="0" eaLnBrk="0" fontAlgn="base" hangingPunct="0">
      <a:spcBef>
        <a:spcPct val="20000"/>
      </a:spcBef>
      <a:spcAft>
        <a:spcPct val="0"/>
      </a:spcAft>
      <a:buClr>
        <a:srgbClr val="FF0000"/>
      </a:buClr>
      <a:buSzPct val="65000"/>
      <a:buFont typeface="Marlett" pitchFamily="2" charset="2"/>
      <a:buChar char="g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20000"/>
      </a:spcBef>
      <a:spcAft>
        <a:spcPct val="0"/>
      </a:spcAft>
      <a:buClr>
        <a:srgbClr val="FF0000"/>
      </a:buClr>
      <a:buSzPct val="65000"/>
      <a:buFont typeface="Marlett" pitchFamily="2" charset="2"/>
      <a:buChar char="g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20000"/>
      </a:spcBef>
      <a:spcAft>
        <a:spcPct val="0"/>
      </a:spcAft>
      <a:buClr>
        <a:srgbClr val="FF0000"/>
      </a:buClr>
      <a:buSzPct val="65000"/>
      <a:buFont typeface="Marlett" pitchFamily="2" charset="2"/>
      <a:buChar char="g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20000"/>
      </a:spcBef>
      <a:spcAft>
        <a:spcPct val="0"/>
      </a:spcAft>
      <a:buClr>
        <a:srgbClr val="FF0000"/>
      </a:buClr>
      <a:buSzPct val="65000"/>
      <a:buFont typeface="Marlett" pitchFamily="2" charset="2"/>
      <a:buChar char="g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20000"/>
      </a:spcBef>
      <a:spcAft>
        <a:spcPct val="0"/>
      </a:spcAft>
      <a:buClr>
        <a:srgbClr val="FF0000"/>
      </a:buClr>
      <a:buSzPct val="65000"/>
      <a:buFont typeface="Marlett" pitchFamily="2" charset="2"/>
      <a:buChar char="g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tin H Vaidya" initials="NHV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941E"/>
    <a:srgbClr val="00CC66"/>
    <a:srgbClr val="00FFFF"/>
    <a:srgbClr val="F1FF1B"/>
    <a:srgbClr val="FF9D3B"/>
    <a:srgbClr val="FFCC99"/>
    <a:srgbClr val="FFD85D"/>
    <a:srgbClr val="F2C78D"/>
    <a:srgbClr val="7E1020"/>
    <a:srgbClr val="5FB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36" autoAdjust="0"/>
    <p:restoredTop sz="99649" autoAdjust="0"/>
  </p:normalViewPr>
  <p:slideViewPr>
    <p:cSldViewPr snapToGrid="0">
      <p:cViewPr varScale="1">
        <p:scale>
          <a:sx n="168" d="100"/>
          <a:sy n="168" d="100"/>
        </p:scale>
        <p:origin x="-96" y="-3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2496" y="-96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85" tIns="46493" rIns="92985" bIns="46493" numCol="1" anchor="ctr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buClrTx/>
              <a:buSzTx/>
              <a:buFontTx/>
              <a:buNone/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85" tIns="46493" rIns="92985" bIns="46493" numCol="1" anchor="ctr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ClrTx/>
              <a:buSzTx/>
              <a:buFontTx/>
              <a:buNone/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buClrTx/>
              <a:buSzTx/>
              <a:buFontTx/>
              <a:buNone/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ClrTx/>
              <a:buSzTx/>
              <a:buFontTx/>
              <a:buNone/>
              <a:defRPr sz="1200" b="1">
                <a:latin typeface="Arial" charset="0"/>
              </a:defRPr>
            </a:lvl1pPr>
          </a:lstStyle>
          <a:p>
            <a:pPr>
              <a:defRPr/>
            </a:pPr>
            <a:fld id="{4D328B2F-E4A9-4B42-9114-8FE517F38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08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262AFDE-5065-4356-9A1D-319F9FBCF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73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4A4FE-C508-445A-BEEA-5241DB609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87A4A-469E-41B4-A4BB-20E7ADC1F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0D3AB-AD66-458A-851D-A518A4FC2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62DA2-7D97-4C00-81E8-746481673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8862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862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90451-B3EB-4D27-9BF6-B2ED89E43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5E721-646B-43FE-9C59-B1DD65377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7DEF5-A307-4F25-8C66-A6D5B0584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EE0C2-57FB-4ADE-AB30-1194CE51D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EC7BB-7051-4029-9E77-635DAEA5F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51084-5C69-499E-A268-F024F6114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AEBF2-5F63-4212-9814-96C2174E3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2C1C9-E007-43BE-85CB-100AF574E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92685-606E-40D3-AC53-BA20005A5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22931-C89A-41AC-84F8-145AE746D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fld id="{9FF9E353-2231-45A2-B736-4E2E121B5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Helvetica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arlett" pitchFamily="2" charset="2"/>
        <a:buChar char="g"/>
        <a:defRPr sz="24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25000"/>
        <a:buFont typeface="Marlett" pitchFamily="2" charset="2"/>
        <a:buChar char="i"/>
        <a:defRPr sz="2000">
          <a:solidFill>
            <a:schemeClr val="tx1"/>
          </a:solidFill>
          <a:latin typeface="Helvetica"/>
          <a:cs typeface="Helvetic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75000"/>
        <a:buChar char="•"/>
        <a:defRPr sz="2000">
          <a:solidFill>
            <a:schemeClr val="tx1"/>
          </a:solidFill>
          <a:latin typeface="Helvetica"/>
          <a:cs typeface="Helvetic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Helvetica"/>
          <a:cs typeface="Helvetic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Helvetica"/>
          <a:cs typeface="Helvetic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Approximate Consensus with Crash Failures in Asynchronous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4A4FE-C508-445A-BEEA-5241DB609F5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40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524000"/>
            <a:ext cx="8030151" cy="4572000"/>
          </a:xfrm>
        </p:spPr>
        <p:txBody>
          <a:bodyPr/>
          <a:lstStyle/>
          <a:p>
            <a:r>
              <a:rPr lang="en-US" dirty="0" smtClean="0"/>
              <a:t>Let Vi[r] denote the state of processor </a:t>
            </a:r>
            <a:r>
              <a:rPr lang="en-US" dirty="0" err="1" smtClean="0"/>
              <a:t>i</a:t>
            </a:r>
            <a:r>
              <a:rPr lang="en-US" dirty="0" smtClean="0"/>
              <a:t> at the end of round r (if processor is is non-faulty at that time)</a:t>
            </a:r>
          </a:p>
          <a:p>
            <a:endParaRPr lang="en-US" dirty="0"/>
          </a:p>
          <a:p>
            <a:r>
              <a:rPr lang="en-US" dirty="0" smtClean="0"/>
              <a:t>Vi[0] = input of processor I</a:t>
            </a:r>
          </a:p>
          <a:p>
            <a:endParaRPr lang="en-US" dirty="0" smtClean="0"/>
          </a:p>
          <a:p>
            <a:r>
              <a:rPr lang="en-US" dirty="0" smtClean="0"/>
              <a:t>Round r &gt; 0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Vi[r] = average of n-f values, all upper bounded by M[r-1]</a:t>
            </a:r>
          </a:p>
          <a:p>
            <a:pPr marL="0" indent="0">
              <a:buNone/>
            </a:pPr>
            <a:r>
              <a:rPr lang="en-US" dirty="0" err="1" smtClean="0"/>
              <a:t>Vj</a:t>
            </a:r>
            <a:r>
              <a:rPr lang="en-US" dirty="0" smtClean="0"/>
              <a:t>[r] = average of n-f values, all lower bounded by m[r-1]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87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Vi[r] &amp; </a:t>
            </a:r>
            <a:r>
              <a:rPr lang="en-US" dirty="0" err="1" smtClean="0"/>
              <a:t>Vj</a:t>
            </a:r>
            <a:r>
              <a:rPr lang="en-US" dirty="0" smtClean="0"/>
              <a:t>[r] weighted average of n-</a:t>
            </a:r>
            <a:r>
              <a:rPr lang="en-US" smtClean="0"/>
              <a:t>f values.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Determine an upper bound on Vi[r]-</a:t>
            </a:r>
            <a:r>
              <a:rPr lang="en-US" dirty="0" err="1" smtClean="0"/>
              <a:t>Vj</a:t>
            </a:r>
            <a:r>
              <a:rPr lang="en-US" dirty="0" smtClean="0"/>
              <a:t>[r] noting that at least one of the n-f values used in each case is common, and has weight 1/(n-f)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57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Algorithm as specified does not specify when processors terminate</a:t>
            </a:r>
          </a:p>
          <a:p>
            <a:endParaRPr lang="en-US" dirty="0"/>
          </a:p>
          <a:p>
            <a:r>
              <a:rPr lang="en-US" dirty="0" smtClean="0"/>
              <a:t>Two alternatives: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If a bound is known on initial inputs, then we can statically determine the maximum number of rounds required to reach agreement within </a:t>
            </a:r>
            <a:r>
              <a:rPr lang="en-US" dirty="0" err="1" smtClean="0"/>
              <a:t>ε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Otherwise, nodes can estimate the range of inputs initially, and use that to determine how many rounds are sufficient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Abraham,Amit,Dolev</a:t>
            </a:r>
            <a:r>
              <a:rPr lang="en-US" dirty="0" smtClean="0"/>
              <a:t>] use this approach for approximate </a:t>
            </a:r>
            <a:r>
              <a:rPr lang="en-US" smtClean="0"/>
              <a:t>Byzantine consensus.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07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Consensus with</a:t>
            </a:r>
            <a:br>
              <a:rPr lang="en-US" dirty="0" smtClean="0"/>
            </a:br>
            <a:r>
              <a:rPr lang="en-US" dirty="0" smtClean="0"/>
              <a:t>Crash Failures &amp; Asynchrony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Validity:  Output in the convex hull of inputs</a:t>
            </a:r>
          </a:p>
          <a:p>
            <a:endParaRPr lang="en-US" dirty="0"/>
          </a:p>
          <a:p>
            <a:r>
              <a:rPr lang="en-US" dirty="0" smtClean="0"/>
              <a:t>Agreement: Outputs within </a:t>
            </a:r>
            <a:r>
              <a:rPr lang="en-US" dirty="0" err="1" smtClean="0"/>
              <a:t>ε</a:t>
            </a:r>
            <a:r>
              <a:rPr lang="en-US" dirty="0" smtClean="0"/>
              <a:t> of each other, for a constant </a:t>
            </a:r>
            <a:r>
              <a:rPr lang="en-US" dirty="0" err="1" smtClean="0"/>
              <a:t>ε</a:t>
            </a:r>
            <a:r>
              <a:rPr lang="en-US" dirty="0" smtClean="0"/>
              <a:t> &gt; 0.</a:t>
            </a:r>
          </a:p>
          <a:p>
            <a:endParaRPr lang="en-US" dirty="0"/>
          </a:p>
          <a:p>
            <a:r>
              <a:rPr lang="en-US" dirty="0" smtClean="0"/>
              <a:t>Termination in finite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06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Asynchronous system</a:t>
            </a:r>
          </a:p>
          <a:p>
            <a:endParaRPr lang="en-US" dirty="0"/>
          </a:p>
          <a:p>
            <a:r>
              <a:rPr lang="en-US" dirty="0" smtClean="0"/>
              <a:t>Up to f processors crash</a:t>
            </a:r>
          </a:p>
          <a:p>
            <a:endParaRPr lang="en-US" dirty="0"/>
          </a:p>
          <a:p>
            <a:r>
              <a:rPr lang="en-US" dirty="0" smtClean="0"/>
              <a:t>n &gt; 2f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39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for each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Initial state = input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Asynchronous rounds: Each message is indexed by the round number in which it is sent.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the first round, round (r) = 1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67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for each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Initial state = input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r-</a:t>
            </a:r>
            <a:r>
              <a:rPr lang="en-US" dirty="0" err="1" smtClean="0"/>
              <a:t>th</a:t>
            </a:r>
            <a:r>
              <a:rPr lang="en-US" dirty="0" smtClean="0"/>
              <a:t> round: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Send current state to all processors as a round-r message</a:t>
            </a:r>
          </a:p>
          <a:p>
            <a:endParaRPr lang="en-US" dirty="0"/>
          </a:p>
          <a:p>
            <a:r>
              <a:rPr lang="en-US" dirty="0" smtClean="0"/>
              <a:t>Wait until round-r messages (state) received from n-f processors</a:t>
            </a:r>
          </a:p>
          <a:p>
            <a:endParaRPr lang="en-US" dirty="0"/>
          </a:p>
          <a:p>
            <a:r>
              <a:rPr lang="en-US" dirty="0" smtClean="0"/>
              <a:t>New state</a:t>
            </a:r>
            <a:br>
              <a:rPr lang="en-US" dirty="0" smtClean="0"/>
            </a:br>
            <a:r>
              <a:rPr lang="en-US" dirty="0" smtClean="0"/>
              <a:t>	= average of values in the above n-f messages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55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By induction</a:t>
            </a:r>
          </a:p>
          <a:p>
            <a:endParaRPr lang="en-US" dirty="0"/>
          </a:p>
          <a:p>
            <a:r>
              <a:rPr lang="en-US" dirty="0" smtClean="0"/>
              <a:t>At least n-f non-faulty processors start round r &gt; 0</a:t>
            </a:r>
          </a:p>
          <a:p>
            <a:r>
              <a:rPr lang="en-US" dirty="0" smtClean="0"/>
              <a:t>They send messages to everyone</a:t>
            </a:r>
          </a:p>
          <a:p>
            <a:r>
              <a:rPr lang="en-US" dirty="0" smtClean="0"/>
              <a:t>Thus, all non-faulty processors eventually receive at least n-f round r messages</a:t>
            </a:r>
          </a:p>
          <a:p>
            <a:r>
              <a:rPr lang="en-US" dirty="0" smtClean="0"/>
              <a:t>And progress to round r+1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33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 M[r] = maximum state value over all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processors that have not crashed at the end 	     of r rounds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M[0] = maximum over processors that send at least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one message before crashing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M[r] = minimum …   (similar to M[r] but minimum instead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of maximum)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52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M[0] – m[0] max difference between input values at processors that do not crash at the start of the algorithm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will show that M[r] – m[r] is bounded by a monotonically decreasing function of round index.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52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 &gt; 2f</a:t>
            </a:r>
          </a:p>
          <a:p>
            <a:endParaRPr lang="en-US" dirty="0"/>
          </a:p>
          <a:p>
            <a:pPr>
              <a:buFont typeface="Wingdings" charset="0"/>
              <a:buChar char="è"/>
            </a:pPr>
            <a:r>
              <a:rPr lang="en-US" dirty="0" smtClean="0"/>
              <a:t>n – f  &gt; n/2</a:t>
            </a:r>
          </a:p>
          <a:p>
            <a:pPr>
              <a:buFont typeface="Wingdings" charset="0"/>
              <a:buChar char="è"/>
            </a:pPr>
            <a:endParaRPr lang="en-US" dirty="0"/>
          </a:p>
          <a:p>
            <a:pPr>
              <a:buFont typeface="Wingdings" charset="0"/>
              <a:buChar char="è"/>
            </a:pPr>
            <a:r>
              <a:rPr lang="en-US" dirty="0" smtClean="0"/>
              <a:t>Processors </a:t>
            </a:r>
            <a:r>
              <a:rPr lang="en-US" dirty="0" err="1" smtClean="0"/>
              <a:t>i</a:t>
            </a:r>
            <a:r>
              <a:rPr lang="en-US" dirty="0" smtClean="0"/>
              <a:t> and j that complete round r+1 receive state from at least one identical processor</a:t>
            </a:r>
            <a:r>
              <a:rPr lang="en-US" smtClean="0"/>
              <a:t>, say k</a:t>
            </a:r>
          </a:p>
          <a:p>
            <a:pPr>
              <a:buFont typeface="Wingdings" charset="0"/>
              <a:buChar char="è"/>
            </a:pPr>
            <a:endParaRPr lang="en-US" dirty="0" smtClean="0"/>
          </a:p>
          <a:p>
            <a:pPr>
              <a:buFont typeface="Wingdings" charset="0"/>
              <a:buChar char="è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584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65000"/>
          <a:buFont typeface="Marlett" pitchFamily="2" charset="2"/>
          <a:buChar char="g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65000"/>
          <a:buFont typeface="Marlett" pitchFamily="2" charset="2"/>
          <a:buChar char="g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23279</TotalTime>
  <Words>438</Words>
  <Application>Microsoft Macintosh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Approximate Consensus with Crash Failures in Asynchronous Systems</vt:lpstr>
      <vt:lpstr>Approximate Consensus with Crash Failures &amp; Asynchrony</vt:lpstr>
      <vt:lpstr>PowerPoint Presentation</vt:lpstr>
      <vt:lpstr>Algorithm for each processor</vt:lpstr>
      <vt:lpstr>Algorithm for each processor</vt:lpstr>
      <vt:lpstr>Liveness</vt:lpstr>
      <vt:lpstr>Agreement</vt:lpstr>
      <vt:lpstr>PowerPoint Presentation</vt:lpstr>
      <vt:lpstr>PowerPoint Presentation</vt:lpstr>
      <vt:lpstr>PowerPoint Presentation</vt:lpstr>
      <vt:lpstr>PowerPoint Presentation</vt:lpstr>
      <vt:lpstr>Termination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TCP for Mobile and Wireless Hosts</dc:title>
  <dc:creator>Nitin</dc:creator>
  <cp:lastModifiedBy>Nitin Vaidya</cp:lastModifiedBy>
  <cp:revision>4975</cp:revision>
  <cp:lastPrinted>2000-07-13T16:55:05Z</cp:lastPrinted>
  <dcterms:created xsi:type="dcterms:W3CDTF">1996-09-30T18:28:10Z</dcterms:created>
  <dcterms:modified xsi:type="dcterms:W3CDTF">2014-09-03T15:52:26Z</dcterms:modified>
</cp:coreProperties>
</file>