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80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55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847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873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301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01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08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86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52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91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hyperlink" Target="https://learn.sparkfun.com/tutoria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380150"/>
            <a:ext cx="8520600" cy="23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IEEE Workshop Series: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EAGLE Workshop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700" y="383100"/>
            <a:ext cx="5973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Board Layout Tools – Basic Overview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818134" y="972300"/>
            <a:ext cx="5834997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SzPts val="1800"/>
              <a:buChar char="●"/>
            </a:pPr>
            <a:r>
              <a:rPr lang="en-US" sz="1800" b="1" dirty="0"/>
              <a:t>Mirror</a:t>
            </a:r>
          </a:p>
          <a:p>
            <a:pPr marL="457200" indent="-342900">
              <a:buSzPts val="1800"/>
              <a:buChar char="●"/>
            </a:pPr>
            <a:endParaRPr lang="en-US" sz="1800" b="1" dirty="0"/>
          </a:p>
          <a:p>
            <a:pPr marL="457200" indent="-342900">
              <a:buSzPts val="1800"/>
              <a:buChar char="●"/>
            </a:pPr>
            <a:r>
              <a:rPr lang="en-US" sz="1800" b="1" dirty="0"/>
              <a:t>Route and un-route</a:t>
            </a:r>
          </a:p>
          <a:p>
            <a:pPr marL="457200" indent="-342900">
              <a:buSzPts val="1800"/>
              <a:buChar char="●"/>
            </a:pPr>
            <a:endParaRPr lang="en-US" sz="1800" b="1" dirty="0"/>
          </a:p>
          <a:p>
            <a:pPr marL="457200" indent="-342900">
              <a:buSzPts val="1800"/>
              <a:buChar char="●"/>
            </a:pPr>
            <a:r>
              <a:rPr lang="en-US" sz="1800" b="1" dirty="0"/>
              <a:t>Add </a:t>
            </a:r>
            <a:r>
              <a:rPr lang="en-US" sz="1800" b="1" dirty="0" err="1"/>
              <a:t>vias</a:t>
            </a:r>
            <a:endParaRPr lang="en-US" sz="1800" b="1" dirty="0"/>
          </a:p>
          <a:p>
            <a:pPr marL="457200" indent="-342900">
              <a:buSzPts val="1800"/>
              <a:buChar char="●"/>
            </a:pPr>
            <a:endParaRPr lang="en-US" sz="1800" b="1" dirty="0"/>
          </a:p>
          <a:p>
            <a:pPr marL="457200" indent="-342900">
              <a:buSzPts val="1800"/>
              <a:buChar char="●"/>
            </a:pPr>
            <a:r>
              <a:rPr lang="en-US" sz="1800" b="1" dirty="0" err="1"/>
              <a:t>Ratsnest</a:t>
            </a:r>
            <a:endParaRPr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B8BDF-AF62-4CF5-BC69-27662231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3" y="1026220"/>
            <a:ext cx="638264" cy="321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FC903-B847-4B79-BCC2-46EBDF320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824" y="1137233"/>
            <a:ext cx="590632" cy="2524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41C4F9-3679-486D-9B8C-5756DD583511}"/>
              </a:ext>
            </a:extLst>
          </p:cNvPr>
          <p:cNvSpPr/>
          <p:nvPr/>
        </p:nvSpPr>
        <p:spPr>
          <a:xfrm>
            <a:off x="621773" y="1305339"/>
            <a:ext cx="305879" cy="275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3B78C3-BF1B-4B3A-985E-A1F34CA9D9F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927652" y="1239078"/>
            <a:ext cx="1060174" cy="204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00E5CA-0883-4E0B-B3F4-408603C572EF}"/>
              </a:ext>
            </a:extLst>
          </p:cNvPr>
          <p:cNvCxnSpPr>
            <a:cxnSpLocks/>
          </p:cNvCxnSpPr>
          <p:nvPr/>
        </p:nvCxnSpPr>
        <p:spPr>
          <a:xfrm flipV="1">
            <a:off x="1233532" y="1860300"/>
            <a:ext cx="754294" cy="204412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3C9AC5D-5D35-4BFF-A7E4-FE980FB02C86}"/>
              </a:ext>
            </a:extLst>
          </p:cNvPr>
          <p:cNvSpPr/>
          <p:nvPr/>
        </p:nvSpPr>
        <p:spPr>
          <a:xfrm>
            <a:off x="621774" y="3904422"/>
            <a:ext cx="611758" cy="3139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BA6C29-4B1F-4530-819B-ACE934ADD765}"/>
              </a:ext>
            </a:extLst>
          </p:cNvPr>
          <p:cNvSpPr/>
          <p:nvPr/>
        </p:nvSpPr>
        <p:spPr>
          <a:xfrm>
            <a:off x="5876261" y="1914939"/>
            <a:ext cx="305879" cy="27584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DE2772-499A-4F43-9C8B-4FB789663E7F}"/>
              </a:ext>
            </a:extLst>
          </p:cNvPr>
          <p:cNvCxnSpPr>
            <a:cxnSpLocks/>
          </p:cNvCxnSpPr>
          <p:nvPr/>
        </p:nvCxnSpPr>
        <p:spPr>
          <a:xfrm flipH="1">
            <a:off x="3401956" y="2104642"/>
            <a:ext cx="2474305" cy="20583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28C8808-73BE-4CDF-B14A-4A5E6C241B32}"/>
              </a:ext>
            </a:extLst>
          </p:cNvPr>
          <p:cNvSpPr/>
          <p:nvPr/>
        </p:nvSpPr>
        <p:spPr>
          <a:xfrm>
            <a:off x="5876261" y="2709350"/>
            <a:ext cx="305879" cy="2758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5A215A-B9CF-4A42-B200-F7A85AA40432}"/>
              </a:ext>
            </a:extLst>
          </p:cNvPr>
          <p:cNvCxnSpPr>
            <a:cxnSpLocks/>
          </p:cNvCxnSpPr>
          <p:nvPr/>
        </p:nvCxnSpPr>
        <p:spPr>
          <a:xfrm flipH="1" flipV="1">
            <a:off x="3401956" y="2882361"/>
            <a:ext cx="2484869" cy="2028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4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700" y="383100"/>
            <a:ext cx="5973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General Design Guides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74256" y="1051813"/>
            <a:ext cx="68127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SzPts val="1800"/>
              <a:buChar char="●"/>
            </a:pPr>
            <a:r>
              <a:rPr lang="en-US" sz="1800" dirty="0"/>
              <a:t>Tolerances! (again)</a:t>
            </a:r>
          </a:p>
          <a:p>
            <a:pPr marL="114300" lvl="1">
              <a:buSzPts val="1800"/>
            </a:pPr>
            <a:r>
              <a:rPr lang="en-US" sz="1800" dirty="0"/>
              <a:t> 	</a:t>
            </a:r>
            <a:r>
              <a:rPr lang="en-US" sz="2400" dirty="0"/>
              <a:t>-</a:t>
            </a:r>
            <a:r>
              <a:rPr lang="en-US" sz="1800" dirty="0"/>
              <a:t>    </a:t>
            </a:r>
            <a:r>
              <a:rPr lang="en-US" dirty="0"/>
              <a:t>Always design around the maximum tolerances if you can</a:t>
            </a:r>
          </a:p>
          <a:p>
            <a:pPr marL="114300" lvl="1">
              <a:buSzPts val="1800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Avoid right angles</a:t>
            </a:r>
          </a:p>
          <a:p>
            <a:pPr marL="114300">
              <a:buSzPts val="1800"/>
            </a:pPr>
            <a:r>
              <a:rPr lang="en-US" sz="1800" dirty="0"/>
              <a:t>	-    </a:t>
            </a:r>
            <a:r>
              <a:rPr lang="en-US" dirty="0"/>
              <a:t>Mutual inductance and signal coupling are board killers</a:t>
            </a:r>
            <a:endParaRPr lang="en-US" sz="1800" dirty="0"/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Consider how the parts will solder</a:t>
            </a:r>
          </a:p>
          <a:p>
            <a:pPr marL="114300">
              <a:buSzPts val="1800"/>
            </a:pPr>
            <a:r>
              <a:rPr lang="en-US" sz="1800" dirty="0"/>
              <a:t>	-    </a:t>
            </a:r>
            <a:r>
              <a:rPr lang="en-US" dirty="0"/>
              <a:t>Trying to solder a small part surrounded by big parts is not fun</a:t>
            </a:r>
          </a:p>
          <a:p>
            <a:pPr marL="114300">
              <a:buSzPts val="1800"/>
            </a:pPr>
            <a:endParaRPr lang="en-US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Add planes for ground and power, if space permits</a:t>
            </a:r>
          </a:p>
          <a:p>
            <a:pPr marL="114300">
              <a:buSzPts val="1800"/>
            </a:pPr>
            <a:r>
              <a:rPr lang="en-US" sz="1800" dirty="0"/>
              <a:t>	</a:t>
            </a:r>
            <a:endParaRPr lang="en-US" dirty="0"/>
          </a:p>
          <a:p>
            <a:pPr marL="114300">
              <a:buSzPts val="1800"/>
            </a:pPr>
            <a:endParaRPr lang="en-US" sz="1800" dirty="0"/>
          </a:p>
          <a:p>
            <a:pPr marL="114300">
              <a:buSzPts val="1800"/>
            </a:pPr>
            <a:endParaRPr lang="en-US" sz="1800" dirty="0"/>
          </a:p>
          <a:p>
            <a:pPr marL="114300" lvl="1">
              <a:buSzPts val="1800"/>
            </a:pPr>
            <a:r>
              <a:rPr lang="en-US" sz="1800" b="1" dirty="0"/>
              <a:t>	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188603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903735" y="2337000"/>
            <a:ext cx="2886387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Ordering the PCB</a:t>
            </a:r>
            <a:endParaRPr sz="2400" b="1" dirty="0">
              <a:solidFill>
                <a:srgbClr val="1E516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E4B09-CDB6-4C5F-B033-676E65F75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31" y="567006"/>
            <a:ext cx="3614816" cy="35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9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700" y="383100"/>
            <a:ext cx="5973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Generate Gerber Files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74256" y="1051813"/>
            <a:ext cx="5841622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SzPts val="1800"/>
              <a:buChar char="●"/>
            </a:pPr>
            <a:r>
              <a:rPr lang="en-US" sz="1800" dirty="0"/>
              <a:t>Common Gerber files (RS-274X)</a:t>
            </a:r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Each one is a vector file that serves as instructions for the manufacturer	</a:t>
            </a:r>
            <a:endParaRPr lang="en-US" dirty="0"/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Make sure to include those drill files!</a:t>
            </a:r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CAM Processor -&gt; Open Job -&gt; gerb274x.cam </a:t>
            </a:r>
            <a:r>
              <a:rPr lang="en-US" sz="1800" b="1" dirty="0"/>
              <a:t>AND </a:t>
            </a:r>
            <a:r>
              <a:rPr lang="en-US" sz="1800" dirty="0" err="1"/>
              <a:t>excellon.cam</a:t>
            </a:r>
            <a:endParaRPr lang="en-US" sz="1800" b="1" dirty="0"/>
          </a:p>
          <a:p>
            <a:pPr marL="114300">
              <a:buSzPts val="1800"/>
            </a:pPr>
            <a:endParaRPr lang="en-US" sz="1800" dirty="0"/>
          </a:p>
          <a:p>
            <a:pPr marL="114300" lvl="1">
              <a:buSzPts val="1800"/>
            </a:pPr>
            <a:r>
              <a:rPr lang="en-US" sz="1800" b="1" dirty="0"/>
              <a:t>	</a:t>
            </a:r>
            <a:endParaRPr sz="18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955F7A-C939-4189-8FB0-5C2D99BD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57784"/>
              </p:ext>
            </p:extLst>
          </p:nvPr>
        </p:nvGraphicFramePr>
        <p:xfrm>
          <a:off x="6241774" y="1051813"/>
          <a:ext cx="2517913" cy="2811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7531">
                  <a:extLst>
                    <a:ext uri="{9D8B030D-6E8A-4147-A177-3AD203B41FA5}">
                      <a16:colId xmlns:a16="http://schemas.microsoft.com/office/drawing/2014/main" val="3047533921"/>
                    </a:ext>
                  </a:extLst>
                </a:gridCol>
                <a:gridCol w="1570382">
                  <a:extLst>
                    <a:ext uri="{9D8B030D-6E8A-4147-A177-3AD203B41FA5}">
                      <a16:colId xmlns:a16="http://schemas.microsoft.com/office/drawing/2014/main" val="2564892954"/>
                    </a:ext>
                  </a:extLst>
                </a:gridCol>
              </a:tblGrid>
              <a:tr h="327494">
                <a:tc>
                  <a:txBody>
                    <a:bodyPr/>
                    <a:lstStyle/>
                    <a:p>
                      <a:r>
                        <a:rPr lang="en-US" sz="1200" dirty="0"/>
                        <a:t>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45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.</a:t>
                      </a:r>
                      <a:r>
                        <a:rPr lang="en-US" sz="1200" dirty="0" err="1"/>
                        <a:t>gbr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Generic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36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.</a:t>
                      </a:r>
                      <a:r>
                        <a:rPr lang="en-US" sz="1200" dirty="0" err="1"/>
                        <a:t>gtl</a:t>
                      </a:r>
                      <a:r>
                        <a:rPr lang="en-US" sz="1200" dirty="0"/>
                        <a:t>/.</a:t>
                      </a:r>
                      <a:r>
                        <a:rPr lang="en-US" sz="1200" dirty="0" err="1"/>
                        <a:t>gbl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Top/bottom copper 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7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.</a:t>
                      </a:r>
                      <a:r>
                        <a:rPr lang="en-US" sz="1200" dirty="0" err="1"/>
                        <a:t>gto</a:t>
                      </a:r>
                      <a:r>
                        <a:rPr lang="en-US" sz="1200" dirty="0"/>
                        <a:t>/.</a:t>
                      </a:r>
                      <a:r>
                        <a:rPr lang="en-US" sz="1200" dirty="0" err="1"/>
                        <a:t>gbo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Top/bottom silkscreen 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08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.</a:t>
                      </a:r>
                      <a:r>
                        <a:rPr lang="en-US" sz="1200" dirty="0" err="1"/>
                        <a:t>gts</a:t>
                      </a:r>
                      <a:r>
                        <a:rPr lang="en-US" sz="1200" dirty="0"/>
                        <a:t>/.</a:t>
                      </a:r>
                      <a:r>
                        <a:rPr lang="en-US" sz="1200" dirty="0" err="1"/>
                        <a:t>gbs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Top/bottom </a:t>
                      </a:r>
                      <a:r>
                        <a:rPr lang="en-US" sz="1200" dirty="0" err="1"/>
                        <a:t>soldermask</a:t>
                      </a:r>
                      <a:r>
                        <a:rPr lang="en-US" sz="1200" dirty="0"/>
                        <a:t> 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5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.</a:t>
                      </a:r>
                      <a:r>
                        <a:rPr lang="en-US" sz="1200" dirty="0" err="1"/>
                        <a:t>drl</a:t>
                      </a:r>
                      <a:r>
                        <a:rPr lang="en-US" sz="1200" dirty="0"/>
                        <a:t>/.txt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Drill file(s)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6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.</a:t>
                      </a:r>
                      <a:r>
                        <a:rPr lang="en-US" sz="1200" dirty="0" err="1"/>
                        <a:t>oln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Board outline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2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9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248292" y="2264909"/>
            <a:ext cx="2217152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Custom Parts</a:t>
            </a:r>
            <a:endParaRPr sz="2400" b="1" dirty="0">
              <a:solidFill>
                <a:srgbClr val="1E516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C7325-445A-401B-A2C4-3175E65B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35" y="1182977"/>
            <a:ext cx="3465443" cy="27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700" y="383100"/>
            <a:ext cx="5973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Steps of Creation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74256" y="1051813"/>
            <a:ext cx="3920058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SzPts val="1800"/>
              <a:buChar char="●"/>
            </a:pPr>
            <a:r>
              <a:rPr lang="en-US" sz="1800" dirty="0"/>
              <a:t>Read those datasheets!</a:t>
            </a:r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Draw a schematic and add pins</a:t>
            </a:r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Draw a layout and add pads</a:t>
            </a:r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Connect the pins and pads</a:t>
            </a:r>
          </a:p>
          <a:p>
            <a:pPr marL="457200" indent="-342900">
              <a:buSzPts val="1800"/>
              <a:buChar char="●"/>
            </a:pPr>
            <a:endParaRPr lang="en-US" sz="1800" dirty="0"/>
          </a:p>
          <a:p>
            <a:pPr marL="457200" indent="-342900">
              <a:buSzPts val="1800"/>
              <a:buChar char="●"/>
            </a:pPr>
            <a:r>
              <a:rPr lang="en-US" sz="1800" dirty="0"/>
              <a:t>For step-by-step tutorial, look at </a:t>
            </a:r>
            <a:r>
              <a:rPr lang="en-US" sz="1800" dirty="0">
                <a:hlinkClick r:id="rId4"/>
              </a:rPr>
              <a:t>learn.sparkfun.com/tutorials</a:t>
            </a:r>
            <a:endParaRPr lang="en-US" sz="1800" dirty="0"/>
          </a:p>
          <a:p>
            <a:pPr marL="114300" lvl="1">
              <a:buSzPts val="1800"/>
            </a:pPr>
            <a:endParaRPr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6C53B-C9ED-4EE1-A42B-5A3CE19BE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687" y="1152255"/>
            <a:ext cx="3741637" cy="26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731241" y="2034210"/>
            <a:ext cx="3681518" cy="93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E5165"/>
                </a:solidFill>
              </a:rPr>
              <a:t>Questions?</a:t>
            </a:r>
            <a:endParaRPr sz="4800" b="1" dirty="0">
              <a:solidFill>
                <a:srgbClr val="1E51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3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2215700" y="383100"/>
            <a:ext cx="3943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E5165"/>
                </a:solidFill>
              </a:rPr>
              <a:t>Why EAGLE?</a:t>
            </a:r>
            <a:endParaRPr sz="2400" b="1">
              <a:solidFill>
                <a:srgbClr val="1E5165"/>
              </a:solidFill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538650" y="1167650"/>
            <a:ext cx="66162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FREE for students :)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seamless transition from Design-&gt;Schematic-&gt;Layout-&gt;Board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Integrates easily with Autodesk software</a:t>
            </a:r>
            <a:endParaRPr sz="1800"/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975" y="2543150"/>
            <a:ext cx="3590500" cy="168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900" y="2553100"/>
            <a:ext cx="3466302" cy="17593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4053325" y="3149038"/>
            <a:ext cx="1705200" cy="46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215700" y="383100"/>
            <a:ext cx="55305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E5165"/>
                </a:solidFill>
              </a:rPr>
              <a:t>Presentation Outline</a:t>
            </a:r>
            <a:endParaRPr sz="2400" b="1">
              <a:solidFill>
                <a:srgbClr val="1E5165"/>
              </a:solidFill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538650" y="1167650"/>
            <a:ext cx="68127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Main Presentation:</a:t>
            </a:r>
            <a:endParaRPr sz="18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/>
              <a:t>Schematic Editor</a:t>
            </a:r>
            <a:endParaRPr sz="1800" dirty="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Basic tools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PCB Layout</a:t>
            </a:r>
            <a:endParaRPr sz="1800" dirty="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Design considerations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Ordering the PCB</a:t>
            </a:r>
            <a:endParaRPr sz="1800" dirty="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What’s a Gerber file?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Additional info</a:t>
            </a:r>
            <a:endParaRPr sz="18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Adding custom part footprints to EAGLE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916275" y="2150850"/>
            <a:ext cx="1729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E5165"/>
                </a:solidFill>
              </a:rPr>
              <a:t>Schematic</a:t>
            </a:r>
            <a:endParaRPr sz="2400" b="1">
              <a:solidFill>
                <a:srgbClr val="1E51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E5165"/>
                </a:solidFill>
              </a:rPr>
              <a:t>Editor</a:t>
            </a:r>
            <a:endParaRPr sz="2400" b="1">
              <a:solidFill>
                <a:srgbClr val="1E5165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275" y="873923"/>
            <a:ext cx="5577574" cy="33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699" y="383100"/>
            <a:ext cx="6164979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E5165"/>
                </a:solidFill>
              </a:rPr>
              <a:t>Schematic Editor Tools – </a:t>
            </a:r>
            <a:r>
              <a:rPr lang="en-US" sz="2400" b="1" dirty="0">
                <a:solidFill>
                  <a:srgbClr val="1E5165"/>
                </a:solidFill>
              </a:rPr>
              <a:t>Basic Overview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215700" y="1059350"/>
            <a:ext cx="68127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Select, </a:t>
            </a:r>
            <a:r>
              <a:rPr lang="en-US" sz="1800" dirty="0"/>
              <a:t>M</a:t>
            </a:r>
            <a:r>
              <a:rPr lang="en" sz="1800" dirty="0"/>
              <a:t>ove, </a:t>
            </a:r>
            <a:r>
              <a:rPr lang="en-US" sz="1800" dirty="0"/>
              <a:t>F</a:t>
            </a:r>
            <a:r>
              <a:rPr lang="en" sz="1800" dirty="0"/>
              <a:t>lip, and </a:t>
            </a:r>
            <a:r>
              <a:rPr lang="en-US" sz="1800" dirty="0"/>
              <a:t>R</a:t>
            </a:r>
            <a:r>
              <a:rPr lang="en" sz="1800" dirty="0"/>
              <a:t>otate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Copy, </a:t>
            </a:r>
            <a:r>
              <a:rPr lang="en-US" sz="1800" dirty="0"/>
              <a:t>Paste, Delete, Edit, and Add</a:t>
            </a:r>
            <a:endParaRPr lang="en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Na</a:t>
            </a:r>
            <a:r>
              <a:rPr lang="en-US" sz="1800" dirty="0"/>
              <a:t>me, Value, and Smash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Adding shapes and text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Connecting parts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75" y="1306250"/>
            <a:ext cx="61912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C3F285-9287-45A4-B989-5AF2351154C8}"/>
              </a:ext>
            </a:extLst>
          </p:cNvPr>
          <p:cNvSpPr/>
          <p:nvPr/>
        </p:nvSpPr>
        <p:spPr>
          <a:xfrm>
            <a:off x="639675" y="1279746"/>
            <a:ext cx="619125" cy="5026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21D804-0020-4136-938C-301909A981CD}"/>
              </a:ext>
            </a:extLst>
          </p:cNvPr>
          <p:cNvCxnSpPr>
            <a:stCxn id="2" idx="3"/>
          </p:cNvCxnSpPr>
          <p:nvPr/>
        </p:nvCxnSpPr>
        <p:spPr>
          <a:xfrm flipV="1">
            <a:off x="1258800" y="1331844"/>
            <a:ext cx="1053704" cy="1992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29E5035-1E6E-4255-81D7-4753BE368CD3}"/>
              </a:ext>
            </a:extLst>
          </p:cNvPr>
          <p:cNvSpPr/>
          <p:nvPr/>
        </p:nvSpPr>
        <p:spPr>
          <a:xfrm>
            <a:off x="639674" y="1803575"/>
            <a:ext cx="619125" cy="7209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53D20-BBBB-4A92-BFB0-2449BF8097C3}"/>
              </a:ext>
            </a:extLst>
          </p:cNvPr>
          <p:cNvSpPr/>
          <p:nvPr/>
        </p:nvSpPr>
        <p:spPr>
          <a:xfrm>
            <a:off x="639673" y="3000601"/>
            <a:ext cx="619125" cy="5026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BA34B0-2824-49AF-B497-F48B6284F33B}"/>
              </a:ext>
            </a:extLst>
          </p:cNvPr>
          <p:cNvCxnSpPr>
            <a:cxnSpLocks/>
          </p:cNvCxnSpPr>
          <p:nvPr/>
        </p:nvCxnSpPr>
        <p:spPr>
          <a:xfrm flipV="1">
            <a:off x="1258800" y="1867447"/>
            <a:ext cx="1053704" cy="2605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DB6BEE-72E4-4538-9B99-569468508AFE}"/>
              </a:ext>
            </a:extLst>
          </p:cNvPr>
          <p:cNvCxnSpPr>
            <a:cxnSpLocks/>
          </p:cNvCxnSpPr>
          <p:nvPr/>
        </p:nvCxnSpPr>
        <p:spPr>
          <a:xfrm flipV="1">
            <a:off x="1258798" y="2438573"/>
            <a:ext cx="1053706" cy="8133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FBBEB03-B09E-48A3-8C39-98EA665FA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152" y="2438573"/>
            <a:ext cx="552527" cy="17337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0AA6AE-8EFD-460B-899A-D003306AA5CD}"/>
              </a:ext>
            </a:extLst>
          </p:cNvPr>
          <p:cNvSpPr/>
          <p:nvPr/>
        </p:nvSpPr>
        <p:spPr>
          <a:xfrm>
            <a:off x="7794852" y="2438573"/>
            <a:ext cx="619125" cy="741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3A0FD-B540-4B6F-BD75-32F9EB268B3E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298188" y="2809548"/>
            <a:ext cx="2496664" cy="1390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E411D21-665A-47ED-AAB2-87FB0CBE535E}"/>
              </a:ext>
            </a:extLst>
          </p:cNvPr>
          <p:cNvSpPr/>
          <p:nvPr/>
        </p:nvSpPr>
        <p:spPr>
          <a:xfrm>
            <a:off x="7794851" y="3190505"/>
            <a:ext cx="619125" cy="473721"/>
          </a:xfrm>
          <a:prstGeom prst="rect">
            <a:avLst/>
          </a:prstGeom>
          <a:noFill/>
          <a:ln>
            <a:solidFill>
              <a:srgbClr val="975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898E7D-4C01-40A0-AAF2-3569D3D45B15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618383" y="3427366"/>
            <a:ext cx="3176468" cy="75908"/>
          </a:xfrm>
          <a:prstGeom prst="straightConnector1">
            <a:avLst/>
          </a:prstGeom>
          <a:ln w="38100">
            <a:solidFill>
              <a:srgbClr val="9751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700" y="383100"/>
            <a:ext cx="5973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Some Tool Tips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74256" y="1085854"/>
            <a:ext cx="68127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Name vs. value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Show tool vs. moving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555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700" y="383100"/>
            <a:ext cx="5973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Some General Tips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74256" y="1085854"/>
            <a:ext cx="68127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Inputs on left, outputs on right.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Modularize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Keep them </a:t>
            </a:r>
            <a:r>
              <a:rPr lang="en-US" sz="1800" b="1" u="sng" dirty="0"/>
              <a:t>clean</a:t>
            </a:r>
            <a:r>
              <a:rPr lang="en-US" sz="1800" dirty="0"/>
              <a:t> and </a:t>
            </a:r>
            <a:r>
              <a:rPr lang="en-US" sz="1800" b="1" u="sng" dirty="0"/>
              <a:t>legible</a:t>
            </a:r>
            <a:r>
              <a:rPr lang="en-US" sz="1800" dirty="0"/>
              <a:t>!</a:t>
            </a:r>
          </a:p>
          <a:p>
            <a:pPr marL="114300" lvl="1">
              <a:buSzPts val="1800"/>
            </a:pPr>
            <a:r>
              <a:rPr lang="en-US" sz="1800" dirty="0"/>
              <a:t>	-    </a:t>
            </a:r>
            <a:r>
              <a:rPr lang="en-US" dirty="0"/>
              <a:t>Avoid crossed wires at all costs</a:t>
            </a:r>
          </a:p>
          <a:p>
            <a:pPr marL="114300" lvl="1">
              <a:buSzPts val="1800"/>
            </a:pPr>
            <a:r>
              <a:rPr lang="en-US" sz="1800" dirty="0"/>
              <a:t>  	-    </a:t>
            </a:r>
            <a:r>
              <a:rPr lang="en-US" dirty="0"/>
              <a:t>Label nets, parts, and sections</a:t>
            </a:r>
          </a:p>
          <a:p>
            <a:pPr marL="114300" lvl="1">
              <a:buSzPts val="1800"/>
            </a:pPr>
            <a:r>
              <a:rPr lang="en-US" dirty="0"/>
              <a:t> 	</a:t>
            </a:r>
            <a:r>
              <a:rPr lang="en-US" sz="1800" dirty="0"/>
              <a:t>-    </a:t>
            </a:r>
            <a:r>
              <a:rPr lang="en-US" dirty="0"/>
              <a:t>Make “tunnels” if you have to</a:t>
            </a:r>
          </a:p>
          <a:p>
            <a:pPr marL="114300" lvl="1">
              <a:buSzPts val="1800"/>
            </a:pPr>
            <a:r>
              <a:rPr lang="en-US" dirty="0"/>
              <a:t> 	</a:t>
            </a:r>
            <a:r>
              <a:rPr lang="en-US" sz="1800" dirty="0"/>
              <a:t>-    </a:t>
            </a:r>
            <a:r>
              <a:rPr lang="en-US" dirty="0"/>
              <a:t>Order/connect things consistently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59263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1572257" y="2150850"/>
            <a:ext cx="1729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Board</a:t>
            </a:r>
            <a:endParaRPr sz="2400" b="1" dirty="0">
              <a:solidFill>
                <a:srgbClr val="1E51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Layout</a:t>
            </a:r>
            <a:endParaRPr sz="2400" b="1" dirty="0">
              <a:solidFill>
                <a:srgbClr val="1E516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DFF6B-47FF-4F7F-ADAA-DD8C652ED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14" y="642730"/>
            <a:ext cx="3483523" cy="34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15700" y="383100"/>
            <a:ext cx="5973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E5165"/>
                </a:solidFill>
              </a:rPr>
              <a:t>First Step: Set Your Design Rules!</a:t>
            </a:r>
            <a:endParaRPr sz="2400" b="1" dirty="0">
              <a:solidFill>
                <a:srgbClr val="1E5165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67630" y="1165367"/>
            <a:ext cx="68127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SzPts val="1800"/>
              <a:buChar char="●"/>
            </a:pPr>
            <a:r>
              <a:rPr lang="en-US" sz="1800" dirty="0"/>
              <a:t>Know what your fabricator can do</a:t>
            </a:r>
          </a:p>
          <a:p>
            <a:pPr marL="114300">
              <a:buSzPts val="1800"/>
            </a:pPr>
            <a:r>
              <a:rPr lang="en-US" sz="1800" dirty="0"/>
              <a:t>	-    </a:t>
            </a:r>
            <a:r>
              <a:rPr lang="en-US" dirty="0"/>
              <a:t>Minimum drill size, trace width, </a:t>
            </a:r>
            <a:r>
              <a:rPr lang="en-US" b="1" u="sng" dirty="0"/>
              <a:t>tolerances</a:t>
            </a:r>
            <a:r>
              <a:rPr lang="en-US" dirty="0"/>
              <a:t> on sizes</a:t>
            </a:r>
          </a:p>
          <a:p>
            <a:pPr marL="114300">
              <a:buSzPts val="1800"/>
            </a:pPr>
            <a:r>
              <a:rPr lang="en-US" sz="1800" dirty="0"/>
              <a:t> 	-    </a:t>
            </a:r>
            <a:r>
              <a:rPr lang="en-US" dirty="0"/>
              <a:t>Set minimum distance rule accordingly</a:t>
            </a:r>
          </a:p>
          <a:p>
            <a:pPr marL="114300">
              <a:buSzPts val="1800"/>
            </a:pPr>
            <a:endParaRPr lang="en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Know how much current each signal will carry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/>
              <a:t> 	-    </a:t>
            </a:r>
            <a:r>
              <a:rPr lang="en-US" dirty="0"/>
              <a:t>This can vary based on your maximum temperature rise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/>
              <a:t> 	-    </a:t>
            </a:r>
            <a:r>
              <a:rPr lang="en-US" dirty="0"/>
              <a:t>Set minimum trace width accordingly</a:t>
            </a:r>
            <a:endParaRPr lang="en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17812762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280</Words>
  <Application>Microsoft Office PowerPoint</Application>
  <PresentationFormat>On-screen Show (16:9)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Open Sans</vt:lpstr>
      <vt:lpstr>Simple Light</vt:lpstr>
      <vt:lpstr>IEEE Workshop Series: EAGLE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Workshop Series: EAGLE Workshop</dc:title>
  <cp:lastModifiedBy>Stahl, Joe</cp:lastModifiedBy>
  <cp:revision>14</cp:revision>
  <dcterms:modified xsi:type="dcterms:W3CDTF">2018-02-07T16:32:13Z</dcterms:modified>
</cp:coreProperties>
</file>