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261" r:id="rId4"/>
    <p:sldId id="269" r:id="rId5"/>
    <p:sldId id="274" r:id="rId6"/>
    <p:sldId id="275" r:id="rId7"/>
    <p:sldId id="276" r:id="rId8"/>
    <p:sldId id="273" r:id="rId9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322"/>
    <a:srgbClr val="142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4807"/>
  </p:normalViewPr>
  <p:slideViewPr>
    <p:cSldViewPr snapToGrid="0" snapToObjects="1">
      <p:cViewPr>
        <p:scale>
          <a:sx n="105" d="100"/>
          <a:sy n="105" d="100"/>
        </p:scale>
        <p:origin x="1720" y="2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1/21/18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99" y="619125"/>
            <a:ext cx="9150437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ECE ILLINOIS 4:3 TEMPLATE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570071"/>
            <a:ext cx="9150436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803676"/>
            <a:ext cx="9150436" cy="2509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Director of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633220"/>
            <a:ext cx="9245600" cy="508254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5956300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984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44500" y="1608096"/>
            <a:ext cx="9160048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0058400" cy="2038696"/>
          </a:xfrm>
          <a:prstGeom prst="rect">
            <a:avLst/>
          </a:prstGeom>
          <a:solidFill>
            <a:srgbClr val="F163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05815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section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3833136"/>
            <a:ext cx="919480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section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016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633220"/>
            <a:ext cx="9245600" cy="508254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5956300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984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44500" y="1608096"/>
            <a:ext cx="9160048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0058400" cy="2038696"/>
          </a:xfrm>
          <a:prstGeom prst="rect">
            <a:avLst/>
          </a:prstGeom>
          <a:solidFill>
            <a:srgbClr val="142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05815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section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3833136"/>
            <a:ext cx="919480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section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016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emf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69" y="2676056"/>
            <a:ext cx="10059470" cy="1676400"/>
            <a:chOff x="-1069" y="2880073"/>
            <a:chExt cx="10056262" cy="16764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13" name="Picture 12" descr="master_bluesidebar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4416552"/>
            <a:ext cx="10058400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3448"/>
            <a:ext cx="10058400" cy="75895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83993" y="7275007"/>
            <a:ext cx="40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20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3448"/>
            <a:ext cx="10058400" cy="7589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683993" y="7275007"/>
            <a:ext cx="40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20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bceng2@illinois.edu)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5684" y="291815"/>
            <a:ext cx="9150437" cy="1278256"/>
          </a:xfrm>
        </p:spPr>
        <p:txBody>
          <a:bodyPr/>
          <a:lstStyle/>
          <a:p>
            <a:pPr algn="ctr"/>
            <a:r>
              <a:rPr lang="en-US" dirty="0" smtClean="0"/>
              <a:t>On The Versatility of Beverage Coasters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684" y="5260722"/>
            <a:ext cx="9150436" cy="32731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Benjamin C. </a:t>
            </a:r>
            <a:r>
              <a:rPr lang="en-US" dirty="0" smtClean="0">
                <a:solidFill>
                  <a:schemeClr val="bg1"/>
                </a:solidFill>
              </a:rPr>
              <a:t>Eng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RSSS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January 23, 2018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4272" y="390143"/>
            <a:ext cx="7461504" cy="630555"/>
          </a:xfrm>
        </p:spPr>
        <p:txBody>
          <a:bodyPr/>
          <a:lstStyle/>
          <a:p>
            <a:pPr algn="ctr"/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595432"/>
            <a:ext cx="8644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 Drinking More Caffeine Lead to Increased  Work Productivity? </a:t>
            </a:r>
            <a:endParaRPr lang="en-US" sz="2800" dirty="0"/>
          </a:p>
        </p:txBody>
      </p:sp>
      <p:sp>
        <p:nvSpPr>
          <p:cNvPr id="7" name="Equal 6"/>
          <p:cNvSpPr/>
          <p:nvPr/>
        </p:nvSpPr>
        <p:spPr>
          <a:xfrm>
            <a:off x="3816096" y="3243072"/>
            <a:ext cx="1877568" cy="160934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2876550"/>
            <a:ext cx="3123184" cy="2342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3124273"/>
            <a:ext cx="3680236" cy="1846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192" y="5545949"/>
            <a:ext cx="8741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First principles suggest that the answer is “yes”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Similar studies done in 90s with Cigarettes and Factory Workers showed this to be true [1].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 can we measure productivity in an office setting?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633220"/>
            <a:ext cx="9245600" cy="2865628"/>
          </a:xfrm>
        </p:spPr>
        <p:txBody>
          <a:bodyPr/>
          <a:lstStyle/>
          <a:p>
            <a:r>
              <a:rPr lang="en-US" sz="2000" dirty="0" smtClean="0"/>
              <a:t>Assumption 1 : Suppose productivity is a strong function of keyboard strokes and mouse clicks</a:t>
            </a:r>
          </a:p>
          <a:p>
            <a:r>
              <a:rPr lang="en-US" sz="2000" dirty="0" smtClean="0"/>
              <a:t>Assumption 2 : Assume worker is stationary at desk for several hours at a time</a:t>
            </a:r>
          </a:p>
          <a:p>
            <a:endParaRPr lang="en-US" sz="2000" dirty="0"/>
          </a:p>
          <a:p>
            <a:r>
              <a:rPr lang="en-US" sz="2000" dirty="0" smtClean="0"/>
              <a:t>Repurpose the coaster:</a:t>
            </a:r>
          </a:p>
          <a:p>
            <a:pPr lvl="1"/>
            <a:r>
              <a:rPr lang="en-US" sz="1500" dirty="0" smtClean="0"/>
              <a:t>Current usage : Prevent a ring from forming on the surface of table</a:t>
            </a:r>
          </a:p>
          <a:p>
            <a:pPr lvl="1"/>
            <a:r>
              <a:rPr lang="en-US" sz="1500" dirty="0" smtClean="0"/>
              <a:t>Proposed usage:  Add sensing capability to track quantity of liquid  over time </a:t>
            </a:r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3708" y="451103"/>
            <a:ext cx="8138668" cy="63055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Proposed Solution Space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4498848"/>
            <a:ext cx="1909064" cy="185892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3645408" y="4962144"/>
            <a:ext cx="804672" cy="7559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24" y="4498848"/>
            <a:ext cx="2699081" cy="1755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112" y="6259724"/>
            <a:ext cx="269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Disclaimer: Proposed solution does not involve the use of development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60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smtClean="0"/>
              <a:t>Restaurant Industry</a:t>
            </a:r>
          </a:p>
          <a:p>
            <a:pPr lvl="1"/>
            <a:r>
              <a:rPr lang="en-US" sz="2300" dirty="0" smtClean="0"/>
              <a:t>Provide “Analytics” for rates of consumptions of beverages</a:t>
            </a:r>
          </a:p>
          <a:p>
            <a:pPr lvl="1"/>
            <a:r>
              <a:rPr lang="en-US" sz="2300" dirty="0" smtClean="0"/>
              <a:t>Coaster could potentially have a signaling capability for a waiter’s/waitress’s attention</a:t>
            </a:r>
          </a:p>
          <a:p>
            <a:r>
              <a:rPr lang="en-US" sz="2800" dirty="0" smtClean="0"/>
              <a:t>Really any venue which involve food or beverage may have enhanced success with a coaster that has a sensing capability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6504" y="524255"/>
            <a:ext cx="7943596" cy="630555"/>
          </a:xfrm>
        </p:spPr>
        <p:txBody>
          <a:bodyPr/>
          <a:lstStyle/>
          <a:p>
            <a:r>
              <a:rPr lang="en-US" sz="3200" dirty="0" smtClean="0"/>
              <a:t>Other Applications of Beverage Coasters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513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Identify a problem in {Restaurants, Offices, etc.} where beverage coasters can aid in solving</a:t>
            </a:r>
          </a:p>
          <a:p>
            <a:r>
              <a:rPr lang="en-US" dirty="0" smtClean="0"/>
              <a:t>Identify an “on-napkin” system</a:t>
            </a:r>
          </a:p>
          <a:p>
            <a:r>
              <a:rPr lang="en-US" dirty="0" smtClean="0"/>
              <a:t>Teams interested should discuss with Ben </a:t>
            </a:r>
            <a:r>
              <a:rPr lang="en-US" dirty="0"/>
              <a:t>(</a:t>
            </a:r>
            <a:r>
              <a:rPr lang="en-US" dirty="0" smtClean="0">
                <a:hlinkClick r:id="rId2"/>
              </a:rPr>
              <a:t>bceng2@illinois.edu)</a:t>
            </a:r>
            <a:r>
              <a:rPr lang="en-US" dirty="0" smtClean="0"/>
              <a:t>. Potentially funding </a:t>
            </a:r>
            <a:r>
              <a:rPr lang="en-US" u="sng" dirty="0" smtClean="0"/>
              <a:t>up to </a:t>
            </a:r>
            <a:r>
              <a:rPr lang="en-US" dirty="0" smtClean="0"/>
              <a:t>$100.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3712" y="426719"/>
            <a:ext cx="9095232" cy="1206501"/>
          </a:xfrm>
        </p:spPr>
        <p:txBody>
          <a:bodyPr/>
          <a:lstStyle/>
          <a:p>
            <a:pPr algn="ctr"/>
            <a:r>
              <a:rPr lang="en-US" sz="4000" dirty="0" smtClean="0"/>
              <a:t>For Interested Senior Design Students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05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b="1" dirty="0" err="1" smtClean="0"/>
              <a:t>Untoro</a:t>
            </a:r>
            <a:r>
              <a:rPr lang="en-US" dirty="0" smtClean="0"/>
              <a:t> “</a:t>
            </a:r>
            <a:r>
              <a:rPr lang="en-US" b="1" dirty="0" smtClean="0"/>
              <a:t>The </a:t>
            </a:r>
            <a:r>
              <a:rPr lang="en-US" b="1" dirty="0"/>
              <a:t>association between BMI and </a:t>
            </a:r>
            <a:r>
              <a:rPr lang="en-US" b="1" dirty="0" err="1"/>
              <a:t>haemoglobin</a:t>
            </a:r>
            <a:r>
              <a:rPr lang="en-US" b="1" dirty="0"/>
              <a:t> and work productivity among Indonesian female factory </a:t>
            </a:r>
            <a:r>
              <a:rPr lang="en-US" b="1" dirty="0" smtClean="0"/>
              <a:t>workers”. 1998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6017260" cy="630555"/>
          </a:xfrm>
        </p:spPr>
        <p:txBody>
          <a:bodyPr/>
          <a:lstStyle/>
          <a:p>
            <a:r>
              <a:rPr lang="en-US" dirty="0" smtClean="0"/>
              <a:t>Citations </a:t>
            </a:r>
            <a:r>
              <a:rPr lang="en-US" smtClean="0"/>
              <a:t>(Improper)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636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4x3.potx [Read-Only]" id="{1C701503-D68C-4995-B29E-3DA82FCF1AE1}" vid="{041071AF-81C5-4BC9-93E8-0EBAB6EF7D37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4x3.potx [Read-Only]" id="{1C701503-D68C-4995-B29E-3DA82FCF1AE1}" vid="{9821BDD9-FCB9-44B1-8464-78727017907A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4x3.potx [Read-Only]" id="{1C701503-D68C-4995-B29E-3DA82FCF1AE1}" vid="{689E164A-0053-445C-B0AB-B9D2A304A7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 template 2016 4x3</Template>
  <TotalTime>3425</TotalTime>
  <Words>259</Words>
  <Application>Microsoft Macintosh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Narrow</vt:lpstr>
      <vt:lpstr>Calibri</vt:lpstr>
      <vt:lpstr>OfficinaSansITCStd Book</vt:lpstr>
      <vt:lpstr>Wingdings</vt:lpstr>
      <vt:lpstr>Arial</vt:lpstr>
      <vt:lpstr>Cover Slide</vt:lpstr>
      <vt:lpstr>Content Slides - Blue Text</vt:lpstr>
      <vt:lpstr>Content Slides - Orange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Eng, Benjamin Chee-Tak</dc:creator>
  <cp:lastModifiedBy>Eng, Benjamin Chee-Tak</cp:lastModifiedBy>
  <cp:revision>72</cp:revision>
  <cp:lastPrinted>2017-05-10T21:45:25Z</cp:lastPrinted>
  <dcterms:created xsi:type="dcterms:W3CDTF">2017-05-10T02:12:50Z</dcterms:created>
  <dcterms:modified xsi:type="dcterms:W3CDTF">2018-01-21T23:09:32Z</dcterms:modified>
</cp:coreProperties>
</file>