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emf" ContentType="image/x-em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2" r:id="rId1"/>
    <p:sldMasterId id="2147483665" r:id="rId2"/>
  </p:sldMasterIdLst>
  <p:notesMasterIdLst>
    <p:notesMasterId r:id="rId11"/>
  </p:notesMasterIdLst>
  <p:handoutMasterIdLst>
    <p:handoutMasterId r:id="rId12"/>
  </p:handoutMasterIdLst>
  <p:sldIdLst>
    <p:sldId id="303" r:id="rId3"/>
    <p:sldId id="309" r:id="rId4"/>
    <p:sldId id="310" r:id="rId5"/>
    <p:sldId id="304" r:id="rId6"/>
    <p:sldId id="305" r:id="rId7"/>
    <p:sldId id="306" r:id="rId8"/>
    <p:sldId id="308" r:id="rId9"/>
    <p:sldId id="307" r:id="rId10"/>
  </p:sldIdLst>
  <p:sldSz cx="10058400" cy="7772400"/>
  <p:notesSz cx="6858000" cy="9144000"/>
  <p:defaultTextStyle>
    <a:defPPr>
      <a:defRPr lang="en-US"/>
    </a:defPPr>
    <a:lvl1pPr marL="0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6322"/>
    <a:srgbClr val="14295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14"/>
  </p:normalViewPr>
  <p:slideViewPr>
    <p:cSldViewPr snapToGrid="0" snapToObjects="1">
      <p:cViewPr>
        <p:scale>
          <a:sx n="126" d="100"/>
          <a:sy n="126" d="100"/>
        </p:scale>
        <p:origin x="880" y="144"/>
      </p:cViewPr>
      <p:guideLst>
        <p:guide orient="horz" pos="2448"/>
        <p:guide pos="316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91" d="100"/>
          <a:sy n="91" d="100"/>
        </p:scale>
        <p:origin x="-4280" y="-33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image" Target="../media/image5.emf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ECE_handoutmaster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87" y="8450729"/>
            <a:ext cx="6858000" cy="705971"/>
          </a:xfrm>
          <a:prstGeom prst="rect">
            <a:avLst/>
          </a:prstGeom>
        </p:spPr>
      </p:pic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>
              <a:solidFill>
                <a:srgbClr val="142958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7356FF-FEF1-EF48-BD73-4B95B2E46E83}" type="datetimeFigureOut">
              <a:rPr lang="en-US" smtClean="0">
                <a:solidFill>
                  <a:srgbClr val="F16322"/>
                </a:solidFill>
              </a:rPr>
              <a:t>9/4/17</a:t>
            </a:fld>
            <a:endParaRPr lang="en-US" dirty="0">
              <a:solidFill>
                <a:srgbClr val="F1632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6476999" y="8889999"/>
            <a:ext cx="379413" cy="2524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CEFB91-0E46-0049-83A0-416CE6334971}" type="slidenum">
              <a:rPr lang="en-US" smtClean="0">
                <a:solidFill>
                  <a:schemeClr val="bg1"/>
                </a:solidFill>
                <a:latin typeface="OfficinaSansITCStd Book"/>
                <a:cs typeface="OfficinaSansITCStd Book"/>
              </a:rPr>
              <a:t>‹#›</a:t>
            </a:fld>
            <a:endParaRPr lang="en-US" dirty="0">
              <a:solidFill>
                <a:schemeClr val="bg1"/>
              </a:solidFill>
              <a:latin typeface="OfficinaSansITCStd Book"/>
              <a:cs typeface="OfficinaSansITCStd Book"/>
            </a:endParaRPr>
          </a:p>
        </p:txBody>
      </p:sp>
    </p:spTree>
    <p:extLst>
      <p:ext uri="{BB962C8B-B14F-4D97-AF65-F5344CB8AC3E}">
        <p14:creationId xmlns:p14="http://schemas.microsoft.com/office/powerpoint/2010/main" val="20048813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image" Target="../media/image5.emf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rgbClr val="142958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rgbClr val="F16322"/>
                </a:solidFill>
              </a:defRPr>
            </a:lvl1pPr>
          </a:lstStyle>
          <a:p>
            <a:fld id="{DBF7D493-8EEB-7E45-916B-5FBC49ABC710}" type="datetimeFigureOut">
              <a:rPr lang="en-US" smtClean="0"/>
              <a:pPr/>
              <a:t>9/4/17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9675" y="685800"/>
            <a:ext cx="44386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8" name="Picture 7" descr="ECE_handoutmaster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87" y="8450729"/>
            <a:ext cx="6858000" cy="705971"/>
          </a:xfrm>
          <a:prstGeom prst="rect">
            <a:avLst/>
          </a:prstGeom>
        </p:spPr>
      </p:pic>
      <p:sp>
        <p:nvSpPr>
          <p:cNvPr id="9" name="Slide Number Placeholder 4"/>
          <p:cNvSpPr>
            <a:spLocks noGrp="1"/>
          </p:cNvSpPr>
          <p:nvPr>
            <p:ph type="sldNum" sz="quarter" idx="5"/>
          </p:nvPr>
        </p:nvSpPr>
        <p:spPr>
          <a:xfrm>
            <a:off x="6476999" y="8889999"/>
            <a:ext cx="379413" cy="2524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CEFB91-0E46-0049-83A0-416CE6334971}" type="slidenum">
              <a:rPr lang="en-US" smtClean="0">
                <a:solidFill>
                  <a:schemeClr val="bg1"/>
                </a:solidFill>
                <a:latin typeface="OfficinaSansITCStd Book"/>
                <a:cs typeface="OfficinaSansITCStd Book"/>
              </a:rPr>
              <a:t>‹#›</a:t>
            </a:fld>
            <a:endParaRPr lang="en-US" dirty="0">
              <a:solidFill>
                <a:schemeClr val="bg1"/>
              </a:solidFill>
              <a:latin typeface="OfficinaSansITCStd Book"/>
              <a:cs typeface="OfficinaSansITCStd Book"/>
            </a:endParaRPr>
          </a:p>
        </p:txBody>
      </p:sp>
    </p:spTree>
    <p:extLst>
      <p:ext uri="{BB962C8B-B14F-4D97-AF65-F5344CB8AC3E}">
        <p14:creationId xmlns:p14="http://schemas.microsoft.com/office/powerpoint/2010/main" val="33564108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50941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50941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50941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50941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50941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50941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50941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50941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50941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 w/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444500" y="619125"/>
            <a:ext cx="4673600" cy="74295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4000" b="1" baseline="0">
                <a:solidFill>
                  <a:srgbClr val="142958"/>
                </a:solidFill>
                <a:latin typeface="Arial Narrow" panose="020B0606020202030204" pitchFamily="34" charset="0"/>
                <a:cs typeface="Arial Narrow" panose="020B0606020202030204" pitchFamily="34" charset="0"/>
              </a:defRPr>
            </a:lvl1pPr>
          </a:lstStyle>
          <a:p>
            <a:pPr lvl="0"/>
            <a:r>
              <a:rPr lang="en-US" dirty="0" smtClean="0"/>
              <a:t>ECE OVERVIEW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444500" y="1387191"/>
            <a:ext cx="4673600" cy="32731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700" baseline="0">
                <a:solidFill>
                  <a:srgbClr val="F16322"/>
                </a:solidFill>
                <a:latin typeface="Droid Sans" panose="020B0606030804020204" pitchFamily="34" charset="0"/>
                <a:ea typeface="Droid Sans" panose="020B0606030804020204" pitchFamily="34" charset="0"/>
                <a:cs typeface="Droid Sans" panose="020B0606030804020204" pitchFamily="34" charset="0"/>
              </a:defRPr>
            </a:lvl1pPr>
          </a:lstStyle>
          <a:p>
            <a:pPr lvl="0"/>
            <a:r>
              <a:rPr lang="en-US" dirty="0" smtClean="0"/>
              <a:t>Brad Petersen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44500" y="1620796"/>
            <a:ext cx="4673600" cy="25090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200" b="0" i="0" baseline="0">
                <a:solidFill>
                  <a:srgbClr val="F16322"/>
                </a:solidFill>
                <a:latin typeface="Droid Sans" panose="020B0606030804020204" pitchFamily="34" charset="0"/>
                <a:ea typeface="Droid Sans" panose="020B0606030804020204" pitchFamily="34" charset="0"/>
                <a:cs typeface="Droid Sans" panose="020B0606030804020204" pitchFamily="34" charset="0"/>
              </a:defRPr>
            </a:lvl1pPr>
          </a:lstStyle>
          <a:p>
            <a:pPr lvl="0"/>
            <a:r>
              <a:rPr lang="en-US" dirty="0" smtClean="0"/>
              <a:t>Director of Communications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7460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ondary Slide w/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444500" y="731519"/>
            <a:ext cx="4673600" cy="63055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 b="1" i="0" baseline="0">
                <a:solidFill>
                  <a:srgbClr val="142958"/>
                </a:solidFill>
                <a:latin typeface="Arial Narrow" panose="020B0606020202030204" pitchFamily="34" charset="0"/>
                <a:cs typeface="Arial Narrow" panose="020B0606020202030204" pitchFamily="34" charset="0"/>
              </a:defRPr>
            </a:lvl1pPr>
          </a:lstStyle>
          <a:p>
            <a:pPr lvl="0"/>
            <a:r>
              <a:rPr lang="en-US" dirty="0" smtClean="0"/>
              <a:t>TITLE OF SLIDE</a:t>
            </a:r>
            <a:endParaRPr lang="en-US" dirty="0"/>
          </a:p>
        </p:txBody>
      </p:sp>
      <p:sp>
        <p:nvSpPr>
          <p:cNvPr id="4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44500" y="1628416"/>
            <a:ext cx="9194800" cy="4602204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400" b="0" i="0" baseline="0">
                <a:solidFill>
                  <a:srgbClr val="002060"/>
                </a:solidFill>
                <a:latin typeface="Droid Sans" panose="020B0606030804020204" pitchFamily="34" charset="0"/>
                <a:ea typeface="Droid Sans" panose="020B0606030804020204" pitchFamily="34" charset="0"/>
                <a:cs typeface="Droid Sans" panose="020B0606030804020204" pitchFamily="34" charset="0"/>
              </a:defRPr>
            </a:lvl1pPr>
          </a:lstStyle>
          <a:p>
            <a:pPr lvl="0"/>
            <a:r>
              <a:rPr lang="en-US" dirty="0" smtClean="0"/>
              <a:t>Body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8340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ondary Slide w/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444500" y="990600"/>
            <a:ext cx="4673600" cy="74295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 b="1" baseline="0">
                <a:solidFill>
                  <a:srgbClr val="142958"/>
                </a:solidFill>
                <a:latin typeface="Arial Narrow" panose="020B0606020202030204" pitchFamily="34" charset="0"/>
                <a:cs typeface="Arial Narrow" panose="020B0606020202030204" pitchFamily="34" charset="0"/>
              </a:defRPr>
            </a:lvl1pPr>
          </a:lstStyle>
          <a:p>
            <a:pPr lvl="0"/>
            <a:r>
              <a:rPr lang="en-US" dirty="0" smtClean="0"/>
              <a:t>TITLE OF SLIDE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2"/>
          </p:nvPr>
        </p:nvSpPr>
        <p:spPr>
          <a:xfrm>
            <a:off x="444500" y="1917700"/>
            <a:ext cx="9245600" cy="4826000"/>
          </a:xfrm>
          <a:prstGeom prst="rect">
            <a:avLst/>
          </a:prstGeom>
        </p:spPr>
        <p:txBody>
          <a:bodyPr vert="horz"/>
          <a:lstStyle>
            <a:lvl1pPr marL="382059" indent="-382059">
              <a:buFont typeface="Wingdings" panose="05000000000000000000" pitchFamily="2" charset="2"/>
              <a:buChar char="§"/>
              <a:defRPr sz="2400" b="0" i="0">
                <a:solidFill>
                  <a:srgbClr val="002060"/>
                </a:solidFill>
                <a:latin typeface="Droid Sans" panose="020B0606030804020204" pitchFamily="34" charset="0"/>
                <a:ea typeface="Droid Sans" panose="020B0606030804020204" pitchFamily="34" charset="0"/>
                <a:cs typeface="Droid Sans" panose="020B0606030804020204" pitchFamily="34" charset="0"/>
              </a:defRPr>
            </a:lvl1pPr>
            <a:lvl2pPr>
              <a:defRPr sz="2000" b="0" i="0">
                <a:solidFill>
                  <a:srgbClr val="002060"/>
                </a:solidFill>
                <a:latin typeface="Droid Sans" panose="020B0606030804020204" pitchFamily="34" charset="0"/>
                <a:ea typeface="Droid Sans" panose="020B0606030804020204" pitchFamily="34" charset="0"/>
                <a:cs typeface="Droid Sans" panose="020B0606030804020204" pitchFamily="34" charset="0"/>
              </a:defRPr>
            </a:lvl2pPr>
            <a:lvl3pPr>
              <a:defRPr sz="1800" b="0" i="0">
                <a:solidFill>
                  <a:srgbClr val="002060"/>
                </a:solidFill>
                <a:latin typeface="Droid Sans" panose="020B0606030804020204" pitchFamily="34" charset="0"/>
                <a:ea typeface="Droid Sans" panose="020B0606030804020204" pitchFamily="34" charset="0"/>
                <a:cs typeface="Droid Sans" panose="020B0606030804020204" pitchFamily="34" charset="0"/>
              </a:defRPr>
            </a:lvl3pPr>
            <a:lvl4pPr>
              <a:defRPr sz="1600" b="0" i="0">
                <a:solidFill>
                  <a:srgbClr val="002060"/>
                </a:solidFill>
                <a:latin typeface="Droid Sans" panose="020B0606030804020204" pitchFamily="34" charset="0"/>
                <a:ea typeface="Droid Sans" panose="020B0606030804020204" pitchFamily="34" charset="0"/>
                <a:cs typeface="Droid Sans" panose="020B0606030804020204" pitchFamily="34" charset="0"/>
              </a:defRPr>
            </a:lvl4pPr>
            <a:lvl5pPr>
              <a:defRPr b="0" i="0">
                <a:solidFill>
                  <a:srgbClr val="002060"/>
                </a:solidFill>
                <a:latin typeface="Droid Sans" panose="020B0606030804020204" pitchFamily="34" charset="0"/>
                <a:ea typeface="Droid Sans" panose="020B0606030804020204" pitchFamily="34" charset="0"/>
                <a:cs typeface="Droid Sans" panose="020B0606030804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937746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ondary Slide w/Text &amp; Me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444500" y="619125"/>
            <a:ext cx="4673600" cy="74295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 b="1" baseline="0">
                <a:solidFill>
                  <a:srgbClr val="142958"/>
                </a:solidFill>
                <a:latin typeface="Arial Narrow" panose="020B0606020202030204" pitchFamily="34" charset="0"/>
                <a:cs typeface="Arial Narrow" panose="020B0606020202030204" pitchFamily="34" charset="0"/>
              </a:defRPr>
            </a:lvl1pPr>
          </a:lstStyle>
          <a:p>
            <a:pPr lvl="0"/>
            <a:r>
              <a:rPr lang="en-US" dirty="0" smtClean="0"/>
              <a:t>TITLE OF SLIDE</a:t>
            </a:r>
            <a:endParaRPr lang="en-US" dirty="0"/>
          </a:p>
        </p:txBody>
      </p:sp>
      <p:sp>
        <p:nvSpPr>
          <p:cNvPr id="4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44500" y="1608096"/>
            <a:ext cx="5956300" cy="4602204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000" b="0" i="0" baseline="0">
                <a:solidFill>
                  <a:srgbClr val="002060"/>
                </a:solidFill>
                <a:latin typeface="Droid Sans" panose="020B0606030804020204" pitchFamily="34" charset="0"/>
                <a:ea typeface="Droid Sans" panose="020B0606030804020204" pitchFamily="34" charset="0"/>
                <a:cs typeface="Droid Sans" panose="020B0606030804020204" pitchFamily="34" charset="0"/>
              </a:defRPr>
            </a:lvl1pPr>
          </a:lstStyle>
          <a:p>
            <a:pPr lvl="0"/>
            <a:r>
              <a:rPr lang="en-US" dirty="0" smtClean="0"/>
              <a:t>Body Text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 hasCustomPrompt="1"/>
          </p:nvPr>
        </p:nvSpPr>
        <p:spPr>
          <a:xfrm>
            <a:off x="6642100" y="1608096"/>
            <a:ext cx="2962448" cy="4602204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 sz="1800" baseline="0"/>
            </a:lvl1pPr>
          </a:lstStyle>
          <a:p>
            <a:pPr lvl="0"/>
            <a:r>
              <a:rPr lang="en-US" dirty="0" smtClean="0"/>
              <a:t>Click proper below image </a:t>
            </a:r>
          </a:p>
          <a:p>
            <a:pPr lvl="0"/>
            <a:r>
              <a:rPr lang="en-US" dirty="0" smtClean="0"/>
              <a:t>to insert media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1666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ondary Slide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65322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4" Type="http://schemas.openxmlformats.org/officeDocument/2006/relationships/image" Target="../media/image2.emf"/><Relationship Id="rId5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5.xml"/><Relationship Id="rId5" Type="http://schemas.openxmlformats.org/officeDocument/2006/relationships/theme" Target="../theme/theme2.xml"/><Relationship Id="rId6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2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master_bluesidebar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87400"/>
            <a:ext cx="101600" cy="1041400"/>
          </a:xfrm>
          <a:prstGeom prst="rect">
            <a:avLst/>
          </a:prstGeom>
        </p:spPr>
      </p:pic>
      <p:pic>
        <p:nvPicPr>
          <p:cNvPr id="6" name="Picture 5" descr="master_bottom2.ep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19600"/>
            <a:ext cx="10058400" cy="3352800"/>
          </a:xfrm>
          <a:prstGeom prst="rect">
            <a:avLst/>
          </a:prstGeom>
        </p:spPr>
      </p:pic>
      <p:pic>
        <p:nvPicPr>
          <p:cNvPr id="7" name="Picture 6" descr="Cover_BuildingCrop.jp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4323" y="2880073"/>
            <a:ext cx="10100798" cy="1501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0756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ctr" defTabSz="509412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2059" indent="-382059" algn="l" defTabSz="509412" rtl="0" eaLnBrk="1" latinLnBrk="0" hangingPunct="1">
        <a:spcBef>
          <a:spcPct val="20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defTabSz="509412" rtl="0" eaLnBrk="1" latinLnBrk="0" hangingPunct="1">
        <a:spcBef>
          <a:spcPct val="20000"/>
        </a:spcBef>
        <a:buFont typeface="Arial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531" indent="-254706" algn="l" defTabSz="509412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943" indent="-254706" algn="l" defTabSz="509412" rtl="0" eaLnBrk="1" latinLnBrk="0" hangingPunct="1">
        <a:spcBef>
          <a:spcPct val="20000"/>
        </a:spcBef>
        <a:buFont typeface="Arial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5" indent="-254706" algn="l" defTabSz="509412" rtl="0" eaLnBrk="1" latinLnBrk="0" hangingPunct="1">
        <a:spcBef>
          <a:spcPct val="20000"/>
        </a:spcBef>
        <a:buFont typeface="Arial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767" indent="-254706" algn="l" defTabSz="50941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50941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50941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50941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nd_bottom.eps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985000"/>
            <a:ext cx="10058400" cy="80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7328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66" r:id="rId2"/>
    <p:sldLayoutId id="2147483669" r:id="rId3"/>
    <p:sldLayoutId id="2147483668" r:id="rId4"/>
  </p:sldLayoutIdLst>
  <p:txStyles>
    <p:titleStyle>
      <a:lvl1pPr algn="ctr" defTabSz="509412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2059" indent="-382059" algn="l" defTabSz="509412" rtl="0" eaLnBrk="1" latinLnBrk="0" hangingPunct="1">
        <a:spcBef>
          <a:spcPct val="20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defTabSz="509412" rtl="0" eaLnBrk="1" latinLnBrk="0" hangingPunct="1">
        <a:spcBef>
          <a:spcPct val="20000"/>
        </a:spcBef>
        <a:buFont typeface="Arial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531" indent="-254706" algn="l" defTabSz="509412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943" indent="-254706" algn="l" defTabSz="509412" rtl="0" eaLnBrk="1" latinLnBrk="0" hangingPunct="1">
        <a:spcBef>
          <a:spcPct val="20000"/>
        </a:spcBef>
        <a:buFont typeface="Arial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5" indent="-254706" algn="l" defTabSz="509412" rtl="0" eaLnBrk="1" latinLnBrk="0" hangingPunct="1">
        <a:spcBef>
          <a:spcPct val="20000"/>
        </a:spcBef>
        <a:buFont typeface="Arial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767" indent="-254706" algn="l" defTabSz="50941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50941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50941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50941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6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7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hyperlink" Target="https://courses.engr.illinois.edu/ece445/lectures.asp" TargetMode="External"/><Relationship Id="rId3" Type="http://schemas.openxmlformats.org/officeDocument/2006/relationships/hyperlink" Target="https://courses.engr.illinois.edu/ece445/projects.asp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hyperlink" Target="https://courses.engr.illinois.edu/ece445/pace/my-project.asp" TargetMode="External"/><Relationship Id="rId3" Type="http://schemas.openxmlformats.org/officeDocument/2006/relationships/hyperlink" Target="https://courses.engr.illinois.edu/ece445/guidelines/proposal.as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44499" y="619125"/>
            <a:ext cx="9181281" cy="742950"/>
          </a:xfrm>
        </p:spPr>
        <p:txBody>
          <a:bodyPr/>
          <a:lstStyle/>
          <a:p>
            <a:r>
              <a:rPr lang="en-US" dirty="0" smtClean="0"/>
              <a:t>How to </a:t>
            </a:r>
            <a:r>
              <a:rPr lang="en-US" dirty="0" smtClean="0"/>
              <a:t>RFA(Request For Approval) Successfully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44499" y="1839391"/>
            <a:ext cx="8886313" cy="327310"/>
          </a:xfrm>
        </p:spPr>
        <p:txBody>
          <a:bodyPr/>
          <a:lstStyle/>
          <a:p>
            <a:r>
              <a:rPr lang="en-US" dirty="0" smtClean="0"/>
              <a:t>Zipeng Wang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444499" y="2166701"/>
            <a:ext cx="8778158" cy="250908"/>
          </a:xfrm>
        </p:spPr>
        <p:txBody>
          <a:bodyPr/>
          <a:lstStyle/>
          <a:p>
            <a:r>
              <a:rPr lang="en-US" dirty="0" smtClean="0"/>
              <a:t>Sep </a:t>
            </a:r>
            <a:r>
              <a:rPr lang="en-US" dirty="0"/>
              <a:t>5</a:t>
            </a:r>
            <a:r>
              <a:rPr lang="en-US" dirty="0" smtClean="0"/>
              <a:t>, </a:t>
            </a:r>
            <a:r>
              <a:rPr lang="en-US" dirty="0" smtClean="0"/>
              <a:t>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93114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44500" y="990600"/>
            <a:ext cx="7531100" cy="742950"/>
          </a:xfrm>
        </p:spPr>
        <p:txBody>
          <a:bodyPr/>
          <a:lstStyle/>
          <a:p>
            <a:r>
              <a:rPr lang="en-US" dirty="0" smtClean="0"/>
              <a:t>RFA is the start of your senior </a:t>
            </a:r>
            <a:r>
              <a:rPr lang="en-US" smtClean="0"/>
              <a:t>design journey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580" y="2494708"/>
            <a:ext cx="8727440" cy="2217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87521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RFA Process Block Diagram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140" y="2903757"/>
            <a:ext cx="8148320" cy="2418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44702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44500" y="990600"/>
            <a:ext cx="9245600" cy="742950"/>
          </a:xfrm>
        </p:spPr>
        <p:txBody>
          <a:bodyPr/>
          <a:lstStyle/>
          <a:p>
            <a:r>
              <a:rPr lang="en-US" sz="4000" dirty="0" smtClean="0"/>
              <a:t>Step 1: Have an Idea</a:t>
            </a:r>
            <a:endParaRPr lang="en-US" sz="4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But How? </a:t>
            </a:r>
          </a:p>
          <a:p>
            <a:pPr lvl="1"/>
            <a:r>
              <a:rPr lang="en-US" dirty="0" smtClean="0"/>
              <a:t>Brainstorm with friends and classmates</a:t>
            </a:r>
          </a:p>
          <a:p>
            <a:pPr lvl="1"/>
            <a:r>
              <a:rPr lang="en-US" dirty="0" smtClean="0"/>
              <a:t>Use a project idea that was </a:t>
            </a:r>
            <a:r>
              <a:rPr lang="en-US" dirty="0" smtClean="0">
                <a:hlinkClick r:id="rId2"/>
              </a:rPr>
              <a:t>pitched in class</a:t>
            </a:r>
            <a:endParaRPr lang="en-US" dirty="0" smtClean="0"/>
          </a:p>
          <a:p>
            <a:pPr lvl="1"/>
            <a:r>
              <a:rPr lang="en-US" dirty="0" smtClean="0"/>
              <a:t>Draw inspiration from </a:t>
            </a:r>
            <a:r>
              <a:rPr lang="en-US" dirty="0" smtClean="0">
                <a:hlinkClick r:id="rId3"/>
              </a:rPr>
              <a:t>past semesters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Some Tips: </a:t>
            </a:r>
          </a:p>
          <a:p>
            <a:pPr lvl="1"/>
            <a:r>
              <a:rPr lang="en-US" dirty="0" smtClean="0"/>
              <a:t>Your idea must involve some hardware design</a:t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dirty="0" smtClean="0"/>
              <a:t>Don’t use the word “smart” in the project title – be descriptive</a:t>
            </a:r>
            <a:br>
              <a:rPr lang="en-US" dirty="0" smtClean="0"/>
            </a:br>
            <a:r>
              <a:rPr lang="en-US" dirty="0" smtClean="0"/>
              <a:t>(Smart Shovel vs. Dirt Detecting Shovel)</a:t>
            </a: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pPr lvl="1"/>
            <a:r>
              <a:rPr lang="en-US" dirty="0" smtClean="0"/>
              <a:t>Be wary of hobbyist components 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(Raspberry Pi, Arduino, etc.)</a:t>
            </a:r>
          </a:p>
        </p:txBody>
      </p:sp>
    </p:spTree>
    <p:extLst>
      <p:ext uri="{BB962C8B-B14F-4D97-AF65-F5344CB8AC3E}">
        <p14:creationId xmlns:p14="http://schemas.microsoft.com/office/powerpoint/2010/main" val="13366573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44500" y="990600"/>
            <a:ext cx="9245600" cy="742950"/>
          </a:xfrm>
        </p:spPr>
        <p:txBody>
          <a:bodyPr/>
          <a:lstStyle/>
          <a:p>
            <a:r>
              <a:rPr lang="en-US" sz="4000" dirty="0" smtClean="0"/>
              <a:t>Step 2: Post to the Web Board</a:t>
            </a:r>
            <a:endParaRPr lang="en-US" sz="4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3417" y="1733550"/>
            <a:ext cx="6487766" cy="4931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77195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44500" y="990600"/>
            <a:ext cx="9245600" cy="742950"/>
          </a:xfrm>
        </p:spPr>
        <p:txBody>
          <a:bodyPr/>
          <a:lstStyle/>
          <a:p>
            <a:r>
              <a:rPr lang="en-US" sz="4000" dirty="0" smtClean="0"/>
              <a:t>Step 3: Submit the RFA</a:t>
            </a:r>
            <a:endParaRPr lang="en-US" sz="4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274"/>
          <a:stretch/>
        </p:blipFill>
        <p:spPr>
          <a:xfrm>
            <a:off x="1371600" y="1733550"/>
            <a:ext cx="7315200" cy="4991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33331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44500" y="990600"/>
            <a:ext cx="9245600" cy="742950"/>
          </a:xfrm>
        </p:spPr>
        <p:txBody>
          <a:bodyPr/>
          <a:lstStyle/>
          <a:p>
            <a:r>
              <a:rPr lang="en-US" sz="4000" dirty="0" smtClean="0"/>
              <a:t>Step 3: Submit the RFA</a:t>
            </a:r>
            <a:endParaRPr lang="en-US" sz="4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890"/>
          <a:stretch/>
        </p:blipFill>
        <p:spPr>
          <a:xfrm>
            <a:off x="1371600" y="1733550"/>
            <a:ext cx="7315200" cy="5227689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 flipV="1">
            <a:off x="1258529" y="6607277"/>
            <a:ext cx="1474839" cy="9833"/>
          </a:xfrm>
          <a:prstGeom prst="straightConnector1">
            <a:avLst/>
          </a:prstGeom>
          <a:ln w="127000">
            <a:solidFill>
              <a:srgbClr val="FF0000"/>
            </a:solidFill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1258529" y="4596581"/>
            <a:ext cx="1474839" cy="9833"/>
          </a:xfrm>
          <a:prstGeom prst="straightConnector1">
            <a:avLst/>
          </a:prstGeom>
          <a:ln w="127000">
            <a:solidFill>
              <a:srgbClr val="FF0000"/>
            </a:solidFill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79793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44500" y="990600"/>
            <a:ext cx="9245600" cy="742950"/>
          </a:xfrm>
        </p:spPr>
        <p:txBody>
          <a:bodyPr/>
          <a:lstStyle/>
          <a:p>
            <a:r>
              <a:rPr lang="en-US" sz="4000" dirty="0" smtClean="0"/>
              <a:t>Step 4: Incorporate Feedback</a:t>
            </a:r>
            <a:endParaRPr lang="en-US" sz="4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Your proposal is automatically cloned to the Web Board</a:t>
            </a:r>
          </a:p>
          <a:p>
            <a:endParaRPr lang="en-US" dirty="0" smtClean="0"/>
          </a:p>
          <a:p>
            <a:r>
              <a:rPr lang="en-US" dirty="0" smtClean="0"/>
              <a:t>The staff may give you feedback</a:t>
            </a:r>
          </a:p>
          <a:p>
            <a:pPr lvl="1"/>
            <a:r>
              <a:rPr lang="en-US" dirty="0" smtClean="0"/>
              <a:t>Update your RFA from the </a:t>
            </a:r>
            <a:r>
              <a:rPr lang="en-US" dirty="0" smtClean="0">
                <a:hlinkClick r:id="rId2"/>
              </a:rPr>
              <a:t>My Project page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Project Rejected</a:t>
            </a:r>
          </a:p>
          <a:p>
            <a:pPr lvl="1"/>
            <a:r>
              <a:rPr lang="en-US" dirty="0" smtClean="0"/>
              <a:t>Try, try again…</a:t>
            </a:r>
          </a:p>
          <a:p>
            <a:pPr lvl="1"/>
            <a:endParaRPr lang="en-US" dirty="0"/>
          </a:p>
          <a:p>
            <a:r>
              <a:rPr lang="en-US" dirty="0" smtClean="0"/>
              <a:t>Project Approved</a:t>
            </a:r>
          </a:p>
          <a:p>
            <a:pPr lvl="1"/>
            <a:r>
              <a:rPr lang="en-US" dirty="0" smtClean="0"/>
              <a:t>Start working on your </a:t>
            </a:r>
            <a:r>
              <a:rPr lang="en-US" dirty="0" smtClean="0">
                <a:hlinkClick r:id="rId3"/>
              </a:rPr>
              <a:t>Proposal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8093679"/>
      </p:ext>
    </p:extLst>
  </p:cSld>
  <p:clrMapOvr>
    <a:masterClrMapping/>
  </p:clrMapOvr>
</p:sld>
</file>

<file path=ppt/theme/theme1.xml><?xml version="1.0" encoding="utf-8"?>
<a:theme xmlns:a="http://schemas.openxmlformats.org/drawingml/2006/main" name="ECE template 3-2014 REV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Secondary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ECE template 3-2014 REV2.potx</Template>
  <TotalTime>1519</TotalTime>
  <Words>126</Words>
  <Application>Microsoft Macintosh PowerPoint</Application>
  <PresentationFormat>Custom</PresentationFormat>
  <Paragraphs>29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 Narrow</vt:lpstr>
      <vt:lpstr>Calibri</vt:lpstr>
      <vt:lpstr>Droid Sans</vt:lpstr>
      <vt:lpstr>OfficinaSansITCStd Book</vt:lpstr>
      <vt:lpstr>Wingdings</vt:lpstr>
      <vt:lpstr>Arial</vt:lpstr>
      <vt:lpstr>ECE template 3-2014 REV2</vt:lpstr>
      <vt:lpstr>Secondary Slide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WINTERAVEN</Company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Debby Winter</dc:creator>
  <cp:lastModifiedBy>Microsoft Office User</cp:lastModifiedBy>
  <cp:revision>136</cp:revision>
  <dcterms:created xsi:type="dcterms:W3CDTF">2013-03-29T19:51:49Z</dcterms:created>
  <dcterms:modified xsi:type="dcterms:W3CDTF">2017-09-04T19:07:56Z</dcterms:modified>
</cp:coreProperties>
</file>