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1AE5FE-5DB4-4AD4-9DFA-B3F00B1F03BA}">
  <a:tblStyle styleId="{401AE5FE-5DB4-4AD4-9DFA-B3F00B1F03B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f78c10e2b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f78c10e2b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f78c10e2b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6f78c10e2b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fb72934e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6fb72934e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f78c10e2b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6f78c10e2b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6f78c10e2b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6f78c10e2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6f78c10e2b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6f78c10e2b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 large building environments, managing energy consumption efficiently, particularly for heating, ventilation, and air conditioning (HVAC) systems, presents a significant challenge. HVAC systems often operate on a fixed schedule, with little regard for the actual occupancy of a space, leading to unnecessary energy use and increased operational costs. This inefficiency is especially pronounced in spaces like offices or small meeting rooms due to constant movement. The motivation for the occupancy counter project is to enable more intelligent and adaptive HVAC control by accurately tracking the number of people in a given space. Our experience in the ECE391 Lab (ECEB3026) was a perfect example of HVAC not recognizing the amount of students working late in the lab, with temperature fluctuating constantly.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6f78c10e2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6f78c10e2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6f78c10e2b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6f78c10e2b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6f78c10e2b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6f78c10e2b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f78c10e2b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6f78c10e2b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6f78c10e2b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6f78c10e2b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f78c10e2b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6f78c10e2b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5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hyperlink" Target="http://drive.google.com/file/d/1aautFD-A2nWpf8ocYLPEPGvezx89Vcbm/view" TargetMode="External"/><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OCCUPANCY COUNTER</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Team 73: Tanmay Kant, Aryan Mathur, Ashwin Provine</a:t>
            </a:r>
            <a:endParaRPr/>
          </a:p>
        </p:txBody>
      </p:sp>
      <p:pic>
        <p:nvPicPr>
          <p:cNvPr id="74" name="Google Shape;74;p13"/>
          <p:cNvPicPr preferRelativeResize="0"/>
          <p:nvPr/>
        </p:nvPicPr>
        <p:blipFill>
          <a:blip r:embed="rId3">
            <a:alphaModFix/>
          </a:blip>
          <a:stretch>
            <a:fillRect/>
          </a:stretch>
        </p:blipFill>
        <p:spPr>
          <a:xfrm>
            <a:off x="-9" y="4731074"/>
            <a:ext cx="618800" cy="4124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Power</a:t>
            </a:r>
            <a:r>
              <a:rPr lang="en"/>
              <a:t> Subsystem</a:t>
            </a:r>
            <a:endParaRPr/>
          </a:p>
        </p:txBody>
      </p:sp>
      <p:graphicFrame>
        <p:nvGraphicFramePr>
          <p:cNvPr id="140" name="Google Shape;140;p22"/>
          <p:cNvGraphicFramePr/>
          <p:nvPr/>
        </p:nvGraphicFramePr>
        <p:xfrm>
          <a:off x="618800" y="1211350"/>
          <a:ext cx="3000000" cy="3000000"/>
        </p:xfrm>
        <a:graphic>
          <a:graphicData uri="http://schemas.openxmlformats.org/drawingml/2006/table">
            <a:tbl>
              <a:tblPr>
                <a:noFill/>
                <a:tableStyleId>{401AE5FE-5DB4-4AD4-9DFA-B3F00B1F03BA}</a:tableStyleId>
              </a:tblPr>
              <a:tblGrid>
                <a:gridCol w="2498625"/>
                <a:gridCol w="5697925"/>
              </a:tblGrid>
              <a:tr h="312525">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Requirements</a:t>
                      </a:r>
                      <a:endParaRPr b="1" sz="12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Verification</a:t>
                      </a:r>
                      <a:endParaRPr b="1" sz="12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603600">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The sensor carrier board must regulate the voltage supplied to the VL53L1X sensor within the specified range (2.8V to 5.5V).</a:t>
                      </a:r>
                      <a:endParaRPr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0D0D0D"/>
                          </a:solidFill>
                          <a:latin typeface="Times New Roman"/>
                          <a:ea typeface="Times New Roman"/>
                          <a:cs typeface="Times New Roman"/>
                          <a:sym typeface="Times New Roman"/>
                        </a:rPr>
                        <a:t>Measure the voltage output of the sensor carrier board to ensure it falls within the specified range for the VL53L1X sensor.</a:t>
                      </a:r>
                      <a:endParaRPr sz="1600">
                        <a:solidFill>
                          <a:srgbClr val="0D0D0D"/>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rgbClr val="0D0D0D"/>
                          </a:solidFill>
                          <a:latin typeface="Times New Roman"/>
                          <a:ea typeface="Times New Roman"/>
                          <a:cs typeface="Times New Roman"/>
                          <a:sym typeface="Times New Roman"/>
                        </a:rPr>
                        <a:t>Verify that the ESP8266 module receives an average of around 3.3V input voltage.</a:t>
                      </a:r>
                      <a:endParaRPr sz="1600">
                        <a:solidFill>
                          <a:srgbClr val="0D0D0D"/>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rgbClr val="0D0D0D"/>
                          </a:solidFill>
                          <a:latin typeface="Times New Roman"/>
                          <a:ea typeface="Times New Roman"/>
                          <a:cs typeface="Times New Roman"/>
                          <a:sym typeface="Times New Roman"/>
                        </a:rPr>
                        <a:t>Test the voltage regulation circuit under different load conditions to ensure stability and reliability.</a:t>
                      </a:r>
                      <a:endParaRPr sz="1600">
                        <a:solidFill>
                          <a:srgbClr val="0D0D0D"/>
                        </a:solidFill>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603600">
                <a:tc>
                  <a:txBody>
                    <a:bodyPr/>
                    <a:lstStyle/>
                    <a:p>
                      <a:pPr indent="0" lvl="0" marL="0" rtl="0" algn="l">
                        <a:spcBef>
                          <a:spcPts val="0"/>
                        </a:spcBef>
                        <a:spcAft>
                          <a:spcPts val="0"/>
                        </a:spcAft>
                        <a:buNone/>
                      </a:pPr>
                      <a:r>
                        <a:rPr lang="en" sz="1600">
                          <a:solidFill>
                            <a:srgbClr val="0D0D0D"/>
                          </a:solidFill>
                          <a:latin typeface="Times New Roman"/>
                          <a:ea typeface="Times New Roman"/>
                          <a:cs typeface="Times New Roman"/>
                          <a:sym typeface="Times New Roman"/>
                        </a:rPr>
                        <a:t>Ensure the USB cable provides reliable power transmission without any significant voltage drops/interruptions.</a:t>
                      </a:r>
                      <a:endParaRPr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0D0D0D"/>
                          </a:solidFill>
                          <a:latin typeface="Times New Roman"/>
                          <a:ea typeface="Times New Roman"/>
                          <a:cs typeface="Times New Roman"/>
                          <a:sym typeface="Times New Roman"/>
                        </a:rPr>
                        <a:t>Inspect the USB cable for any physical damage or defects before permanent installation.</a:t>
                      </a:r>
                      <a:endParaRPr sz="1600">
                        <a:solidFill>
                          <a:srgbClr val="0D0D0D"/>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rgbClr val="0D0D0D"/>
                          </a:solidFill>
                          <a:latin typeface="Times New Roman"/>
                          <a:ea typeface="Times New Roman"/>
                          <a:cs typeface="Times New Roman"/>
                          <a:sym typeface="Times New Roman"/>
                        </a:rPr>
                        <a:t>Test the cable for continuity and proper power transmission.</a:t>
                      </a:r>
                      <a:endParaRPr sz="1600">
                        <a:solidFill>
                          <a:srgbClr val="0D0D0D"/>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rgbClr val="0D0D0D"/>
                          </a:solidFill>
                          <a:latin typeface="Times New Roman"/>
                          <a:ea typeface="Times New Roman"/>
                          <a:cs typeface="Times New Roman"/>
                          <a:sym typeface="Times New Roman"/>
                        </a:rPr>
                        <a:t>Perform stress tests by bending and flexing the cable to see if it has the proper durability and longevity.</a:t>
                      </a:r>
                      <a:endParaRPr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141" name="Google Shape;141;p22"/>
          <p:cNvPicPr preferRelativeResize="0"/>
          <p:nvPr/>
        </p:nvPicPr>
        <p:blipFill>
          <a:blip r:embed="rId3">
            <a:alphaModFix/>
          </a:blip>
          <a:stretch>
            <a:fillRect/>
          </a:stretch>
        </p:blipFill>
        <p:spPr>
          <a:xfrm>
            <a:off x="-9" y="4731074"/>
            <a:ext cx="618800" cy="412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853950" y="1304850"/>
            <a:ext cx="7436100" cy="153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5040"/>
              <a:t>0.6</a:t>
            </a:r>
            <a:r>
              <a:rPr lang="en" sz="1040"/>
              <a:t>Microcontroller</a:t>
            </a:r>
            <a:r>
              <a:rPr lang="en" sz="6240"/>
              <a:t> </a:t>
            </a:r>
            <a:r>
              <a:rPr lang="en" sz="2400"/>
              <a:t>+</a:t>
            </a:r>
            <a:r>
              <a:rPr lang="en" sz="5040"/>
              <a:t> 0.132</a:t>
            </a:r>
            <a:r>
              <a:rPr lang="en" sz="1040"/>
              <a:t>VL53L1X</a:t>
            </a:r>
            <a:r>
              <a:rPr lang="en" sz="5040"/>
              <a:t> </a:t>
            </a:r>
            <a:r>
              <a:rPr lang="en" sz="2400"/>
              <a:t>=</a:t>
            </a:r>
            <a:r>
              <a:rPr lang="en" sz="5040"/>
              <a:t> 0.732 </a:t>
            </a:r>
            <a:r>
              <a:rPr lang="en" sz="4440"/>
              <a:t>W</a:t>
            </a:r>
            <a:endParaRPr sz="4440"/>
          </a:p>
        </p:txBody>
      </p:sp>
      <p:sp>
        <p:nvSpPr>
          <p:cNvPr id="147" name="Google Shape;147;p23"/>
          <p:cNvSpPr txBox="1"/>
          <p:nvPr>
            <p:ph idx="1" type="body"/>
          </p:nvPr>
        </p:nvSpPr>
        <p:spPr>
          <a:xfrm>
            <a:off x="853950" y="2919450"/>
            <a:ext cx="7436100" cy="1386000"/>
          </a:xfrm>
          <a:prstGeom prst="rect">
            <a:avLst/>
          </a:prstGeom>
        </p:spPr>
        <p:txBody>
          <a:bodyPr anchorCtr="0" anchor="t" bIns="91425" lIns="91425" spcFirstLastPara="1" rIns="91425" wrap="square" tIns="91425">
            <a:normAutofit fontScale="70000" lnSpcReduction="10000"/>
          </a:bodyPr>
          <a:lstStyle/>
          <a:p>
            <a:pPr indent="0" lvl="0" marL="0" rtl="0" algn="ctr">
              <a:spcBef>
                <a:spcPts val="0"/>
              </a:spcBef>
              <a:spcAft>
                <a:spcPts val="0"/>
              </a:spcAft>
              <a:buNone/>
            </a:pPr>
            <a:r>
              <a:rPr lang="en"/>
              <a:t>Our system’s peak power consumption. With this, we succeeded in making a small, efficient, modular, and highly scalable solution. </a:t>
            </a:r>
            <a:endParaRPr/>
          </a:p>
          <a:p>
            <a:pPr indent="0" lvl="0" marL="0" rtl="0" algn="ctr">
              <a:spcBef>
                <a:spcPts val="1200"/>
              </a:spcBef>
              <a:spcAft>
                <a:spcPts val="1200"/>
              </a:spcAft>
              <a:buNone/>
            </a:pPr>
            <a:r>
              <a:rPr lang="en"/>
              <a:t>From here, the next steps would be to order another PCB to make the module even more sleek, to upgrade the software so that it maintains history of data which could be used for analysis, and add another VL53L1X sensor for the highly unlikely, but possible entry of running persons.</a:t>
            </a:r>
            <a:endParaRPr/>
          </a:p>
        </p:txBody>
      </p:sp>
      <p:pic>
        <p:nvPicPr>
          <p:cNvPr id="148" name="Google Shape;148;p23"/>
          <p:cNvPicPr preferRelativeResize="0"/>
          <p:nvPr/>
        </p:nvPicPr>
        <p:blipFill>
          <a:blip r:embed="rId3">
            <a:alphaModFix/>
          </a:blip>
          <a:stretch>
            <a:fillRect/>
          </a:stretch>
        </p:blipFill>
        <p:spPr>
          <a:xfrm>
            <a:off x="-9" y="4731074"/>
            <a:ext cx="618800" cy="4124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4"/>
          <p:cNvPicPr preferRelativeResize="0"/>
          <p:nvPr/>
        </p:nvPicPr>
        <p:blipFill>
          <a:blip r:embed="rId3">
            <a:alphaModFix/>
          </a:blip>
          <a:stretch>
            <a:fillRect/>
          </a:stretch>
        </p:blipFill>
        <p:spPr>
          <a:xfrm>
            <a:off x="-9" y="4731074"/>
            <a:ext cx="618800" cy="412426"/>
          </a:xfrm>
          <a:prstGeom prst="rect">
            <a:avLst/>
          </a:prstGeom>
          <a:noFill/>
          <a:ln>
            <a:noFill/>
          </a:ln>
        </p:spPr>
      </p:pic>
      <p:pic>
        <p:nvPicPr>
          <p:cNvPr id="154" name="Google Shape;154;p24"/>
          <p:cNvPicPr preferRelativeResize="0"/>
          <p:nvPr/>
        </p:nvPicPr>
        <p:blipFill>
          <a:blip r:embed="rId4">
            <a:alphaModFix/>
          </a:blip>
          <a:stretch>
            <a:fillRect/>
          </a:stretch>
        </p:blipFill>
        <p:spPr>
          <a:xfrm>
            <a:off x="618798" y="640500"/>
            <a:ext cx="1723600" cy="3862502"/>
          </a:xfrm>
          <a:prstGeom prst="rect">
            <a:avLst/>
          </a:prstGeom>
          <a:noFill/>
          <a:ln cap="flat" cmpd="sng" w="19050">
            <a:solidFill>
              <a:schemeClr val="dk1"/>
            </a:solidFill>
            <a:prstDash val="solid"/>
            <a:round/>
            <a:headEnd len="sm" w="sm" type="none"/>
            <a:tailEnd len="sm" w="sm" type="none"/>
          </a:ln>
        </p:spPr>
      </p:pic>
      <p:pic>
        <p:nvPicPr>
          <p:cNvPr id="155" name="Google Shape;155;p24" title="IMG_6261.mp4">
            <a:hlinkClick r:id="rId5"/>
          </p:cNvPr>
          <p:cNvPicPr preferRelativeResize="0"/>
          <p:nvPr/>
        </p:nvPicPr>
        <p:blipFill>
          <a:blip r:embed="rId6">
            <a:alphaModFix/>
          </a:blip>
          <a:stretch>
            <a:fillRect/>
          </a:stretch>
        </p:blipFill>
        <p:spPr>
          <a:xfrm>
            <a:off x="3410325" y="640500"/>
            <a:ext cx="5150000" cy="3862500"/>
          </a:xfrm>
          <a:prstGeom prst="rect">
            <a:avLst/>
          </a:prstGeom>
          <a:noFill/>
          <a:ln cap="flat" cmpd="sng" w="19050">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9" name="Shape 159"/>
        <p:cNvGrpSpPr/>
        <p:nvPr/>
      </p:nvGrpSpPr>
      <p:grpSpPr>
        <a:xfrm>
          <a:off x="0" y="0"/>
          <a:ext cx="0" cy="0"/>
          <a:chOff x="0" y="0"/>
          <a:chExt cx="0" cy="0"/>
        </a:xfrm>
      </p:grpSpPr>
      <p:pic>
        <p:nvPicPr>
          <p:cNvPr id="160" name="Google Shape;160;p25"/>
          <p:cNvPicPr preferRelativeResize="0"/>
          <p:nvPr/>
        </p:nvPicPr>
        <p:blipFill>
          <a:blip r:embed="rId3">
            <a:alphaModFix/>
          </a:blip>
          <a:stretch>
            <a:fillRect/>
          </a:stretch>
        </p:blipFill>
        <p:spPr>
          <a:xfrm>
            <a:off x="0" y="6075"/>
            <a:ext cx="9144000" cy="5143500"/>
          </a:xfrm>
          <a:prstGeom prst="rect">
            <a:avLst/>
          </a:prstGeom>
          <a:noFill/>
          <a:ln>
            <a:noFill/>
          </a:ln>
        </p:spPr>
      </p:pic>
      <p:sp>
        <p:nvSpPr>
          <p:cNvPr id="161" name="Google Shape;161;p25"/>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 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853950" y="1304850"/>
            <a:ext cx="7436100" cy="1538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60</a:t>
            </a:r>
            <a:r>
              <a:rPr lang="en"/>
              <a:t>%</a:t>
            </a:r>
            <a:endParaRPr/>
          </a:p>
        </p:txBody>
      </p:sp>
      <p:sp>
        <p:nvSpPr>
          <p:cNvPr id="80" name="Google Shape;80;p14"/>
          <p:cNvSpPr txBox="1"/>
          <p:nvPr>
            <p:ph type="title"/>
          </p:nvPr>
        </p:nvSpPr>
        <p:spPr>
          <a:xfrm>
            <a:off x="853950" y="1304850"/>
            <a:ext cx="7436100" cy="1538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30%</a:t>
            </a:r>
            <a:endParaRPr/>
          </a:p>
        </p:txBody>
      </p:sp>
      <p:sp>
        <p:nvSpPr>
          <p:cNvPr id="81" name="Google Shape;81;p14"/>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Is the average total energy consumption by HVAC in most buildings.</a:t>
            </a:r>
            <a:endParaRPr/>
          </a:p>
        </p:txBody>
      </p:sp>
      <p:sp>
        <p:nvSpPr>
          <p:cNvPr id="82" name="Google Shape;82;p14"/>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Is the average total energy consumption by HVAC in laboratory buildings.</a:t>
            </a:r>
            <a:endParaRPr/>
          </a:p>
        </p:txBody>
      </p:sp>
      <p:pic>
        <p:nvPicPr>
          <p:cNvPr id="83" name="Google Shape;83;p14"/>
          <p:cNvPicPr preferRelativeResize="0"/>
          <p:nvPr/>
        </p:nvPicPr>
        <p:blipFill>
          <a:blip r:embed="rId3">
            <a:alphaModFix/>
          </a:blip>
          <a:stretch>
            <a:fillRect/>
          </a:stretch>
        </p:blipFill>
        <p:spPr>
          <a:xfrm>
            <a:off x="-9" y="4731074"/>
            <a:ext cx="618800" cy="4124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0"/>
                                        </p:tgtEl>
                                      </p:cBhvr>
                                    </p:animEffect>
                                    <p:set>
                                      <p:cBhvr>
                                        <p:cTn dur="1" fill="hold">
                                          <p:stCondLst>
                                            <p:cond delay="1000"/>
                                          </p:stCondLst>
                                        </p:cTn>
                                        <p:tgtEl>
                                          <p:spTgt spid="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1"/>
                                        </p:tgtEl>
                                      </p:cBhvr>
                                    </p:animEffect>
                                    <p:set>
                                      <p:cBhvr>
                                        <p:cTn dur="1" fill="hold">
                                          <p:stCondLst>
                                            <p:cond delay="1000"/>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Why does occupancy count matter?</a:t>
            </a:r>
            <a:endParaRPr/>
          </a:p>
        </p:txBody>
      </p:sp>
      <p:pic>
        <p:nvPicPr>
          <p:cNvPr id="89" name="Google Shape;89;p15"/>
          <p:cNvPicPr preferRelativeResize="0"/>
          <p:nvPr/>
        </p:nvPicPr>
        <p:blipFill>
          <a:blip r:embed="rId3">
            <a:alphaModFix/>
          </a:blip>
          <a:stretch>
            <a:fillRect/>
          </a:stretch>
        </p:blipFill>
        <p:spPr>
          <a:xfrm>
            <a:off x="-9" y="4731074"/>
            <a:ext cx="618800" cy="4124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4844700" y="1397350"/>
            <a:ext cx="4045200" cy="1318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chemeClr val="lt1"/>
                </a:solidFill>
              </a:rPr>
              <a:t>The Objective</a:t>
            </a:r>
            <a:endParaRPr>
              <a:solidFill>
                <a:schemeClr val="lt1"/>
              </a:solidFill>
            </a:endParaRPr>
          </a:p>
        </p:txBody>
      </p:sp>
      <p:pic>
        <p:nvPicPr>
          <p:cNvPr id="95" name="Google Shape;95;p16"/>
          <p:cNvPicPr preferRelativeResize="0"/>
          <p:nvPr/>
        </p:nvPicPr>
        <p:blipFill>
          <a:blip r:embed="rId3">
            <a:alphaModFix/>
          </a:blip>
          <a:stretch>
            <a:fillRect/>
          </a:stretch>
        </p:blipFill>
        <p:spPr>
          <a:xfrm>
            <a:off x="-928750" y="771550"/>
            <a:ext cx="6083300" cy="4562475"/>
          </a:xfrm>
          <a:prstGeom prst="rect">
            <a:avLst/>
          </a:prstGeom>
          <a:noFill/>
          <a:ln>
            <a:noFill/>
          </a:ln>
        </p:spPr>
      </p:pic>
      <p:pic>
        <p:nvPicPr>
          <p:cNvPr id="96" name="Google Shape;96;p16"/>
          <p:cNvPicPr preferRelativeResize="0"/>
          <p:nvPr/>
        </p:nvPicPr>
        <p:blipFill>
          <a:blip r:embed="rId4">
            <a:alphaModFix/>
          </a:blip>
          <a:stretch>
            <a:fillRect/>
          </a:stretch>
        </p:blipFill>
        <p:spPr>
          <a:xfrm>
            <a:off x="-9" y="4731074"/>
            <a:ext cx="618800" cy="412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Solution</a:t>
            </a:r>
            <a:endParaRPr/>
          </a:p>
        </p:txBody>
      </p:sp>
      <p:pic>
        <p:nvPicPr>
          <p:cNvPr id="102" name="Google Shape;102;p17"/>
          <p:cNvPicPr preferRelativeResize="0"/>
          <p:nvPr/>
        </p:nvPicPr>
        <p:blipFill>
          <a:blip r:embed="rId3">
            <a:alphaModFix/>
          </a:blip>
          <a:stretch>
            <a:fillRect/>
          </a:stretch>
        </p:blipFill>
        <p:spPr>
          <a:xfrm>
            <a:off x="2400250" y="1211350"/>
            <a:ext cx="4712450" cy="3534350"/>
          </a:xfrm>
          <a:prstGeom prst="rect">
            <a:avLst/>
          </a:prstGeom>
          <a:noFill/>
          <a:ln>
            <a:noFill/>
          </a:ln>
        </p:spPr>
      </p:pic>
      <p:pic>
        <p:nvPicPr>
          <p:cNvPr id="103" name="Google Shape;103;p17"/>
          <p:cNvPicPr preferRelativeResize="0"/>
          <p:nvPr/>
        </p:nvPicPr>
        <p:blipFill>
          <a:blip r:embed="rId4">
            <a:alphaModFix/>
          </a:blip>
          <a:stretch>
            <a:fillRect/>
          </a:stretch>
        </p:blipFill>
        <p:spPr>
          <a:xfrm>
            <a:off x="-9" y="4731074"/>
            <a:ext cx="618800" cy="4124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700">
                <a:latin typeface="Raleway"/>
                <a:ea typeface="Raleway"/>
                <a:cs typeface="Raleway"/>
                <a:sym typeface="Raleway"/>
              </a:rPr>
              <a:t>Design Choices</a:t>
            </a:r>
            <a:endParaRPr b="1" sz="2700">
              <a:latin typeface="Raleway"/>
              <a:ea typeface="Raleway"/>
              <a:cs typeface="Raleway"/>
              <a:sym typeface="Raleway"/>
            </a:endParaRPr>
          </a:p>
        </p:txBody>
      </p:sp>
      <p:pic>
        <p:nvPicPr>
          <p:cNvPr id="109" name="Google Shape;109;p18"/>
          <p:cNvPicPr preferRelativeResize="0"/>
          <p:nvPr/>
        </p:nvPicPr>
        <p:blipFill>
          <a:blip r:embed="rId3">
            <a:alphaModFix/>
          </a:blip>
          <a:stretch>
            <a:fillRect/>
          </a:stretch>
        </p:blipFill>
        <p:spPr>
          <a:xfrm>
            <a:off x="3245700" y="101702"/>
            <a:ext cx="5774476" cy="4330751"/>
          </a:xfrm>
          <a:prstGeom prst="rect">
            <a:avLst/>
          </a:prstGeom>
          <a:noFill/>
          <a:ln>
            <a:noFill/>
          </a:ln>
        </p:spPr>
      </p:pic>
      <p:pic>
        <p:nvPicPr>
          <p:cNvPr id="110" name="Google Shape;110;p18"/>
          <p:cNvPicPr preferRelativeResize="0"/>
          <p:nvPr/>
        </p:nvPicPr>
        <p:blipFill>
          <a:blip r:embed="rId4">
            <a:alphaModFix/>
          </a:blip>
          <a:stretch>
            <a:fillRect/>
          </a:stretch>
        </p:blipFill>
        <p:spPr>
          <a:xfrm>
            <a:off x="419100" y="544700"/>
            <a:ext cx="2583575" cy="3444751"/>
          </a:xfrm>
          <a:prstGeom prst="rect">
            <a:avLst/>
          </a:prstGeom>
          <a:noFill/>
          <a:ln cap="flat" cmpd="sng" w="19050">
            <a:solidFill>
              <a:schemeClr val="dk1"/>
            </a:solidFill>
            <a:prstDash val="solid"/>
            <a:round/>
            <a:headEnd len="sm" w="sm" type="none"/>
            <a:tailEnd len="sm" w="sm" type="none"/>
          </a:ln>
        </p:spPr>
      </p:pic>
      <p:pic>
        <p:nvPicPr>
          <p:cNvPr id="111" name="Google Shape;111;p18"/>
          <p:cNvPicPr preferRelativeResize="0"/>
          <p:nvPr/>
        </p:nvPicPr>
        <p:blipFill>
          <a:blip r:embed="rId5">
            <a:alphaModFix/>
          </a:blip>
          <a:stretch>
            <a:fillRect/>
          </a:stretch>
        </p:blipFill>
        <p:spPr>
          <a:xfrm>
            <a:off x="-9" y="4731074"/>
            <a:ext cx="618800" cy="412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423600" y="101850"/>
            <a:ext cx="8296800" cy="15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High Level Requirements</a:t>
            </a:r>
            <a:endParaRPr/>
          </a:p>
        </p:txBody>
      </p:sp>
      <p:sp>
        <p:nvSpPr>
          <p:cNvPr id="117" name="Google Shape;117;p19"/>
          <p:cNvSpPr txBox="1"/>
          <p:nvPr/>
        </p:nvSpPr>
        <p:spPr>
          <a:xfrm>
            <a:off x="423600" y="1740600"/>
            <a:ext cx="30000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Times New Roman"/>
              <a:buChar char="➢"/>
            </a:pPr>
            <a:r>
              <a:rPr b="1" lang="en">
                <a:solidFill>
                  <a:schemeClr val="lt1"/>
                </a:solidFill>
                <a:latin typeface="Times New Roman"/>
                <a:ea typeface="Times New Roman"/>
                <a:cs typeface="Times New Roman"/>
                <a:sym typeface="Times New Roman"/>
              </a:rPr>
              <a:t>Accuracy/precision</a:t>
            </a:r>
            <a:r>
              <a:rPr b="1" lang="en">
                <a:solidFill>
                  <a:schemeClr val="lt1"/>
                </a:solidFill>
                <a:latin typeface="Times New Roman"/>
                <a:ea typeface="Times New Roman"/>
                <a:cs typeface="Times New Roman"/>
                <a:sym typeface="Times New Roman"/>
              </a:rPr>
              <a:t> of count</a:t>
            </a:r>
            <a:endParaRPr b="1">
              <a:solidFill>
                <a:schemeClr val="lt1"/>
              </a:solidFill>
              <a:latin typeface="Times New Roman"/>
              <a:ea typeface="Times New Roman"/>
              <a:cs typeface="Times New Roman"/>
              <a:sym typeface="Times New Roman"/>
            </a:endParaRPr>
          </a:p>
          <a:p>
            <a:pPr indent="0" lvl="0" marL="457200" rtl="0" algn="l">
              <a:spcBef>
                <a:spcPts val="0"/>
              </a:spcBef>
              <a:spcAft>
                <a:spcPts val="0"/>
              </a:spcAft>
              <a:buNone/>
            </a:pPr>
            <a:r>
              <a:t/>
            </a:r>
            <a:endParaRPr b="1">
              <a:solidFill>
                <a:schemeClr val="lt1"/>
              </a:solidFill>
              <a:latin typeface="Times New Roman"/>
              <a:ea typeface="Times New Roman"/>
              <a:cs typeface="Times New Roman"/>
              <a:sym typeface="Times New Roman"/>
            </a:endParaRPr>
          </a:p>
          <a:p>
            <a:pPr indent="0" lvl="0" marL="457200" rtl="0" algn="l">
              <a:spcBef>
                <a:spcPts val="0"/>
              </a:spcBef>
              <a:spcAft>
                <a:spcPts val="0"/>
              </a:spcAft>
              <a:buNone/>
            </a:pPr>
            <a:r>
              <a:rPr lang="en">
                <a:solidFill>
                  <a:schemeClr val="lt1"/>
                </a:solidFill>
                <a:latin typeface="Times New Roman"/>
                <a:ea typeface="Times New Roman"/>
                <a:cs typeface="Times New Roman"/>
                <a:sym typeface="Times New Roman"/>
              </a:rPr>
              <a:t>The count must be exact for up to six occupants, and correct within plus/minus of one person for up to twelve. Since this project is being used as a dependency for a much bigger system, precision and accuracy are important.</a:t>
            </a:r>
            <a:endParaRPr sz="1600">
              <a:solidFill>
                <a:schemeClr val="lt1"/>
              </a:solidFill>
            </a:endParaRPr>
          </a:p>
        </p:txBody>
      </p:sp>
      <p:sp>
        <p:nvSpPr>
          <p:cNvPr id="118" name="Google Shape;118;p19"/>
          <p:cNvSpPr txBox="1"/>
          <p:nvPr/>
        </p:nvSpPr>
        <p:spPr>
          <a:xfrm>
            <a:off x="3324225" y="1740600"/>
            <a:ext cx="26100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Times New Roman"/>
              <a:buChar char="➢"/>
            </a:pPr>
            <a:r>
              <a:rPr b="1" lang="en">
                <a:solidFill>
                  <a:schemeClr val="lt1"/>
                </a:solidFill>
                <a:latin typeface="Times New Roman"/>
                <a:ea typeface="Times New Roman"/>
                <a:cs typeface="Times New Roman"/>
                <a:sym typeface="Times New Roman"/>
              </a:rPr>
              <a:t>Update Frequency</a:t>
            </a:r>
            <a:endParaRPr b="1">
              <a:solidFill>
                <a:schemeClr val="lt1"/>
              </a:solidFill>
              <a:latin typeface="Times New Roman"/>
              <a:ea typeface="Times New Roman"/>
              <a:cs typeface="Times New Roman"/>
              <a:sym typeface="Times New Roman"/>
            </a:endParaRPr>
          </a:p>
          <a:p>
            <a:pPr indent="0" lvl="0" marL="914400" rtl="0" algn="l">
              <a:spcBef>
                <a:spcPts val="0"/>
              </a:spcBef>
              <a:spcAft>
                <a:spcPts val="0"/>
              </a:spcAft>
              <a:buNone/>
            </a:pPr>
            <a:r>
              <a:t/>
            </a:r>
            <a:endParaRPr b="1">
              <a:solidFill>
                <a:schemeClr val="lt1"/>
              </a:solidFill>
              <a:latin typeface="Times New Roman"/>
              <a:ea typeface="Times New Roman"/>
              <a:cs typeface="Times New Roman"/>
              <a:sym typeface="Times New Roman"/>
            </a:endParaRPr>
          </a:p>
          <a:p>
            <a:pPr indent="0" lvl="0" marL="457200" rtl="0" algn="l">
              <a:spcBef>
                <a:spcPts val="0"/>
              </a:spcBef>
              <a:spcAft>
                <a:spcPts val="0"/>
              </a:spcAft>
              <a:buNone/>
            </a:pPr>
            <a:r>
              <a:rPr lang="en">
                <a:solidFill>
                  <a:schemeClr val="lt1"/>
                </a:solidFill>
                <a:latin typeface="Times New Roman"/>
                <a:ea typeface="Times New Roman"/>
                <a:cs typeface="Times New Roman"/>
                <a:sym typeface="Times New Roman"/>
              </a:rPr>
              <a:t>The actual display should update between two to ten times per minute. This is to ensure that our count is considered live and makes an impact on the energy-saving and HVAC procedures that will ensue.</a:t>
            </a:r>
            <a:endParaRPr>
              <a:solidFill>
                <a:schemeClr val="lt1"/>
              </a:solidFill>
              <a:latin typeface="Times New Roman"/>
              <a:ea typeface="Times New Roman"/>
              <a:cs typeface="Times New Roman"/>
              <a:sym typeface="Times New Roman"/>
            </a:endParaRPr>
          </a:p>
        </p:txBody>
      </p:sp>
      <p:sp>
        <p:nvSpPr>
          <p:cNvPr id="119" name="Google Shape;119;p19"/>
          <p:cNvSpPr txBox="1"/>
          <p:nvPr/>
        </p:nvSpPr>
        <p:spPr>
          <a:xfrm>
            <a:off x="5720400" y="1740600"/>
            <a:ext cx="30000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Times New Roman"/>
              <a:buChar char="➢"/>
            </a:pPr>
            <a:r>
              <a:rPr b="1" lang="en">
                <a:solidFill>
                  <a:schemeClr val="lt1"/>
                </a:solidFill>
                <a:latin typeface="Times New Roman"/>
                <a:ea typeface="Times New Roman"/>
                <a:cs typeface="Times New Roman"/>
                <a:sym typeface="Times New Roman"/>
              </a:rPr>
              <a:t>Universal Compatibility</a:t>
            </a:r>
            <a:endParaRPr b="1">
              <a:solidFill>
                <a:schemeClr val="lt1"/>
              </a:solidFill>
              <a:latin typeface="Times New Roman"/>
              <a:ea typeface="Times New Roman"/>
              <a:cs typeface="Times New Roman"/>
              <a:sym typeface="Times New Roman"/>
            </a:endParaRPr>
          </a:p>
          <a:p>
            <a:pPr indent="0" lvl="0" marL="914400" rtl="0" algn="l">
              <a:spcBef>
                <a:spcPts val="0"/>
              </a:spcBef>
              <a:spcAft>
                <a:spcPts val="0"/>
              </a:spcAft>
              <a:buNone/>
            </a:pPr>
            <a:r>
              <a:t/>
            </a:r>
            <a:endParaRPr b="1">
              <a:solidFill>
                <a:schemeClr val="lt1"/>
              </a:solidFill>
              <a:latin typeface="Times New Roman"/>
              <a:ea typeface="Times New Roman"/>
              <a:cs typeface="Times New Roman"/>
              <a:sym typeface="Times New Roman"/>
            </a:endParaRPr>
          </a:p>
          <a:p>
            <a:pPr indent="0" lvl="0" marL="457200" rtl="0" algn="l">
              <a:spcBef>
                <a:spcPts val="0"/>
              </a:spcBef>
              <a:spcAft>
                <a:spcPts val="0"/>
              </a:spcAft>
              <a:buNone/>
            </a:pPr>
            <a:r>
              <a:rPr lang="en">
                <a:solidFill>
                  <a:schemeClr val="lt1"/>
                </a:solidFill>
                <a:latin typeface="Times New Roman"/>
                <a:ea typeface="Times New Roman"/>
                <a:cs typeface="Times New Roman"/>
                <a:sym typeface="Times New Roman"/>
              </a:rPr>
              <a:t>Output data will be transferred via a wireless (WiFi) connection to a display. The microcontroller we are using has a built-in web interface that we will use for universal access for users of the project.</a:t>
            </a:r>
            <a:endParaRPr>
              <a:solidFill>
                <a:schemeClr val="lt1"/>
              </a:solidFill>
              <a:latin typeface="Times New Roman"/>
              <a:ea typeface="Times New Roman"/>
              <a:cs typeface="Times New Roman"/>
              <a:sym typeface="Times New Roman"/>
            </a:endParaRPr>
          </a:p>
        </p:txBody>
      </p:sp>
      <p:pic>
        <p:nvPicPr>
          <p:cNvPr id="120" name="Google Shape;120;p19"/>
          <p:cNvPicPr preferRelativeResize="0"/>
          <p:nvPr/>
        </p:nvPicPr>
        <p:blipFill>
          <a:blip r:embed="rId3">
            <a:alphaModFix/>
          </a:blip>
          <a:stretch>
            <a:fillRect/>
          </a:stretch>
        </p:blipFill>
        <p:spPr>
          <a:xfrm>
            <a:off x="-9" y="4731074"/>
            <a:ext cx="618800" cy="412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Control Unit Subsystem</a:t>
            </a:r>
            <a:endParaRPr/>
          </a:p>
        </p:txBody>
      </p:sp>
      <p:graphicFrame>
        <p:nvGraphicFramePr>
          <p:cNvPr id="126" name="Google Shape;126;p20"/>
          <p:cNvGraphicFramePr/>
          <p:nvPr/>
        </p:nvGraphicFramePr>
        <p:xfrm>
          <a:off x="618800" y="1180150"/>
          <a:ext cx="3000000" cy="3000000"/>
        </p:xfrm>
        <a:graphic>
          <a:graphicData uri="http://schemas.openxmlformats.org/drawingml/2006/table">
            <a:tbl>
              <a:tblPr>
                <a:noFill/>
                <a:tableStyleId>{401AE5FE-5DB4-4AD4-9DFA-B3F00B1F03BA}</a:tableStyleId>
              </a:tblPr>
              <a:tblGrid>
                <a:gridCol w="3647925"/>
                <a:gridCol w="4548625"/>
              </a:tblGrid>
              <a:tr h="226400">
                <a:tc>
                  <a:txBody>
                    <a:bodyPr/>
                    <a:lstStyle/>
                    <a:p>
                      <a:pPr indent="0" lvl="0" marL="0" rtl="0" algn="l">
                        <a:spcBef>
                          <a:spcPts val="0"/>
                        </a:spcBef>
                        <a:spcAft>
                          <a:spcPts val="0"/>
                        </a:spcAft>
                        <a:buNone/>
                      </a:pPr>
                      <a:r>
                        <a:rPr b="1" lang="en" sz="1600">
                          <a:latin typeface="Times New Roman"/>
                          <a:ea typeface="Times New Roman"/>
                          <a:cs typeface="Times New Roman"/>
                          <a:sym typeface="Times New Roman"/>
                        </a:rPr>
                        <a:t>Requirements</a:t>
                      </a:r>
                      <a:endParaRPr b="1"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Times New Roman"/>
                          <a:ea typeface="Times New Roman"/>
                          <a:cs typeface="Times New Roman"/>
                          <a:sym typeface="Times New Roman"/>
                        </a:rPr>
                        <a:t>Verification</a:t>
                      </a:r>
                      <a:endParaRPr b="1"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590050">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The ESP8266 should maintain an accurate count of how many people are in the room.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The count must be exact for up to six occupants, and correct within plus/minus of one person for up to twelve. </a:t>
                      </a:r>
                      <a:endParaRPr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Simulate movements between Zone 1 and 2 and verify that the room count adjusts accordingly</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Test edge cases such as rapid movements or simultaneous movements from multiple targets</a:t>
                      </a:r>
                      <a:endParaRPr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590050">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Data summaries must be transmitted over WiFi to a digital display device. The actual display should update between two to ten times per minute.</a:t>
                      </a:r>
                      <a:endParaRPr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Ensure reliable and secure data transmission</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Test the stability and speed of WiFi transmission under various network conditions</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Conduct stress tests to ensure system can handle a high volume of data transmissions</a:t>
                      </a:r>
                      <a:endParaRPr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127" name="Google Shape;127;p20"/>
          <p:cNvPicPr preferRelativeResize="0"/>
          <p:nvPr/>
        </p:nvPicPr>
        <p:blipFill>
          <a:blip r:embed="rId3">
            <a:alphaModFix/>
          </a:blip>
          <a:stretch>
            <a:fillRect/>
          </a:stretch>
        </p:blipFill>
        <p:spPr>
          <a:xfrm>
            <a:off x="-9" y="4731074"/>
            <a:ext cx="618800" cy="412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Sensor</a:t>
            </a:r>
            <a:r>
              <a:rPr lang="en"/>
              <a:t> Subsystem</a:t>
            </a:r>
            <a:endParaRPr/>
          </a:p>
        </p:txBody>
      </p:sp>
      <p:graphicFrame>
        <p:nvGraphicFramePr>
          <p:cNvPr id="133" name="Google Shape;133;p21"/>
          <p:cNvGraphicFramePr/>
          <p:nvPr/>
        </p:nvGraphicFramePr>
        <p:xfrm>
          <a:off x="618800" y="1211350"/>
          <a:ext cx="3000000" cy="3000000"/>
        </p:xfrm>
        <a:graphic>
          <a:graphicData uri="http://schemas.openxmlformats.org/drawingml/2006/table">
            <a:tbl>
              <a:tblPr>
                <a:noFill/>
                <a:tableStyleId>{401AE5FE-5DB4-4AD4-9DFA-B3F00B1F03BA}</a:tableStyleId>
              </a:tblPr>
              <a:tblGrid>
                <a:gridCol w="4098275"/>
                <a:gridCol w="4098275"/>
              </a:tblGrid>
              <a:tr h="455850">
                <a:tc>
                  <a:txBody>
                    <a:bodyPr/>
                    <a:lstStyle/>
                    <a:p>
                      <a:pPr indent="0" lvl="0" marL="0" rtl="0" algn="l">
                        <a:spcBef>
                          <a:spcPts val="0"/>
                        </a:spcBef>
                        <a:spcAft>
                          <a:spcPts val="0"/>
                        </a:spcAft>
                        <a:buNone/>
                      </a:pPr>
                      <a:r>
                        <a:rPr b="1" lang="en" sz="1600">
                          <a:latin typeface="Times New Roman"/>
                          <a:ea typeface="Times New Roman"/>
                          <a:cs typeface="Times New Roman"/>
                          <a:sym typeface="Times New Roman"/>
                        </a:rPr>
                        <a:t>Requirements</a:t>
                      </a:r>
                      <a:endParaRPr b="1"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Times New Roman"/>
                          <a:ea typeface="Times New Roman"/>
                          <a:cs typeface="Times New Roman"/>
                          <a:sym typeface="Times New Roman"/>
                        </a:rPr>
                        <a:t>Verification</a:t>
                      </a:r>
                      <a:endParaRPr b="1"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531950">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The VL53L1X sensor must accurately detect individuals within a range of up to 4 meters, catering to small to medium-sized rooms. The detection error has to be minimal to ensure precision</a:t>
                      </a:r>
                      <a:endParaRPr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We will conduct field tests to test out the sensor's detection range and accuracy, by having individuals moving at different speeds and distances up to 4 meters to verify the sensor's performance.</a:t>
                      </a:r>
                      <a:endParaRPr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531950">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The sensor needs to be able to accurately capture a fast ranging frequency of up to 50 Hz. </a:t>
                      </a:r>
                      <a:endParaRPr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Times New Roman"/>
                          <a:ea typeface="Times New Roman"/>
                          <a:cs typeface="Times New Roman"/>
                          <a:sym typeface="Times New Roman"/>
                        </a:rPr>
                        <a:t>We will simulate scenarios where individuals cross the detection zone rapidly, and measure sensor response time to see if it satisfies the 50 Hz requirement</a:t>
                      </a:r>
                      <a:endParaRPr sz="1600">
                        <a:latin typeface="Times New Roman"/>
                        <a:ea typeface="Times New Roman"/>
                        <a:cs typeface="Times New Roman"/>
                        <a:sym typeface="Times New Roman"/>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134" name="Google Shape;134;p21"/>
          <p:cNvPicPr preferRelativeResize="0"/>
          <p:nvPr/>
        </p:nvPicPr>
        <p:blipFill>
          <a:blip r:embed="rId3">
            <a:alphaModFix/>
          </a:blip>
          <a:stretch>
            <a:fillRect/>
          </a:stretch>
        </p:blipFill>
        <p:spPr>
          <a:xfrm>
            <a:off x="-9" y="4731074"/>
            <a:ext cx="618800" cy="4124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