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283" r:id="rId2"/>
    <p:sldId id="282" r:id="rId3"/>
    <p:sldId id="277" r:id="rId4"/>
    <p:sldId id="293" r:id="rId5"/>
    <p:sldId id="296" r:id="rId6"/>
    <p:sldId id="263" r:id="rId7"/>
    <p:sldId id="279" r:id="rId8"/>
    <p:sldId id="297" r:id="rId9"/>
    <p:sldId id="303" r:id="rId10"/>
    <p:sldId id="264" r:id="rId11"/>
    <p:sldId id="304" r:id="rId12"/>
    <p:sldId id="306" r:id="rId13"/>
    <p:sldId id="305" r:id="rId14"/>
    <p:sldId id="298" r:id="rId15"/>
    <p:sldId id="30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SaRiTD9uDhGJ3nUfwohnl+c0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840"/>
  </p:normalViewPr>
  <p:slideViewPr>
    <p:cSldViewPr snapToGrid="0" snapToObjects="1">
      <p:cViewPr varScale="1">
        <p:scale>
          <a:sx n="96" d="100"/>
          <a:sy n="96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customschemas.google.com/relationships/presentationmetadata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36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29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5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30;p17">
            <a:extLst>
              <a:ext uri="{FF2B5EF4-FFF2-40B4-BE49-F238E27FC236}">
                <a16:creationId xmlns:a16="http://schemas.microsoft.com/office/drawing/2014/main" id="{A6DFE4EB-C21B-0044-A64A-B976F750027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C1FA7C40-A5CF-024C-8FE8-5396C6906587}"/>
              </a:ext>
            </a:extLst>
          </p:cNvPr>
          <p:cNvSpPr/>
          <p:nvPr/>
        </p:nvSpPr>
        <p:spPr>
          <a:xfrm rot="10800000" flipH="1">
            <a:off x="-1" y="8163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249122D5-F0B6-6948-B395-9DF02DCB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8164"/>
            <a:ext cx="12192000" cy="6858000"/>
          </a:xfrm>
          <a:prstGeom prst="rect">
            <a:avLst/>
          </a:prstGeom>
        </p:spPr>
      </p:pic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134035" y="2553964"/>
            <a:ext cx="9923929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lt1"/>
                </a:solidFill>
                <a:latin typeface="+mn-lt"/>
                <a:sym typeface="Helvetica Neue"/>
              </a:rPr>
              <a:t>ECEB Submetering</a:t>
            </a:r>
            <a:endParaRPr sz="4500" dirty="0">
              <a:latin typeface="+mn-lt"/>
            </a:endParaRPr>
          </a:p>
          <a:p>
            <a:pPr lvl="0" algn="ctr">
              <a:spcBef>
                <a:spcPts val="600"/>
              </a:spcBef>
            </a:pPr>
            <a:r>
              <a:rPr lang="en-US" sz="25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Electrical &amp; Computer Engineering</a:t>
            </a:r>
          </a:p>
          <a:p>
            <a:pPr lvl="0" algn="ctr">
              <a:spcBef>
                <a:spcPts val="600"/>
              </a:spcBef>
            </a:pPr>
            <a:endParaRPr lang="en-US" sz="2500" dirty="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lvl="0" algn="ctr">
              <a:spcBef>
                <a:spcPts val="600"/>
              </a:spcBef>
            </a:pPr>
            <a:r>
              <a:rPr lang="en-US" sz="18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Team 75</a:t>
            </a:r>
          </a:p>
          <a:p>
            <a:pPr lvl="0" algn="ctr">
              <a:spcBef>
                <a:spcPts val="600"/>
              </a:spcBef>
            </a:pPr>
            <a:r>
              <a:rPr lang="en-US" sz="1800" dirty="0" err="1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Aleksai</a:t>
            </a:r>
            <a:r>
              <a:rPr lang="en-US" sz="1800" dirty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Herrera, Mike Lee, Jonathan Izurieta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BAA0E1-3AE3-CC42-A2EA-C66D0BE9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852965"/>
            <a:ext cx="2909982" cy="754082"/>
          </a:xfrm>
          <a:prstGeom prst="rect">
            <a:avLst/>
          </a:prstGeom>
        </p:spPr>
      </p:pic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C6D8374-322F-A84C-B20A-504C6528FDDA}"/>
              </a:ext>
            </a:extLst>
          </p:cNvPr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300" dirty="0">
                <a:solidFill>
                  <a:schemeClr val="bg1"/>
                </a:solidFill>
                <a:latin typeface="+mn-lt"/>
                <a:sym typeface="Helvetica Neue Light"/>
              </a:rPr>
              <a:t>04/30/2024</a:t>
            </a:r>
            <a:endParaRPr sz="18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597213" y="5739216"/>
            <a:ext cx="11024170" cy="6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rPr lang="en-US" sz="1600" dirty="0">
                <a:solidFill>
                  <a:schemeClr val="dk1"/>
                </a:solidFill>
                <a:latin typeface="+mn-lt"/>
                <a:sym typeface="Helvetica Neue Light"/>
              </a:rPr>
              <a:t>Results of testing a purely capacitive load and an RC load versus theoretical computation</a:t>
            </a:r>
            <a:endParaRPr sz="1600" dirty="0">
              <a:latin typeface="+mn-lt"/>
            </a:endParaRPr>
          </a:p>
        </p:txBody>
      </p:sp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5DE4B35C-AD2D-8148-A3D7-1E1ED790923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97A51456-7BB9-BA42-8AC0-3FBAA7ADE33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3DE14F04-2DDF-9A49-941F-4E19DD8F838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4F39A5D-F812-0B44-A021-03BEB2D97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F16B2361-653D-7E4D-8721-180599C301C2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Testing Results</a:t>
            </a:r>
          </a:p>
        </p:txBody>
      </p:sp>
      <p:sp>
        <p:nvSpPr>
          <p:cNvPr id="17" name="Google Shape;100;p1">
            <a:extLst>
              <a:ext uri="{FF2B5EF4-FFF2-40B4-BE49-F238E27FC236}">
                <a16:creationId xmlns:a16="http://schemas.microsoft.com/office/drawing/2014/main" id="{AC844609-CFC1-CC48-88D3-321A0E2CF25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489B975-A7D9-FFB6-FE1B-12EFACE9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393" y="953115"/>
            <a:ext cx="8283213" cy="47691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437A156D-2491-BC45-8821-E6E91300B5E7}"/>
              </a:ext>
            </a:extLst>
          </p:cNvPr>
          <p:cNvSpPr txBox="1">
            <a:spLocks/>
          </p:cNvSpPr>
          <p:nvPr/>
        </p:nvSpPr>
        <p:spPr>
          <a:xfrm>
            <a:off x="6994358" y="1072271"/>
            <a:ext cx="481465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Phase Angle &amp; Power Factor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Real Power from average of instantaneous power</a:t>
            </a:r>
          </a:p>
          <a:p>
            <a:pPr lvl="0">
              <a:buSzPts val="3000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Apparent Power from </a:t>
            </a:r>
            <a:r>
              <a:rPr lang="en-US" sz="2000" b="1" dirty="0" err="1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Vrms</a:t>
            </a: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and </a:t>
            </a:r>
            <a:r>
              <a:rPr lang="en-US" sz="2000" b="1" dirty="0" err="1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Irms</a:t>
            </a: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PF = Real/Apparent</a:t>
            </a:r>
          </a:p>
        </p:txBody>
      </p:sp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97141C35-034B-BD48-9DBA-A6DC36FAC02E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D354894F-4210-BB43-BDC6-416661DF59D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0" name="Google Shape;145;p7">
            <a:extLst>
              <a:ext uri="{FF2B5EF4-FFF2-40B4-BE49-F238E27FC236}">
                <a16:creationId xmlns:a16="http://schemas.microsoft.com/office/drawing/2014/main" id="{4AFACD53-5077-234E-905A-D4B3CFE823D1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1832F9A-ADFA-F649-A8F1-4BD8703A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2" name="Google Shape;100;p1">
            <a:extLst>
              <a:ext uri="{FF2B5EF4-FFF2-40B4-BE49-F238E27FC236}">
                <a16:creationId xmlns:a16="http://schemas.microsoft.com/office/drawing/2014/main" id="{A2F7F1E2-9263-0A49-A3FB-1F9BB33F0DAF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Calculation Theory</a:t>
            </a: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B4E36F0B-D2B8-A946-949D-489514D6481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58EB593-EAFC-32FB-D3ED-6F00B2D5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40" y="4010526"/>
            <a:ext cx="2642690" cy="23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BFF1D50-09EB-6546-BD4C-2607B450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8" y="1334278"/>
            <a:ext cx="6037968" cy="48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6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7;p7">
            <a:extLst>
              <a:ext uri="{FF2B5EF4-FFF2-40B4-BE49-F238E27FC236}">
                <a16:creationId xmlns:a16="http://schemas.microsoft.com/office/drawing/2014/main" id="{BC43AD2D-5D81-7F48-BDB1-FF7D6C2C2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11" y="1334279"/>
            <a:ext cx="1040348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Design Challenges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Linear Regulator or Buck Converter for stepping down Voltage to 3.3V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What cut off frequency to use for Low Pass RC filter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Making sure voltage was in safe range for ESP32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Failures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Buck Converter failed to provide 3.3V despite following datasheet (11.7 V-&gt;11.2 V)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Programming circuit could not pull GPIO0 Low resulting in never entering download boot mode</a:t>
            </a:r>
            <a:endParaRPr lang="en-US" sz="2600" b="1" dirty="0">
              <a:solidFill>
                <a:srgbClr val="E84B36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FDEE7B6D-A7C8-994C-8D8F-3B5642DDADF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06EF868E-28B3-4C43-BCFA-FC6900201C7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6" name="Google Shape;145;p7">
            <a:extLst>
              <a:ext uri="{FF2B5EF4-FFF2-40B4-BE49-F238E27FC236}">
                <a16:creationId xmlns:a16="http://schemas.microsoft.com/office/drawing/2014/main" id="{4B423D87-C7F0-3D43-8A69-A6DCC8FE53C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B2F77FD-36D4-524F-AFDF-E8C3EF80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8" name="Google Shape;100;p1">
            <a:extLst>
              <a:ext uri="{FF2B5EF4-FFF2-40B4-BE49-F238E27FC236}">
                <a16:creationId xmlns:a16="http://schemas.microsoft.com/office/drawing/2014/main" id="{972A3F75-3131-1546-9A51-95D3D7BFF074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Challenges and Failures</a:t>
            </a: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D5426478-82D9-AE45-8683-F1ABAAFCD51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08454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FDEE7B6D-A7C8-994C-8D8F-3B5642DDADF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06EF868E-28B3-4C43-BCFA-FC6900201C7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6" name="Google Shape;145;p7">
            <a:extLst>
              <a:ext uri="{FF2B5EF4-FFF2-40B4-BE49-F238E27FC236}">
                <a16:creationId xmlns:a16="http://schemas.microsoft.com/office/drawing/2014/main" id="{4B423D87-C7F0-3D43-8A69-A6DCC8FE53C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B2F77FD-36D4-524F-AFDF-E8C3EF80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8" name="Google Shape;100;p1">
            <a:extLst>
              <a:ext uri="{FF2B5EF4-FFF2-40B4-BE49-F238E27FC236}">
                <a16:creationId xmlns:a16="http://schemas.microsoft.com/office/drawing/2014/main" id="{972A3F75-3131-1546-9A51-95D3D7BFF074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Future Improvements</a:t>
            </a: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D5426478-82D9-AE45-8683-F1ABAAFCD51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867B427-0286-FD07-45A5-57E2322D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53" y="1071175"/>
            <a:ext cx="10735493" cy="52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C1E9E323-7FE6-774D-999D-DB456F9813F1}"/>
              </a:ext>
            </a:extLst>
          </p:cNvPr>
          <p:cNvSpPr/>
          <p:nvPr/>
        </p:nvSpPr>
        <p:spPr>
          <a:xfrm rot="10800000" flipH="1">
            <a:off x="0" y="-7696"/>
            <a:ext cx="12192000" cy="6865695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building, street&#10;&#10;Description automatically generated">
            <a:extLst>
              <a:ext uri="{FF2B5EF4-FFF2-40B4-BE49-F238E27FC236}">
                <a16:creationId xmlns:a16="http://schemas.microsoft.com/office/drawing/2014/main" id="{AA3AB03C-0390-9F46-9B7C-4C2DAFAF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CF7FA76-E2DB-F44D-943F-42CB96E2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11" name="Google Shape;147;p7">
            <a:extLst>
              <a:ext uri="{FF2B5EF4-FFF2-40B4-BE49-F238E27FC236}">
                <a16:creationId xmlns:a16="http://schemas.microsoft.com/office/drawing/2014/main" id="{E0413B06-A2E6-C746-8C3D-87E15D354737}"/>
              </a:ext>
            </a:extLst>
          </p:cNvPr>
          <p:cNvSpPr txBox="1">
            <a:spLocks/>
          </p:cNvSpPr>
          <p:nvPr/>
        </p:nvSpPr>
        <p:spPr>
          <a:xfrm>
            <a:off x="376807" y="1334279"/>
            <a:ext cx="11177403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000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3000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3000"/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>
              <a:buSzPts val="3000"/>
            </a:pP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SzPts val="3000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60F7FEC7-95F3-474E-B097-FC209879264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8" name="Google Shape;100;p1">
            <a:extLst>
              <a:ext uri="{FF2B5EF4-FFF2-40B4-BE49-F238E27FC236}">
                <a16:creationId xmlns:a16="http://schemas.microsoft.com/office/drawing/2014/main" id="{EA2E381D-85E1-5244-A1AF-09EE86EDAF3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420909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7">
            <a:extLst>
              <a:ext uri="{FF2B5EF4-FFF2-40B4-BE49-F238E27FC236}">
                <a16:creationId xmlns:a16="http://schemas.microsoft.com/office/drawing/2014/main" id="{8FE8EAD3-2D7F-0846-8465-1E5EC531CB76}"/>
              </a:ext>
            </a:extLst>
          </p:cNvPr>
          <p:cNvSpPr/>
          <p:nvPr/>
        </p:nvSpPr>
        <p:spPr>
          <a:xfrm rot="10800000" flipH="1">
            <a:off x="-1" y="8163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B4284"/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0BBED40-2928-B047-86D9-C914F64E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" y="8164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3AF0C5-85E3-5442-BD93-F22B807C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1" y="2252985"/>
            <a:ext cx="7131957" cy="2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6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outdoor, building, arch&#10;&#10;Description automatically generated">
            <a:extLst>
              <a:ext uri="{FF2B5EF4-FFF2-40B4-BE49-F238E27FC236}">
                <a16:creationId xmlns:a16="http://schemas.microsoft.com/office/drawing/2014/main" id="{7989FAC8-E123-2748-A311-56EF7987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EC611570-6427-5D45-8164-E02F4D553BA6}"/>
              </a:ext>
            </a:extLst>
          </p:cNvPr>
          <p:cNvSpPr/>
          <p:nvPr/>
        </p:nvSpPr>
        <p:spPr>
          <a:xfrm rot="10800000" flipH="1">
            <a:off x="-2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1B4284">
                  <a:alpha val="10000"/>
                </a:srgbClr>
              </a:gs>
              <a:gs pos="100000">
                <a:srgbClr val="13294B"/>
              </a:gs>
            </a:gsLst>
            <a:lin ang="189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7;p2">
            <a:extLst>
              <a:ext uri="{FF2B5EF4-FFF2-40B4-BE49-F238E27FC236}">
                <a16:creationId xmlns:a16="http://schemas.microsoft.com/office/drawing/2014/main" id="{C3C81082-566F-5849-B79D-C311E1639C0A}"/>
              </a:ext>
            </a:extLst>
          </p:cNvPr>
          <p:cNvSpPr txBox="1"/>
          <p:nvPr/>
        </p:nvSpPr>
        <p:spPr>
          <a:xfrm>
            <a:off x="2206906" y="1491040"/>
            <a:ext cx="777818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+mn-lt"/>
                <a:sym typeface="Helvetica Neue"/>
              </a:rPr>
              <a:t>Project Purpose</a:t>
            </a:r>
            <a:endParaRPr dirty="0">
              <a:latin typeface="+mn-lt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72B58A87-FC17-6546-AB9A-EB6C57F6A340}"/>
              </a:ext>
            </a:extLst>
          </p:cNvPr>
          <p:cNvSpPr txBox="1"/>
          <p:nvPr/>
        </p:nvSpPr>
        <p:spPr>
          <a:xfrm>
            <a:off x="1441528" y="3232230"/>
            <a:ext cx="930894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Power Quality important to homes and commercial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Allows for energy optimi</a:t>
            </a:r>
            <a:r>
              <a:rPr lang="en-US" sz="28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zation 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Important in clean energy movement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 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5538FC0-1F24-EA42-955D-73358F3E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35709"/>
            <a:ext cx="277906" cy="401420"/>
          </a:xfrm>
          <a:prstGeom prst="rect">
            <a:avLst/>
          </a:prstGeom>
        </p:spPr>
      </p:pic>
      <p:sp>
        <p:nvSpPr>
          <p:cNvPr id="9" name="Google Shape;125;p4">
            <a:extLst>
              <a:ext uri="{FF2B5EF4-FFF2-40B4-BE49-F238E27FC236}">
                <a16:creationId xmlns:a16="http://schemas.microsoft.com/office/drawing/2014/main" id="{1B746986-1BDD-D645-8B09-3F2916BB784A}"/>
              </a:ext>
            </a:extLst>
          </p:cNvPr>
          <p:cNvSpPr/>
          <p:nvPr/>
        </p:nvSpPr>
        <p:spPr>
          <a:xfrm>
            <a:off x="5520230" y="2759325"/>
            <a:ext cx="1151540" cy="111983"/>
          </a:xfrm>
          <a:prstGeom prst="rect">
            <a:avLst/>
          </a:prstGeom>
          <a:solidFill>
            <a:srgbClr val="FF5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354199C3-792D-4745-97AE-759A8DC3E91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5FC24E51-733A-2645-96EF-D7F19F3B125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8333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High Level Requirements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Be able to measure current and voltage for single phase systems within +/- 1% for loads of 200-400A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Be able to accurately measure the phase angle within +/- 1% and using the phase angle calculate the Power Factor within +/- 2%.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Be able to display calculated data to an LCD screen and the TVs in ECEB.</a:t>
            </a:r>
          </a:p>
        </p:txBody>
      </p:sp>
      <p:sp>
        <p:nvSpPr>
          <p:cNvPr id="18" name="Google Shape;145;p7">
            <a:extLst>
              <a:ext uri="{FF2B5EF4-FFF2-40B4-BE49-F238E27FC236}">
                <a16:creationId xmlns:a16="http://schemas.microsoft.com/office/drawing/2014/main" id="{DBD98685-E6DB-4548-992F-86EFC1B6F03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1">
            <a:extLst>
              <a:ext uri="{FF2B5EF4-FFF2-40B4-BE49-F238E27FC236}">
                <a16:creationId xmlns:a16="http://schemas.microsoft.com/office/drawing/2014/main" id="{B922E6F9-2383-DE41-BF46-8C23337DD107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1" name="Google Shape;145;p7">
            <a:extLst>
              <a:ext uri="{FF2B5EF4-FFF2-40B4-BE49-F238E27FC236}">
                <a16:creationId xmlns:a16="http://schemas.microsoft.com/office/drawing/2014/main" id="{614C97B7-5CDB-E748-9964-18DA2B80CC66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D9EC8C9-6293-D94F-BB71-5442E33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2582C0C7-CB7D-9745-A567-B540D621135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49236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BE2E93E6-D00B-F14D-A0D6-31322EC9D31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C0C6FF5B-A16D-B943-8158-9394C4171284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4" name="Google Shape;145;p7">
            <a:extLst>
              <a:ext uri="{FF2B5EF4-FFF2-40B4-BE49-F238E27FC236}">
                <a16:creationId xmlns:a16="http://schemas.microsoft.com/office/drawing/2014/main" id="{7E001436-5A3C-5746-9498-E58534FAD758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9194208-BB88-DA45-8C43-B250F5F3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226FBA8E-8ED2-0F48-B1E6-A03B9736B136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Block Diagram </a:t>
            </a:r>
          </a:p>
        </p:txBody>
      </p:sp>
      <p:sp>
        <p:nvSpPr>
          <p:cNvPr id="23" name="Google Shape;100;p1">
            <a:extLst>
              <a:ext uri="{FF2B5EF4-FFF2-40B4-BE49-F238E27FC236}">
                <a16:creationId xmlns:a16="http://schemas.microsoft.com/office/drawing/2014/main" id="{C865358C-63D1-1740-B1DF-3B934ADD671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49E12BF-57E7-A97C-F077-48392738C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9"/>
          <a:stretch/>
        </p:blipFill>
        <p:spPr bwMode="auto">
          <a:xfrm>
            <a:off x="1267618" y="1192690"/>
            <a:ext cx="9656763" cy="51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437A156D-2491-BC45-8821-E6E91300B5E7}"/>
              </a:ext>
            </a:extLst>
          </p:cNvPr>
          <p:cNvSpPr txBox="1">
            <a:spLocks/>
          </p:cNvSpPr>
          <p:nvPr/>
        </p:nvSpPr>
        <p:spPr>
          <a:xfrm>
            <a:off x="7251032" y="1334279"/>
            <a:ext cx="455798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Metering Subsystem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Brings current and voltage to acceptable levels for ESP32</a:t>
            </a: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Keeps signal integrity to achieve good margins of error when doing calculations.</a:t>
            </a:r>
          </a:p>
        </p:txBody>
      </p:sp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97141C35-034B-BD48-9DBA-A6DC36FAC02E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D354894F-4210-BB43-BDC6-416661DF59D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0" name="Google Shape;145;p7">
            <a:extLst>
              <a:ext uri="{FF2B5EF4-FFF2-40B4-BE49-F238E27FC236}">
                <a16:creationId xmlns:a16="http://schemas.microsoft.com/office/drawing/2014/main" id="{4AFACD53-5077-234E-905A-D4B3CFE823D1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1832F9A-ADFA-F649-A8F1-4BD8703A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2" name="Google Shape;100;p1">
            <a:extLst>
              <a:ext uri="{FF2B5EF4-FFF2-40B4-BE49-F238E27FC236}">
                <a16:creationId xmlns:a16="http://schemas.microsoft.com/office/drawing/2014/main" id="{A2F7F1E2-9263-0A49-A3FB-1F9BB33F0DAF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Subsystem Descriptions</a:t>
            </a: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B4E36F0B-D2B8-A946-949D-489514D6481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7C1EEB-1AF9-7CAC-E9AC-2DFC4AE4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7" y="1310204"/>
            <a:ext cx="6599974" cy="46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6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7;p7">
            <a:extLst>
              <a:ext uri="{FF2B5EF4-FFF2-40B4-BE49-F238E27FC236}">
                <a16:creationId xmlns:a16="http://schemas.microsoft.com/office/drawing/2014/main" id="{BC43AD2D-5D81-7F48-BDB1-FF7D6C2C2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11" y="1334279"/>
            <a:ext cx="3762052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Board Power Subsystem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3000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Steps down 12V to 3.3V +/-0.3V to power multiple devices on the board.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23" name="Google Shape;145;p7">
            <a:extLst>
              <a:ext uri="{FF2B5EF4-FFF2-40B4-BE49-F238E27FC236}">
                <a16:creationId xmlns:a16="http://schemas.microsoft.com/office/drawing/2014/main" id="{FDEE7B6D-A7C8-994C-8D8F-3B5642DDADF3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00;p1">
            <a:extLst>
              <a:ext uri="{FF2B5EF4-FFF2-40B4-BE49-F238E27FC236}">
                <a16:creationId xmlns:a16="http://schemas.microsoft.com/office/drawing/2014/main" id="{06EF868E-28B3-4C43-BCFA-FC6900201C7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6" name="Google Shape;145;p7">
            <a:extLst>
              <a:ext uri="{FF2B5EF4-FFF2-40B4-BE49-F238E27FC236}">
                <a16:creationId xmlns:a16="http://schemas.microsoft.com/office/drawing/2014/main" id="{4B423D87-C7F0-3D43-8A69-A6DCC8FE53C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DB2F77FD-36D4-524F-AFDF-E8C3EF80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8" name="Google Shape;100;p1">
            <a:extLst>
              <a:ext uri="{FF2B5EF4-FFF2-40B4-BE49-F238E27FC236}">
                <a16:creationId xmlns:a16="http://schemas.microsoft.com/office/drawing/2014/main" id="{972A3F75-3131-1546-9A51-95D3D7BFF074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Subsystem Descriptions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D5426478-82D9-AE45-8683-F1ABAAFCD51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42FEAE-100C-8FF7-0BAF-EE788B71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74" y="1864268"/>
            <a:ext cx="7436537" cy="35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7;p7">
            <a:extLst>
              <a:ext uri="{FF2B5EF4-FFF2-40B4-BE49-F238E27FC236}">
                <a16:creationId xmlns:a16="http://schemas.microsoft.com/office/drawing/2014/main" id="{DE8BCD66-DFCA-D540-95EA-EBDD783907CB}"/>
              </a:ext>
            </a:extLst>
          </p:cNvPr>
          <p:cNvSpPr txBox="1">
            <a:spLocks/>
          </p:cNvSpPr>
          <p:nvPr/>
        </p:nvSpPr>
        <p:spPr>
          <a:xfrm>
            <a:off x="5934670" y="1072271"/>
            <a:ext cx="5570505" cy="283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SD Card Module</a:t>
            </a:r>
          </a:p>
          <a:p>
            <a:pPr lvl="0">
              <a:buSzPts val="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Able to locally store rms current and voltage measurements with date and timestamp</a:t>
            </a: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Stores 10 times every second.</a:t>
            </a: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Data is offloaded to database for website display</a:t>
            </a: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buSzPts val="3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B04F000C-2A6C-1F4E-9059-CA943E8662E2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4738C6C2-7480-0C42-AA07-4E306FAB881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20" name="Google Shape;145;p7">
            <a:extLst>
              <a:ext uri="{FF2B5EF4-FFF2-40B4-BE49-F238E27FC236}">
                <a16:creationId xmlns:a16="http://schemas.microsoft.com/office/drawing/2014/main" id="{87E23CC0-09A3-7549-AD71-4B8F0C5515AE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9E2755C-7CB4-6848-837E-EB326309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22" name="Google Shape;100;p1">
            <a:extLst>
              <a:ext uri="{FF2B5EF4-FFF2-40B4-BE49-F238E27FC236}">
                <a16:creationId xmlns:a16="http://schemas.microsoft.com/office/drawing/2014/main" id="{E5C4797A-9E3A-5249-A095-A6C6B60647CE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Subsystem Descriptions</a:t>
            </a:r>
          </a:p>
        </p:txBody>
      </p:sp>
      <p:sp>
        <p:nvSpPr>
          <p:cNvPr id="24" name="Google Shape;100;p1">
            <a:extLst>
              <a:ext uri="{FF2B5EF4-FFF2-40B4-BE49-F238E27FC236}">
                <a16:creationId xmlns:a16="http://schemas.microsoft.com/office/drawing/2014/main" id="{C693EA1E-552D-704F-99DB-28A94B90F3C3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BB05CB-E48E-FAA6-ECB4-FFE9F332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42" y="976018"/>
            <a:ext cx="2872433" cy="50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and silver electronic device&#10;&#10;Description automatically generated">
            <a:extLst>
              <a:ext uri="{FF2B5EF4-FFF2-40B4-BE49-F238E27FC236}">
                <a16:creationId xmlns:a16="http://schemas.microsoft.com/office/drawing/2014/main" id="{12B35427-1066-33CB-63CD-0E4442E5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72" y="3908939"/>
            <a:ext cx="3767855" cy="2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;p7">
            <a:extLst>
              <a:ext uri="{FF2B5EF4-FFF2-40B4-BE49-F238E27FC236}">
                <a16:creationId xmlns:a16="http://schemas.microsoft.com/office/drawing/2014/main" id="{34589D94-E31C-4C43-85E8-77C5C3CC079F}"/>
              </a:ext>
            </a:extLst>
          </p:cNvPr>
          <p:cNvSpPr txBox="1">
            <a:spLocks/>
          </p:cNvSpPr>
          <p:nvPr/>
        </p:nvSpPr>
        <p:spPr>
          <a:xfrm>
            <a:off x="376808" y="1334279"/>
            <a:ext cx="4056044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Cloud Infrastructure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lvl="0">
              <a:buSzPts val="3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Ingested MQTT messages, stored as Time Series Database</a:t>
            </a: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Endpoint that queries database and outputs data on the web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5" name="Google Shape;145;p7">
            <a:extLst>
              <a:ext uri="{FF2B5EF4-FFF2-40B4-BE49-F238E27FC236}">
                <a16:creationId xmlns:a16="http://schemas.microsoft.com/office/drawing/2014/main" id="{A5990805-D55C-D141-9C25-00FC63B2B2A0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p1">
            <a:extLst>
              <a:ext uri="{FF2B5EF4-FFF2-40B4-BE49-F238E27FC236}">
                <a16:creationId xmlns:a16="http://schemas.microsoft.com/office/drawing/2014/main" id="{BF294751-97AB-B140-81FC-C65E2B3A3FE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8" name="Google Shape;145;p7">
            <a:extLst>
              <a:ext uri="{FF2B5EF4-FFF2-40B4-BE49-F238E27FC236}">
                <a16:creationId xmlns:a16="http://schemas.microsoft.com/office/drawing/2014/main" id="{A4374BAA-E127-8545-B405-EA8FB4C6A15C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27AF1E-73E7-604E-AE15-C8548E98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0" name="Google Shape;100;p1">
            <a:extLst>
              <a:ext uri="{FF2B5EF4-FFF2-40B4-BE49-F238E27FC236}">
                <a16:creationId xmlns:a16="http://schemas.microsoft.com/office/drawing/2014/main" id="{D308366C-A314-5F49-8914-5EAAE7B54785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Subsystem Descriptions</a:t>
            </a:r>
            <a:endParaRPr lang="en-US" sz="2400" dirty="0">
              <a:solidFill>
                <a:schemeClr val="lt1"/>
              </a:solidFill>
              <a:latin typeface="+mn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103417F3-95FA-8647-84DF-0871E6CC6BB6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BDBDF3-9951-1C9B-745E-44FFFB95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28" y="1597149"/>
            <a:ext cx="7128635" cy="42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8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7;p7">
            <a:extLst>
              <a:ext uri="{FF2B5EF4-FFF2-40B4-BE49-F238E27FC236}">
                <a16:creationId xmlns:a16="http://schemas.microsoft.com/office/drawing/2014/main" id="{437A156D-2491-BC45-8821-E6E91300B5E7}"/>
              </a:ext>
            </a:extLst>
          </p:cNvPr>
          <p:cNvSpPr txBox="1">
            <a:spLocks/>
          </p:cNvSpPr>
          <p:nvPr/>
        </p:nvSpPr>
        <p:spPr>
          <a:xfrm>
            <a:off x="7251032" y="1334279"/>
            <a:ext cx="4557980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3000"/>
            </a:pPr>
            <a:r>
              <a:rPr lang="en-US" sz="2600" b="1" dirty="0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Microcontroller Subsystem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SzPts val="2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Interfaces with all the other subsystems</a:t>
            </a:r>
          </a:p>
          <a:p>
            <a:pPr lvl="0">
              <a:buSzPts val="3000"/>
            </a:pPr>
            <a:endParaRPr lang="en-US" sz="2000" b="1" dirty="0">
              <a:solidFill>
                <a:srgbClr val="15264B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342900" lvl="0" indent="-342900">
              <a:buSzPts val="3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5264B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Measures Current &amp; Voltage and does data calculations</a:t>
            </a:r>
          </a:p>
        </p:txBody>
      </p:sp>
      <p:sp>
        <p:nvSpPr>
          <p:cNvPr id="7" name="Google Shape;145;p7">
            <a:extLst>
              <a:ext uri="{FF2B5EF4-FFF2-40B4-BE49-F238E27FC236}">
                <a16:creationId xmlns:a16="http://schemas.microsoft.com/office/drawing/2014/main" id="{97141C35-034B-BD48-9DBA-A6DC36FAC02E}"/>
              </a:ext>
            </a:extLst>
          </p:cNvPr>
          <p:cNvSpPr/>
          <p:nvPr/>
        </p:nvSpPr>
        <p:spPr>
          <a:xfrm rot="10800000" flipH="1">
            <a:off x="0" y="6437013"/>
            <a:ext cx="12192000" cy="42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D354894F-4210-BB43-BDC6-416661DF59D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10" name="Google Shape;145;p7">
            <a:extLst>
              <a:ext uri="{FF2B5EF4-FFF2-40B4-BE49-F238E27FC236}">
                <a16:creationId xmlns:a16="http://schemas.microsoft.com/office/drawing/2014/main" id="{4AFACD53-5077-234E-905A-D4B3CFE823D1}"/>
              </a:ext>
            </a:extLst>
          </p:cNvPr>
          <p:cNvSpPr/>
          <p:nvPr/>
        </p:nvSpPr>
        <p:spPr>
          <a:xfrm rot="10800000" flipH="1">
            <a:off x="0" y="-7695"/>
            <a:ext cx="12192000" cy="868218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1832F9A-ADFA-F649-A8F1-4BD8703A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210" y="228014"/>
            <a:ext cx="277906" cy="401420"/>
          </a:xfrm>
          <a:prstGeom prst="rect">
            <a:avLst/>
          </a:prstGeom>
        </p:spPr>
      </p:pic>
      <p:sp>
        <p:nvSpPr>
          <p:cNvPr id="12" name="Google Shape;100;p1">
            <a:extLst>
              <a:ext uri="{FF2B5EF4-FFF2-40B4-BE49-F238E27FC236}">
                <a16:creationId xmlns:a16="http://schemas.microsoft.com/office/drawing/2014/main" id="{A2F7F1E2-9263-0A49-A3FB-1F9BB33F0DAF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Subsystem Descriptions</a:t>
            </a:r>
          </a:p>
        </p:txBody>
      </p:sp>
      <p:sp>
        <p:nvSpPr>
          <p:cNvPr id="19" name="Google Shape;100;p1">
            <a:extLst>
              <a:ext uri="{FF2B5EF4-FFF2-40B4-BE49-F238E27FC236}">
                <a16:creationId xmlns:a16="http://schemas.microsoft.com/office/drawing/2014/main" id="{B4E36F0B-D2B8-A946-949D-489514D6481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213E1E2-5521-AF26-0870-6AC9F6B9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7" y="1282130"/>
            <a:ext cx="6837084" cy="46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3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413</Words>
  <Application>Microsoft Office PowerPoint</Application>
  <PresentationFormat>Widescreen</PresentationFormat>
  <Paragraphs>105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Izurieta</dc:creator>
  <cp:lastModifiedBy>jonathan izurieta</cp:lastModifiedBy>
  <cp:revision>12</cp:revision>
  <dcterms:modified xsi:type="dcterms:W3CDTF">2024-04-30T13:21:26Z</dcterms:modified>
</cp:coreProperties>
</file>