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3EF6786-E99D-431D-B575-82529A12934B}">
  <a:tblStyle styleId="{83EF6786-E99D-431D-B575-82529A12934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e747fb107_1_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2ce747fb107_1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e7465b70f_0_3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2ce7465b70f_0_3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d09d44f749_2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d09d44f749_2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e7465b70f_0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ce7465b70f_0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6f96636214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6f96636214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6f96636214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6f96636214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6f96636214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6f96636214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6f96636214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6f96636214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e747fb107_1_1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ce747fb107_1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ce747fb107_1_2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2ce747fb107_1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ce747fb107_1_3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2ce747fb107_1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6f9bc70107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26f9bc70107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e747fb107_1_1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2ce747fb107_1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e7465b70f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2ce7465b70f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09d44f749_2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d09d44f749_2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fad2a2a0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6fad2a2a0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6fad2a2a03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6fad2a2a03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09d44f74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d09d44f74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e7465b70f_0_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is reset whenever power is cycled</a:t>
            </a:r>
            <a:endParaRPr/>
          </a:p>
        </p:txBody>
      </p:sp>
      <p:sp>
        <p:nvSpPr>
          <p:cNvPr id="244" name="Google Shape;244;g2ce7465b70f_0_2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6" name="Google Shape;96;p20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7" name="Google Shape;97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4" name="Google Shape;104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L6FV2chiTMnJVIMQnKtbZcMPWM8Q8TSz/view" TargetMode="External"/><Relationship Id="rId5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3.jpg"/><Relationship Id="rId5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5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 flipH="1" rot="10800000">
            <a:off x="-1" y="6122"/>
            <a:ext cx="9144000" cy="51435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132" name="Google Shape;132;p26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612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850526" y="1915473"/>
            <a:ext cx="74430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Team 3: DigiDough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>
                <a:solidFill>
                  <a:schemeClr val="lt1"/>
                </a:solidFill>
              </a:rPr>
              <a:t>ECE 445 Final Presentation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Alec Thompson, Jake Hayes, Abhitya Krishnaraj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134" name="Google Shape;13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0755" y="639724"/>
            <a:ext cx="2182487" cy="56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/>
        </p:nvSpPr>
        <p:spPr>
          <a:xfrm>
            <a:off x="2941544" y="4060416"/>
            <a:ext cx="3261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4-29-2024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5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264" name="Google Shape;264;p3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65" name="Google Shape;265;p35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6" name="Google Shape;2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Microcontroller </a:t>
            </a:r>
            <a:r>
              <a:rPr b="1" lang="en" sz="1800">
                <a:solidFill>
                  <a:schemeClr val="lt1"/>
                </a:solidFill>
              </a:rPr>
              <a:t>Subsystem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268" name="Google Shape;268;p35"/>
          <p:cNvSpPr/>
          <p:nvPr/>
        </p:nvSpPr>
        <p:spPr>
          <a:xfrm>
            <a:off x="282600" y="854750"/>
            <a:ext cx="40563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Overview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69" name="Google Shape;269;p35"/>
          <p:cNvSpPr/>
          <p:nvPr/>
        </p:nvSpPr>
        <p:spPr>
          <a:xfrm>
            <a:off x="282600" y="2801200"/>
            <a:ext cx="40563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Challenges / Verifications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70" name="Google Shape;270;p35"/>
          <p:cNvSpPr/>
          <p:nvPr/>
        </p:nvSpPr>
        <p:spPr>
          <a:xfrm>
            <a:off x="282600" y="1301575"/>
            <a:ext cx="4056300" cy="1383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993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300">
                <a:solidFill>
                  <a:schemeClr val="dk1"/>
                </a:solidFill>
              </a:rPr>
              <a:t>Compute</a:t>
            </a:r>
            <a:r>
              <a:rPr lang="en" sz="1300">
                <a:solidFill>
                  <a:schemeClr val="dk1"/>
                </a:solidFill>
              </a:rPr>
              <a:t> &amp; </a:t>
            </a:r>
            <a:r>
              <a:rPr b="1" lang="en" sz="1300">
                <a:solidFill>
                  <a:schemeClr val="dk1"/>
                </a:solidFill>
              </a:rPr>
              <a:t>store</a:t>
            </a:r>
            <a:r>
              <a:rPr lang="en" sz="1300">
                <a:solidFill>
                  <a:schemeClr val="dk1"/>
                </a:solidFill>
              </a:rPr>
              <a:t> values that are displayed</a:t>
            </a:r>
            <a:endParaRPr sz="1300">
              <a:solidFill>
                <a:schemeClr val="dk1"/>
              </a:solidFill>
            </a:endParaRPr>
          </a:p>
          <a:p>
            <a:pPr indent="-24993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300">
                <a:solidFill>
                  <a:schemeClr val="dk1"/>
                </a:solidFill>
              </a:rPr>
              <a:t>Print values and states to serial console</a:t>
            </a:r>
            <a:endParaRPr sz="1300">
              <a:solidFill>
                <a:schemeClr val="dk1"/>
              </a:solidFill>
            </a:endParaRPr>
          </a:p>
          <a:p>
            <a:pPr indent="-24993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300">
                <a:solidFill>
                  <a:schemeClr val="dk1"/>
                </a:solidFill>
              </a:rPr>
              <a:t>Update the display every </a:t>
            </a:r>
            <a:r>
              <a:rPr b="1" lang="en" sz="1300">
                <a:solidFill>
                  <a:schemeClr val="dk1"/>
                </a:solidFill>
              </a:rPr>
              <a:t>5 minutes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71" name="Google Shape;271;p35"/>
          <p:cNvSpPr/>
          <p:nvPr/>
        </p:nvSpPr>
        <p:spPr>
          <a:xfrm>
            <a:off x="282600" y="3265100"/>
            <a:ext cx="4056300" cy="1445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562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State machine modifications &amp; </a:t>
            </a:r>
            <a:r>
              <a:rPr b="1" lang="en" sz="1300">
                <a:solidFill>
                  <a:schemeClr val="dk1"/>
                </a:solidFill>
              </a:rPr>
              <a:t>slow startup</a:t>
            </a:r>
            <a:endParaRPr b="1" sz="1300">
              <a:solidFill>
                <a:schemeClr val="dk1"/>
              </a:solidFill>
            </a:endParaRPr>
          </a:p>
          <a:p>
            <a:pPr indent="-2562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Pin </a:t>
            </a:r>
            <a:r>
              <a:rPr b="1" lang="en" sz="1300">
                <a:solidFill>
                  <a:schemeClr val="dk1"/>
                </a:solidFill>
              </a:rPr>
              <a:t>mappings</a:t>
            </a:r>
            <a:r>
              <a:rPr lang="en" sz="1300">
                <a:solidFill>
                  <a:schemeClr val="dk1"/>
                </a:solidFill>
              </a:rPr>
              <a:t> in variant file vs our assignments</a:t>
            </a:r>
            <a:endParaRPr sz="1300">
              <a:solidFill>
                <a:schemeClr val="dk1"/>
              </a:solidFill>
            </a:endParaRPr>
          </a:p>
          <a:p>
            <a:pPr indent="-2562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IDE Whac-A-Mole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3700" y="1313225"/>
            <a:ext cx="4490378" cy="332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/>
          <p:nvPr/>
        </p:nvSpPr>
        <p:spPr>
          <a:xfrm flipH="1" rot="10800000">
            <a:off x="0" y="71"/>
            <a:ext cx="9144000" cy="5149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8" name="Google Shape;27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/>
        </p:nvSpPr>
        <p:spPr>
          <a:xfrm>
            <a:off x="380550" y="2099024"/>
            <a:ext cx="83829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lt1"/>
                </a:solidFill>
              </a:rPr>
              <a:t>Using DigiDough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281" name="Google Shape;281;p3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7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288" name="Google Shape;288;p3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89" name="Google Shape;289;p37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90" name="Google Shape;2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Procedure to Use DigiDough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292" name="Google Shape;292;p37"/>
          <p:cNvSpPr/>
          <p:nvPr/>
        </p:nvSpPr>
        <p:spPr>
          <a:xfrm>
            <a:off x="282600" y="859775"/>
            <a:ext cx="4508400" cy="444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Attach the device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293" name="Google Shape;293;p37"/>
          <p:cNvSpPr/>
          <p:nvPr/>
        </p:nvSpPr>
        <p:spPr>
          <a:xfrm>
            <a:off x="282600" y="16405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Set container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94" name="Google Shape;294;p37"/>
          <p:cNvSpPr/>
          <p:nvPr/>
        </p:nvSpPr>
        <p:spPr>
          <a:xfrm>
            <a:off x="282600" y="24214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Place dough and set dough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282600" y="32022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Put in warm location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96" name="Google Shape;296;p37"/>
          <p:cNvSpPr/>
          <p:nvPr/>
        </p:nvSpPr>
        <p:spPr>
          <a:xfrm>
            <a:off x="282600" y="398302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Watch current height compared to start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97" name="Google Shape;297;p37"/>
          <p:cNvSpPr/>
          <p:nvPr/>
        </p:nvSpPr>
        <p:spPr>
          <a:xfrm>
            <a:off x="2370000" y="1329513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7"/>
          <p:cNvSpPr/>
          <p:nvPr/>
        </p:nvSpPr>
        <p:spPr>
          <a:xfrm>
            <a:off x="2370000" y="2110325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7"/>
          <p:cNvSpPr/>
          <p:nvPr/>
        </p:nvSpPr>
        <p:spPr>
          <a:xfrm>
            <a:off x="2370000" y="2891138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7"/>
          <p:cNvSpPr/>
          <p:nvPr/>
        </p:nvSpPr>
        <p:spPr>
          <a:xfrm>
            <a:off x="2370000" y="3671950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p37"/>
          <p:cNvCxnSpPr/>
          <p:nvPr/>
        </p:nvCxnSpPr>
        <p:spPr>
          <a:xfrm>
            <a:off x="5136925" y="651650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02" name="Google Shape;3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4275" y="809062"/>
            <a:ext cx="2891374" cy="385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8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309" name="Google Shape;309;p3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10" name="Google Shape;310;p38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11" name="Google Shape;31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Procedure to Use DigiDough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313" name="Google Shape;313;p38"/>
          <p:cNvSpPr/>
          <p:nvPr/>
        </p:nvSpPr>
        <p:spPr>
          <a:xfrm>
            <a:off x="282600" y="8597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Attach the device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14" name="Google Shape;314;p38"/>
          <p:cNvSpPr/>
          <p:nvPr/>
        </p:nvSpPr>
        <p:spPr>
          <a:xfrm>
            <a:off x="282600" y="1640575"/>
            <a:ext cx="4508400" cy="444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Set container height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315" name="Google Shape;315;p38"/>
          <p:cNvSpPr/>
          <p:nvPr/>
        </p:nvSpPr>
        <p:spPr>
          <a:xfrm>
            <a:off x="282600" y="24214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Place dough and set dough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16" name="Google Shape;316;p38"/>
          <p:cNvSpPr/>
          <p:nvPr/>
        </p:nvSpPr>
        <p:spPr>
          <a:xfrm>
            <a:off x="282600" y="32022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Put in warm location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17" name="Google Shape;317;p38"/>
          <p:cNvSpPr/>
          <p:nvPr/>
        </p:nvSpPr>
        <p:spPr>
          <a:xfrm>
            <a:off x="282600" y="398302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Watch current height compared to start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2370000" y="1329513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8"/>
          <p:cNvSpPr/>
          <p:nvPr/>
        </p:nvSpPr>
        <p:spPr>
          <a:xfrm>
            <a:off x="2370000" y="2110325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8"/>
          <p:cNvSpPr/>
          <p:nvPr/>
        </p:nvSpPr>
        <p:spPr>
          <a:xfrm>
            <a:off x="2370000" y="2891138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8"/>
          <p:cNvSpPr/>
          <p:nvPr/>
        </p:nvSpPr>
        <p:spPr>
          <a:xfrm>
            <a:off x="2370000" y="3671950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38"/>
          <p:cNvCxnSpPr/>
          <p:nvPr/>
        </p:nvCxnSpPr>
        <p:spPr>
          <a:xfrm>
            <a:off x="5136925" y="651650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23" name="Google Shape;3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745350" y="940538"/>
            <a:ext cx="2743199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9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330" name="Google Shape;330;p3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31" name="Google Shape;331;p39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2" name="Google Shape;33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Procedure to Use DigiDough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334" name="Google Shape;334;p39"/>
          <p:cNvSpPr/>
          <p:nvPr/>
        </p:nvSpPr>
        <p:spPr>
          <a:xfrm>
            <a:off x="282600" y="8597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Attach the device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282600" y="16405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Set container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36" name="Google Shape;336;p39"/>
          <p:cNvSpPr/>
          <p:nvPr/>
        </p:nvSpPr>
        <p:spPr>
          <a:xfrm>
            <a:off x="282600" y="2421400"/>
            <a:ext cx="4508400" cy="444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Place dough and set dough height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337" name="Google Shape;337;p39"/>
          <p:cNvSpPr/>
          <p:nvPr/>
        </p:nvSpPr>
        <p:spPr>
          <a:xfrm>
            <a:off x="282600" y="32022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Put in warm location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38" name="Google Shape;338;p39"/>
          <p:cNvSpPr/>
          <p:nvPr/>
        </p:nvSpPr>
        <p:spPr>
          <a:xfrm>
            <a:off x="282600" y="398302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Watch current height compared to start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39" name="Google Shape;339;p39"/>
          <p:cNvSpPr/>
          <p:nvPr/>
        </p:nvSpPr>
        <p:spPr>
          <a:xfrm>
            <a:off x="2370000" y="1329513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9"/>
          <p:cNvSpPr/>
          <p:nvPr/>
        </p:nvSpPr>
        <p:spPr>
          <a:xfrm>
            <a:off x="2370000" y="2110325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9"/>
          <p:cNvSpPr/>
          <p:nvPr/>
        </p:nvSpPr>
        <p:spPr>
          <a:xfrm>
            <a:off x="2370000" y="2891138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9"/>
          <p:cNvSpPr/>
          <p:nvPr/>
        </p:nvSpPr>
        <p:spPr>
          <a:xfrm>
            <a:off x="2370000" y="3671950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3" name="Google Shape;343;p39"/>
          <p:cNvCxnSpPr/>
          <p:nvPr/>
        </p:nvCxnSpPr>
        <p:spPr>
          <a:xfrm>
            <a:off x="5136925" y="651650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44" name="Google Shape;34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4774" y="1261625"/>
            <a:ext cx="3702298" cy="277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0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351" name="Google Shape;351;p4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52" name="Google Shape;352;p40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3" name="Google Shape;35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Procedure to Use DigiDough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355" name="Google Shape;355;p40"/>
          <p:cNvSpPr/>
          <p:nvPr/>
        </p:nvSpPr>
        <p:spPr>
          <a:xfrm>
            <a:off x="282600" y="8597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Attach the device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56" name="Google Shape;356;p40"/>
          <p:cNvSpPr/>
          <p:nvPr/>
        </p:nvSpPr>
        <p:spPr>
          <a:xfrm>
            <a:off x="282600" y="16405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Set container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57" name="Google Shape;357;p40"/>
          <p:cNvSpPr/>
          <p:nvPr/>
        </p:nvSpPr>
        <p:spPr>
          <a:xfrm>
            <a:off x="282600" y="24214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Place dough and set dough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282600" y="3202200"/>
            <a:ext cx="4508400" cy="444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Put in warm location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282600" y="398302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Watch current height compared to start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60" name="Google Shape;360;p40"/>
          <p:cNvSpPr/>
          <p:nvPr/>
        </p:nvSpPr>
        <p:spPr>
          <a:xfrm>
            <a:off x="2370000" y="1329513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>
            <a:off x="2370000" y="2110325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2370000" y="2891138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2370000" y="3671950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4" name="Google Shape;364;p40"/>
          <p:cNvCxnSpPr/>
          <p:nvPr/>
        </p:nvCxnSpPr>
        <p:spPr>
          <a:xfrm>
            <a:off x="5136925" y="651650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65" name="Google Shape;36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425" y="750500"/>
            <a:ext cx="2979226" cy="397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372" name="Google Shape;372;p4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73" name="Google Shape;373;p41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4" name="Google Shape;37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Procedure to Use DigiDough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376" name="Google Shape;376;p41"/>
          <p:cNvSpPr/>
          <p:nvPr/>
        </p:nvSpPr>
        <p:spPr>
          <a:xfrm>
            <a:off x="282600" y="8597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Attach the device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77" name="Google Shape;377;p41"/>
          <p:cNvSpPr/>
          <p:nvPr/>
        </p:nvSpPr>
        <p:spPr>
          <a:xfrm>
            <a:off x="282600" y="1640575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Set container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78" name="Google Shape;378;p41"/>
          <p:cNvSpPr/>
          <p:nvPr/>
        </p:nvSpPr>
        <p:spPr>
          <a:xfrm>
            <a:off x="282600" y="24214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Place dough and set dough height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79" name="Google Shape;379;p41"/>
          <p:cNvSpPr/>
          <p:nvPr/>
        </p:nvSpPr>
        <p:spPr>
          <a:xfrm>
            <a:off x="282600" y="3202200"/>
            <a:ext cx="4508400" cy="44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Put in warm location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282600" y="3983025"/>
            <a:ext cx="4508400" cy="444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Watch current height compared to start height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381" name="Google Shape;381;p41"/>
          <p:cNvSpPr/>
          <p:nvPr/>
        </p:nvSpPr>
        <p:spPr>
          <a:xfrm>
            <a:off x="2370000" y="1329513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1"/>
          <p:cNvSpPr/>
          <p:nvPr/>
        </p:nvSpPr>
        <p:spPr>
          <a:xfrm>
            <a:off x="2370000" y="2110325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1"/>
          <p:cNvSpPr/>
          <p:nvPr/>
        </p:nvSpPr>
        <p:spPr>
          <a:xfrm>
            <a:off x="2370000" y="2891138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1"/>
          <p:cNvSpPr/>
          <p:nvPr/>
        </p:nvSpPr>
        <p:spPr>
          <a:xfrm>
            <a:off x="2370000" y="3671950"/>
            <a:ext cx="645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" name="Google Shape;385;p41"/>
          <p:cNvCxnSpPr/>
          <p:nvPr/>
        </p:nvCxnSpPr>
        <p:spPr>
          <a:xfrm>
            <a:off x="5136925" y="651650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86" name="Google Shape;38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546" y="910188"/>
            <a:ext cx="2679099" cy="3572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"/>
          <p:cNvSpPr txBox="1"/>
          <p:nvPr/>
        </p:nvSpPr>
        <p:spPr>
          <a:xfrm>
            <a:off x="5533429" y="2626998"/>
            <a:ext cx="229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A5A5A5"/>
                </a:solidFill>
              </a:rPr>
              <a:t>Demo Vid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2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2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394" name="Google Shape;394;p42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95" name="Google Shape;395;p42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96" name="Google Shape;39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2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Project Build and Test Results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398" name="Google Shape;398;p42"/>
          <p:cNvSpPr/>
          <p:nvPr/>
        </p:nvSpPr>
        <p:spPr>
          <a:xfrm>
            <a:off x="162600" y="854750"/>
            <a:ext cx="3236400" cy="3462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Project Build Description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99" name="Google Shape;399;p42"/>
          <p:cNvSpPr/>
          <p:nvPr/>
        </p:nvSpPr>
        <p:spPr>
          <a:xfrm>
            <a:off x="162750" y="1287248"/>
            <a:ext cx="3236400" cy="11811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3D-printed</a:t>
            </a:r>
            <a:r>
              <a:rPr lang="en">
                <a:solidFill>
                  <a:schemeClr val="dk1"/>
                </a:solidFill>
              </a:rPr>
              <a:t> enclosures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Display </a:t>
            </a:r>
            <a:r>
              <a:rPr b="1" lang="en">
                <a:solidFill>
                  <a:schemeClr val="dk1"/>
                </a:solidFill>
              </a:rPr>
              <a:t>above</a:t>
            </a:r>
            <a:r>
              <a:rPr lang="en">
                <a:solidFill>
                  <a:schemeClr val="dk1"/>
                </a:solidFill>
              </a:rPr>
              <a:t> main PCB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Magnets</a:t>
            </a:r>
            <a:r>
              <a:rPr lang="en">
                <a:solidFill>
                  <a:schemeClr val="dk1"/>
                </a:solidFill>
              </a:rPr>
              <a:t> attach both parts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0" name="Google Shape;400;p42"/>
          <p:cNvSpPr/>
          <p:nvPr/>
        </p:nvSpPr>
        <p:spPr>
          <a:xfrm>
            <a:off x="3597750" y="854750"/>
            <a:ext cx="52764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Demo with Updating Heights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01" name="Google Shape;401;p42"/>
          <p:cNvSpPr/>
          <p:nvPr/>
        </p:nvSpPr>
        <p:spPr>
          <a:xfrm>
            <a:off x="162750" y="2596238"/>
            <a:ext cx="3236400" cy="3462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Testing Results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02" name="Google Shape;402;p42"/>
          <p:cNvSpPr/>
          <p:nvPr/>
        </p:nvSpPr>
        <p:spPr>
          <a:xfrm>
            <a:off x="162750" y="3070350"/>
            <a:ext cx="3236400" cy="1575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All verifications </a:t>
            </a:r>
            <a:r>
              <a:rPr b="1" lang="en">
                <a:solidFill>
                  <a:schemeClr val="dk1"/>
                </a:solidFill>
              </a:rPr>
              <a:t>passed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Works for </a:t>
            </a:r>
            <a:r>
              <a:rPr b="1" lang="en">
                <a:solidFill>
                  <a:schemeClr val="dk1"/>
                </a:solidFill>
              </a:rPr>
              <a:t>dough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b="1" lang="en">
                <a:solidFill>
                  <a:schemeClr val="dk1"/>
                </a:solidFill>
              </a:rPr>
              <a:t>starter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Good</a:t>
            </a:r>
            <a:r>
              <a:rPr lang="en">
                <a:solidFill>
                  <a:schemeClr val="dk1"/>
                </a:solidFill>
              </a:rPr>
              <a:t> user experience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Physical design </a:t>
            </a:r>
            <a:r>
              <a:rPr b="1" lang="en">
                <a:solidFill>
                  <a:schemeClr val="dk1"/>
                </a:solidFill>
              </a:rPr>
              <a:t>improvement</a:t>
            </a:r>
            <a:endParaRPr b="1">
              <a:solidFill>
                <a:schemeClr val="dk1"/>
              </a:solidFill>
            </a:endParaRPr>
          </a:p>
        </p:txBody>
      </p:sp>
      <p:cxnSp>
        <p:nvCxnSpPr>
          <p:cNvPr id="403" name="Google Shape;403;p42"/>
          <p:cNvCxnSpPr/>
          <p:nvPr/>
        </p:nvCxnSpPr>
        <p:spPr>
          <a:xfrm>
            <a:off x="3493125" y="672488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404" name="Google Shape;404;p42" title="ECE445 Video - Made with Clipchamp_1714146864074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7750" y="1252525"/>
            <a:ext cx="525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3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43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411" name="Google Shape;411;p43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12" name="Google Shape;412;p43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13" name="Google Shape;41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3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Conclusion, Challenges, and Future Work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415" name="Google Shape;415;p43"/>
          <p:cNvSpPr/>
          <p:nvPr/>
        </p:nvSpPr>
        <p:spPr>
          <a:xfrm>
            <a:off x="162600" y="854750"/>
            <a:ext cx="5930100" cy="3462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Conclusion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16" name="Google Shape;416;p43"/>
          <p:cNvSpPr/>
          <p:nvPr/>
        </p:nvSpPr>
        <p:spPr>
          <a:xfrm>
            <a:off x="162691" y="1365125"/>
            <a:ext cx="5930100" cy="3280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>
                <a:solidFill>
                  <a:schemeClr val="dk1"/>
                </a:solidFill>
              </a:rPr>
              <a:t>DigiDough </a:t>
            </a:r>
            <a:r>
              <a:rPr b="1" lang="en" sz="1600">
                <a:solidFill>
                  <a:schemeClr val="dk1"/>
                </a:solidFill>
              </a:rPr>
              <a:t>works</a:t>
            </a:r>
            <a:r>
              <a:rPr lang="en" sz="1600">
                <a:solidFill>
                  <a:schemeClr val="dk1"/>
                </a:solidFill>
              </a:rPr>
              <a:t> as intended</a:t>
            </a:r>
            <a:endParaRPr sz="16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600">
                <a:solidFill>
                  <a:schemeClr val="dk1"/>
                </a:solidFill>
              </a:rPr>
              <a:t>Learned</a:t>
            </a:r>
            <a:r>
              <a:rPr lang="en" sz="1600">
                <a:solidFill>
                  <a:schemeClr val="dk1"/>
                </a:solidFill>
              </a:rPr>
              <a:t> about the </a:t>
            </a:r>
            <a:r>
              <a:rPr b="1" lang="en" sz="1600">
                <a:solidFill>
                  <a:schemeClr val="dk1"/>
                </a:solidFill>
              </a:rPr>
              <a:t>challenges</a:t>
            </a:r>
            <a:r>
              <a:rPr lang="en" sz="1600">
                <a:solidFill>
                  <a:schemeClr val="dk1"/>
                </a:solidFill>
              </a:rPr>
              <a:t> of a development cycle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 sz="1600">
                <a:solidFill>
                  <a:schemeClr val="dk1"/>
                </a:solidFill>
              </a:rPr>
              <a:t>Timelines</a:t>
            </a:r>
            <a:r>
              <a:rPr lang="en" sz="1600">
                <a:solidFill>
                  <a:schemeClr val="dk1"/>
                </a:solidFill>
              </a:rPr>
              <a:t>: allow for delays and re-designs</a:t>
            </a:r>
            <a:endParaRPr sz="16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>
                <a:solidFill>
                  <a:schemeClr val="dk1"/>
                </a:solidFill>
              </a:rPr>
              <a:t>STM32: CubeIDE vs other IDEs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Software &amp; library compatibility </a:t>
            </a:r>
            <a:r>
              <a:rPr b="1" lang="en" sz="1600">
                <a:solidFill>
                  <a:schemeClr val="dk1"/>
                </a:solidFill>
              </a:rPr>
              <a:t>bottlenecks</a:t>
            </a:r>
            <a:endParaRPr b="1" sz="16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600">
                <a:solidFill>
                  <a:schemeClr val="dk1"/>
                </a:solidFill>
              </a:rPr>
              <a:t>Distance sensor proved </a:t>
            </a:r>
            <a:r>
              <a:rPr b="1" lang="en" sz="1600">
                <a:solidFill>
                  <a:schemeClr val="dk1"/>
                </a:solidFill>
              </a:rPr>
              <a:t>difficult</a:t>
            </a:r>
            <a:r>
              <a:rPr lang="en" sz="1600">
                <a:solidFill>
                  <a:schemeClr val="dk1"/>
                </a:solidFill>
              </a:rPr>
              <a:t> to work with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17" name="Google Shape;417;p43"/>
          <p:cNvSpPr/>
          <p:nvPr/>
        </p:nvSpPr>
        <p:spPr>
          <a:xfrm>
            <a:off x="6309600" y="854750"/>
            <a:ext cx="2564700" cy="346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Future Work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18" name="Google Shape;418;p43"/>
          <p:cNvSpPr/>
          <p:nvPr/>
        </p:nvSpPr>
        <p:spPr>
          <a:xfrm>
            <a:off x="6309600" y="1365125"/>
            <a:ext cx="2564700" cy="958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Distance sensor swap</a:t>
            </a:r>
            <a:endParaRPr b="1"/>
          </a:p>
        </p:txBody>
      </p:sp>
      <p:sp>
        <p:nvSpPr>
          <p:cNvPr id="419" name="Google Shape;419;p43"/>
          <p:cNvSpPr/>
          <p:nvPr/>
        </p:nvSpPr>
        <p:spPr>
          <a:xfrm>
            <a:off x="6309600" y="2487500"/>
            <a:ext cx="2564700" cy="958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Incorporate MCU w/ wifi (ESP32 or a Pico W)</a:t>
            </a:r>
            <a:endParaRPr b="1"/>
          </a:p>
        </p:txBody>
      </p:sp>
      <p:sp>
        <p:nvSpPr>
          <p:cNvPr id="420" name="Google Shape;420;p43"/>
          <p:cNvSpPr/>
          <p:nvPr/>
        </p:nvSpPr>
        <p:spPr>
          <a:xfrm>
            <a:off x="6309600" y="3657625"/>
            <a:ext cx="2564700" cy="958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Improve d</a:t>
            </a:r>
            <a:r>
              <a:rPr b="1" lang="en"/>
              <a:t>isplay</a:t>
            </a:r>
            <a:r>
              <a:rPr b="1" lang="en"/>
              <a:t> and UX</a:t>
            </a:r>
            <a:endParaRPr b="1"/>
          </a:p>
        </p:txBody>
      </p:sp>
      <p:cxnSp>
        <p:nvCxnSpPr>
          <p:cNvPr id="421" name="Google Shape;421;p43"/>
          <p:cNvCxnSpPr/>
          <p:nvPr/>
        </p:nvCxnSpPr>
        <p:spPr>
          <a:xfrm>
            <a:off x="6195950" y="645388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/>
          <p:nvPr/>
        </p:nvSpPr>
        <p:spPr>
          <a:xfrm flipH="1" rot="10800000">
            <a:off x="0" y="0"/>
            <a:ext cx="9144000" cy="5149271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27" name="Google Shape;42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4"/>
          <p:cNvSpPr txBox="1"/>
          <p:nvPr/>
        </p:nvSpPr>
        <p:spPr>
          <a:xfrm>
            <a:off x="380550" y="1662549"/>
            <a:ext cx="83829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i="0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430" name="Google Shape;430;p44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31" name="Google Shape;431;p44"/>
          <p:cNvSpPr txBox="1"/>
          <p:nvPr/>
        </p:nvSpPr>
        <p:spPr>
          <a:xfrm>
            <a:off x="380550" y="3174024"/>
            <a:ext cx="83829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Special thanks to Tianxiang Zheng, Arne Fliflet, and the rest of the course staff.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142" name="Google Shape;142;p2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43" name="Google Shape;143;p27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44" name="Google Shape;14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A tale of two sourdoughs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600" y="1354112"/>
            <a:ext cx="4327950" cy="2830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y didn't my sourdough loaf rise? This is my first attempt at sourdough.  My starter is new (7 days) but it was doubling every 4 hours so thought it  was active enough." id="147" name="Google Shape;14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5225" y="1354097"/>
            <a:ext cx="3851675" cy="28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154" name="Google Shape;154;p28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55" name="Google Shape;155;p28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56" name="Google Shape;15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Objective and Design Overview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158" name="Google Shape;158;p28"/>
          <p:cNvSpPr/>
          <p:nvPr/>
        </p:nvSpPr>
        <p:spPr>
          <a:xfrm>
            <a:off x="490500" y="854738"/>
            <a:ext cx="901500" cy="17976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Problem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9" name="Google Shape;159;p28"/>
          <p:cNvSpPr/>
          <p:nvPr/>
        </p:nvSpPr>
        <p:spPr>
          <a:xfrm>
            <a:off x="1502925" y="864763"/>
            <a:ext cx="2485800" cy="17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Dough/starter is tricky!</a:t>
            </a:r>
            <a:endParaRPr b="1" sz="1600">
              <a:solidFill>
                <a:schemeClr val="lt1"/>
              </a:solidFill>
            </a:endParaRPr>
          </a:p>
          <a:p>
            <a:pPr indent="-275336" lvl="0" marL="34747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n" sz="1600">
                <a:solidFill>
                  <a:schemeClr val="lt1"/>
                </a:solidFill>
              </a:rPr>
              <a:t>Variable time</a:t>
            </a:r>
            <a:endParaRPr b="1" sz="1600">
              <a:solidFill>
                <a:schemeClr val="lt1"/>
              </a:solidFill>
            </a:endParaRPr>
          </a:p>
          <a:p>
            <a:pPr indent="-275336" lvl="0" marL="34747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n" sz="1600">
                <a:solidFill>
                  <a:schemeClr val="lt1"/>
                </a:solidFill>
              </a:rPr>
              <a:t>Temperature</a:t>
            </a:r>
            <a:endParaRPr b="1" sz="1600">
              <a:solidFill>
                <a:schemeClr val="lt1"/>
              </a:solidFill>
            </a:endParaRPr>
          </a:p>
          <a:p>
            <a:pPr indent="-275336" lvl="0" marL="34747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n" sz="1600">
                <a:solidFill>
                  <a:schemeClr val="lt1"/>
                </a:solidFill>
              </a:rPr>
              <a:t>Repeated rise/fall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60" name="Google Shape;160;p28"/>
          <p:cNvSpPr/>
          <p:nvPr/>
        </p:nvSpPr>
        <p:spPr>
          <a:xfrm>
            <a:off x="490500" y="2810813"/>
            <a:ext cx="901500" cy="17976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Solution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1" name="Google Shape;161;p28"/>
          <p:cNvSpPr/>
          <p:nvPr/>
        </p:nvSpPr>
        <p:spPr>
          <a:xfrm>
            <a:off x="1502925" y="2820813"/>
            <a:ext cx="2485800" cy="17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Create a device to see the temperature and dough </a:t>
            </a:r>
            <a:r>
              <a:rPr b="1" lang="en" sz="1600">
                <a:solidFill>
                  <a:schemeClr val="lt1"/>
                </a:solidFill>
              </a:rPr>
              <a:t>growth at a glance</a:t>
            </a:r>
            <a:endParaRPr b="1" sz="1600">
              <a:solidFill>
                <a:schemeClr val="lt1"/>
              </a:solidFill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4">
            <a:alphaModFix/>
          </a:blip>
          <a:srcRect b="21005" l="31586" r="18827" t="16700"/>
          <a:stretch/>
        </p:blipFill>
        <p:spPr>
          <a:xfrm rot="-5400000">
            <a:off x="6138599" y="2320339"/>
            <a:ext cx="1739500" cy="29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 rotWithShape="1">
          <a:blip r:embed="rId5">
            <a:alphaModFix/>
          </a:blip>
          <a:srcRect b="12695" l="0" r="0" t="20872"/>
          <a:stretch/>
        </p:blipFill>
        <p:spPr>
          <a:xfrm>
            <a:off x="5608550" y="1360150"/>
            <a:ext cx="2799601" cy="13948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8"/>
          <p:cNvCxnSpPr/>
          <p:nvPr/>
        </p:nvCxnSpPr>
        <p:spPr>
          <a:xfrm>
            <a:off x="4566738" y="672488"/>
            <a:ext cx="10500" cy="419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65" name="Google Shape;165;p28"/>
          <p:cNvSpPr/>
          <p:nvPr/>
        </p:nvSpPr>
        <p:spPr>
          <a:xfrm>
            <a:off x="5608550" y="826275"/>
            <a:ext cx="27996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Physical Design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172" name="Google Shape;172;p2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73" name="Google Shape;173;p29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74" name="Google Shape;1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Block Diagram + High Level Requirements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39" y="772125"/>
            <a:ext cx="5734299" cy="39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/>
          <p:nvPr/>
        </p:nvSpPr>
        <p:spPr>
          <a:xfrm>
            <a:off x="6074575" y="772125"/>
            <a:ext cx="2799600" cy="3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High Level Requirements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6074575" y="1291485"/>
            <a:ext cx="2799600" cy="34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9936" lvl="0" marL="2651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Supply </a:t>
            </a:r>
            <a:r>
              <a:rPr b="1" lang="en" sz="1200">
                <a:solidFill>
                  <a:schemeClr val="dk1"/>
                </a:solidFill>
              </a:rPr>
              <a:t>power</a:t>
            </a:r>
            <a:r>
              <a:rPr lang="en" sz="1200">
                <a:solidFill>
                  <a:schemeClr val="dk1"/>
                </a:solidFill>
              </a:rPr>
              <a:t> to each subsystem using a rechargeable battery that lasts for at least </a:t>
            </a:r>
            <a:r>
              <a:rPr b="1" lang="en" sz="1200">
                <a:solidFill>
                  <a:schemeClr val="dk1"/>
                </a:solidFill>
              </a:rPr>
              <a:t>10 hours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49936" lvl="0" marL="2651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Accurately </a:t>
            </a:r>
            <a:r>
              <a:rPr b="1" lang="en" sz="1200">
                <a:solidFill>
                  <a:schemeClr val="dk1"/>
                </a:solidFill>
              </a:rPr>
              <a:t>read</a:t>
            </a:r>
            <a:r>
              <a:rPr lang="en" sz="1200">
                <a:solidFill>
                  <a:schemeClr val="dk1"/>
                </a:solidFill>
              </a:rPr>
              <a:t> and </a:t>
            </a:r>
            <a:r>
              <a:rPr b="1" lang="en" sz="1200">
                <a:solidFill>
                  <a:schemeClr val="dk1"/>
                </a:solidFill>
              </a:rPr>
              <a:t>store</a:t>
            </a:r>
            <a:r>
              <a:rPr lang="en" sz="1200">
                <a:solidFill>
                  <a:schemeClr val="dk1"/>
                </a:solidFill>
              </a:rPr>
              <a:t> distance values (with an accuracy of </a:t>
            </a:r>
            <a:r>
              <a:rPr b="1" lang="en" sz="1200">
                <a:solidFill>
                  <a:schemeClr val="dk1"/>
                </a:solidFill>
              </a:rPr>
              <a:t>±1 cm</a:t>
            </a:r>
            <a:r>
              <a:rPr lang="en" sz="1200">
                <a:solidFill>
                  <a:schemeClr val="dk1"/>
                </a:solidFill>
              </a:rPr>
              <a:t> below 10 cm and </a:t>
            </a:r>
            <a:r>
              <a:rPr b="1" lang="en" sz="1200">
                <a:solidFill>
                  <a:schemeClr val="dk1"/>
                </a:solidFill>
              </a:rPr>
              <a:t>±10%</a:t>
            </a:r>
            <a:r>
              <a:rPr lang="en" sz="1200">
                <a:solidFill>
                  <a:schemeClr val="dk1"/>
                </a:solidFill>
              </a:rPr>
              <a:t> between 10-20 cm) and temperature values (</a:t>
            </a:r>
            <a:r>
              <a:rPr b="1" lang="en" sz="1200">
                <a:solidFill>
                  <a:schemeClr val="dk1"/>
                </a:solidFill>
              </a:rPr>
              <a:t>±3°C</a:t>
            </a:r>
            <a:r>
              <a:rPr lang="en" sz="1200">
                <a:solidFill>
                  <a:schemeClr val="dk1"/>
                </a:solidFill>
              </a:rPr>
              <a:t>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49936" lvl="0" marL="2651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Display the </a:t>
            </a:r>
            <a:r>
              <a:rPr b="1" lang="en" sz="1200">
                <a:solidFill>
                  <a:schemeClr val="dk1"/>
                </a:solidFill>
              </a:rPr>
              <a:t>start</a:t>
            </a:r>
            <a:r>
              <a:rPr lang="en" sz="1200">
                <a:solidFill>
                  <a:schemeClr val="dk1"/>
                </a:solidFill>
              </a:rPr>
              <a:t>, </a:t>
            </a:r>
            <a:r>
              <a:rPr b="1" lang="en" sz="1200">
                <a:solidFill>
                  <a:schemeClr val="dk1"/>
                </a:solidFill>
              </a:rPr>
              <a:t>peak</a:t>
            </a:r>
            <a:r>
              <a:rPr lang="en" sz="1200">
                <a:solidFill>
                  <a:schemeClr val="dk1"/>
                </a:solidFill>
              </a:rPr>
              <a:t>, and </a:t>
            </a:r>
            <a:r>
              <a:rPr b="1" lang="en" sz="1200">
                <a:solidFill>
                  <a:schemeClr val="dk1"/>
                </a:solidFill>
              </a:rPr>
              <a:t>current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b="1" lang="en" sz="1200">
                <a:solidFill>
                  <a:schemeClr val="dk1"/>
                </a:solidFill>
              </a:rPr>
              <a:t>heights</a:t>
            </a:r>
            <a:r>
              <a:rPr lang="en" sz="1200">
                <a:solidFill>
                  <a:schemeClr val="dk1"/>
                </a:solidFill>
              </a:rPr>
              <a:t>, and </a:t>
            </a:r>
            <a:r>
              <a:rPr b="1" lang="en" sz="1200">
                <a:solidFill>
                  <a:schemeClr val="dk1"/>
                </a:solidFill>
              </a:rPr>
              <a:t>current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b="1" lang="en" sz="1200">
                <a:solidFill>
                  <a:schemeClr val="dk1"/>
                </a:solidFill>
              </a:rPr>
              <a:t>temperature</a:t>
            </a:r>
            <a:r>
              <a:rPr lang="en" sz="1200">
                <a:solidFill>
                  <a:schemeClr val="dk1"/>
                </a:solidFill>
              </a:rPr>
              <a:t> on a display that updates at least </a:t>
            </a:r>
            <a:r>
              <a:rPr b="1" lang="en" sz="1200">
                <a:solidFill>
                  <a:schemeClr val="dk1"/>
                </a:solidFill>
              </a:rPr>
              <a:t>once</a:t>
            </a:r>
            <a:r>
              <a:rPr lang="en" sz="1200">
                <a:solidFill>
                  <a:schemeClr val="dk1"/>
                </a:solidFill>
              </a:rPr>
              <a:t> every </a:t>
            </a:r>
            <a:r>
              <a:rPr b="1" lang="en" sz="1200">
                <a:solidFill>
                  <a:schemeClr val="dk1"/>
                </a:solidFill>
              </a:rPr>
              <a:t>five minutes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 flipH="1" rot="10800000">
            <a:off x="0" y="71"/>
            <a:ext cx="9144000" cy="5149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380550" y="2099024"/>
            <a:ext cx="83829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lt1"/>
                </a:solidFill>
              </a:rPr>
              <a:t>Subsystems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187" name="Google Shape;187;p3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88" name="Google Shape;188;p30"/>
          <p:cNvSpPr txBox="1"/>
          <p:nvPr/>
        </p:nvSpPr>
        <p:spPr>
          <a:xfrm>
            <a:off x="380550" y="3174024"/>
            <a:ext cx="83829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195" name="Google Shape;195;p3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96" name="Google Shape;196;p31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97" name="Google Shape;19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Power Subsystem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282600" y="854750"/>
            <a:ext cx="38796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Overview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282600" y="2841325"/>
            <a:ext cx="38796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Challenges / </a:t>
            </a:r>
            <a:r>
              <a:rPr b="1" lang="en">
                <a:solidFill>
                  <a:schemeClr val="dk1"/>
                </a:solidFill>
              </a:rPr>
              <a:t>Verifications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1" name="Google Shape;201;p31"/>
          <p:cNvSpPr/>
          <p:nvPr/>
        </p:nvSpPr>
        <p:spPr>
          <a:xfrm>
            <a:off x="282600" y="1334100"/>
            <a:ext cx="3879600" cy="1350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300">
                <a:solidFill>
                  <a:schemeClr val="dk1"/>
                </a:solidFill>
              </a:rPr>
              <a:t>Power</a:t>
            </a:r>
            <a:r>
              <a:rPr lang="en" sz="1300">
                <a:solidFill>
                  <a:schemeClr val="dk1"/>
                </a:solidFill>
              </a:rPr>
              <a:t> all subsystems</a:t>
            </a:r>
            <a:endParaRPr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Battery life &gt; </a:t>
            </a:r>
            <a:r>
              <a:rPr b="1" lang="en" sz="1300">
                <a:solidFill>
                  <a:schemeClr val="dk1"/>
                </a:solidFill>
              </a:rPr>
              <a:t>10 hr</a:t>
            </a:r>
            <a:endParaRPr b="1"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Time to charge &lt; </a:t>
            </a:r>
            <a:r>
              <a:rPr b="1" lang="en" sz="1300">
                <a:solidFill>
                  <a:schemeClr val="dk1"/>
                </a:solidFill>
              </a:rPr>
              <a:t>6 hr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282600" y="3332925"/>
            <a:ext cx="3879600" cy="1377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First regulator </a:t>
            </a:r>
            <a:r>
              <a:rPr b="1" lang="en" sz="1300">
                <a:solidFill>
                  <a:schemeClr val="dk1"/>
                </a:solidFill>
              </a:rPr>
              <a:t>burned out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Second regulator </a:t>
            </a:r>
            <a:r>
              <a:rPr b="1" lang="en" sz="1300">
                <a:solidFill>
                  <a:schemeClr val="dk1"/>
                </a:solidFill>
              </a:rPr>
              <a:t>malfunctional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Third time’s a charm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362" y="788850"/>
            <a:ext cx="2114328" cy="15868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4" name="Google Shape;204;p31"/>
          <p:cNvGraphicFramePr/>
          <p:nvPr/>
        </p:nvGraphicFramePr>
        <p:xfrm>
          <a:off x="5001925" y="2519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{83EF6786-E99D-431D-B575-82529A12934B}</a:tableStyleId>
              </a:tblPr>
              <a:tblGrid>
                <a:gridCol w="1342825"/>
                <a:gridCol w="1082650"/>
                <a:gridCol w="800225"/>
              </a:tblGrid>
              <a:tr h="45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64000" marB="0" marR="91425" marL="91425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Datasheet Range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Tested Value</a:t>
                      </a:r>
                      <a:endParaRPr sz="1200"/>
                    </a:p>
                  </a:txBody>
                  <a:tcPr marT="64000" marB="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Battery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3.0 – 4.2 V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4.13 V</a:t>
                      </a:r>
                      <a:endParaRPr sz="1200"/>
                    </a:p>
                  </a:txBody>
                  <a:tcPr marT="64000" marB="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MCU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2.4 – 3.6 V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3.30 V</a:t>
                      </a:r>
                      <a:endParaRPr sz="1200"/>
                    </a:p>
                  </a:txBody>
                  <a:tcPr marT="64000" marB="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Display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2.4 – 3.6 V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3.30 V</a:t>
                      </a:r>
                      <a:endParaRPr sz="1200"/>
                    </a:p>
                  </a:txBody>
                  <a:tcPr marT="64000" marB="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Distance Sensor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2.5 – 3.6 V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3.30 V</a:t>
                      </a:r>
                      <a:endParaRPr sz="1200"/>
                    </a:p>
                  </a:txBody>
                  <a:tcPr marT="64000" marB="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Temp. Sensor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0.4 – 5.0 mA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1.4 mA</a:t>
                      </a:r>
                      <a:endParaRPr sz="1200"/>
                    </a:p>
                  </a:txBody>
                  <a:tcPr marT="64000" marB="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LED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mA ideal</a:t>
                      </a:r>
                      <a:endParaRPr sz="1200"/>
                    </a:p>
                  </a:txBody>
                  <a:tcPr marT="64000" marB="0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18.9 mA</a:t>
                      </a:r>
                      <a:endParaRPr sz="1200"/>
                    </a:p>
                  </a:txBody>
                  <a:tcPr marT="64000" marB="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05" name="Google Shape;20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698" y="788850"/>
            <a:ext cx="2752965" cy="16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212" name="Google Shape;212;p3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13" name="Google Shape;213;p32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4" name="Google Shape;2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Sensor Subsystem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216" name="Google Shape;216;p32"/>
          <p:cNvSpPr/>
          <p:nvPr/>
        </p:nvSpPr>
        <p:spPr>
          <a:xfrm>
            <a:off x="282600" y="854750"/>
            <a:ext cx="38034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Overview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7" name="Google Shape;217;p32"/>
          <p:cNvSpPr/>
          <p:nvPr/>
        </p:nvSpPr>
        <p:spPr>
          <a:xfrm>
            <a:off x="282600" y="3164750"/>
            <a:ext cx="38034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Challenges / Verifications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8" name="Google Shape;218;p32"/>
          <p:cNvSpPr/>
          <p:nvPr/>
        </p:nvSpPr>
        <p:spPr>
          <a:xfrm>
            <a:off x="282600" y="1301575"/>
            <a:ext cx="3803400" cy="1760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Readings ≥ </a:t>
            </a:r>
            <a:r>
              <a:rPr b="1" lang="en" sz="1300">
                <a:solidFill>
                  <a:schemeClr val="dk1"/>
                </a:solidFill>
              </a:rPr>
              <a:t>1 per second</a:t>
            </a:r>
            <a:endParaRPr b="1"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Temperature accuracy </a:t>
            </a:r>
            <a:r>
              <a:rPr b="1" lang="en" sz="1300">
                <a:solidFill>
                  <a:schemeClr val="dk1"/>
                </a:solidFill>
              </a:rPr>
              <a:t>±3°C</a:t>
            </a:r>
            <a:endParaRPr b="1"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Distance accuracy:</a:t>
            </a:r>
            <a:endParaRPr sz="13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300">
                <a:solidFill>
                  <a:schemeClr val="dk1"/>
                </a:solidFill>
              </a:rPr>
              <a:t> </a:t>
            </a:r>
            <a:r>
              <a:rPr b="1" lang="en" sz="1300">
                <a:solidFill>
                  <a:schemeClr val="dk1"/>
                </a:solidFill>
              </a:rPr>
              <a:t>±1 cm</a:t>
            </a:r>
            <a:r>
              <a:rPr lang="en" sz="1300">
                <a:solidFill>
                  <a:schemeClr val="dk1"/>
                </a:solidFill>
              </a:rPr>
              <a:t> below 10 cm</a:t>
            </a:r>
            <a:endParaRPr sz="13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300">
                <a:solidFill>
                  <a:schemeClr val="dk1"/>
                </a:solidFill>
              </a:rPr>
              <a:t>±10%</a:t>
            </a:r>
            <a:r>
              <a:rPr lang="en" sz="1300">
                <a:solidFill>
                  <a:schemeClr val="dk1"/>
                </a:solidFill>
              </a:rPr>
              <a:t> from 10-20 cm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19" name="Google Shape;219;p32"/>
          <p:cNvSpPr/>
          <p:nvPr/>
        </p:nvSpPr>
        <p:spPr>
          <a:xfrm>
            <a:off x="282600" y="3628525"/>
            <a:ext cx="3803400" cy="10818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Temperature </a:t>
            </a:r>
            <a:r>
              <a:rPr b="1" lang="en" sz="1300">
                <a:solidFill>
                  <a:schemeClr val="dk1"/>
                </a:solidFill>
              </a:rPr>
              <a:t>calibration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300">
                <a:solidFill>
                  <a:schemeClr val="dk1"/>
                </a:solidFill>
              </a:rPr>
              <a:t>Pin assignments</a:t>
            </a:r>
            <a:r>
              <a:rPr lang="en" sz="1300">
                <a:solidFill>
                  <a:schemeClr val="dk1"/>
                </a:solidFill>
              </a:rPr>
              <a:t> in Arduino IDE</a:t>
            </a:r>
            <a:endParaRPr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Enclosure</a:t>
            </a:r>
            <a:r>
              <a:rPr lang="en" sz="1300">
                <a:solidFill>
                  <a:schemeClr val="dk1"/>
                </a:solidFill>
              </a:rPr>
              <a:t> considerations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4">
            <a:alphaModFix/>
          </a:blip>
          <a:srcRect b="-10781" l="9877" r="65617" t="22333"/>
          <a:stretch/>
        </p:blipFill>
        <p:spPr>
          <a:xfrm>
            <a:off x="6758575" y="991726"/>
            <a:ext cx="2183096" cy="3718601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5">
            <a:alphaModFix/>
          </a:blip>
          <a:srcRect b="16554" l="0" r="29947" t="24218"/>
          <a:stretch/>
        </p:blipFill>
        <p:spPr>
          <a:xfrm>
            <a:off x="4835026" y="2512625"/>
            <a:ext cx="1159458" cy="216804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5713" y="854750"/>
            <a:ext cx="2478062" cy="158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229" name="Google Shape;229;p3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30" name="Google Shape;230;p33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1" name="Google Shape;2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Sensor Subsystem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pic>
        <p:nvPicPr>
          <p:cNvPr id="233" name="Google Shape;23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550" y="854750"/>
            <a:ext cx="3352000" cy="17975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3"/>
          <p:cNvSpPr txBox="1"/>
          <p:nvPr/>
        </p:nvSpPr>
        <p:spPr>
          <a:xfrm>
            <a:off x="5439100" y="645400"/>
            <a:ext cx="185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Distance Mappings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5" name="Google Shape;235;p33"/>
          <p:cNvGrpSpPr/>
          <p:nvPr/>
        </p:nvGrpSpPr>
        <p:grpSpPr>
          <a:xfrm>
            <a:off x="4238713" y="2724125"/>
            <a:ext cx="4851063" cy="2031925"/>
            <a:chOff x="4238713" y="2724125"/>
            <a:chExt cx="4851063" cy="2031925"/>
          </a:xfrm>
        </p:grpSpPr>
        <p:pic>
          <p:nvPicPr>
            <p:cNvPr id="236" name="Google Shape;23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38713" y="2724125"/>
              <a:ext cx="3676575" cy="2031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33"/>
            <p:cNvSpPr txBox="1"/>
            <p:nvPr/>
          </p:nvSpPr>
          <p:spPr>
            <a:xfrm>
              <a:off x="6935175" y="3861625"/>
              <a:ext cx="2154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Error &lt; 10cm: .09 - .76 cm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Error &gt; 10cm: .42 - 6.7 %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33"/>
          <p:cNvSpPr/>
          <p:nvPr/>
        </p:nvSpPr>
        <p:spPr>
          <a:xfrm>
            <a:off x="282600" y="854750"/>
            <a:ext cx="38034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Overview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9" name="Google Shape;239;p33"/>
          <p:cNvSpPr/>
          <p:nvPr/>
        </p:nvSpPr>
        <p:spPr>
          <a:xfrm>
            <a:off x="282600" y="3164750"/>
            <a:ext cx="38034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Challenges / Verifications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282600" y="1301575"/>
            <a:ext cx="3803400" cy="1760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Readings ≥ </a:t>
            </a:r>
            <a:r>
              <a:rPr b="1" lang="en" sz="1300">
                <a:solidFill>
                  <a:schemeClr val="dk1"/>
                </a:solidFill>
              </a:rPr>
              <a:t>1 per second</a:t>
            </a:r>
            <a:endParaRPr b="1"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Temperature accuracy </a:t>
            </a:r>
            <a:r>
              <a:rPr b="1" lang="en" sz="1300">
                <a:solidFill>
                  <a:schemeClr val="dk1"/>
                </a:solidFill>
              </a:rPr>
              <a:t>±3°C</a:t>
            </a:r>
            <a:endParaRPr b="1"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Distance accuracy:</a:t>
            </a:r>
            <a:endParaRPr sz="13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300">
                <a:solidFill>
                  <a:schemeClr val="dk1"/>
                </a:solidFill>
              </a:rPr>
              <a:t> </a:t>
            </a:r>
            <a:r>
              <a:rPr b="1" lang="en" sz="1300">
                <a:solidFill>
                  <a:schemeClr val="dk1"/>
                </a:solidFill>
              </a:rPr>
              <a:t>±1 cm</a:t>
            </a:r>
            <a:r>
              <a:rPr lang="en" sz="1300">
                <a:solidFill>
                  <a:schemeClr val="dk1"/>
                </a:solidFill>
              </a:rPr>
              <a:t> below 10 cm</a:t>
            </a:r>
            <a:endParaRPr sz="13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300">
                <a:solidFill>
                  <a:schemeClr val="dk1"/>
                </a:solidFill>
              </a:rPr>
              <a:t>±10%</a:t>
            </a:r>
            <a:r>
              <a:rPr lang="en" sz="1300">
                <a:solidFill>
                  <a:schemeClr val="dk1"/>
                </a:solidFill>
              </a:rPr>
              <a:t> from 10-20 cm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41" name="Google Shape;241;p33"/>
          <p:cNvSpPr/>
          <p:nvPr/>
        </p:nvSpPr>
        <p:spPr>
          <a:xfrm>
            <a:off x="282600" y="3628525"/>
            <a:ext cx="3803400" cy="10818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Temperature </a:t>
            </a:r>
            <a:r>
              <a:rPr b="1" lang="en" sz="1300">
                <a:solidFill>
                  <a:schemeClr val="dk1"/>
                </a:solidFill>
              </a:rPr>
              <a:t>calibration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300">
                <a:solidFill>
                  <a:schemeClr val="dk1"/>
                </a:solidFill>
              </a:rPr>
              <a:t>Pin assignments</a:t>
            </a:r>
            <a:r>
              <a:rPr lang="en" sz="1300">
                <a:solidFill>
                  <a:schemeClr val="dk1"/>
                </a:solidFill>
              </a:rPr>
              <a:t> in Arduino IDE</a:t>
            </a:r>
            <a:endParaRPr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Enclosure considerations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282606" y="4893286"/>
            <a:ext cx="4819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ECE 445</a:t>
            </a:r>
            <a:endParaRPr sz="1100"/>
          </a:p>
        </p:txBody>
      </p:sp>
      <p:sp>
        <p:nvSpPr>
          <p:cNvPr id="248" name="Google Shape;248;p3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49" name="Google Shape;249;p34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0" name="Google Shape;25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</a:rPr>
              <a:t>User Interface</a:t>
            </a:r>
            <a:r>
              <a:rPr b="1" lang="en" sz="1800">
                <a:solidFill>
                  <a:schemeClr val="lt1"/>
                </a:solidFill>
              </a:rPr>
              <a:t> Subsystem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252" name="Google Shape;252;p34"/>
          <p:cNvSpPr/>
          <p:nvPr/>
        </p:nvSpPr>
        <p:spPr>
          <a:xfrm>
            <a:off x="280571" y="854750"/>
            <a:ext cx="42915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Overview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53" name="Google Shape;253;p34"/>
          <p:cNvSpPr/>
          <p:nvPr/>
        </p:nvSpPr>
        <p:spPr>
          <a:xfrm>
            <a:off x="260500" y="2786406"/>
            <a:ext cx="4291500" cy="34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Challenges / Verifications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54" name="Google Shape;254;p34"/>
          <p:cNvSpPr/>
          <p:nvPr/>
        </p:nvSpPr>
        <p:spPr>
          <a:xfrm>
            <a:off x="280571" y="1301576"/>
            <a:ext cx="4291500" cy="1384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Power switch &amp; indicator</a:t>
            </a:r>
            <a:endParaRPr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300">
                <a:solidFill>
                  <a:schemeClr val="dk1"/>
                </a:solidFill>
              </a:rPr>
              <a:t>Buttons</a:t>
            </a:r>
            <a:r>
              <a:rPr lang="en" sz="1300">
                <a:solidFill>
                  <a:schemeClr val="dk1"/>
                </a:solidFill>
              </a:rPr>
              <a:t>: dough, container, confirm, cancel</a:t>
            </a:r>
            <a:endParaRPr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Display</a:t>
            </a:r>
            <a:endParaRPr sz="1300">
              <a:solidFill>
                <a:schemeClr val="dk1"/>
              </a:solidFill>
            </a:endParaRPr>
          </a:p>
          <a:p>
            <a:pPr indent="-2435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300">
                <a:solidFill>
                  <a:schemeClr val="dk1"/>
                </a:solidFill>
              </a:rPr>
              <a:t>Confirmation and prompt screens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280571" y="3263295"/>
            <a:ext cx="4291500" cy="1446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562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Testing buttons and display </a:t>
            </a:r>
            <a:r>
              <a:rPr b="1" lang="en" sz="1300">
                <a:solidFill>
                  <a:schemeClr val="dk1"/>
                </a:solidFill>
              </a:rPr>
              <a:t>lag</a:t>
            </a:r>
            <a:endParaRPr b="1" sz="1300">
              <a:solidFill>
                <a:schemeClr val="dk1"/>
              </a:solidFill>
            </a:endParaRPr>
          </a:p>
          <a:p>
            <a:pPr indent="-2562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Display regularly </a:t>
            </a:r>
            <a:r>
              <a:rPr b="1" lang="en" sz="1300">
                <a:solidFill>
                  <a:schemeClr val="dk1"/>
                </a:solidFill>
              </a:rPr>
              <a:t>updates</a:t>
            </a:r>
            <a:r>
              <a:rPr lang="en" sz="1300">
                <a:solidFill>
                  <a:schemeClr val="dk1"/>
                </a:solidFill>
              </a:rPr>
              <a:t> and shows </a:t>
            </a:r>
            <a:r>
              <a:rPr b="1" lang="en" sz="1300">
                <a:solidFill>
                  <a:schemeClr val="dk1"/>
                </a:solidFill>
              </a:rPr>
              <a:t>relevant</a:t>
            </a:r>
            <a:r>
              <a:rPr lang="en" sz="1300">
                <a:solidFill>
                  <a:schemeClr val="dk1"/>
                </a:solidFill>
              </a:rPr>
              <a:t> information</a:t>
            </a:r>
            <a:endParaRPr sz="1300">
              <a:solidFill>
                <a:schemeClr val="dk1"/>
              </a:solidFill>
            </a:endParaRPr>
          </a:p>
          <a:p>
            <a:pPr indent="-256286" lvl="0" marL="34747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Memory hungry libraries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 rotWithShape="1">
          <a:blip r:embed="rId4">
            <a:alphaModFix/>
          </a:blip>
          <a:srcRect b="0" l="0" r="31403" t="0"/>
          <a:stretch/>
        </p:blipFill>
        <p:spPr>
          <a:xfrm rot="-5400000">
            <a:off x="6161800" y="2452964"/>
            <a:ext cx="1519649" cy="295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/>
          <p:cNvPicPr preferRelativeResize="0"/>
          <p:nvPr/>
        </p:nvPicPr>
        <p:blipFill rotWithShape="1">
          <a:blip r:embed="rId5">
            <a:alphaModFix/>
          </a:blip>
          <a:srcRect b="21005" l="31586" r="18827" t="16700"/>
          <a:stretch/>
        </p:blipFill>
        <p:spPr>
          <a:xfrm rot="-5400000">
            <a:off x="6051874" y="705251"/>
            <a:ext cx="1739500" cy="291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