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6858000" cx="12192000"/>
  <p:notesSz cx="6858000" cy="9144000"/>
  <p:embeddedFontLst>
    <p:embeddedFont>
      <p:font typeface="Roboto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7" roundtripDataSignature="AMtx7mimX6M/j+xTn1a4lgsz5mxAmjd6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1F27ADB-43B9-4FE5-8E24-4D290782551C}">
  <a:tblStyle styleId="{81F27ADB-43B9-4FE5-8E24-4D29078255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Roboto-bold.fntdata"/><Relationship Id="rId21" Type="http://schemas.openxmlformats.org/officeDocument/2006/relationships/slide" Target="slides/slide16.xml"/><Relationship Id="rId43" Type="http://schemas.openxmlformats.org/officeDocument/2006/relationships/font" Target="fonts/Roboto-regular.fntdata"/><Relationship Id="rId24" Type="http://schemas.openxmlformats.org/officeDocument/2006/relationships/slide" Target="slides/slide19.xml"/><Relationship Id="rId46" Type="http://schemas.openxmlformats.org/officeDocument/2006/relationships/font" Target="fonts/Roboto-boldItalic.fntdata"/><Relationship Id="rId23" Type="http://schemas.openxmlformats.org/officeDocument/2006/relationships/slide" Target="slides/slide18.xml"/><Relationship Id="rId45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f6faaccb1_0_4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26f6faaccb1_0_4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26f6faaccb1_0_4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bd76b85cc3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bd76b85cc3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Sergio</a:t>
            </a:r>
            <a:endParaRPr/>
          </a:p>
        </p:txBody>
      </p:sp>
      <p:sp>
        <p:nvSpPr>
          <p:cNvPr id="239" name="Google Shape;239;g2bd76b85cc3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d30baeea1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d30baeea1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Sergio</a:t>
            </a:r>
            <a:endParaRPr/>
          </a:p>
        </p:txBody>
      </p:sp>
      <p:sp>
        <p:nvSpPr>
          <p:cNvPr id="248" name="Google Shape;248;g2bd30baeea1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d049ceb5f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d049ceb5f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Sergio</a:t>
            </a:r>
            <a:endParaRPr/>
          </a:p>
        </p:txBody>
      </p:sp>
      <p:sp>
        <p:nvSpPr>
          <p:cNvPr id="258" name="Google Shape;258;g2d049ceb5f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6a284f9b4f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26a284f9b4f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Sarthak</a:t>
            </a:r>
            <a:endParaRPr/>
          </a:p>
        </p:txBody>
      </p:sp>
      <p:sp>
        <p:nvSpPr>
          <p:cNvPr id="267" name="Google Shape;267;g26a284f9b4f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d05d4744cf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2d05d4744cf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Sarthak</a:t>
            </a:r>
            <a:endParaRPr/>
          </a:p>
        </p:txBody>
      </p:sp>
      <p:sp>
        <p:nvSpPr>
          <p:cNvPr id="278" name="Google Shape;278;g2d05d4744cf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Zach</a:t>
            </a:r>
            <a:endParaRPr/>
          </a:p>
        </p:txBody>
      </p:sp>
      <p:sp>
        <p:nvSpPr>
          <p:cNvPr id="289" name="Google Shape;28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Zach</a:t>
            </a:r>
            <a:endParaRPr/>
          </a:p>
        </p:txBody>
      </p:sp>
      <p:sp>
        <p:nvSpPr>
          <p:cNvPr id="299" name="Google Shape;29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fe9185229_1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cfe9185229_1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Sergio</a:t>
            </a:r>
            <a:endParaRPr/>
          </a:p>
        </p:txBody>
      </p:sp>
      <p:sp>
        <p:nvSpPr>
          <p:cNvPr id="309" name="Google Shape;309;g2cfe9185229_1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6f6faaccb1_0_4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26f6faaccb1_0_4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6f6faaccb1_0_4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f6faaccb1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26f6faaccb1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26f6faaccb1_0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6f6faaccb1_0_4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26f6faaccb1_0_4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Sarthak</a:t>
            </a:r>
            <a:endParaRPr/>
          </a:p>
        </p:txBody>
      </p:sp>
      <p:sp>
        <p:nvSpPr>
          <p:cNvPr id="324" name="Google Shape;324;g26f6faaccb1_0_4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bd76b85cc3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bd76b85cc3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Sarthak</a:t>
            </a:r>
            <a:endParaRPr/>
          </a:p>
        </p:txBody>
      </p:sp>
      <p:sp>
        <p:nvSpPr>
          <p:cNvPr id="334" name="Google Shape;334;g2bd76b85cc3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bd76b85cc3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bd76b85cc3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Sergio</a:t>
            </a:r>
            <a:endParaRPr/>
          </a:p>
        </p:txBody>
      </p:sp>
      <p:sp>
        <p:nvSpPr>
          <p:cNvPr id="344" name="Google Shape;344;g2bd76b85cc3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d76b85cc3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bd76b85cc3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Sergio</a:t>
            </a:r>
            <a:endParaRPr/>
          </a:p>
        </p:txBody>
      </p:sp>
      <p:sp>
        <p:nvSpPr>
          <p:cNvPr id="354" name="Google Shape;354;g2bd76b85cc3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bd76b85cc3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bd76b85cc3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Zach</a:t>
            </a:r>
            <a:endParaRPr/>
          </a:p>
        </p:txBody>
      </p:sp>
      <p:sp>
        <p:nvSpPr>
          <p:cNvPr id="363" name="Google Shape;363;g2bd76b85cc3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6f99383b9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6f99383b9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Zach</a:t>
            </a:r>
            <a:endParaRPr/>
          </a:p>
        </p:txBody>
      </p:sp>
      <p:sp>
        <p:nvSpPr>
          <p:cNvPr id="372" name="Google Shape;372;g26f99383b9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6f6faaccb1_0_4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26f6faaccb1_0_4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26f6faaccb1_0_4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6f6faaccb1_0_5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g26f6faaccb1_0_5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Sergio</a:t>
            </a:r>
            <a:endParaRPr/>
          </a:p>
        </p:txBody>
      </p:sp>
      <p:sp>
        <p:nvSpPr>
          <p:cNvPr id="387" name="Google Shape;387;g26f6faaccb1_0_5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6f6faaccb1_0_5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g26f6faaccb1_0_5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Zach</a:t>
            </a:r>
            <a:endParaRPr/>
          </a:p>
        </p:txBody>
      </p:sp>
      <p:sp>
        <p:nvSpPr>
          <p:cNvPr id="399" name="Google Shape;399;g26f6faaccb1_0_5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6f6faaccb1_0_4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26f6faaccb1_0_4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26f6faaccb1_0_4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6f6faaccb1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26f6faaccb1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Everyone</a:t>
            </a:r>
            <a:endParaRPr/>
          </a:p>
        </p:txBody>
      </p:sp>
      <p:sp>
        <p:nvSpPr>
          <p:cNvPr id="156" name="Google Shape;156;g26f6faaccb1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6f6faaccb1_0_6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g26f6faaccb1_0_6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Sarthak</a:t>
            </a:r>
            <a:endParaRPr/>
          </a:p>
        </p:txBody>
      </p:sp>
      <p:sp>
        <p:nvSpPr>
          <p:cNvPr id="415" name="Google Shape;415;g26f6faaccb1_0_6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6f6faaccb1_0_6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26f6faaccb1_0_6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26f6faaccb1_0_6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6f972dd42f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g26f972dd42f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26f972dd42f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cfe9185229_1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cfe9185229_1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cfe9185229_1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ff81dd6e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cff81dd6e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2cff81dd6e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cfe9185229_1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cfe9185229_1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g2cfe9185229_1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cfe9185229_1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cfe9185229_1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2cfe9185229_1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cfe9185229_1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cfe9185229_1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g2cfe9185229_1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Zach</a:t>
            </a:r>
            <a:endParaRPr/>
          </a:p>
        </p:txBody>
      </p:sp>
      <p:sp>
        <p:nvSpPr>
          <p:cNvPr id="170" name="Google Shape;170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6a284f9b4f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26a284f9b4f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Zach</a:t>
            </a:r>
            <a:endParaRPr/>
          </a:p>
        </p:txBody>
      </p:sp>
      <p:sp>
        <p:nvSpPr>
          <p:cNvPr id="182" name="Google Shape;182;g26a284f9b4f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f6faaccb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26f6faaccb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Zach</a:t>
            </a:r>
            <a:endParaRPr/>
          </a:p>
        </p:txBody>
      </p:sp>
      <p:sp>
        <p:nvSpPr>
          <p:cNvPr id="192" name="Google Shape;192;g26f6faaccb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d30baeea1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bd30baeea1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Sarthak</a:t>
            </a:r>
            <a:endParaRPr/>
          </a:p>
        </p:txBody>
      </p:sp>
      <p:sp>
        <p:nvSpPr>
          <p:cNvPr id="204" name="Google Shape;204;g2bd30baeea1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6f99383b9d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26f99383b9d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Sarthak</a:t>
            </a:r>
            <a:endParaRPr/>
          </a:p>
        </p:txBody>
      </p:sp>
      <p:sp>
        <p:nvSpPr>
          <p:cNvPr id="212" name="Google Shape;212;g26f99383b9d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6f6faaccb1_0_4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26f6faaccb1_0_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Sarthak</a:t>
            </a:r>
            <a:endParaRPr/>
          </a:p>
        </p:txBody>
      </p:sp>
      <p:sp>
        <p:nvSpPr>
          <p:cNvPr id="221" name="Google Shape;221;g26f6faaccb1_0_4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idx="1" type="body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type="ctrTitle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" name="Google Shape;1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368" y="5888984"/>
            <a:ext cx="3542157" cy="60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and Photo">
  <p:cSld name="2_Content and Photo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/>
          <p:nvPr>
            <p:ph type="title"/>
          </p:nvPr>
        </p:nvSpPr>
        <p:spPr>
          <a:xfrm>
            <a:off x="566928" y="1499616"/>
            <a:ext cx="5002598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" type="body"/>
          </p:nvPr>
        </p:nvSpPr>
        <p:spPr>
          <a:xfrm>
            <a:off x="566927" y="2185416"/>
            <a:ext cx="5002599" cy="35028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5"/>
          <p:cNvSpPr/>
          <p:nvPr>
            <p:ph idx="2" type="pic"/>
          </p:nvPr>
        </p:nvSpPr>
        <p:spPr>
          <a:xfrm flipH="1">
            <a:off x="6096000" y="1"/>
            <a:ext cx="6096000" cy="6858000"/>
          </a:xfrm>
          <a:prstGeom prst="round1Rect">
            <a:avLst>
              <a:gd fmla="val 0" name="adj"/>
            </a:avLst>
          </a:prstGeom>
          <a:solidFill>
            <a:srgbClr val="BFBFBF"/>
          </a:solidFill>
          <a:ln>
            <a:noFill/>
          </a:ln>
        </p:spPr>
      </p:sp>
      <p:sp>
        <p:nvSpPr>
          <p:cNvPr id="72" name="Google Shape;72;p35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/>
          <p:nvPr>
            <p:ph type="title"/>
          </p:nvPr>
        </p:nvSpPr>
        <p:spPr>
          <a:xfrm>
            <a:off x="566928" y="932946"/>
            <a:ext cx="11037884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36"/>
          <p:cNvSpPr txBox="1"/>
          <p:nvPr>
            <p:ph idx="1" type="body"/>
          </p:nvPr>
        </p:nvSpPr>
        <p:spPr>
          <a:xfrm>
            <a:off x="2632264" y="1770116"/>
            <a:ext cx="6907212" cy="30215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880"/>
              <a:buNone/>
              <a:defRPr b="0" i="1" sz="2400"/>
            </a:lvl1pPr>
            <a:lvl2pPr indent="-228600" lvl="1" marL="9144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2pPr>
            <a:lvl3pPr indent="-365760" lvl="2" marL="13716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6"/>
          <p:cNvSpPr txBox="1"/>
          <p:nvPr/>
        </p:nvSpPr>
        <p:spPr>
          <a:xfrm>
            <a:off x="1958290" y="1336743"/>
            <a:ext cx="782012" cy="186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0" u="none" cap="none" strike="noStrike">
                <a:solidFill>
                  <a:srgbClr val="FF552E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6"/>
          <p:cNvSpPr txBox="1"/>
          <p:nvPr/>
        </p:nvSpPr>
        <p:spPr>
          <a:xfrm rot="10800000">
            <a:off x="9438549" y="3337289"/>
            <a:ext cx="782012" cy="1862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00" u="none" cap="none" strike="noStrike">
                <a:solidFill>
                  <a:srgbClr val="FF552E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6"/>
          <p:cNvSpPr txBox="1"/>
          <p:nvPr>
            <p:ph idx="2" type="body"/>
          </p:nvPr>
        </p:nvSpPr>
        <p:spPr>
          <a:xfrm>
            <a:off x="3942745" y="5086703"/>
            <a:ext cx="4286250" cy="407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000"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6"/>
          <p:cNvSpPr/>
          <p:nvPr/>
        </p:nvSpPr>
        <p:spPr>
          <a:xfrm>
            <a:off x="5807075" y="4918714"/>
            <a:ext cx="577850" cy="83566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Three Photos">
  <p:cSld name="Content and Three Photo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7"/>
          <p:cNvSpPr txBox="1"/>
          <p:nvPr>
            <p:ph type="title"/>
          </p:nvPr>
        </p:nvSpPr>
        <p:spPr>
          <a:xfrm>
            <a:off x="566928" y="1499616"/>
            <a:ext cx="4248912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7"/>
          <p:cNvSpPr txBox="1"/>
          <p:nvPr>
            <p:ph idx="1" type="body"/>
          </p:nvPr>
        </p:nvSpPr>
        <p:spPr>
          <a:xfrm>
            <a:off x="566928" y="2185416"/>
            <a:ext cx="4248912" cy="3968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7"/>
          <p:cNvSpPr/>
          <p:nvPr>
            <p:ph idx="2" type="pic"/>
          </p:nvPr>
        </p:nvSpPr>
        <p:spPr>
          <a:xfrm>
            <a:off x="5114631" y="0"/>
            <a:ext cx="7077369" cy="3426796"/>
          </a:xfrm>
          <a:prstGeom prst="rect">
            <a:avLst/>
          </a:prstGeom>
          <a:solidFill>
            <a:srgbClr val="BFBFB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37"/>
          <p:cNvSpPr/>
          <p:nvPr>
            <p:ph idx="3" type="pic"/>
          </p:nvPr>
        </p:nvSpPr>
        <p:spPr>
          <a:xfrm>
            <a:off x="5114631" y="3429000"/>
            <a:ext cx="3602522" cy="3426796"/>
          </a:xfrm>
          <a:prstGeom prst="rect">
            <a:avLst/>
          </a:prstGeom>
          <a:solidFill>
            <a:srgbClr val="BFBFB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37"/>
          <p:cNvSpPr/>
          <p:nvPr>
            <p:ph idx="4" type="pic"/>
          </p:nvPr>
        </p:nvSpPr>
        <p:spPr>
          <a:xfrm>
            <a:off x="8701089" y="3429000"/>
            <a:ext cx="3490912" cy="3426796"/>
          </a:xfrm>
          <a:prstGeom prst="rect">
            <a:avLst/>
          </a:prstGeom>
          <a:solidFill>
            <a:srgbClr val="BFBFB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37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7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Photo">
  <p:cSld name="Content and Photo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/>
          <p:nvPr>
            <p:ph idx="2" type="pic"/>
          </p:nvPr>
        </p:nvSpPr>
        <p:spPr>
          <a:xfrm>
            <a:off x="7078130" y="995819"/>
            <a:ext cx="5113870" cy="586535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3" name="Google Shape;93;p38"/>
          <p:cNvSpPr txBox="1"/>
          <p:nvPr>
            <p:ph type="title"/>
          </p:nvPr>
        </p:nvSpPr>
        <p:spPr>
          <a:xfrm>
            <a:off x="566928" y="1499616"/>
            <a:ext cx="4248912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8"/>
          <p:cNvSpPr txBox="1"/>
          <p:nvPr>
            <p:ph idx="1" type="body"/>
          </p:nvPr>
        </p:nvSpPr>
        <p:spPr>
          <a:xfrm>
            <a:off x="566928" y="2185416"/>
            <a:ext cx="4248912" cy="3968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38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8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Photo">
  <p:cSld name="1_Content and Photo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9"/>
          <p:cNvSpPr txBox="1"/>
          <p:nvPr>
            <p:ph type="title"/>
          </p:nvPr>
        </p:nvSpPr>
        <p:spPr>
          <a:xfrm>
            <a:off x="566928" y="1499616"/>
            <a:ext cx="5002598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9"/>
          <p:cNvSpPr txBox="1"/>
          <p:nvPr>
            <p:ph idx="1" type="body"/>
          </p:nvPr>
        </p:nvSpPr>
        <p:spPr>
          <a:xfrm>
            <a:off x="566927" y="2185416"/>
            <a:ext cx="5002599" cy="3597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9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9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Width Photo">
  <p:cSld name="Full Width Photo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0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0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40"/>
          <p:cNvSpPr txBox="1"/>
          <p:nvPr>
            <p:ph type="title"/>
          </p:nvPr>
        </p:nvSpPr>
        <p:spPr>
          <a:xfrm>
            <a:off x="566928" y="1499616"/>
            <a:ext cx="11037884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0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Graph">
  <p:cSld name="Content and Graph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1"/>
          <p:cNvSpPr txBox="1"/>
          <p:nvPr>
            <p:ph type="title"/>
          </p:nvPr>
        </p:nvSpPr>
        <p:spPr>
          <a:xfrm>
            <a:off x="566928" y="1499616"/>
            <a:ext cx="4248912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1"/>
          <p:cNvSpPr txBox="1"/>
          <p:nvPr>
            <p:ph idx="1" type="body"/>
          </p:nvPr>
        </p:nvSpPr>
        <p:spPr>
          <a:xfrm>
            <a:off x="566928" y="2185416"/>
            <a:ext cx="4248912" cy="3968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41"/>
          <p:cNvSpPr/>
          <p:nvPr>
            <p:ph idx="2" type="chart"/>
          </p:nvPr>
        </p:nvSpPr>
        <p:spPr>
          <a:xfrm>
            <a:off x="5161935" y="1976285"/>
            <a:ext cx="6325152" cy="39673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94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b="0" i="0" sz="18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b="0" i="0" sz="18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b="0" i="0" sz="18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b="0" i="0" sz="18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41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1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2"/>
          <p:cNvSpPr txBox="1"/>
          <p:nvPr>
            <p:ph idx="1" type="body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b="0" i="0" sz="28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42"/>
          <p:cNvSpPr txBox="1"/>
          <p:nvPr>
            <p:ph type="ctrTitle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6" name="Google Shape;11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368" y="5888985"/>
            <a:ext cx="3542157" cy="60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 showMasterSp="0">
  <p:cSld name="4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3"/>
          <p:cNvSpPr txBox="1"/>
          <p:nvPr>
            <p:ph idx="1" type="body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b="0" i="0" sz="28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43"/>
          <p:cNvSpPr txBox="1"/>
          <p:nvPr>
            <p:ph type="ctrTitle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6000"/>
              <a:buFont typeface="Arial"/>
              <a:buNone/>
              <a:defRPr b="1" i="0" sz="6000" cap="non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0" name="Google Shape;12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368" y="5888984"/>
            <a:ext cx="3542157" cy="60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 showMasterSp="0">
  <p:cSld name="6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4"/>
          <p:cNvSpPr txBox="1"/>
          <p:nvPr>
            <p:ph idx="1" type="body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44"/>
          <p:cNvSpPr txBox="1"/>
          <p:nvPr>
            <p:ph type="ctrTitle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4"/>
          <p:cNvSpPr/>
          <p:nvPr>
            <p:ph idx="2" type="pic"/>
          </p:nvPr>
        </p:nvSpPr>
        <p:spPr>
          <a:xfrm flipH="1">
            <a:off x="7078130" y="995819"/>
            <a:ext cx="5113867" cy="5862181"/>
          </a:xfrm>
          <a:prstGeom prst="round1Rect">
            <a:avLst>
              <a:gd fmla="val 16667" name="adj"/>
            </a:avLst>
          </a:prstGeom>
          <a:solidFill>
            <a:srgbClr val="BFBFBF"/>
          </a:solidFill>
          <a:ln>
            <a:noFill/>
          </a:ln>
        </p:spPr>
      </p:sp>
      <p:pic>
        <p:nvPicPr>
          <p:cNvPr id="125" name="Google Shape;12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368" y="5769954"/>
            <a:ext cx="2800928" cy="72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 showMasterSp="0">
  <p:cSld name="5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/>
          <p:nvPr>
            <p:ph idx="1" type="body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type="ctrTitle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" name="Google Shape;2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368" y="5769954"/>
            <a:ext cx="2800928" cy="72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5"/>
          <p:cNvSpPr txBox="1"/>
          <p:nvPr>
            <p:ph idx="1" type="body"/>
          </p:nvPr>
        </p:nvSpPr>
        <p:spPr>
          <a:xfrm>
            <a:off x="658368" y="5716876"/>
            <a:ext cx="10941960" cy="639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45"/>
          <p:cNvSpPr txBox="1"/>
          <p:nvPr>
            <p:ph type="ctrTitle"/>
          </p:nvPr>
        </p:nvSpPr>
        <p:spPr>
          <a:xfrm>
            <a:off x="658367" y="3902240"/>
            <a:ext cx="10941961" cy="16503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ctr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9" name="Google Shape;12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2075" y="1883736"/>
            <a:ext cx="6167849" cy="106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 showMasterSp="0">
  <p:cSld name="7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6"/>
          <p:cNvSpPr txBox="1"/>
          <p:nvPr>
            <p:ph idx="1" type="body"/>
          </p:nvPr>
        </p:nvSpPr>
        <p:spPr>
          <a:xfrm>
            <a:off x="658368" y="5716876"/>
            <a:ext cx="10941960" cy="639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46"/>
          <p:cNvSpPr txBox="1"/>
          <p:nvPr>
            <p:ph type="ctrTitle"/>
          </p:nvPr>
        </p:nvSpPr>
        <p:spPr>
          <a:xfrm>
            <a:off x="658367" y="3902240"/>
            <a:ext cx="10941961" cy="16503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ctr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3" name="Google Shape;13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7829" y="1751626"/>
            <a:ext cx="5096339" cy="1324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 txBox="1"/>
          <p:nvPr>
            <p:ph type="title"/>
          </p:nvPr>
        </p:nvSpPr>
        <p:spPr>
          <a:xfrm>
            <a:off x="566928" y="1499616"/>
            <a:ext cx="11037884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7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6a284f9b4f_0_20"/>
          <p:cNvSpPr txBox="1"/>
          <p:nvPr>
            <p:ph idx="12" type="sldNum"/>
          </p:nvPr>
        </p:nvSpPr>
        <p:spPr>
          <a:xfrm>
            <a:off x="9117875" y="6095094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 showMasterSp="0">
  <p:cSld name="2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/>
          <p:nvPr>
            <p:ph idx="1" type="body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8"/>
          <p:cNvSpPr txBox="1"/>
          <p:nvPr>
            <p:ph type="ctrTitle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6" name="Google Shape;2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368" y="5888984"/>
            <a:ext cx="3542157" cy="60886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8"/>
          <p:cNvSpPr/>
          <p:nvPr>
            <p:ph idx="2" type="pic"/>
          </p:nvPr>
        </p:nvSpPr>
        <p:spPr>
          <a:xfrm>
            <a:off x="7078130" y="995819"/>
            <a:ext cx="5113870" cy="586535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 showMasterSp="0">
  <p:cSld name="8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/>
          <p:nvPr>
            <p:ph idx="1" type="body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3360"/>
              <a:buNone/>
              <a:defRPr b="0" i="0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type="ctrTitle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1" i="0" sz="6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/>
          <p:nvPr>
            <p:ph idx="2" type="pic"/>
          </p:nvPr>
        </p:nvSpPr>
        <p:spPr>
          <a:xfrm>
            <a:off x="7078130" y="995819"/>
            <a:ext cx="5114840" cy="586535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pic>
        <p:nvPicPr>
          <p:cNvPr id="32" name="Google Shape;3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368" y="5769954"/>
            <a:ext cx="2800928" cy="72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/>
          <p:nvPr>
            <p:ph type="title"/>
          </p:nvPr>
        </p:nvSpPr>
        <p:spPr>
          <a:xfrm>
            <a:off x="566928" y="1499616"/>
            <a:ext cx="6951472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30"/>
          <p:cNvSpPr/>
          <p:nvPr>
            <p:ph idx="2" type="pic"/>
          </p:nvPr>
        </p:nvSpPr>
        <p:spPr>
          <a:xfrm>
            <a:off x="566928" y="2337014"/>
            <a:ext cx="2674937" cy="26733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8" name="Google Shape;38;p30"/>
          <p:cNvSpPr txBox="1"/>
          <p:nvPr>
            <p:ph idx="1" type="body"/>
          </p:nvPr>
        </p:nvSpPr>
        <p:spPr>
          <a:xfrm>
            <a:off x="3598696" y="2337014"/>
            <a:ext cx="7460731" cy="3021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/>
          <p:nvPr>
            <p:ph type="title"/>
          </p:nvPr>
        </p:nvSpPr>
        <p:spPr>
          <a:xfrm>
            <a:off x="566928" y="1499616"/>
            <a:ext cx="6951472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31"/>
          <p:cNvSpPr/>
          <p:nvPr>
            <p:ph idx="2" type="pic"/>
          </p:nvPr>
        </p:nvSpPr>
        <p:spPr>
          <a:xfrm>
            <a:off x="566928" y="2337014"/>
            <a:ext cx="2674937" cy="26733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4" name="Google Shape;44;p31"/>
          <p:cNvSpPr txBox="1"/>
          <p:nvPr>
            <p:ph idx="1" type="body"/>
          </p:nvPr>
        </p:nvSpPr>
        <p:spPr>
          <a:xfrm>
            <a:off x="566738" y="5197475"/>
            <a:ext cx="2674937" cy="49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b="1">
                <a:solidFill>
                  <a:srgbClr val="13294B"/>
                </a:solidFill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1"/>
          <p:cNvSpPr/>
          <p:nvPr>
            <p:ph idx="3" type="pic"/>
          </p:nvPr>
        </p:nvSpPr>
        <p:spPr>
          <a:xfrm>
            <a:off x="3926145" y="2337014"/>
            <a:ext cx="2674937" cy="26733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6" name="Google Shape;46;p31"/>
          <p:cNvSpPr txBox="1"/>
          <p:nvPr>
            <p:ph idx="4" type="body"/>
          </p:nvPr>
        </p:nvSpPr>
        <p:spPr>
          <a:xfrm>
            <a:off x="3925955" y="5197475"/>
            <a:ext cx="2674937" cy="49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b="1">
                <a:solidFill>
                  <a:srgbClr val="13294B"/>
                </a:solidFill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1"/>
          <p:cNvSpPr/>
          <p:nvPr>
            <p:ph idx="5" type="pic"/>
          </p:nvPr>
        </p:nvSpPr>
        <p:spPr>
          <a:xfrm>
            <a:off x="7291796" y="2337014"/>
            <a:ext cx="2674937" cy="267335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8" name="Google Shape;48;p31"/>
          <p:cNvSpPr txBox="1"/>
          <p:nvPr>
            <p:ph idx="6" type="body"/>
          </p:nvPr>
        </p:nvSpPr>
        <p:spPr>
          <a:xfrm>
            <a:off x="7291606" y="5197475"/>
            <a:ext cx="2674937" cy="49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b="1">
                <a:solidFill>
                  <a:srgbClr val="13294B"/>
                </a:solidFill>
              </a:defRPr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/>
          <p:nvPr>
            <p:ph type="title"/>
          </p:nvPr>
        </p:nvSpPr>
        <p:spPr>
          <a:xfrm>
            <a:off x="566928" y="1499616"/>
            <a:ext cx="6951472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" type="body"/>
          </p:nvPr>
        </p:nvSpPr>
        <p:spPr>
          <a:xfrm>
            <a:off x="566928" y="2185416"/>
            <a:ext cx="6951472" cy="3876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ouble Content">
  <p:cSld name="Title and Double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>
            <p:ph type="title"/>
          </p:nvPr>
        </p:nvSpPr>
        <p:spPr>
          <a:xfrm>
            <a:off x="566928" y="1499616"/>
            <a:ext cx="10515600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" type="body"/>
          </p:nvPr>
        </p:nvSpPr>
        <p:spPr>
          <a:xfrm>
            <a:off x="566928" y="2185416"/>
            <a:ext cx="4500372" cy="3948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2" type="body"/>
          </p:nvPr>
        </p:nvSpPr>
        <p:spPr>
          <a:xfrm>
            <a:off x="5410200" y="2185416"/>
            <a:ext cx="4498848" cy="3950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3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/>
          <p:nvPr>
            <p:ph type="title"/>
          </p:nvPr>
        </p:nvSpPr>
        <p:spPr>
          <a:xfrm>
            <a:off x="566928" y="1499616"/>
            <a:ext cx="10515600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4"/>
          <p:cNvSpPr txBox="1"/>
          <p:nvPr>
            <p:ph idx="1" type="body"/>
          </p:nvPr>
        </p:nvSpPr>
        <p:spPr>
          <a:xfrm>
            <a:off x="566928" y="2185416"/>
            <a:ext cx="5138928" cy="393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b="1" sz="1600" cap="none">
                <a:solidFill>
                  <a:srgbClr val="13294B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b="1" sz="2000"/>
            </a:lvl2pPr>
            <a:lvl3pPr indent="-22860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b="1" sz="1800"/>
            </a:lvl3pPr>
            <a:lvl4pPr indent="-22860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b="1" sz="1600"/>
            </a:lvl4pPr>
            <a:lvl5pPr indent="-22860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34"/>
          <p:cNvSpPr txBox="1"/>
          <p:nvPr>
            <p:ph idx="2" type="body"/>
          </p:nvPr>
        </p:nvSpPr>
        <p:spPr>
          <a:xfrm>
            <a:off x="566928" y="2593340"/>
            <a:ext cx="5140515" cy="3535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4"/>
          <p:cNvSpPr txBox="1"/>
          <p:nvPr>
            <p:ph idx="3" type="body"/>
          </p:nvPr>
        </p:nvSpPr>
        <p:spPr>
          <a:xfrm>
            <a:off x="6172200" y="2185416"/>
            <a:ext cx="5138928" cy="379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b="1" sz="1600" cap="none">
                <a:solidFill>
                  <a:srgbClr val="13294B"/>
                </a:solidFill>
              </a:defRPr>
            </a:lvl1pPr>
            <a:lvl2pPr indent="-22860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b="1" sz="2000"/>
            </a:lvl2pPr>
            <a:lvl3pPr indent="-22860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b="1" sz="1800"/>
            </a:lvl3pPr>
            <a:lvl4pPr indent="-22860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b="1" sz="1600"/>
            </a:lvl4pPr>
            <a:lvl5pPr indent="-22860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34"/>
          <p:cNvSpPr txBox="1"/>
          <p:nvPr>
            <p:ph idx="4" type="body"/>
          </p:nvPr>
        </p:nvSpPr>
        <p:spPr>
          <a:xfrm>
            <a:off x="6172200" y="2590800"/>
            <a:ext cx="5138928" cy="3538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/>
            </a:lvl1pPr>
            <a:lvl2pPr indent="-365760" lvl="1" marL="9144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Char char="-"/>
              <a:defRPr/>
            </a:lvl2pPr>
            <a:lvl3pPr indent="-365760" lvl="2" marL="13716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Char char="-"/>
              <a:defRPr/>
            </a:lvl3pPr>
            <a:lvl4pPr indent="-365760" lvl="3" marL="18288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Char char="-"/>
              <a:defRPr/>
            </a:lvl4pPr>
            <a:lvl5pPr indent="-365760" lvl="4" marL="228600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4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11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3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566928" y="1499616"/>
            <a:ext cx="11037884" cy="590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FF5F0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566928" y="2185416"/>
            <a:ext cx="11037884" cy="3968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Arial"/>
              <a:buNone/>
              <a:defRPr b="0" i="0" sz="18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b="0" i="0" sz="18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5760" lvl="2" marL="13716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b="0" i="0" sz="18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5760" lvl="3" marL="18288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b="0" i="0" sz="18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5760" lvl="4" marL="2286000" marR="0" rt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ts val="2160"/>
              <a:buFont typeface="NTR"/>
              <a:buChar char="-"/>
              <a:defRPr b="0" i="0" sz="18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orange letter on a blue background&#10;&#10;Description automatically generated" id="12" name="Google Shape;1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174377"/>
            <a:ext cx="549831" cy="68362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B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4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Ad6kfZQeTWnl-_RcsF_1UWIfGTPqA6oG/view" TargetMode="External"/><Relationship Id="rId4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Relationship Id="rId4" Type="http://schemas.openxmlformats.org/officeDocument/2006/relationships/image" Target="../media/image17.png"/><Relationship Id="rId5" Type="http://schemas.openxmlformats.org/officeDocument/2006/relationships/image" Target="../media/image1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5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5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/>
          <p:nvPr>
            <p:ph idx="1" type="body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lang="en-US"/>
              <a:t>Sarthak Singh, Sergio Bernal, Zachary Baum</a:t>
            </a:r>
            <a:endParaRPr/>
          </a:p>
        </p:txBody>
      </p:sp>
      <p:sp>
        <p:nvSpPr>
          <p:cNvPr id="145" name="Google Shape;145;p1"/>
          <p:cNvSpPr txBox="1"/>
          <p:nvPr>
            <p:ph type="ctrTitle"/>
          </p:nvPr>
        </p:nvSpPr>
        <p:spPr>
          <a:xfrm>
            <a:off x="658367" y="1490472"/>
            <a:ext cx="6816489" cy="2386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Hand Gesture Controlled Audio Effects System</a:t>
            </a:r>
            <a:endParaRPr/>
          </a:p>
        </p:txBody>
      </p:sp>
      <p:pic>
        <p:nvPicPr>
          <p:cNvPr id="146" name="Google Shape;146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46" l="149" r="149" t="4124"/>
          <a:stretch/>
        </p:blipFill>
        <p:spPr>
          <a:xfrm>
            <a:off x="6932975" y="1886825"/>
            <a:ext cx="5113876" cy="264334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6f6faaccb1_0_448"/>
          <p:cNvSpPr txBox="1"/>
          <p:nvPr>
            <p:ph type="ctrTitle"/>
          </p:nvPr>
        </p:nvSpPr>
        <p:spPr>
          <a:xfrm>
            <a:off x="658375" y="1490475"/>
            <a:ext cx="9525900" cy="238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Subsystem overview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d76b85cc3_0_32"/>
          <p:cNvSpPr txBox="1"/>
          <p:nvPr>
            <p:ph type="title"/>
          </p:nvPr>
        </p:nvSpPr>
        <p:spPr>
          <a:xfrm>
            <a:off x="316003" y="377391"/>
            <a:ext cx="69516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Subsystem</a:t>
            </a:r>
            <a:endParaRPr/>
          </a:p>
        </p:txBody>
      </p:sp>
      <p:sp>
        <p:nvSpPr>
          <p:cNvPr id="242" name="Google Shape;242;g2bd76b85cc3_0_32"/>
          <p:cNvSpPr txBox="1"/>
          <p:nvPr>
            <p:ph idx="1" type="body"/>
          </p:nvPr>
        </p:nvSpPr>
        <p:spPr>
          <a:xfrm>
            <a:off x="316000" y="968400"/>
            <a:ext cx="11609400" cy="218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400"/>
              <a:t>Main Components</a:t>
            </a:r>
            <a:r>
              <a:rPr lang="en-US" sz="1400"/>
              <a:t>:</a:t>
            </a:r>
            <a:endParaRPr sz="1400"/>
          </a:p>
          <a:p>
            <a:pPr indent="-340360" lvl="0" marL="457200" rtl="0" algn="l">
              <a:spcBef>
                <a:spcPts val="600"/>
              </a:spcBef>
              <a:spcAft>
                <a:spcPts val="0"/>
              </a:spcAft>
              <a:buSzPts val="1760"/>
              <a:buChar char="●"/>
            </a:pPr>
            <a:r>
              <a:rPr lang="en-US" sz="1400"/>
              <a:t>Wall power adapter (5V 4.0A)</a:t>
            </a:r>
            <a:endParaRPr sz="1400"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●"/>
            </a:pPr>
            <a:r>
              <a:rPr lang="en-US" sz="1400"/>
              <a:t>DC power barrel jack</a:t>
            </a:r>
            <a:endParaRPr sz="1400"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●"/>
            </a:pPr>
            <a:r>
              <a:rPr lang="en-US" sz="1400"/>
              <a:t>USB-A connector (USB-A to micro USB B cable to power Raspberry Pi)</a:t>
            </a:r>
            <a:endParaRPr sz="1400"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●"/>
            </a:pPr>
            <a:r>
              <a:rPr lang="en-US" sz="1400"/>
              <a:t>Linear Regulator (1.5 V.D. @ 3 A) Fixed at 3.3 V</a:t>
            </a:r>
            <a:endParaRPr sz="1400"/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SzPts val="1760"/>
              <a:buChar char="●"/>
            </a:pPr>
            <a:r>
              <a:rPr lang="en-US" sz="1400"/>
              <a:t>eFuse (shuts off power if voltage is not between 4.8 V to 5.6 V or current limit is above 2 A due to short)</a:t>
            </a:r>
            <a:endParaRPr sz="14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43" name="Google Shape;243;g2bd76b85cc3_0_32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4" name="Google Shape;244;g2bd76b85cc3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950" y="3151200"/>
            <a:ext cx="8831500" cy="35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bd30baeea1_0_8"/>
          <p:cNvSpPr txBox="1"/>
          <p:nvPr>
            <p:ph type="title"/>
          </p:nvPr>
        </p:nvSpPr>
        <p:spPr>
          <a:xfrm>
            <a:off x="391725" y="296525"/>
            <a:ext cx="6377100" cy="1089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User Interface (UI) Subsystem</a:t>
            </a:r>
            <a:endParaRPr/>
          </a:p>
        </p:txBody>
      </p:sp>
      <p:sp>
        <p:nvSpPr>
          <p:cNvPr id="251" name="Google Shape;251;g2bd30baeea1_0_8"/>
          <p:cNvSpPr txBox="1"/>
          <p:nvPr>
            <p:ph idx="1" type="body"/>
          </p:nvPr>
        </p:nvSpPr>
        <p:spPr>
          <a:xfrm>
            <a:off x="566925" y="1386125"/>
            <a:ext cx="6026700" cy="469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/>
              <a:t>Purpose</a:t>
            </a:r>
            <a:r>
              <a:rPr lang="en-US"/>
              <a:t>: It displays the state of the system such as what audio effect has been applied to the input audio signal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/>
              <a:t>Capability</a:t>
            </a:r>
            <a:r>
              <a:rPr lang="en-US"/>
              <a:t>: It can display up to 20 characters. However, we chose a 7 character word to represent each audio effect case.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NO-HAND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REVERB!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DISTORT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GAIN-UP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GAIN-DN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LO-PASS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/>
              <a:t>Power supply requirement</a:t>
            </a:r>
            <a:r>
              <a:rPr lang="en-US"/>
              <a:t>: ~3.3 V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/>
              <a:t>Communication type</a:t>
            </a:r>
            <a:r>
              <a:rPr lang="en-US"/>
              <a:t>: I</a:t>
            </a:r>
            <a:r>
              <a:rPr baseline="30000" lang="en-US"/>
              <a:t>2</a:t>
            </a:r>
            <a:r>
              <a:rPr lang="en-US"/>
              <a:t>C</a:t>
            </a:r>
            <a:endParaRPr/>
          </a:p>
        </p:txBody>
      </p:sp>
      <p:sp>
        <p:nvSpPr>
          <p:cNvPr id="252" name="Google Shape;252;g2bd30baeea1_0_8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3" name="Google Shape;253;g2bd30baeea1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9863" y="296525"/>
            <a:ext cx="4064625" cy="29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bd30baeea1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9875" y="3429000"/>
            <a:ext cx="4317250" cy="361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d049ceb5f1_0_0"/>
          <p:cNvSpPr txBox="1"/>
          <p:nvPr>
            <p:ph type="title"/>
          </p:nvPr>
        </p:nvSpPr>
        <p:spPr>
          <a:xfrm>
            <a:off x="566922" y="596925"/>
            <a:ext cx="106677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UI Subsystem Header Connection on Main PCB</a:t>
            </a:r>
            <a:endParaRPr/>
          </a:p>
        </p:txBody>
      </p:sp>
      <p:sp>
        <p:nvSpPr>
          <p:cNvPr id="261" name="Google Shape;261;g2d049ceb5f1_0_0"/>
          <p:cNvSpPr txBox="1"/>
          <p:nvPr>
            <p:ph idx="1" type="body"/>
          </p:nvPr>
        </p:nvSpPr>
        <p:spPr>
          <a:xfrm>
            <a:off x="420552" y="1459716"/>
            <a:ext cx="5002500" cy="359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457200" rtl="0" algn="l">
              <a:spcBef>
                <a:spcPts val="60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Used six header pins and created the necessary connection set-up for LCD to communication through I2C communication (such as pull-up resistors and capacitors given by its datasheet) </a:t>
            </a:r>
            <a:endParaRPr/>
          </a:p>
          <a:p>
            <a:pPr indent="-365760" lvl="0" marL="457200" rtl="0" algn="l"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Also, added header pins (SWDIO and SWCLK) necessary to program the microcontroller using Serial Wire. It also has pull-up resistors for its connection.</a:t>
            </a:r>
            <a:endParaRPr/>
          </a:p>
        </p:txBody>
      </p:sp>
      <p:sp>
        <p:nvSpPr>
          <p:cNvPr id="262" name="Google Shape;262;g2d049ceb5f1_0_0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3" name="Google Shape;263;g2d049ceb5f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050" y="1384463"/>
            <a:ext cx="6409599" cy="477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6a284f9b4f_0_55"/>
          <p:cNvSpPr txBox="1"/>
          <p:nvPr>
            <p:ph type="title"/>
          </p:nvPr>
        </p:nvSpPr>
        <p:spPr>
          <a:xfrm>
            <a:off x="566925" y="326400"/>
            <a:ext cx="10367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Gesture Control Subsystem</a:t>
            </a:r>
            <a:endParaRPr/>
          </a:p>
        </p:txBody>
      </p:sp>
      <p:sp>
        <p:nvSpPr>
          <p:cNvPr id="270" name="Google Shape;270;g26a284f9b4f_0_55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6a284f9b4f_0_55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2" name="Google Shape;272;g26a284f9b4f_0_55"/>
          <p:cNvSpPr txBox="1"/>
          <p:nvPr>
            <p:ph idx="1" type="body"/>
          </p:nvPr>
        </p:nvSpPr>
        <p:spPr>
          <a:xfrm>
            <a:off x="566925" y="1257925"/>
            <a:ext cx="4960500" cy="43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Main </a:t>
            </a:r>
            <a:r>
              <a:rPr b="1" lang="en-US" sz="2000"/>
              <a:t>Components</a:t>
            </a:r>
            <a:r>
              <a:rPr b="1" lang="en-US" sz="2000"/>
              <a:t>:</a:t>
            </a:r>
            <a:r>
              <a:rPr lang="en-US" sz="2000"/>
              <a:t> Camera, </a:t>
            </a:r>
            <a:r>
              <a:rPr lang="en-US" sz="2000"/>
              <a:t>Raspberry</a:t>
            </a:r>
            <a:r>
              <a:rPr lang="en-US" sz="2000"/>
              <a:t> Pi, external button</a:t>
            </a:r>
            <a:endParaRPr sz="20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How: </a:t>
            </a:r>
            <a:r>
              <a:rPr lang="en-US" sz="2000"/>
              <a:t>Use google’s pre trained mediapipe neural net to detect joint locations</a:t>
            </a:r>
            <a:endParaRPr sz="20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Purpose:</a:t>
            </a:r>
            <a:r>
              <a:rPr lang="en-US" sz="2000"/>
              <a:t> Detect hand gestures and convey information to microcontroller using 3 bits</a:t>
            </a:r>
            <a:endParaRPr sz="20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Gestures: </a:t>
            </a:r>
            <a:r>
              <a:rPr lang="en-US" sz="2000"/>
              <a:t>We are detecting 5 gestures based on </a:t>
            </a:r>
            <a:r>
              <a:rPr lang="en-US" sz="2000"/>
              <a:t>whether each finger is up or down</a:t>
            </a:r>
            <a:endParaRPr sz="2000"/>
          </a:p>
        </p:txBody>
      </p:sp>
      <p:pic>
        <p:nvPicPr>
          <p:cNvPr id="273" name="Google Shape;273;g26a284f9b4f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8675" y="1135575"/>
            <a:ext cx="5606257" cy="269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26a284f9b4f_0_55"/>
          <p:cNvPicPr preferRelativeResize="0"/>
          <p:nvPr/>
        </p:nvPicPr>
        <p:blipFill rotWithShape="1">
          <a:blip r:embed="rId4">
            <a:alphaModFix/>
          </a:blip>
          <a:srcRect b="11380" l="0" r="0" t="28182"/>
          <a:stretch/>
        </p:blipFill>
        <p:spPr>
          <a:xfrm>
            <a:off x="6028676" y="4029575"/>
            <a:ext cx="5529262" cy="250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d05d4744cf_0_3"/>
          <p:cNvSpPr txBox="1"/>
          <p:nvPr>
            <p:ph type="title"/>
          </p:nvPr>
        </p:nvSpPr>
        <p:spPr>
          <a:xfrm>
            <a:off x="566925" y="326400"/>
            <a:ext cx="10367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Gesture Control Detection</a:t>
            </a:r>
            <a:endParaRPr/>
          </a:p>
        </p:txBody>
      </p:sp>
      <p:sp>
        <p:nvSpPr>
          <p:cNvPr id="281" name="Google Shape;281;g2d05d4744cf_0_3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d05d4744cf_0_3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3" name="Google Shape;283;g2d05d4744cf_0_3"/>
          <p:cNvSpPr txBox="1"/>
          <p:nvPr>
            <p:ph idx="1" type="body"/>
          </p:nvPr>
        </p:nvSpPr>
        <p:spPr>
          <a:xfrm>
            <a:off x="566925" y="1257925"/>
            <a:ext cx="4960500" cy="4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sz="2000"/>
              <a:t>Use MediaPipe’s pretrained hand detection neural net to take a video stream and translate it to X,Y Coordinates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sz="2000"/>
              <a:t>C</a:t>
            </a:r>
            <a:r>
              <a:rPr lang="en-US" sz="2000"/>
              <a:t>alculate</a:t>
            </a:r>
            <a:r>
              <a:rPr lang="en-US" sz="2000"/>
              <a:t> the distance between two joints on each hand to detect if a hand was up or down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sz="2000"/>
              <a:t>Use information on which fingers are up vs down to map to a gesture </a:t>
            </a:r>
            <a:endParaRPr sz="2000"/>
          </a:p>
          <a:p>
            <a:pPr indent="-3556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 sz="2000"/>
              <a:t>Output correct GPIO Corresponding to the gesture </a:t>
            </a:r>
            <a:endParaRPr sz="2000"/>
          </a:p>
        </p:txBody>
      </p:sp>
      <p:pic>
        <p:nvPicPr>
          <p:cNvPr id="284" name="Google Shape;284;g2d05d4744cf_0_3"/>
          <p:cNvPicPr preferRelativeResize="0"/>
          <p:nvPr/>
        </p:nvPicPr>
        <p:blipFill rotWithShape="1">
          <a:blip r:embed="rId3">
            <a:alphaModFix/>
          </a:blip>
          <a:srcRect b="14610" l="0" r="0" t="7882"/>
          <a:stretch/>
        </p:blipFill>
        <p:spPr>
          <a:xfrm>
            <a:off x="6371850" y="3253625"/>
            <a:ext cx="5402251" cy="324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d05d4744cf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996900"/>
            <a:ext cx="5402254" cy="1888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"/>
          <p:cNvSpPr txBox="1"/>
          <p:nvPr>
            <p:ph type="title"/>
          </p:nvPr>
        </p:nvSpPr>
        <p:spPr>
          <a:xfrm>
            <a:off x="566928" y="173616"/>
            <a:ext cx="10515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Audio Subsystem</a:t>
            </a:r>
            <a:endParaRPr/>
          </a:p>
        </p:txBody>
      </p:sp>
      <p:sp>
        <p:nvSpPr>
          <p:cNvPr id="292" name="Google Shape;292;p10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0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4" name="Google Shape;29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3601" y="1118600"/>
            <a:ext cx="4219575" cy="45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0"/>
          <p:cNvSpPr txBox="1"/>
          <p:nvPr>
            <p:ph idx="1" type="body"/>
          </p:nvPr>
        </p:nvSpPr>
        <p:spPr>
          <a:xfrm>
            <a:off x="359725" y="1233750"/>
            <a:ext cx="5918100" cy="43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Main Components:</a:t>
            </a:r>
            <a:r>
              <a:rPr lang="en-US" sz="2000"/>
              <a:t> </a:t>
            </a:r>
            <a:r>
              <a:rPr b="0" lang="en-US" sz="2000"/>
              <a:t>STM32 Microcontroller, SD card, Amplifier, and Speaker</a:t>
            </a:r>
            <a:endParaRPr b="0" sz="20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How: </a:t>
            </a:r>
            <a:r>
              <a:rPr b="0" lang="en-US" sz="2000"/>
              <a:t>MicroSD send audio wave file using SPI communication</a:t>
            </a:r>
            <a:r>
              <a:rPr b="0" lang="en-US" sz="2000"/>
              <a:t> to the STM32, applies audio effects according to gesture, then gpio output from STM32’s internal DAC to Amplifier and speaker</a:t>
            </a:r>
            <a:endParaRPr b="0" sz="20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Purpose:</a:t>
            </a:r>
            <a:r>
              <a:rPr lang="en-US" sz="2000"/>
              <a:t> </a:t>
            </a:r>
            <a:r>
              <a:rPr b="0" lang="en-US" sz="2000"/>
              <a:t>Handles audio IO and audio effects processing</a:t>
            </a:r>
            <a:endParaRPr b="0"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/>
          <p:nvPr>
            <p:ph type="title"/>
          </p:nvPr>
        </p:nvSpPr>
        <p:spPr>
          <a:xfrm>
            <a:off x="566923" y="194700"/>
            <a:ext cx="7853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Audio Subsystem Audio Effects</a:t>
            </a:r>
            <a:endParaRPr/>
          </a:p>
        </p:txBody>
      </p:sp>
      <p:sp>
        <p:nvSpPr>
          <p:cNvPr id="302" name="Google Shape;302;p11"/>
          <p:cNvSpPr txBox="1"/>
          <p:nvPr>
            <p:ph idx="1" type="body"/>
          </p:nvPr>
        </p:nvSpPr>
        <p:spPr>
          <a:xfrm>
            <a:off x="359700" y="1450650"/>
            <a:ext cx="7513500" cy="3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D0D0D"/>
                </a:solidFill>
              </a:rPr>
              <a:t>Reverb</a:t>
            </a:r>
            <a:r>
              <a:rPr lang="en-US" sz="2100">
                <a:solidFill>
                  <a:srgbClr val="0D0D0D"/>
                </a:solidFill>
              </a:rPr>
              <a:t>: Simulates the echo and ambiance of a physical space, adding depth to the audio.</a:t>
            </a:r>
            <a:endParaRPr sz="2100">
              <a:solidFill>
                <a:srgbClr val="0D0D0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D0D0D"/>
                </a:solidFill>
              </a:rPr>
              <a:t>Distortion</a:t>
            </a:r>
            <a:r>
              <a:rPr lang="en-US" sz="2100">
                <a:solidFill>
                  <a:srgbClr val="0D0D0D"/>
                </a:solidFill>
              </a:rPr>
              <a:t>: </a:t>
            </a:r>
            <a:r>
              <a:rPr lang="en-US" sz="2100">
                <a:solidFill>
                  <a:srgbClr val="0D0D0D"/>
                </a:solidFill>
                <a:highlight>
                  <a:srgbClr val="FFFFFF"/>
                </a:highlight>
              </a:rPr>
              <a:t>Clips and modifies the audio waveform, adding complexity and texture by boosting </a:t>
            </a:r>
            <a:r>
              <a:rPr lang="en-US" sz="2100">
                <a:solidFill>
                  <a:srgbClr val="0D0D0D"/>
                </a:solidFill>
                <a:highlight>
                  <a:srgbClr val="FFFFFF"/>
                </a:highlight>
              </a:rPr>
              <a:t>aggressive</a:t>
            </a:r>
            <a:r>
              <a:rPr lang="en-US" sz="2100">
                <a:solidFill>
                  <a:srgbClr val="0D0D0D"/>
                </a:solidFill>
                <a:highlight>
                  <a:srgbClr val="FFFFFF"/>
                </a:highlight>
              </a:rPr>
              <a:t> tones</a:t>
            </a:r>
            <a:endParaRPr sz="2700">
              <a:solidFill>
                <a:srgbClr val="0D0D0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D0D0D"/>
                </a:solidFill>
                <a:highlight>
                  <a:srgbClr val="FFFFFF"/>
                </a:highlight>
              </a:rPr>
              <a:t>Gain up</a:t>
            </a:r>
            <a:r>
              <a:rPr lang="en-US" sz="2100">
                <a:solidFill>
                  <a:srgbClr val="0D0D0D"/>
                </a:solidFill>
                <a:highlight>
                  <a:srgbClr val="FFFFFF"/>
                </a:highlight>
              </a:rPr>
              <a:t>: Increases</a:t>
            </a:r>
            <a:r>
              <a:rPr lang="en-US" sz="2100">
                <a:solidFill>
                  <a:srgbClr val="0D0D0D"/>
                </a:solidFill>
                <a:highlight>
                  <a:srgbClr val="FFFFFF"/>
                </a:highlight>
              </a:rPr>
              <a:t> the amplitude of the audio signal.</a:t>
            </a:r>
            <a:endParaRPr sz="2100">
              <a:solidFill>
                <a:srgbClr val="0D0D0D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0D0D0D"/>
                </a:solidFill>
                <a:highlight>
                  <a:srgbClr val="FFFFFF"/>
                </a:highlight>
              </a:rPr>
              <a:t>Gain Down</a:t>
            </a:r>
            <a:r>
              <a:rPr lang="en-US" sz="2100">
                <a:solidFill>
                  <a:srgbClr val="0D0D0D"/>
                </a:solidFill>
                <a:highlight>
                  <a:srgbClr val="FFFFFF"/>
                </a:highlight>
              </a:rPr>
              <a:t>: </a:t>
            </a:r>
            <a:r>
              <a:rPr lang="en-US" sz="2100">
                <a:solidFill>
                  <a:srgbClr val="0D0D0D"/>
                </a:solidFill>
                <a:highlight>
                  <a:schemeClr val="lt1"/>
                </a:highlight>
              </a:rPr>
              <a:t>De</a:t>
            </a:r>
            <a:r>
              <a:rPr lang="en-US" sz="2100">
                <a:solidFill>
                  <a:srgbClr val="0D0D0D"/>
                </a:solidFill>
                <a:highlight>
                  <a:schemeClr val="lt1"/>
                </a:highlight>
              </a:rPr>
              <a:t>creases the amplitude of the audio signal.</a:t>
            </a:r>
            <a:endParaRPr sz="2100">
              <a:solidFill>
                <a:srgbClr val="0D0D0D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b="1" lang="en-US" sz="2100">
                <a:solidFill>
                  <a:srgbClr val="0D0D0D"/>
                </a:solidFill>
              </a:rPr>
              <a:t>Low-pass Filter</a:t>
            </a:r>
            <a:r>
              <a:rPr lang="en-US" sz="2100">
                <a:solidFill>
                  <a:srgbClr val="0D0D0D"/>
                </a:solidFill>
              </a:rPr>
              <a:t>: Attenuates frequencies above a cutoff, reducing high-frequency noise or brightness.</a:t>
            </a:r>
            <a:endParaRPr sz="2100"/>
          </a:p>
        </p:txBody>
      </p:sp>
      <p:sp>
        <p:nvSpPr>
          <p:cNvPr id="303" name="Google Shape;303;p11"/>
          <p:cNvSpPr txBox="1"/>
          <p:nvPr>
            <p:ph idx="11" type="ftr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1"/>
          <p:cNvSpPr txBox="1"/>
          <p:nvPr>
            <p:ph idx="12" type="sldNum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5" name="Google Shape;30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7450" y="1355600"/>
            <a:ext cx="4358000" cy="41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cfe9185229_1_41"/>
          <p:cNvSpPr txBox="1"/>
          <p:nvPr>
            <p:ph type="title"/>
          </p:nvPr>
        </p:nvSpPr>
        <p:spPr>
          <a:xfrm>
            <a:off x="577053" y="684166"/>
            <a:ext cx="110379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Overall Main PCB Design</a:t>
            </a:r>
            <a:endParaRPr/>
          </a:p>
        </p:txBody>
      </p:sp>
      <p:sp>
        <p:nvSpPr>
          <p:cNvPr id="312" name="Google Shape;312;g2cfe9185229_1_41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3" name="Google Shape;313;g2cfe9185229_1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50" y="1275166"/>
            <a:ext cx="5599242" cy="527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cfe9185229_1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692" y="1573941"/>
            <a:ext cx="5710910" cy="4283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6f6faaccb1_0_462"/>
          <p:cNvSpPr txBox="1"/>
          <p:nvPr>
            <p:ph type="ctrTitle"/>
          </p:nvPr>
        </p:nvSpPr>
        <p:spPr>
          <a:xfrm>
            <a:off x="658375" y="1490475"/>
            <a:ext cx="9525900" cy="238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Testing and Results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6f6faaccb1_0_154"/>
          <p:cNvSpPr txBox="1"/>
          <p:nvPr>
            <p:ph type="ctrTitle"/>
          </p:nvPr>
        </p:nvSpPr>
        <p:spPr>
          <a:xfrm>
            <a:off x="658368" y="1490472"/>
            <a:ext cx="6638400" cy="238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Introduction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6f6faaccb1_0_467"/>
          <p:cNvSpPr txBox="1"/>
          <p:nvPr>
            <p:ph type="title"/>
          </p:nvPr>
        </p:nvSpPr>
        <p:spPr>
          <a:xfrm>
            <a:off x="566923" y="194700"/>
            <a:ext cx="7853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High level overview</a:t>
            </a:r>
            <a:endParaRPr/>
          </a:p>
        </p:txBody>
      </p:sp>
      <p:sp>
        <p:nvSpPr>
          <p:cNvPr id="327" name="Google Shape;327;g26f6faaccb1_0_467"/>
          <p:cNvSpPr txBox="1"/>
          <p:nvPr>
            <p:ph idx="1" type="body"/>
          </p:nvPr>
        </p:nvSpPr>
        <p:spPr>
          <a:xfrm>
            <a:off x="566925" y="944625"/>
            <a:ext cx="10609200" cy="18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60"/>
              <a:buAutoNum type="arabicPeriod"/>
            </a:pPr>
            <a:r>
              <a:rPr lang="en-US">
                <a:solidFill>
                  <a:srgbClr val="0D0D0D"/>
                </a:solidFill>
              </a:rPr>
              <a:t>Able to get all but one subsystem fully working (Audio)</a:t>
            </a:r>
            <a:endParaRPr>
              <a:solidFill>
                <a:srgbClr val="0D0D0D"/>
              </a:solidFill>
            </a:endParaRPr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AutoNum type="arabicPeriod"/>
            </a:pPr>
            <a:r>
              <a:rPr lang="en-US">
                <a:solidFill>
                  <a:srgbClr val="0D0D0D"/>
                </a:solidFill>
              </a:rPr>
              <a:t>Power, UI, and Gesture control subsystems were able to all work </a:t>
            </a:r>
            <a:r>
              <a:rPr lang="en-US">
                <a:solidFill>
                  <a:srgbClr val="0D0D0D"/>
                </a:solidFill>
              </a:rPr>
              <a:t>together</a:t>
            </a:r>
            <a:r>
              <a:rPr lang="en-US">
                <a:solidFill>
                  <a:srgbClr val="0D0D0D"/>
                </a:solidFill>
              </a:rPr>
              <a:t> </a:t>
            </a:r>
            <a:endParaRPr>
              <a:solidFill>
                <a:srgbClr val="0D0D0D"/>
              </a:solidFill>
            </a:endParaRPr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AutoNum type="arabicPeriod"/>
            </a:pPr>
            <a:r>
              <a:rPr lang="en-US">
                <a:solidFill>
                  <a:srgbClr val="0D0D0D"/>
                </a:solidFill>
              </a:rPr>
              <a:t>PCB was soldered and programmed </a:t>
            </a:r>
            <a:r>
              <a:rPr lang="en-US">
                <a:solidFill>
                  <a:srgbClr val="0D0D0D"/>
                </a:solidFill>
              </a:rPr>
              <a:t>successfully</a:t>
            </a:r>
            <a:r>
              <a:rPr lang="en-US">
                <a:solidFill>
                  <a:srgbClr val="0D0D0D"/>
                </a:solidFill>
              </a:rPr>
              <a:t> </a:t>
            </a:r>
            <a:endParaRPr>
              <a:solidFill>
                <a:srgbClr val="0D0D0D"/>
              </a:solidFill>
            </a:endParaRPr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AutoNum type="arabicPeriod"/>
            </a:pPr>
            <a:r>
              <a:rPr lang="en-US">
                <a:solidFill>
                  <a:srgbClr val="0D0D0D"/>
                </a:solidFill>
              </a:rPr>
              <a:t>Audio subsystem failed mainly due to parts not arriving on time </a:t>
            </a:r>
            <a:endParaRPr>
              <a:solidFill>
                <a:srgbClr val="0D0D0D"/>
              </a:solidFill>
            </a:endParaRPr>
          </a:p>
        </p:txBody>
      </p:sp>
      <p:sp>
        <p:nvSpPr>
          <p:cNvPr id="328" name="Google Shape;328;g26f6faaccb1_0_467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6f6faaccb1_0_467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0" name="Google Shape;330;g26f6faaccb1_0_467" title="DemoVideoFinal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5266" y="2806125"/>
            <a:ext cx="6661469" cy="374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bd76b85cc3_0_18"/>
          <p:cNvSpPr txBox="1"/>
          <p:nvPr>
            <p:ph type="title"/>
          </p:nvPr>
        </p:nvSpPr>
        <p:spPr>
          <a:xfrm>
            <a:off x="577053" y="292441"/>
            <a:ext cx="11037900" cy="1089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Gesture Control Subsystem Requirements and Results</a:t>
            </a:r>
            <a:endParaRPr/>
          </a:p>
        </p:txBody>
      </p:sp>
      <p:sp>
        <p:nvSpPr>
          <p:cNvPr id="337" name="Google Shape;337;g2bd76b85cc3_0_18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338" name="Google Shape;338;g2bd76b85cc3_0_18"/>
          <p:cNvGraphicFramePr/>
          <p:nvPr/>
        </p:nvGraphicFramePr>
        <p:xfrm>
          <a:off x="577050" y="1579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{81F27ADB-43B9-4FE5-8E24-4D290782551C}</a:tableStyleId>
              </a:tblPr>
              <a:tblGrid>
                <a:gridCol w="2201900"/>
                <a:gridCol w="2362825"/>
              </a:tblGrid>
              <a:tr h="77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Requirements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Successful</a:t>
                      </a: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?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2303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image processing algorithm that analyzes the captured images from the camera must have a timing of at least 20 frames per second to get an accurate detection of a hand gesture.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316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gesture detection algorithm must detect a hand gesture in less than 5 seconds.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39" name="Google Shape;339;g2bd76b85cc3_0_18"/>
          <p:cNvSpPr txBox="1"/>
          <p:nvPr>
            <p:ph idx="4294967295" type="body"/>
          </p:nvPr>
        </p:nvSpPr>
        <p:spPr>
          <a:xfrm>
            <a:off x="5612200" y="1579650"/>
            <a:ext cx="6253500" cy="43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-US">
                <a:solidFill>
                  <a:srgbClr val="0D0D0D"/>
                </a:solidFill>
              </a:rPr>
              <a:t>Full functioning as a subsystem</a:t>
            </a:r>
            <a:endParaRPr>
              <a:solidFill>
                <a:srgbClr val="0D0D0D"/>
              </a:solidFill>
            </a:endParaRPr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160"/>
              <a:buChar char="●"/>
            </a:pPr>
            <a:r>
              <a:rPr lang="en-US">
                <a:solidFill>
                  <a:srgbClr val="0D0D0D"/>
                </a:solidFill>
              </a:rPr>
              <a:t>All 5 gestures were able to be detected</a:t>
            </a:r>
            <a:endParaRPr>
              <a:solidFill>
                <a:srgbClr val="0D0D0D"/>
              </a:solidFill>
            </a:endParaRPr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160"/>
              <a:buChar char="●"/>
            </a:pPr>
            <a:r>
              <a:rPr lang="en-US">
                <a:solidFill>
                  <a:srgbClr val="0D0D0D"/>
                </a:solidFill>
              </a:rPr>
              <a:t>We were able to detect at 30 FPS</a:t>
            </a:r>
            <a:endParaRPr>
              <a:solidFill>
                <a:srgbClr val="0D0D0D"/>
              </a:solidFill>
            </a:endParaRPr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160"/>
              <a:buChar char="●"/>
            </a:pPr>
            <a:r>
              <a:rPr lang="en-US">
                <a:solidFill>
                  <a:srgbClr val="0D0D0D"/>
                </a:solidFill>
              </a:rPr>
              <a:t>It took on average 3 seconds to detect a new gesture</a:t>
            </a:r>
            <a:endParaRPr>
              <a:solidFill>
                <a:srgbClr val="0D0D0D"/>
              </a:solidFill>
            </a:endParaRPr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160"/>
              <a:buChar char="●"/>
            </a:pPr>
            <a:r>
              <a:rPr lang="en-US">
                <a:solidFill>
                  <a:srgbClr val="0D0D0D"/>
                </a:solidFill>
              </a:rPr>
              <a:t>GPIO works perfectly</a:t>
            </a:r>
            <a:endParaRPr>
              <a:solidFill>
                <a:srgbClr val="0D0D0D"/>
              </a:solidFill>
            </a:endParaRPr>
          </a:p>
        </p:txBody>
      </p:sp>
      <p:pic>
        <p:nvPicPr>
          <p:cNvPr id="340" name="Google Shape;340;g2bd76b85cc3_0_18"/>
          <p:cNvPicPr preferRelativeResize="0"/>
          <p:nvPr/>
        </p:nvPicPr>
        <p:blipFill rotWithShape="1">
          <a:blip r:embed="rId3">
            <a:alphaModFix/>
          </a:blip>
          <a:srcRect b="11810" l="0" r="0" t="26578"/>
          <a:stretch/>
        </p:blipFill>
        <p:spPr>
          <a:xfrm>
            <a:off x="6208125" y="3664625"/>
            <a:ext cx="4372506" cy="26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bd76b85cc3_0_41"/>
          <p:cNvSpPr txBox="1"/>
          <p:nvPr>
            <p:ph type="title"/>
          </p:nvPr>
        </p:nvSpPr>
        <p:spPr>
          <a:xfrm>
            <a:off x="577053" y="617191"/>
            <a:ext cx="110379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Subsystem Requirement and Verification</a:t>
            </a:r>
            <a:endParaRPr/>
          </a:p>
        </p:txBody>
      </p:sp>
      <p:sp>
        <p:nvSpPr>
          <p:cNvPr id="347" name="Google Shape;347;g2bd76b85cc3_0_41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8" name="Google Shape;348;g2bd76b85cc3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475" y="1333650"/>
            <a:ext cx="7039325" cy="26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bd76b85cc3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8100" y="1333650"/>
            <a:ext cx="3710923" cy="27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2bd76b85cc3_0_41"/>
          <p:cNvSpPr txBox="1"/>
          <p:nvPr/>
        </p:nvSpPr>
        <p:spPr>
          <a:xfrm>
            <a:off x="1178400" y="4614925"/>
            <a:ext cx="93711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3294B"/>
                </a:solidFill>
              </a:rPr>
              <a:t>Linear regulator voltage was stable at 3.295875 V which is within the minus 0.5 % range.</a:t>
            </a:r>
            <a:endParaRPr sz="1800"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bd76b85cc3_0_11"/>
          <p:cNvSpPr txBox="1"/>
          <p:nvPr>
            <p:ph type="title"/>
          </p:nvPr>
        </p:nvSpPr>
        <p:spPr>
          <a:xfrm>
            <a:off x="577053" y="702166"/>
            <a:ext cx="110379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UI Subsystem Requirement &amp; Verification</a:t>
            </a:r>
            <a:endParaRPr/>
          </a:p>
        </p:txBody>
      </p:sp>
      <p:sp>
        <p:nvSpPr>
          <p:cNvPr id="357" name="Google Shape;357;g2bd76b85cc3_0_11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8" name="Google Shape;358;g2bd76b85cc3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50" y="1418624"/>
            <a:ext cx="7752076" cy="47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bd76b85cc3_0_11"/>
          <p:cNvSpPr txBox="1"/>
          <p:nvPr/>
        </p:nvSpPr>
        <p:spPr>
          <a:xfrm>
            <a:off x="8948100" y="1736700"/>
            <a:ext cx="2951400" cy="3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800"/>
              <a:buChar char="●"/>
            </a:pPr>
            <a:r>
              <a:rPr lang="en-US" sz="1800">
                <a:solidFill>
                  <a:srgbClr val="13294B"/>
                </a:solidFill>
              </a:rPr>
              <a:t>Requirement was met such that the timing was less than 0.1 seconds</a:t>
            </a:r>
            <a:endParaRPr sz="1800">
              <a:solidFill>
                <a:srgbClr val="13294B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1800"/>
              <a:buChar char="●"/>
            </a:pPr>
            <a:r>
              <a:t/>
            </a:r>
            <a:endParaRPr sz="1800"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bd76b85cc3_0_25"/>
          <p:cNvSpPr txBox="1"/>
          <p:nvPr>
            <p:ph type="title"/>
          </p:nvPr>
        </p:nvSpPr>
        <p:spPr>
          <a:xfrm>
            <a:off x="577053" y="358216"/>
            <a:ext cx="110379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Audio Subsystem Requirements and Verifications</a:t>
            </a:r>
            <a:endParaRPr/>
          </a:p>
        </p:txBody>
      </p:sp>
      <p:sp>
        <p:nvSpPr>
          <p:cNvPr id="366" name="Google Shape;366;g2bd76b85cc3_0_25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367" name="Google Shape;367;g2bd76b85cc3_0_25"/>
          <p:cNvGraphicFramePr/>
          <p:nvPr/>
        </p:nvGraphicFramePr>
        <p:xfrm>
          <a:off x="577050" y="127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{81F27ADB-43B9-4FE5-8E24-4D290782551C}</a:tableStyleId>
              </a:tblPr>
              <a:tblGrid>
                <a:gridCol w="2201900"/>
                <a:gridCol w="2362825"/>
              </a:tblGrid>
              <a:tr h="77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Requirements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Successful?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2303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sound being outputted by the speaker must be less than 80dB for safety purposes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316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effect applied to the input audio signal must be heard </a:t>
                      </a: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clearly</a:t>
                      </a: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such that there should be no static unless distortion is being used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68" name="Google Shape;368;g2bd76b85cc3_0_25"/>
          <p:cNvSpPr txBox="1"/>
          <p:nvPr/>
        </p:nvSpPr>
        <p:spPr>
          <a:xfrm>
            <a:off x="5645925" y="1270500"/>
            <a:ext cx="57600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200"/>
              <a:buChar char="●"/>
            </a:pPr>
            <a:r>
              <a:rPr lang="en-US" sz="2200">
                <a:solidFill>
                  <a:srgbClr val="13294B"/>
                </a:solidFill>
              </a:rPr>
              <a:t>Unsuccessful due to components not arriving in time.</a:t>
            </a:r>
            <a:endParaRPr sz="2200">
              <a:solidFill>
                <a:srgbClr val="13294B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329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3294B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200"/>
              <a:buChar char="●"/>
            </a:pPr>
            <a:r>
              <a:rPr lang="en-US" sz="2200">
                <a:solidFill>
                  <a:srgbClr val="13294B"/>
                </a:solidFill>
              </a:rPr>
              <a:t>C code for all audio effects except for low pass filter were successful however</a:t>
            </a:r>
            <a:endParaRPr sz="2200">
              <a:solidFill>
                <a:srgbClr val="13294B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f99383b9d_0_0"/>
          <p:cNvSpPr txBox="1"/>
          <p:nvPr>
            <p:ph type="title"/>
          </p:nvPr>
        </p:nvSpPr>
        <p:spPr>
          <a:xfrm>
            <a:off x="915300" y="266150"/>
            <a:ext cx="103614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Reasons for Audio Subsystem not working</a:t>
            </a:r>
            <a:endParaRPr/>
          </a:p>
        </p:txBody>
      </p:sp>
      <p:sp>
        <p:nvSpPr>
          <p:cNvPr id="375" name="Google Shape;375;g26f99383b9d_0_0"/>
          <p:cNvSpPr txBox="1"/>
          <p:nvPr>
            <p:ph idx="1" type="body"/>
          </p:nvPr>
        </p:nvSpPr>
        <p:spPr>
          <a:xfrm>
            <a:off x="473775" y="1292088"/>
            <a:ext cx="5529000" cy="3597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100"/>
              <a:buChar char="●"/>
            </a:pPr>
            <a:r>
              <a:rPr lang="en-US" sz="2100">
                <a:solidFill>
                  <a:srgbClr val="0D0D0D"/>
                </a:solidFill>
              </a:rPr>
              <a:t>Due to timing </a:t>
            </a:r>
            <a:r>
              <a:rPr lang="en-US" sz="2100">
                <a:solidFill>
                  <a:srgbClr val="0D0D0D"/>
                </a:solidFill>
              </a:rPr>
              <a:t>constraints</a:t>
            </a:r>
            <a:r>
              <a:rPr lang="en-US" sz="2100">
                <a:solidFill>
                  <a:srgbClr val="0D0D0D"/>
                </a:solidFill>
              </a:rPr>
              <a:t> we were not able to debug audio subsystem code</a:t>
            </a:r>
            <a:endParaRPr sz="2100">
              <a:solidFill>
                <a:srgbClr val="0D0D0D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D0D0D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100"/>
              <a:buChar char="●"/>
            </a:pPr>
            <a:r>
              <a:rPr lang="en-US" sz="2100">
                <a:solidFill>
                  <a:srgbClr val="0D0D0D"/>
                </a:solidFill>
              </a:rPr>
              <a:t>Low Pass</a:t>
            </a:r>
            <a:r>
              <a:rPr lang="en-US" sz="2100">
                <a:solidFill>
                  <a:srgbClr val="0D0D0D"/>
                </a:solidFill>
              </a:rPr>
              <a:t> filter audio effect was unsuccessful due to a library(CMSIS-DSP) not being configured correctly</a:t>
            </a:r>
            <a:endParaRPr sz="2100">
              <a:solidFill>
                <a:srgbClr val="0D0D0D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D0D0D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100"/>
              <a:buChar char="●"/>
            </a:pPr>
            <a:r>
              <a:rPr lang="en-US" sz="2100">
                <a:solidFill>
                  <a:srgbClr val="0D0D0D"/>
                </a:solidFill>
              </a:rPr>
              <a:t>Unable to test on dev board due to the dev board not having audio </a:t>
            </a:r>
            <a:r>
              <a:rPr lang="en-US" sz="2100">
                <a:solidFill>
                  <a:srgbClr val="0D0D0D"/>
                </a:solidFill>
              </a:rPr>
              <a:t>capabilities</a:t>
            </a:r>
            <a:endParaRPr sz="2100">
              <a:solidFill>
                <a:srgbClr val="0D0D0D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100"/>
              <a:buChar char="●"/>
            </a:pPr>
            <a:r>
              <a:rPr lang="en-US" sz="2100">
                <a:solidFill>
                  <a:srgbClr val="0D0D0D"/>
                </a:solidFill>
              </a:rPr>
              <a:t>If hardware was made, debugging SD card communication would be the last step</a:t>
            </a:r>
            <a:endParaRPr sz="2100">
              <a:solidFill>
                <a:srgbClr val="0D0D0D"/>
              </a:solidFill>
            </a:endParaRPr>
          </a:p>
        </p:txBody>
      </p:sp>
      <p:sp>
        <p:nvSpPr>
          <p:cNvPr id="376" name="Google Shape;376;g26f99383b9d_0_0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7" name="Google Shape;377;g26f99383b9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4575" y="1862175"/>
            <a:ext cx="5977425" cy="150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6f6faaccb1_0_480"/>
          <p:cNvSpPr txBox="1"/>
          <p:nvPr>
            <p:ph type="ctrTitle"/>
          </p:nvPr>
        </p:nvSpPr>
        <p:spPr>
          <a:xfrm>
            <a:off x="658375" y="1490475"/>
            <a:ext cx="9525900" cy="238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Conclusions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6f6faaccb1_0_522"/>
          <p:cNvSpPr txBox="1"/>
          <p:nvPr>
            <p:ph type="title"/>
          </p:nvPr>
        </p:nvSpPr>
        <p:spPr>
          <a:xfrm>
            <a:off x="566928" y="362666"/>
            <a:ext cx="10515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Successes and Challenges</a:t>
            </a:r>
            <a:endParaRPr/>
          </a:p>
        </p:txBody>
      </p:sp>
      <p:sp>
        <p:nvSpPr>
          <p:cNvPr id="390" name="Google Shape;390;g26f6faaccb1_0_522"/>
          <p:cNvSpPr txBox="1"/>
          <p:nvPr>
            <p:ph idx="1" type="body"/>
          </p:nvPr>
        </p:nvSpPr>
        <p:spPr>
          <a:xfrm>
            <a:off x="566925" y="1858850"/>
            <a:ext cx="5093700" cy="3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Able to program the STM32H7 microcontroller</a:t>
            </a:r>
            <a:endParaRPr/>
          </a:p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Able to deliver power properly to all components on the main PCB, Raspberry PI, and custom LCD breakout PCB.</a:t>
            </a:r>
            <a:endParaRPr/>
          </a:p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Able to detect hand gestures properly using software from the Raspberry PI</a:t>
            </a:r>
            <a:endParaRPr/>
          </a:p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Able to display each audio effect state and no hand gesture detection on the LCD using the programmed microcontroller.</a:t>
            </a:r>
            <a:endParaRPr/>
          </a:p>
        </p:txBody>
      </p:sp>
      <p:sp>
        <p:nvSpPr>
          <p:cNvPr id="391" name="Google Shape;391;g26f6faaccb1_0_522"/>
          <p:cNvSpPr txBox="1"/>
          <p:nvPr>
            <p:ph idx="2" type="body"/>
          </p:nvPr>
        </p:nvSpPr>
        <p:spPr>
          <a:xfrm>
            <a:off x="6118500" y="1858850"/>
            <a:ext cx="5093700" cy="3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Difficult to solder microcontroller due to sensitive pins</a:t>
            </a:r>
            <a:endParaRPr/>
          </a:p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Difficult to program microcontroller due to an incorrect setting within the STM32CubeIDE software and one of the ST-Link V2 stopped connecting to any PC.</a:t>
            </a:r>
            <a:endParaRPr/>
          </a:p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Char char="●"/>
            </a:pPr>
            <a:r>
              <a:rPr lang="en-US"/>
              <a:t>3D Modeling is difficult, and print time is much longer than expected</a:t>
            </a:r>
            <a:endParaRPr/>
          </a:p>
        </p:txBody>
      </p:sp>
      <p:sp>
        <p:nvSpPr>
          <p:cNvPr id="392" name="Google Shape;392;g26f6faaccb1_0_522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Office or unit name</a:t>
            </a:r>
            <a:endParaRPr/>
          </a:p>
        </p:txBody>
      </p:sp>
      <p:sp>
        <p:nvSpPr>
          <p:cNvPr id="393" name="Google Shape;393;g26f6faaccb1_0_522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4" name="Google Shape;394;g26f6faaccb1_0_522"/>
          <p:cNvSpPr/>
          <p:nvPr/>
        </p:nvSpPr>
        <p:spPr>
          <a:xfrm>
            <a:off x="725400" y="1302475"/>
            <a:ext cx="4415100" cy="499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Successes</a:t>
            </a:r>
            <a:endParaRPr b="1" sz="2400">
              <a:solidFill>
                <a:schemeClr val="lt1"/>
              </a:solidFill>
            </a:endParaRPr>
          </a:p>
        </p:txBody>
      </p:sp>
      <p:sp>
        <p:nvSpPr>
          <p:cNvPr id="395" name="Google Shape;395;g26f6faaccb1_0_522"/>
          <p:cNvSpPr/>
          <p:nvPr/>
        </p:nvSpPr>
        <p:spPr>
          <a:xfrm>
            <a:off x="6248100" y="1256875"/>
            <a:ext cx="4834500" cy="591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Challenges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6f6faaccb1_0_506"/>
          <p:cNvSpPr txBox="1"/>
          <p:nvPr>
            <p:ph type="title"/>
          </p:nvPr>
        </p:nvSpPr>
        <p:spPr>
          <a:xfrm>
            <a:off x="566923" y="194700"/>
            <a:ext cx="7853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What we learned</a:t>
            </a:r>
            <a:endParaRPr/>
          </a:p>
        </p:txBody>
      </p:sp>
      <p:sp>
        <p:nvSpPr>
          <p:cNvPr id="402" name="Google Shape;402;g26f6faaccb1_0_506"/>
          <p:cNvSpPr txBox="1"/>
          <p:nvPr>
            <p:ph idx="1" type="body"/>
          </p:nvPr>
        </p:nvSpPr>
        <p:spPr>
          <a:xfrm>
            <a:off x="566925" y="1295400"/>
            <a:ext cx="4198500" cy="3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2300"/>
              <a:t>What we would do differently:</a:t>
            </a:r>
            <a:endParaRPr b="1" sz="2300"/>
          </a:p>
          <a:p>
            <a:pPr indent="-37211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2260"/>
              <a:buChar char="●"/>
            </a:pPr>
            <a:r>
              <a:rPr lang="en-US" sz="1900"/>
              <a:t>Get extra components in case some broke during soldering process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7211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2260"/>
              <a:buChar char="●"/>
            </a:pPr>
            <a:r>
              <a:rPr lang="en-US" sz="1900"/>
              <a:t>Start testing earlier and ensure that certain components would be </a:t>
            </a:r>
            <a:r>
              <a:rPr lang="en-US" sz="1900"/>
              <a:t>compatible</a:t>
            </a:r>
            <a:r>
              <a:rPr lang="en-US" sz="1900"/>
              <a:t> with others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6f6faaccb1_0_506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6f6faaccb1_0_506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5" name="Google Shape;405;g26f6faaccb1_0_506"/>
          <p:cNvSpPr txBox="1"/>
          <p:nvPr>
            <p:ph idx="1" type="body"/>
          </p:nvPr>
        </p:nvSpPr>
        <p:spPr>
          <a:xfrm>
            <a:off x="6758925" y="1295400"/>
            <a:ext cx="4198500" cy="49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2300"/>
              <a:t>What we learned:</a:t>
            </a:r>
            <a:endParaRPr b="1" sz="2300"/>
          </a:p>
          <a:p>
            <a:pPr indent="-37211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2260"/>
              <a:buChar char="●"/>
            </a:pPr>
            <a:r>
              <a:rPr lang="en-US" sz="1900"/>
              <a:t>Got experience with debugging both hardware and software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7211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2260"/>
              <a:buChar char="●"/>
            </a:pPr>
            <a:r>
              <a:rPr lang="en-US" sz="1900"/>
              <a:t>Learned how to use STM32Cube IDE and program on STM32 chips</a:t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7211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2260"/>
              <a:buChar char="●"/>
            </a:pPr>
            <a:r>
              <a:rPr lang="en-US" sz="1900"/>
              <a:t>Gained experience with working as a team and understanding each others strengths and weaknesses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6f6faaccb1_0_485"/>
          <p:cNvSpPr txBox="1"/>
          <p:nvPr>
            <p:ph type="ctrTitle"/>
          </p:nvPr>
        </p:nvSpPr>
        <p:spPr>
          <a:xfrm>
            <a:off x="658375" y="1490475"/>
            <a:ext cx="9525900" cy="238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Future work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f6faaccb1_0_11"/>
          <p:cNvSpPr txBox="1"/>
          <p:nvPr>
            <p:ph type="title"/>
          </p:nvPr>
        </p:nvSpPr>
        <p:spPr>
          <a:xfrm>
            <a:off x="566928" y="519916"/>
            <a:ext cx="6951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Team #39</a:t>
            </a:r>
            <a:endParaRPr/>
          </a:p>
        </p:txBody>
      </p:sp>
      <p:sp>
        <p:nvSpPr>
          <p:cNvPr id="159" name="Google Shape;159;g26f6faaccb1_0_11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Office or unit name</a:t>
            </a:r>
            <a:endParaRPr/>
          </a:p>
        </p:txBody>
      </p:sp>
      <p:pic>
        <p:nvPicPr>
          <p:cNvPr id="160" name="Google Shape;160;g26f6faaccb1_0_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658" r="16652" t="0"/>
          <a:stretch/>
        </p:blipFill>
        <p:spPr>
          <a:xfrm>
            <a:off x="567103" y="1599214"/>
            <a:ext cx="2674800" cy="26733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61" name="Google Shape;161;g26f6faaccb1_0_11"/>
          <p:cNvSpPr txBox="1"/>
          <p:nvPr>
            <p:ph idx="1" type="body"/>
          </p:nvPr>
        </p:nvSpPr>
        <p:spPr>
          <a:xfrm>
            <a:off x="930097" y="4459675"/>
            <a:ext cx="19488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/>
              <a:t>Sarthak Singh</a:t>
            </a:r>
            <a:endParaRPr/>
          </a:p>
        </p:txBody>
      </p:sp>
      <p:pic>
        <p:nvPicPr>
          <p:cNvPr id="162" name="Google Shape;162;g26f6faaccb1_0_1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99" r="2189" t="0"/>
          <a:stretch/>
        </p:blipFill>
        <p:spPr>
          <a:xfrm>
            <a:off x="4703733" y="1599214"/>
            <a:ext cx="2674800" cy="26733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63" name="Google Shape;163;g26f6faaccb1_0_11"/>
          <p:cNvSpPr txBox="1"/>
          <p:nvPr>
            <p:ph idx="4" type="body"/>
          </p:nvPr>
        </p:nvSpPr>
        <p:spPr>
          <a:xfrm>
            <a:off x="5121598" y="4459675"/>
            <a:ext cx="19488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/>
              <a:t>Sergio Bernal</a:t>
            </a:r>
            <a:endParaRPr/>
          </a:p>
        </p:txBody>
      </p:sp>
      <p:pic>
        <p:nvPicPr>
          <p:cNvPr id="164" name="Google Shape;164;g26f6faaccb1_0_11"/>
          <p:cNvPicPr preferRelativeResize="0"/>
          <p:nvPr>
            <p:ph idx="5" type="pic"/>
          </p:nvPr>
        </p:nvPicPr>
        <p:blipFill rotWithShape="1">
          <a:blip r:embed="rId5">
            <a:alphaModFix/>
          </a:blip>
          <a:srcRect b="29" l="0" r="0" t="29"/>
          <a:stretch/>
        </p:blipFill>
        <p:spPr>
          <a:xfrm>
            <a:off x="8840171" y="1599214"/>
            <a:ext cx="2674800" cy="26733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65" name="Google Shape;165;g26f6faaccb1_0_11"/>
          <p:cNvSpPr txBox="1"/>
          <p:nvPr>
            <p:ph idx="6" type="body"/>
          </p:nvPr>
        </p:nvSpPr>
        <p:spPr>
          <a:xfrm>
            <a:off x="9203177" y="4459675"/>
            <a:ext cx="19488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/>
              <a:t>Zachary Baum</a:t>
            </a:r>
            <a:endParaRPr/>
          </a:p>
        </p:txBody>
      </p:sp>
      <p:sp>
        <p:nvSpPr>
          <p:cNvPr id="166" name="Google Shape;166;g26f6faaccb1_0_11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6f6faaccb1_0_661"/>
          <p:cNvSpPr txBox="1"/>
          <p:nvPr>
            <p:ph type="title"/>
          </p:nvPr>
        </p:nvSpPr>
        <p:spPr>
          <a:xfrm>
            <a:off x="566923" y="194700"/>
            <a:ext cx="78531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How to take this further</a:t>
            </a:r>
            <a:endParaRPr/>
          </a:p>
        </p:txBody>
      </p:sp>
      <p:sp>
        <p:nvSpPr>
          <p:cNvPr id="418" name="Google Shape;418;g26f6faaccb1_0_661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6f6faaccb1_0_661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0" name="Google Shape;420;g26f6faaccb1_0_661"/>
          <p:cNvSpPr/>
          <p:nvPr/>
        </p:nvSpPr>
        <p:spPr>
          <a:xfrm>
            <a:off x="725725" y="1016000"/>
            <a:ext cx="10813200" cy="7257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</a:rPr>
              <a:t>Future work</a:t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421" name="Google Shape;421;g26f6faaccb1_0_661"/>
          <p:cNvSpPr/>
          <p:nvPr/>
        </p:nvSpPr>
        <p:spPr>
          <a:xfrm>
            <a:off x="725400" y="2213425"/>
            <a:ext cx="3093600" cy="591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Custom Neural Net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22" name="Google Shape;422;g26f6faaccb1_0_661"/>
          <p:cNvSpPr/>
          <p:nvPr/>
        </p:nvSpPr>
        <p:spPr>
          <a:xfrm>
            <a:off x="4585525" y="2213425"/>
            <a:ext cx="3093600" cy="591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Bluetooth Audio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23" name="Google Shape;423;g26f6faaccb1_0_661"/>
          <p:cNvSpPr/>
          <p:nvPr/>
        </p:nvSpPr>
        <p:spPr>
          <a:xfrm>
            <a:off x="8420025" y="2213425"/>
            <a:ext cx="3093600" cy="5910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Customize effects</a:t>
            </a:r>
            <a:endParaRPr sz="2400">
              <a:solidFill>
                <a:schemeClr val="lt1"/>
              </a:solidFill>
            </a:endParaRPr>
          </a:p>
        </p:txBody>
      </p:sp>
      <p:cxnSp>
        <p:nvCxnSpPr>
          <p:cNvPr id="424" name="Google Shape;424;g26f6faaccb1_0_661"/>
          <p:cNvCxnSpPr>
            <a:stCxn id="420" idx="2"/>
            <a:endCxn id="421" idx="0"/>
          </p:cNvCxnSpPr>
          <p:nvPr/>
        </p:nvCxnSpPr>
        <p:spPr>
          <a:xfrm flipH="1">
            <a:off x="2272225" y="1741700"/>
            <a:ext cx="3860100" cy="471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5" name="Google Shape;425;g26f6faaccb1_0_661"/>
          <p:cNvCxnSpPr>
            <a:stCxn id="420" idx="2"/>
            <a:endCxn id="422" idx="0"/>
          </p:cNvCxnSpPr>
          <p:nvPr/>
        </p:nvCxnSpPr>
        <p:spPr>
          <a:xfrm>
            <a:off x="6132325" y="1741700"/>
            <a:ext cx="0" cy="471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6" name="Google Shape;426;g26f6faaccb1_0_661"/>
          <p:cNvCxnSpPr>
            <a:stCxn id="420" idx="2"/>
            <a:endCxn id="423" idx="0"/>
          </p:cNvCxnSpPr>
          <p:nvPr/>
        </p:nvCxnSpPr>
        <p:spPr>
          <a:xfrm>
            <a:off x="6132325" y="1741700"/>
            <a:ext cx="3834600" cy="471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7" name="Google Shape;427;g26f6faaccb1_0_661"/>
          <p:cNvSpPr txBox="1"/>
          <p:nvPr>
            <p:ph idx="1" type="body"/>
          </p:nvPr>
        </p:nvSpPr>
        <p:spPr>
          <a:xfrm>
            <a:off x="725400" y="2901300"/>
            <a:ext cx="3093600" cy="3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-US"/>
              <a:t>Currently we use a pre trained model </a:t>
            </a:r>
            <a:endParaRPr/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-US"/>
              <a:t>Taking our own images and using that to tune the model would make it more </a:t>
            </a:r>
            <a:r>
              <a:rPr lang="en-US"/>
              <a:t>accurate</a:t>
            </a:r>
            <a:r>
              <a:rPr lang="en-US"/>
              <a:t> </a:t>
            </a:r>
            <a:endParaRPr/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-US"/>
              <a:t>More powerful hardware would work as well</a:t>
            </a:r>
            <a:endParaRPr/>
          </a:p>
        </p:txBody>
      </p:sp>
      <p:sp>
        <p:nvSpPr>
          <p:cNvPr id="428" name="Google Shape;428;g26f6faaccb1_0_661"/>
          <p:cNvSpPr txBox="1"/>
          <p:nvPr>
            <p:ph idx="1" type="body"/>
          </p:nvPr>
        </p:nvSpPr>
        <p:spPr>
          <a:xfrm>
            <a:off x="4585525" y="2901300"/>
            <a:ext cx="3093600" cy="3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-US"/>
              <a:t>The audio goes through a speaker but we are limited by the </a:t>
            </a:r>
            <a:r>
              <a:rPr lang="en-US"/>
              <a:t>quality</a:t>
            </a:r>
            <a:r>
              <a:rPr lang="en-US"/>
              <a:t> of that speaker</a:t>
            </a:r>
            <a:endParaRPr/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-US"/>
              <a:t>With Bluetooth we could have high end audio which people could hear the difference between</a:t>
            </a:r>
            <a:endParaRPr/>
          </a:p>
        </p:txBody>
      </p:sp>
      <p:sp>
        <p:nvSpPr>
          <p:cNvPr id="429" name="Google Shape;429;g26f6faaccb1_0_661"/>
          <p:cNvSpPr txBox="1"/>
          <p:nvPr>
            <p:ph idx="1" type="body"/>
          </p:nvPr>
        </p:nvSpPr>
        <p:spPr>
          <a:xfrm>
            <a:off x="8420025" y="2901300"/>
            <a:ext cx="3093600" cy="3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-US"/>
              <a:t>There is a pre coded mapping between gesture and effects. </a:t>
            </a:r>
            <a:endParaRPr/>
          </a:p>
          <a:p>
            <a:pPr indent="-36576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Char char="●"/>
            </a:pPr>
            <a:r>
              <a:rPr lang="en-US"/>
              <a:t>Allowing some touch screen where you could customize it would be more production ready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6f6faaccb1_0_669"/>
          <p:cNvSpPr txBox="1"/>
          <p:nvPr>
            <p:ph type="ctrTitle"/>
          </p:nvPr>
        </p:nvSpPr>
        <p:spPr>
          <a:xfrm>
            <a:off x="658375" y="1490475"/>
            <a:ext cx="9525900" cy="238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6f972dd42f_0_1"/>
          <p:cNvSpPr txBox="1"/>
          <p:nvPr>
            <p:ph type="ctrTitle"/>
          </p:nvPr>
        </p:nvSpPr>
        <p:spPr>
          <a:xfrm>
            <a:off x="658375" y="1490475"/>
            <a:ext cx="9525900" cy="238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/>
          <a:p>
            <a:pPr indent="0" lvl="0" marL="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Appendix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cfe9185229_1_33"/>
          <p:cNvSpPr txBox="1"/>
          <p:nvPr>
            <p:ph type="title"/>
          </p:nvPr>
        </p:nvSpPr>
        <p:spPr>
          <a:xfrm>
            <a:off x="420553" y="433291"/>
            <a:ext cx="110379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UI Subsystem Custom Breakout PCB</a:t>
            </a:r>
            <a:endParaRPr/>
          </a:p>
        </p:txBody>
      </p:sp>
      <p:sp>
        <p:nvSpPr>
          <p:cNvPr id="448" name="Google Shape;448;g2cfe9185229_1_33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9" name="Google Shape;449;g2cfe9185229_1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982" y="1440811"/>
            <a:ext cx="4960443" cy="46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2cfe9185229_1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350" y="1265691"/>
            <a:ext cx="6094658" cy="52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ff81dd6e9_0_0"/>
          <p:cNvSpPr txBox="1"/>
          <p:nvPr>
            <p:ph type="title"/>
          </p:nvPr>
        </p:nvSpPr>
        <p:spPr>
          <a:xfrm>
            <a:off x="399678" y="663266"/>
            <a:ext cx="110379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UI Subsystem I2C Communication</a:t>
            </a:r>
            <a:endParaRPr/>
          </a:p>
        </p:txBody>
      </p:sp>
      <p:sp>
        <p:nvSpPr>
          <p:cNvPr id="457" name="Google Shape;457;g2cff81dd6e9_0_0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g2cff81dd6e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550" y="1254275"/>
            <a:ext cx="6936201" cy="303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cff81dd6e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550" y="5703324"/>
            <a:ext cx="611505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2cff81dd6e9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538" y="4424937"/>
            <a:ext cx="6682324" cy="11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cfe9185229_1_55"/>
          <p:cNvSpPr txBox="1"/>
          <p:nvPr>
            <p:ph type="title"/>
          </p:nvPr>
        </p:nvSpPr>
        <p:spPr>
          <a:xfrm>
            <a:off x="577053" y="349641"/>
            <a:ext cx="110379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UI Subsystem Software for Initialization</a:t>
            </a:r>
            <a:endParaRPr/>
          </a:p>
        </p:txBody>
      </p:sp>
      <p:sp>
        <p:nvSpPr>
          <p:cNvPr id="467" name="Google Shape;467;g2cfe9185229_1_55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8" name="Google Shape;468;g2cfe9185229_1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550" y="940650"/>
            <a:ext cx="4507925" cy="578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fe9185229_1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5425" y="1053850"/>
            <a:ext cx="5743858" cy="53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cfe9185229_1_63"/>
          <p:cNvSpPr txBox="1"/>
          <p:nvPr>
            <p:ph type="title"/>
          </p:nvPr>
        </p:nvSpPr>
        <p:spPr>
          <a:xfrm>
            <a:off x="451600" y="621450"/>
            <a:ext cx="112437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UI Subsystem Software for each Audio Effect Case</a:t>
            </a:r>
            <a:endParaRPr/>
          </a:p>
        </p:txBody>
      </p:sp>
      <p:sp>
        <p:nvSpPr>
          <p:cNvPr id="476" name="Google Shape;476;g2cfe9185229_1_63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7" name="Google Shape;477;g2cfe9185229_1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450" y="1290975"/>
            <a:ext cx="7153516" cy="534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cfe9185229_1_77"/>
          <p:cNvSpPr txBox="1"/>
          <p:nvPr>
            <p:ph type="title"/>
          </p:nvPr>
        </p:nvSpPr>
        <p:spPr>
          <a:xfrm>
            <a:off x="577053" y="600541"/>
            <a:ext cx="110379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UI Subsystem Main While Loop C Code</a:t>
            </a:r>
            <a:endParaRPr/>
          </a:p>
        </p:txBody>
      </p:sp>
      <p:sp>
        <p:nvSpPr>
          <p:cNvPr id="484" name="Google Shape;484;g2cfe9185229_1_77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5" name="Google Shape;485;g2cfe9185229_1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00" y="1414466"/>
            <a:ext cx="8382000" cy="40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2cfe9185229_1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74975" y="1343941"/>
            <a:ext cx="2570069" cy="4858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/>
          <p:nvPr>
            <p:ph type="title"/>
          </p:nvPr>
        </p:nvSpPr>
        <p:spPr>
          <a:xfrm>
            <a:off x="566928" y="350566"/>
            <a:ext cx="10515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Problem &amp; Solution</a:t>
            </a:r>
            <a:endParaRPr/>
          </a:p>
        </p:txBody>
      </p:sp>
      <p:sp>
        <p:nvSpPr>
          <p:cNvPr id="173" name="Google Shape;173;p8"/>
          <p:cNvSpPr txBox="1"/>
          <p:nvPr>
            <p:ph idx="1" type="body"/>
          </p:nvPr>
        </p:nvSpPr>
        <p:spPr>
          <a:xfrm>
            <a:off x="566925" y="1895150"/>
            <a:ext cx="5244900" cy="3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D0D0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 video production and live music, real-time audio effects are common. However, using controllers or effects processors involves buttons and knobs, which can be inaccessible for those with disabilities or difficult to use</a:t>
            </a:r>
            <a:endParaRPr sz="3700"/>
          </a:p>
        </p:txBody>
      </p:sp>
      <p:sp>
        <p:nvSpPr>
          <p:cNvPr id="174" name="Google Shape;174;p8"/>
          <p:cNvSpPr txBox="1"/>
          <p:nvPr>
            <p:ph idx="2" type="body"/>
          </p:nvPr>
        </p:nvSpPr>
        <p:spPr>
          <a:xfrm>
            <a:off x="6077775" y="1895150"/>
            <a:ext cx="5529000" cy="3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0000"/>
                </a:solidFill>
              </a:rPr>
              <a:t>A gesture-controlled audio effects processor. This device will allow users to </a:t>
            </a:r>
            <a:r>
              <a:rPr b="1" lang="en-US" sz="2300">
                <a:solidFill>
                  <a:srgbClr val="000000"/>
                </a:solidFill>
              </a:rPr>
              <a:t>manipulate audio effects through hand gestures</a:t>
            </a:r>
            <a:r>
              <a:rPr lang="en-US" sz="2300">
                <a:solidFill>
                  <a:srgbClr val="000000"/>
                </a:solidFill>
              </a:rPr>
              <a:t>, providing a more dynamic and expressive means of audio control.</a:t>
            </a:r>
            <a:endParaRPr sz="2300"/>
          </a:p>
        </p:txBody>
      </p:sp>
      <p:sp>
        <p:nvSpPr>
          <p:cNvPr id="175" name="Google Shape;175;p8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8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p8"/>
          <p:cNvSpPr txBox="1"/>
          <p:nvPr>
            <p:ph type="title"/>
          </p:nvPr>
        </p:nvSpPr>
        <p:spPr>
          <a:xfrm>
            <a:off x="634651" y="1216600"/>
            <a:ext cx="5443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Problem</a:t>
            </a:r>
            <a:endParaRPr/>
          </a:p>
        </p:txBody>
      </p:sp>
      <p:sp>
        <p:nvSpPr>
          <p:cNvPr id="178" name="Google Shape;178;p8"/>
          <p:cNvSpPr txBox="1"/>
          <p:nvPr>
            <p:ph type="title"/>
          </p:nvPr>
        </p:nvSpPr>
        <p:spPr>
          <a:xfrm>
            <a:off x="6163576" y="1216600"/>
            <a:ext cx="5443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Solution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a284f9b4f_0_45"/>
          <p:cNvSpPr txBox="1"/>
          <p:nvPr>
            <p:ph type="title"/>
          </p:nvPr>
        </p:nvSpPr>
        <p:spPr>
          <a:xfrm>
            <a:off x="566928" y="326391"/>
            <a:ext cx="50025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Our Project</a:t>
            </a:r>
            <a:endParaRPr/>
          </a:p>
        </p:txBody>
      </p:sp>
      <p:sp>
        <p:nvSpPr>
          <p:cNvPr id="185" name="Google Shape;185;g26a284f9b4f_0_45"/>
          <p:cNvSpPr txBox="1"/>
          <p:nvPr>
            <p:ph idx="1" type="body"/>
          </p:nvPr>
        </p:nvSpPr>
        <p:spPr>
          <a:xfrm>
            <a:off x="566925" y="1923151"/>
            <a:ext cx="42489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AutoNum type="arabicPeriod"/>
            </a:pPr>
            <a:r>
              <a:rPr lang="en-US"/>
              <a:t>Detects hand gesture </a:t>
            </a:r>
            <a:endParaRPr/>
          </a:p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AutoNum type="arabicPeriod"/>
            </a:pPr>
            <a:r>
              <a:rPr lang="en-US"/>
              <a:t>Applies sound effect to audio being placed </a:t>
            </a:r>
            <a:endParaRPr/>
          </a:p>
          <a:p>
            <a:pPr indent="-36576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60"/>
              <a:buAutoNum type="arabicPeriod"/>
            </a:pPr>
            <a:r>
              <a:rPr lang="en-US"/>
              <a:t>Digital </a:t>
            </a:r>
            <a:r>
              <a:rPr lang="en-US"/>
              <a:t>signal</a:t>
            </a:r>
            <a:r>
              <a:rPr lang="en-US"/>
              <a:t> is sent to speaker until another effect is played</a:t>
            </a:r>
            <a:endParaRPr/>
          </a:p>
        </p:txBody>
      </p:sp>
      <p:sp>
        <p:nvSpPr>
          <p:cNvPr id="186" name="Google Shape;186;g26a284f9b4f_0_45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6a284f9b4f_0_45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8" name="Google Shape;188;g26a284f9b4f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803" y="1240341"/>
            <a:ext cx="6657975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6f6faaccb1_0_0"/>
          <p:cNvSpPr txBox="1"/>
          <p:nvPr>
            <p:ph type="title"/>
          </p:nvPr>
        </p:nvSpPr>
        <p:spPr>
          <a:xfrm>
            <a:off x="566928" y="350566"/>
            <a:ext cx="6951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Original Vision</a:t>
            </a:r>
            <a:endParaRPr/>
          </a:p>
        </p:txBody>
      </p:sp>
      <p:sp>
        <p:nvSpPr>
          <p:cNvPr id="195" name="Google Shape;195;g26f6faaccb1_0_0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6f6faaccb1_0_0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7" name="Google Shape;197;g26f6faaccb1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46" l="149" r="149" t="4124"/>
          <a:stretch/>
        </p:blipFill>
        <p:spPr>
          <a:xfrm>
            <a:off x="7099950" y="941575"/>
            <a:ext cx="5113876" cy="264334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98" name="Google Shape;198;g26f6faaccb1_0_0"/>
          <p:cNvSpPr txBox="1"/>
          <p:nvPr>
            <p:ph idx="1" type="body"/>
          </p:nvPr>
        </p:nvSpPr>
        <p:spPr>
          <a:xfrm>
            <a:off x="398850" y="1129050"/>
            <a:ext cx="6701100" cy="45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Char char="●"/>
            </a:pP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Custom PCB with audio, UI, and power subsystem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Char char="●"/>
            </a:pP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Raspberry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 Pi which powers the gesture subsystem. 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Char char="●"/>
            </a:pP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3d printed 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enclosure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 which holds all of our subsystems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Char char="●"/>
            </a:pP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Gesture control subsystem 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detected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 5 gestures using GPIO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Char char="●"/>
            </a:pP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DSP applied in real time to an audio file stores in the SD card based on the hand gestures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199" name="Google Shape;199;g26f6faaccb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1355" y="3926819"/>
            <a:ext cx="2111350" cy="213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6f6faaccb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42710" y="3886775"/>
            <a:ext cx="2741576" cy="221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bd30baeea1_0_27"/>
          <p:cNvSpPr txBox="1"/>
          <p:nvPr>
            <p:ph type="title"/>
          </p:nvPr>
        </p:nvSpPr>
        <p:spPr>
          <a:xfrm>
            <a:off x="577053" y="977666"/>
            <a:ext cx="11037900" cy="591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Block Diagram</a:t>
            </a:r>
            <a:endParaRPr/>
          </a:p>
        </p:txBody>
      </p:sp>
      <p:sp>
        <p:nvSpPr>
          <p:cNvPr id="207" name="Google Shape;207;g2bd30baeea1_0_27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8" name="Google Shape;208;g2bd30baeea1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0200" y="0"/>
            <a:ext cx="5943600" cy="66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6f99383b9d_1_0"/>
          <p:cNvSpPr txBox="1"/>
          <p:nvPr>
            <p:ph type="title"/>
          </p:nvPr>
        </p:nvSpPr>
        <p:spPr>
          <a:xfrm>
            <a:off x="566928" y="350566"/>
            <a:ext cx="6951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High level requirements</a:t>
            </a:r>
            <a:endParaRPr/>
          </a:p>
        </p:txBody>
      </p:sp>
      <p:sp>
        <p:nvSpPr>
          <p:cNvPr id="215" name="Google Shape;215;g26f99383b9d_1_0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26f99383b9d_1_0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g26f99383b9d_1_0"/>
          <p:cNvSpPr txBox="1"/>
          <p:nvPr>
            <p:ph idx="1" type="body"/>
          </p:nvPr>
        </p:nvSpPr>
        <p:spPr>
          <a:xfrm>
            <a:off x="398850" y="1129050"/>
            <a:ext cx="10934400" cy="50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AutoNum type="arabicPeriod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gesture-controlled audio effects processor is able to detect hand gestures using a camera with 95% accuracy +-5% within 5 seconds of making the gesture. 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AutoNum type="arabicPeriod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gesture-controlled audio effects processor is able to apply 5 digital effects to an audio signal and apply that effect to the external speaker within a 1 second of receiving a signal from the gesture detection subsystem with a tolerance of +-½ of a second. </a:t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mes New Roman"/>
              <a:buAutoNum type="arabicPeriod"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external display should accurately show the current playing sound effect with 99% accuracy with a tolerance of +-1%</a:t>
            </a:r>
            <a:endParaRPr sz="30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6f6faaccb1_0_426"/>
          <p:cNvSpPr txBox="1"/>
          <p:nvPr>
            <p:ph type="title"/>
          </p:nvPr>
        </p:nvSpPr>
        <p:spPr>
          <a:xfrm>
            <a:off x="566928" y="350566"/>
            <a:ext cx="6951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3600"/>
              <a:buFont typeface="Arial"/>
              <a:buNone/>
            </a:pPr>
            <a:r>
              <a:rPr lang="en-US"/>
              <a:t>Design Changes</a:t>
            </a:r>
            <a:endParaRPr/>
          </a:p>
        </p:txBody>
      </p:sp>
      <p:sp>
        <p:nvSpPr>
          <p:cNvPr id="224" name="Google Shape;224;g26f6faaccb1_0_426"/>
          <p:cNvSpPr txBox="1"/>
          <p:nvPr>
            <p:ph idx="11" type="ftr"/>
          </p:nvPr>
        </p:nvSpPr>
        <p:spPr>
          <a:xfrm>
            <a:off x="725391" y="6356350"/>
            <a:ext cx="309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6f6faaccb1_0_426"/>
          <p:cNvSpPr txBox="1"/>
          <p:nvPr>
            <p:ph idx="12" type="sldNum"/>
          </p:nvPr>
        </p:nvSpPr>
        <p:spPr>
          <a:xfrm>
            <a:off x="11234478" y="6354827"/>
            <a:ext cx="372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6" name="Google Shape;226;g26f6faaccb1_0_426"/>
          <p:cNvSpPr txBox="1"/>
          <p:nvPr>
            <p:ph idx="1" type="body"/>
          </p:nvPr>
        </p:nvSpPr>
        <p:spPr>
          <a:xfrm>
            <a:off x="725400" y="999025"/>
            <a:ext cx="9289500" cy="13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Char char="●"/>
            </a:pP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Enclosure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 will not be fully 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enclosing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 the system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Char char="●"/>
            </a:pP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New external button to shut off the Pi code 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300"/>
              <a:buChar char="●"/>
            </a:pP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Song 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restart</a:t>
            </a:r>
            <a:r>
              <a:rPr lang="en-US" sz="2300">
                <a:solidFill>
                  <a:srgbClr val="333333"/>
                </a:solidFill>
                <a:highlight>
                  <a:srgbClr val="FFFFFF"/>
                </a:highlight>
              </a:rPr>
              <a:t> everytime a new gesture comes up</a:t>
            </a:r>
            <a:endParaRPr sz="23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227" name="Google Shape;227;g26f6faaccb1_0_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621" y="2249575"/>
            <a:ext cx="2662897" cy="423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6f6faaccb1_0_4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379" y="2680175"/>
            <a:ext cx="4221548" cy="286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6f6faaccb1_0_4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4227" y="2831738"/>
            <a:ext cx="4088965" cy="306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2019-04-04T19:20:28Z</dcterms:created>
  <dc:creator>Division of University Communications</dc:creator>
</cp:coreProperties>
</file>