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ovdFsYlpYVoLvGvNaIBbJblHM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0c8a40d6f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d0c8a40d6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0c8a40d6f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Image is placeholder for diagram of pull-up resistor connected to mux</a:t>
            </a:r>
            <a:endParaRPr/>
          </a:p>
        </p:txBody>
      </p:sp>
      <p:sp>
        <p:nvSpPr>
          <p:cNvPr id="204" name="Google Shape;204;g2d0c8a40d6f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0c8a40d6f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d0c8a40d6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d0c8a40d6f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d0c8a40d6f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d0c8a40d6f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d0c8a40d6f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0c8a40d6f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Image is placeholder for diagram of pull-up resistor connected to mux</a:t>
            </a:r>
            <a:endParaRPr/>
          </a:p>
        </p:txBody>
      </p:sp>
      <p:sp>
        <p:nvSpPr>
          <p:cNvPr id="250" name="Google Shape;250;g2d0c8a40d6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d0c8885a42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2d0c8885a42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d0c8885a42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d0c8885a42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d0c8885a42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d0c8885a42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d0c8885a42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d0c8885a42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6" name="Google Shape;296;g2d0c8885a42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0c8885a42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d0c8885a42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d0c8885a42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d0c8885a42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d0c8885a42_0_1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2d0c8885a42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d0c8885a42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d0c8885a42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d0c8885a42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2d0c8885a42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d0c8885a42_0_2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2d0c8885a42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d0c8885a42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d0c8885a42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d0c8a40d6f_2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d0c8a40d6f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d0c8a40d6f_2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d0c8a40d6f_2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d0c8a40d6f_2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d0c8a40d6f_2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d0c8a40d6f_2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d0c8a40d6f_2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d0c8a40d6f_2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2d0c8a40d6f_2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d0c8885a42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2d0c8885a42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d0c8885a42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d0c8885a42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d0c8885a42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2d0c8885a42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d0c8885a4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d0c8885a42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34" name="Google Shape;134;g2d0c8885a42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d0c8a40d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d0c8a40d6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6" name="Google Shape;146;g2d0c8a40d6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58" name="Google Shape;1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0c8885a42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d0c8885a42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p:nvPr>
            <p:ph idx="2" type="pic"/>
          </p:nvPr>
        </p:nvSpPr>
        <p:spPr>
          <a:xfrm>
            <a:off x="5183188" y="987425"/>
            <a:ext cx="6172200" cy="4873625"/>
          </a:xfrm>
          <a:prstGeom prst="rect">
            <a:avLst/>
          </a:prstGeom>
          <a:noFill/>
          <a:ln>
            <a:noFill/>
          </a:ln>
        </p:spPr>
      </p:sp>
      <p:sp>
        <p:nvSpPr>
          <p:cNvPr id="62" name="Google Shape;62;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hyperlink" Target="http://drive.google.com/file/d/1h5MareLz6EtbnrjJErkkvndYiBk9G0Dj/view" TargetMode="External"/><Relationship Id="rId5"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hyperlink" Target="http://drive.google.com/file/d/1yv56x8hFIWm6QcOzLGNOXaPFU1UlmWwu/view" TargetMode="External"/><Relationship Id="rId5"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83" name="Google Shape;83;p1"/>
          <p:cNvPicPr preferRelativeResize="0"/>
          <p:nvPr/>
        </p:nvPicPr>
        <p:blipFill rotWithShape="1">
          <a:blip r:embed="rId3">
            <a:alphaModFix amt="30000"/>
          </a:blip>
          <a:srcRect b="0" l="0" r="0" t="0"/>
          <a:stretch/>
        </p:blipFill>
        <p:spPr>
          <a:xfrm>
            <a:off x="0" y="8164"/>
            <a:ext cx="12192000" cy="6858000"/>
          </a:xfrm>
          <a:prstGeom prst="rect">
            <a:avLst/>
          </a:prstGeom>
          <a:noFill/>
          <a:ln>
            <a:noFill/>
          </a:ln>
        </p:spPr>
      </p:pic>
      <p:sp>
        <p:nvSpPr>
          <p:cNvPr id="84" name="Google Shape;84;p1"/>
          <p:cNvSpPr txBox="1"/>
          <p:nvPr/>
        </p:nvSpPr>
        <p:spPr>
          <a:xfrm>
            <a:off x="1134035" y="2553964"/>
            <a:ext cx="9924000" cy="241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Precision Dumbbell Assistant</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lang="en-US" sz="2500">
                <a:solidFill>
                  <a:schemeClr val="lt1"/>
                </a:solidFill>
              </a:rPr>
              <a:t>Group #40</a:t>
            </a:r>
            <a:endParaRPr sz="2500">
              <a:solidFill>
                <a:schemeClr val="lt1"/>
              </a:solidFill>
            </a:endParaRPr>
          </a:p>
          <a:p>
            <a:pPr indent="0" lvl="0" marL="0" marR="0" rtl="0" algn="ctr">
              <a:lnSpc>
                <a:spcPct val="100000"/>
              </a:lnSpc>
              <a:spcBef>
                <a:spcPts val="600"/>
              </a:spcBef>
              <a:spcAft>
                <a:spcPts val="0"/>
              </a:spcAft>
              <a:buNone/>
            </a:pPr>
            <a:r>
              <a:rPr lang="en-US" sz="2500">
                <a:solidFill>
                  <a:schemeClr val="lt1"/>
                </a:solidFill>
              </a:rPr>
              <a:t>Ronit Kumar, Cole Trautman, Ellie Beck</a:t>
            </a:r>
            <a:endParaRPr sz="2500">
              <a:solidFill>
                <a:schemeClr val="lt1"/>
              </a:solidFill>
            </a:endParaRPr>
          </a:p>
          <a:p>
            <a:pPr indent="0" lvl="0" marL="0" marR="0" rtl="0" algn="ctr">
              <a:lnSpc>
                <a:spcPct val="100000"/>
              </a:lnSpc>
              <a:spcBef>
                <a:spcPts val="60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A picture containing drawing&#10;&#10;Description automatically generated" id="85" name="Google Shape;85;p1"/>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1"/>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April 30, 2024</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nvSpPr>
        <p:spPr>
          <a:xfrm>
            <a:off x="376800" y="1334275"/>
            <a:ext cx="68142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Collects raw acceleration and angular velocity data needed to track the user’s arm</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Sensors chosen: LSM6DSMTR 6-axis IMUs </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The original design utilized bicep, forearm, and shoulder sensors but we found that only </a:t>
            </a:r>
            <a:r>
              <a:rPr lang="en-US" sz="2000">
                <a:solidFill>
                  <a:schemeClr val="dk1"/>
                </a:solidFill>
              </a:rPr>
              <a:t>bicep and forearm </a:t>
            </a:r>
            <a:r>
              <a:rPr lang="en-US" sz="2000">
                <a:solidFill>
                  <a:schemeClr val="dk1"/>
                </a:solidFill>
              </a:rPr>
              <a:t>sensors were needed for accurate form analysis.</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Sends raw data over SPI to the Processing Subsystem</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Due to limitations of the ESP32, each sensor must be read individually using a chip select.</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Each sensor’s SPI bus is isolated using 4 bit analog switches.</a:t>
            </a:r>
            <a:endParaRPr b="1" sz="2000">
              <a:solidFill>
                <a:schemeClr val="dk1"/>
              </a:solidFill>
            </a:endParaRPr>
          </a:p>
        </p:txBody>
      </p:sp>
      <p:sp>
        <p:nvSpPr>
          <p:cNvPr id="183" name="Google Shape;183;p15"/>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4" name="Google Shape;184;p1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85" name="Google Shape;185;p15"/>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6" name="Google Shape;186;p1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7" name="Google Shape;187;p15"/>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OVERVIEW</a:t>
            </a:r>
            <a:endParaRPr b="0" i="0" sz="2400" u="none" cap="none" strike="noStrike">
              <a:solidFill>
                <a:schemeClr val="lt1"/>
              </a:solidFill>
              <a:latin typeface="Arial"/>
              <a:ea typeface="Arial"/>
              <a:cs typeface="Arial"/>
              <a:sym typeface="Arial"/>
            </a:endParaRPr>
          </a:p>
        </p:txBody>
      </p:sp>
      <p:sp>
        <p:nvSpPr>
          <p:cNvPr id="188" name="Google Shape;188;p1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89" name="Google Shape;189;p15"/>
          <p:cNvPicPr preferRelativeResize="0"/>
          <p:nvPr/>
        </p:nvPicPr>
        <p:blipFill>
          <a:blip r:embed="rId4">
            <a:alphaModFix/>
          </a:blip>
          <a:stretch>
            <a:fillRect/>
          </a:stretch>
        </p:blipFill>
        <p:spPr>
          <a:xfrm>
            <a:off x="7478998" y="2253985"/>
            <a:ext cx="4408202" cy="27895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d0c8a40d6f_0_11"/>
          <p:cNvSpPr txBox="1"/>
          <p:nvPr/>
        </p:nvSpPr>
        <p:spPr>
          <a:xfrm>
            <a:off x="376800" y="1334275"/>
            <a:ext cx="74673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Each IMU sensor should provide acceleration and angular velocity with an accuracy of ±5%.</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a:t>
            </a:r>
            <a:r>
              <a:rPr lang="en-US" sz="2000">
                <a:solidFill>
                  <a:schemeClr val="dk1"/>
                </a:solidFill>
              </a:rPr>
              <a:t> </a:t>
            </a:r>
            <a:r>
              <a:rPr b="1" lang="en-US" sz="2000">
                <a:solidFill>
                  <a:schemeClr val="dk1"/>
                </a:solidFill>
              </a:rPr>
              <a:t>Success!</a:t>
            </a:r>
            <a:r>
              <a:rPr lang="en-US" sz="2000">
                <a:solidFill>
                  <a:schemeClr val="dk1"/>
                </a:solidFill>
              </a:rPr>
              <a:t> The IMUs gave results within </a:t>
            </a:r>
            <a:r>
              <a:rPr lang="en-US" sz="2000">
                <a:solidFill>
                  <a:schemeClr val="dk1"/>
                </a:solidFill>
              </a:rPr>
              <a:t>±1%</a:t>
            </a:r>
            <a:r>
              <a:rPr lang="en-US" sz="2000">
                <a:solidFill>
                  <a:schemeClr val="dk1"/>
                </a:solidFill>
              </a:rPr>
              <a:t> with minimal delay once the filters were set up properly.</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Each IMU sensor should provide data at a rate of at least 20 Hz for a total combined rate of 60 Hz.</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a:t>
            </a:r>
            <a:r>
              <a:rPr lang="en-US" sz="2000">
                <a:solidFill>
                  <a:schemeClr val="dk1"/>
                </a:solidFill>
              </a:rPr>
              <a:t> </a:t>
            </a:r>
            <a:r>
              <a:rPr b="1" lang="en-US" sz="2000">
                <a:solidFill>
                  <a:schemeClr val="dk1"/>
                </a:solidFill>
              </a:rPr>
              <a:t>Success!</a:t>
            </a:r>
            <a:r>
              <a:rPr lang="en-US" sz="2000">
                <a:solidFill>
                  <a:schemeClr val="dk1"/>
                </a:solidFill>
              </a:rPr>
              <a:t> The main loop of code runs at 100 Hz, and the sensors are initialized to sample at 104 Hz.</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Each sensor board and accompanying wire harness should weigh less than 50g.</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a:t>
            </a:r>
            <a:r>
              <a:rPr lang="en-US" sz="2000">
                <a:solidFill>
                  <a:schemeClr val="dk1"/>
                </a:solidFill>
              </a:rPr>
              <a:t> </a:t>
            </a:r>
            <a:r>
              <a:rPr b="1" lang="en-US" sz="2000">
                <a:solidFill>
                  <a:schemeClr val="dk1"/>
                </a:solidFill>
              </a:rPr>
              <a:t>Success!</a:t>
            </a:r>
            <a:r>
              <a:rPr lang="en-US" sz="2000">
                <a:solidFill>
                  <a:schemeClr val="dk1"/>
                </a:solidFill>
              </a:rPr>
              <a:t> The assembled sensor board, enclosure, and wire harness weighs 24g.</a:t>
            </a:r>
            <a:endParaRPr sz="2000">
              <a:solidFill>
                <a:schemeClr val="dk1"/>
              </a:solidFill>
            </a:endParaRPr>
          </a:p>
        </p:txBody>
      </p:sp>
      <p:sp>
        <p:nvSpPr>
          <p:cNvPr id="195" name="Google Shape;195;g2d0c8a40d6f_0_1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96" name="Google Shape;196;g2d0c8a40d6f_0_1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97" name="Google Shape;197;g2d0c8a40d6f_0_1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98" name="Google Shape;198;g2d0c8a40d6f_0_1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99" name="Google Shape;199;g2d0c8a40d6f_0_1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&amp; VERIFICATIONS</a:t>
            </a:r>
            <a:endParaRPr b="0" i="0" sz="2400" u="none" cap="none" strike="noStrike">
              <a:solidFill>
                <a:schemeClr val="lt1"/>
              </a:solidFill>
              <a:latin typeface="Arial"/>
              <a:ea typeface="Arial"/>
              <a:cs typeface="Arial"/>
              <a:sym typeface="Arial"/>
            </a:endParaRPr>
          </a:p>
        </p:txBody>
      </p:sp>
      <p:sp>
        <p:nvSpPr>
          <p:cNvPr id="200" name="Google Shape;200;g2d0c8a40d6f_0_1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01" name="Google Shape;201;g2d0c8a40d6f_0_11"/>
          <p:cNvPicPr preferRelativeResize="0"/>
          <p:nvPr/>
        </p:nvPicPr>
        <p:blipFill>
          <a:blip r:embed="rId4">
            <a:alphaModFix/>
          </a:blip>
          <a:stretch>
            <a:fillRect/>
          </a:stretch>
        </p:blipFill>
        <p:spPr>
          <a:xfrm>
            <a:off x="8567073" y="1566426"/>
            <a:ext cx="3123552" cy="41647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d0c8a40d6f_0_70"/>
          <p:cNvSpPr txBox="1"/>
          <p:nvPr/>
        </p:nvSpPr>
        <p:spPr>
          <a:xfrm>
            <a:off x="376800" y="1334275"/>
            <a:ext cx="77940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The QFN package was incredibly difficult to solder correctly, and if we knew how many hours we would sink into it we would have looked harder for an easier to solder package type.</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We realized after our final PCB order that each CS line would need a pull-up resistor because the CS line is floating if the sensor is not selected through the switch.</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The forearm sensor failed a few hours before the demo.</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lang="en-US" sz="2000">
                <a:solidFill>
                  <a:schemeClr val="dk1"/>
                </a:solidFill>
              </a:rPr>
              <a:t>It failed after the interrupt wire in the wire harness broke. This wire was not used, but it being disconnected could have possibly caused some signal integrity issues.</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lang="en-US" sz="2000">
                <a:solidFill>
                  <a:schemeClr val="dk1"/>
                </a:solidFill>
              </a:rPr>
              <a:t>Both previously working sensors boards failed, meaning that the failure must have been in the wire harness or the sensor select switch.</a:t>
            </a:r>
            <a:endParaRPr sz="2000">
              <a:solidFill>
                <a:schemeClr val="dk1"/>
              </a:solidFill>
            </a:endParaRPr>
          </a:p>
        </p:txBody>
      </p:sp>
      <p:sp>
        <p:nvSpPr>
          <p:cNvPr id="207" name="Google Shape;207;g2d0c8a40d6f_0_7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8" name="Google Shape;208;g2d0c8a40d6f_0_7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09" name="Google Shape;209;g2d0c8a40d6f_0_7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10" name="Google Shape;210;g2d0c8a40d6f_0_7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11" name="Google Shape;211;g2d0c8a40d6f_0_7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Arial"/>
              <a:buNone/>
            </a:pPr>
            <a:r>
              <a:rPr lang="en-US" sz="2400">
                <a:solidFill>
                  <a:schemeClr val="lt1"/>
                </a:solidFill>
              </a:rPr>
              <a:t>CHALLENGES</a:t>
            </a:r>
            <a:endParaRPr b="0" i="0" sz="2400" u="none" cap="none" strike="noStrike">
              <a:solidFill>
                <a:schemeClr val="lt1"/>
              </a:solidFill>
              <a:latin typeface="Arial"/>
              <a:ea typeface="Arial"/>
              <a:cs typeface="Arial"/>
              <a:sym typeface="Arial"/>
            </a:endParaRPr>
          </a:p>
        </p:txBody>
      </p:sp>
      <p:sp>
        <p:nvSpPr>
          <p:cNvPr id="212" name="Google Shape;212;g2d0c8a40d6f_0_7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13" name="Google Shape;213;g2d0c8a40d6f_0_70"/>
          <p:cNvPicPr preferRelativeResize="0"/>
          <p:nvPr/>
        </p:nvPicPr>
        <p:blipFill>
          <a:blip r:embed="rId4">
            <a:alphaModFix/>
          </a:blip>
          <a:stretch>
            <a:fillRect/>
          </a:stretch>
        </p:blipFill>
        <p:spPr>
          <a:xfrm>
            <a:off x="8606475" y="2316226"/>
            <a:ext cx="3202625" cy="275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A picture containing sky, outdoor, dark&#10;&#10;Description automatically generated" id="218" name="Google Shape;218;g2d0c8a40d6f_0_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9" name="Google Shape;219;g2d0c8a40d6f_0_38"/>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20" name="Google Shape;220;g2d0c8a40d6f_0_38"/>
          <p:cNvSpPr txBox="1"/>
          <p:nvPr/>
        </p:nvSpPr>
        <p:spPr>
          <a:xfrm>
            <a:off x="1441528" y="3232230"/>
            <a:ext cx="9309000" cy="193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PROCESSING</a:t>
            </a:r>
            <a:r>
              <a:rPr b="1" lang="en-US" sz="6000">
                <a:solidFill>
                  <a:schemeClr val="lt1"/>
                </a:solidFill>
              </a:rPr>
              <a:t> SUBSYSTEM</a:t>
            </a:r>
            <a:endParaRPr/>
          </a:p>
        </p:txBody>
      </p:sp>
      <p:pic>
        <p:nvPicPr>
          <p:cNvPr descr="A close up of a logo&#10;&#10;Description automatically generated" id="221" name="Google Shape;221;g2d0c8a40d6f_0_38"/>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22" name="Google Shape;222;g2d0c8a40d6f_0_38"/>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g2d0c8a40d6f_0_3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24" name="Google Shape;224;g2d0c8a40d6f_0_3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d0c8a40d6f_0_48"/>
          <p:cNvSpPr txBox="1"/>
          <p:nvPr/>
        </p:nvSpPr>
        <p:spPr>
          <a:xfrm>
            <a:off x="376798" y="1334275"/>
            <a:ext cx="71022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Processes the raw acceleration and angular velocity data into </a:t>
            </a:r>
            <a:r>
              <a:rPr lang="en-US" sz="2000">
                <a:solidFill>
                  <a:schemeClr val="dk1"/>
                </a:solidFill>
              </a:rPr>
              <a:t>usable</a:t>
            </a:r>
            <a:r>
              <a:rPr lang="en-US" sz="2000">
                <a:solidFill>
                  <a:schemeClr val="dk1"/>
                </a:solidFill>
              </a:rPr>
              <a:t> orientation data</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lang="en-US" sz="2000">
                <a:solidFill>
                  <a:schemeClr val="dk1"/>
                </a:solidFill>
              </a:rPr>
              <a:t>Orientation is calculated using a complementary filter, with an accelerometer weight of 0.03 and a gyroscope weight of 0.97.</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Runs our form analysis </a:t>
            </a:r>
            <a:r>
              <a:rPr lang="en-US" sz="2000">
                <a:solidFill>
                  <a:schemeClr val="dk1"/>
                </a:solidFill>
              </a:rPr>
              <a:t>algorithm</a:t>
            </a:r>
            <a:r>
              <a:rPr lang="en-US" sz="2000">
                <a:solidFill>
                  <a:schemeClr val="dk1"/>
                </a:solidFill>
              </a:rPr>
              <a:t> to determine whether the user has correct form, as well as how many reps have been done</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The user’s forearm and bicep must each stay within certain orientation bounds. </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lang="en-US" sz="2000">
                <a:solidFill>
                  <a:schemeClr val="dk1"/>
                </a:solidFill>
              </a:rPr>
              <a:t>If any measured orientation is outside the bounds, the user is alerted via the buzzer and the web app will display the most likely cause of the issue.</a:t>
            </a:r>
            <a:endParaRPr sz="2000">
              <a:solidFill>
                <a:schemeClr val="dk1"/>
              </a:solidFill>
            </a:endParaRPr>
          </a:p>
        </p:txBody>
      </p:sp>
      <p:sp>
        <p:nvSpPr>
          <p:cNvPr id="230" name="Google Shape;230;g2d0c8a40d6f_0_4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1" name="Google Shape;231;g2d0c8a40d6f_0_4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32" name="Google Shape;232;g2d0c8a40d6f_0_4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33" name="Google Shape;233;g2d0c8a40d6f_0_4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34" name="Google Shape;234;g2d0c8a40d6f_0_4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OVERVIEW</a:t>
            </a:r>
            <a:endParaRPr b="0" i="0" sz="2400" u="none" cap="none" strike="noStrike">
              <a:solidFill>
                <a:schemeClr val="lt1"/>
              </a:solidFill>
              <a:latin typeface="Arial"/>
              <a:ea typeface="Arial"/>
              <a:cs typeface="Arial"/>
              <a:sym typeface="Arial"/>
            </a:endParaRPr>
          </a:p>
        </p:txBody>
      </p:sp>
      <p:sp>
        <p:nvSpPr>
          <p:cNvPr id="235" name="Google Shape;235;g2d0c8a40d6f_0_4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36" name="Google Shape;236;g2d0c8a40d6f_0_48"/>
          <p:cNvPicPr preferRelativeResize="0"/>
          <p:nvPr/>
        </p:nvPicPr>
        <p:blipFill>
          <a:blip r:embed="rId4">
            <a:alphaModFix/>
          </a:blip>
          <a:stretch>
            <a:fillRect/>
          </a:stretch>
        </p:blipFill>
        <p:spPr>
          <a:xfrm>
            <a:off x="7599739" y="1485388"/>
            <a:ext cx="4232387" cy="43268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d0c8a40d6f_0_59"/>
          <p:cNvSpPr txBox="1"/>
          <p:nvPr/>
        </p:nvSpPr>
        <p:spPr>
          <a:xfrm>
            <a:off x="376800" y="1334275"/>
            <a:ext cx="115398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The microcontroller should be able to calculate the position and orientation of each sensor with an accuracy of ±5%</a:t>
            </a:r>
            <a:r>
              <a:rPr lang="en-US" sz="2000">
                <a:solidFill>
                  <a:schemeClr val="dk1"/>
                </a:solidFill>
              </a:rPr>
              <a:t>.</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 </a:t>
            </a:r>
            <a:r>
              <a:rPr b="1" lang="en-US" sz="2000">
                <a:solidFill>
                  <a:schemeClr val="dk1"/>
                </a:solidFill>
              </a:rPr>
              <a:t>Partial Success!</a:t>
            </a:r>
            <a:r>
              <a:rPr lang="en-US" sz="2000">
                <a:solidFill>
                  <a:schemeClr val="dk1"/>
                </a:solidFill>
              </a:rPr>
              <a:t> We were unable to calculate position accurately, but we were able to calculate orientation with ±3% accuracy.</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The orientation and position of each sensor should be calculated and analyzed at at least 20 Hz.</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 </a:t>
            </a:r>
            <a:r>
              <a:rPr b="1" lang="en-US" sz="2000">
                <a:solidFill>
                  <a:schemeClr val="dk1"/>
                </a:solidFill>
              </a:rPr>
              <a:t>Partial Success!</a:t>
            </a:r>
            <a:r>
              <a:rPr lang="en-US" sz="2000">
                <a:solidFill>
                  <a:schemeClr val="dk1"/>
                </a:solidFill>
              </a:rPr>
              <a:t> The main loop of code runs at around 100 Hz, measured by a multimeter.</a:t>
            </a:r>
            <a:endParaRPr b="1"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The calibration sequence must take less than 20 seconds and provide consistent results.</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 Success!</a:t>
            </a:r>
            <a:r>
              <a:rPr lang="en-US" sz="2000">
                <a:solidFill>
                  <a:schemeClr val="dk1"/>
                </a:solidFill>
              </a:rPr>
              <a:t> The sensors are given 1 second to warm up and start outputting valid data. No calibration is needed due to the complementary filter.</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SPI communication must operate between each IMU sensor and the ESP32 microprocessor at a speed of at least 10 ± 1.0 MHz.</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b="1" lang="en-US" sz="2000">
                <a:solidFill>
                  <a:schemeClr val="dk1"/>
                </a:solidFill>
              </a:rPr>
              <a:t>Result: </a:t>
            </a:r>
            <a:r>
              <a:rPr b="1" lang="en-US" sz="2000">
                <a:solidFill>
                  <a:schemeClr val="dk1"/>
                </a:solidFill>
              </a:rPr>
              <a:t>Success!</a:t>
            </a:r>
            <a:r>
              <a:rPr lang="en-US" sz="2000">
                <a:solidFill>
                  <a:schemeClr val="dk1"/>
                </a:solidFill>
              </a:rPr>
              <a:t> The SPI bus runs at 10 MHz, measured on an oscilloscope.</a:t>
            </a:r>
            <a:endParaRPr sz="2000">
              <a:solidFill>
                <a:schemeClr val="dk1"/>
              </a:solidFill>
            </a:endParaRPr>
          </a:p>
        </p:txBody>
      </p:sp>
      <p:sp>
        <p:nvSpPr>
          <p:cNvPr id="242" name="Google Shape;242;g2d0c8a40d6f_0_5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3" name="Google Shape;243;g2d0c8a40d6f_0_5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44" name="Google Shape;244;g2d0c8a40d6f_0_5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45" name="Google Shape;245;g2d0c8a40d6f_0_5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46" name="Google Shape;246;g2d0c8a40d6f_0_5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Arial"/>
              <a:buNone/>
            </a:pPr>
            <a:r>
              <a:rPr lang="en-US" sz="2400">
                <a:solidFill>
                  <a:schemeClr val="lt1"/>
                </a:solidFill>
              </a:rPr>
              <a:t>REQUIREMENTS &amp; VERIFICATIONS</a:t>
            </a:r>
            <a:endParaRPr b="0" i="0" sz="2400" u="none" cap="none" strike="noStrike">
              <a:solidFill>
                <a:schemeClr val="lt1"/>
              </a:solidFill>
              <a:latin typeface="Arial"/>
              <a:ea typeface="Arial"/>
              <a:cs typeface="Arial"/>
              <a:sym typeface="Arial"/>
            </a:endParaRPr>
          </a:p>
        </p:txBody>
      </p:sp>
      <p:sp>
        <p:nvSpPr>
          <p:cNvPr id="247" name="Google Shape;247;g2d0c8a40d6f_0_5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d0c8a40d6f_0_26"/>
          <p:cNvSpPr txBox="1"/>
          <p:nvPr/>
        </p:nvSpPr>
        <p:spPr>
          <a:xfrm>
            <a:off x="376800" y="1334275"/>
            <a:ext cx="79914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We were originally planning on calculating both the position and orientation of each sensor, but we realized that calculating position </a:t>
            </a:r>
            <a:r>
              <a:rPr lang="en-US" sz="2000">
                <a:solidFill>
                  <a:schemeClr val="dk1"/>
                </a:solidFill>
              </a:rPr>
              <a:t>accurately</a:t>
            </a:r>
            <a:r>
              <a:rPr lang="en-US" sz="2000">
                <a:solidFill>
                  <a:schemeClr val="dk1"/>
                </a:solidFill>
              </a:rPr>
              <a:t> enough would be impossible.</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Roboto Condensed Light"/>
              <a:buChar char="○"/>
            </a:pPr>
            <a:r>
              <a:rPr lang="en-US" sz="2000">
                <a:solidFill>
                  <a:schemeClr val="dk1"/>
                </a:solidFill>
              </a:rPr>
              <a:t>The position is calculated by integrating the acceleration twice, so any small error in the data would grow at a quadratic rate.</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Tuning the complementary filter to converge fast </a:t>
            </a:r>
            <a:r>
              <a:rPr lang="en-US" sz="2000">
                <a:solidFill>
                  <a:schemeClr val="dk1"/>
                </a:solidFill>
              </a:rPr>
              <a:t>enough</a:t>
            </a:r>
            <a:r>
              <a:rPr lang="en-US" sz="2000">
                <a:solidFill>
                  <a:schemeClr val="dk1"/>
                </a:solidFill>
              </a:rPr>
              <a:t> while not overshooting the correct angle took some time, but we were able to get it to work fairly well.</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sap"/>
              <a:buChar char="●"/>
            </a:pPr>
            <a:r>
              <a:rPr lang="en-US" sz="2000">
                <a:solidFill>
                  <a:schemeClr val="dk1"/>
                </a:solidFill>
              </a:rPr>
              <a:t>Some correct movements overflow the pitch calculated by </a:t>
            </a:r>
            <a:r>
              <a:rPr lang="en-US" sz="2000">
                <a:solidFill>
                  <a:schemeClr val="dk1"/>
                </a:solidFill>
              </a:rPr>
              <a:t>the</a:t>
            </a:r>
            <a:r>
              <a:rPr lang="en-US" sz="2000">
                <a:solidFill>
                  <a:schemeClr val="dk1"/>
                </a:solidFill>
              </a:rPr>
              <a:t> forearm sensor (-180 to 180 degrees), so we converted the pitch to a 0 to 360 degrees scale.</a:t>
            </a:r>
            <a:endParaRPr sz="2000">
              <a:solidFill>
                <a:schemeClr val="dk1"/>
              </a:solidFill>
            </a:endParaRPr>
          </a:p>
        </p:txBody>
      </p:sp>
      <p:sp>
        <p:nvSpPr>
          <p:cNvPr id="253" name="Google Shape;253;g2d0c8a40d6f_0_2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4" name="Google Shape;254;g2d0c8a40d6f_0_2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55" name="Google Shape;255;g2d0c8a40d6f_0_2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56" name="Google Shape;256;g2d0c8a40d6f_0_2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57" name="Google Shape;257;g2d0c8a40d6f_0_2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a:t>
            </a:r>
            <a:endParaRPr b="0" i="0" sz="2400" u="none" cap="none" strike="noStrike">
              <a:solidFill>
                <a:schemeClr val="lt1"/>
              </a:solidFill>
              <a:latin typeface="Arial"/>
              <a:ea typeface="Arial"/>
              <a:cs typeface="Arial"/>
              <a:sym typeface="Arial"/>
            </a:endParaRPr>
          </a:p>
        </p:txBody>
      </p:sp>
      <p:sp>
        <p:nvSpPr>
          <p:cNvPr id="258" name="Google Shape;258;g2d0c8a40d6f_0_2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59" name="Google Shape;259;g2d0c8a40d6f_0_26"/>
          <p:cNvPicPr preferRelativeResize="0"/>
          <p:nvPr/>
        </p:nvPicPr>
        <p:blipFill>
          <a:blip r:embed="rId4">
            <a:alphaModFix/>
          </a:blip>
          <a:stretch>
            <a:fillRect/>
          </a:stretch>
        </p:blipFill>
        <p:spPr>
          <a:xfrm>
            <a:off x="9335600" y="2079401"/>
            <a:ext cx="2073925" cy="3226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A picture containing sky, outdoor, dark&#10;&#10;Description automatically generated" id="264" name="Google Shape;264;g2d0c8885a42_0_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5" name="Google Shape;265;g2d0c8885a42_0_60"/>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66" name="Google Shape;266;g2d0c8885a42_0_60"/>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POWER</a:t>
            </a:r>
            <a:r>
              <a:rPr b="1" lang="en-US" sz="6000">
                <a:solidFill>
                  <a:schemeClr val="lt1"/>
                </a:solidFill>
              </a:rPr>
              <a:t> SUBSYSTEM</a:t>
            </a:r>
            <a:endParaRPr/>
          </a:p>
        </p:txBody>
      </p:sp>
      <p:pic>
        <p:nvPicPr>
          <p:cNvPr descr="A close up of a logo&#10;&#10;Description automatically generated" id="267" name="Google Shape;267;g2d0c8885a42_0_6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68" name="Google Shape;268;g2d0c8885a42_0_60"/>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g2d0c8885a42_0_6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70" name="Google Shape;270;g2d0c8885a42_0_6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d0c8885a42_0_70"/>
          <p:cNvSpPr txBox="1"/>
          <p:nvPr/>
        </p:nvSpPr>
        <p:spPr>
          <a:xfrm>
            <a:off x="376794" y="1334275"/>
            <a:ext cx="10910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Provides power for the entire assembly</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2 sources of power: </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3.7V lithium ion battery (Tiny Circuits ASR00012)</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5V from USB - used when programming microcontroller </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Both power sources are routed through a 3.3V voltage regulator ( LP2950CZ)</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All components use 3.3V </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Offers battery protection circuitry including short circuit protection and thermal shutdown</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Battery and voltage regulator placed on bicep assembly and power sent through the harness to the forearm</a:t>
            </a:r>
            <a:endParaRPr sz="2000">
              <a:solidFill>
                <a:schemeClr val="dk1"/>
              </a:solidFill>
            </a:endParaRPr>
          </a:p>
        </p:txBody>
      </p:sp>
      <p:sp>
        <p:nvSpPr>
          <p:cNvPr id="276" name="Google Shape;276;g2d0c8885a42_0_7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77" name="Google Shape;277;g2d0c8885a42_0_7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78" name="Google Shape;278;g2d0c8885a42_0_7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79" name="Google Shape;279;g2d0c8885a42_0_7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80" name="Google Shape;280;g2d0c8885a42_0_7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OVERVIEW</a:t>
            </a:r>
            <a:endParaRPr b="0" i="0" sz="2400" u="none" cap="none" strike="noStrike">
              <a:solidFill>
                <a:schemeClr val="lt1"/>
              </a:solidFill>
              <a:latin typeface="Arial"/>
              <a:ea typeface="Arial"/>
              <a:cs typeface="Arial"/>
              <a:sym typeface="Arial"/>
            </a:endParaRPr>
          </a:p>
        </p:txBody>
      </p:sp>
      <p:sp>
        <p:nvSpPr>
          <p:cNvPr id="281" name="Google Shape;281;g2d0c8885a42_0_7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d0c8885a42_0_80"/>
          <p:cNvSpPr txBox="1"/>
          <p:nvPr/>
        </p:nvSpPr>
        <p:spPr>
          <a:xfrm>
            <a:off x="376794" y="1334275"/>
            <a:ext cx="10910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Requirement: </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US" sz="2000">
                <a:solidFill>
                  <a:schemeClr val="dk1"/>
                </a:solidFill>
              </a:rPr>
              <a:t>Voltage regulator must provided 3.3V ± 5%</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Verification: </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US" sz="2000">
                <a:solidFill>
                  <a:schemeClr val="dk1"/>
                </a:solidFill>
              </a:rPr>
              <a:t>Using a multimeter, test the voltage output by the voltage regulator at least 10 times</a:t>
            </a:r>
            <a:endParaRPr sz="2000">
              <a:solidFill>
                <a:schemeClr val="dk1"/>
              </a:solidFill>
            </a:endParaRPr>
          </a:p>
        </p:txBody>
      </p:sp>
      <p:sp>
        <p:nvSpPr>
          <p:cNvPr id="287" name="Google Shape;287;g2d0c8885a42_0_8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8" name="Google Shape;288;g2d0c8885a42_0_8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89" name="Google Shape;289;g2d0c8885a42_0_8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90" name="Google Shape;290;g2d0c8885a42_0_8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91" name="Google Shape;291;g2d0c8885a42_0_8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REQUIREMENT &amp; VERIFICATION</a:t>
            </a:r>
            <a:endParaRPr b="0" i="0" sz="2400" u="none" cap="none" strike="noStrike">
              <a:solidFill>
                <a:schemeClr val="lt1"/>
              </a:solidFill>
              <a:latin typeface="Arial"/>
              <a:ea typeface="Arial"/>
              <a:cs typeface="Arial"/>
              <a:sym typeface="Arial"/>
            </a:endParaRPr>
          </a:p>
        </p:txBody>
      </p:sp>
      <p:sp>
        <p:nvSpPr>
          <p:cNvPr id="292" name="Google Shape;292;g2d0c8885a42_0_8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sky, outdoor, dark&#10;&#10;Description automatically generated" id="91" name="Google Shape;91;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3"/>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3" name="Google Shape;93;p3"/>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6000"/>
              <a:buFont typeface="Arial"/>
              <a:buNone/>
            </a:pPr>
            <a:r>
              <a:rPr b="1" lang="en-US" sz="6000">
                <a:solidFill>
                  <a:schemeClr val="lt1"/>
                </a:solidFill>
              </a:rPr>
              <a:t>INTRODUCTION</a:t>
            </a:r>
            <a:endParaRPr/>
          </a:p>
        </p:txBody>
      </p:sp>
      <p:pic>
        <p:nvPicPr>
          <p:cNvPr descr="A close up of a logo&#10;&#10;Description automatically generated" id="94" name="Google Shape;94;p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95" name="Google Shape;95;p3"/>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7" name="Google Shape;97;p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A picture containing person, indoor, ceiling, standing&#10;&#10;Description automatically generated" id="298" name="Google Shape;298;g2d0c8885a42_0_9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9" name="Google Shape;299;g2d0c8885a42_0_90"/>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300" name="Google Shape;300;g2d0c8885a42_0_9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01" name="Google Shape;301;g2d0c8885a42_0_90"/>
          <p:cNvSpPr txBox="1"/>
          <p:nvPr/>
        </p:nvSpPr>
        <p:spPr>
          <a:xfrm>
            <a:off x="402122" y="588858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chemeClr val="lt1"/>
                </a:solidFill>
              </a:rPr>
              <a:t>Subsystem Verification Results</a:t>
            </a:r>
            <a:endParaRPr b="1" i="0" sz="2400" u="none" cap="none" strike="noStrike">
              <a:solidFill>
                <a:schemeClr val="lt1"/>
              </a:solidFill>
              <a:latin typeface="Arial"/>
              <a:ea typeface="Arial"/>
              <a:cs typeface="Arial"/>
              <a:sym typeface="Arial"/>
            </a:endParaRPr>
          </a:p>
        </p:txBody>
      </p:sp>
      <p:sp>
        <p:nvSpPr>
          <p:cNvPr id="302" name="Google Shape;302;g2d0c8885a42_0_9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03" name="Google Shape;303;g2d0c8885a42_0_9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04" name="Google Shape;304;g2d0c8885a42_0_90"/>
          <p:cNvPicPr preferRelativeResize="0"/>
          <p:nvPr/>
        </p:nvPicPr>
        <p:blipFill>
          <a:blip r:embed="rId5">
            <a:alphaModFix/>
          </a:blip>
          <a:stretch>
            <a:fillRect/>
          </a:stretch>
        </p:blipFill>
        <p:spPr>
          <a:xfrm>
            <a:off x="1536751" y="549600"/>
            <a:ext cx="9073025" cy="5112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A picture containing sky, outdoor, dark&#10;&#10;Description automatically generated" id="309" name="Google Shape;309;g2d0c8885a42_0_16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0" name="Google Shape;310;g2d0c8885a42_0_164"/>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11" name="Google Shape;311;g2d0c8885a42_0_164"/>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WIRELESS</a:t>
            </a:r>
            <a:r>
              <a:rPr b="1" lang="en-US" sz="6000">
                <a:solidFill>
                  <a:schemeClr val="lt1"/>
                </a:solidFill>
              </a:rPr>
              <a:t> SUBSYSTEM</a:t>
            </a:r>
            <a:endParaRPr/>
          </a:p>
        </p:txBody>
      </p:sp>
      <p:pic>
        <p:nvPicPr>
          <p:cNvPr descr="A close up of a logo&#10;&#10;Description automatically generated" id="312" name="Google Shape;312;g2d0c8885a42_0_16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13" name="Google Shape;313;g2d0c8885a42_0_164"/>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4" name="Google Shape;314;g2d0c8885a42_0_16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15" name="Google Shape;315;g2d0c8885a42_0_16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d0c8885a42_0_174"/>
          <p:cNvSpPr txBox="1"/>
          <p:nvPr/>
        </p:nvSpPr>
        <p:spPr>
          <a:xfrm>
            <a:off x="376800" y="1334275"/>
            <a:ext cx="74304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Uses Bluetooth Low Energy (BLE) for communication between computer and ESP32</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power-efficient</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longer battery life</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Start ESP32 and initialize BLE</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Create BLE server and set up BLE service &amp; characteristics</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Configure advertising parameters and start advertising</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Check for device connections &amp; update connection status</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Collect sensor data if device is connected</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Update feedback in real time</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Detect disconnection request, reset connection status, &amp; restart advertising</a:t>
            </a:r>
            <a:endParaRPr sz="2000">
              <a:solidFill>
                <a:schemeClr val="dk1"/>
              </a:solidFill>
            </a:endParaRPr>
          </a:p>
          <a:p>
            <a:pPr indent="0" lvl="0" marL="0" rtl="0" algn="l">
              <a:spcBef>
                <a:spcPts val="1200"/>
              </a:spcBef>
              <a:spcAft>
                <a:spcPts val="1200"/>
              </a:spcAft>
              <a:buNone/>
            </a:pPr>
            <a:r>
              <a:t/>
            </a:r>
            <a:endParaRPr sz="2000">
              <a:solidFill>
                <a:schemeClr val="dk1"/>
              </a:solidFill>
            </a:endParaRPr>
          </a:p>
        </p:txBody>
      </p:sp>
      <p:sp>
        <p:nvSpPr>
          <p:cNvPr id="321" name="Google Shape;321;g2d0c8885a42_0_17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22" name="Google Shape;322;g2d0c8885a42_0_17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23" name="Google Shape;323;g2d0c8885a42_0_17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24" name="Google Shape;324;g2d0c8885a42_0_17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5" name="Google Shape;325;g2d0c8885a42_0_17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OVERVIEW</a:t>
            </a:r>
            <a:endParaRPr b="0" i="0" sz="2400" u="none" cap="none" strike="noStrike">
              <a:solidFill>
                <a:schemeClr val="lt1"/>
              </a:solidFill>
              <a:latin typeface="Arial"/>
              <a:ea typeface="Arial"/>
              <a:cs typeface="Arial"/>
              <a:sym typeface="Arial"/>
            </a:endParaRPr>
          </a:p>
        </p:txBody>
      </p:sp>
      <p:sp>
        <p:nvSpPr>
          <p:cNvPr id="326" name="Google Shape;326;g2d0c8885a42_0_17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27" name="Google Shape;327;g2d0c8885a42_0_174"/>
          <p:cNvPicPr preferRelativeResize="0"/>
          <p:nvPr/>
        </p:nvPicPr>
        <p:blipFill>
          <a:blip r:embed="rId4">
            <a:alphaModFix/>
          </a:blip>
          <a:stretch>
            <a:fillRect/>
          </a:stretch>
        </p:blipFill>
        <p:spPr>
          <a:xfrm>
            <a:off x="7995108" y="1334283"/>
            <a:ext cx="3483625" cy="348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d0c8885a42_0_189"/>
          <p:cNvSpPr txBox="1"/>
          <p:nvPr/>
        </p:nvSpPr>
        <p:spPr>
          <a:xfrm>
            <a:off x="376800" y="1334275"/>
            <a:ext cx="6434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Requirement: There must be a Bluetooth Low Energy connection between ESP32 microcontroller and the user’s device at a distance of at least 5 meters.</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b="1" lang="en-US" sz="2000">
                <a:solidFill>
                  <a:schemeClr val="dk1"/>
                </a:solidFill>
              </a:rPr>
              <a:t>Result: Success!</a:t>
            </a:r>
            <a:r>
              <a:rPr lang="en-US" sz="2000">
                <a:solidFill>
                  <a:schemeClr val="dk1"/>
                </a:solidFill>
              </a:rPr>
              <a:t> Used nRF Connect app to test BLE connection from breadboard containing ESP32 to iPhone at different distances</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Requirement: BLE Connection must have packet loss of 20% or less</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b="1" lang="en-US" sz="2000">
                <a:solidFill>
                  <a:schemeClr val="dk1"/>
                </a:solidFill>
              </a:rPr>
              <a:t>Result: Success!</a:t>
            </a:r>
            <a:r>
              <a:rPr lang="en-US" sz="2000">
                <a:solidFill>
                  <a:schemeClr val="dk1"/>
                </a:solidFill>
              </a:rPr>
              <a:t> Wrote test in ESP32 code to track time and record message rate</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Message count incremented once per second, meaning no packet loss</a:t>
            </a:r>
            <a:endParaRPr sz="2000">
              <a:solidFill>
                <a:schemeClr val="dk1"/>
              </a:solidFill>
            </a:endParaRPr>
          </a:p>
        </p:txBody>
      </p:sp>
      <p:sp>
        <p:nvSpPr>
          <p:cNvPr id="333" name="Google Shape;333;g2d0c8885a42_0_18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4" name="Google Shape;334;g2d0c8885a42_0_18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35" name="Google Shape;335;g2d0c8885a42_0_18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36" name="Google Shape;336;g2d0c8885a42_0_18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37" name="Google Shape;337;g2d0c8885a42_0_18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REQUIREMENT &amp; VERIFICATION</a:t>
            </a:r>
            <a:endParaRPr b="0" i="0" sz="2400" u="none" cap="none" strike="noStrike">
              <a:solidFill>
                <a:schemeClr val="lt1"/>
              </a:solidFill>
              <a:latin typeface="Arial"/>
              <a:ea typeface="Arial"/>
              <a:cs typeface="Arial"/>
              <a:sym typeface="Arial"/>
            </a:endParaRPr>
          </a:p>
        </p:txBody>
      </p:sp>
      <p:sp>
        <p:nvSpPr>
          <p:cNvPr id="338" name="Google Shape;338;g2d0c8885a42_0_18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39" name="Google Shape;339;g2d0c8885a42_0_189"/>
          <p:cNvPicPr preferRelativeResize="0"/>
          <p:nvPr/>
        </p:nvPicPr>
        <p:blipFill>
          <a:blip r:embed="rId4">
            <a:alphaModFix/>
          </a:blip>
          <a:stretch>
            <a:fillRect/>
          </a:stretch>
        </p:blipFill>
        <p:spPr>
          <a:xfrm>
            <a:off x="7316800" y="3346052"/>
            <a:ext cx="4237400" cy="2416220"/>
          </a:xfrm>
          <a:prstGeom prst="rect">
            <a:avLst/>
          </a:prstGeom>
          <a:noFill/>
          <a:ln>
            <a:noFill/>
          </a:ln>
        </p:spPr>
      </p:pic>
      <p:pic>
        <p:nvPicPr>
          <p:cNvPr id="340" name="Google Shape;340;g2d0c8885a42_0_189"/>
          <p:cNvPicPr preferRelativeResize="0"/>
          <p:nvPr/>
        </p:nvPicPr>
        <p:blipFill>
          <a:blip r:embed="rId5">
            <a:alphaModFix/>
          </a:blip>
          <a:stretch>
            <a:fillRect/>
          </a:stretch>
        </p:blipFill>
        <p:spPr>
          <a:xfrm>
            <a:off x="7175400" y="1012926"/>
            <a:ext cx="4205213" cy="233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d0c8885a42_0_207"/>
          <p:cNvSpPr txBox="1"/>
          <p:nvPr/>
        </p:nvSpPr>
        <p:spPr>
          <a:xfrm>
            <a:off x="376800" y="1334275"/>
            <a:ext cx="53103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sap"/>
              <a:buChar char="●"/>
            </a:pPr>
            <a:r>
              <a:rPr lang="en-US" sz="2000">
                <a:solidFill>
                  <a:schemeClr val="dk1"/>
                </a:solidFill>
              </a:rPr>
              <a:t>Error in ESP32-S3 library for compatibility with BLE on Arduino framework</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Only got BLE connection working with breadboard and not with PCB</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Possible Solutions: use old ESP32 version on PCB or use ESP-IDF framework to program ESP32</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BLE permissions in Android Studio</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permissions declared in AndroidManifest.xml and requested at runtime</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Android emulators don’t have hardware support for BLE demonstration</a:t>
            </a:r>
            <a:endParaRPr sz="2000">
              <a:solidFill>
                <a:schemeClr val="dk1"/>
              </a:solidFill>
            </a:endParaRPr>
          </a:p>
        </p:txBody>
      </p:sp>
      <p:sp>
        <p:nvSpPr>
          <p:cNvPr id="346" name="Google Shape;346;g2d0c8885a42_0_20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47" name="Google Shape;347;g2d0c8885a42_0_20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48" name="Google Shape;348;g2d0c8885a42_0_20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49" name="Google Shape;349;g2d0c8885a42_0_20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50" name="Google Shape;350;g2d0c8885a42_0_20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a:t>
            </a:r>
            <a:endParaRPr b="0" i="0" sz="2400" u="none" cap="none" strike="noStrike">
              <a:solidFill>
                <a:schemeClr val="lt1"/>
              </a:solidFill>
              <a:latin typeface="Arial"/>
              <a:ea typeface="Arial"/>
              <a:cs typeface="Arial"/>
              <a:sym typeface="Arial"/>
            </a:endParaRPr>
          </a:p>
        </p:txBody>
      </p:sp>
      <p:sp>
        <p:nvSpPr>
          <p:cNvPr id="351" name="Google Shape;351;g2d0c8885a42_0_20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52" name="Google Shape;352;g2d0c8885a42_0_207" title="ESP32 BLE IMU Communication - Google Chrome 2024-04-30 14-39-17.mp4">
            <a:hlinkClick r:id="rId4"/>
          </p:cNvPr>
          <p:cNvPicPr preferRelativeResize="0"/>
          <p:nvPr/>
        </p:nvPicPr>
        <p:blipFill>
          <a:blip r:embed="rId5">
            <a:alphaModFix/>
          </a:blip>
          <a:stretch>
            <a:fillRect/>
          </a:stretch>
        </p:blipFill>
        <p:spPr>
          <a:xfrm>
            <a:off x="5687100" y="1334275"/>
            <a:ext cx="6122000" cy="459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A picture containing sky, outdoor, dark&#10;&#10;Description automatically generated" id="357" name="Google Shape;357;g2d0c8885a42_0_2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g2d0c8885a42_0_217"/>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9" name="Google Shape;359;g2d0c8885a42_0_217"/>
          <p:cNvSpPr txBox="1"/>
          <p:nvPr/>
        </p:nvSpPr>
        <p:spPr>
          <a:xfrm>
            <a:off x="1142600" y="3232225"/>
            <a:ext cx="9684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FEEDBACK</a:t>
            </a:r>
            <a:r>
              <a:rPr b="1" lang="en-US" sz="6000">
                <a:solidFill>
                  <a:schemeClr val="lt1"/>
                </a:solidFill>
              </a:rPr>
              <a:t> SUBSYSTEM</a:t>
            </a:r>
            <a:endParaRPr/>
          </a:p>
        </p:txBody>
      </p:sp>
      <p:pic>
        <p:nvPicPr>
          <p:cNvPr descr="A close up of a logo&#10;&#10;Description automatically generated" id="360" name="Google Shape;360;g2d0c8885a42_0_21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61" name="Google Shape;361;g2d0c8885a42_0_217"/>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g2d0c8885a42_0_21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63" name="Google Shape;363;g2d0c8885a42_0_21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d0c8885a42_0_227"/>
          <p:cNvSpPr txBox="1"/>
          <p:nvPr/>
        </p:nvSpPr>
        <p:spPr>
          <a:xfrm>
            <a:off x="376800" y="1334275"/>
            <a:ext cx="70089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User presses “Connect” button on web app</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App uses BLE to scan for available devices and connects to ESP32</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Rep count and form analysis programmed on ESP32 </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Sensor readings (roll, pitch, yaw), repetition count, and form </a:t>
            </a:r>
            <a:r>
              <a:rPr lang="en-US" sz="2000">
                <a:solidFill>
                  <a:schemeClr val="dk1"/>
                </a:solidFill>
              </a:rPr>
              <a:t>feedback</a:t>
            </a:r>
            <a:r>
              <a:rPr lang="en-US" sz="2000">
                <a:solidFill>
                  <a:schemeClr val="dk1"/>
                </a:solidFill>
              </a:rPr>
              <a:t> sent to app via BLE</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App updates display in real time to show information</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If form is incorrect, ESP32 triggers buzzer to alert user via PWM-controlled signals for pitch and duration</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User can disconnect from BLE using “Disconnect” button</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lang="en-US" sz="2000">
                <a:solidFill>
                  <a:schemeClr val="dk1"/>
                </a:solidFill>
              </a:rPr>
              <a:t>ESP32 stops sending data and notifications</a:t>
            </a:r>
            <a:endParaRPr sz="2000">
              <a:solidFill>
                <a:schemeClr val="dk1"/>
              </a:solidFill>
            </a:endParaRPr>
          </a:p>
        </p:txBody>
      </p:sp>
      <p:sp>
        <p:nvSpPr>
          <p:cNvPr id="369" name="Google Shape;369;g2d0c8885a42_0_22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70" name="Google Shape;370;g2d0c8885a42_0_22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71" name="Google Shape;371;g2d0c8885a42_0_22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72" name="Google Shape;372;g2d0c8885a42_0_22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73" name="Google Shape;373;g2d0c8885a42_0_22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OVERVIEW</a:t>
            </a:r>
            <a:endParaRPr b="0" i="0" sz="2400" u="none" cap="none" strike="noStrike">
              <a:solidFill>
                <a:schemeClr val="lt1"/>
              </a:solidFill>
              <a:latin typeface="Arial"/>
              <a:ea typeface="Arial"/>
              <a:cs typeface="Arial"/>
              <a:sym typeface="Arial"/>
            </a:endParaRPr>
          </a:p>
        </p:txBody>
      </p:sp>
      <p:sp>
        <p:nvSpPr>
          <p:cNvPr id="374" name="Google Shape;374;g2d0c8885a42_0_22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75" name="Google Shape;375;g2d0c8885a42_0_227"/>
          <p:cNvPicPr preferRelativeResize="0"/>
          <p:nvPr/>
        </p:nvPicPr>
        <p:blipFill>
          <a:blip r:embed="rId4">
            <a:alphaModFix/>
          </a:blip>
          <a:stretch>
            <a:fillRect/>
          </a:stretch>
        </p:blipFill>
        <p:spPr>
          <a:xfrm>
            <a:off x="7852072" y="1012925"/>
            <a:ext cx="3958929" cy="514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d0c8885a42_0_238"/>
          <p:cNvSpPr txBox="1"/>
          <p:nvPr/>
        </p:nvSpPr>
        <p:spPr>
          <a:xfrm>
            <a:off x="376800" y="1334275"/>
            <a:ext cx="6434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Requirement: The buzzer must have a pitch between 200 Hz and 600 Hz with a tolerance of </a:t>
            </a:r>
            <a:r>
              <a:rPr lang="en-US" sz="2000">
                <a:solidFill>
                  <a:schemeClr val="dk1"/>
                </a:solidFill>
              </a:rPr>
              <a:t>± 10% and the sound must last at least 1 second</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b="1" lang="en-US" sz="2000">
                <a:solidFill>
                  <a:schemeClr val="dk1"/>
                </a:solidFill>
              </a:rPr>
              <a:t>Result: Success!</a:t>
            </a:r>
            <a:r>
              <a:rPr lang="en-US" sz="2000">
                <a:solidFill>
                  <a:schemeClr val="dk1"/>
                </a:solidFill>
              </a:rPr>
              <a:t> Pitch was set to 200 Hz explicitly in code.</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Requirement: The buzzer must have a loudness of at least 60 dB</a:t>
            </a:r>
            <a:endParaRPr sz="2000">
              <a:solidFill>
                <a:schemeClr val="dk1"/>
              </a:solidFill>
            </a:endParaRPr>
          </a:p>
          <a:p>
            <a:pPr indent="-355600" lvl="1" marL="914400" rtl="0" algn="l">
              <a:spcBef>
                <a:spcPts val="0"/>
              </a:spcBef>
              <a:spcAft>
                <a:spcPts val="0"/>
              </a:spcAft>
              <a:buClr>
                <a:schemeClr val="dk1"/>
              </a:buClr>
              <a:buSzPts val="2000"/>
              <a:buFont typeface="Roboto Condensed Light"/>
              <a:buChar char="○"/>
            </a:pPr>
            <a:r>
              <a:rPr b="1" lang="en-US" sz="2000">
                <a:solidFill>
                  <a:schemeClr val="dk1"/>
                </a:solidFill>
              </a:rPr>
              <a:t>Result: Success! </a:t>
            </a:r>
            <a:r>
              <a:rPr lang="en-US" sz="2000">
                <a:solidFill>
                  <a:schemeClr val="dk1"/>
                </a:solidFill>
              </a:rPr>
              <a:t>Buzzer operates at half the possible maximum loudness due to 50% duty cycle. Loudness is 65 dB.</a:t>
            </a:r>
            <a:endParaRPr sz="2000">
              <a:solidFill>
                <a:schemeClr val="dk1"/>
              </a:solidFill>
            </a:endParaRPr>
          </a:p>
        </p:txBody>
      </p:sp>
      <p:sp>
        <p:nvSpPr>
          <p:cNvPr id="381" name="Google Shape;381;g2d0c8885a42_0_23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2" name="Google Shape;382;g2d0c8885a42_0_23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83" name="Google Shape;383;g2d0c8885a42_0_23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84" name="Google Shape;384;g2d0c8885a42_0_23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85" name="Google Shape;385;g2d0c8885a42_0_23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SUBSYSTEM REQUIREMENT &amp; VERIFICATION</a:t>
            </a:r>
            <a:endParaRPr b="0" i="0" sz="2400" u="none" cap="none" strike="noStrike">
              <a:solidFill>
                <a:schemeClr val="lt1"/>
              </a:solidFill>
              <a:latin typeface="Arial"/>
              <a:ea typeface="Arial"/>
              <a:cs typeface="Arial"/>
              <a:sym typeface="Arial"/>
            </a:endParaRPr>
          </a:p>
        </p:txBody>
      </p:sp>
      <p:sp>
        <p:nvSpPr>
          <p:cNvPr id="386" name="Google Shape;386;g2d0c8885a42_0_23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87" name="Google Shape;387;g2d0c8885a42_0_238" title="IMG_2972.MOV">
            <a:hlinkClick r:id="rId4"/>
          </p:cNvPr>
          <p:cNvPicPr preferRelativeResize="0"/>
          <p:nvPr/>
        </p:nvPicPr>
        <p:blipFill>
          <a:blip r:embed="rId5">
            <a:alphaModFix/>
          </a:blip>
          <a:stretch>
            <a:fillRect/>
          </a:stretch>
        </p:blipFill>
        <p:spPr>
          <a:xfrm>
            <a:off x="8215800" y="1093650"/>
            <a:ext cx="2896776" cy="51498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A picture containing sky, outdoor, dark&#10;&#10;Description automatically generated" id="392" name="Google Shape;392;g2d0c8a40d6f_2_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3" name="Google Shape;393;g2d0c8a40d6f_2_30"/>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94" name="Google Shape;394;g2d0c8a40d6f_2_30"/>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PCB OVERVIEW</a:t>
            </a:r>
            <a:endParaRPr/>
          </a:p>
        </p:txBody>
      </p:sp>
      <p:pic>
        <p:nvPicPr>
          <p:cNvPr descr="A close up of a logo&#10;&#10;Description automatically generated" id="395" name="Google Shape;395;g2d0c8a40d6f_2_3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96" name="Google Shape;396;g2d0c8a40d6f_2_30"/>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g2d0c8a40d6f_2_3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98" name="Google Shape;398;g2d0c8a40d6f_2_3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d0c8a40d6f_2_40"/>
          <p:cNvSpPr/>
          <p:nvPr/>
        </p:nvSpPr>
        <p:spPr>
          <a:xfrm flipH="1" rot="10800000">
            <a:off x="0" y="-105"/>
            <a:ext cx="12192000" cy="68658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04" name="Google Shape;404;g2d0c8a40d6f_2_40"/>
          <p:cNvSpPr txBox="1"/>
          <p:nvPr/>
        </p:nvSpPr>
        <p:spPr>
          <a:xfrm>
            <a:off x="196925" y="1309088"/>
            <a:ext cx="3538800" cy="3327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3000">
              <a:solidFill>
                <a:schemeClr val="lt1"/>
              </a:solidFill>
            </a:endParaRPr>
          </a:p>
          <a:p>
            <a:pPr indent="-355600" lvl="0" marL="457200" rtl="0" algn="l">
              <a:spcBef>
                <a:spcPts val="1200"/>
              </a:spcBef>
              <a:spcAft>
                <a:spcPts val="0"/>
              </a:spcAft>
              <a:buClr>
                <a:schemeClr val="lt1"/>
              </a:buClr>
              <a:buSzPts val="2000"/>
              <a:buChar char="●"/>
            </a:pPr>
            <a:r>
              <a:rPr lang="en-US" sz="2000">
                <a:solidFill>
                  <a:schemeClr val="lt1"/>
                </a:solidFill>
              </a:rPr>
              <a:t>2 Layers</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Ground plane on top and bottom layer</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54.229mm x 78.359mm</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All footprints meet IPC 2222 standards</a:t>
            </a:r>
            <a:endParaRPr b="1" sz="2000">
              <a:solidFill>
                <a:schemeClr val="lt1"/>
              </a:solidFill>
            </a:endParaRPr>
          </a:p>
        </p:txBody>
      </p:sp>
      <p:pic>
        <p:nvPicPr>
          <p:cNvPr descr="A close up of a logo&#10;&#10;Description automatically generated" id="405" name="Google Shape;405;g2d0c8a40d6f_2_40"/>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406" name="Google Shape;406;g2d0c8a40d6f_2_4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07" name="Google Shape;407;g2d0c8a40d6f_2_4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408" name="Google Shape;408;g2d0c8a40d6f_2_40"/>
          <p:cNvPicPr preferRelativeResize="0"/>
          <p:nvPr/>
        </p:nvPicPr>
        <p:blipFill>
          <a:blip r:embed="rId4">
            <a:alphaModFix/>
          </a:blip>
          <a:stretch>
            <a:fillRect/>
          </a:stretch>
        </p:blipFill>
        <p:spPr>
          <a:xfrm>
            <a:off x="3735725" y="770725"/>
            <a:ext cx="4187626" cy="5327500"/>
          </a:xfrm>
          <a:prstGeom prst="rect">
            <a:avLst/>
          </a:prstGeom>
          <a:noFill/>
          <a:ln>
            <a:noFill/>
          </a:ln>
        </p:spPr>
      </p:pic>
      <p:sp>
        <p:nvSpPr>
          <p:cNvPr id="409" name="Google Shape;409;g2d0c8a40d6f_2_40"/>
          <p:cNvSpPr txBox="1"/>
          <p:nvPr/>
        </p:nvSpPr>
        <p:spPr>
          <a:xfrm>
            <a:off x="0" y="770725"/>
            <a:ext cx="3735600" cy="9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rPr>
              <a:t>Bicep PCB </a:t>
            </a:r>
            <a:endParaRPr b="1" sz="3000">
              <a:solidFill>
                <a:schemeClr val="lt1"/>
              </a:solidFill>
            </a:endParaRPr>
          </a:p>
          <a:p>
            <a:pPr indent="0" lvl="0" marL="0" rtl="0" algn="ctr">
              <a:spcBef>
                <a:spcPts val="0"/>
              </a:spcBef>
              <a:spcAft>
                <a:spcPts val="0"/>
              </a:spcAft>
              <a:buNone/>
            </a:pPr>
            <a:r>
              <a:rPr b="1" lang="en-US" sz="3000">
                <a:solidFill>
                  <a:schemeClr val="lt1"/>
                </a:solidFill>
              </a:rPr>
              <a:t>VERSION 1</a:t>
            </a:r>
            <a:endParaRPr sz="2800">
              <a:solidFill>
                <a:schemeClr val="dk1"/>
              </a:solidFill>
              <a:latin typeface="Calibri"/>
              <a:ea typeface="Calibri"/>
              <a:cs typeface="Calibri"/>
              <a:sym typeface="Calibri"/>
            </a:endParaRPr>
          </a:p>
        </p:txBody>
      </p:sp>
      <p:pic>
        <p:nvPicPr>
          <p:cNvPr id="410" name="Google Shape;410;g2d0c8a40d6f_2_40"/>
          <p:cNvPicPr preferRelativeResize="0"/>
          <p:nvPr/>
        </p:nvPicPr>
        <p:blipFill rotWithShape="1">
          <a:blip r:embed="rId5">
            <a:alphaModFix/>
          </a:blip>
          <a:srcRect b="9301" l="8189" r="7208" t="11061"/>
          <a:stretch/>
        </p:blipFill>
        <p:spPr>
          <a:xfrm rot="5400000">
            <a:off x="7359087" y="1619311"/>
            <a:ext cx="5208274" cy="36915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0"/>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Many people struggle to maintain proper form when doing exercises whether at home or at the gym</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We wanted to make a wearable device designed to help when doing bicep curls by</a:t>
            </a:r>
            <a:endParaRPr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Tracking the reps of the user in a connected app</a:t>
            </a:r>
            <a:endParaRPr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Giving audio feedback if the user is not using proper form using a buzzer</a:t>
            </a:r>
            <a:endParaRPr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Giving visual feedback about the user’s form through a connected app</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Many people’s first introduction to the gym or first addition to their home gym is dumbbells so there should be a cost effective way to get the most out of their workout</a:t>
            </a:r>
            <a:endParaRPr b="1" sz="2000">
              <a:latin typeface="Arial"/>
              <a:ea typeface="Arial"/>
              <a:cs typeface="Arial"/>
              <a:sym typeface="Arial"/>
            </a:endParaRPr>
          </a:p>
        </p:txBody>
      </p:sp>
      <p:sp>
        <p:nvSpPr>
          <p:cNvPr id="103" name="Google Shape;103;p10"/>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4" name="Google Shape;104;p1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05" name="Google Shape;105;p10"/>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06" name="Google Shape;106;p1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07" name="Google Shape;107;p10"/>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PURPOSE</a:t>
            </a:r>
            <a:endParaRPr b="0" i="0" sz="2400" u="none" cap="none" strike="noStrike">
              <a:solidFill>
                <a:schemeClr val="lt1"/>
              </a:solidFill>
              <a:latin typeface="Arial"/>
              <a:ea typeface="Arial"/>
              <a:cs typeface="Arial"/>
              <a:sym typeface="Arial"/>
            </a:endParaRPr>
          </a:p>
        </p:txBody>
      </p:sp>
      <p:sp>
        <p:nvSpPr>
          <p:cNvPr id="108" name="Google Shape;108;p1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d0c8a40d6f_2_51"/>
          <p:cNvSpPr/>
          <p:nvPr/>
        </p:nvSpPr>
        <p:spPr>
          <a:xfrm flipH="1" rot="10800000">
            <a:off x="0" y="-105"/>
            <a:ext cx="12192000" cy="68658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16" name="Google Shape;416;g2d0c8a40d6f_2_51"/>
          <p:cNvSpPr txBox="1"/>
          <p:nvPr/>
        </p:nvSpPr>
        <p:spPr>
          <a:xfrm>
            <a:off x="1335481" y="3236505"/>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sp>
        <p:nvSpPr>
          <p:cNvPr id="417" name="Google Shape;417;g2d0c8a40d6f_2_51"/>
          <p:cNvSpPr txBox="1"/>
          <p:nvPr/>
        </p:nvSpPr>
        <p:spPr>
          <a:xfrm>
            <a:off x="8754175" y="2599525"/>
            <a:ext cx="3240300" cy="394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solidFill>
                  <a:schemeClr val="lt1"/>
                </a:solidFill>
              </a:rPr>
              <a:t>Changes:</a:t>
            </a:r>
            <a:endParaRPr sz="2000">
              <a:solidFill>
                <a:schemeClr val="lt1"/>
              </a:solidFill>
            </a:endParaRPr>
          </a:p>
          <a:p>
            <a:pPr indent="-355600" lvl="0" marL="457200" rtl="0" algn="l">
              <a:spcBef>
                <a:spcPts val="1200"/>
              </a:spcBef>
              <a:spcAft>
                <a:spcPts val="0"/>
              </a:spcAft>
              <a:buClr>
                <a:schemeClr val="lt1"/>
              </a:buClr>
              <a:buSzPts val="2000"/>
              <a:buChar char="●"/>
            </a:pPr>
            <a:r>
              <a:rPr lang="en-US" sz="2000">
                <a:solidFill>
                  <a:schemeClr val="lt1"/>
                </a:solidFill>
              </a:rPr>
              <a:t>Buzzer courtyard shrunk to meet actual size</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5V from USB routed through voltage regulator</a:t>
            </a:r>
            <a:endParaRPr sz="2000">
              <a:solidFill>
                <a:schemeClr val="lt1"/>
              </a:solidFill>
            </a:endParaRPr>
          </a:p>
        </p:txBody>
      </p:sp>
      <p:pic>
        <p:nvPicPr>
          <p:cNvPr descr="A close up of a logo&#10;&#10;Description automatically generated" id="418" name="Google Shape;418;g2d0c8a40d6f_2_51"/>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419" name="Google Shape;419;g2d0c8a40d6f_2_5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20" name="Google Shape;420;g2d0c8a40d6f_2_5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421" name="Google Shape;421;g2d0c8a40d6f_2_51"/>
          <p:cNvPicPr preferRelativeResize="0"/>
          <p:nvPr/>
        </p:nvPicPr>
        <p:blipFill rotWithShape="1">
          <a:blip r:embed="rId4">
            <a:alphaModFix/>
          </a:blip>
          <a:srcRect b="0" l="6463" r="0" t="0"/>
          <a:stretch/>
        </p:blipFill>
        <p:spPr>
          <a:xfrm>
            <a:off x="376799" y="974350"/>
            <a:ext cx="3982750" cy="4916900"/>
          </a:xfrm>
          <a:prstGeom prst="rect">
            <a:avLst/>
          </a:prstGeom>
          <a:noFill/>
          <a:ln>
            <a:noFill/>
          </a:ln>
        </p:spPr>
      </p:pic>
      <p:pic>
        <p:nvPicPr>
          <p:cNvPr id="422" name="Google Shape;422;g2d0c8a40d6f_2_51"/>
          <p:cNvPicPr preferRelativeResize="0"/>
          <p:nvPr/>
        </p:nvPicPr>
        <p:blipFill rotWithShape="1">
          <a:blip r:embed="rId5">
            <a:alphaModFix/>
          </a:blip>
          <a:srcRect b="28950" l="24508" r="23222" t="22154"/>
          <a:stretch/>
        </p:blipFill>
        <p:spPr>
          <a:xfrm rot="10800000">
            <a:off x="4656415" y="974274"/>
            <a:ext cx="3938923" cy="4893752"/>
          </a:xfrm>
          <a:prstGeom prst="rect">
            <a:avLst/>
          </a:prstGeom>
          <a:noFill/>
          <a:ln>
            <a:noFill/>
          </a:ln>
        </p:spPr>
      </p:pic>
      <p:sp>
        <p:nvSpPr>
          <p:cNvPr id="423" name="Google Shape;423;g2d0c8a40d6f_2_51"/>
          <p:cNvSpPr txBox="1"/>
          <p:nvPr/>
        </p:nvSpPr>
        <p:spPr>
          <a:xfrm>
            <a:off x="8694175" y="974350"/>
            <a:ext cx="3360300" cy="16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rPr>
              <a:t>Bicep PCB </a:t>
            </a:r>
            <a:endParaRPr b="1" sz="3000">
              <a:solidFill>
                <a:schemeClr val="lt1"/>
              </a:solidFill>
            </a:endParaRPr>
          </a:p>
          <a:p>
            <a:pPr indent="0" lvl="0" marL="0" rtl="0" algn="ctr">
              <a:spcBef>
                <a:spcPts val="0"/>
              </a:spcBef>
              <a:spcAft>
                <a:spcPts val="0"/>
              </a:spcAft>
              <a:buNone/>
            </a:pPr>
            <a:r>
              <a:rPr b="1" lang="en-US" sz="3000">
                <a:solidFill>
                  <a:schemeClr val="lt1"/>
                </a:solidFill>
              </a:rPr>
              <a:t>VERSION 2 </a:t>
            </a:r>
            <a:endParaRPr b="1" sz="3000">
              <a:solidFill>
                <a:schemeClr val="lt1"/>
              </a:solidFill>
            </a:endParaRPr>
          </a:p>
          <a:p>
            <a:pPr indent="0" lvl="0" marL="0" rtl="0" algn="ctr">
              <a:spcBef>
                <a:spcPts val="0"/>
              </a:spcBef>
              <a:spcAft>
                <a:spcPts val="0"/>
              </a:spcAft>
              <a:buNone/>
            </a:pPr>
            <a:r>
              <a:rPr b="1" lang="en-US" sz="3000">
                <a:solidFill>
                  <a:schemeClr val="lt1"/>
                </a:solidFill>
              </a:rPr>
              <a:t>(Current Version)</a:t>
            </a: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d0c8a40d6f_2_63"/>
          <p:cNvSpPr/>
          <p:nvPr/>
        </p:nvSpPr>
        <p:spPr>
          <a:xfrm flipH="1" rot="10800000">
            <a:off x="0" y="-105"/>
            <a:ext cx="12192000" cy="68658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29" name="Google Shape;429;g2d0c8a40d6f_2_63"/>
          <p:cNvSpPr txBox="1"/>
          <p:nvPr/>
        </p:nvSpPr>
        <p:spPr>
          <a:xfrm>
            <a:off x="8754200" y="2383900"/>
            <a:ext cx="3240300" cy="39432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lt1"/>
              </a:buClr>
              <a:buSzPts val="2000"/>
              <a:buChar char="●"/>
            </a:pPr>
            <a:r>
              <a:rPr lang="en-US" sz="2000">
                <a:solidFill>
                  <a:schemeClr val="lt1"/>
                </a:solidFill>
              </a:rPr>
              <a:t>2 layers</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Ground plane on top and bottom layer</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 24.892mm x 28.956mm</a:t>
            </a:r>
            <a:endParaRPr sz="20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All footprints meet IPC 2222 standards</a:t>
            </a:r>
            <a:endParaRPr sz="2000">
              <a:solidFill>
                <a:schemeClr val="lt1"/>
              </a:solidFill>
            </a:endParaRPr>
          </a:p>
        </p:txBody>
      </p:sp>
      <p:pic>
        <p:nvPicPr>
          <p:cNvPr descr="A close up of a logo&#10;&#10;Description automatically generated" id="430" name="Google Shape;430;g2d0c8a40d6f_2_63"/>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431" name="Google Shape;431;g2d0c8a40d6f_2_6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32" name="Google Shape;432;g2d0c8a40d6f_2_6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33" name="Google Shape;433;g2d0c8a40d6f_2_63"/>
          <p:cNvSpPr txBox="1"/>
          <p:nvPr/>
        </p:nvSpPr>
        <p:spPr>
          <a:xfrm>
            <a:off x="8754200" y="1276125"/>
            <a:ext cx="3360300" cy="16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rPr>
              <a:t>Forearm PCB </a:t>
            </a:r>
            <a:endParaRPr b="1" sz="3000">
              <a:solidFill>
                <a:schemeClr val="lt1"/>
              </a:solidFill>
            </a:endParaRPr>
          </a:p>
          <a:p>
            <a:pPr indent="0" lvl="0" marL="0" rtl="0" algn="ctr">
              <a:spcBef>
                <a:spcPts val="0"/>
              </a:spcBef>
              <a:spcAft>
                <a:spcPts val="0"/>
              </a:spcAft>
              <a:buNone/>
            </a:pPr>
            <a:r>
              <a:rPr b="1" lang="en-US" sz="3000">
                <a:solidFill>
                  <a:schemeClr val="lt1"/>
                </a:solidFill>
              </a:rPr>
              <a:t>(Current Version)</a:t>
            </a:r>
            <a:endParaRPr sz="2800">
              <a:solidFill>
                <a:schemeClr val="dk1"/>
              </a:solidFill>
              <a:latin typeface="Calibri"/>
              <a:ea typeface="Calibri"/>
              <a:cs typeface="Calibri"/>
              <a:sym typeface="Calibri"/>
            </a:endParaRPr>
          </a:p>
        </p:txBody>
      </p:sp>
      <p:pic>
        <p:nvPicPr>
          <p:cNvPr id="434" name="Google Shape;434;g2d0c8a40d6f_2_63"/>
          <p:cNvPicPr preferRelativeResize="0"/>
          <p:nvPr/>
        </p:nvPicPr>
        <p:blipFill>
          <a:blip r:embed="rId4">
            <a:alphaModFix/>
          </a:blip>
          <a:stretch>
            <a:fillRect/>
          </a:stretch>
        </p:blipFill>
        <p:spPr>
          <a:xfrm>
            <a:off x="171967" y="1276124"/>
            <a:ext cx="4346433" cy="4733725"/>
          </a:xfrm>
          <a:prstGeom prst="rect">
            <a:avLst/>
          </a:prstGeom>
          <a:noFill/>
          <a:ln>
            <a:noFill/>
          </a:ln>
        </p:spPr>
      </p:pic>
      <p:pic>
        <p:nvPicPr>
          <p:cNvPr id="435" name="Google Shape;435;g2d0c8a40d6f_2_63"/>
          <p:cNvPicPr preferRelativeResize="0"/>
          <p:nvPr/>
        </p:nvPicPr>
        <p:blipFill rotWithShape="1">
          <a:blip r:embed="rId5">
            <a:alphaModFix/>
          </a:blip>
          <a:srcRect b="25568" l="20881" r="35716" t="27672"/>
          <a:stretch/>
        </p:blipFill>
        <p:spPr>
          <a:xfrm rot="5400000">
            <a:off x="4299525" y="1747538"/>
            <a:ext cx="4673526" cy="37908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d0c8a40d6f_2_74"/>
          <p:cNvSpPr txBox="1"/>
          <p:nvPr/>
        </p:nvSpPr>
        <p:spPr>
          <a:xfrm>
            <a:off x="376794" y="1334275"/>
            <a:ext cx="10910100" cy="4821000"/>
          </a:xfrm>
          <a:prstGeom prst="rect">
            <a:avLst/>
          </a:prstGeom>
          <a:noFill/>
          <a:ln>
            <a:noFill/>
          </a:ln>
        </p:spPr>
        <p:txBody>
          <a:bodyPr anchorCtr="0" anchor="t" bIns="45700" lIns="91425" spcFirstLastPara="1" rIns="91425" wrap="square" tIns="45700">
            <a:noAutofit/>
          </a:bodyPr>
          <a:lstStyle/>
          <a:p>
            <a:pPr indent="-368300" lvl="0" marL="457200" rtl="0" algn="l">
              <a:spcBef>
                <a:spcPts val="0"/>
              </a:spcBef>
              <a:spcAft>
                <a:spcPts val="0"/>
              </a:spcAft>
              <a:buClr>
                <a:schemeClr val="dk1"/>
              </a:buClr>
              <a:buSzPts val="2200"/>
              <a:buFont typeface="Arial"/>
              <a:buChar char="●"/>
            </a:pPr>
            <a:r>
              <a:rPr lang="en-US" sz="2200">
                <a:solidFill>
                  <a:schemeClr val="dk1"/>
                </a:solidFill>
              </a:rPr>
              <a:t>Add 470Ω pull-up resistor to chip select of the analog switch</a:t>
            </a:r>
            <a:endParaRPr sz="2200">
              <a:solidFill>
                <a:schemeClr val="dk1"/>
              </a:solidFill>
            </a:endParaRPr>
          </a:p>
          <a:p>
            <a:pPr indent="-368300" lvl="0" marL="457200" rtl="0" algn="l">
              <a:spcBef>
                <a:spcPts val="0"/>
              </a:spcBef>
              <a:spcAft>
                <a:spcPts val="0"/>
              </a:spcAft>
              <a:buClr>
                <a:schemeClr val="dk1"/>
              </a:buClr>
              <a:buSzPts val="2200"/>
              <a:buFont typeface="Arial"/>
              <a:buChar char="●"/>
            </a:pPr>
            <a:r>
              <a:rPr lang="en-US" sz="2200">
                <a:solidFill>
                  <a:schemeClr val="dk1"/>
                </a:solidFill>
              </a:rPr>
              <a:t>Remove second 4-bit analog switch and second connector since we are now only selecting between 2 sensors per arm</a:t>
            </a:r>
            <a:endParaRPr sz="2200">
              <a:solidFill>
                <a:schemeClr val="dk1"/>
              </a:solidFill>
            </a:endParaRPr>
          </a:p>
          <a:p>
            <a:pPr indent="-368300" lvl="0" marL="457200" rtl="0" algn="l">
              <a:spcBef>
                <a:spcPts val="0"/>
              </a:spcBef>
              <a:spcAft>
                <a:spcPts val="0"/>
              </a:spcAft>
              <a:buClr>
                <a:schemeClr val="dk1"/>
              </a:buClr>
              <a:buSzPts val="2200"/>
              <a:buFont typeface="Arial"/>
              <a:buChar char="●"/>
            </a:pPr>
            <a:r>
              <a:rPr lang="en-US" sz="2200">
                <a:solidFill>
                  <a:schemeClr val="dk1"/>
                </a:solidFill>
              </a:rPr>
              <a:t>Minimize size of bicep pcb</a:t>
            </a:r>
            <a:endParaRPr sz="2200">
              <a:solidFill>
                <a:schemeClr val="dk1"/>
              </a:solidFill>
            </a:endParaRPr>
          </a:p>
          <a:p>
            <a:pPr indent="-368300" lvl="0" marL="457200" rtl="0" algn="l">
              <a:spcBef>
                <a:spcPts val="0"/>
              </a:spcBef>
              <a:spcAft>
                <a:spcPts val="0"/>
              </a:spcAft>
              <a:buClr>
                <a:schemeClr val="dk1"/>
              </a:buClr>
              <a:buSzPts val="2200"/>
              <a:buFont typeface="Arial"/>
              <a:buChar char="●"/>
            </a:pPr>
            <a:r>
              <a:rPr lang="en-US" sz="2200">
                <a:solidFill>
                  <a:schemeClr val="dk1"/>
                </a:solidFill>
              </a:rPr>
              <a:t>Change buzzer footprint to match new buzzer (CYT1008) </a:t>
            </a:r>
            <a:endParaRPr sz="2200">
              <a:solidFill>
                <a:schemeClr val="dk1"/>
              </a:solidFill>
            </a:endParaRPr>
          </a:p>
          <a:p>
            <a:pPr indent="-368300" lvl="1" marL="914400" rtl="0" algn="l">
              <a:spcBef>
                <a:spcPts val="0"/>
              </a:spcBef>
              <a:spcAft>
                <a:spcPts val="0"/>
              </a:spcAft>
              <a:buClr>
                <a:schemeClr val="dk1"/>
              </a:buClr>
              <a:buSzPts val="2200"/>
              <a:buFont typeface="Roboto Condensed Light"/>
              <a:buChar char="○"/>
            </a:pPr>
            <a:r>
              <a:rPr lang="en-US" sz="2200">
                <a:solidFill>
                  <a:schemeClr val="dk1"/>
                </a:solidFill>
              </a:rPr>
              <a:t>Chosen for being louder than our original buzzer</a:t>
            </a:r>
            <a:endParaRPr sz="2200">
              <a:solidFill>
                <a:schemeClr val="dk1"/>
              </a:solidFill>
            </a:endParaRPr>
          </a:p>
          <a:p>
            <a:pPr indent="-368300" lvl="0" marL="457200" rtl="0" algn="l">
              <a:spcBef>
                <a:spcPts val="0"/>
              </a:spcBef>
              <a:spcAft>
                <a:spcPts val="0"/>
              </a:spcAft>
              <a:buClr>
                <a:schemeClr val="dk1"/>
              </a:buClr>
              <a:buSzPts val="2200"/>
              <a:buFont typeface="Arial"/>
              <a:buChar char="●"/>
            </a:pPr>
            <a:r>
              <a:rPr lang="en-US" sz="2200">
                <a:solidFill>
                  <a:schemeClr val="dk1"/>
                </a:solidFill>
              </a:rPr>
              <a:t>Add a physical on/off switch to EN pin</a:t>
            </a:r>
            <a:endParaRPr sz="2200">
              <a:solidFill>
                <a:schemeClr val="dk1"/>
              </a:solidFill>
            </a:endParaRPr>
          </a:p>
        </p:txBody>
      </p:sp>
      <p:sp>
        <p:nvSpPr>
          <p:cNvPr id="441" name="Google Shape;441;g2d0c8a40d6f_2_7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42" name="Google Shape;442;g2d0c8a40d6f_2_7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43" name="Google Shape;443;g2d0c8a40d6f_2_7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44" name="Google Shape;444;g2d0c8a40d6f_2_7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45" name="Google Shape;445;g2d0c8a40d6f_2_7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FUTURE WORK</a:t>
            </a:r>
            <a:endParaRPr b="0" i="0" sz="2400" u="none" cap="none" strike="noStrike">
              <a:solidFill>
                <a:schemeClr val="lt1"/>
              </a:solidFill>
              <a:latin typeface="Arial"/>
              <a:ea typeface="Arial"/>
              <a:cs typeface="Arial"/>
              <a:sym typeface="Arial"/>
            </a:endParaRPr>
          </a:p>
        </p:txBody>
      </p:sp>
      <p:sp>
        <p:nvSpPr>
          <p:cNvPr id="446" name="Google Shape;446;g2d0c8a40d6f_2_7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A picture containing sky, outdoor, dark&#10;&#10;Description automatically generated" id="451" name="Google Shape;451;g2d0c8885a42_0_1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2" name="Google Shape;452;g2d0c8885a42_0_134"/>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53" name="Google Shape;453;g2d0c8885a42_0_134"/>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CONCLUSION</a:t>
            </a:r>
            <a:endParaRPr/>
          </a:p>
        </p:txBody>
      </p:sp>
      <p:pic>
        <p:nvPicPr>
          <p:cNvPr descr="A close up of a logo&#10;&#10;Description automatically generated" id="454" name="Google Shape;454;g2d0c8885a42_0_13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55" name="Google Shape;455;g2d0c8885a42_0_134"/>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g2d0c8885a42_0_13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57" name="Google Shape;457;g2d0c8885a42_0_13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d0c8885a42_0_144"/>
          <p:cNvSpPr txBox="1"/>
          <p:nvPr/>
        </p:nvSpPr>
        <p:spPr>
          <a:xfrm>
            <a:off x="376794" y="1334275"/>
            <a:ext cx="10910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Accurately determines orientation of each sensor</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Form analysis is consistent and accurately determines safe and effective form</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Power is able to be delivered by the battery without overheating</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Device is wearable and users are able to have the full range of motion needed to complete the exercise</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Audio feedback is provided through the buzzer when the form analysis determines that the user has improper form</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The app feedback works using the breadboard prototype</a:t>
            </a:r>
            <a:endParaRPr sz="2000">
              <a:solidFill>
                <a:schemeClr val="dk1"/>
              </a:solidFill>
            </a:endParaRPr>
          </a:p>
        </p:txBody>
      </p:sp>
      <p:sp>
        <p:nvSpPr>
          <p:cNvPr id="463" name="Google Shape;463;g2d0c8885a42_0_14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64" name="Google Shape;464;g2d0c8885a42_0_14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65" name="Google Shape;465;g2d0c8885a42_0_14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66" name="Google Shape;466;g2d0c8885a42_0_14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67" name="Google Shape;467;g2d0c8885a42_0_14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SUCCESSFUL</a:t>
            </a:r>
            <a:endParaRPr b="0" i="0" sz="2400" u="none" cap="none" strike="noStrike">
              <a:solidFill>
                <a:schemeClr val="lt1"/>
              </a:solidFill>
              <a:latin typeface="Arial"/>
              <a:ea typeface="Arial"/>
              <a:cs typeface="Arial"/>
              <a:sym typeface="Arial"/>
            </a:endParaRPr>
          </a:p>
        </p:txBody>
      </p:sp>
      <p:sp>
        <p:nvSpPr>
          <p:cNvPr id="468" name="Google Shape;468;g2d0c8885a42_0_14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d0c8885a42_0_154"/>
          <p:cNvSpPr txBox="1"/>
          <p:nvPr/>
        </p:nvSpPr>
        <p:spPr>
          <a:xfrm>
            <a:off x="376794" y="1334275"/>
            <a:ext cx="10910100" cy="4821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2000"/>
              <a:buFont typeface="Arial"/>
              <a:buChar char="●"/>
            </a:pPr>
            <a:r>
              <a:rPr lang="en-US" sz="2000">
                <a:solidFill>
                  <a:schemeClr val="dk1"/>
                </a:solidFill>
              </a:rPr>
              <a:t>Implement the Bluetooth Low Energy connection on the PCB</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Minimize the size of the PCBs for increased comfort for the user</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Integrate the added pull-up resistor into the PCB design</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Use angled connectors to minimize the bend radius of the wires and minimize the profile of the harness</a:t>
            </a:r>
            <a:endParaRPr sz="2000">
              <a:solidFill>
                <a:schemeClr val="dk1"/>
              </a:solidFill>
            </a:endParaRPr>
          </a:p>
          <a:p>
            <a:pPr indent="-355600" lvl="0" marL="457200" rtl="0" algn="l">
              <a:spcBef>
                <a:spcPts val="0"/>
              </a:spcBef>
              <a:spcAft>
                <a:spcPts val="0"/>
              </a:spcAft>
              <a:buClr>
                <a:schemeClr val="dk1"/>
              </a:buClr>
              <a:buSzPts val="2000"/>
              <a:buFont typeface="Asap"/>
              <a:buChar char="●"/>
            </a:pPr>
            <a:r>
              <a:rPr lang="en-US" sz="2000">
                <a:solidFill>
                  <a:schemeClr val="dk1"/>
                </a:solidFill>
              </a:rPr>
              <a:t>Use an even louder buzzer so that it can more easily be heard in a loud environment</a:t>
            </a:r>
            <a:endParaRPr sz="2000">
              <a:solidFill>
                <a:schemeClr val="dk1"/>
              </a:solidFill>
            </a:endParaRPr>
          </a:p>
          <a:p>
            <a:pPr indent="-355600" lvl="0" marL="457200" rtl="0" algn="l">
              <a:spcBef>
                <a:spcPts val="0"/>
              </a:spcBef>
              <a:spcAft>
                <a:spcPts val="0"/>
              </a:spcAft>
              <a:buClr>
                <a:schemeClr val="dk1"/>
              </a:buClr>
              <a:buSzPts val="2000"/>
              <a:buFont typeface="Arial"/>
              <a:buChar char="●"/>
            </a:pPr>
            <a:r>
              <a:rPr lang="en-US" sz="2000">
                <a:solidFill>
                  <a:schemeClr val="dk1"/>
                </a:solidFill>
              </a:rPr>
              <a:t>Use this same technology to extend to other dumbbell exercises</a:t>
            </a:r>
            <a:endParaRPr sz="2000">
              <a:solidFill>
                <a:schemeClr val="dk1"/>
              </a:solidFill>
            </a:endParaRPr>
          </a:p>
        </p:txBody>
      </p:sp>
      <p:sp>
        <p:nvSpPr>
          <p:cNvPr id="474" name="Google Shape;474;g2d0c8885a42_0_15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75" name="Google Shape;475;g2d0c8885a42_0_15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76" name="Google Shape;476;g2d0c8885a42_0_15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77" name="Google Shape;477;g2d0c8885a42_0_15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78" name="Google Shape;478;g2d0c8885a42_0_15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FUTURE WORK</a:t>
            </a:r>
            <a:endParaRPr b="0" i="0" sz="2400" u="none" cap="none" strike="noStrike">
              <a:solidFill>
                <a:schemeClr val="lt1"/>
              </a:solidFill>
              <a:latin typeface="Arial"/>
              <a:ea typeface="Arial"/>
              <a:cs typeface="Arial"/>
              <a:sym typeface="Arial"/>
            </a:endParaRPr>
          </a:p>
        </p:txBody>
      </p:sp>
      <p:sp>
        <p:nvSpPr>
          <p:cNvPr id="479" name="Google Shape;479;g2d0c8885a42_0_15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3"/>
          <p:cNvSpPr/>
          <p:nvPr/>
        </p:nvSpPr>
        <p:spPr>
          <a:xfrm flipH="1" rot="10800000">
            <a:off x="0" y="-7696"/>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485" name="Google Shape;485;p23"/>
          <p:cNvPicPr preferRelativeResize="0"/>
          <p:nvPr/>
        </p:nvPicPr>
        <p:blipFill rotWithShape="1">
          <a:blip r:embed="rId3">
            <a:alphaModFix amt="25000"/>
          </a:blip>
          <a:srcRect b="0" l="0" r="0" t="0"/>
          <a:stretch/>
        </p:blipFill>
        <p:spPr>
          <a:xfrm>
            <a:off x="0" y="0"/>
            <a:ext cx="12192000" cy="6858000"/>
          </a:xfrm>
          <a:prstGeom prst="rect">
            <a:avLst/>
          </a:prstGeom>
          <a:noFill/>
          <a:ln>
            <a:noFill/>
          </a:ln>
        </p:spPr>
      </p:pic>
      <p:pic>
        <p:nvPicPr>
          <p:cNvPr descr="A close up of a logo&#10;&#10;Description automatically generated" id="486" name="Google Shape;486;p2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87" name="Google Shape;487;p23"/>
          <p:cNvSpPr txBox="1"/>
          <p:nvPr/>
        </p:nvSpPr>
        <p:spPr>
          <a:xfrm>
            <a:off x="376807" y="1829179"/>
            <a:ext cx="11177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0" lvl="0" marL="0" marR="0" rtl="0" algn="ctr">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Thank You</a:t>
            </a:r>
            <a:endParaRPr sz="4000"/>
          </a:p>
          <a:p>
            <a:pPr indent="0" lvl="0" marL="0" marR="0" rtl="0" algn="ctr">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Questions</a:t>
            </a:r>
            <a:endParaRPr sz="4000"/>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488" name="Google Shape;488;p2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89" name="Google Shape;489;p2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4"/>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495" name="Google Shape;495;p24"/>
          <p:cNvPicPr preferRelativeResize="0"/>
          <p:nvPr/>
        </p:nvPicPr>
        <p:blipFill rotWithShape="1">
          <a:blip r:embed="rId3">
            <a:alphaModFix amt="30000"/>
          </a:blip>
          <a:srcRect b="0" l="0" r="0" t="0"/>
          <a:stretch/>
        </p:blipFill>
        <p:spPr>
          <a:xfrm>
            <a:off x="-1" y="8164"/>
            <a:ext cx="12192000" cy="6858000"/>
          </a:xfrm>
          <a:prstGeom prst="rect">
            <a:avLst/>
          </a:prstGeom>
          <a:noFill/>
          <a:ln>
            <a:noFill/>
          </a:ln>
        </p:spPr>
      </p:pic>
      <p:pic>
        <p:nvPicPr>
          <p:cNvPr descr="Graphical user interface, text&#10;&#10;Description automatically generated" id="496" name="Google Shape;496;p24"/>
          <p:cNvPicPr preferRelativeResize="0"/>
          <p:nvPr/>
        </p:nvPicPr>
        <p:blipFill rotWithShape="1">
          <a:blip r:embed="rId4">
            <a:alphaModFix/>
          </a:blip>
          <a:srcRect b="0" l="0" r="0" t="0"/>
          <a:stretch/>
        </p:blipFill>
        <p:spPr>
          <a:xfrm>
            <a:off x="2530021" y="2252985"/>
            <a:ext cx="7131957" cy="23520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nvSpPr>
        <p:spPr>
          <a:xfrm>
            <a:off x="376789" y="1334275"/>
            <a:ext cx="111774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Allow users to stay safe while doing dumbbell curls</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You have a lot of freedom of motion when doing dumbbell curls and it is easy to injure yourself using improper form</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Allow users to track their repetitions</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Many people lose count of repetitions while exercising and having something count for you helps you hit your goals more easily</a:t>
            </a:r>
            <a:endParaRPr sz="2000">
              <a:solidFill>
                <a:schemeClr val="dk1"/>
              </a:solidFill>
            </a:endParaRPr>
          </a:p>
          <a:p>
            <a:pPr indent="-355600" lvl="0" marL="457200" rtl="0" algn="l">
              <a:lnSpc>
                <a:spcPct val="115000"/>
              </a:lnSpc>
              <a:spcBef>
                <a:spcPts val="0"/>
              </a:spcBef>
              <a:spcAft>
                <a:spcPts val="0"/>
              </a:spcAft>
              <a:buClr>
                <a:schemeClr val="dk1"/>
              </a:buClr>
              <a:buSzPts val="2000"/>
              <a:buFont typeface="Arial"/>
              <a:buChar char="●"/>
            </a:pPr>
            <a:r>
              <a:rPr lang="en-US" sz="2000">
                <a:solidFill>
                  <a:schemeClr val="dk1"/>
                </a:solidFill>
              </a:rPr>
              <a:t>Allow users to receive feedback on how to obtain optimal form</a:t>
            </a:r>
            <a:endParaRPr sz="2000">
              <a:solidFill>
                <a:schemeClr val="dk1"/>
              </a:solidFill>
            </a:endParaRPr>
          </a:p>
          <a:p>
            <a:pPr indent="-355600" lvl="1" marL="914400" rtl="0" algn="l">
              <a:lnSpc>
                <a:spcPct val="115000"/>
              </a:lnSpc>
              <a:spcBef>
                <a:spcPts val="0"/>
              </a:spcBef>
              <a:spcAft>
                <a:spcPts val="0"/>
              </a:spcAft>
              <a:buClr>
                <a:schemeClr val="dk1"/>
              </a:buClr>
              <a:buSzPts val="2000"/>
              <a:buFont typeface="Arial"/>
              <a:buChar char="○"/>
            </a:pPr>
            <a:r>
              <a:rPr lang="en-US" sz="2000">
                <a:solidFill>
                  <a:schemeClr val="dk1"/>
                </a:solidFill>
              </a:rPr>
              <a:t>Having optimal form leads to faster muscle growth</a:t>
            </a:r>
            <a:endParaRPr b="1" sz="2000">
              <a:solidFill>
                <a:schemeClr val="dk1"/>
              </a:solidFill>
            </a:endParaRPr>
          </a:p>
        </p:txBody>
      </p:sp>
      <p:sp>
        <p:nvSpPr>
          <p:cNvPr id="114" name="Google Shape;114;p11"/>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5" name="Google Shape;115;p1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16" name="Google Shape;116;p11"/>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17" name="Google Shape;117;p1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18" name="Google Shape;118;p11"/>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a:t>
            </a:r>
            <a:endParaRPr b="0" i="0" sz="2400" u="none" cap="none" strike="noStrike">
              <a:solidFill>
                <a:schemeClr val="lt1"/>
              </a:solidFill>
              <a:latin typeface="Arial"/>
              <a:ea typeface="Arial"/>
              <a:cs typeface="Arial"/>
              <a:sym typeface="Arial"/>
            </a:endParaRPr>
          </a:p>
        </p:txBody>
      </p:sp>
      <p:sp>
        <p:nvSpPr>
          <p:cNvPr id="119" name="Google Shape;119;p1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3"/>
          <p:cNvSpPr txBox="1"/>
          <p:nvPr>
            <p:ph idx="1" type="body"/>
          </p:nvPr>
        </p:nvSpPr>
        <p:spPr>
          <a:xfrm>
            <a:off x="376793" y="1334275"/>
            <a:ext cx="11177400" cy="4821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Arial"/>
              <a:buChar char="●"/>
            </a:pPr>
            <a:r>
              <a:rPr b="1" lang="en-US" sz="2000">
                <a:latin typeface="Arial"/>
                <a:ea typeface="Arial"/>
                <a:cs typeface="Arial"/>
                <a:sym typeface="Arial"/>
              </a:rPr>
              <a:t>Accurate and consistent in motion and form analysis</a:t>
            </a:r>
            <a:endParaRPr b="1"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Each sensor needs to correctly calculate position and orientation with a tolerance of ±5%</a:t>
            </a:r>
            <a:endParaRPr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The form analysis should be consistent such that if you perform the same motion multiple times it should consistently categorize it as either correct or not correct</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b="1" lang="en-US" sz="2000">
                <a:latin typeface="Arial"/>
                <a:ea typeface="Arial"/>
                <a:cs typeface="Arial"/>
                <a:sym typeface="Arial"/>
              </a:rPr>
              <a:t>Device must give feedback quickly and loudly in order to immediately prevent poor form</a:t>
            </a:r>
            <a:endParaRPr b="1"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The entire system should read data, analyze it, and provide feedback in no more than 50ms </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b="1" lang="en-US" sz="2000">
                <a:latin typeface="Arial"/>
                <a:ea typeface="Arial"/>
                <a:cs typeface="Arial"/>
                <a:sym typeface="Arial"/>
              </a:rPr>
              <a:t>Device should not restrict the range of motion of the user </a:t>
            </a:r>
            <a:endParaRPr b="1"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Negligible weight of &lt;200g</a:t>
            </a:r>
            <a:endParaRPr sz="2000">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Flexible connections</a:t>
            </a:r>
            <a:endParaRPr sz="2000">
              <a:latin typeface="Arial"/>
              <a:ea typeface="Arial"/>
              <a:cs typeface="Arial"/>
              <a:sym typeface="Arial"/>
            </a:endParaRPr>
          </a:p>
        </p:txBody>
      </p:sp>
      <p:sp>
        <p:nvSpPr>
          <p:cNvPr id="125" name="Google Shape;125;p13"/>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26" name="Google Shape;126;p1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27" name="Google Shape;127;p13"/>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28" name="Google Shape;128;p1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29" name="Google Shape;129;p13"/>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HIGH LEVEL REQUIREMENTS</a:t>
            </a:r>
            <a:endParaRPr b="0" i="0" sz="2400" u="none" cap="none" strike="noStrike">
              <a:solidFill>
                <a:schemeClr val="lt1"/>
              </a:solidFill>
              <a:latin typeface="Arial"/>
              <a:ea typeface="Arial"/>
              <a:cs typeface="Arial"/>
              <a:sym typeface="Arial"/>
            </a:endParaRPr>
          </a:p>
        </p:txBody>
      </p:sp>
      <p:sp>
        <p:nvSpPr>
          <p:cNvPr id="130" name="Google Shape;130;p1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picture containing person, indoor, ceiling, standing&#10;&#10;Description automatically generated" id="136" name="Google Shape;136;g2d0c8885a42_0_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g2d0c8885a42_0_14"/>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138" name="Google Shape;138;g2d0c8885a42_0_1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39" name="Google Shape;139;g2d0c8885a42_0_14"/>
          <p:cNvSpPr txBox="1"/>
          <p:nvPr/>
        </p:nvSpPr>
        <p:spPr>
          <a:xfrm>
            <a:off x="376810" y="580178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chemeClr val="lt1"/>
                </a:solidFill>
              </a:rPr>
              <a:t>Original Block Diagram</a:t>
            </a:r>
            <a:endParaRPr b="1" i="0" sz="2400" u="none" cap="none" strike="noStrike">
              <a:solidFill>
                <a:schemeClr val="lt1"/>
              </a:solidFill>
              <a:latin typeface="Arial"/>
              <a:ea typeface="Arial"/>
              <a:cs typeface="Arial"/>
              <a:sym typeface="Arial"/>
            </a:endParaRPr>
          </a:p>
        </p:txBody>
      </p:sp>
      <p:sp>
        <p:nvSpPr>
          <p:cNvPr id="140" name="Google Shape;140;g2d0c8885a42_0_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41" name="Google Shape;141;g2d0c8885a42_0_1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42" name="Google Shape;142;g2d0c8885a42_0_14"/>
          <p:cNvPicPr preferRelativeResize="0"/>
          <p:nvPr/>
        </p:nvPicPr>
        <p:blipFill>
          <a:blip r:embed="rId5">
            <a:alphaModFix/>
          </a:blip>
          <a:stretch>
            <a:fillRect/>
          </a:stretch>
        </p:blipFill>
        <p:spPr>
          <a:xfrm>
            <a:off x="1257590" y="570650"/>
            <a:ext cx="9415824" cy="48948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 picture containing person, indoor, ceiling, standing&#10;&#10;Description automatically generated" id="148" name="Google Shape;148;g2d0c8a40d6f_0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g2d0c8a40d6f_0_0"/>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150" name="Google Shape;150;g2d0c8a40d6f_0_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51" name="Google Shape;151;g2d0c8a40d6f_0_0"/>
          <p:cNvSpPr txBox="1"/>
          <p:nvPr/>
        </p:nvSpPr>
        <p:spPr>
          <a:xfrm>
            <a:off x="376810" y="580178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chemeClr val="lt1"/>
                </a:solidFill>
              </a:rPr>
              <a:t>Updated </a:t>
            </a:r>
            <a:r>
              <a:rPr b="1" lang="en-US" sz="2400">
                <a:solidFill>
                  <a:schemeClr val="lt1"/>
                </a:solidFill>
              </a:rPr>
              <a:t>Block Diagram</a:t>
            </a:r>
            <a:endParaRPr b="1" i="0" sz="2400" u="none" cap="none" strike="noStrike">
              <a:solidFill>
                <a:schemeClr val="lt1"/>
              </a:solidFill>
              <a:latin typeface="Arial"/>
              <a:ea typeface="Arial"/>
              <a:cs typeface="Arial"/>
              <a:sym typeface="Arial"/>
            </a:endParaRPr>
          </a:p>
        </p:txBody>
      </p:sp>
      <p:sp>
        <p:nvSpPr>
          <p:cNvPr id="152" name="Google Shape;152;g2d0c8a40d6f_0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53" name="Google Shape;153;g2d0c8a40d6f_0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54" name="Google Shape;154;g2d0c8a40d6f_0_0"/>
          <p:cNvPicPr preferRelativeResize="0"/>
          <p:nvPr/>
        </p:nvPicPr>
        <p:blipFill>
          <a:blip r:embed="rId5">
            <a:alphaModFix/>
          </a:blip>
          <a:stretch>
            <a:fillRect/>
          </a:stretch>
        </p:blipFill>
        <p:spPr>
          <a:xfrm>
            <a:off x="2081200" y="435138"/>
            <a:ext cx="8029575" cy="509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A picture containing person, indoor, ceiling, standing&#10;&#10;Description automatically generated" id="160" name="Google Shape;160;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1" name="Google Shape;161;p20"/>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162" name="Google Shape;162;p2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63" name="Google Shape;163;p20"/>
          <p:cNvSpPr txBox="1"/>
          <p:nvPr/>
        </p:nvSpPr>
        <p:spPr>
          <a:xfrm>
            <a:off x="376810" y="580178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chemeClr val="lt1"/>
                </a:solidFill>
              </a:rPr>
              <a:t>General Design Visual Aid</a:t>
            </a:r>
            <a:endParaRPr b="1" i="0" sz="2400" u="none" cap="none" strike="noStrike">
              <a:solidFill>
                <a:schemeClr val="lt1"/>
              </a:solidFill>
              <a:latin typeface="Arial"/>
              <a:ea typeface="Arial"/>
              <a:cs typeface="Arial"/>
              <a:sym typeface="Arial"/>
            </a:endParaRPr>
          </a:p>
        </p:txBody>
      </p:sp>
      <p:sp>
        <p:nvSpPr>
          <p:cNvPr id="164" name="Google Shape;164;p2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65" name="Google Shape;165;p2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66" name="Google Shape;166;p20"/>
          <p:cNvPicPr preferRelativeResize="0"/>
          <p:nvPr/>
        </p:nvPicPr>
        <p:blipFill rotWithShape="1">
          <a:blip r:embed="rId5">
            <a:alphaModFix/>
          </a:blip>
          <a:srcRect b="0" l="179" r="189" t="0"/>
          <a:stretch/>
        </p:blipFill>
        <p:spPr>
          <a:xfrm>
            <a:off x="1225063" y="466041"/>
            <a:ext cx="9741873" cy="5133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picture containing sky, outdoor, dark&#10;&#10;Description automatically generated" id="171" name="Google Shape;171;g2d0c8885a42_0_10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g2d0c8885a42_0_102"/>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3" name="Google Shape;173;g2d0c8885a42_0_102"/>
          <p:cNvSpPr txBox="1"/>
          <p:nvPr/>
        </p:nvSpPr>
        <p:spPr>
          <a:xfrm>
            <a:off x="1441528" y="3232230"/>
            <a:ext cx="9309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6000"/>
              <a:buNone/>
            </a:pPr>
            <a:r>
              <a:rPr b="1" lang="en-US" sz="6000">
                <a:solidFill>
                  <a:schemeClr val="lt1"/>
                </a:solidFill>
              </a:rPr>
              <a:t>SENSING SUBSYSTEM</a:t>
            </a:r>
            <a:endParaRPr/>
          </a:p>
        </p:txBody>
      </p:sp>
      <p:pic>
        <p:nvPicPr>
          <p:cNvPr descr="A close up of a logo&#10;&#10;Description automatically generated" id="174" name="Google Shape;174;g2d0c8885a42_0_102"/>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75" name="Google Shape;175;g2d0c8885a42_0_102"/>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g2d0c8885a42_0_10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77" name="Google Shape;177;g2d0c8885a42_0_10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