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33" r:id="rId1"/>
    <p:sldMasterId id="2147483765" r:id="rId2"/>
  </p:sldMasterIdLst>
  <p:notesMasterIdLst>
    <p:notesMasterId r:id="rId41"/>
  </p:notesMasterIdLst>
  <p:handoutMasterIdLst>
    <p:handoutMasterId r:id="rId42"/>
  </p:handoutMasterIdLst>
  <p:sldIdLst>
    <p:sldId id="368" r:id="rId3"/>
    <p:sldId id="357" r:id="rId4"/>
    <p:sldId id="358" r:id="rId5"/>
    <p:sldId id="390" r:id="rId6"/>
    <p:sldId id="391" r:id="rId7"/>
    <p:sldId id="392" r:id="rId8"/>
    <p:sldId id="386" r:id="rId9"/>
    <p:sldId id="361" r:id="rId10"/>
    <p:sldId id="362" r:id="rId11"/>
    <p:sldId id="360" r:id="rId12"/>
    <p:sldId id="363" r:id="rId13"/>
    <p:sldId id="364" r:id="rId14"/>
    <p:sldId id="365" r:id="rId15"/>
    <p:sldId id="366" r:id="rId16"/>
    <p:sldId id="369" r:id="rId17"/>
    <p:sldId id="370" r:id="rId18"/>
    <p:sldId id="371" r:id="rId19"/>
    <p:sldId id="372" r:id="rId20"/>
    <p:sldId id="373" r:id="rId21"/>
    <p:sldId id="374" r:id="rId22"/>
    <p:sldId id="375" r:id="rId23"/>
    <p:sldId id="376" r:id="rId24"/>
    <p:sldId id="377" r:id="rId25"/>
    <p:sldId id="378" r:id="rId26"/>
    <p:sldId id="379" r:id="rId27"/>
    <p:sldId id="380" r:id="rId28"/>
    <p:sldId id="393" r:id="rId29"/>
    <p:sldId id="394" r:id="rId30"/>
    <p:sldId id="396" r:id="rId31"/>
    <p:sldId id="395" r:id="rId32"/>
    <p:sldId id="400" r:id="rId33"/>
    <p:sldId id="381" r:id="rId34"/>
    <p:sldId id="382" r:id="rId35"/>
    <p:sldId id="383" r:id="rId36"/>
    <p:sldId id="397" r:id="rId37"/>
    <p:sldId id="398" r:id="rId38"/>
    <p:sldId id="399" r:id="rId39"/>
    <p:sldId id="384" r:id="rId4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18FFD"/>
    <a:srgbClr val="C073FA"/>
    <a:srgbClr val="8CFC6C"/>
    <a:srgbClr val="038A69"/>
    <a:srgbClr val="037C03"/>
    <a:srgbClr val="FF7A31"/>
    <a:srgbClr val="0066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072"/>
    </p:cViewPr>
  </p:sorterViewPr>
  <p:notesViewPr>
    <p:cSldViewPr>
      <p:cViewPr varScale="1">
        <p:scale>
          <a:sx n="89" d="100"/>
          <a:sy n="89" d="100"/>
        </p:scale>
        <p:origin x="-1704" y="-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t" anchorCtr="0" compatLnSpc="1">
            <a:prstTxWarp prst="textNoShape">
              <a:avLst/>
            </a:prstTxWarp>
          </a:bodyPr>
          <a:lstStyle>
            <a:lvl1pPr defTabSz="979488">
              <a:defRPr sz="1000" i="1">
                <a:solidFill>
                  <a:srgbClr val="000000"/>
                </a:solidFill>
                <a:latin typeface="Helvetica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t" anchorCtr="0" compatLnSpc="1">
            <a:prstTxWarp prst="textNoShape">
              <a:avLst/>
            </a:prstTxWarp>
          </a:bodyPr>
          <a:lstStyle>
            <a:lvl1pPr algn="r" defTabSz="979488">
              <a:defRPr sz="1000" i="1">
                <a:solidFill>
                  <a:srgbClr val="000000"/>
                </a:solidFill>
                <a:latin typeface="Helvetica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b" anchorCtr="0" compatLnSpc="1">
            <a:prstTxWarp prst="textNoShape">
              <a:avLst/>
            </a:prstTxWarp>
          </a:bodyPr>
          <a:lstStyle>
            <a:lvl1pPr defTabSz="979488">
              <a:defRPr sz="1000" i="1">
                <a:solidFill>
                  <a:srgbClr val="000000"/>
                </a:solidFill>
                <a:latin typeface="Helvetica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b" anchorCtr="0" compatLnSpc="1">
            <a:prstTxWarp prst="textNoShape">
              <a:avLst/>
            </a:prstTxWarp>
          </a:bodyPr>
          <a:lstStyle>
            <a:lvl1pPr algn="r" defTabSz="979488">
              <a:defRPr sz="1000" i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3601D02-C1D9-C449-8724-EA2E767A6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159000" y="9140825"/>
            <a:ext cx="3114675" cy="238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501" tIns="18268" rIns="46501" bIns="18268">
            <a:spAutoFit/>
          </a:bodyPr>
          <a:lstStyle/>
          <a:p>
            <a:pPr marL="338138" indent="-338138" defTabSz="912813">
              <a:lnSpc>
                <a:spcPct val="115000"/>
              </a:lnSpc>
              <a:spcAft>
                <a:spcPct val="57000"/>
              </a:spcAft>
              <a:tabLst>
                <a:tab pos="450850" algn="l"/>
              </a:tabLst>
            </a:pPr>
            <a:r>
              <a:rPr lang="en-US" sz="1200" b="1">
                <a:solidFill>
                  <a:srgbClr val="000000"/>
                </a:solidFill>
              </a:rPr>
              <a:t>       2002 M. T. Harandi and J. Hou</a:t>
            </a:r>
          </a:p>
        </p:txBody>
      </p:sp>
      <p:pic>
        <p:nvPicPr>
          <p:cNvPr id="5127" name="Picture 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313" y="9101138"/>
            <a:ext cx="220662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-1588" y="6350"/>
            <a:ext cx="1765301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2" tIns="44840" rIns="91342" bIns="44840">
            <a:spAutoFit/>
          </a:bodyPr>
          <a:lstStyle/>
          <a:p>
            <a:pPr defTabSz="912813"/>
            <a:r>
              <a:rPr lang="en-US" sz="1500" b="1" i="1">
                <a:solidFill>
                  <a:schemeClr val="tx1"/>
                </a:solidFill>
                <a:latin typeface="Arial" charset="0"/>
              </a:rPr>
              <a:t>Student Notes Pages</a:t>
            </a:r>
          </a:p>
        </p:txBody>
      </p:sp>
    </p:spTree>
    <p:extLst>
      <p:ext uri="{BB962C8B-B14F-4D97-AF65-F5344CB8AC3E}">
        <p14:creationId xmlns:p14="http://schemas.microsoft.com/office/powerpoint/2010/main" val="1256930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t" anchorCtr="0" compatLnSpc="1">
            <a:prstTxWarp prst="textNoShape">
              <a:avLst/>
            </a:prstTxWarp>
          </a:bodyPr>
          <a:lstStyle>
            <a:lvl1pPr defTabSz="979488">
              <a:lnSpc>
                <a:spcPct val="100000"/>
              </a:lnSpc>
              <a:defRPr sz="1000" i="1">
                <a:solidFill>
                  <a:schemeClr val="tx1"/>
                </a:solidFill>
                <a:latin typeface="Times New Roman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t" anchorCtr="0" compatLnSpc="1">
            <a:prstTxWarp prst="textNoShape">
              <a:avLst/>
            </a:prstTxWarp>
          </a:bodyPr>
          <a:lstStyle>
            <a:lvl1pPr algn="r" defTabSz="979488">
              <a:lnSpc>
                <a:spcPct val="100000"/>
              </a:lnSpc>
              <a:defRPr sz="1000" i="1">
                <a:solidFill>
                  <a:schemeClr val="tx1"/>
                </a:solidFill>
                <a:latin typeface="Times New Roman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b" anchorCtr="0" compatLnSpc="1">
            <a:prstTxWarp prst="textNoShape">
              <a:avLst/>
            </a:prstTxWarp>
          </a:bodyPr>
          <a:lstStyle>
            <a:lvl1pPr defTabSz="979488">
              <a:lnSpc>
                <a:spcPct val="100000"/>
              </a:lnSpc>
              <a:defRPr sz="1000" i="1">
                <a:solidFill>
                  <a:schemeClr val="tx1"/>
                </a:solidFill>
                <a:latin typeface="Times New Roman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b" anchorCtr="0" compatLnSpc="1">
            <a:prstTxWarp prst="textNoShape">
              <a:avLst/>
            </a:prstTxWarp>
          </a:bodyPr>
          <a:lstStyle>
            <a:lvl1pPr algn="r" defTabSz="979488">
              <a:lnSpc>
                <a:spcPct val="100000"/>
              </a:lnSpc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147DD414-0B68-6641-A1F3-080C024D2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150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6213" y="142875"/>
            <a:ext cx="3725862" cy="2794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17513" y="341313"/>
            <a:ext cx="39179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4156075" y="77788"/>
            <a:ext cx="305117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85" tIns="48163" rIns="97985" bIns="48163">
            <a:spAutoFit/>
          </a:bodyPr>
          <a:lstStyle/>
          <a:p>
            <a:pPr defTabSz="979488">
              <a:spcBef>
                <a:spcPct val="50000"/>
              </a:spcBef>
            </a:pPr>
            <a:r>
              <a:rPr lang="en-US" sz="1700" b="1">
                <a:solidFill>
                  <a:srgbClr val="000000"/>
                </a:solidFill>
              </a:rPr>
              <a:t>Teaching Tips: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4106863" y="22225"/>
            <a:ext cx="3124200" cy="31369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52388" y="3217863"/>
            <a:ext cx="7178675" cy="5867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1166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E5A586E-6FAF-134C-A92B-DF8AA8E4DF71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81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85738" y="146050"/>
            <a:ext cx="3709987" cy="2782888"/>
          </a:xfrm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920C7F65-0BA2-DC47-9804-6C5416065DA1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1555A3E1-E4D6-3447-95D1-3013C9B22356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14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6ABF61E-2EFC-9F4A-9E99-C996323BFB84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14784B5-E374-AC4B-9D85-9E7746AC8EE5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16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FD8CD386-C5A8-A245-B8FC-575F18BC6B7F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17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9E0E6914-9703-1C45-879F-56F6B2378B59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18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D99040B-C203-2B4E-9D0B-5279C53ED66B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19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5B67680-7C8D-044B-9993-0A9993EC248F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20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2F1A7C0-DFB3-7949-9052-4A1224187DC7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21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00A5078-EB37-3344-A0E3-0C347FA76D16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22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7682823A-34E3-684D-87F3-3F325969F3DE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D100D3E6-A2C8-0544-89DB-27FB13B8ACB4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03FE11B9-5FF6-B340-BCAB-7E722E9A9355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24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54E9CB3-275E-D34A-94CA-CA56A5D2EDDF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A25CCA5E-C369-8E40-ACA3-E02DBBF2DF33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26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739A0812-CA3C-1A4D-9098-7B58C2EF6217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32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A6C16D13-79E9-BF49-A2E6-FD629C0538A6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33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9C330FF7-315C-D44B-A8B1-7DEE12D995EB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34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A98C1661-79CF-1C4A-B49D-DCD4298DA632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38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CE7E286-A5C3-AD44-BE58-6367FDFF6A62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EBAC62D-95F9-814A-917C-B6662EB186BC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7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7A5137B4-C1C6-8A44-9264-A0D0B383A3BE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8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D4DCC5E4-0A91-AB40-B879-19ACB511A2F0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9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9C82D08C-1A11-9448-840D-FE5E93F613C2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10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73FF4449-9F88-5841-971B-56EF9C159750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11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A1E30D8-98A1-8F4F-8D9F-315AB7ACCFAE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12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176338" y="755650"/>
            <a:ext cx="7161212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16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5672138" cy="5222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7ECE26-E50D-7C4A-97E5-80D576113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5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2011-09-22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A294EE-4A6E-3A4A-AF95-21FD996CDC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2011-09-22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A294EE-4A6E-3A4A-AF95-21FD996CDC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2011-09-22</a:t>
            </a: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0AA294EE-4A6E-3A4A-AF95-21FD996CDC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2011-09-22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A294EE-4A6E-3A4A-AF95-21FD996CDC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2011-09-22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A294EE-4A6E-3A4A-AF95-21FD996CDC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41148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 2002, M. T. Harandi and J. Hou (modified: I. Gupta)</a:t>
            </a:r>
            <a:endParaRPr lang="en-US">
              <a:latin typeface="Times New Roman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060FAB-F299-6A40-B360-E4F895844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3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41148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 2002, M. T. Harandi and J. Hou (modified: I. Gupta)</a:t>
            </a:r>
            <a:endParaRPr lang="en-US">
              <a:latin typeface="Times New Roman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9DC29F-ED34-A042-A285-7689236A8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45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95000"/>
                  </a:prstClr>
                </a:solidFill>
              </a:rPr>
              <a:t>2011-09-22</a:t>
            </a: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ECE26-E50D-7C4A-97E5-80D5761135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 2002, M. T. Harandi and J. Hou (modified: I. Gupta)</a:t>
            </a:r>
            <a:endParaRPr lang="en-US">
              <a:latin typeface="Times New Roman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9DC29F-ED34-A042-A285-7689236A8C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95000"/>
                  </a:prstClr>
                </a:solidFill>
              </a:rPr>
              <a:t>2011-09-22</a:t>
            </a: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A294EE-4A6E-3A4A-AF95-21FD996CDC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02352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02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2011-09-22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A294EE-4A6E-3A4A-AF95-21FD996CDC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2011-09-22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A294EE-4A6E-3A4A-AF95-21FD996CDC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 2002, M. T. Harandi and J. Hou (modified: I. Gupta)</a:t>
            </a:r>
            <a:endParaRPr lang="en-US">
              <a:latin typeface="Times New Roman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060FAB-F299-6A40-B360-E4F8958447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slideLayout" Target="../slideLayouts/slideLayout10.xml"/><Relationship Id="rId8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0AA294EE-4A6E-3A4A-AF95-21FD996CD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5672138" cy="522288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rgbClr val="790015">
                <a:alpha val="74998"/>
              </a:srgbClr>
            </a:outerShdw>
          </a:effectLst>
        </p:spPr>
        <p:txBody>
          <a:bodyPr vert="horz" wrap="none" lIns="41275" tIns="17462" rIns="41275" bIns="17462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>
                <a:solidFill>
                  <a:schemeClr val="tx1"/>
                </a:solidFill>
                <a:latin typeface="Times New Roman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</p:sldLayoutIdLst>
  <p:txStyles>
    <p:titleStyle>
      <a:lvl1pPr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Arial" pitchFamily="-107" charset="0"/>
          <a:ea typeface="+mj-ea"/>
          <a:cs typeface="+mj-cs"/>
        </a:defRPr>
      </a:lvl1pPr>
      <a:lvl2pPr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Helv" charset="0"/>
        </a:defRPr>
      </a:lvl6pPr>
      <a:lvl7pPr marL="914400"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Helv" charset="0"/>
        </a:defRPr>
      </a:lvl7pPr>
      <a:lvl8pPr marL="1371600"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Helv" charset="0"/>
        </a:defRPr>
      </a:lvl8pPr>
      <a:lvl9pPr marL="1828800"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Helv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Arial" pitchFamily="-107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Arial" pitchFamily="-107" charset="0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Arial" pitchFamily="-107" charset="0"/>
          <a:ea typeface="+mn-ea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Arial" pitchFamily="-107" charset="0"/>
          <a:ea typeface="+mn-ea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Arial" pitchFamily="-107" charset="0"/>
          <a:ea typeface="+mn-ea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+mn-ea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+mn-ea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+mn-ea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972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4000" cy="10668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1"/>
            <a:ext cx="8229600" cy="5105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smtClean="0"/>
              <a:t>2011-09-22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0AA294EE-4A6E-3A4A-AF95-21FD996CDC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204788"/>
            <a:ext cx="6324600" cy="2990850"/>
          </a:xfrm>
          <a:effectLst>
            <a:outerShdw blurRad="63500" dist="107763" dir="2700000" algn="ctr" rotWithShape="0">
              <a:srgbClr val="790015"/>
            </a:outerShdw>
          </a:effectLst>
        </p:spPr>
        <p:txBody>
          <a:bodyPr wrap="square" anchor="ctr"/>
          <a:lstStyle/>
          <a:p>
            <a:pPr algn="ctr">
              <a:defRPr/>
            </a:pPr>
            <a:r>
              <a:rPr lang="en-US" i="0" smtClean="0">
                <a:solidFill>
                  <a:srgbClr val="006600"/>
                </a:solidFill>
                <a:latin typeface="+mj-lt"/>
              </a:rPr>
              <a:t/>
            </a:r>
            <a:br>
              <a:rPr lang="en-US" i="0" smtClean="0">
                <a:solidFill>
                  <a:srgbClr val="006600"/>
                </a:solidFill>
                <a:latin typeface="+mj-lt"/>
              </a:rPr>
            </a:br>
            <a:r>
              <a:rPr lang="en-US" i="0" smtClean="0">
                <a:solidFill>
                  <a:srgbClr val="006600"/>
                </a:solidFill>
                <a:latin typeface="+mj-lt"/>
              </a:rPr>
              <a:t>Distributed Systems</a:t>
            </a:r>
            <a:br>
              <a:rPr lang="en-US" i="0" smtClean="0">
                <a:solidFill>
                  <a:srgbClr val="006600"/>
                </a:solidFill>
                <a:latin typeface="+mj-lt"/>
              </a:rPr>
            </a:br>
            <a:r>
              <a:rPr lang="en-US" smtClean="0">
                <a:solidFill>
                  <a:srgbClr val="006600"/>
                </a:solidFill>
                <a:latin typeface="+mj-lt"/>
              </a:rPr>
              <a:t/>
            </a:r>
            <a:br>
              <a:rPr lang="en-US" smtClean="0">
                <a:solidFill>
                  <a:srgbClr val="006600"/>
                </a:solidFill>
                <a:latin typeface="+mj-lt"/>
              </a:rPr>
            </a:br>
            <a:r>
              <a:rPr lang="en-US" smtClean="0">
                <a:solidFill>
                  <a:srgbClr val="006600"/>
                </a:solidFill>
                <a:latin typeface="+mj-lt"/>
              </a:rPr>
              <a:t>CS 425 / ECE 428</a:t>
            </a:r>
            <a:br>
              <a:rPr lang="en-US" smtClean="0">
                <a:solidFill>
                  <a:srgbClr val="006600"/>
                </a:solidFill>
                <a:latin typeface="+mj-lt"/>
              </a:rPr>
            </a:br>
            <a:r>
              <a:rPr lang="en-US" smtClean="0">
                <a:solidFill>
                  <a:srgbClr val="006600"/>
                </a:solidFill>
                <a:latin typeface="+mj-lt"/>
              </a:rPr>
              <a:t/>
            </a:r>
            <a:br>
              <a:rPr lang="en-US" smtClean="0">
                <a:solidFill>
                  <a:srgbClr val="006600"/>
                </a:solidFill>
                <a:latin typeface="+mj-lt"/>
              </a:rPr>
            </a:br>
            <a:endParaRPr lang="en-US" i="0" dirty="0">
              <a:solidFill>
                <a:srgbClr val="006600"/>
              </a:solidFill>
              <a:latin typeface="+mj-lt"/>
            </a:endParaRPr>
          </a:p>
        </p:txBody>
      </p:sp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1371600" y="3810000"/>
            <a:ext cx="6400800" cy="2057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algn="ctr">
              <a:spcBef>
                <a:spcPct val="30000"/>
              </a:spcBef>
              <a:buSzPct val="100000"/>
            </a:pPr>
            <a:r>
              <a:rPr lang="en-US" sz="2400" b="1" dirty="0">
                <a:solidFill>
                  <a:schemeClr val="tx1"/>
                </a:solidFill>
                <a:latin typeface="Arial" charset="0"/>
              </a:rPr>
              <a:t>Transactions &amp; Concurrency Control</a:t>
            </a:r>
          </a:p>
          <a:p>
            <a:pPr algn="ctr">
              <a:spcBef>
                <a:spcPct val="30000"/>
              </a:spcBef>
              <a:buSzPct val="100000"/>
            </a:pPr>
            <a:endParaRPr lang="en-US" dirty="0">
              <a:latin typeface="Arial" charset="0"/>
            </a:endParaRPr>
          </a:p>
          <a:p>
            <a:pPr algn="ctr">
              <a:spcBef>
                <a:spcPct val="30000"/>
              </a:spcBef>
              <a:buSzPct val="100000"/>
            </a:pPr>
            <a:endParaRPr lang="en-US" b="1" dirty="0">
              <a:solidFill>
                <a:schemeClr val="tx1"/>
              </a:solidFill>
            </a:endParaRPr>
          </a:p>
          <a:p>
            <a:pPr algn="ctr">
              <a:spcBef>
                <a:spcPct val="30000"/>
              </a:spcBef>
              <a:buSzPct val="100000"/>
            </a:pPr>
            <a:endParaRPr lang="en-US" sz="24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685800" y="6324600"/>
            <a:ext cx="411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tx1"/>
                </a:solidFill>
                <a:latin typeface="Arial" charset="0"/>
                <a:sym typeface="Symbol" charset="0"/>
              </a:rPr>
              <a:t> </a:t>
            </a:r>
            <a:r>
              <a:rPr lang="en-US" b="1" dirty="0" smtClean="0">
                <a:solidFill>
                  <a:schemeClr val="tx1"/>
                </a:solidFill>
                <a:latin typeface="Arial" charset="0"/>
                <a:sym typeface="Symbol" charset="0"/>
              </a:rPr>
              <a:t>2013, </a:t>
            </a:r>
            <a:r>
              <a:rPr lang="en-US" b="1" dirty="0">
                <a:solidFill>
                  <a:schemeClr val="tx1"/>
                </a:solidFill>
                <a:latin typeface="Arial" charset="0"/>
                <a:sym typeface="Symbol" charset="0"/>
              </a:rPr>
              <a:t>I</a:t>
            </a:r>
            <a:r>
              <a:rPr lang="en-US" b="1" dirty="0">
                <a:solidFill>
                  <a:schemeClr val="tx1"/>
                </a:solidFill>
                <a:sym typeface="Symbol" charset="0"/>
              </a:rPr>
              <a:t>. Gupta, K. </a:t>
            </a:r>
            <a:r>
              <a:rPr lang="en-US" b="1" dirty="0" err="1">
                <a:solidFill>
                  <a:schemeClr val="tx1"/>
                </a:solidFill>
                <a:sym typeface="Symbol" charset="0"/>
              </a:rPr>
              <a:t>Nahrtstedt</a:t>
            </a:r>
            <a:r>
              <a:rPr lang="en-US" b="1" dirty="0">
                <a:solidFill>
                  <a:schemeClr val="tx1"/>
                </a:solidFill>
                <a:sym typeface="Symbol" charset="0"/>
              </a:rPr>
              <a:t>,</a:t>
            </a:r>
            <a:r>
              <a:rPr lang="en-US" dirty="0">
                <a:sym typeface="Symbol" charset="0"/>
              </a:rPr>
              <a:t> </a:t>
            </a:r>
            <a:r>
              <a:rPr lang="en-US" b="1" dirty="0">
                <a:solidFill>
                  <a:schemeClr val="tx1"/>
                </a:solidFill>
                <a:sym typeface="Symbol" charset="0"/>
              </a:rPr>
              <a:t>S. </a:t>
            </a:r>
            <a:r>
              <a:rPr lang="en-US" b="1" dirty="0" err="1">
                <a:solidFill>
                  <a:schemeClr val="tx1"/>
                </a:solidFill>
                <a:sym typeface="Symbol" charset="0"/>
              </a:rPr>
              <a:t>Mitra</a:t>
            </a:r>
            <a:r>
              <a:rPr lang="en-US" b="1" dirty="0">
                <a:solidFill>
                  <a:schemeClr val="tx1"/>
                </a:solidFill>
                <a:sym typeface="Symbol" charset="0"/>
              </a:rPr>
              <a:t>,</a:t>
            </a:r>
            <a:r>
              <a:rPr lang="en-US" dirty="0">
                <a:sym typeface="Symbol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Arial" charset="0"/>
                <a:sym typeface="Symbol" charset="0"/>
              </a:rPr>
              <a:t>N. </a:t>
            </a:r>
            <a:r>
              <a:rPr lang="en-US" b="1" dirty="0" err="1">
                <a:solidFill>
                  <a:schemeClr val="tx1"/>
                </a:solidFill>
                <a:latin typeface="Arial" charset="0"/>
                <a:sym typeface="Symbol" charset="0"/>
              </a:rPr>
              <a:t>Vaidya</a:t>
            </a:r>
            <a:r>
              <a:rPr lang="en-US" b="1" dirty="0">
                <a:solidFill>
                  <a:schemeClr val="tx1"/>
                </a:solidFill>
                <a:latin typeface="Arial" charset="0"/>
                <a:sym typeface="Symbol" charset="0"/>
              </a:rPr>
              <a:t>, M. T. </a:t>
            </a:r>
            <a:r>
              <a:rPr lang="en-US" b="1" dirty="0" err="1">
                <a:solidFill>
                  <a:schemeClr val="tx1"/>
                </a:solidFill>
                <a:latin typeface="Arial" charset="0"/>
                <a:sym typeface="Symbol" charset="0"/>
              </a:rPr>
              <a:t>Harandi</a:t>
            </a:r>
            <a:r>
              <a:rPr lang="en-US" b="1" dirty="0">
                <a:solidFill>
                  <a:schemeClr val="tx1"/>
                </a:solidFill>
                <a:latin typeface="Arial" charset="0"/>
                <a:sym typeface="Symbol" charset="0"/>
              </a:rPr>
              <a:t>, J. </a:t>
            </a:r>
            <a:r>
              <a:rPr lang="en-US" b="1" dirty="0" err="1" smtClean="0">
                <a:solidFill>
                  <a:schemeClr val="tx1"/>
                </a:solidFill>
                <a:latin typeface="Arial" charset="0"/>
                <a:sym typeface="Symbol" charset="0"/>
              </a:rPr>
              <a:t>Hou</a:t>
            </a:r>
            <a:r>
              <a:rPr lang="en-US" b="1" dirty="0" smtClean="0">
                <a:solidFill>
                  <a:schemeClr val="tx1"/>
                </a:solidFill>
                <a:latin typeface="Arial" charset="0"/>
                <a:sym typeface="Symbol" charset="0"/>
              </a:rPr>
              <a:t>, N. </a:t>
            </a:r>
            <a:r>
              <a:rPr lang="en-US" b="1" smtClean="0">
                <a:solidFill>
                  <a:schemeClr val="tx1"/>
                </a:solidFill>
                <a:latin typeface="Arial" charset="0"/>
                <a:sym typeface="Symbol" charset="0"/>
              </a:rPr>
              <a:t>Borisov</a:t>
            </a:r>
            <a:endParaRPr lang="en-US" b="1" dirty="0">
              <a:solidFill>
                <a:schemeClr val="tx1"/>
              </a:solidFill>
              <a:latin typeface="Arial" charset="0"/>
              <a:sym typeface="Symbo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88913" y="228600"/>
            <a:ext cx="6773862" cy="5270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Properties of Transactions (ACID)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8001000" cy="5372100"/>
          </a:xfrm>
        </p:spPr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sz="200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smtClean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2000" smtClean="0">
                <a:latin typeface="Arial" charset="0"/>
                <a:ea typeface="ＭＳ Ｐゴシック" charset="0"/>
                <a:cs typeface="ＭＳ Ｐゴシック" charset="0"/>
              </a:rPr>
              <a:t>tomicity: All or nothing  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sz="200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smtClean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r>
              <a:rPr lang="en-US" sz="2000" smtClean="0">
                <a:latin typeface="Arial" charset="0"/>
                <a:ea typeface="ＭＳ Ｐゴシック" charset="0"/>
                <a:cs typeface="ＭＳ Ｐゴシック" charset="0"/>
              </a:rPr>
              <a:t>onsistency: if the server starts in a consistent state, the transaction ends with the server in a consistent state.  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sz="200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smtClean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000" smtClean="0">
                <a:latin typeface="Arial" charset="0"/>
                <a:ea typeface="ＭＳ Ｐゴシック" charset="0"/>
                <a:cs typeface="ＭＳ Ｐゴシック" charset="0"/>
              </a:rPr>
              <a:t>solation: Each transaction must be performed without interference from other transactions, i.e.,  the non-final effects of a transaction must not be visible to other transactions.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sz="2000" smtClean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D</a:t>
            </a:r>
            <a:r>
              <a:rPr lang="en-US" sz="2000" smtClean="0">
                <a:latin typeface="Arial" charset="0"/>
                <a:ea typeface="ＭＳ Ｐゴシック" charset="0"/>
                <a:cs typeface="ＭＳ Ｐゴシック" charset="0"/>
              </a:rPr>
              <a:t>urability: After a transaction has completed successfully, all its effects are saved in permanent storage.</a:t>
            </a:r>
          </a:p>
          <a:p>
            <a:pPr lvl="2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endParaRPr lang="en-US" smtClean="0">
              <a:solidFill>
                <a:schemeClr val="hlink"/>
              </a:solidFill>
              <a:latin typeface="Arial" charset="0"/>
              <a:ea typeface="ＭＳ Ｐゴシック" charset="0"/>
            </a:endParaRPr>
          </a:p>
          <a:p>
            <a:pPr lvl="2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endParaRPr lang="en-US" smtClean="0">
              <a:solidFill>
                <a:schemeClr val="hlink"/>
              </a:solidFill>
              <a:latin typeface="Arial" charset="0"/>
              <a:ea typeface="ＭＳ Ｐゴシック" charset="0"/>
            </a:endParaRPr>
          </a:p>
          <a:p>
            <a:pPr lvl="2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Atomicity: store tentative object updates (for later undo/redo) – many different ways of doing this (we</a:t>
            </a:r>
            <a:r>
              <a:rPr lang="ja-JP" altLang="en-US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’</a:t>
            </a:r>
            <a:r>
              <a:rPr lang="en-US" altLang="ja-JP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ll see them)</a:t>
            </a:r>
          </a:p>
          <a:p>
            <a:pPr lvl="2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Durability: store entire results of transactions (all updated objects) to recover from permanent server crashes.</a:t>
            </a:r>
          </a:p>
          <a:p>
            <a:pPr lvl="1">
              <a:lnSpc>
                <a:spcPct val="100000"/>
              </a:lnSpc>
              <a:buFont typeface="Wingdings" charset="0"/>
              <a:buNone/>
            </a:pPr>
            <a:endParaRPr lang="en-US" dirty="0">
              <a:solidFill>
                <a:schemeClr val="hlink"/>
              </a:solidFill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326563" cy="5270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Concurrent Transactions:Lost Update Problem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8001000" cy="5372100"/>
          </a:xfrm>
        </p:spPr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 One transaction causes loss of info. for another: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	    consider three account objects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endParaRPr lang="en-US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320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u="sng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Transaction T1</a:t>
            </a:r>
            <a:r>
              <a:rPr lang="en-US" sz="3200" u="sng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Transaction T2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balance = b.getBalance()</a:t>
            </a:r>
            <a:r>
              <a:rPr lang="en-US" sz="28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       balance = b.getBalance()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       b.setBalance(balance*1.1)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b.setBalance = (balance*1.1)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a.withdraw(balance* 0.1)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	        c.withdraw(balance*0.1)</a:t>
            </a:r>
          </a:p>
          <a:p>
            <a:pPr marL="63500" indent="-63500">
              <a:lnSpc>
                <a:spcPct val="13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	T1/T2</a:t>
            </a:r>
            <a:r>
              <a:rPr lang="ja-JP" altLang="en-US" smtClean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mtClean="0">
                <a:latin typeface="Arial" charset="0"/>
                <a:ea typeface="ＭＳ Ｐゴシック" charset="0"/>
                <a:cs typeface="ＭＳ Ｐゴシック" charset="0"/>
              </a:rPr>
              <a:t>s update on the shared object, </a:t>
            </a:r>
            <a:r>
              <a:rPr lang="ja-JP" altLang="en-US" smtClean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mtClean="0">
                <a:latin typeface="Arial" charset="0"/>
                <a:ea typeface="ＭＳ Ｐゴシック" charset="0"/>
                <a:cs typeface="ＭＳ Ｐゴシック" charset="0"/>
              </a:rPr>
              <a:t>b</a:t>
            </a:r>
            <a:r>
              <a:rPr lang="ja-JP" altLang="en-US" smtClean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mtClean="0">
                <a:latin typeface="Arial" charset="0"/>
                <a:ea typeface="ＭＳ Ｐゴシック" charset="0"/>
                <a:cs typeface="ＭＳ Ｐゴシック" charset="0"/>
              </a:rPr>
              <a:t>, is lost</a:t>
            </a:r>
          </a:p>
          <a:p>
            <a:pPr marL="63500" indent="-63500">
              <a:lnSpc>
                <a:spcPct val="11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endParaRPr lang="en-US" sz="200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4114800" y="18288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5524500" y="18161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200</a:t>
            </a:r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6921500" y="18161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300</a:t>
            </a:r>
          </a:p>
        </p:txBody>
      </p:sp>
      <p:sp>
        <p:nvSpPr>
          <p:cNvPr id="21510" name="Text Box 7"/>
          <p:cNvSpPr txBox="1">
            <a:spLocks noChangeArrowheads="1"/>
          </p:cNvSpPr>
          <p:nvPr/>
        </p:nvSpPr>
        <p:spPr bwMode="auto">
          <a:xfrm>
            <a:off x="3695700" y="18415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21511" name="Text Box 8"/>
          <p:cNvSpPr txBox="1">
            <a:spLocks noChangeArrowheads="1"/>
          </p:cNvSpPr>
          <p:nvPr/>
        </p:nvSpPr>
        <p:spPr bwMode="auto">
          <a:xfrm>
            <a:off x="5181600" y="18288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21512" name="Text Box 9"/>
          <p:cNvSpPr txBox="1">
            <a:spLocks noChangeArrowheads="1"/>
          </p:cNvSpPr>
          <p:nvPr/>
        </p:nvSpPr>
        <p:spPr bwMode="auto">
          <a:xfrm>
            <a:off x="6578600" y="18288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21513" name="Text Box 10"/>
          <p:cNvSpPr txBox="1">
            <a:spLocks noChangeArrowheads="1"/>
          </p:cNvSpPr>
          <p:nvPr/>
        </p:nvSpPr>
        <p:spPr bwMode="auto">
          <a:xfrm>
            <a:off x="7721600" y="50800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280</a:t>
            </a:r>
          </a:p>
        </p:txBody>
      </p:sp>
      <p:sp>
        <p:nvSpPr>
          <p:cNvPr id="21514" name="Text Box 11"/>
          <p:cNvSpPr txBox="1">
            <a:spLocks noChangeArrowheads="1"/>
          </p:cNvSpPr>
          <p:nvPr/>
        </p:nvSpPr>
        <p:spPr bwMode="auto">
          <a:xfrm>
            <a:off x="7378700" y="50927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21515" name="Text Box 12"/>
          <p:cNvSpPr txBox="1">
            <a:spLocks noChangeArrowheads="1"/>
          </p:cNvSpPr>
          <p:nvPr/>
        </p:nvSpPr>
        <p:spPr bwMode="auto">
          <a:xfrm>
            <a:off x="7734300" y="46609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80</a:t>
            </a:r>
          </a:p>
        </p:txBody>
      </p:sp>
      <p:sp>
        <p:nvSpPr>
          <p:cNvPr id="21516" name="Text Box 13"/>
          <p:cNvSpPr txBox="1">
            <a:spLocks noChangeArrowheads="1"/>
          </p:cNvSpPr>
          <p:nvPr/>
        </p:nvSpPr>
        <p:spPr bwMode="auto">
          <a:xfrm>
            <a:off x="7378700" y="46736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21517" name="Text Box 14"/>
          <p:cNvSpPr txBox="1">
            <a:spLocks noChangeArrowheads="1"/>
          </p:cNvSpPr>
          <p:nvPr/>
        </p:nvSpPr>
        <p:spPr bwMode="auto">
          <a:xfrm>
            <a:off x="7734300" y="42291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220</a:t>
            </a:r>
          </a:p>
        </p:txBody>
      </p:sp>
      <p:sp>
        <p:nvSpPr>
          <p:cNvPr id="21518" name="Text Box 15"/>
          <p:cNvSpPr txBox="1">
            <a:spLocks noChangeArrowheads="1"/>
          </p:cNvSpPr>
          <p:nvPr/>
        </p:nvSpPr>
        <p:spPr bwMode="auto">
          <a:xfrm>
            <a:off x="7391400" y="42418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21519" name="Text Box 16"/>
          <p:cNvSpPr txBox="1">
            <a:spLocks noChangeArrowheads="1"/>
          </p:cNvSpPr>
          <p:nvPr/>
        </p:nvSpPr>
        <p:spPr bwMode="auto">
          <a:xfrm>
            <a:off x="7747000" y="38100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220</a:t>
            </a:r>
          </a:p>
        </p:txBody>
      </p:sp>
      <p:sp>
        <p:nvSpPr>
          <p:cNvPr id="21520" name="Text Box 17"/>
          <p:cNvSpPr txBox="1">
            <a:spLocks noChangeArrowheads="1"/>
          </p:cNvSpPr>
          <p:nvPr/>
        </p:nvSpPr>
        <p:spPr bwMode="auto">
          <a:xfrm>
            <a:off x="7404100" y="38227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21521" name="Line 18"/>
          <p:cNvSpPr>
            <a:spLocks noChangeShapeType="1"/>
          </p:cNvSpPr>
          <p:nvPr/>
        </p:nvSpPr>
        <p:spPr bwMode="auto">
          <a:xfrm>
            <a:off x="3784600" y="3225800"/>
            <a:ext cx="0" cy="952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9"/>
          <p:cNvSpPr>
            <a:spLocks noChangeShapeType="1"/>
          </p:cNvSpPr>
          <p:nvPr/>
        </p:nvSpPr>
        <p:spPr bwMode="auto">
          <a:xfrm>
            <a:off x="3784600" y="4165600"/>
            <a:ext cx="520700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20"/>
          <p:cNvSpPr>
            <a:spLocks noChangeShapeType="1"/>
          </p:cNvSpPr>
          <p:nvPr/>
        </p:nvSpPr>
        <p:spPr bwMode="auto">
          <a:xfrm>
            <a:off x="4292600" y="4368800"/>
            <a:ext cx="0" cy="584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Line 21"/>
          <p:cNvSpPr>
            <a:spLocks noChangeShapeType="1"/>
          </p:cNvSpPr>
          <p:nvPr/>
        </p:nvSpPr>
        <p:spPr bwMode="auto">
          <a:xfrm flipH="1">
            <a:off x="3810000" y="4927600"/>
            <a:ext cx="482600" cy="317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Line 22"/>
          <p:cNvSpPr>
            <a:spLocks noChangeShapeType="1"/>
          </p:cNvSpPr>
          <p:nvPr/>
        </p:nvSpPr>
        <p:spPr bwMode="auto">
          <a:xfrm>
            <a:off x="3810000" y="52324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Line 23"/>
          <p:cNvSpPr>
            <a:spLocks noChangeShapeType="1"/>
          </p:cNvSpPr>
          <p:nvPr/>
        </p:nvSpPr>
        <p:spPr bwMode="auto">
          <a:xfrm flipH="1">
            <a:off x="3771900" y="2959100"/>
            <a:ext cx="41910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Line 24"/>
          <p:cNvSpPr>
            <a:spLocks noChangeShapeType="1"/>
          </p:cNvSpPr>
          <p:nvPr/>
        </p:nvSpPr>
        <p:spPr bwMode="auto">
          <a:xfrm>
            <a:off x="4178300" y="2463800"/>
            <a:ext cx="0" cy="50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8" name="Line 25"/>
          <p:cNvSpPr>
            <a:spLocks noChangeShapeType="1"/>
          </p:cNvSpPr>
          <p:nvPr/>
        </p:nvSpPr>
        <p:spPr bwMode="auto">
          <a:xfrm>
            <a:off x="736600" y="5486400"/>
            <a:ext cx="6794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88913" y="203200"/>
            <a:ext cx="8364537" cy="527050"/>
          </a:xfrm>
        </p:spPr>
        <p:txBody>
          <a:bodyPr wrap="square"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Conc. Trans.: Inconsistent Retrieval Prob.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8001000" cy="5372100"/>
          </a:xfrm>
        </p:spPr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 Partial, incomplete results of one transaction are retrieved by another transaction.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320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u="sng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Transaction T1</a:t>
            </a:r>
            <a:r>
              <a:rPr lang="en-US" sz="3200" u="sng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Transaction T2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a.withdraw(100)</a:t>
            </a:r>
            <a:r>
              <a:rPr lang="en-US" sz="28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       	total = a.getBalance()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       	total = total + b.getBalance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b.deposit(100) 			       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					</a:t>
            </a: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total = total + c.getBalance</a:t>
            </a:r>
            <a:endParaRPr lang="en-US" sz="2000" smtClean="0">
              <a:solidFill>
                <a:schemeClr val="bg2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	        </a:t>
            </a:r>
          </a:p>
          <a:p>
            <a:pPr marL="63500" indent="-63500"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	T1</a:t>
            </a:r>
            <a:r>
              <a:rPr lang="ja-JP" altLang="en-US" smtClean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mtClean="0">
                <a:latin typeface="Arial" charset="0"/>
                <a:ea typeface="ＭＳ Ｐゴシック" charset="0"/>
                <a:cs typeface="ＭＳ Ｐゴシック" charset="0"/>
              </a:rPr>
              <a:t>s partial result is used by T2, giving the wrong result</a:t>
            </a:r>
          </a:p>
          <a:p>
            <a:pPr marL="63500" indent="-63500">
              <a:lnSpc>
                <a:spcPct val="11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endParaRPr lang="en-US" sz="200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2273300" y="18288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3759200" y="18161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200</a:t>
            </a: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7670800" y="33274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0.00</a:t>
            </a:r>
          </a:p>
        </p:txBody>
      </p:sp>
      <p:sp>
        <p:nvSpPr>
          <p:cNvPr id="23558" name="Text Box 7"/>
          <p:cNvSpPr txBox="1">
            <a:spLocks noChangeArrowheads="1"/>
          </p:cNvSpPr>
          <p:nvPr/>
        </p:nvSpPr>
        <p:spPr bwMode="auto">
          <a:xfrm>
            <a:off x="1854200" y="18415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23559" name="Text Box 8"/>
          <p:cNvSpPr txBox="1">
            <a:spLocks noChangeArrowheads="1"/>
          </p:cNvSpPr>
          <p:nvPr/>
        </p:nvSpPr>
        <p:spPr bwMode="auto">
          <a:xfrm>
            <a:off x="3416300" y="18288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23560" name="Text Box 9"/>
          <p:cNvSpPr txBox="1">
            <a:spLocks noChangeArrowheads="1"/>
          </p:cNvSpPr>
          <p:nvPr/>
        </p:nvSpPr>
        <p:spPr bwMode="auto">
          <a:xfrm>
            <a:off x="3251200" y="29337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 00</a:t>
            </a:r>
          </a:p>
        </p:txBody>
      </p:sp>
      <p:sp>
        <p:nvSpPr>
          <p:cNvPr id="23561" name="Text Box 10"/>
          <p:cNvSpPr txBox="1">
            <a:spLocks noChangeArrowheads="1"/>
          </p:cNvSpPr>
          <p:nvPr/>
        </p:nvSpPr>
        <p:spPr bwMode="auto">
          <a:xfrm>
            <a:off x="2895600" y="29464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23562" name="Text Box 11"/>
          <p:cNvSpPr txBox="1">
            <a:spLocks noChangeArrowheads="1"/>
          </p:cNvSpPr>
          <p:nvPr/>
        </p:nvSpPr>
        <p:spPr bwMode="auto">
          <a:xfrm>
            <a:off x="7696200" y="45466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500</a:t>
            </a:r>
          </a:p>
        </p:txBody>
      </p:sp>
      <p:sp>
        <p:nvSpPr>
          <p:cNvPr id="23563" name="Text Box 12"/>
          <p:cNvSpPr txBox="1">
            <a:spLocks noChangeArrowheads="1"/>
          </p:cNvSpPr>
          <p:nvPr/>
        </p:nvSpPr>
        <p:spPr bwMode="auto">
          <a:xfrm>
            <a:off x="7696200" y="37973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200</a:t>
            </a:r>
          </a:p>
        </p:txBody>
      </p:sp>
      <p:sp>
        <p:nvSpPr>
          <p:cNvPr id="23564" name="Line 13"/>
          <p:cNvSpPr>
            <a:spLocks noChangeShapeType="1"/>
          </p:cNvSpPr>
          <p:nvPr/>
        </p:nvSpPr>
        <p:spPr bwMode="auto">
          <a:xfrm>
            <a:off x="647700" y="5118100"/>
            <a:ext cx="6794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Text Box 14"/>
          <p:cNvSpPr txBox="1">
            <a:spLocks noChangeArrowheads="1"/>
          </p:cNvSpPr>
          <p:nvPr/>
        </p:nvSpPr>
        <p:spPr bwMode="auto">
          <a:xfrm>
            <a:off x="5245100" y="18161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300</a:t>
            </a:r>
          </a:p>
        </p:txBody>
      </p:sp>
      <p:sp>
        <p:nvSpPr>
          <p:cNvPr id="23566" name="Text Box 15"/>
          <p:cNvSpPr txBox="1">
            <a:spLocks noChangeArrowheads="1"/>
          </p:cNvSpPr>
          <p:nvPr/>
        </p:nvSpPr>
        <p:spPr bwMode="auto">
          <a:xfrm>
            <a:off x="4902200" y="18288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23567" name="Text Box 16"/>
          <p:cNvSpPr txBox="1">
            <a:spLocks noChangeArrowheads="1"/>
          </p:cNvSpPr>
          <p:nvPr/>
        </p:nvSpPr>
        <p:spPr bwMode="auto">
          <a:xfrm>
            <a:off x="7658100" y="2984500"/>
            <a:ext cx="698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total</a:t>
            </a:r>
          </a:p>
        </p:txBody>
      </p:sp>
      <p:sp>
        <p:nvSpPr>
          <p:cNvPr id="23568" name="Text Box 17"/>
          <p:cNvSpPr txBox="1">
            <a:spLocks noChangeArrowheads="1"/>
          </p:cNvSpPr>
          <p:nvPr/>
        </p:nvSpPr>
        <p:spPr bwMode="auto">
          <a:xfrm>
            <a:off x="3251200" y="41402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300</a:t>
            </a:r>
          </a:p>
        </p:txBody>
      </p:sp>
      <p:sp>
        <p:nvSpPr>
          <p:cNvPr id="23569" name="Text Box 18"/>
          <p:cNvSpPr txBox="1">
            <a:spLocks noChangeArrowheads="1"/>
          </p:cNvSpPr>
          <p:nvPr/>
        </p:nvSpPr>
        <p:spPr bwMode="auto">
          <a:xfrm>
            <a:off x="2908300" y="41529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23570" name="Line 19"/>
          <p:cNvSpPr>
            <a:spLocks noChangeShapeType="1"/>
          </p:cNvSpPr>
          <p:nvPr/>
        </p:nvSpPr>
        <p:spPr bwMode="auto">
          <a:xfrm>
            <a:off x="4127500" y="2425700"/>
            <a:ext cx="12700" cy="2692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 txBox="1">
            <a:spLocks noChangeArrowheads="1"/>
          </p:cNvSpPr>
          <p:nvPr/>
        </p:nvSpPr>
        <p:spPr bwMode="auto">
          <a:xfrm>
            <a:off x="406400" y="838200"/>
            <a:ext cx="8001000" cy="5486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>
            <a:lvl1pPr marL="63500" indent="-635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177800" indent="2794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  <a:spcBef>
                <a:spcPct val="30000"/>
              </a:spcBef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sz="1800" b="1">
                <a:solidFill>
                  <a:schemeClr val="tx1"/>
                </a:solidFill>
              </a:rPr>
              <a:t> </a:t>
            </a:r>
            <a:r>
              <a:rPr lang="en-US" sz="2000" b="1">
                <a:solidFill>
                  <a:schemeClr val="tx1"/>
                </a:solidFill>
              </a:rPr>
              <a:t>An interleaving of the operations of 2 or more transactions is said to be </a:t>
            </a:r>
            <a:r>
              <a:rPr lang="en-US" sz="2000" b="1"/>
              <a:t>serially equivalent </a:t>
            </a:r>
            <a:r>
              <a:rPr lang="en-US" sz="2000" b="1">
                <a:solidFill>
                  <a:schemeClr val="tx1"/>
                </a:solidFill>
              </a:rPr>
              <a:t>if the combined effect is the same as if these transactions had been performed sequentially (in some order).</a:t>
            </a:r>
          </a:p>
          <a:p>
            <a:pPr>
              <a:lnSpc>
                <a:spcPct val="100000"/>
              </a:lnSpc>
              <a:spcBef>
                <a:spcPct val="30000"/>
              </a:spcBef>
              <a:buClr>
                <a:schemeClr val="tx1"/>
              </a:buClr>
              <a:buSzPct val="120000"/>
              <a:buFont typeface="Wingdings" charset="0"/>
              <a:buNone/>
            </a:pPr>
            <a:endParaRPr lang="en-US" sz="2000" b="1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buClr>
                <a:schemeClr val="tx1"/>
              </a:buClr>
              <a:buSzPct val="120000"/>
              <a:buFont typeface="Wingdings" charset="0"/>
              <a:buNone/>
            </a:pPr>
            <a:endParaRPr lang="en-US" sz="2000" b="1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400" b="1">
                <a:solidFill>
                  <a:schemeClr val="tx1"/>
                </a:solidFill>
              </a:rPr>
              <a:t>   </a:t>
            </a:r>
            <a:r>
              <a:rPr lang="en-US" sz="2400" b="1" u="sng">
                <a:solidFill>
                  <a:schemeClr val="bg2"/>
                </a:solidFill>
              </a:rPr>
              <a:t>Transaction T1  </a:t>
            </a:r>
            <a:r>
              <a:rPr lang="en-US" sz="2400" b="1" u="sng">
                <a:solidFill>
                  <a:schemeClr val="hlink"/>
                </a:solidFill>
              </a:rPr>
              <a:t>	             Transaction T2 </a:t>
            </a:r>
          </a:p>
          <a:p>
            <a:pPr>
              <a:lnSpc>
                <a:spcPct val="100000"/>
              </a:lnSpc>
              <a:spcBef>
                <a:spcPct val="30000"/>
              </a:spcBef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600" b="1">
                <a:solidFill>
                  <a:schemeClr val="bg2"/>
                </a:solidFill>
              </a:rPr>
              <a:t>balance = b.getBalance()</a:t>
            </a:r>
            <a:r>
              <a:rPr lang="en-US" sz="2000" b="1">
                <a:solidFill>
                  <a:schemeClr val="hlink"/>
                </a:solidFill>
              </a:rPr>
              <a:t>	</a:t>
            </a:r>
          </a:p>
          <a:p>
            <a:pPr>
              <a:lnSpc>
                <a:spcPct val="100000"/>
              </a:lnSpc>
              <a:spcBef>
                <a:spcPct val="30000"/>
              </a:spcBef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600" b="1">
                <a:solidFill>
                  <a:schemeClr val="bg2"/>
                </a:solidFill>
              </a:rPr>
              <a:t>b.setBalance = (balance*1.1)</a:t>
            </a:r>
            <a:endParaRPr lang="en-US" sz="1600" b="1">
              <a:solidFill>
                <a:schemeClr val="hlink"/>
              </a:solidFill>
            </a:endParaRPr>
          </a:p>
          <a:p>
            <a:pPr lvl="1">
              <a:lnSpc>
                <a:spcPct val="100000"/>
              </a:lnSpc>
              <a:spcBef>
                <a:spcPct val="30000"/>
              </a:spcBef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600" b="1">
                <a:solidFill>
                  <a:schemeClr val="hlink"/>
                </a:solidFill>
              </a:rPr>
              <a:t>			       	   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600" b="1">
                <a:solidFill>
                  <a:schemeClr val="hlink"/>
                </a:solidFill>
              </a:rPr>
              <a:t>                                                           balance = b.getBalance()</a:t>
            </a:r>
          </a:p>
          <a:p>
            <a:pPr>
              <a:lnSpc>
                <a:spcPct val="100000"/>
              </a:lnSpc>
              <a:spcBef>
                <a:spcPct val="30000"/>
              </a:spcBef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600" b="1">
                <a:solidFill>
                  <a:schemeClr val="bg2"/>
                </a:solidFill>
              </a:rPr>
              <a:t>				       	   </a:t>
            </a:r>
            <a:r>
              <a:rPr lang="en-US" sz="1600" b="1">
                <a:solidFill>
                  <a:schemeClr val="hlink"/>
                </a:solidFill>
              </a:rPr>
              <a:t>b.setBalance(balance*1.1)</a:t>
            </a:r>
            <a:endParaRPr lang="en-US" sz="1600" b="1">
              <a:solidFill>
                <a:schemeClr val="bg2"/>
              </a:solidFill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600" b="1">
                <a:solidFill>
                  <a:schemeClr val="bg2"/>
                </a:solidFill>
              </a:rPr>
              <a:t>a.withdraw(balance* 0.1)</a:t>
            </a:r>
          </a:p>
          <a:p>
            <a:pPr>
              <a:lnSpc>
                <a:spcPct val="100000"/>
              </a:lnSpc>
              <a:spcBef>
                <a:spcPct val="30000"/>
              </a:spcBef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600" b="1">
                <a:solidFill>
                  <a:schemeClr val="hlink"/>
                </a:solidFill>
              </a:rPr>
              <a:t>				        	   c.withdraw(balance*0.1)</a:t>
            </a:r>
          </a:p>
          <a:p>
            <a:pPr>
              <a:lnSpc>
                <a:spcPct val="130000"/>
              </a:lnSpc>
              <a:spcBef>
                <a:spcPct val="30000"/>
              </a:spcBef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800" b="1">
                <a:solidFill>
                  <a:schemeClr val="tx1"/>
                </a:solidFill>
              </a:rPr>
              <a:t>	 </a:t>
            </a:r>
          </a:p>
          <a:p>
            <a:pPr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SzPct val="120000"/>
              <a:buFont typeface="Wingdings" charset="0"/>
              <a:buNone/>
            </a:pPr>
            <a:endParaRPr lang="en-US" sz="1600" b="1">
              <a:solidFill>
                <a:schemeClr val="hlink"/>
              </a:solidFill>
            </a:endParaRPr>
          </a:p>
        </p:txBody>
      </p:sp>
      <p:sp>
        <p:nvSpPr>
          <p:cNvPr id="25602" name="Line 3"/>
          <p:cNvSpPr>
            <a:spLocks noChangeShapeType="1"/>
          </p:cNvSpPr>
          <p:nvPr/>
        </p:nvSpPr>
        <p:spPr bwMode="auto">
          <a:xfrm>
            <a:off x="4229100" y="3187700"/>
            <a:ext cx="12700" cy="2857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Rectangle 4"/>
          <p:cNvSpPr>
            <a:spLocks noGrp="1" noChangeArrowheads="1"/>
          </p:cNvSpPr>
          <p:nvPr>
            <p:ph type="title"/>
          </p:nvPr>
        </p:nvSpPr>
        <p:spPr>
          <a:xfrm>
            <a:off x="188913" y="182563"/>
            <a:ext cx="8575675" cy="5270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Concurrency Control: </a:t>
            </a:r>
            <a:r>
              <a:rPr lang="ja-JP" altLang="en-US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Serial Equivalence</a:t>
            </a:r>
            <a:r>
              <a:rPr lang="ja-JP" altLang="en-US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4114800" y="23495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5524500" y="23368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200</a:t>
            </a:r>
          </a:p>
        </p:txBody>
      </p:sp>
      <p:sp>
        <p:nvSpPr>
          <p:cNvPr id="25606" name="Text Box 7"/>
          <p:cNvSpPr txBox="1">
            <a:spLocks noChangeArrowheads="1"/>
          </p:cNvSpPr>
          <p:nvPr/>
        </p:nvSpPr>
        <p:spPr bwMode="auto">
          <a:xfrm>
            <a:off x="6921500" y="23368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300</a:t>
            </a:r>
          </a:p>
        </p:txBody>
      </p:sp>
      <p:sp>
        <p:nvSpPr>
          <p:cNvPr id="25607" name="Text Box 8"/>
          <p:cNvSpPr txBox="1">
            <a:spLocks noChangeArrowheads="1"/>
          </p:cNvSpPr>
          <p:nvPr/>
        </p:nvSpPr>
        <p:spPr bwMode="auto">
          <a:xfrm>
            <a:off x="3695700" y="23622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5181600" y="23495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25609" name="Text Box 10"/>
          <p:cNvSpPr txBox="1">
            <a:spLocks noChangeArrowheads="1"/>
          </p:cNvSpPr>
          <p:nvPr/>
        </p:nvSpPr>
        <p:spPr bwMode="auto">
          <a:xfrm>
            <a:off x="6578600" y="23495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25610" name="Text Box 11"/>
          <p:cNvSpPr txBox="1">
            <a:spLocks noChangeArrowheads="1"/>
          </p:cNvSpPr>
          <p:nvPr/>
        </p:nvSpPr>
        <p:spPr bwMode="auto">
          <a:xfrm>
            <a:off x="7747000" y="54483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278</a:t>
            </a:r>
          </a:p>
        </p:txBody>
      </p:sp>
      <p:sp>
        <p:nvSpPr>
          <p:cNvPr id="25611" name="Text Box 12"/>
          <p:cNvSpPr txBox="1">
            <a:spLocks noChangeArrowheads="1"/>
          </p:cNvSpPr>
          <p:nvPr/>
        </p:nvSpPr>
        <p:spPr bwMode="auto">
          <a:xfrm>
            <a:off x="7378700" y="54610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25612" name="Text Box 13"/>
          <p:cNvSpPr txBox="1">
            <a:spLocks noChangeArrowheads="1"/>
          </p:cNvSpPr>
          <p:nvPr/>
        </p:nvSpPr>
        <p:spPr bwMode="auto">
          <a:xfrm>
            <a:off x="3797300" y="5130800"/>
            <a:ext cx="508000" cy="3397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25613" name="Text Box 14"/>
          <p:cNvSpPr txBox="1">
            <a:spLocks noChangeArrowheads="1"/>
          </p:cNvSpPr>
          <p:nvPr/>
        </p:nvSpPr>
        <p:spPr bwMode="auto">
          <a:xfrm>
            <a:off x="7734300" y="47244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242</a:t>
            </a:r>
          </a:p>
        </p:txBody>
      </p:sp>
      <p:sp>
        <p:nvSpPr>
          <p:cNvPr id="25614" name="Text Box 15"/>
          <p:cNvSpPr txBox="1">
            <a:spLocks noChangeArrowheads="1"/>
          </p:cNvSpPr>
          <p:nvPr/>
        </p:nvSpPr>
        <p:spPr bwMode="auto">
          <a:xfrm>
            <a:off x="7391400" y="47371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25615" name="Line 16"/>
          <p:cNvSpPr>
            <a:spLocks noChangeShapeType="1"/>
          </p:cNvSpPr>
          <p:nvPr/>
        </p:nvSpPr>
        <p:spPr bwMode="auto">
          <a:xfrm>
            <a:off x="736600" y="6057900"/>
            <a:ext cx="6794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Text Box 17"/>
          <p:cNvSpPr txBox="1">
            <a:spLocks noChangeArrowheads="1"/>
          </p:cNvSpPr>
          <p:nvPr/>
        </p:nvSpPr>
        <p:spPr bwMode="auto">
          <a:xfrm>
            <a:off x="3784600" y="4025900"/>
            <a:ext cx="508000" cy="3397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25617" name="Text Box 18"/>
          <p:cNvSpPr txBox="1">
            <a:spLocks noChangeArrowheads="1"/>
          </p:cNvSpPr>
          <p:nvPr/>
        </p:nvSpPr>
        <p:spPr bwMode="auto">
          <a:xfrm>
            <a:off x="4127500" y="40132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220</a:t>
            </a:r>
          </a:p>
        </p:txBody>
      </p:sp>
      <p:sp>
        <p:nvSpPr>
          <p:cNvPr id="25618" name="Text Box 19"/>
          <p:cNvSpPr txBox="1">
            <a:spLocks noChangeArrowheads="1"/>
          </p:cNvSpPr>
          <p:nvPr/>
        </p:nvSpPr>
        <p:spPr bwMode="auto">
          <a:xfrm>
            <a:off x="4152900" y="51181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80</a:t>
            </a:r>
          </a:p>
        </p:txBody>
      </p:sp>
      <p:sp>
        <p:nvSpPr>
          <p:cNvPr id="25619" name="Text Box 20"/>
          <p:cNvSpPr txBox="1">
            <a:spLocks noChangeArrowheads="1"/>
          </p:cNvSpPr>
          <p:nvPr/>
        </p:nvSpPr>
        <p:spPr bwMode="auto">
          <a:xfrm>
            <a:off x="6003925" y="3495675"/>
            <a:ext cx="2505075" cy="47625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b="1"/>
              <a:t>== T1 (complete) followed</a:t>
            </a:r>
          </a:p>
          <a:p>
            <a:r>
              <a:rPr lang="en-US" b="1"/>
              <a:t>	by T2 (complete)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6900" y="952500"/>
            <a:ext cx="7848600" cy="5295900"/>
          </a:xfrm>
        </p:spPr>
        <p:txBody>
          <a:bodyPr/>
          <a:lstStyle/>
          <a:p>
            <a:pPr>
              <a:lnSpc>
                <a:spcPct val="100000"/>
              </a:lnSpc>
              <a:buClr>
                <a:srgbClr val="038A69"/>
              </a:buClr>
              <a:buSzPct val="120000"/>
              <a:buFont typeface="Wingdings" charset="0"/>
              <a:buChar char="q"/>
              <a:defRPr/>
            </a:pPr>
            <a:r>
              <a:rPr lang="en-US" sz="2200" dirty="0" smtClean="0">
                <a:latin typeface="Arial" charset="0"/>
                <a:ea typeface="ＭＳ Ｐゴシック" charset="0"/>
                <a:cs typeface="ＭＳ Ｐゴシック" charset="0"/>
              </a:rPr>
              <a:t>The effect of an operation refers to</a:t>
            </a:r>
          </a:p>
          <a:p>
            <a:pPr lvl="1">
              <a:lnSpc>
                <a:spcPct val="100000"/>
              </a:lnSpc>
              <a:buClr>
                <a:srgbClr val="038A69"/>
              </a:buClr>
              <a:buSzPct val="120000"/>
              <a:buFont typeface="Wingdings" charset="0"/>
              <a:buChar char="q"/>
              <a:defRPr/>
            </a:pPr>
            <a:r>
              <a:rPr lang="en-US" sz="1600" dirty="0" smtClean="0">
                <a:latin typeface="Arial" charset="0"/>
                <a:ea typeface="ＭＳ Ｐゴシック" charset="0"/>
              </a:rPr>
              <a:t>The value of an object set by a write operation</a:t>
            </a:r>
          </a:p>
          <a:p>
            <a:pPr lvl="1">
              <a:lnSpc>
                <a:spcPct val="100000"/>
              </a:lnSpc>
              <a:buClr>
                <a:srgbClr val="038A69"/>
              </a:buClr>
              <a:buSzPct val="120000"/>
              <a:buFont typeface="Wingdings" charset="0"/>
              <a:buChar char="q"/>
              <a:defRPr/>
            </a:pPr>
            <a:r>
              <a:rPr lang="en-US" sz="1600" dirty="0" smtClean="0">
                <a:latin typeface="Arial" charset="0"/>
                <a:ea typeface="ＭＳ Ｐゴシック" charset="0"/>
              </a:rPr>
              <a:t>The result returned by a read operation.</a:t>
            </a: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 </a:t>
            </a:r>
          </a:p>
          <a:p>
            <a:pPr>
              <a:lnSpc>
                <a:spcPct val="100000"/>
              </a:lnSpc>
              <a:buClr>
                <a:srgbClr val="038A69"/>
              </a:buClr>
              <a:buSzPct val="120000"/>
              <a:buFont typeface="Wingdings" charset="0"/>
              <a:buChar char="q"/>
              <a:defRPr/>
            </a:pP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Two </a:t>
            </a:r>
            <a:r>
              <a:rPr lang="en-US" sz="2000" u="sng" dirty="0" smtClean="0">
                <a:latin typeface="Arial" charset="0"/>
                <a:ea typeface="ＭＳ Ｐゴシック" charset="0"/>
                <a:cs typeface="ＭＳ Ｐゴシック" charset="0"/>
              </a:rPr>
              <a:t>operations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 are said to be </a:t>
            </a:r>
            <a:r>
              <a:rPr lang="en-US" sz="2000" u="sng" dirty="0" smtClean="0">
                <a:latin typeface="Arial" charset="0"/>
                <a:ea typeface="ＭＳ Ｐゴシック" charset="0"/>
                <a:cs typeface="ＭＳ Ｐゴシック" charset="0"/>
              </a:rPr>
              <a:t>in conflict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, if their </a:t>
            </a:r>
            <a:r>
              <a:rPr lang="en-US" sz="2000" i="1" dirty="0" smtClean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combined effect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 depends on the </a:t>
            </a: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order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 they are executed, e.g., read-write, write-read, write-write (all on same variables). NOT read-read, not on different variables.</a:t>
            </a:r>
          </a:p>
          <a:p>
            <a:pPr>
              <a:lnSpc>
                <a:spcPct val="110000"/>
              </a:lnSpc>
              <a:buClr>
                <a:srgbClr val="038A69"/>
              </a:buClr>
              <a:buSzPct val="120000"/>
              <a:buFont typeface="Wingdings" charset="0"/>
              <a:buChar char="q"/>
              <a:defRPr/>
            </a:pPr>
            <a:r>
              <a:rPr lang="en-US" sz="2000" i="1" dirty="0" smtClean="0">
                <a:solidFill>
                  <a:srgbClr val="038A69"/>
                </a:solidFill>
                <a:latin typeface="Arial" charset="0"/>
                <a:ea typeface="ＭＳ Ｐゴシック" charset="0"/>
                <a:cs typeface="ＭＳ Ｐゴシック" charset="0"/>
              </a:rPr>
              <a:t>An execution of two </a:t>
            </a:r>
            <a:r>
              <a:rPr lang="en-US" sz="2000" i="1" u="sng" dirty="0" smtClean="0">
                <a:solidFill>
                  <a:srgbClr val="038A69"/>
                </a:solidFill>
                <a:latin typeface="Arial" charset="0"/>
                <a:ea typeface="ＭＳ Ｐゴシック" charset="0"/>
                <a:cs typeface="ＭＳ Ｐゴシック" charset="0"/>
              </a:rPr>
              <a:t>transactions</a:t>
            </a:r>
            <a:r>
              <a:rPr lang="en-US" sz="2000" i="1" dirty="0" smtClean="0">
                <a:solidFill>
                  <a:srgbClr val="038A69"/>
                </a:solidFill>
                <a:latin typeface="Arial" charset="0"/>
                <a:ea typeface="ＭＳ Ｐゴシック" charset="0"/>
                <a:cs typeface="ＭＳ Ｐゴシック" charset="0"/>
              </a:rPr>
              <a:t> is </a:t>
            </a:r>
            <a:r>
              <a:rPr lang="en-US" sz="2000" i="1" dirty="0" smtClean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serially equivalent </a:t>
            </a:r>
            <a:r>
              <a:rPr lang="en-US" sz="2000" i="1" dirty="0" smtClean="0">
                <a:solidFill>
                  <a:srgbClr val="038A69"/>
                </a:solidFill>
                <a:latin typeface="Arial" charset="0"/>
                <a:ea typeface="ＭＳ Ｐゴシック" charset="0"/>
                <a:cs typeface="ＭＳ Ｐゴシック" charset="0"/>
              </a:rPr>
              <a:t>if and only if all pairs of conflicting operations (pair containing one operation from each transaction) are executed in the same order (transaction order) for all objects (data) they both access</a:t>
            </a:r>
            <a:r>
              <a:rPr lang="en-US" sz="2000" i="1" dirty="0" smtClean="0">
                <a:solidFill>
                  <a:srgbClr val="038A69"/>
                </a:solidFill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sz="1000" i="1" dirty="0">
              <a:solidFill>
                <a:srgbClr val="038A69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title"/>
          </p:nvPr>
        </p:nvSpPr>
        <p:spPr>
          <a:xfrm>
            <a:off x="188913" y="182563"/>
            <a:ext cx="4606925" cy="5270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Conflicting Operations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01613" y="512763"/>
            <a:ext cx="7905750" cy="522287"/>
          </a:xfrm>
        </p:spPr>
        <p:txBody>
          <a:bodyPr/>
          <a:lstStyle/>
          <a:p>
            <a:pPr>
              <a:defRPr/>
            </a:pPr>
            <a:r>
              <a:rPr lang="en-GB" i="0" smtClean="0"/>
              <a:t>Read</a:t>
            </a:r>
            <a:r>
              <a:rPr lang="en-GB" smtClean="0"/>
              <a:t> and </a:t>
            </a:r>
            <a:r>
              <a:rPr lang="en-GB" i="0" smtClean="0"/>
              <a:t>Write</a:t>
            </a:r>
            <a:r>
              <a:rPr lang="en-GB" smtClean="0"/>
              <a:t> Operation Conflict Rules</a:t>
            </a:r>
            <a:endParaRPr lang="en-GB" dirty="0"/>
          </a:p>
        </p:txBody>
      </p:sp>
      <p:grpSp>
        <p:nvGrpSpPr>
          <p:cNvPr id="29698" name="Group 3"/>
          <p:cNvGrpSpPr>
            <a:grpSpLocks/>
          </p:cNvGrpSpPr>
          <p:nvPr/>
        </p:nvGrpSpPr>
        <p:grpSpPr bwMode="auto">
          <a:xfrm>
            <a:off x="317500" y="1720850"/>
            <a:ext cx="8547100" cy="3524250"/>
            <a:chOff x="341" y="1117"/>
            <a:chExt cx="5545" cy="2044"/>
          </a:xfrm>
        </p:grpSpPr>
        <p:sp>
          <p:nvSpPr>
            <p:cNvPr id="29699" name="Rectangle 4"/>
            <p:cNvSpPr>
              <a:spLocks noChangeArrowheads="1"/>
            </p:cNvSpPr>
            <p:nvPr/>
          </p:nvSpPr>
          <p:spPr bwMode="auto">
            <a:xfrm>
              <a:off x="357" y="1174"/>
              <a:ext cx="1507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Operations of different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00" name="Rectangle 5"/>
            <p:cNvSpPr>
              <a:spLocks noChangeArrowheads="1"/>
            </p:cNvSpPr>
            <p:nvPr/>
          </p:nvSpPr>
          <p:spPr bwMode="auto">
            <a:xfrm>
              <a:off x="679" y="1343"/>
              <a:ext cx="812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transactions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01" name="Rectangle 6"/>
            <p:cNvSpPr>
              <a:spLocks noChangeArrowheads="1"/>
            </p:cNvSpPr>
            <p:nvPr/>
          </p:nvSpPr>
          <p:spPr bwMode="auto">
            <a:xfrm>
              <a:off x="1937" y="1174"/>
              <a:ext cx="530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Conflict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02" name="Rectangle 7"/>
            <p:cNvSpPr>
              <a:spLocks noChangeArrowheads="1"/>
            </p:cNvSpPr>
            <p:nvPr/>
          </p:nvSpPr>
          <p:spPr bwMode="auto">
            <a:xfrm>
              <a:off x="3931" y="1174"/>
              <a:ext cx="485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Reason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03" name="Rectangle 8"/>
            <p:cNvSpPr>
              <a:spLocks noChangeArrowheads="1"/>
            </p:cNvSpPr>
            <p:nvPr/>
          </p:nvSpPr>
          <p:spPr bwMode="auto">
            <a:xfrm>
              <a:off x="484" y="1639"/>
              <a:ext cx="302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04" name="Rectangle 9"/>
            <p:cNvSpPr>
              <a:spLocks noChangeArrowheads="1"/>
            </p:cNvSpPr>
            <p:nvPr/>
          </p:nvSpPr>
          <p:spPr bwMode="auto">
            <a:xfrm>
              <a:off x="1296" y="1639"/>
              <a:ext cx="301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05" name="Rectangle 10"/>
            <p:cNvSpPr>
              <a:spLocks noChangeArrowheads="1"/>
            </p:cNvSpPr>
            <p:nvPr/>
          </p:nvSpPr>
          <p:spPr bwMode="auto">
            <a:xfrm>
              <a:off x="1941" y="1639"/>
              <a:ext cx="202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No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06" name="Rectangle 11"/>
            <p:cNvSpPr>
              <a:spLocks noChangeArrowheads="1"/>
            </p:cNvSpPr>
            <p:nvPr/>
          </p:nvSpPr>
          <p:spPr bwMode="auto">
            <a:xfrm>
              <a:off x="2601" y="1639"/>
              <a:ext cx="2014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Because the effect of a pair of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07" name="Rectangle 12"/>
            <p:cNvSpPr>
              <a:spLocks noChangeArrowheads="1"/>
            </p:cNvSpPr>
            <p:nvPr/>
          </p:nvSpPr>
          <p:spPr bwMode="auto">
            <a:xfrm>
              <a:off x="4610" y="1639"/>
              <a:ext cx="302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08" name="Rectangle 13"/>
            <p:cNvSpPr>
              <a:spLocks noChangeArrowheads="1"/>
            </p:cNvSpPr>
            <p:nvPr/>
          </p:nvSpPr>
          <p:spPr bwMode="auto">
            <a:xfrm>
              <a:off x="4902" y="1639"/>
              <a:ext cx="727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 operations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09" name="Rectangle 14"/>
            <p:cNvSpPr>
              <a:spLocks noChangeArrowheads="1"/>
            </p:cNvSpPr>
            <p:nvPr/>
          </p:nvSpPr>
          <p:spPr bwMode="auto">
            <a:xfrm>
              <a:off x="2601" y="1854"/>
              <a:ext cx="3087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does not depend on the order in which they are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10" name="Rectangle 15"/>
            <p:cNvSpPr>
              <a:spLocks noChangeArrowheads="1"/>
            </p:cNvSpPr>
            <p:nvPr/>
          </p:nvSpPr>
          <p:spPr bwMode="auto">
            <a:xfrm>
              <a:off x="2601" y="2068"/>
              <a:ext cx="585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executed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11" name="Rectangle 16"/>
            <p:cNvSpPr>
              <a:spLocks noChangeArrowheads="1"/>
            </p:cNvSpPr>
            <p:nvPr/>
          </p:nvSpPr>
          <p:spPr bwMode="auto">
            <a:xfrm>
              <a:off x="484" y="2283"/>
              <a:ext cx="302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12" name="Rectangle 17"/>
            <p:cNvSpPr>
              <a:spLocks noChangeArrowheads="1"/>
            </p:cNvSpPr>
            <p:nvPr/>
          </p:nvSpPr>
          <p:spPr bwMode="auto">
            <a:xfrm>
              <a:off x="1296" y="2283"/>
              <a:ext cx="338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13" name="Rectangle 18"/>
            <p:cNvSpPr>
              <a:spLocks noChangeArrowheads="1"/>
            </p:cNvSpPr>
            <p:nvPr/>
          </p:nvSpPr>
          <p:spPr bwMode="auto">
            <a:xfrm>
              <a:off x="1941" y="2283"/>
              <a:ext cx="257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Yes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14" name="Rectangle 19"/>
            <p:cNvSpPr>
              <a:spLocks noChangeArrowheads="1"/>
            </p:cNvSpPr>
            <p:nvPr/>
          </p:nvSpPr>
          <p:spPr bwMode="auto">
            <a:xfrm>
              <a:off x="2601" y="2283"/>
              <a:ext cx="1539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Because the effect of a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15" name="Rectangle 20"/>
            <p:cNvSpPr>
              <a:spLocks noChangeArrowheads="1"/>
            </p:cNvSpPr>
            <p:nvPr/>
          </p:nvSpPr>
          <p:spPr bwMode="auto">
            <a:xfrm>
              <a:off x="4150" y="2283"/>
              <a:ext cx="301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16" name="Rectangle 21"/>
            <p:cNvSpPr>
              <a:spLocks noChangeArrowheads="1"/>
            </p:cNvSpPr>
            <p:nvPr/>
          </p:nvSpPr>
          <p:spPr bwMode="auto">
            <a:xfrm>
              <a:off x="4441" y="2283"/>
              <a:ext cx="435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 and a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17" name="Rectangle 22"/>
            <p:cNvSpPr>
              <a:spLocks noChangeArrowheads="1"/>
            </p:cNvSpPr>
            <p:nvPr/>
          </p:nvSpPr>
          <p:spPr bwMode="auto">
            <a:xfrm>
              <a:off x="4887" y="2283"/>
              <a:ext cx="338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18" name="Rectangle 23"/>
            <p:cNvSpPr>
              <a:spLocks noChangeArrowheads="1"/>
            </p:cNvSpPr>
            <p:nvPr/>
          </p:nvSpPr>
          <p:spPr bwMode="auto">
            <a:xfrm>
              <a:off x="5224" y="2283"/>
              <a:ext cx="662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 operation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19" name="Rectangle 24"/>
            <p:cNvSpPr>
              <a:spLocks noChangeArrowheads="1"/>
            </p:cNvSpPr>
            <p:nvPr/>
          </p:nvSpPr>
          <p:spPr bwMode="auto">
            <a:xfrm>
              <a:off x="2601" y="2498"/>
              <a:ext cx="2577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depends on the order of their execution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20" name="Rectangle 25"/>
            <p:cNvSpPr>
              <a:spLocks noChangeArrowheads="1"/>
            </p:cNvSpPr>
            <p:nvPr/>
          </p:nvSpPr>
          <p:spPr bwMode="auto">
            <a:xfrm>
              <a:off x="5116" y="2498"/>
              <a:ext cx="82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 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21" name="Rectangle 26"/>
            <p:cNvSpPr>
              <a:spLocks noChangeArrowheads="1"/>
            </p:cNvSpPr>
            <p:nvPr/>
          </p:nvSpPr>
          <p:spPr bwMode="auto">
            <a:xfrm>
              <a:off x="484" y="2712"/>
              <a:ext cx="338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22" name="Rectangle 27"/>
            <p:cNvSpPr>
              <a:spLocks noChangeArrowheads="1"/>
            </p:cNvSpPr>
            <p:nvPr/>
          </p:nvSpPr>
          <p:spPr bwMode="auto">
            <a:xfrm>
              <a:off x="1296" y="2712"/>
              <a:ext cx="338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23" name="Rectangle 28"/>
            <p:cNvSpPr>
              <a:spLocks noChangeArrowheads="1"/>
            </p:cNvSpPr>
            <p:nvPr/>
          </p:nvSpPr>
          <p:spPr bwMode="auto">
            <a:xfrm>
              <a:off x="1941" y="2712"/>
              <a:ext cx="256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Yes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24" name="Rectangle 29"/>
            <p:cNvSpPr>
              <a:spLocks noChangeArrowheads="1"/>
            </p:cNvSpPr>
            <p:nvPr/>
          </p:nvSpPr>
          <p:spPr bwMode="auto">
            <a:xfrm>
              <a:off x="2601" y="2712"/>
              <a:ext cx="2014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Because the effect of a pair of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25" name="Rectangle 30"/>
            <p:cNvSpPr>
              <a:spLocks noChangeArrowheads="1"/>
            </p:cNvSpPr>
            <p:nvPr/>
          </p:nvSpPr>
          <p:spPr bwMode="auto">
            <a:xfrm>
              <a:off x="4610" y="2712"/>
              <a:ext cx="338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26" name="Rectangle 31"/>
            <p:cNvSpPr>
              <a:spLocks noChangeArrowheads="1"/>
            </p:cNvSpPr>
            <p:nvPr/>
          </p:nvSpPr>
          <p:spPr bwMode="auto">
            <a:xfrm>
              <a:off x="4948" y="2712"/>
              <a:ext cx="726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 operations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27" name="Rectangle 32"/>
            <p:cNvSpPr>
              <a:spLocks noChangeArrowheads="1"/>
            </p:cNvSpPr>
            <p:nvPr/>
          </p:nvSpPr>
          <p:spPr bwMode="auto">
            <a:xfrm>
              <a:off x="2601" y="2927"/>
              <a:ext cx="2577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depends on the order of their execution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28" name="Rectangle 33"/>
            <p:cNvSpPr>
              <a:spLocks noChangeArrowheads="1"/>
            </p:cNvSpPr>
            <p:nvPr/>
          </p:nvSpPr>
          <p:spPr bwMode="auto">
            <a:xfrm>
              <a:off x="5116" y="2927"/>
              <a:ext cx="82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 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29" name="Line 34"/>
            <p:cNvSpPr>
              <a:spLocks noChangeShapeType="1"/>
            </p:cNvSpPr>
            <p:nvPr/>
          </p:nvSpPr>
          <p:spPr bwMode="auto">
            <a:xfrm>
              <a:off x="341" y="1117"/>
              <a:ext cx="55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0" name="Line 35"/>
            <p:cNvSpPr>
              <a:spLocks noChangeShapeType="1"/>
            </p:cNvSpPr>
            <p:nvPr/>
          </p:nvSpPr>
          <p:spPr bwMode="auto">
            <a:xfrm>
              <a:off x="341" y="1568"/>
              <a:ext cx="55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1" name="Line 36"/>
            <p:cNvSpPr>
              <a:spLocks noChangeShapeType="1"/>
            </p:cNvSpPr>
            <p:nvPr/>
          </p:nvSpPr>
          <p:spPr bwMode="auto">
            <a:xfrm>
              <a:off x="341" y="3161"/>
              <a:ext cx="55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6400" y="838200"/>
            <a:ext cx="8001000" cy="5486400"/>
          </a:xfrm>
        </p:spPr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sz="180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smtClean="0">
                <a:latin typeface="Arial" charset="0"/>
                <a:ea typeface="ＭＳ Ｐゴシック" charset="0"/>
                <a:cs typeface="ＭＳ Ｐゴシック" charset="0"/>
              </a:rPr>
              <a:t>An interleaving of the operations of 2 or more transactions is said to be </a:t>
            </a:r>
            <a:r>
              <a:rPr lang="en-US" sz="2000" smtClean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serially equivalent </a:t>
            </a:r>
            <a:r>
              <a:rPr lang="en-US" sz="2000" smtClean="0">
                <a:latin typeface="Arial" charset="0"/>
                <a:ea typeface="ＭＳ Ｐゴシック" charset="0"/>
                <a:cs typeface="ＭＳ Ｐゴシック" charset="0"/>
              </a:rPr>
              <a:t>if the combined effect is the same as if these transactions had been performed sequentially (in some order).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endParaRPr lang="en-US" sz="200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endParaRPr lang="en-US" sz="200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   </a:t>
            </a:r>
            <a:r>
              <a:rPr lang="en-US" u="sng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Transaction T1  </a:t>
            </a:r>
            <a:r>
              <a:rPr lang="en-US" u="sng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            Transaction T2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6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balance = b.getBalance()</a:t>
            </a: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6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b.setBalance = (balance*1.1)</a:t>
            </a:r>
            <a:endParaRPr lang="en-US" sz="1600" smtClean="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60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       	   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60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                                                           balance = b.getBalance()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6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				       	   </a:t>
            </a:r>
            <a:r>
              <a:rPr lang="en-US" sz="16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b.setBalance(balance*1.1)</a:t>
            </a:r>
            <a:endParaRPr lang="en-US" sz="1600" smtClean="0">
              <a:solidFill>
                <a:schemeClr val="bg2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6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a.withdraw(balance* 0.1)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6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	        	   c.withdraw(balance*0.1)</a:t>
            </a:r>
          </a:p>
          <a:p>
            <a:pPr marL="63500" indent="-63500">
              <a:lnSpc>
                <a:spcPct val="13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800" smtClean="0">
                <a:latin typeface="Arial" charset="0"/>
                <a:ea typeface="ＭＳ Ｐゴシック" charset="0"/>
                <a:cs typeface="ＭＳ Ｐゴシック" charset="0"/>
              </a:rPr>
              <a:t>	 </a:t>
            </a:r>
          </a:p>
          <a:p>
            <a:pPr marL="63500" indent="-63500">
              <a:lnSpc>
                <a:spcPct val="11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endParaRPr lang="en-US" sz="160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6" name="Line 3"/>
          <p:cNvSpPr>
            <a:spLocks noChangeShapeType="1"/>
          </p:cNvSpPr>
          <p:nvPr/>
        </p:nvSpPr>
        <p:spPr bwMode="auto">
          <a:xfrm>
            <a:off x="4229100" y="3187700"/>
            <a:ext cx="12700" cy="2857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8420" name="Rectangle 4"/>
          <p:cNvSpPr>
            <a:spLocks noGrp="1" noChangeArrowheads="1"/>
          </p:cNvSpPr>
          <p:nvPr>
            <p:ph type="title"/>
          </p:nvPr>
        </p:nvSpPr>
        <p:spPr>
          <a:xfrm>
            <a:off x="188913" y="182563"/>
            <a:ext cx="8575675" cy="5270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Concurrency Control: </a:t>
            </a:r>
            <a:r>
              <a:rPr lang="ja-JP" altLang="en-US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Serial Equivalence</a:t>
            </a:r>
            <a:r>
              <a:rPr lang="ja-JP" altLang="en-US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4114800" y="23495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31749" name="Text Box 6"/>
          <p:cNvSpPr txBox="1">
            <a:spLocks noChangeArrowheads="1"/>
          </p:cNvSpPr>
          <p:nvPr/>
        </p:nvSpPr>
        <p:spPr bwMode="auto">
          <a:xfrm>
            <a:off x="5524500" y="23368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200</a:t>
            </a:r>
          </a:p>
        </p:txBody>
      </p:sp>
      <p:sp>
        <p:nvSpPr>
          <p:cNvPr id="31750" name="Text Box 7"/>
          <p:cNvSpPr txBox="1">
            <a:spLocks noChangeArrowheads="1"/>
          </p:cNvSpPr>
          <p:nvPr/>
        </p:nvSpPr>
        <p:spPr bwMode="auto">
          <a:xfrm>
            <a:off x="6921500" y="23368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300</a:t>
            </a:r>
          </a:p>
        </p:txBody>
      </p:sp>
      <p:sp>
        <p:nvSpPr>
          <p:cNvPr id="31751" name="Text Box 8"/>
          <p:cNvSpPr txBox="1">
            <a:spLocks noChangeArrowheads="1"/>
          </p:cNvSpPr>
          <p:nvPr/>
        </p:nvSpPr>
        <p:spPr bwMode="auto">
          <a:xfrm>
            <a:off x="3695700" y="23622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31752" name="Text Box 9"/>
          <p:cNvSpPr txBox="1">
            <a:spLocks noChangeArrowheads="1"/>
          </p:cNvSpPr>
          <p:nvPr/>
        </p:nvSpPr>
        <p:spPr bwMode="auto">
          <a:xfrm>
            <a:off x="5181600" y="23495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31753" name="Text Box 10"/>
          <p:cNvSpPr txBox="1">
            <a:spLocks noChangeArrowheads="1"/>
          </p:cNvSpPr>
          <p:nvPr/>
        </p:nvSpPr>
        <p:spPr bwMode="auto">
          <a:xfrm>
            <a:off x="6578600" y="23495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31754" name="Text Box 11"/>
          <p:cNvSpPr txBox="1">
            <a:spLocks noChangeArrowheads="1"/>
          </p:cNvSpPr>
          <p:nvPr/>
        </p:nvSpPr>
        <p:spPr bwMode="auto">
          <a:xfrm>
            <a:off x="7747000" y="54483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278</a:t>
            </a:r>
          </a:p>
        </p:txBody>
      </p:sp>
      <p:sp>
        <p:nvSpPr>
          <p:cNvPr id="31755" name="Text Box 12"/>
          <p:cNvSpPr txBox="1">
            <a:spLocks noChangeArrowheads="1"/>
          </p:cNvSpPr>
          <p:nvPr/>
        </p:nvSpPr>
        <p:spPr bwMode="auto">
          <a:xfrm>
            <a:off x="7378700" y="54610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31756" name="Text Box 13"/>
          <p:cNvSpPr txBox="1">
            <a:spLocks noChangeArrowheads="1"/>
          </p:cNvSpPr>
          <p:nvPr/>
        </p:nvSpPr>
        <p:spPr bwMode="auto">
          <a:xfrm>
            <a:off x="3797300" y="5130800"/>
            <a:ext cx="508000" cy="3397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31757" name="Text Box 14"/>
          <p:cNvSpPr txBox="1">
            <a:spLocks noChangeArrowheads="1"/>
          </p:cNvSpPr>
          <p:nvPr/>
        </p:nvSpPr>
        <p:spPr bwMode="auto">
          <a:xfrm>
            <a:off x="7734300" y="47244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242</a:t>
            </a:r>
          </a:p>
        </p:txBody>
      </p:sp>
      <p:sp>
        <p:nvSpPr>
          <p:cNvPr id="31758" name="Text Box 15"/>
          <p:cNvSpPr txBox="1">
            <a:spLocks noChangeArrowheads="1"/>
          </p:cNvSpPr>
          <p:nvPr/>
        </p:nvSpPr>
        <p:spPr bwMode="auto">
          <a:xfrm>
            <a:off x="7391400" y="47371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31759" name="Line 16"/>
          <p:cNvSpPr>
            <a:spLocks noChangeShapeType="1"/>
          </p:cNvSpPr>
          <p:nvPr/>
        </p:nvSpPr>
        <p:spPr bwMode="auto">
          <a:xfrm>
            <a:off x="736600" y="6057900"/>
            <a:ext cx="6794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Text Box 17"/>
          <p:cNvSpPr txBox="1">
            <a:spLocks noChangeArrowheads="1"/>
          </p:cNvSpPr>
          <p:nvPr/>
        </p:nvSpPr>
        <p:spPr bwMode="auto">
          <a:xfrm>
            <a:off x="3784600" y="4025900"/>
            <a:ext cx="508000" cy="3397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31761" name="Text Box 18"/>
          <p:cNvSpPr txBox="1">
            <a:spLocks noChangeArrowheads="1"/>
          </p:cNvSpPr>
          <p:nvPr/>
        </p:nvSpPr>
        <p:spPr bwMode="auto">
          <a:xfrm>
            <a:off x="4127500" y="40132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220</a:t>
            </a:r>
          </a:p>
        </p:txBody>
      </p:sp>
      <p:sp>
        <p:nvSpPr>
          <p:cNvPr id="31762" name="Text Box 19"/>
          <p:cNvSpPr txBox="1">
            <a:spLocks noChangeArrowheads="1"/>
          </p:cNvSpPr>
          <p:nvPr/>
        </p:nvSpPr>
        <p:spPr bwMode="auto">
          <a:xfrm>
            <a:off x="4152900" y="51181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80</a:t>
            </a:r>
          </a:p>
        </p:txBody>
      </p:sp>
      <p:sp>
        <p:nvSpPr>
          <p:cNvPr id="31763" name="Text Box 20"/>
          <p:cNvSpPr txBox="1">
            <a:spLocks noChangeArrowheads="1"/>
          </p:cNvSpPr>
          <p:nvPr/>
        </p:nvSpPr>
        <p:spPr bwMode="auto">
          <a:xfrm>
            <a:off x="6003925" y="3495675"/>
            <a:ext cx="2505075" cy="47625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b="1"/>
              <a:t>== T1 (complete) followed</a:t>
            </a:r>
          </a:p>
          <a:p>
            <a:r>
              <a:rPr lang="en-US" b="1"/>
              <a:t>	by T2 (complete)</a:t>
            </a:r>
          </a:p>
        </p:txBody>
      </p:sp>
      <p:sp>
        <p:nvSpPr>
          <p:cNvPr id="31764" name="Line 33"/>
          <p:cNvSpPr>
            <a:spLocks noChangeShapeType="1"/>
          </p:cNvSpPr>
          <p:nvPr/>
        </p:nvSpPr>
        <p:spPr bwMode="auto">
          <a:xfrm>
            <a:off x="3279775" y="4137025"/>
            <a:ext cx="914400" cy="696913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stealth" w="sm" len="lg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5" name="Line 34"/>
          <p:cNvSpPr>
            <a:spLocks noChangeShapeType="1"/>
          </p:cNvSpPr>
          <p:nvPr/>
        </p:nvSpPr>
        <p:spPr bwMode="auto">
          <a:xfrm>
            <a:off x="3271838" y="3636963"/>
            <a:ext cx="914400" cy="1176337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stealth" w="sm" len="lg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6" name="Line 35"/>
          <p:cNvSpPr>
            <a:spLocks noChangeShapeType="1"/>
          </p:cNvSpPr>
          <p:nvPr/>
        </p:nvSpPr>
        <p:spPr bwMode="auto">
          <a:xfrm>
            <a:off x="3308350" y="4064000"/>
            <a:ext cx="900113" cy="46513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stealth" w="sm" len="lg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7" name="Text Box 36"/>
          <p:cNvSpPr txBox="1">
            <a:spLocks noChangeArrowheads="1"/>
          </p:cNvSpPr>
          <p:nvPr/>
        </p:nvSpPr>
        <p:spPr bwMode="auto">
          <a:xfrm>
            <a:off x="2608263" y="6086475"/>
            <a:ext cx="2579687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Pairs of Conflicting Operations</a:t>
            </a:r>
          </a:p>
        </p:txBody>
      </p:sp>
      <p:sp>
        <p:nvSpPr>
          <p:cNvPr id="31768" name="Line 37"/>
          <p:cNvSpPr>
            <a:spLocks noChangeShapeType="1"/>
          </p:cNvSpPr>
          <p:nvPr/>
        </p:nvSpPr>
        <p:spPr bwMode="auto">
          <a:xfrm flipH="1">
            <a:off x="3279775" y="4572000"/>
            <a:ext cx="436563" cy="1538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88913" y="228600"/>
            <a:ext cx="6203950" cy="5270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Conflicting Operators Example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4200" y="838200"/>
            <a:ext cx="8001000" cy="5372100"/>
          </a:xfrm>
        </p:spPr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u="sng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Transaction T1    </a:t>
            </a:r>
            <a:r>
              <a:rPr lang="en-US" u="sng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Transaction T2 </a:t>
            </a:r>
          </a:p>
          <a:p>
            <a:pPr marL="63500" indent="-63500">
              <a:lnSpc>
                <a:spcPct val="7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8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		x= a.read()</a:t>
            </a:r>
            <a:r>
              <a:rPr lang="en-US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  <a:p>
            <a:pPr marL="63500" indent="-63500">
              <a:lnSpc>
                <a:spcPct val="7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en-US" sz="18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a.write(20)</a:t>
            </a:r>
            <a:r>
              <a:rPr lang="en-US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       				       					</a:t>
            </a:r>
            <a:r>
              <a:rPr lang="en-US" sz="18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y = b.read()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8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						</a:t>
            </a:r>
            <a:r>
              <a:rPr lang="en-US" sz="18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b.write(30)</a:t>
            </a:r>
            <a:r>
              <a:rPr lang="en-US" sz="18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	       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8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		b.write(x)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8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			z = a.read()			        </a:t>
            </a:r>
          </a:p>
          <a:p>
            <a:pPr marL="63500" indent="-63500"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en-US" sz="18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x= a.read()</a:t>
            </a:r>
            <a:r>
              <a:rPr lang="en-US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  <a:p>
            <a:pPr marL="63500" indent="-63500">
              <a:lnSpc>
                <a:spcPct val="7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en-US" sz="18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a.write(20)</a:t>
            </a:r>
            <a:r>
              <a:rPr lang="en-US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       				       					</a:t>
            </a:r>
            <a:r>
              <a:rPr lang="en-US" sz="18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z = a.read()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8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		b.write(x)	       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8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						</a:t>
            </a:r>
            <a:r>
              <a:rPr lang="en-US" sz="18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y = b.read()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8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			b.write(30)	</a:t>
            </a:r>
            <a:endParaRPr lang="en-US" sz="180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795" name="Line 21"/>
          <p:cNvSpPr>
            <a:spLocks noChangeShapeType="1"/>
          </p:cNvSpPr>
          <p:nvPr/>
        </p:nvSpPr>
        <p:spPr bwMode="auto">
          <a:xfrm>
            <a:off x="736600" y="3429000"/>
            <a:ext cx="6096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6" name="Line 22"/>
          <p:cNvSpPr>
            <a:spLocks noChangeShapeType="1"/>
          </p:cNvSpPr>
          <p:nvPr/>
        </p:nvSpPr>
        <p:spPr bwMode="auto">
          <a:xfrm>
            <a:off x="3746500" y="1016000"/>
            <a:ext cx="0" cy="4800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Line 23"/>
          <p:cNvSpPr>
            <a:spLocks noChangeShapeType="1"/>
          </p:cNvSpPr>
          <p:nvPr/>
        </p:nvSpPr>
        <p:spPr bwMode="auto">
          <a:xfrm>
            <a:off x="749300" y="3657600"/>
            <a:ext cx="6096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8" name="Oval 29"/>
          <p:cNvSpPr>
            <a:spLocks noChangeArrowheads="1"/>
          </p:cNvSpPr>
          <p:nvPr/>
        </p:nvSpPr>
        <p:spPr bwMode="auto">
          <a:xfrm>
            <a:off x="5016500" y="3111500"/>
            <a:ext cx="139700" cy="127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323" name="Text Box 35"/>
          <p:cNvSpPr txBox="1">
            <a:spLocks noChangeArrowheads="1"/>
          </p:cNvSpPr>
          <p:nvPr/>
        </p:nvSpPr>
        <p:spPr bwMode="auto">
          <a:xfrm>
            <a:off x="6870700" y="4000500"/>
            <a:ext cx="149860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 Serially equivalent interleaving of operations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(why?)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2844800" y="1346200"/>
            <a:ext cx="5562600" cy="1828800"/>
            <a:chOff x="1792" y="848"/>
            <a:chExt cx="3504" cy="1152"/>
          </a:xfrm>
        </p:grpSpPr>
        <p:sp>
          <p:nvSpPr>
            <p:cNvPr id="33802" name="Text Box 34"/>
            <p:cNvSpPr txBox="1">
              <a:spLocks noChangeArrowheads="1"/>
            </p:cNvSpPr>
            <p:nvPr/>
          </p:nvSpPr>
          <p:spPr bwMode="auto">
            <a:xfrm>
              <a:off x="2312" y="1248"/>
              <a:ext cx="808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/>
                <a:t>Conflicting Ops.</a:t>
              </a:r>
            </a:p>
          </p:txBody>
        </p:sp>
        <p:grpSp>
          <p:nvGrpSpPr>
            <p:cNvPr id="33803" name="Group 40"/>
            <p:cNvGrpSpPr>
              <a:grpSpLocks/>
            </p:cNvGrpSpPr>
            <p:nvPr/>
          </p:nvGrpSpPr>
          <p:grpSpPr bwMode="auto">
            <a:xfrm>
              <a:off x="1792" y="848"/>
              <a:ext cx="3504" cy="1152"/>
              <a:chOff x="1792" y="848"/>
              <a:chExt cx="3504" cy="1152"/>
            </a:xfrm>
          </p:grpSpPr>
          <p:sp>
            <p:nvSpPr>
              <p:cNvPr id="33804" name="Text Box 24"/>
              <p:cNvSpPr txBox="1">
                <a:spLocks noChangeArrowheads="1"/>
              </p:cNvSpPr>
              <p:nvPr/>
            </p:nvSpPr>
            <p:spPr bwMode="auto">
              <a:xfrm>
                <a:off x="4352" y="848"/>
                <a:ext cx="944" cy="10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000" i="1">
                    <a:solidFill>
                      <a:schemeClr val="tx1"/>
                    </a:solidFill>
                  </a:rPr>
                  <a:t>Non-</a:t>
                </a:r>
                <a:r>
                  <a:rPr lang="en-US" sz="2000">
                    <a:solidFill>
                      <a:schemeClr val="tx1"/>
                    </a:solidFill>
                  </a:rPr>
                  <a:t>serially equivalent interleaving of operations</a:t>
                </a:r>
              </a:p>
            </p:txBody>
          </p:sp>
          <p:grpSp>
            <p:nvGrpSpPr>
              <p:cNvPr id="33805" name="Group 39"/>
              <p:cNvGrpSpPr>
                <a:grpSpLocks/>
              </p:cNvGrpSpPr>
              <p:nvPr/>
            </p:nvGrpSpPr>
            <p:grpSpPr bwMode="auto">
              <a:xfrm>
                <a:off x="1792" y="1128"/>
                <a:ext cx="1448" cy="872"/>
                <a:chOff x="1792" y="1128"/>
                <a:chExt cx="1448" cy="872"/>
              </a:xfrm>
            </p:grpSpPr>
            <p:sp>
              <p:nvSpPr>
                <p:cNvPr id="33806" name="Oval 28"/>
                <p:cNvSpPr>
                  <a:spLocks noChangeArrowheads="1"/>
                </p:cNvSpPr>
                <p:nvPr/>
              </p:nvSpPr>
              <p:spPr bwMode="auto">
                <a:xfrm>
                  <a:off x="1832" y="1128"/>
                  <a:ext cx="88" cy="8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med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cxnSp>
              <p:nvCxnSpPr>
                <p:cNvPr id="33807" name="AutoShape 30"/>
                <p:cNvCxnSpPr>
                  <a:cxnSpLocks noChangeShapeType="1"/>
                  <a:stCxn id="33806" idx="5"/>
                  <a:endCxn id="33798" idx="2"/>
                </p:cNvCxnSpPr>
                <p:nvPr/>
              </p:nvCxnSpPr>
              <p:spPr bwMode="auto">
                <a:xfrm>
                  <a:off x="1907" y="1196"/>
                  <a:ext cx="1253" cy="804"/>
                </a:xfrm>
                <a:prstGeom prst="straightConnector1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sp>
              <p:nvSpPr>
                <p:cNvPr id="33808" name="Oval 31"/>
                <p:cNvSpPr>
                  <a:spLocks noChangeArrowheads="1"/>
                </p:cNvSpPr>
                <p:nvPr/>
              </p:nvSpPr>
              <p:spPr bwMode="auto">
                <a:xfrm>
                  <a:off x="3152" y="1496"/>
                  <a:ext cx="88" cy="8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med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9" name="Oval 32"/>
                <p:cNvSpPr>
                  <a:spLocks noChangeArrowheads="1"/>
                </p:cNvSpPr>
                <p:nvPr/>
              </p:nvSpPr>
              <p:spPr bwMode="auto">
                <a:xfrm>
                  <a:off x="1792" y="1736"/>
                  <a:ext cx="88" cy="8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med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cxnSp>
              <p:nvCxnSpPr>
                <p:cNvPr id="33810" name="AutoShape 33"/>
                <p:cNvCxnSpPr>
                  <a:cxnSpLocks noChangeShapeType="1"/>
                  <a:endCxn id="33809" idx="6"/>
                </p:cNvCxnSpPr>
                <p:nvPr/>
              </p:nvCxnSpPr>
              <p:spPr bwMode="auto">
                <a:xfrm flipH="1">
                  <a:off x="1880" y="1432"/>
                  <a:ext cx="1352" cy="344"/>
                </a:xfrm>
                <a:prstGeom prst="straightConnector1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sp>
              <p:nvSpPr>
                <p:cNvPr id="33811" name="Oval 36"/>
                <p:cNvSpPr>
                  <a:spLocks noChangeArrowheads="1"/>
                </p:cNvSpPr>
                <p:nvPr/>
              </p:nvSpPr>
              <p:spPr bwMode="auto">
                <a:xfrm>
                  <a:off x="3152" y="1312"/>
                  <a:ext cx="88" cy="8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med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12" name="Line 37"/>
                <p:cNvSpPr>
                  <a:spLocks noChangeShapeType="1"/>
                </p:cNvSpPr>
                <p:nvPr/>
              </p:nvSpPr>
              <p:spPr bwMode="auto">
                <a:xfrm>
                  <a:off x="3200" y="1384"/>
                  <a:ext cx="0" cy="112"/>
                </a:xfrm>
                <a:prstGeom prst="line">
                  <a:avLst/>
                </a:prstGeom>
                <a:noFill/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3801" name="Line 38"/>
          <p:cNvSpPr>
            <a:spLocks noChangeShapeType="1"/>
          </p:cNvSpPr>
          <p:nvPr/>
        </p:nvSpPr>
        <p:spPr bwMode="auto">
          <a:xfrm flipV="1">
            <a:off x="5016500" y="2286000"/>
            <a:ext cx="38100" cy="25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0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0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323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90513" y="411163"/>
            <a:ext cx="6432550" cy="527050"/>
          </a:xfrm>
        </p:spPr>
        <p:txBody>
          <a:bodyPr/>
          <a:lstStyle/>
          <a:p>
            <a:pPr>
              <a:defRPr/>
            </a:pPr>
            <a:r>
              <a:rPr lang="en-GB" smtClean="0"/>
              <a:t>Inconsistent Retrievals Problem</a:t>
            </a:r>
            <a:endParaRPr lang="en-GB" dirty="0"/>
          </a:p>
        </p:txBody>
      </p:sp>
      <p:grpSp>
        <p:nvGrpSpPr>
          <p:cNvPr id="35842" name="Group 3"/>
          <p:cNvGrpSpPr>
            <a:grpSpLocks/>
          </p:cNvGrpSpPr>
          <p:nvPr/>
        </p:nvGrpSpPr>
        <p:grpSpPr bwMode="auto">
          <a:xfrm>
            <a:off x="431800" y="1647825"/>
            <a:ext cx="8342313" cy="3773488"/>
            <a:chOff x="295" y="1158"/>
            <a:chExt cx="5476" cy="2257"/>
          </a:xfrm>
        </p:grpSpPr>
        <p:sp>
          <p:nvSpPr>
            <p:cNvPr id="35846" name="Rectangle 4"/>
            <p:cNvSpPr>
              <a:spLocks noChangeArrowheads="1"/>
            </p:cNvSpPr>
            <p:nvPr/>
          </p:nvSpPr>
          <p:spPr bwMode="auto">
            <a:xfrm>
              <a:off x="439" y="1181"/>
              <a:ext cx="90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charset="0"/>
                </a:rPr>
                <a:t>Transaction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47" name="Rectangle 5"/>
            <p:cNvSpPr>
              <a:spLocks noChangeArrowheads="1"/>
            </p:cNvSpPr>
            <p:nvPr/>
          </p:nvSpPr>
          <p:spPr bwMode="auto">
            <a:xfrm>
              <a:off x="1273" y="1181"/>
              <a:ext cx="11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 i="1">
                  <a:solidFill>
                    <a:srgbClr val="000000"/>
                  </a:solidFill>
                  <a:latin typeface="Times" charset="0"/>
                </a:rPr>
                <a:t>V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48" name="Rectangle 6"/>
            <p:cNvSpPr>
              <a:spLocks noChangeArrowheads="1"/>
            </p:cNvSpPr>
            <p:nvPr/>
          </p:nvSpPr>
          <p:spPr bwMode="auto">
            <a:xfrm>
              <a:off x="1383" y="1181"/>
              <a:ext cx="5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charset="0"/>
                </a:rPr>
                <a:t>: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49" name="Rectangle 7"/>
            <p:cNvSpPr>
              <a:spLocks noChangeArrowheads="1"/>
            </p:cNvSpPr>
            <p:nvPr/>
          </p:nvSpPr>
          <p:spPr bwMode="auto">
            <a:xfrm>
              <a:off x="1430" y="1181"/>
              <a:ext cx="8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charset="0"/>
                </a:rPr>
                <a:t> 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50" name="Rectangle 8"/>
            <p:cNvSpPr>
              <a:spLocks noChangeArrowheads="1"/>
            </p:cNvSpPr>
            <p:nvPr/>
          </p:nvSpPr>
          <p:spPr bwMode="auto">
            <a:xfrm>
              <a:off x="444" y="1405"/>
              <a:ext cx="111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a.withdraw(100)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51" name="Rectangle 9"/>
            <p:cNvSpPr>
              <a:spLocks noChangeArrowheads="1"/>
            </p:cNvSpPr>
            <p:nvPr/>
          </p:nvSpPr>
          <p:spPr bwMode="auto">
            <a:xfrm>
              <a:off x="444" y="1626"/>
              <a:ext cx="96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b.deposit(100)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52" name="Rectangle 10"/>
            <p:cNvSpPr>
              <a:spLocks noChangeArrowheads="1"/>
            </p:cNvSpPr>
            <p:nvPr/>
          </p:nvSpPr>
          <p:spPr bwMode="auto">
            <a:xfrm>
              <a:off x="2954" y="1181"/>
              <a:ext cx="90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charset="0"/>
                </a:rPr>
                <a:t>Transaction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53" name="Rectangle 11"/>
            <p:cNvSpPr>
              <a:spLocks noChangeArrowheads="1"/>
            </p:cNvSpPr>
            <p:nvPr/>
          </p:nvSpPr>
          <p:spPr bwMode="auto">
            <a:xfrm>
              <a:off x="3853" y="1181"/>
              <a:ext cx="14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 i="1">
                  <a:solidFill>
                    <a:srgbClr val="000000"/>
                  </a:solidFill>
                  <a:latin typeface="Times" charset="0"/>
                </a:rPr>
                <a:t>W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54" name="Rectangle 12"/>
            <p:cNvSpPr>
              <a:spLocks noChangeArrowheads="1"/>
            </p:cNvSpPr>
            <p:nvPr/>
          </p:nvSpPr>
          <p:spPr bwMode="auto">
            <a:xfrm>
              <a:off x="3995" y="1177"/>
              <a:ext cx="5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charset="0"/>
                </a:rPr>
                <a:t>: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55" name="Rectangle 13"/>
            <p:cNvSpPr>
              <a:spLocks noChangeArrowheads="1"/>
            </p:cNvSpPr>
            <p:nvPr/>
          </p:nvSpPr>
          <p:spPr bwMode="auto">
            <a:xfrm>
              <a:off x="2954" y="1497"/>
              <a:ext cx="154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aBranch.branchTotal()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56" name="Line 14"/>
            <p:cNvSpPr>
              <a:spLocks noChangeShapeType="1"/>
            </p:cNvSpPr>
            <p:nvPr/>
          </p:nvSpPr>
          <p:spPr bwMode="auto">
            <a:xfrm>
              <a:off x="295" y="1158"/>
              <a:ext cx="2493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7" name="Line 15"/>
            <p:cNvSpPr>
              <a:spLocks noChangeShapeType="1"/>
            </p:cNvSpPr>
            <p:nvPr/>
          </p:nvSpPr>
          <p:spPr bwMode="auto">
            <a:xfrm>
              <a:off x="2804" y="1158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8" name="Line 16"/>
            <p:cNvSpPr>
              <a:spLocks noChangeShapeType="1"/>
            </p:cNvSpPr>
            <p:nvPr/>
          </p:nvSpPr>
          <p:spPr bwMode="auto">
            <a:xfrm>
              <a:off x="2820" y="1158"/>
              <a:ext cx="295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9" name="Line 17"/>
            <p:cNvSpPr>
              <a:spLocks noChangeShapeType="1"/>
            </p:cNvSpPr>
            <p:nvPr/>
          </p:nvSpPr>
          <p:spPr bwMode="auto">
            <a:xfrm>
              <a:off x="2804" y="1174"/>
              <a:ext cx="1" cy="64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0" name="Rectangle 18"/>
            <p:cNvSpPr>
              <a:spLocks noChangeArrowheads="1"/>
            </p:cNvSpPr>
            <p:nvPr/>
          </p:nvSpPr>
          <p:spPr bwMode="auto">
            <a:xfrm>
              <a:off x="444" y="1954"/>
              <a:ext cx="116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a.withdraw(100);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61" name="Rectangle 19"/>
            <p:cNvSpPr>
              <a:spLocks noChangeArrowheads="1"/>
            </p:cNvSpPr>
            <p:nvPr/>
          </p:nvSpPr>
          <p:spPr bwMode="auto">
            <a:xfrm>
              <a:off x="2243" y="1971"/>
              <a:ext cx="33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$100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62" name="Line 20"/>
            <p:cNvSpPr>
              <a:spLocks noChangeShapeType="1"/>
            </p:cNvSpPr>
            <p:nvPr/>
          </p:nvSpPr>
          <p:spPr bwMode="auto">
            <a:xfrm>
              <a:off x="295" y="1836"/>
              <a:ext cx="1910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3" name="Line 21"/>
            <p:cNvSpPr>
              <a:spLocks noChangeShapeType="1"/>
            </p:cNvSpPr>
            <p:nvPr/>
          </p:nvSpPr>
          <p:spPr bwMode="auto">
            <a:xfrm>
              <a:off x="2220" y="1836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4" name="Line 22"/>
            <p:cNvSpPr>
              <a:spLocks noChangeShapeType="1"/>
            </p:cNvSpPr>
            <p:nvPr/>
          </p:nvSpPr>
          <p:spPr bwMode="auto">
            <a:xfrm>
              <a:off x="2236" y="1836"/>
              <a:ext cx="552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5" name="Line 23"/>
            <p:cNvSpPr>
              <a:spLocks noChangeShapeType="1"/>
            </p:cNvSpPr>
            <p:nvPr/>
          </p:nvSpPr>
          <p:spPr bwMode="auto">
            <a:xfrm>
              <a:off x="2804" y="1836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6" name="Line 24"/>
            <p:cNvSpPr>
              <a:spLocks noChangeShapeType="1"/>
            </p:cNvSpPr>
            <p:nvPr/>
          </p:nvSpPr>
          <p:spPr bwMode="auto">
            <a:xfrm>
              <a:off x="2820" y="1836"/>
              <a:ext cx="2273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7" name="Line 25"/>
            <p:cNvSpPr>
              <a:spLocks noChangeShapeType="1"/>
            </p:cNvSpPr>
            <p:nvPr/>
          </p:nvSpPr>
          <p:spPr bwMode="auto">
            <a:xfrm>
              <a:off x="5109" y="1836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8" name="Line 26"/>
            <p:cNvSpPr>
              <a:spLocks noChangeShapeType="1"/>
            </p:cNvSpPr>
            <p:nvPr/>
          </p:nvSpPr>
          <p:spPr bwMode="auto">
            <a:xfrm>
              <a:off x="5124" y="1836"/>
              <a:ext cx="64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9" name="Rectangle 27"/>
            <p:cNvSpPr>
              <a:spLocks noChangeArrowheads="1"/>
            </p:cNvSpPr>
            <p:nvPr/>
          </p:nvSpPr>
          <p:spPr bwMode="auto">
            <a:xfrm>
              <a:off x="2220" y="1852"/>
              <a:ext cx="16" cy="2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0" name="Line 28"/>
            <p:cNvSpPr>
              <a:spLocks noChangeShapeType="1"/>
            </p:cNvSpPr>
            <p:nvPr/>
          </p:nvSpPr>
          <p:spPr bwMode="auto">
            <a:xfrm>
              <a:off x="2804" y="1852"/>
              <a:ext cx="1" cy="253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1" name="Rectangle 29"/>
            <p:cNvSpPr>
              <a:spLocks noChangeArrowheads="1"/>
            </p:cNvSpPr>
            <p:nvPr/>
          </p:nvSpPr>
          <p:spPr bwMode="auto">
            <a:xfrm>
              <a:off x="2954" y="2222"/>
              <a:ext cx="1483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total = a.getBalance()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72" name="Rectangle 30"/>
            <p:cNvSpPr>
              <a:spLocks noChangeArrowheads="1"/>
            </p:cNvSpPr>
            <p:nvPr/>
          </p:nvSpPr>
          <p:spPr bwMode="auto">
            <a:xfrm>
              <a:off x="5132" y="2231"/>
              <a:ext cx="33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$100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73" name="Line 31"/>
            <p:cNvSpPr>
              <a:spLocks noChangeShapeType="1"/>
            </p:cNvSpPr>
            <p:nvPr/>
          </p:nvSpPr>
          <p:spPr bwMode="auto">
            <a:xfrm>
              <a:off x="2804" y="2120"/>
              <a:ext cx="1" cy="253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4" name="Rectangle 32"/>
            <p:cNvSpPr>
              <a:spLocks noChangeArrowheads="1"/>
            </p:cNvSpPr>
            <p:nvPr/>
          </p:nvSpPr>
          <p:spPr bwMode="auto">
            <a:xfrm>
              <a:off x="2954" y="2491"/>
              <a:ext cx="190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total = total+b.getBalance()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75" name="Rectangle 33"/>
            <p:cNvSpPr>
              <a:spLocks noChangeArrowheads="1"/>
            </p:cNvSpPr>
            <p:nvPr/>
          </p:nvSpPr>
          <p:spPr bwMode="auto">
            <a:xfrm>
              <a:off x="5132" y="2499"/>
              <a:ext cx="33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$300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76" name="Line 34"/>
            <p:cNvSpPr>
              <a:spLocks noChangeShapeType="1"/>
            </p:cNvSpPr>
            <p:nvPr/>
          </p:nvSpPr>
          <p:spPr bwMode="auto">
            <a:xfrm>
              <a:off x="2804" y="2389"/>
              <a:ext cx="1" cy="252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7" name="Rectangle 35"/>
            <p:cNvSpPr>
              <a:spLocks noChangeArrowheads="1"/>
            </p:cNvSpPr>
            <p:nvPr/>
          </p:nvSpPr>
          <p:spPr bwMode="auto">
            <a:xfrm>
              <a:off x="2954" y="2759"/>
              <a:ext cx="1891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total = total+c.getBalance()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78" name="Line 36"/>
            <p:cNvSpPr>
              <a:spLocks noChangeShapeType="1"/>
            </p:cNvSpPr>
            <p:nvPr/>
          </p:nvSpPr>
          <p:spPr bwMode="auto">
            <a:xfrm>
              <a:off x="2804" y="2657"/>
              <a:ext cx="1" cy="252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9" name="Rectangle 37"/>
            <p:cNvSpPr>
              <a:spLocks noChangeArrowheads="1"/>
            </p:cNvSpPr>
            <p:nvPr/>
          </p:nvSpPr>
          <p:spPr bwMode="auto">
            <a:xfrm>
              <a:off x="444" y="3027"/>
              <a:ext cx="96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b.deposit(100)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80" name="Rectangle 38"/>
            <p:cNvSpPr>
              <a:spLocks noChangeArrowheads="1"/>
            </p:cNvSpPr>
            <p:nvPr/>
          </p:nvSpPr>
          <p:spPr bwMode="auto">
            <a:xfrm>
              <a:off x="2243" y="3044"/>
              <a:ext cx="33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$300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5881" name="Line 39"/>
            <p:cNvSpPr>
              <a:spLocks noChangeShapeType="1"/>
            </p:cNvSpPr>
            <p:nvPr/>
          </p:nvSpPr>
          <p:spPr bwMode="auto">
            <a:xfrm>
              <a:off x="2804" y="2925"/>
              <a:ext cx="1" cy="253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2" name="Line 40"/>
            <p:cNvSpPr>
              <a:spLocks noChangeShapeType="1"/>
            </p:cNvSpPr>
            <p:nvPr/>
          </p:nvSpPr>
          <p:spPr bwMode="auto">
            <a:xfrm>
              <a:off x="295" y="3414"/>
              <a:ext cx="1910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3" name="Rectangle 41"/>
            <p:cNvSpPr>
              <a:spLocks noChangeArrowheads="1"/>
            </p:cNvSpPr>
            <p:nvPr/>
          </p:nvSpPr>
          <p:spPr bwMode="auto">
            <a:xfrm>
              <a:off x="2220" y="3193"/>
              <a:ext cx="16" cy="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4" name="Line 42"/>
            <p:cNvSpPr>
              <a:spLocks noChangeShapeType="1"/>
            </p:cNvSpPr>
            <p:nvPr/>
          </p:nvSpPr>
          <p:spPr bwMode="auto">
            <a:xfrm>
              <a:off x="2220" y="3414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5" name="Line 43"/>
            <p:cNvSpPr>
              <a:spLocks noChangeShapeType="1"/>
            </p:cNvSpPr>
            <p:nvPr/>
          </p:nvSpPr>
          <p:spPr bwMode="auto">
            <a:xfrm>
              <a:off x="2236" y="3414"/>
              <a:ext cx="552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6" name="Line 44"/>
            <p:cNvSpPr>
              <a:spLocks noChangeShapeType="1"/>
            </p:cNvSpPr>
            <p:nvPr/>
          </p:nvSpPr>
          <p:spPr bwMode="auto">
            <a:xfrm>
              <a:off x="2804" y="3193"/>
              <a:ext cx="1" cy="205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7" name="Line 45"/>
            <p:cNvSpPr>
              <a:spLocks noChangeShapeType="1"/>
            </p:cNvSpPr>
            <p:nvPr/>
          </p:nvSpPr>
          <p:spPr bwMode="auto">
            <a:xfrm>
              <a:off x="2804" y="3414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8" name="Line 46"/>
            <p:cNvSpPr>
              <a:spLocks noChangeShapeType="1"/>
            </p:cNvSpPr>
            <p:nvPr/>
          </p:nvSpPr>
          <p:spPr bwMode="auto">
            <a:xfrm>
              <a:off x="2820" y="3414"/>
              <a:ext cx="2273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9" name="Rectangle 47"/>
            <p:cNvSpPr>
              <a:spLocks noChangeArrowheads="1"/>
            </p:cNvSpPr>
            <p:nvPr/>
          </p:nvSpPr>
          <p:spPr bwMode="auto">
            <a:xfrm>
              <a:off x="5109" y="3193"/>
              <a:ext cx="15" cy="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90" name="Line 48"/>
            <p:cNvSpPr>
              <a:spLocks noChangeShapeType="1"/>
            </p:cNvSpPr>
            <p:nvPr/>
          </p:nvSpPr>
          <p:spPr bwMode="auto">
            <a:xfrm>
              <a:off x="5109" y="3414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91" name="Line 49"/>
            <p:cNvSpPr>
              <a:spLocks noChangeShapeType="1"/>
            </p:cNvSpPr>
            <p:nvPr/>
          </p:nvSpPr>
          <p:spPr bwMode="auto">
            <a:xfrm>
              <a:off x="5124" y="3414"/>
              <a:ext cx="64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5892" name="Group 50"/>
            <p:cNvGrpSpPr>
              <a:grpSpLocks/>
            </p:cNvGrpSpPr>
            <p:nvPr/>
          </p:nvGrpSpPr>
          <p:grpSpPr bwMode="auto">
            <a:xfrm>
              <a:off x="3005" y="3066"/>
              <a:ext cx="47" cy="151"/>
              <a:chOff x="517" y="1652"/>
              <a:chExt cx="47" cy="151"/>
            </a:xfrm>
          </p:grpSpPr>
          <p:sp>
            <p:nvSpPr>
              <p:cNvPr id="35893" name="Oval 51"/>
              <p:cNvSpPr>
                <a:spLocks noChangeArrowheads="1"/>
              </p:cNvSpPr>
              <p:nvPr/>
            </p:nvSpPr>
            <p:spPr bwMode="auto">
              <a:xfrm>
                <a:off x="517" y="1652"/>
                <a:ext cx="47" cy="4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94" name="Oval 52"/>
              <p:cNvSpPr>
                <a:spLocks noChangeArrowheads="1"/>
              </p:cNvSpPr>
              <p:nvPr/>
            </p:nvSpPr>
            <p:spPr bwMode="auto">
              <a:xfrm>
                <a:off x="517" y="1756"/>
                <a:ext cx="47" cy="4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5843" name="Text Box 53"/>
          <p:cNvSpPr txBox="1">
            <a:spLocks noChangeArrowheads="1"/>
          </p:cNvSpPr>
          <p:nvPr/>
        </p:nvSpPr>
        <p:spPr bwMode="auto">
          <a:xfrm>
            <a:off x="1266825" y="5580063"/>
            <a:ext cx="4830763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600"/>
              <a:t>Both withdraw and deposit contain a write operation</a:t>
            </a:r>
          </a:p>
        </p:txBody>
      </p:sp>
      <p:sp>
        <p:nvSpPr>
          <p:cNvPr id="35844" name="Line 54"/>
          <p:cNvSpPr>
            <a:spLocks noChangeShapeType="1"/>
          </p:cNvSpPr>
          <p:nvPr/>
        </p:nvSpPr>
        <p:spPr bwMode="auto">
          <a:xfrm>
            <a:off x="2476500" y="3340100"/>
            <a:ext cx="1816100" cy="406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5" name="Line 55"/>
          <p:cNvSpPr>
            <a:spLocks noChangeShapeType="1"/>
          </p:cNvSpPr>
          <p:nvPr/>
        </p:nvSpPr>
        <p:spPr bwMode="auto">
          <a:xfrm flipH="1">
            <a:off x="2247900" y="4094163"/>
            <a:ext cx="2151063" cy="8334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576263"/>
            <a:ext cx="8696325" cy="522287"/>
          </a:xfrm>
        </p:spPr>
        <p:txBody>
          <a:bodyPr/>
          <a:lstStyle/>
          <a:p>
            <a:pPr>
              <a:defRPr/>
            </a:pPr>
            <a:r>
              <a:rPr lang="en-GB" smtClean="0">
                <a:latin typeface="Arial" charset="0"/>
                <a:ea typeface="ＭＳ Ｐゴシック" charset="0"/>
                <a:cs typeface="ＭＳ Ｐゴシック" charset="0"/>
              </a:rPr>
              <a:t>A Serially Equivalent Interleaving of </a:t>
            </a:r>
            <a:r>
              <a:rPr lang="en-GB" i="0" smtClean="0">
                <a:latin typeface="Arial" charset="0"/>
                <a:ea typeface="ＭＳ Ｐゴシック" charset="0"/>
                <a:cs typeface="ＭＳ Ｐゴシック" charset="0"/>
              </a:rPr>
              <a:t>V</a:t>
            </a:r>
            <a:r>
              <a:rPr lang="en-GB" smtClean="0">
                <a:latin typeface="Arial" charset="0"/>
                <a:ea typeface="ＭＳ Ｐゴシック" charset="0"/>
                <a:cs typeface="ＭＳ Ｐゴシック" charset="0"/>
              </a:rPr>
              <a:t> and </a:t>
            </a:r>
            <a:r>
              <a:rPr lang="en-GB" i="0" smtClean="0">
                <a:latin typeface="Arial" charset="0"/>
                <a:ea typeface="ＭＳ Ｐゴシック" charset="0"/>
                <a:cs typeface="ＭＳ Ｐゴシック" charset="0"/>
              </a:rPr>
              <a:t>W</a:t>
            </a:r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890" name="Rectangle 3"/>
          <p:cNvSpPr>
            <a:spLocks noChangeArrowheads="1"/>
          </p:cNvSpPr>
          <p:nvPr/>
        </p:nvSpPr>
        <p:spPr bwMode="auto">
          <a:xfrm>
            <a:off x="3414713" y="2822575"/>
            <a:ext cx="23812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1" name="Rectangle 4"/>
          <p:cNvSpPr>
            <a:spLocks noChangeArrowheads="1"/>
          </p:cNvSpPr>
          <p:nvPr/>
        </p:nvSpPr>
        <p:spPr bwMode="auto">
          <a:xfrm>
            <a:off x="7604125" y="2822575"/>
            <a:ext cx="22225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2" name="Rectangle 5"/>
          <p:cNvSpPr>
            <a:spLocks noChangeArrowheads="1"/>
          </p:cNvSpPr>
          <p:nvPr/>
        </p:nvSpPr>
        <p:spPr bwMode="auto">
          <a:xfrm>
            <a:off x="3414713" y="5376863"/>
            <a:ext cx="23812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3" name="Rectangle 6"/>
          <p:cNvSpPr>
            <a:spLocks noChangeArrowheads="1"/>
          </p:cNvSpPr>
          <p:nvPr/>
        </p:nvSpPr>
        <p:spPr bwMode="auto">
          <a:xfrm>
            <a:off x="4260850" y="5376863"/>
            <a:ext cx="23813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4" name="Rectangle 7"/>
          <p:cNvSpPr>
            <a:spLocks noChangeArrowheads="1"/>
          </p:cNvSpPr>
          <p:nvPr/>
        </p:nvSpPr>
        <p:spPr bwMode="auto">
          <a:xfrm>
            <a:off x="7604125" y="5376863"/>
            <a:ext cx="22225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7895" name="Group 8"/>
          <p:cNvGrpSpPr>
            <a:grpSpLocks/>
          </p:cNvGrpSpPr>
          <p:nvPr/>
        </p:nvGrpSpPr>
        <p:grpSpPr bwMode="auto">
          <a:xfrm>
            <a:off x="609600" y="1693863"/>
            <a:ext cx="7942263" cy="3621087"/>
            <a:chOff x="425" y="1091"/>
            <a:chExt cx="5420" cy="2281"/>
          </a:xfrm>
        </p:grpSpPr>
        <p:sp>
          <p:nvSpPr>
            <p:cNvPr id="37896" name="Rectangle 9"/>
            <p:cNvSpPr>
              <a:spLocks noChangeArrowheads="1"/>
            </p:cNvSpPr>
            <p:nvPr/>
          </p:nvSpPr>
          <p:spPr bwMode="auto">
            <a:xfrm>
              <a:off x="547" y="1113"/>
              <a:ext cx="93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charset="0"/>
                </a:rPr>
                <a:t>Transaction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897" name="Rectangle 10"/>
            <p:cNvSpPr>
              <a:spLocks noChangeArrowheads="1"/>
            </p:cNvSpPr>
            <p:nvPr/>
          </p:nvSpPr>
          <p:spPr bwMode="auto">
            <a:xfrm>
              <a:off x="1437" y="1113"/>
              <a:ext cx="1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 i="1">
                  <a:solidFill>
                    <a:srgbClr val="000000"/>
                  </a:solidFill>
                  <a:latin typeface="Times" charset="0"/>
                </a:rPr>
                <a:t>V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898" name="Rectangle 11"/>
            <p:cNvSpPr>
              <a:spLocks noChangeArrowheads="1"/>
            </p:cNvSpPr>
            <p:nvPr/>
          </p:nvSpPr>
          <p:spPr bwMode="auto">
            <a:xfrm>
              <a:off x="1546" y="1113"/>
              <a:ext cx="5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charset="0"/>
                </a:rPr>
                <a:t>: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899" name="Rectangle 12"/>
            <p:cNvSpPr>
              <a:spLocks noChangeArrowheads="1"/>
            </p:cNvSpPr>
            <p:nvPr/>
          </p:nvSpPr>
          <p:spPr bwMode="auto">
            <a:xfrm>
              <a:off x="1593" y="1113"/>
              <a:ext cx="8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charset="0"/>
                </a:rPr>
                <a:t> 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900" name="Rectangle 13"/>
            <p:cNvSpPr>
              <a:spLocks noChangeArrowheads="1"/>
            </p:cNvSpPr>
            <p:nvPr/>
          </p:nvSpPr>
          <p:spPr bwMode="auto">
            <a:xfrm>
              <a:off x="573" y="1302"/>
              <a:ext cx="121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a.withdraw(100);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901" name="Rectangle 14"/>
            <p:cNvSpPr>
              <a:spLocks noChangeArrowheads="1"/>
            </p:cNvSpPr>
            <p:nvPr/>
          </p:nvSpPr>
          <p:spPr bwMode="auto">
            <a:xfrm>
              <a:off x="573" y="1521"/>
              <a:ext cx="100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b.deposit(100)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902" name="Rectangle 15"/>
            <p:cNvSpPr>
              <a:spLocks noChangeArrowheads="1"/>
            </p:cNvSpPr>
            <p:nvPr/>
          </p:nvSpPr>
          <p:spPr bwMode="auto">
            <a:xfrm>
              <a:off x="3056" y="1113"/>
              <a:ext cx="93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charset="0"/>
                </a:rPr>
                <a:t>Transaction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903" name="Rectangle 16"/>
            <p:cNvSpPr>
              <a:spLocks noChangeArrowheads="1"/>
            </p:cNvSpPr>
            <p:nvPr/>
          </p:nvSpPr>
          <p:spPr bwMode="auto">
            <a:xfrm>
              <a:off x="3947" y="1113"/>
              <a:ext cx="15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 i="1">
                  <a:solidFill>
                    <a:srgbClr val="000000"/>
                  </a:solidFill>
                  <a:latin typeface="Times" charset="0"/>
                </a:rPr>
                <a:t>W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904" name="Rectangle 17"/>
            <p:cNvSpPr>
              <a:spLocks noChangeArrowheads="1"/>
            </p:cNvSpPr>
            <p:nvPr/>
          </p:nvSpPr>
          <p:spPr bwMode="auto">
            <a:xfrm>
              <a:off x="4087" y="1113"/>
              <a:ext cx="5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charset="0"/>
                </a:rPr>
                <a:t>: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905" name="Rectangle 18"/>
            <p:cNvSpPr>
              <a:spLocks noChangeArrowheads="1"/>
            </p:cNvSpPr>
            <p:nvPr/>
          </p:nvSpPr>
          <p:spPr bwMode="auto">
            <a:xfrm>
              <a:off x="3056" y="1426"/>
              <a:ext cx="16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aBranch.branchTotal()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906" name="Line 19"/>
            <p:cNvSpPr>
              <a:spLocks noChangeShapeType="1"/>
            </p:cNvSpPr>
            <p:nvPr/>
          </p:nvSpPr>
          <p:spPr bwMode="auto">
            <a:xfrm>
              <a:off x="425" y="1091"/>
              <a:ext cx="2468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7" name="Line 20"/>
            <p:cNvSpPr>
              <a:spLocks noChangeShapeType="1"/>
            </p:cNvSpPr>
            <p:nvPr/>
          </p:nvSpPr>
          <p:spPr bwMode="auto">
            <a:xfrm>
              <a:off x="2908" y="109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8" name="Line 21"/>
            <p:cNvSpPr>
              <a:spLocks noChangeShapeType="1"/>
            </p:cNvSpPr>
            <p:nvPr/>
          </p:nvSpPr>
          <p:spPr bwMode="auto">
            <a:xfrm>
              <a:off x="2924" y="1091"/>
              <a:ext cx="292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9" name="Line 22"/>
            <p:cNvSpPr>
              <a:spLocks noChangeShapeType="1"/>
            </p:cNvSpPr>
            <p:nvPr/>
          </p:nvSpPr>
          <p:spPr bwMode="auto">
            <a:xfrm>
              <a:off x="2908" y="1107"/>
              <a:ext cx="1" cy="64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0" name="Rectangle 23"/>
            <p:cNvSpPr>
              <a:spLocks noChangeArrowheads="1"/>
            </p:cNvSpPr>
            <p:nvPr/>
          </p:nvSpPr>
          <p:spPr bwMode="auto">
            <a:xfrm>
              <a:off x="573" y="1879"/>
              <a:ext cx="121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a.withdraw(100);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911" name="Rectangle 24"/>
            <p:cNvSpPr>
              <a:spLocks noChangeArrowheads="1"/>
            </p:cNvSpPr>
            <p:nvPr/>
          </p:nvSpPr>
          <p:spPr bwMode="auto">
            <a:xfrm>
              <a:off x="2353" y="1832"/>
              <a:ext cx="34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$100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912" name="Line 25"/>
            <p:cNvSpPr>
              <a:spLocks noChangeShapeType="1"/>
            </p:cNvSpPr>
            <p:nvPr/>
          </p:nvSpPr>
          <p:spPr bwMode="auto">
            <a:xfrm>
              <a:off x="425" y="1763"/>
              <a:ext cx="1890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3" name="Line 26"/>
            <p:cNvSpPr>
              <a:spLocks noChangeShapeType="1"/>
            </p:cNvSpPr>
            <p:nvPr/>
          </p:nvSpPr>
          <p:spPr bwMode="auto">
            <a:xfrm>
              <a:off x="2330" y="1763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4" name="Line 27"/>
            <p:cNvSpPr>
              <a:spLocks noChangeShapeType="1"/>
            </p:cNvSpPr>
            <p:nvPr/>
          </p:nvSpPr>
          <p:spPr bwMode="auto">
            <a:xfrm>
              <a:off x="2346" y="1763"/>
              <a:ext cx="54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5" name="Line 28"/>
            <p:cNvSpPr>
              <a:spLocks noChangeShapeType="1"/>
            </p:cNvSpPr>
            <p:nvPr/>
          </p:nvSpPr>
          <p:spPr bwMode="auto">
            <a:xfrm>
              <a:off x="2908" y="1763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6" name="Line 29"/>
            <p:cNvSpPr>
              <a:spLocks noChangeShapeType="1"/>
            </p:cNvSpPr>
            <p:nvPr/>
          </p:nvSpPr>
          <p:spPr bwMode="auto">
            <a:xfrm>
              <a:off x="2924" y="1763"/>
              <a:ext cx="2249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7" name="Line 30"/>
            <p:cNvSpPr>
              <a:spLocks noChangeShapeType="1"/>
            </p:cNvSpPr>
            <p:nvPr/>
          </p:nvSpPr>
          <p:spPr bwMode="auto">
            <a:xfrm>
              <a:off x="5189" y="1763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8" name="Line 31"/>
            <p:cNvSpPr>
              <a:spLocks noChangeShapeType="1"/>
            </p:cNvSpPr>
            <p:nvPr/>
          </p:nvSpPr>
          <p:spPr bwMode="auto">
            <a:xfrm>
              <a:off x="5204" y="1763"/>
              <a:ext cx="64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9" name="Rectangle 32"/>
            <p:cNvSpPr>
              <a:spLocks noChangeArrowheads="1"/>
            </p:cNvSpPr>
            <p:nvPr/>
          </p:nvSpPr>
          <p:spPr bwMode="auto">
            <a:xfrm>
              <a:off x="2330" y="1778"/>
              <a:ext cx="16" cy="2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0" name="Line 33"/>
            <p:cNvSpPr>
              <a:spLocks noChangeShapeType="1"/>
            </p:cNvSpPr>
            <p:nvPr/>
          </p:nvSpPr>
          <p:spPr bwMode="auto">
            <a:xfrm>
              <a:off x="2908" y="1778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1" name="Rectangle 34"/>
            <p:cNvSpPr>
              <a:spLocks noChangeArrowheads="1"/>
            </p:cNvSpPr>
            <p:nvPr/>
          </p:nvSpPr>
          <p:spPr bwMode="auto">
            <a:xfrm>
              <a:off x="5189" y="1778"/>
              <a:ext cx="15" cy="2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2" name="Rectangle 35"/>
            <p:cNvSpPr>
              <a:spLocks noChangeArrowheads="1"/>
            </p:cNvSpPr>
            <p:nvPr/>
          </p:nvSpPr>
          <p:spPr bwMode="auto">
            <a:xfrm>
              <a:off x="573" y="2144"/>
              <a:ext cx="1003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i="1">
                <a:solidFill>
                  <a:srgbClr val="000000"/>
                </a:solidFill>
                <a:latin typeface="Times" charset="0"/>
              </a:endParaRPr>
            </a:p>
            <a:p>
              <a:pPr>
                <a:lnSpc>
                  <a:spcPct val="100000"/>
                </a:lnSpc>
              </a:pPr>
              <a:endParaRPr lang="en-GB" sz="2000" i="1">
                <a:solidFill>
                  <a:srgbClr val="000000"/>
                </a:solidFill>
                <a:latin typeface="Times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b.deposit(100)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923" name="Rectangle 36"/>
            <p:cNvSpPr>
              <a:spLocks noChangeArrowheads="1"/>
            </p:cNvSpPr>
            <p:nvPr/>
          </p:nvSpPr>
          <p:spPr bwMode="auto">
            <a:xfrm>
              <a:off x="2353" y="2097"/>
              <a:ext cx="347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>
                <a:solidFill>
                  <a:srgbClr val="000000"/>
                </a:solidFill>
                <a:latin typeface="Times" charset="0"/>
              </a:endParaRPr>
            </a:p>
            <a:p>
              <a:pPr>
                <a:lnSpc>
                  <a:spcPct val="100000"/>
                </a:lnSpc>
              </a:pPr>
              <a:endParaRPr lang="en-GB" sz="2000">
                <a:solidFill>
                  <a:srgbClr val="000000"/>
                </a:solidFill>
                <a:latin typeface="Times" charset="0"/>
              </a:endParaRPr>
            </a:p>
            <a:p>
              <a:pPr>
                <a:lnSpc>
                  <a:spcPct val="100000"/>
                </a:lnSpc>
              </a:pPr>
              <a:endParaRPr lang="en-GB" sz="2000">
                <a:solidFill>
                  <a:srgbClr val="000000"/>
                </a:solidFill>
                <a:latin typeface="Times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$300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924" name="Rectangle 37"/>
            <p:cNvSpPr>
              <a:spLocks noChangeArrowheads="1"/>
            </p:cNvSpPr>
            <p:nvPr/>
          </p:nvSpPr>
          <p:spPr bwMode="auto">
            <a:xfrm>
              <a:off x="2330" y="2044"/>
              <a:ext cx="16" cy="2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5" name="Line 38"/>
            <p:cNvSpPr>
              <a:spLocks noChangeShapeType="1"/>
            </p:cNvSpPr>
            <p:nvPr/>
          </p:nvSpPr>
          <p:spPr bwMode="auto">
            <a:xfrm>
              <a:off x="2908" y="2044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6" name="Rectangle 39"/>
            <p:cNvSpPr>
              <a:spLocks noChangeArrowheads="1"/>
            </p:cNvSpPr>
            <p:nvPr/>
          </p:nvSpPr>
          <p:spPr bwMode="auto">
            <a:xfrm>
              <a:off x="5189" y="2044"/>
              <a:ext cx="15" cy="2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7" name="Rectangle 40"/>
            <p:cNvSpPr>
              <a:spLocks noChangeArrowheads="1"/>
            </p:cNvSpPr>
            <p:nvPr/>
          </p:nvSpPr>
          <p:spPr bwMode="auto">
            <a:xfrm>
              <a:off x="3056" y="2410"/>
              <a:ext cx="154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total = a.getBalance()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928" name="Rectangle 41"/>
            <p:cNvSpPr>
              <a:spLocks noChangeArrowheads="1"/>
            </p:cNvSpPr>
            <p:nvPr/>
          </p:nvSpPr>
          <p:spPr bwMode="auto">
            <a:xfrm>
              <a:off x="5212" y="2363"/>
              <a:ext cx="34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$100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929" name="Rectangle 42"/>
            <p:cNvSpPr>
              <a:spLocks noChangeArrowheads="1"/>
            </p:cNvSpPr>
            <p:nvPr/>
          </p:nvSpPr>
          <p:spPr bwMode="auto">
            <a:xfrm>
              <a:off x="2330" y="2309"/>
              <a:ext cx="16" cy="2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0" name="Line 43"/>
            <p:cNvSpPr>
              <a:spLocks noChangeShapeType="1"/>
            </p:cNvSpPr>
            <p:nvPr/>
          </p:nvSpPr>
          <p:spPr bwMode="auto">
            <a:xfrm>
              <a:off x="2908" y="2309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1" name="Rectangle 44"/>
            <p:cNvSpPr>
              <a:spLocks noChangeArrowheads="1"/>
            </p:cNvSpPr>
            <p:nvPr/>
          </p:nvSpPr>
          <p:spPr bwMode="auto">
            <a:xfrm>
              <a:off x="5189" y="2309"/>
              <a:ext cx="15" cy="2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2" name="Rectangle 45"/>
            <p:cNvSpPr>
              <a:spLocks noChangeArrowheads="1"/>
            </p:cNvSpPr>
            <p:nvPr/>
          </p:nvSpPr>
          <p:spPr bwMode="auto">
            <a:xfrm>
              <a:off x="3056" y="2675"/>
              <a:ext cx="1975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i="1">
                <a:solidFill>
                  <a:srgbClr val="000000"/>
                </a:solidFill>
                <a:latin typeface="Times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total = total+b.getBalance()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933" name="Rectangle 46"/>
            <p:cNvSpPr>
              <a:spLocks noChangeArrowheads="1"/>
            </p:cNvSpPr>
            <p:nvPr/>
          </p:nvSpPr>
          <p:spPr bwMode="auto">
            <a:xfrm>
              <a:off x="5212" y="2629"/>
              <a:ext cx="347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>
                <a:solidFill>
                  <a:srgbClr val="000000"/>
                </a:solidFill>
                <a:latin typeface="Times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$400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934" name="Rectangle 47"/>
            <p:cNvSpPr>
              <a:spLocks noChangeArrowheads="1"/>
            </p:cNvSpPr>
            <p:nvPr/>
          </p:nvSpPr>
          <p:spPr bwMode="auto">
            <a:xfrm>
              <a:off x="2330" y="2575"/>
              <a:ext cx="16" cy="2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5" name="Line 48"/>
            <p:cNvSpPr>
              <a:spLocks noChangeShapeType="1"/>
            </p:cNvSpPr>
            <p:nvPr/>
          </p:nvSpPr>
          <p:spPr bwMode="auto">
            <a:xfrm>
              <a:off x="2908" y="2575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6" name="Rectangle 49"/>
            <p:cNvSpPr>
              <a:spLocks noChangeArrowheads="1"/>
            </p:cNvSpPr>
            <p:nvPr/>
          </p:nvSpPr>
          <p:spPr bwMode="auto">
            <a:xfrm>
              <a:off x="5189" y="2575"/>
              <a:ext cx="15" cy="2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Rectangle 50"/>
            <p:cNvSpPr>
              <a:spLocks noChangeArrowheads="1"/>
            </p:cNvSpPr>
            <p:nvPr/>
          </p:nvSpPr>
          <p:spPr bwMode="auto">
            <a:xfrm>
              <a:off x="3056" y="2941"/>
              <a:ext cx="1966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i="1">
                <a:solidFill>
                  <a:srgbClr val="000000"/>
                </a:solidFill>
                <a:latin typeface="Times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total = total+c.getBalance()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938" name="Rectangle 51"/>
            <p:cNvSpPr>
              <a:spLocks noChangeArrowheads="1"/>
            </p:cNvSpPr>
            <p:nvPr/>
          </p:nvSpPr>
          <p:spPr bwMode="auto">
            <a:xfrm>
              <a:off x="2330" y="2840"/>
              <a:ext cx="16" cy="2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9" name="Line 52"/>
            <p:cNvSpPr>
              <a:spLocks noChangeShapeType="1"/>
            </p:cNvSpPr>
            <p:nvPr/>
          </p:nvSpPr>
          <p:spPr bwMode="auto">
            <a:xfrm>
              <a:off x="2908" y="2840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Rectangle 53"/>
            <p:cNvSpPr>
              <a:spLocks noChangeArrowheads="1"/>
            </p:cNvSpPr>
            <p:nvPr/>
          </p:nvSpPr>
          <p:spPr bwMode="auto">
            <a:xfrm>
              <a:off x="5189" y="2840"/>
              <a:ext cx="15" cy="2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1" name="Rectangle 54"/>
            <p:cNvSpPr>
              <a:spLocks noChangeArrowheads="1"/>
            </p:cNvSpPr>
            <p:nvPr/>
          </p:nvSpPr>
          <p:spPr bwMode="auto">
            <a:xfrm>
              <a:off x="3056" y="3140"/>
              <a:ext cx="13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...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942" name="Line 55"/>
            <p:cNvSpPr>
              <a:spLocks noChangeShapeType="1"/>
            </p:cNvSpPr>
            <p:nvPr/>
          </p:nvSpPr>
          <p:spPr bwMode="auto">
            <a:xfrm>
              <a:off x="425" y="3371"/>
              <a:ext cx="1890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3" name="Rectangle 56"/>
            <p:cNvSpPr>
              <a:spLocks noChangeArrowheads="1"/>
            </p:cNvSpPr>
            <p:nvPr/>
          </p:nvSpPr>
          <p:spPr bwMode="auto">
            <a:xfrm>
              <a:off x="2330" y="3106"/>
              <a:ext cx="16" cy="2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4" name="Line 57"/>
            <p:cNvSpPr>
              <a:spLocks noChangeShapeType="1"/>
            </p:cNvSpPr>
            <p:nvPr/>
          </p:nvSpPr>
          <p:spPr bwMode="auto">
            <a:xfrm>
              <a:off x="2330" y="337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5" name="Line 58"/>
            <p:cNvSpPr>
              <a:spLocks noChangeShapeType="1"/>
            </p:cNvSpPr>
            <p:nvPr/>
          </p:nvSpPr>
          <p:spPr bwMode="auto">
            <a:xfrm>
              <a:off x="2346" y="3371"/>
              <a:ext cx="54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6" name="Line 59"/>
            <p:cNvSpPr>
              <a:spLocks noChangeShapeType="1"/>
            </p:cNvSpPr>
            <p:nvPr/>
          </p:nvSpPr>
          <p:spPr bwMode="auto">
            <a:xfrm>
              <a:off x="2908" y="3106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7" name="Line 60"/>
            <p:cNvSpPr>
              <a:spLocks noChangeShapeType="1"/>
            </p:cNvSpPr>
            <p:nvPr/>
          </p:nvSpPr>
          <p:spPr bwMode="auto">
            <a:xfrm>
              <a:off x="2908" y="337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8" name="Line 61"/>
            <p:cNvSpPr>
              <a:spLocks noChangeShapeType="1"/>
            </p:cNvSpPr>
            <p:nvPr/>
          </p:nvSpPr>
          <p:spPr bwMode="auto">
            <a:xfrm>
              <a:off x="2924" y="3371"/>
              <a:ext cx="2249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9" name="Rectangle 62"/>
            <p:cNvSpPr>
              <a:spLocks noChangeArrowheads="1"/>
            </p:cNvSpPr>
            <p:nvPr/>
          </p:nvSpPr>
          <p:spPr bwMode="auto">
            <a:xfrm>
              <a:off x="5189" y="3106"/>
              <a:ext cx="15" cy="2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50" name="Line 63"/>
            <p:cNvSpPr>
              <a:spLocks noChangeShapeType="1"/>
            </p:cNvSpPr>
            <p:nvPr/>
          </p:nvSpPr>
          <p:spPr bwMode="auto">
            <a:xfrm>
              <a:off x="5189" y="337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51" name="Line 64"/>
            <p:cNvSpPr>
              <a:spLocks noChangeShapeType="1"/>
            </p:cNvSpPr>
            <p:nvPr/>
          </p:nvSpPr>
          <p:spPr bwMode="auto">
            <a:xfrm>
              <a:off x="5204" y="3371"/>
              <a:ext cx="64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ChangeArrowheads="1"/>
          </p:cNvSpPr>
          <p:nvPr/>
        </p:nvSpPr>
        <p:spPr bwMode="auto">
          <a:xfrm>
            <a:off x="1117600" y="3505200"/>
            <a:ext cx="3200400" cy="2743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38100" cmpd="dbl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50900"/>
            <a:ext cx="8001000" cy="5473700"/>
          </a:xfrm>
        </p:spPr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Banking transaction for a customer (e.g., at ATM or browser)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latin typeface="Arial" charset="0"/>
                <a:ea typeface="ＭＳ Ｐゴシック" charset="0"/>
              </a:rPr>
              <a:t>Transfer $100 from saving to checking account;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latin typeface="Arial" charset="0"/>
                <a:ea typeface="ＭＳ Ｐゴシック" charset="0"/>
              </a:rPr>
              <a:t>Transfer $200 from money-market to checking account;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latin typeface="Arial" charset="0"/>
                <a:ea typeface="ＭＳ Ｐゴシック" charset="0"/>
              </a:rPr>
              <a:t>Withdraw $400 from checking account.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800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Transaction (invoked at client):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1. </a:t>
            </a:r>
            <a:r>
              <a:rPr lang="en-US" sz="2000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savings.deduct</a:t>
            </a: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(100)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    /* includes verification */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2. </a:t>
            </a:r>
            <a:r>
              <a:rPr lang="en-US" sz="2000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checking.add</a:t>
            </a: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(100)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       /* depends on success of 1 */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3. </a:t>
            </a:r>
            <a:r>
              <a:rPr lang="en-US" sz="2000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mnymkt.deduct</a:t>
            </a: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(200)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    /* includes verification */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4. </a:t>
            </a:r>
            <a:r>
              <a:rPr lang="en-US" sz="2000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checking.add</a:t>
            </a: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(200)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       /* depends on success of 3 */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5. </a:t>
            </a:r>
            <a:r>
              <a:rPr lang="en-US" sz="2000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checking.deduct</a:t>
            </a: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(400)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  /* includes verification */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6. dispense(400)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7. commit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                                     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title"/>
          </p:nvPr>
        </p:nvSpPr>
        <p:spPr>
          <a:xfrm>
            <a:off x="188913" y="182563"/>
            <a:ext cx="4311650" cy="5270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Example Transaction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5016500" y="323850"/>
            <a:ext cx="657225" cy="303213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Client</a:t>
            </a: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7753350" y="330200"/>
            <a:ext cx="723900" cy="303213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Server</a:t>
            </a:r>
          </a:p>
        </p:txBody>
      </p:sp>
      <p:sp>
        <p:nvSpPr>
          <p:cNvPr id="9222" name="Line 7"/>
          <p:cNvSpPr>
            <a:spLocks noChangeShapeType="1"/>
          </p:cNvSpPr>
          <p:nvPr/>
        </p:nvSpPr>
        <p:spPr bwMode="auto">
          <a:xfrm>
            <a:off x="5661025" y="465138"/>
            <a:ext cx="2060575" cy="428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6076950" y="134938"/>
            <a:ext cx="111125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Transaction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8300" y="825500"/>
            <a:ext cx="7924800" cy="5448300"/>
          </a:xfrm>
        </p:spPr>
        <p:txBody>
          <a:bodyPr/>
          <a:lstStyle/>
          <a:p>
            <a:pPr>
              <a:lnSpc>
                <a:spcPct val="100000"/>
              </a:lnSpc>
              <a:buFont typeface="Symbol" charset="0"/>
              <a:buChar char="§"/>
            </a:pPr>
            <a:r>
              <a:rPr lang="en-US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Transaction operations can run concurrently, provided ACID is not violated, especially </a:t>
            </a:r>
            <a:r>
              <a:rPr lang="en-US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isolation</a:t>
            </a: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 principle</a:t>
            </a:r>
          </a:p>
          <a:p>
            <a:pPr>
              <a:lnSpc>
                <a:spcPct val="100000"/>
              </a:lnSpc>
              <a:buFont typeface="Symbol" charset="0"/>
              <a:buChar char="§"/>
            </a:pPr>
            <a:r>
              <a:rPr lang="en-US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Concurrent operations must be consistent:</a:t>
            </a:r>
          </a:p>
          <a:p>
            <a:pPr lvl="1">
              <a:lnSpc>
                <a:spcPct val="100000"/>
              </a:lnSpc>
              <a:buFont typeface="Symbol" charset="0"/>
              <a:buChar char="§"/>
            </a:pPr>
            <a:r>
              <a:rPr lang="en-US" smtClean="0">
                <a:latin typeface="Arial" charset="0"/>
                <a:ea typeface="ＭＳ Ｐゴシック" charset="0"/>
              </a:rPr>
              <a:t> </a:t>
            </a:r>
            <a:r>
              <a:rPr lang="en-US" sz="2000" smtClean="0">
                <a:latin typeface="Arial" charset="0"/>
                <a:ea typeface="ＭＳ Ｐゴシック" charset="0"/>
              </a:rPr>
              <a:t>If trans.T has executed a </a:t>
            </a:r>
            <a:r>
              <a:rPr lang="en-US" sz="2000" i="1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read</a:t>
            </a:r>
            <a:r>
              <a:rPr lang="en-US" sz="2000" smtClean="0">
                <a:latin typeface="Arial" charset="0"/>
                <a:ea typeface="ＭＳ Ｐゴシック" charset="0"/>
              </a:rPr>
              <a:t> operation on object A,  a concurrent trans. U must not </a:t>
            </a:r>
            <a:r>
              <a:rPr lang="en-US" sz="2000" i="1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write</a:t>
            </a:r>
            <a:r>
              <a:rPr lang="en-US" sz="2000" smtClean="0">
                <a:latin typeface="Arial" charset="0"/>
                <a:ea typeface="ＭＳ Ｐゴシック" charset="0"/>
              </a:rPr>
              <a:t> to A until T commits or aborts.</a:t>
            </a:r>
            <a:endParaRPr lang="en-US" smtClean="0">
              <a:latin typeface="Arial" charset="0"/>
              <a:ea typeface="ＭＳ Ｐゴシック" charset="0"/>
            </a:endParaRPr>
          </a:p>
          <a:p>
            <a:pPr lvl="1">
              <a:lnSpc>
                <a:spcPct val="100000"/>
              </a:lnSpc>
              <a:buFont typeface="Symbol" charset="0"/>
              <a:buChar char="§"/>
            </a:pPr>
            <a:r>
              <a:rPr lang="en-US" smtClean="0">
                <a:latin typeface="Arial" charset="0"/>
                <a:ea typeface="ＭＳ Ｐゴシック" charset="0"/>
              </a:rPr>
              <a:t> </a:t>
            </a:r>
            <a:r>
              <a:rPr lang="en-US" sz="2000" smtClean="0">
                <a:latin typeface="Arial" charset="0"/>
                <a:ea typeface="ＭＳ Ｐゴシック" charset="0"/>
              </a:rPr>
              <a:t>If trans, T has executed a </a:t>
            </a:r>
            <a:r>
              <a:rPr lang="en-US" sz="2000" i="1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write</a:t>
            </a:r>
            <a:r>
              <a:rPr lang="en-US" sz="2000" smtClean="0">
                <a:latin typeface="Arial" charset="0"/>
                <a:ea typeface="ＭＳ Ｐゴシック" charset="0"/>
              </a:rPr>
              <a:t> operation on object A, a concurrent U must not </a:t>
            </a:r>
            <a:r>
              <a:rPr lang="en-US" sz="2000" i="1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read or write</a:t>
            </a:r>
            <a:r>
              <a:rPr lang="en-US" sz="2000" smtClean="0">
                <a:latin typeface="Arial" charset="0"/>
                <a:ea typeface="ＭＳ Ｐゴシック" charset="0"/>
              </a:rPr>
              <a:t> to A until T commits or aborts.</a:t>
            </a:r>
          </a:p>
          <a:p>
            <a:pPr>
              <a:lnSpc>
                <a:spcPct val="100000"/>
              </a:lnSpc>
              <a:buClr>
                <a:schemeClr val="hlink"/>
              </a:buClr>
              <a:buFont typeface="Symbol" charset="0"/>
              <a:buChar char="§"/>
            </a:pP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How to implement this?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Font typeface="Symbol" charset="0"/>
              <a:buChar char="§"/>
            </a:pPr>
            <a:r>
              <a:rPr lang="en-US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First cut: locks</a:t>
            </a:r>
            <a:endParaRPr lang="en-US">
              <a:solidFill>
                <a:schemeClr val="hlin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title"/>
          </p:nvPr>
        </p:nvSpPr>
        <p:spPr>
          <a:xfrm>
            <a:off x="188913" y="228600"/>
            <a:ext cx="7845425" cy="5270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Implementing Concurrent Transactions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8001000" cy="5372100"/>
          </a:xfrm>
        </p:spPr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 Exclusive Locks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320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u="sng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Transaction T1     </a:t>
            </a:r>
            <a:r>
              <a:rPr lang="en-US" u="sng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Transaction T2</a:t>
            </a:r>
            <a:r>
              <a:rPr lang="en-US" sz="3200" u="sng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8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OpenTransaction()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8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balance = b.getBalance()</a:t>
            </a:r>
            <a:r>
              <a:rPr lang="en-US" sz="18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 OpenTransaction()</a:t>
            </a:r>
            <a:endParaRPr lang="en-US" smtClean="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8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			 balance = b.getBalance()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8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b.setBalance = (balance*1.1)</a:t>
            </a:r>
            <a:r>
              <a:rPr lang="en-US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	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8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a.withdraw(balance* 0.1)</a:t>
            </a:r>
            <a:r>
              <a:rPr lang="en-US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			</a:t>
            </a:r>
            <a:endParaRPr lang="en-US" sz="1800" smtClean="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8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CloseTransaction()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8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						 </a:t>
            </a:r>
            <a:r>
              <a:rPr lang="en-US" sz="18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b.setBalance = (balance*1.1)</a:t>
            </a:r>
            <a:r>
              <a:rPr lang="en-US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	        									c.withdraw(balance*0.1)</a:t>
            </a:r>
          </a:p>
          <a:p>
            <a:pPr marL="63500" indent="-63500">
              <a:lnSpc>
                <a:spcPct val="13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						</a:t>
            </a:r>
            <a:r>
              <a:rPr lang="en-US" sz="18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CloseTransaction()</a:t>
            </a:r>
            <a:endParaRPr lang="en-US" sz="180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title"/>
          </p:nvPr>
        </p:nvSpPr>
        <p:spPr>
          <a:xfrm>
            <a:off x="201613" y="169863"/>
            <a:ext cx="7002462" cy="5270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Example: Concurrent Transactions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3479800" y="22479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Lock B</a:t>
            </a:r>
          </a:p>
        </p:txBody>
      </p:sp>
      <p:sp>
        <p:nvSpPr>
          <p:cNvPr id="41988" name="Text Box 5"/>
          <p:cNvSpPr txBox="1">
            <a:spLocks noChangeArrowheads="1"/>
          </p:cNvSpPr>
          <p:nvPr/>
        </p:nvSpPr>
        <p:spPr bwMode="auto">
          <a:xfrm>
            <a:off x="3454400" y="34671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Lock A</a:t>
            </a:r>
          </a:p>
        </p:txBody>
      </p:sp>
      <p:sp>
        <p:nvSpPr>
          <p:cNvPr id="41989" name="Text Box 6"/>
          <p:cNvSpPr txBox="1">
            <a:spLocks noChangeArrowheads="1"/>
          </p:cNvSpPr>
          <p:nvPr/>
        </p:nvSpPr>
        <p:spPr bwMode="auto">
          <a:xfrm>
            <a:off x="2819400" y="40259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UnLock B</a:t>
            </a:r>
          </a:p>
        </p:txBody>
      </p:sp>
      <p:sp>
        <p:nvSpPr>
          <p:cNvPr id="41990" name="Text Box 7"/>
          <p:cNvSpPr txBox="1">
            <a:spLocks noChangeArrowheads="1"/>
          </p:cNvSpPr>
          <p:nvPr/>
        </p:nvSpPr>
        <p:spPr bwMode="auto">
          <a:xfrm>
            <a:off x="2997200" y="4432300"/>
            <a:ext cx="990600" cy="4889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UnLock A</a:t>
            </a:r>
          </a:p>
        </p:txBody>
      </p:sp>
      <p:sp>
        <p:nvSpPr>
          <p:cNvPr id="41991" name="Text Box 8"/>
          <p:cNvSpPr txBox="1">
            <a:spLocks noChangeArrowheads="1"/>
          </p:cNvSpPr>
          <p:nvPr/>
        </p:nvSpPr>
        <p:spPr bwMode="auto">
          <a:xfrm>
            <a:off x="7924800" y="4800600"/>
            <a:ext cx="673100" cy="4889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Lock C</a:t>
            </a:r>
          </a:p>
        </p:txBody>
      </p:sp>
      <p:sp>
        <p:nvSpPr>
          <p:cNvPr id="41992" name="Text Box 9"/>
          <p:cNvSpPr txBox="1">
            <a:spLocks noChangeArrowheads="1"/>
          </p:cNvSpPr>
          <p:nvPr/>
        </p:nvSpPr>
        <p:spPr bwMode="auto">
          <a:xfrm>
            <a:off x="7404100" y="53086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UnLock B</a:t>
            </a:r>
          </a:p>
        </p:txBody>
      </p:sp>
      <p:sp>
        <p:nvSpPr>
          <p:cNvPr id="41993" name="Text Box 10"/>
          <p:cNvSpPr txBox="1">
            <a:spLocks noChangeArrowheads="1"/>
          </p:cNvSpPr>
          <p:nvPr/>
        </p:nvSpPr>
        <p:spPr bwMode="auto">
          <a:xfrm>
            <a:off x="7581900" y="5715000"/>
            <a:ext cx="990600" cy="4889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UnLock C</a:t>
            </a:r>
          </a:p>
        </p:txBody>
      </p:sp>
      <p:sp>
        <p:nvSpPr>
          <p:cNvPr id="41994" name="Text Box 11"/>
          <p:cNvSpPr txBox="1">
            <a:spLocks noChangeArrowheads="1"/>
          </p:cNvSpPr>
          <p:nvPr/>
        </p:nvSpPr>
        <p:spPr bwMode="auto">
          <a:xfrm>
            <a:off x="6350000" y="3759200"/>
            <a:ext cx="4445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41995" name="Line 12"/>
          <p:cNvSpPr>
            <a:spLocks noChangeShapeType="1"/>
          </p:cNvSpPr>
          <p:nvPr/>
        </p:nvSpPr>
        <p:spPr bwMode="auto">
          <a:xfrm>
            <a:off x="4572000" y="1879600"/>
            <a:ext cx="0" cy="431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6" name="Text Box 13"/>
          <p:cNvSpPr txBox="1">
            <a:spLocks noChangeArrowheads="1"/>
          </p:cNvSpPr>
          <p:nvPr/>
        </p:nvSpPr>
        <p:spPr bwMode="auto">
          <a:xfrm>
            <a:off x="4622800" y="2616200"/>
            <a:ext cx="673100" cy="4889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WAIT on B</a:t>
            </a:r>
          </a:p>
        </p:txBody>
      </p:sp>
      <p:sp>
        <p:nvSpPr>
          <p:cNvPr id="41997" name="Text Box 14"/>
          <p:cNvSpPr txBox="1">
            <a:spLocks noChangeArrowheads="1"/>
          </p:cNvSpPr>
          <p:nvPr/>
        </p:nvSpPr>
        <p:spPr bwMode="auto">
          <a:xfrm>
            <a:off x="4533900" y="4025900"/>
            <a:ext cx="673100" cy="4889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Lock B</a:t>
            </a:r>
          </a:p>
        </p:txBody>
      </p:sp>
      <p:sp>
        <p:nvSpPr>
          <p:cNvPr id="41998" name="Text Box 15"/>
          <p:cNvSpPr txBox="1">
            <a:spLocks noChangeArrowheads="1"/>
          </p:cNvSpPr>
          <p:nvPr/>
        </p:nvSpPr>
        <p:spPr bwMode="auto">
          <a:xfrm>
            <a:off x="6350000" y="3162300"/>
            <a:ext cx="4445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41999" name="Line 16"/>
          <p:cNvSpPr>
            <a:spLocks noChangeShapeType="1"/>
          </p:cNvSpPr>
          <p:nvPr/>
        </p:nvSpPr>
        <p:spPr bwMode="auto">
          <a:xfrm>
            <a:off x="3810000" y="4267200"/>
            <a:ext cx="723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8300" y="838200"/>
            <a:ext cx="7924800" cy="5359400"/>
          </a:xfrm>
        </p:spPr>
        <p:txBody>
          <a:bodyPr/>
          <a:lstStyle/>
          <a:p>
            <a:pPr>
              <a:lnSpc>
                <a:spcPct val="100000"/>
              </a:lnSpc>
              <a:buFont typeface="Symbol" charset="0"/>
              <a:buChar char="§"/>
            </a:pP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  <a:t>Transaction managers (on server side) set locks on objects they need. A concurrent trans. cannot access locked objects.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>
              <a:lnSpc>
                <a:spcPct val="100000"/>
              </a:lnSpc>
              <a:buClr>
                <a:schemeClr val="hlink"/>
              </a:buClr>
              <a:buFont typeface="Symbol" charset="0"/>
              <a:buChar char="§"/>
            </a:pP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 smtClean="0">
                <a:solidFill>
                  <a:srgbClr val="BB0000"/>
                </a:solidFill>
                <a:latin typeface="Arial" charset="0"/>
                <a:ea typeface="ＭＳ Ｐゴシック" charset="0"/>
                <a:cs typeface="ＭＳ Ｐゴシック" charset="0"/>
              </a:rPr>
              <a:t>Two phase locking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Font typeface="Symbol" charset="0"/>
              <a:buChar char="§"/>
            </a:pPr>
            <a:r>
              <a:rPr lang="en-US" sz="1600" dirty="0" smtClean="0">
                <a:latin typeface="Arial" charset="0"/>
                <a:ea typeface="ＭＳ Ｐゴシック" charset="0"/>
              </a:rPr>
              <a:t>In the first (growing) phase, new locks are only acquired, and in the second (shrinking) phase, locks are only released.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Font typeface="Symbol" charset="0"/>
              <a:buChar char="§"/>
            </a:pPr>
            <a:r>
              <a:rPr lang="en-US" sz="1600" dirty="0" smtClean="0">
                <a:latin typeface="Arial" charset="0"/>
                <a:ea typeface="ＭＳ Ｐゴシック" charset="0"/>
              </a:rPr>
              <a:t>A transaction is not allowed acquire </a:t>
            </a:r>
            <a:r>
              <a:rPr lang="en-US" sz="1600" i="1" dirty="0" smtClean="0">
                <a:latin typeface="Arial" charset="0"/>
                <a:ea typeface="ＭＳ Ｐゴシック" charset="0"/>
              </a:rPr>
              <a:t>any</a:t>
            </a:r>
            <a:r>
              <a:rPr lang="en-US" sz="1600" dirty="0" smtClean="0">
                <a:latin typeface="Arial" charset="0"/>
                <a:ea typeface="ＭＳ Ｐゴシック" charset="0"/>
              </a:rPr>
              <a:t> new locks, once it has released any one lock.</a:t>
            </a:r>
          </a:p>
          <a:p>
            <a:pPr>
              <a:lnSpc>
                <a:spcPct val="100000"/>
              </a:lnSpc>
              <a:buClr>
                <a:schemeClr val="hlink"/>
              </a:buClr>
              <a:buFont typeface="Symbol" charset="0"/>
              <a:buChar char="§"/>
            </a:pPr>
            <a:r>
              <a:rPr lang="en-US" sz="2000" dirty="0" smtClean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Strict two phase locking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>
              <a:lnSpc>
                <a:spcPct val="100000"/>
              </a:lnSpc>
              <a:buSzPct val="120000"/>
              <a:buFont typeface="Symbol" charset="0"/>
              <a:buChar char="§"/>
            </a:pPr>
            <a:r>
              <a:rPr 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sz="1600" dirty="0" smtClean="0">
                <a:latin typeface="Arial" charset="0"/>
                <a:ea typeface="ＭＳ Ｐゴシック" charset="0"/>
              </a:rPr>
              <a:t>Locking on an object is performed only before the first request to read/write that object is about to be applied.</a:t>
            </a:r>
          </a:p>
          <a:p>
            <a:pPr lvl="1">
              <a:lnSpc>
                <a:spcPct val="100000"/>
              </a:lnSpc>
              <a:buSzPct val="120000"/>
              <a:buFont typeface="Symbol" charset="0"/>
              <a:buChar char="§"/>
            </a:pPr>
            <a:r>
              <a:rPr lang="en-US" sz="1600" dirty="0" smtClean="0">
                <a:latin typeface="Arial" charset="0"/>
                <a:ea typeface="ＭＳ Ｐゴシック" charset="0"/>
              </a:rPr>
              <a:t> Unlocking is performed by the commit/abort operations of the transaction coordinator.</a:t>
            </a:r>
          </a:p>
          <a:p>
            <a:pPr lvl="2">
              <a:lnSpc>
                <a:spcPct val="100000"/>
              </a:lnSpc>
              <a:buSzPct val="120000"/>
              <a:buFont typeface="Symbol" charset="0"/>
              <a:buChar char="§"/>
            </a:pPr>
            <a:r>
              <a:rPr lang="en-US" sz="1600" dirty="0" smtClean="0">
                <a:latin typeface="Arial" charset="0"/>
                <a:ea typeface="ＭＳ Ｐゴシック" charset="0"/>
              </a:rPr>
              <a:t>To prevent dirty reads and premature writes, a transaction waits for another to commit/abort</a:t>
            </a:r>
          </a:p>
          <a:p>
            <a:pPr>
              <a:lnSpc>
                <a:spcPct val="100000"/>
              </a:lnSpc>
              <a:buClr>
                <a:schemeClr val="hlink"/>
              </a:buClr>
              <a:buFont typeface="Symbol" charset="0"/>
              <a:buChar char="§"/>
            </a:pPr>
            <a: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  <a:t>However</a:t>
            </a:r>
            <a: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  <a:t>, use of separate </a:t>
            </a:r>
            <a:r>
              <a:rPr lang="en-US" sz="1800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read</a:t>
            </a:r>
            <a: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sz="1800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write</a:t>
            </a:r>
            <a: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  <a:t> locks leads to more concurrency than a single </a:t>
            </a:r>
            <a:r>
              <a:rPr lang="en-US" sz="1800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exclusive</a:t>
            </a:r>
            <a: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  <a:t> lock – Next slide</a:t>
            </a:r>
          </a:p>
          <a:p>
            <a:pPr>
              <a:lnSpc>
                <a:spcPct val="120000"/>
              </a:lnSpc>
              <a:buFont typeface="Symbol" charset="0"/>
              <a:buChar char="§"/>
            </a:pPr>
            <a:endParaRPr lang="en-US" sz="1800" dirty="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title"/>
          </p:nvPr>
        </p:nvSpPr>
        <p:spPr>
          <a:xfrm>
            <a:off x="201613" y="169863"/>
            <a:ext cx="2965450" cy="5270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Basic Locking</a:t>
            </a:r>
            <a:endParaRPr lang="en-US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8300" y="863600"/>
            <a:ext cx="7924800" cy="5422900"/>
          </a:xfrm>
        </p:spPr>
        <p:txBody>
          <a:bodyPr/>
          <a:lstStyle/>
          <a:p>
            <a:pPr algn="ctr">
              <a:lnSpc>
                <a:spcPct val="100000"/>
              </a:lnSpc>
              <a:buFont typeface="Symbol" charset="0"/>
              <a:buNone/>
            </a:pPr>
            <a:r>
              <a:rPr lang="en-US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u="sng" smtClean="0">
                <a:latin typeface="Arial" charset="0"/>
                <a:ea typeface="ＭＳ Ｐゴシック" charset="0"/>
                <a:cs typeface="ＭＳ Ｐゴシック" charset="0"/>
              </a:rPr>
              <a:t>non-exclusive</a:t>
            </a:r>
            <a:r>
              <a:rPr lang="en-US" u="sng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u="sng" smtClean="0">
                <a:latin typeface="Arial" charset="0"/>
                <a:ea typeface="ＭＳ Ｐゴシック" charset="0"/>
                <a:cs typeface="ＭＳ Ｐゴシック" charset="0"/>
              </a:rPr>
              <a:t>lock compatibility</a:t>
            </a:r>
          </a:p>
          <a:p>
            <a:pPr>
              <a:lnSpc>
                <a:spcPct val="100000"/>
              </a:lnSpc>
              <a:buFont typeface="Symbol" charset="0"/>
              <a:buNone/>
            </a:pP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	    Lock already		Lock requested</a:t>
            </a:r>
          </a:p>
          <a:p>
            <a:pPr>
              <a:lnSpc>
                <a:spcPct val="60000"/>
              </a:lnSpc>
              <a:buFont typeface="Symbol" charset="0"/>
              <a:buNone/>
            </a:pP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		      set		read		write</a:t>
            </a:r>
          </a:p>
          <a:p>
            <a:pPr>
              <a:lnSpc>
                <a:spcPct val="60000"/>
              </a:lnSpc>
              <a:buFont typeface="Symbol" charset="0"/>
              <a:buNone/>
            </a:pP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		none			  </a:t>
            </a:r>
            <a:r>
              <a:rPr lang="en-US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OK</a:t>
            </a: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		  </a:t>
            </a:r>
            <a:r>
              <a:rPr lang="en-US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OK</a:t>
            </a:r>
          </a:p>
          <a:p>
            <a:pPr>
              <a:lnSpc>
                <a:spcPct val="60000"/>
              </a:lnSpc>
              <a:buFont typeface="Symbol" charset="0"/>
              <a:buNone/>
            </a:pP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		read			  </a:t>
            </a:r>
            <a:r>
              <a:rPr lang="en-US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OK</a:t>
            </a: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en-US" smtClean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WAIT</a:t>
            </a:r>
          </a:p>
          <a:p>
            <a:pPr>
              <a:lnSpc>
                <a:spcPct val="60000"/>
              </a:lnSpc>
              <a:buFont typeface="Symbol" charset="0"/>
              <a:buNone/>
            </a:pP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		write			</a:t>
            </a:r>
            <a:r>
              <a:rPr lang="en-US" smtClean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WAIT	</a:t>
            </a: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mtClean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WAIT</a:t>
            </a:r>
            <a:endParaRPr lang="en-US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Clr>
                <a:schemeClr val="hlink"/>
              </a:buClr>
              <a:buFont typeface="Symbol" charset="0"/>
              <a:buChar char="§"/>
            </a:pPr>
            <a:endParaRPr lang="en-US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Clr>
                <a:schemeClr val="hlink"/>
              </a:buClr>
              <a:buFont typeface="Symbol" charset="0"/>
              <a:buChar char="§"/>
            </a:pP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A read lock is </a:t>
            </a:r>
            <a:r>
              <a:rPr lang="en-US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promoted</a:t>
            </a: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 to a write lock when the transaction needs write access to the same object.</a:t>
            </a:r>
          </a:p>
          <a:p>
            <a:pPr>
              <a:lnSpc>
                <a:spcPct val="100000"/>
              </a:lnSpc>
              <a:buClr>
                <a:schemeClr val="hlink"/>
              </a:buClr>
              <a:buFont typeface="Symbol" charset="0"/>
              <a:buChar char="§"/>
            </a:pP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 A read lock </a:t>
            </a:r>
            <a:r>
              <a:rPr lang="en-US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shared</a:t>
            </a: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 with other transactions</a:t>
            </a:r>
            <a:r>
              <a:rPr lang="ja-JP" altLang="en-US" smtClean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mtClean="0">
                <a:latin typeface="Arial" charset="0"/>
                <a:ea typeface="ＭＳ Ｐゴシック" charset="0"/>
                <a:cs typeface="ＭＳ Ｐゴシック" charset="0"/>
              </a:rPr>
              <a:t> read lock(s) cannot be promoted.  Transaction waits for other read locks to be released.</a:t>
            </a:r>
          </a:p>
          <a:p>
            <a:pPr>
              <a:lnSpc>
                <a:spcPct val="100000"/>
              </a:lnSpc>
              <a:buClr>
                <a:schemeClr val="hlink"/>
              </a:buClr>
              <a:buFont typeface="Symbol" charset="0"/>
              <a:buChar char="§"/>
            </a:pP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Cannot demote a write lock to read lock during transaction – violates the 2P principle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title"/>
          </p:nvPr>
        </p:nvSpPr>
        <p:spPr>
          <a:xfrm>
            <a:off x="201613" y="169863"/>
            <a:ext cx="8689975" cy="5270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2P Locking: Non-exclusive lock (per object)</a:t>
            </a:r>
            <a:endParaRPr lang="en-US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83" name="Line 4"/>
          <p:cNvSpPr>
            <a:spLocks noChangeShapeType="1"/>
          </p:cNvSpPr>
          <p:nvPr/>
        </p:nvSpPr>
        <p:spPr bwMode="auto">
          <a:xfrm flipV="1">
            <a:off x="977900" y="2095500"/>
            <a:ext cx="63373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Line 5"/>
          <p:cNvSpPr>
            <a:spLocks noChangeShapeType="1"/>
          </p:cNvSpPr>
          <p:nvPr/>
        </p:nvSpPr>
        <p:spPr bwMode="auto">
          <a:xfrm flipV="1">
            <a:off x="952500" y="3416300"/>
            <a:ext cx="645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Line 6"/>
          <p:cNvSpPr>
            <a:spLocks noChangeShapeType="1"/>
          </p:cNvSpPr>
          <p:nvPr/>
        </p:nvSpPr>
        <p:spPr bwMode="auto">
          <a:xfrm flipH="1">
            <a:off x="5384800" y="1917700"/>
            <a:ext cx="0" cy="14986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Line 7"/>
          <p:cNvSpPr>
            <a:spLocks noChangeShapeType="1"/>
          </p:cNvSpPr>
          <p:nvPr/>
        </p:nvSpPr>
        <p:spPr bwMode="auto">
          <a:xfrm flipH="1">
            <a:off x="3556000" y="1587500"/>
            <a:ext cx="0" cy="1828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8300" y="838200"/>
            <a:ext cx="7924800" cy="5372100"/>
          </a:xfrm>
        </p:spPr>
        <p:txBody>
          <a:bodyPr/>
          <a:lstStyle/>
          <a:p>
            <a:pPr>
              <a:lnSpc>
                <a:spcPct val="100000"/>
              </a:lnSpc>
              <a:buFont typeface="Symbol" charset="0"/>
              <a:buChar char="§"/>
            </a:pPr>
            <a:r>
              <a:rPr lang="en-US" sz="28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When an operation accesses an object:</a:t>
            </a:r>
            <a:endParaRPr lang="en-US" sz="280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00000"/>
              </a:lnSpc>
              <a:buFont typeface="Marlett" charset="0"/>
              <a:buChar char="v"/>
            </a:pP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000" smtClean="0">
                <a:latin typeface="Arial" charset="0"/>
                <a:ea typeface="ＭＳ Ｐゴシック" charset="0"/>
              </a:rPr>
              <a:t>if the object is not already locked, lock the object in the lowest appropriate mode &amp; proceed.</a:t>
            </a:r>
          </a:p>
          <a:p>
            <a:pPr lvl="1">
              <a:lnSpc>
                <a:spcPct val="100000"/>
              </a:lnSpc>
              <a:buFont typeface="Marlett" charset="0"/>
              <a:buChar char="v"/>
            </a:pP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000" smtClean="0">
                <a:latin typeface="Arial" charset="0"/>
                <a:ea typeface="ＭＳ Ｐゴシック" charset="0"/>
              </a:rPr>
              <a:t>if the object has a conflicting lock by another transaction, wait until object has been unlocked.</a:t>
            </a:r>
          </a:p>
          <a:p>
            <a:pPr lvl="1">
              <a:lnSpc>
                <a:spcPct val="100000"/>
              </a:lnSpc>
              <a:buFont typeface="Marlett" charset="0"/>
              <a:buChar char="v"/>
            </a:pP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000" smtClean="0">
                <a:latin typeface="Arial" charset="0"/>
                <a:ea typeface="ＭＳ Ｐゴシック" charset="0"/>
              </a:rPr>
              <a:t>if the object has a non-conflicting lock by another transaction, share the lock &amp; proceed.</a:t>
            </a:r>
          </a:p>
          <a:p>
            <a:pPr lvl="1">
              <a:lnSpc>
                <a:spcPct val="100000"/>
              </a:lnSpc>
              <a:buFont typeface="Marlett" charset="0"/>
              <a:buChar char="v"/>
            </a:pP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000" smtClean="0">
                <a:latin typeface="Arial" charset="0"/>
                <a:ea typeface="ＭＳ Ｐゴシック" charset="0"/>
              </a:rPr>
              <a:t>if the object has a lower lock by the same transaction,</a:t>
            </a:r>
          </a:p>
          <a:p>
            <a:pPr lvl="2">
              <a:lnSpc>
                <a:spcPct val="100000"/>
              </a:lnSpc>
              <a:buFont typeface="Marlett" charset="0"/>
              <a:buChar char="8"/>
            </a:pP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000" smtClean="0">
                <a:latin typeface="Arial" charset="0"/>
                <a:ea typeface="ＭＳ Ｐゴシック" charset="0"/>
              </a:rPr>
              <a:t>if the lock is not shared, promote the lock &amp; proceed</a:t>
            </a:r>
            <a:endParaRPr lang="en-US" sz="2000" smtClean="0">
              <a:solidFill>
                <a:schemeClr val="hlink"/>
              </a:solidFill>
              <a:latin typeface="Arial" charset="0"/>
              <a:ea typeface="ＭＳ Ｐゴシック" charset="0"/>
            </a:endParaRPr>
          </a:p>
          <a:p>
            <a:pPr lvl="2">
              <a:lnSpc>
                <a:spcPct val="100000"/>
              </a:lnSpc>
              <a:buFont typeface="Marlett" charset="0"/>
              <a:buChar char="8"/>
            </a:pP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000" smtClean="0">
                <a:latin typeface="Arial" charset="0"/>
                <a:ea typeface="ＭＳ Ｐゴシック" charset="0"/>
              </a:rPr>
              <a:t>else, wait until all shared locks are released, then lock &amp; proceed</a:t>
            </a:r>
          </a:p>
          <a:p>
            <a:pPr>
              <a:lnSpc>
                <a:spcPct val="100000"/>
              </a:lnSpc>
              <a:buClr>
                <a:schemeClr val="hlink"/>
              </a:buClr>
              <a:buFont typeface="Symbol" charset="0"/>
              <a:buChar char="§"/>
            </a:pPr>
            <a:r>
              <a:rPr lang="en-US" sz="28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When a transaction </a:t>
            </a:r>
            <a:r>
              <a:rPr lang="en-US" sz="2800" u="sng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commits</a:t>
            </a:r>
            <a:r>
              <a:rPr lang="en-US" sz="28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or </a:t>
            </a:r>
            <a:r>
              <a:rPr lang="en-US" sz="2800" u="sng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aborts</a:t>
            </a:r>
            <a:r>
              <a:rPr lang="en-US" sz="28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:</a:t>
            </a:r>
            <a:endParaRPr lang="en-US" sz="280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00000"/>
              </a:lnSpc>
              <a:buFont typeface="Marlett" charset="0"/>
              <a:buChar char="8"/>
            </a:pPr>
            <a:r>
              <a:rPr lang="en-US" sz="2000" smtClean="0">
                <a:latin typeface="Arial" charset="0"/>
                <a:ea typeface="ＭＳ Ｐゴシック" charset="0"/>
              </a:rPr>
              <a:t>release all locks that were set by the transaction</a:t>
            </a:r>
          </a:p>
          <a:p>
            <a:pPr lvl="1">
              <a:lnSpc>
                <a:spcPct val="100000"/>
              </a:lnSpc>
              <a:buFont typeface="Marlett" charset="0"/>
              <a:buChar char="8"/>
            </a:pPr>
            <a:endParaRPr lang="en-US" sz="2000">
              <a:latin typeface="Arial" charset="0"/>
              <a:ea typeface="ＭＳ Ｐゴシック" charset="0"/>
            </a:endParaRP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title"/>
          </p:nvPr>
        </p:nvSpPr>
        <p:spPr>
          <a:xfrm>
            <a:off x="201613" y="169863"/>
            <a:ext cx="6683375" cy="5270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Locking Procedure in 2P Locking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8001000" cy="5372100"/>
          </a:xfrm>
        </p:spPr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sz="2800" smtClean="0">
                <a:latin typeface="Arial" charset="0"/>
                <a:ea typeface="ＭＳ Ｐゴシック" charset="0"/>
                <a:cs typeface="ＭＳ Ｐゴシック" charset="0"/>
              </a:rPr>
              <a:t> Non-exclusive Locks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360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u="sng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Transaction T1     </a:t>
            </a:r>
            <a:r>
              <a:rPr lang="en-US" sz="2800" u="sng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Transaction T2</a:t>
            </a:r>
            <a:r>
              <a:rPr lang="en-US" sz="3600" u="sng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endParaRPr lang="en-US" sz="2000" smtClean="0">
              <a:solidFill>
                <a:schemeClr val="bg2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OpenTransaction()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balance = b.getBalance()</a:t>
            </a: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        OpenTransaction()</a:t>
            </a:r>
            <a:endParaRPr lang="en-US" sz="2800" smtClean="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		        balance = b.getBalance()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8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		      </a:t>
            </a: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b.setBalance =balance*1.1</a:t>
            </a:r>
            <a:r>
              <a:rPr lang="en-US" sz="28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endParaRPr lang="en-US" sz="2000" smtClean="0">
              <a:solidFill>
                <a:schemeClr val="bg2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Commit</a:t>
            </a:r>
            <a:endParaRPr lang="en-US" sz="2800" smtClean="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						</a:t>
            </a:r>
            <a:endParaRPr lang="en-US" sz="2000">
              <a:solidFill>
                <a:schemeClr val="bg2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title"/>
          </p:nvPr>
        </p:nvSpPr>
        <p:spPr>
          <a:xfrm>
            <a:off x="201613" y="169863"/>
            <a:ext cx="7002462" cy="5270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Example: Concurrent Transactions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179" name="Text Box 4"/>
          <p:cNvSpPr txBox="1">
            <a:spLocks noChangeArrowheads="1"/>
          </p:cNvSpPr>
          <p:nvPr/>
        </p:nvSpPr>
        <p:spPr bwMode="auto">
          <a:xfrm>
            <a:off x="3768725" y="3074988"/>
            <a:ext cx="9017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R-Lock B</a:t>
            </a:r>
          </a:p>
        </p:txBody>
      </p:sp>
      <p:sp>
        <p:nvSpPr>
          <p:cNvPr id="50180" name="Text Box 5"/>
          <p:cNvSpPr txBox="1">
            <a:spLocks noChangeArrowheads="1"/>
          </p:cNvSpPr>
          <p:nvPr/>
        </p:nvSpPr>
        <p:spPr bwMode="auto">
          <a:xfrm>
            <a:off x="6465888" y="5689600"/>
            <a:ext cx="4445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50181" name="Line 6"/>
          <p:cNvSpPr>
            <a:spLocks noChangeShapeType="1"/>
          </p:cNvSpPr>
          <p:nvPr/>
        </p:nvSpPr>
        <p:spPr bwMode="auto">
          <a:xfrm>
            <a:off x="4711700" y="1879600"/>
            <a:ext cx="0" cy="431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2" name="Text Box 7"/>
          <p:cNvSpPr txBox="1">
            <a:spLocks noChangeArrowheads="1"/>
          </p:cNvSpPr>
          <p:nvPr/>
        </p:nvSpPr>
        <p:spPr bwMode="auto">
          <a:xfrm>
            <a:off x="7988300" y="3251200"/>
            <a:ext cx="609600" cy="6810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R-Lock B</a:t>
            </a:r>
          </a:p>
        </p:txBody>
      </p:sp>
      <p:sp>
        <p:nvSpPr>
          <p:cNvPr id="50183" name="Text Box 8"/>
          <p:cNvSpPr txBox="1">
            <a:spLocks noChangeArrowheads="1"/>
          </p:cNvSpPr>
          <p:nvPr/>
        </p:nvSpPr>
        <p:spPr bwMode="auto">
          <a:xfrm>
            <a:off x="5292725" y="4327525"/>
            <a:ext cx="2959100" cy="2968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Cannot Promote lock on B, Wait</a:t>
            </a:r>
          </a:p>
        </p:txBody>
      </p:sp>
      <p:sp>
        <p:nvSpPr>
          <p:cNvPr id="50184" name="Text Box 9"/>
          <p:cNvSpPr txBox="1">
            <a:spLocks noChangeArrowheads="1"/>
          </p:cNvSpPr>
          <p:nvPr/>
        </p:nvSpPr>
        <p:spPr bwMode="auto">
          <a:xfrm>
            <a:off x="5303838" y="5114925"/>
            <a:ext cx="2959100" cy="2968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Promote lock on 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8001000" cy="5372100"/>
          </a:xfrm>
        </p:spPr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sz="2800" smtClean="0">
                <a:latin typeface="Arial" charset="0"/>
                <a:ea typeface="ＭＳ Ｐゴシック" charset="0"/>
                <a:cs typeface="ＭＳ Ｐゴシック" charset="0"/>
              </a:rPr>
              <a:t>What happens in the example below?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360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u="sng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Transaction T1     </a:t>
            </a:r>
            <a:r>
              <a:rPr lang="en-US" sz="2800" u="sng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Transaction T2</a:t>
            </a:r>
            <a:r>
              <a:rPr lang="en-US" sz="3600" u="sng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endParaRPr lang="en-US" sz="2000" smtClean="0">
              <a:solidFill>
                <a:schemeClr val="bg2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OpenTransaction()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balance = b.getBalance()</a:t>
            </a: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        OpenTransaction()</a:t>
            </a:r>
            <a:endParaRPr lang="en-US" sz="2800" smtClean="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		        balance = b.getBalance()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8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		      </a:t>
            </a: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b.setBalance =balance*1.1</a:t>
            </a:r>
            <a:r>
              <a:rPr lang="en-US" sz="28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endParaRPr lang="en-US" sz="2000" smtClean="0">
              <a:solidFill>
                <a:schemeClr val="bg2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b.setBalance=balance*1.1</a:t>
            </a:r>
            <a:endParaRPr lang="en-US" sz="2800" smtClean="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						</a:t>
            </a:r>
            <a:endParaRPr lang="en-US" sz="2000">
              <a:solidFill>
                <a:schemeClr val="bg2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title"/>
          </p:nvPr>
        </p:nvSpPr>
        <p:spPr>
          <a:xfrm>
            <a:off x="201613" y="169863"/>
            <a:ext cx="7002462" cy="52705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Example: Concurrent Transactions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227" name="Text Box 4"/>
          <p:cNvSpPr txBox="1">
            <a:spLocks noChangeArrowheads="1"/>
          </p:cNvSpPr>
          <p:nvPr/>
        </p:nvSpPr>
        <p:spPr bwMode="auto">
          <a:xfrm>
            <a:off x="3768725" y="3074988"/>
            <a:ext cx="9017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R-Lock B</a:t>
            </a:r>
          </a:p>
        </p:txBody>
      </p:sp>
      <p:sp>
        <p:nvSpPr>
          <p:cNvPr id="52228" name="Text Box 5"/>
          <p:cNvSpPr txBox="1">
            <a:spLocks noChangeArrowheads="1"/>
          </p:cNvSpPr>
          <p:nvPr/>
        </p:nvSpPr>
        <p:spPr bwMode="auto">
          <a:xfrm>
            <a:off x="6465888" y="5689600"/>
            <a:ext cx="4445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52229" name="Line 6"/>
          <p:cNvSpPr>
            <a:spLocks noChangeShapeType="1"/>
          </p:cNvSpPr>
          <p:nvPr/>
        </p:nvSpPr>
        <p:spPr bwMode="auto">
          <a:xfrm>
            <a:off x="4711700" y="1879600"/>
            <a:ext cx="0" cy="431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0" name="Text Box 7"/>
          <p:cNvSpPr txBox="1">
            <a:spLocks noChangeArrowheads="1"/>
          </p:cNvSpPr>
          <p:nvPr/>
        </p:nvSpPr>
        <p:spPr bwMode="auto">
          <a:xfrm>
            <a:off x="7988300" y="3251200"/>
            <a:ext cx="609600" cy="6810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R-Lock B</a:t>
            </a:r>
          </a:p>
        </p:txBody>
      </p:sp>
      <p:sp>
        <p:nvSpPr>
          <p:cNvPr id="52231" name="Text Box 8"/>
          <p:cNvSpPr txBox="1">
            <a:spLocks noChangeArrowheads="1"/>
          </p:cNvSpPr>
          <p:nvPr/>
        </p:nvSpPr>
        <p:spPr bwMode="auto">
          <a:xfrm>
            <a:off x="5292725" y="4327525"/>
            <a:ext cx="2959100" cy="2968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Cannot Promote lock on B, Wait</a:t>
            </a:r>
          </a:p>
        </p:txBody>
      </p:sp>
      <p:sp>
        <p:nvSpPr>
          <p:cNvPr id="52232" name="Text Box 9"/>
          <p:cNvSpPr txBox="1">
            <a:spLocks noChangeArrowheads="1"/>
          </p:cNvSpPr>
          <p:nvPr/>
        </p:nvSpPr>
        <p:spPr bwMode="auto">
          <a:xfrm>
            <a:off x="1366838" y="5292725"/>
            <a:ext cx="2959100" cy="2968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Cannot Promote lock on B, Wait</a:t>
            </a:r>
          </a:p>
        </p:txBody>
      </p:sp>
      <p:sp>
        <p:nvSpPr>
          <p:cNvPr id="52233" name="Text Box 10"/>
          <p:cNvSpPr txBox="1">
            <a:spLocks noChangeArrowheads="1"/>
          </p:cNvSpPr>
          <p:nvPr/>
        </p:nvSpPr>
        <p:spPr bwMode="auto">
          <a:xfrm>
            <a:off x="2365375" y="5681663"/>
            <a:ext cx="44450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Concurrent Transactions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How many conflicts are there:</a:t>
            </a:r>
          </a:p>
          <a:p>
            <a:pPr lvl="1"/>
            <a:r>
              <a:rPr lang="en-US" dirty="0" smtClean="0"/>
              <a:t>A: 0</a:t>
            </a:r>
          </a:p>
          <a:p>
            <a:pPr lvl="1"/>
            <a:r>
              <a:rPr lang="en-US" dirty="0" smtClean="0"/>
              <a:t>B: 1</a:t>
            </a:r>
          </a:p>
          <a:p>
            <a:pPr lvl="1"/>
            <a:r>
              <a:rPr lang="en-US" dirty="0" smtClean="0"/>
              <a:t>C: 2</a:t>
            </a:r>
          </a:p>
          <a:p>
            <a:pPr lvl="1"/>
            <a:r>
              <a:rPr lang="en-US" dirty="0" smtClean="0"/>
              <a:t>D: 3</a:t>
            </a:r>
          </a:p>
          <a:p>
            <a:pPr lvl="1"/>
            <a:r>
              <a:rPr lang="en-US" dirty="0" smtClean="0"/>
              <a:t>E: 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dirty="0" smtClean="0"/>
              <a:t>T1: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 smtClean="0"/>
              <a:t>a.read</a:t>
            </a:r>
            <a:r>
              <a:rPr lang="en-US" dirty="0" smtClean="0"/>
              <a:t>()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 smtClean="0"/>
              <a:t>b.write</a:t>
            </a:r>
            <a:r>
              <a:rPr lang="en-US" dirty="0" smtClean="0"/>
              <a:t>()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 smtClean="0"/>
              <a:t>c.read</a:t>
            </a:r>
            <a:r>
              <a:rPr lang="en-US" dirty="0" smtClean="0"/>
              <a:t>()</a:t>
            </a:r>
          </a:p>
          <a:p>
            <a:pPr marL="118872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d.write</a:t>
            </a:r>
            <a:r>
              <a:rPr lang="en-US" dirty="0" smtClean="0"/>
              <a:t>()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 smtClean="0"/>
              <a:t>T2: 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 smtClean="0"/>
              <a:t>c.read</a:t>
            </a:r>
            <a:r>
              <a:rPr lang="en-US" dirty="0" smtClean="0"/>
              <a:t>()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 smtClean="0"/>
              <a:t>a.write</a:t>
            </a:r>
            <a:r>
              <a:rPr lang="en-US" dirty="0" smtClean="0"/>
              <a:t>()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 smtClean="0"/>
              <a:t>d.read</a:t>
            </a:r>
            <a:r>
              <a:rPr lang="en-US" dirty="0" smtClean="0"/>
              <a:t>()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 smtClean="0"/>
              <a:t>b.write</a:t>
            </a:r>
            <a:r>
              <a:rPr lang="en-US" dirty="0" smtClean="0"/>
              <a:t>()</a:t>
            </a:r>
          </a:p>
        </p:txBody>
      </p:sp>
      <p:sp>
        <p:nvSpPr>
          <p:cNvPr id="9" name="Freeform 8"/>
          <p:cNvSpPr/>
          <p:nvPr/>
        </p:nvSpPr>
        <p:spPr>
          <a:xfrm>
            <a:off x="6847176" y="2033645"/>
            <a:ext cx="1234495" cy="2992743"/>
          </a:xfrm>
          <a:custGeom>
            <a:avLst/>
            <a:gdLst>
              <a:gd name="connsiteX0" fmla="*/ 0 w 1234495"/>
              <a:gd name="connsiteY0" fmla="*/ 0 h 2992743"/>
              <a:gd name="connsiteX1" fmla="*/ 1234446 w 1234495"/>
              <a:gd name="connsiteY1" fmla="*/ 1394245 h 2992743"/>
              <a:gd name="connsiteX2" fmla="*/ 53286 w 1234495"/>
              <a:gd name="connsiteY2" fmla="*/ 2992743 h 2992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4495" h="2992743">
                <a:moveTo>
                  <a:pt x="0" y="0"/>
                </a:moveTo>
                <a:cubicBezTo>
                  <a:pt x="612782" y="447727"/>
                  <a:pt x="1225565" y="895455"/>
                  <a:pt x="1234446" y="1394245"/>
                </a:cubicBezTo>
                <a:cubicBezTo>
                  <a:pt x="1243327" y="1893035"/>
                  <a:pt x="53286" y="2992743"/>
                  <a:pt x="53286" y="2992743"/>
                </a:cubicBezTo>
              </a:path>
            </a:pathLst>
          </a:custGeom>
          <a:ln w="38100" cmpd="sng">
            <a:solidFill>
              <a:srgbClr val="0000FF"/>
            </a:solidFill>
            <a:headEnd type="triangle" w="med" len="lg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858000" y="2514600"/>
            <a:ext cx="1234495" cy="3526143"/>
          </a:xfrm>
          <a:custGeom>
            <a:avLst/>
            <a:gdLst>
              <a:gd name="connsiteX0" fmla="*/ 0 w 1234495"/>
              <a:gd name="connsiteY0" fmla="*/ 0 h 2992743"/>
              <a:gd name="connsiteX1" fmla="*/ 1234446 w 1234495"/>
              <a:gd name="connsiteY1" fmla="*/ 1394245 h 2992743"/>
              <a:gd name="connsiteX2" fmla="*/ 53286 w 1234495"/>
              <a:gd name="connsiteY2" fmla="*/ 2992743 h 2992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4495" h="2992743">
                <a:moveTo>
                  <a:pt x="0" y="0"/>
                </a:moveTo>
                <a:cubicBezTo>
                  <a:pt x="612782" y="447727"/>
                  <a:pt x="1225565" y="895455"/>
                  <a:pt x="1234446" y="1394245"/>
                </a:cubicBezTo>
                <a:cubicBezTo>
                  <a:pt x="1243327" y="1893035"/>
                  <a:pt x="53286" y="2992743"/>
                  <a:pt x="53286" y="2992743"/>
                </a:cubicBezTo>
              </a:path>
            </a:pathLst>
          </a:custGeom>
          <a:ln w="38100" cmpd="sng">
            <a:headEnd type="triangle" w="med" len="lg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781800" y="3352801"/>
            <a:ext cx="1463095" cy="2209800"/>
          </a:xfrm>
          <a:custGeom>
            <a:avLst/>
            <a:gdLst>
              <a:gd name="connsiteX0" fmla="*/ 0 w 1234495"/>
              <a:gd name="connsiteY0" fmla="*/ 0 h 2992743"/>
              <a:gd name="connsiteX1" fmla="*/ 1234446 w 1234495"/>
              <a:gd name="connsiteY1" fmla="*/ 1394245 h 2992743"/>
              <a:gd name="connsiteX2" fmla="*/ 53286 w 1234495"/>
              <a:gd name="connsiteY2" fmla="*/ 2992743 h 2992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4495" h="2992743">
                <a:moveTo>
                  <a:pt x="0" y="0"/>
                </a:moveTo>
                <a:cubicBezTo>
                  <a:pt x="612782" y="447727"/>
                  <a:pt x="1225565" y="895455"/>
                  <a:pt x="1234446" y="1394245"/>
                </a:cubicBezTo>
                <a:cubicBezTo>
                  <a:pt x="1243327" y="1893035"/>
                  <a:pt x="53286" y="2992743"/>
                  <a:pt x="53286" y="2992743"/>
                </a:cubicBezTo>
              </a:path>
            </a:pathLst>
          </a:custGeom>
          <a:ln w="38100" cmpd="sng">
            <a:solidFill>
              <a:srgbClr val="FF0000"/>
            </a:solidFill>
            <a:headEnd type="triangle" w="med" len="lg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93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Concurrent Transactions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dirty="0"/>
              <a:t>T1: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/>
              <a:t>a.read</a:t>
            </a:r>
            <a:r>
              <a:rPr lang="en-US" dirty="0"/>
              <a:t>()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/>
              <a:t>b.write</a:t>
            </a:r>
            <a:r>
              <a:rPr lang="en-US" dirty="0"/>
              <a:t>()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/>
              <a:t>c.read</a:t>
            </a:r>
            <a:r>
              <a:rPr lang="en-US" dirty="0"/>
              <a:t>()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/>
              <a:t>d.write</a:t>
            </a:r>
            <a:r>
              <a:rPr lang="en-US" dirty="0"/>
              <a:t>()</a:t>
            </a:r>
          </a:p>
          <a:p>
            <a:pPr marL="118872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dirty="0" smtClean="0"/>
              <a:t>T2: 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 smtClean="0"/>
              <a:t>c.read</a:t>
            </a:r>
            <a:r>
              <a:rPr lang="en-US" dirty="0" smtClean="0"/>
              <a:t>()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 smtClean="0"/>
              <a:t>a.write</a:t>
            </a:r>
            <a:r>
              <a:rPr lang="en-US" dirty="0" smtClean="0"/>
              <a:t>()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 smtClean="0"/>
              <a:t>d.read</a:t>
            </a:r>
            <a:r>
              <a:rPr lang="en-US" dirty="0" smtClean="0"/>
              <a:t>()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 smtClean="0"/>
              <a:t>b.write</a:t>
            </a:r>
            <a:r>
              <a:rPr lang="en-US" dirty="0" smtClean="0"/>
              <a:t>()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667000" y="2057400"/>
            <a:ext cx="2895600" cy="457200"/>
          </a:xfrm>
          <a:prstGeom prst="straightConnector1">
            <a:avLst/>
          </a:prstGeom>
          <a:ln w="38100" cmpd="sng"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667000" y="2514600"/>
            <a:ext cx="2895600" cy="838200"/>
          </a:xfrm>
          <a:prstGeom prst="straightConnector1">
            <a:avLst/>
          </a:prstGeom>
          <a:ln w="38100" cmpd="sng">
            <a:solidFill>
              <a:srgbClr val="FF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743200" y="2895600"/>
            <a:ext cx="2895600" cy="457200"/>
          </a:xfrm>
          <a:prstGeom prst="straightConnector1">
            <a:avLst/>
          </a:prstGeom>
          <a:ln w="381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90600" y="4495800"/>
            <a:ext cx="5044971" cy="928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Is this a serially equivalent interleaving?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A: True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B: Fals</a:t>
            </a:r>
            <a:r>
              <a:rPr lang="en-US" sz="2000" dirty="0">
                <a:solidFill>
                  <a:schemeClr val="tx1"/>
                </a:solidFill>
              </a:rPr>
              <a:t>e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21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Concurrent Transactions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dirty="0"/>
              <a:t>T1: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/>
              <a:t>a.read</a:t>
            </a:r>
            <a:r>
              <a:rPr lang="en-US" dirty="0"/>
              <a:t>()</a:t>
            </a:r>
          </a:p>
          <a:p>
            <a:pPr marL="118872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 smtClean="0"/>
              <a:t>b.write</a:t>
            </a:r>
            <a:r>
              <a:rPr lang="en-US" dirty="0"/>
              <a:t>()</a:t>
            </a:r>
          </a:p>
          <a:p>
            <a:pPr marL="118872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 smtClean="0"/>
              <a:t>c.read</a:t>
            </a:r>
            <a:r>
              <a:rPr lang="en-US" dirty="0"/>
              <a:t>()</a:t>
            </a:r>
          </a:p>
          <a:p>
            <a:pPr marL="118872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 smtClean="0"/>
              <a:t>d.write</a:t>
            </a:r>
            <a:r>
              <a:rPr lang="en-US" dirty="0"/>
              <a:t>()</a:t>
            </a:r>
          </a:p>
          <a:p>
            <a:pPr marL="118872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dirty="0" smtClean="0"/>
              <a:t>T2: </a:t>
            </a:r>
          </a:p>
          <a:p>
            <a:pPr marL="118872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 smtClean="0"/>
              <a:t>c.read</a:t>
            </a:r>
            <a:r>
              <a:rPr lang="en-US" dirty="0" smtClean="0"/>
              <a:t>()</a:t>
            </a:r>
          </a:p>
          <a:p>
            <a:pPr marL="118872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 smtClean="0"/>
              <a:t>a.write</a:t>
            </a:r>
            <a:r>
              <a:rPr lang="en-US" dirty="0" smtClean="0"/>
              <a:t>()</a:t>
            </a:r>
          </a:p>
          <a:p>
            <a:pPr marL="118872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 smtClean="0"/>
              <a:t>d.read</a:t>
            </a:r>
            <a:r>
              <a:rPr lang="en-US" dirty="0" smtClean="0"/>
              <a:t>()</a:t>
            </a:r>
          </a:p>
          <a:p>
            <a:pPr marL="118872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 smtClean="0"/>
              <a:t>b.write</a:t>
            </a:r>
            <a:r>
              <a:rPr lang="en-US" dirty="0" smtClean="0"/>
              <a:t>()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667000" y="2057400"/>
            <a:ext cx="2971800" cy="1219200"/>
          </a:xfrm>
          <a:prstGeom prst="straightConnector1">
            <a:avLst/>
          </a:prstGeom>
          <a:ln w="38100" cmpd="sng"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667000" y="2895600"/>
            <a:ext cx="2895600" cy="2209800"/>
          </a:xfrm>
          <a:prstGeom prst="straightConnector1">
            <a:avLst/>
          </a:prstGeom>
          <a:ln w="38100" cmpd="sng">
            <a:solidFill>
              <a:srgbClr val="FF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743200" y="4191000"/>
            <a:ext cx="2895600" cy="457200"/>
          </a:xfrm>
          <a:prstGeom prst="straightConnector1">
            <a:avLst/>
          </a:prstGeom>
          <a:ln w="381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057400" y="5334000"/>
            <a:ext cx="5044971" cy="928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Is this a serially equivalent interleaving?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A: True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B: Fals</a:t>
            </a:r>
            <a:r>
              <a:rPr lang="en-US" sz="2000" dirty="0">
                <a:solidFill>
                  <a:schemeClr val="tx1"/>
                </a:solidFill>
              </a:rPr>
              <a:t>e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60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Transaction </a:t>
            </a:r>
            <a:endParaRPr lang="en-US" dirty="0"/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unit of work </a:t>
            </a:r>
            <a:r>
              <a:rPr lang="en-US" dirty="0" smtClean="0"/>
              <a:t>with the following properties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Atomic </a:t>
            </a:r>
            <a:r>
              <a:rPr lang="en-US" dirty="0" smtClean="0"/>
              <a:t>– “all-or-nothing execution”</a:t>
            </a:r>
          </a:p>
          <a:p>
            <a:pPr lvl="1"/>
            <a:r>
              <a:rPr lang="en-US" dirty="0" smtClean="0"/>
              <a:t>Two outcomes: </a:t>
            </a:r>
            <a:r>
              <a:rPr lang="en-US" dirty="0" smtClean="0">
                <a:solidFill>
                  <a:srgbClr val="0000FF"/>
                </a:solidFill>
              </a:rPr>
              <a:t>commit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00FF"/>
                </a:solidFill>
              </a:rPr>
              <a:t>abort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Consistent</a:t>
            </a:r>
            <a:r>
              <a:rPr lang="en-US" dirty="0" smtClean="0"/>
              <a:t> — takes server from one consistent state to another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Isolated</a:t>
            </a:r>
            <a:r>
              <a:rPr lang="en-US" dirty="0" smtClean="0"/>
              <a:t> — does not interfere with other transactions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Durable</a:t>
            </a:r>
            <a:r>
              <a:rPr lang="en-US" dirty="0" smtClean="0"/>
              <a:t> — effect of committed transaction persists after a crash (client or server)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Concurrent Transactions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dirty="0"/>
              <a:t>T1: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/>
              <a:t>a.read</a:t>
            </a:r>
            <a:r>
              <a:rPr lang="en-US" dirty="0"/>
              <a:t>()</a:t>
            </a:r>
          </a:p>
          <a:p>
            <a:pPr marL="118872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 smtClean="0"/>
              <a:t>b.write</a:t>
            </a:r>
            <a:r>
              <a:rPr lang="en-US" dirty="0"/>
              <a:t>()</a:t>
            </a:r>
          </a:p>
          <a:p>
            <a:pPr marL="118872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 smtClean="0"/>
              <a:t>c.read</a:t>
            </a:r>
            <a:r>
              <a:rPr lang="en-US" dirty="0"/>
              <a:t>()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 smtClean="0"/>
              <a:t>d.write</a:t>
            </a:r>
            <a:r>
              <a:rPr lang="en-US" dirty="0"/>
              <a:t>()</a:t>
            </a:r>
          </a:p>
          <a:p>
            <a:pPr marL="118872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dirty="0" smtClean="0"/>
              <a:t>T2: </a:t>
            </a:r>
          </a:p>
          <a:p>
            <a:pPr marL="118872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 smtClean="0"/>
              <a:t>c.read</a:t>
            </a:r>
            <a:r>
              <a:rPr lang="en-US" dirty="0" smtClean="0"/>
              <a:t>()</a:t>
            </a:r>
          </a:p>
          <a:p>
            <a:pPr marL="118872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 smtClean="0"/>
              <a:t>a.write</a:t>
            </a:r>
            <a:r>
              <a:rPr lang="en-US" dirty="0" smtClean="0"/>
              <a:t>()</a:t>
            </a:r>
          </a:p>
          <a:p>
            <a:pPr marL="118872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118872" indent="0">
              <a:buNone/>
            </a:pPr>
            <a:r>
              <a:rPr lang="en-US" dirty="0"/>
              <a:t>	</a:t>
            </a:r>
          </a:p>
          <a:p>
            <a:pPr marL="118872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d.read</a:t>
            </a:r>
            <a:r>
              <a:rPr lang="en-US" dirty="0" smtClean="0"/>
              <a:t>()</a:t>
            </a:r>
          </a:p>
          <a:p>
            <a:pPr marL="118872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err="1" smtClean="0"/>
              <a:t>b.write</a:t>
            </a:r>
            <a:r>
              <a:rPr lang="en-US" dirty="0" smtClean="0"/>
              <a:t>()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667000" y="2057400"/>
            <a:ext cx="2971800" cy="1219200"/>
          </a:xfrm>
          <a:prstGeom prst="straightConnector1">
            <a:avLst/>
          </a:prstGeom>
          <a:ln w="38100" cmpd="sng"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667000" y="2895600"/>
            <a:ext cx="2895600" cy="2590800"/>
          </a:xfrm>
          <a:prstGeom prst="straightConnector1">
            <a:avLst/>
          </a:prstGeom>
          <a:ln w="38100" cmpd="sng">
            <a:solidFill>
              <a:srgbClr val="FF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667000" y="4191000"/>
            <a:ext cx="2895600" cy="457200"/>
          </a:xfrm>
          <a:prstGeom prst="straightConnector1">
            <a:avLst/>
          </a:prstGeom>
          <a:ln w="38100" cmpd="sng"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295400" y="5715000"/>
            <a:ext cx="5044971" cy="928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Is this a serially equivalent interleaving?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A: True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B: Fals</a:t>
            </a:r>
            <a:r>
              <a:rPr lang="en-US" sz="2000" dirty="0">
                <a:solidFill>
                  <a:schemeClr val="tx1"/>
                </a:solidFill>
              </a:rPr>
              <a:t>e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60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need lock 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en-US" dirty="0" smtClean="0"/>
              <a:t>T1:</a:t>
            </a:r>
          </a:p>
          <a:p>
            <a:pPr marL="118872" indent="0">
              <a:buNone/>
            </a:pPr>
            <a:r>
              <a:rPr lang="en-US" dirty="0">
                <a:solidFill>
                  <a:srgbClr val="6BB76D"/>
                </a:solidFill>
              </a:rPr>
              <a:t>	</a:t>
            </a:r>
            <a:r>
              <a:rPr lang="en-US" i="1" dirty="0" smtClean="0">
                <a:solidFill>
                  <a:srgbClr val="6BB76D"/>
                </a:solidFill>
              </a:rPr>
              <a:t>acquire R-lock on a</a:t>
            </a:r>
          </a:p>
          <a:p>
            <a:pPr marL="118872" indent="0">
              <a:buNone/>
            </a:pPr>
            <a:r>
              <a:rPr lang="en-US" i="1" dirty="0"/>
              <a:t>	</a:t>
            </a:r>
            <a:r>
              <a:rPr lang="en-US" dirty="0" err="1" smtClean="0"/>
              <a:t>a.read</a:t>
            </a:r>
            <a:r>
              <a:rPr lang="en-US" dirty="0" smtClean="0"/>
              <a:t>()</a:t>
            </a: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 smtClean="0"/>
              <a:t>	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i="1" dirty="0" smtClean="0">
                <a:solidFill>
                  <a:srgbClr val="6BB76D"/>
                </a:solidFill>
              </a:rPr>
              <a:t>release R-lock on a</a:t>
            </a:r>
          </a:p>
          <a:p>
            <a:pPr marL="118872" indent="0">
              <a:buNone/>
            </a:pPr>
            <a:r>
              <a:rPr lang="en-US" i="1" dirty="0">
                <a:solidFill>
                  <a:srgbClr val="6BB76D"/>
                </a:solidFill>
              </a:rPr>
              <a:t>	</a:t>
            </a:r>
            <a:r>
              <a:rPr lang="en-US" i="1" dirty="0" smtClean="0">
                <a:solidFill>
                  <a:srgbClr val="6BB76D"/>
                </a:solidFill>
              </a:rPr>
              <a:t>acquire W-lock on a</a:t>
            </a:r>
          </a:p>
          <a:p>
            <a:pPr marL="118872" indent="0">
              <a:buNone/>
            </a:pPr>
            <a:r>
              <a:rPr lang="en-US" i="1" dirty="0"/>
              <a:t>	</a:t>
            </a:r>
            <a:r>
              <a:rPr lang="en-US" dirty="0" err="1" smtClean="0"/>
              <a:t>a.write</a:t>
            </a:r>
            <a:r>
              <a:rPr lang="en-US" dirty="0" smtClean="0"/>
              <a:t>()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smtClean="0"/>
              <a:t>commit</a:t>
            </a:r>
          </a:p>
          <a:p>
            <a:pPr marL="118872" indent="0">
              <a:buNone/>
            </a:pPr>
            <a:r>
              <a:rPr lang="en-US" dirty="0">
                <a:solidFill>
                  <a:srgbClr val="6BB76D"/>
                </a:solidFill>
              </a:rPr>
              <a:t>	</a:t>
            </a:r>
            <a:r>
              <a:rPr lang="en-US" i="1" dirty="0" smtClean="0">
                <a:solidFill>
                  <a:srgbClr val="6BB76D"/>
                </a:solidFill>
              </a:rPr>
              <a:t>release W-lock on a</a:t>
            </a:r>
            <a:endParaRPr lang="en-US" dirty="0" smtClean="0">
              <a:solidFill>
                <a:srgbClr val="6BB76D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en-US" dirty="0" smtClean="0"/>
              <a:t>T2: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 smtClean="0"/>
              <a:t>	</a:t>
            </a:r>
          </a:p>
          <a:p>
            <a:pPr marL="118872" indent="0">
              <a:buNone/>
            </a:pPr>
            <a:r>
              <a:rPr lang="en-US" i="1" dirty="0">
                <a:solidFill>
                  <a:srgbClr val="6BB76D"/>
                </a:solidFill>
              </a:rPr>
              <a:t>	</a:t>
            </a:r>
            <a:r>
              <a:rPr lang="en-US" i="1" dirty="0" smtClean="0">
                <a:solidFill>
                  <a:srgbClr val="6BB76D"/>
                </a:solidFill>
              </a:rPr>
              <a:t>acquire R-lock on a</a:t>
            </a:r>
          </a:p>
          <a:p>
            <a:pPr marL="118872" indent="0">
              <a:buNone/>
            </a:pPr>
            <a:r>
              <a:rPr lang="en-US" i="1" dirty="0"/>
              <a:t>	</a:t>
            </a:r>
            <a:r>
              <a:rPr lang="en-US" dirty="0" err="1" smtClean="0"/>
              <a:t>a.read</a:t>
            </a:r>
            <a:r>
              <a:rPr lang="en-US" dirty="0" smtClean="0"/>
              <a:t>()</a:t>
            </a:r>
          </a:p>
          <a:p>
            <a:pPr marL="118872" indent="0">
              <a:buNone/>
            </a:pPr>
            <a:r>
              <a:rPr lang="en-US" dirty="0">
                <a:solidFill>
                  <a:srgbClr val="6BB76D"/>
                </a:solidFill>
              </a:rPr>
              <a:t>	</a:t>
            </a:r>
            <a:r>
              <a:rPr lang="en-US" i="1" dirty="0" smtClean="0">
                <a:solidFill>
                  <a:srgbClr val="6BB76D"/>
                </a:solidFill>
              </a:rPr>
              <a:t>release R-lock on a</a:t>
            </a: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dirty="0">
                <a:solidFill>
                  <a:srgbClr val="6BB76D"/>
                </a:solidFill>
              </a:rPr>
              <a:t>	</a:t>
            </a:r>
            <a:r>
              <a:rPr lang="en-US" i="1" dirty="0" smtClean="0">
                <a:solidFill>
                  <a:srgbClr val="6BB76D"/>
                </a:solidFill>
              </a:rPr>
              <a:t>acquire W-lock on a</a:t>
            </a:r>
          </a:p>
          <a:p>
            <a:pPr marL="118872" indent="0">
              <a:buNone/>
            </a:pPr>
            <a:r>
              <a:rPr lang="en-US" i="1" dirty="0"/>
              <a:t>	</a:t>
            </a:r>
            <a:r>
              <a:rPr lang="en-US" dirty="0" err="1" smtClean="0"/>
              <a:t>a.write</a:t>
            </a:r>
            <a:r>
              <a:rPr lang="en-US" dirty="0" smtClean="0"/>
              <a:t>()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smtClean="0"/>
              <a:t>commit</a:t>
            </a:r>
          </a:p>
          <a:p>
            <a:pPr marL="118872" indent="0">
              <a:buNone/>
            </a:pPr>
            <a:r>
              <a:rPr lang="en-US" dirty="0">
                <a:solidFill>
                  <a:srgbClr val="6BB76D"/>
                </a:solidFill>
              </a:rPr>
              <a:t>	</a:t>
            </a:r>
            <a:r>
              <a:rPr lang="en-US" i="1" dirty="0" smtClean="0">
                <a:solidFill>
                  <a:srgbClr val="6BB76D"/>
                </a:solidFill>
              </a:rPr>
              <a:t>release W-lock on a</a:t>
            </a:r>
            <a:endParaRPr lang="en-US" dirty="0">
              <a:solidFill>
                <a:srgbClr val="6BB7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24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ChangeArrowheads="1"/>
          </p:cNvSpPr>
          <p:nvPr/>
        </p:nvSpPr>
        <p:spPr bwMode="auto">
          <a:xfrm>
            <a:off x="3797300" y="3962400"/>
            <a:ext cx="4597400" cy="2032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59075" name="Rectangle 3"/>
          <p:cNvSpPr>
            <a:spLocks noChangeArrowheads="1"/>
          </p:cNvSpPr>
          <p:nvPr/>
        </p:nvSpPr>
        <p:spPr bwMode="auto">
          <a:xfrm>
            <a:off x="914400" y="3962400"/>
            <a:ext cx="2768600" cy="2032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59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Deadlocks </a:t>
            </a:r>
            <a:endParaRPr lang="en-US" dirty="0"/>
          </a:p>
        </p:txBody>
      </p:sp>
      <p:sp>
        <p:nvSpPr>
          <p:cNvPr id="54276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295401"/>
            <a:ext cx="8229600" cy="22859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Necessary conditions for deadlocks</a:t>
            </a:r>
          </a:p>
          <a:p>
            <a:pPr lvl="1"/>
            <a:r>
              <a:rPr lang="en-US" dirty="0" smtClean="0"/>
              <a:t> Non-shareable resources (locked objects) </a:t>
            </a:r>
          </a:p>
          <a:p>
            <a:pPr lvl="1"/>
            <a:r>
              <a:rPr lang="en-US" dirty="0" smtClean="0"/>
              <a:t> No preemption on locks</a:t>
            </a:r>
          </a:p>
          <a:p>
            <a:pPr lvl="1"/>
            <a:r>
              <a:rPr lang="en-US" dirty="0" smtClean="0"/>
              <a:t> Hold &amp; Wait</a:t>
            </a:r>
          </a:p>
          <a:p>
            <a:pPr lvl="1"/>
            <a:r>
              <a:rPr lang="en-US" dirty="0" smtClean="0"/>
              <a:t> Circular Wait  (Wait-for graph)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4277" name="Text Box 6"/>
          <p:cNvSpPr txBox="1">
            <a:spLocks noChangeArrowheads="1"/>
          </p:cNvSpPr>
          <p:nvPr/>
        </p:nvSpPr>
        <p:spPr bwMode="auto">
          <a:xfrm>
            <a:off x="1054100" y="4572000"/>
            <a:ext cx="3556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T</a:t>
            </a:r>
          </a:p>
        </p:txBody>
      </p:sp>
      <p:grpSp>
        <p:nvGrpSpPr>
          <p:cNvPr id="54278" name="Group 7"/>
          <p:cNvGrpSpPr>
            <a:grpSpLocks/>
          </p:cNvGrpSpPr>
          <p:nvPr/>
        </p:nvGrpSpPr>
        <p:grpSpPr bwMode="auto">
          <a:xfrm>
            <a:off x="2006600" y="5054600"/>
            <a:ext cx="317500" cy="381000"/>
            <a:chOff x="1000" y="2232"/>
            <a:chExt cx="200" cy="240"/>
          </a:xfrm>
        </p:grpSpPr>
        <p:sp>
          <p:nvSpPr>
            <p:cNvPr id="54328" name="Oval 8"/>
            <p:cNvSpPr>
              <a:spLocks noChangeArrowheads="1"/>
            </p:cNvSpPr>
            <p:nvPr/>
          </p:nvSpPr>
          <p:spPr bwMode="auto">
            <a:xfrm>
              <a:off x="1000" y="2232"/>
              <a:ext cx="176" cy="240"/>
            </a:xfrm>
            <a:prstGeom prst="ellipse">
              <a:avLst/>
            </a:prstGeom>
            <a:solidFill>
              <a:srgbClr val="038A6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9" name="Line 9"/>
            <p:cNvSpPr>
              <a:spLocks noChangeShapeType="1"/>
            </p:cNvSpPr>
            <p:nvPr/>
          </p:nvSpPr>
          <p:spPr bwMode="auto">
            <a:xfrm>
              <a:off x="1000" y="2360"/>
              <a:ext cx="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4279" name="Group 10"/>
          <p:cNvGrpSpPr>
            <a:grpSpLocks/>
          </p:cNvGrpSpPr>
          <p:nvPr/>
        </p:nvGrpSpPr>
        <p:grpSpPr bwMode="auto">
          <a:xfrm>
            <a:off x="2019300" y="4102100"/>
            <a:ext cx="317500" cy="381000"/>
            <a:chOff x="1000" y="2232"/>
            <a:chExt cx="200" cy="240"/>
          </a:xfrm>
        </p:grpSpPr>
        <p:sp>
          <p:nvSpPr>
            <p:cNvPr id="54326" name="Oval 11"/>
            <p:cNvSpPr>
              <a:spLocks noChangeArrowheads="1"/>
            </p:cNvSpPr>
            <p:nvPr/>
          </p:nvSpPr>
          <p:spPr bwMode="auto">
            <a:xfrm>
              <a:off x="1000" y="2232"/>
              <a:ext cx="176" cy="240"/>
            </a:xfrm>
            <a:prstGeom prst="ellipse">
              <a:avLst/>
            </a:prstGeom>
            <a:solidFill>
              <a:srgbClr val="038A6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7" name="Line 12"/>
            <p:cNvSpPr>
              <a:spLocks noChangeShapeType="1"/>
            </p:cNvSpPr>
            <p:nvPr/>
          </p:nvSpPr>
          <p:spPr bwMode="auto">
            <a:xfrm>
              <a:off x="1000" y="2360"/>
              <a:ext cx="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280" name="Text Box 13"/>
          <p:cNvSpPr txBox="1">
            <a:spLocks noChangeArrowheads="1"/>
          </p:cNvSpPr>
          <p:nvPr/>
        </p:nvSpPr>
        <p:spPr bwMode="auto">
          <a:xfrm>
            <a:off x="3035300" y="4597400"/>
            <a:ext cx="4191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U</a:t>
            </a:r>
          </a:p>
        </p:txBody>
      </p:sp>
      <p:cxnSp>
        <p:nvCxnSpPr>
          <p:cNvPr id="54281" name="AutoShape 14"/>
          <p:cNvCxnSpPr>
            <a:cxnSpLocks noChangeShapeType="1"/>
            <a:stCxn id="54277" idx="2"/>
            <a:endCxn id="54328" idx="2"/>
          </p:cNvCxnSpPr>
          <p:nvPr/>
        </p:nvCxnSpPr>
        <p:spPr bwMode="auto">
          <a:xfrm rot="16200000" flipH="1">
            <a:off x="1499394" y="4737894"/>
            <a:ext cx="239712" cy="7747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4282" name="AutoShape 15"/>
          <p:cNvCxnSpPr>
            <a:cxnSpLocks noChangeShapeType="1"/>
            <a:stCxn id="54327" idx="0"/>
            <a:endCxn id="54277" idx="0"/>
          </p:cNvCxnSpPr>
          <p:nvPr/>
        </p:nvCxnSpPr>
        <p:spPr bwMode="auto">
          <a:xfrm rot="-5400000" flipH="1" flipV="1">
            <a:off x="1485106" y="4037807"/>
            <a:ext cx="280987" cy="787400"/>
          </a:xfrm>
          <a:prstGeom prst="curvedConnector3">
            <a:avLst>
              <a:gd name="adj1" fmla="val -4523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4283" name="AutoShape 16"/>
          <p:cNvCxnSpPr>
            <a:cxnSpLocks noChangeShapeType="1"/>
            <a:stCxn id="54280" idx="0"/>
            <a:endCxn id="54327" idx="1"/>
          </p:cNvCxnSpPr>
          <p:nvPr/>
        </p:nvCxnSpPr>
        <p:spPr bwMode="auto">
          <a:xfrm rot="5400000" flipH="1">
            <a:off x="2651919" y="4004469"/>
            <a:ext cx="277812" cy="908050"/>
          </a:xfrm>
          <a:prstGeom prst="curvedConnector3">
            <a:avLst>
              <a:gd name="adj1" fmla="val 88569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4284" name="AutoShape 17"/>
          <p:cNvCxnSpPr>
            <a:cxnSpLocks noChangeShapeType="1"/>
            <a:stCxn id="54329" idx="1"/>
            <a:endCxn id="54280" idx="2"/>
          </p:cNvCxnSpPr>
          <p:nvPr/>
        </p:nvCxnSpPr>
        <p:spPr bwMode="auto">
          <a:xfrm rot="5400000" flipH="1" flipV="1">
            <a:off x="2663825" y="4691063"/>
            <a:ext cx="241300" cy="920750"/>
          </a:xfrm>
          <a:prstGeom prst="curvedConnector3">
            <a:avLst>
              <a:gd name="adj1" fmla="val 5264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4285" name="Text Box 18"/>
          <p:cNvSpPr txBox="1">
            <a:spLocks noChangeArrowheads="1"/>
          </p:cNvSpPr>
          <p:nvPr/>
        </p:nvSpPr>
        <p:spPr bwMode="auto">
          <a:xfrm>
            <a:off x="2324100" y="4089400"/>
            <a:ext cx="9271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54286" name="Text Box 19"/>
          <p:cNvSpPr txBox="1">
            <a:spLocks noChangeArrowheads="1"/>
          </p:cNvSpPr>
          <p:nvPr/>
        </p:nvSpPr>
        <p:spPr bwMode="auto">
          <a:xfrm>
            <a:off x="1041400" y="4051300"/>
            <a:ext cx="9271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54287" name="Text Box 20"/>
          <p:cNvSpPr txBox="1">
            <a:spLocks noChangeArrowheads="1"/>
          </p:cNvSpPr>
          <p:nvPr/>
        </p:nvSpPr>
        <p:spPr bwMode="auto">
          <a:xfrm>
            <a:off x="2438400" y="5232400"/>
            <a:ext cx="9271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54288" name="Text Box 21"/>
          <p:cNvSpPr txBox="1">
            <a:spLocks noChangeArrowheads="1"/>
          </p:cNvSpPr>
          <p:nvPr/>
        </p:nvSpPr>
        <p:spPr bwMode="auto">
          <a:xfrm>
            <a:off x="1041400" y="5181600"/>
            <a:ext cx="9271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54289" name="Text Box 22"/>
          <p:cNvSpPr txBox="1">
            <a:spLocks noChangeArrowheads="1"/>
          </p:cNvSpPr>
          <p:nvPr/>
        </p:nvSpPr>
        <p:spPr bwMode="auto">
          <a:xfrm>
            <a:off x="1981200" y="4457700"/>
            <a:ext cx="342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54290" name="Text Box 23"/>
          <p:cNvSpPr txBox="1">
            <a:spLocks noChangeArrowheads="1"/>
          </p:cNvSpPr>
          <p:nvPr/>
        </p:nvSpPr>
        <p:spPr bwMode="auto">
          <a:xfrm>
            <a:off x="1968500" y="4800600"/>
            <a:ext cx="342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54291" name="Text Box 24"/>
          <p:cNvSpPr txBox="1">
            <a:spLocks noChangeArrowheads="1"/>
          </p:cNvSpPr>
          <p:nvPr/>
        </p:nvSpPr>
        <p:spPr bwMode="auto">
          <a:xfrm>
            <a:off x="3898900" y="4584700"/>
            <a:ext cx="3556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T</a:t>
            </a:r>
          </a:p>
        </p:txBody>
      </p:sp>
      <p:grpSp>
        <p:nvGrpSpPr>
          <p:cNvPr id="54292" name="Group 25"/>
          <p:cNvGrpSpPr>
            <a:grpSpLocks/>
          </p:cNvGrpSpPr>
          <p:nvPr/>
        </p:nvGrpSpPr>
        <p:grpSpPr bwMode="auto">
          <a:xfrm>
            <a:off x="4851400" y="5067300"/>
            <a:ext cx="317500" cy="381000"/>
            <a:chOff x="1000" y="2232"/>
            <a:chExt cx="200" cy="240"/>
          </a:xfrm>
        </p:grpSpPr>
        <p:sp>
          <p:nvSpPr>
            <p:cNvPr id="54324" name="Oval 26"/>
            <p:cNvSpPr>
              <a:spLocks noChangeArrowheads="1"/>
            </p:cNvSpPr>
            <p:nvPr/>
          </p:nvSpPr>
          <p:spPr bwMode="auto">
            <a:xfrm>
              <a:off x="1000" y="2232"/>
              <a:ext cx="176" cy="240"/>
            </a:xfrm>
            <a:prstGeom prst="ellipse">
              <a:avLst/>
            </a:prstGeom>
            <a:solidFill>
              <a:srgbClr val="038A6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5" name="Line 27"/>
            <p:cNvSpPr>
              <a:spLocks noChangeShapeType="1"/>
            </p:cNvSpPr>
            <p:nvPr/>
          </p:nvSpPr>
          <p:spPr bwMode="auto">
            <a:xfrm>
              <a:off x="1000" y="2360"/>
              <a:ext cx="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4293" name="Group 28"/>
          <p:cNvGrpSpPr>
            <a:grpSpLocks/>
          </p:cNvGrpSpPr>
          <p:nvPr/>
        </p:nvGrpSpPr>
        <p:grpSpPr bwMode="auto">
          <a:xfrm>
            <a:off x="4864100" y="4114800"/>
            <a:ext cx="317500" cy="381000"/>
            <a:chOff x="1000" y="2232"/>
            <a:chExt cx="200" cy="240"/>
          </a:xfrm>
        </p:grpSpPr>
        <p:sp>
          <p:nvSpPr>
            <p:cNvPr id="54322" name="Oval 29"/>
            <p:cNvSpPr>
              <a:spLocks noChangeArrowheads="1"/>
            </p:cNvSpPr>
            <p:nvPr/>
          </p:nvSpPr>
          <p:spPr bwMode="auto">
            <a:xfrm>
              <a:off x="1000" y="2232"/>
              <a:ext cx="176" cy="240"/>
            </a:xfrm>
            <a:prstGeom prst="ellipse">
              <a:avLst/>
            </a:prstGeom>
            <a:solidFill>
              <a:srgbClr val="038A6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3" name="Line 30"/>
            <p:cNvSpPr>
              <a:spLocks noChangeShapeType="1"/>
            </p:cNvSpPr>
            <p:nvPr/>
          </p:nvSpPr>
          <p:spPr bwMode="auto">
            <a:xfrm>
              <a:off x="1000" y="2360"/>
              <a:ext cx="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294" name="Text Box 31"/>
          <p:cNvSpPr txBox="1">
            <a:spLocks noChangeArrowheads="1"/>
          </p:cNvSpPr>
          <p:nvPr/>
        </p:nvSpPr>
        <p:spPr bwMode="auto">
          <a:xfrm>
            <a:off x="5816600" y="5054600"/>
            <a:ext cx="4191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U</a:t>
            </a:r>
          </a:p>
        </p:txBody>
      </p:sp>
      <p:cxnSp>
        <p:nvCxnSpPr>
          <p:cNvPr id="54295" name="AutoShape 32"/>
          <p:cNvCxnSpPr>
            <a:cxnSpLocks noChangeShapeType="1"/>
            <a:stCxn id="54291" idx="2"/>
            <a:endCxn id="54324" idx="2"/>
          </p:cNvCxnSpPr>
          <p:nvPr/>
        </p:nvCxnSpPr>
        <p:spPr bwMode="auto">
          <a:xfrm rot="16200000" flipH="1">
            <a:off x="4344194" y="4750594"/>
            <a:ext cx="239712" cy="7747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4296" name="AutoShape 33"/>
          <p:cNvCxnSpPr>
            <a:cxnSpLocks noChangeShapeType="1"/>
            <a:stCxn id="54323" idx="0"/>
            <a:endCxn id="54291" idx="0"/>
          </p:cNvCxnSpPr>
          <p:nvPr/>
        </p:nvCxnSpPr>
        <p:spPr bwMode="auto">
          <a:xfrm rot="-5400000" flipH="1" flipV="1">
            <a:off x="4329906" y="4050507"/>
            <a:ext cx="280987" cy="787400"/>
          </a:xfrm>
          <a:prstGeom prst="curvedConnector3">
            <a:avLst>
              <a:gd name="adj1" fmla="val 18644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4297" name="Text Box 34"/>
          <p:cNvSpPr txBox="1">
            <a:spLocks noChangeArrowheads="1"/>
          </p:cNvSpPr>
          <p:nvPr/>
        </p:nvSpPr>
        <p:spPr bwMode="auto">
          <a:xfrm>
            <a:off x="5054600" y="4051300"/>
            <a:ext cx="9271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54298" name="Text Box 35"/>
          <p:cNvSpPr txBox="1">
            <a:spLocks noChangeArrowheads="1"/>
          </p:cNvSpPr>
          <p:nvPr/>
        </p:nvSpPr>
        <p:spPr bwMode="auto">
          <a:xfrm>
            <a:off x="3886200" y="4064000"/>
            <a:ext cx="9271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54299" name="Text Box 36"/>
          <p:cNvSpPr txBox="1">
            <a:spLocks noChangeArrowheads="1"/>
          </p:cNvSpPr>
          <p:nvPr/>
        </p:nvSpPr>
        <p:spPr bwMode="auto">
          <a:xfrm>
            <a:off x="5054600" y="5283200"/>
            <a:ext cx="9271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54300" name="Text Box 37"/>
          <p:cNvSpPr txBox="1">
            <a:spLocks noChangeArrowheads="1"/>
          </p:cNvSpPr>
          <p:nvPr/>
        </p:nvSpPr>
        <p:spPr bwMode="auto">
          <a:xfrm>
            <a:off x="3886200" y="5194300"/>
            <a:ext cx="9271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54301" name="Text Box 38"/>
          <p:cNvSpPr txBox="1">
            <a:spLocks noChangeArrowheads="1"/>
          </p:cNvSpPr>
          <p:nvPr/>
        </p:nvSpPr>
        <p:spPr bwMode="auto">
          <a:xfrm>
            <a:off x="4826000" y="4470400"/>
            <a:ext cx="342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54302" name="Text Box 39"/>
          <p:cNvSpPr txBox="1">
            <a:spLocks noChangeArrowheads="1"/>
          </p:cNvSpPr>
          <p:nvPr/>
        </p:nvSpPr>
        <p:spPr bwMode="auto">
          <a:xfrm>
            <a:off x="4813300" y="4813300"/>
            <a:ext cx="342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54303" name="Text Box 40"/>
          <p:cNvSpPr txBox="1">
            <a:spLocks noChangeArrowheads="1"/>
          </p:cNvSpPr>
          <p:nvPr/>
        </p:nvSpPr>
        <p:spPr bwMode="auto">
          <a:xfrm>
            <a:off x="7848600" y="4521200"/>
            <a:ext cx="4191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V</a:t>
            </a:r>
          </a:p>
        </p:txBody>
      </p:sp>
      <p:sp>
        <p:nvSpPr>
          <p:cNvPr id="54304" name="Text Box 41"/>
          <p:cNvSpPr txBox="1">
            <a:spLocks noChangeArrowheads="1"/>
          </p:cNvSpPr>
          <p:nvPr/>
        </p:nvSpPr>
        <p:spPr bwMode="auto">
          <a:xfrm>
            <a:off x="5829300" y="4064000"/>
            <a:ext cx="4064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W</a:t>
            </a:r>
          </a:p>
        </p:txBody>
      </p:sp>
      <p:sp>
        <p:nvSpPr>
          <p:cNvPr id="54305" name="Text Box 42"/>
          <p:cNvSpPr txBox="1">
            <a:spLocks noChangeArrowheads="1"/>
          </p:cNvSpPr>
          <p:nvPr/>
        </p:nvSpPr>
        <p:spPr bwMode="auto">
          <a:xfrm>
            <a:off x="6769100" y="4991100"/>
            <a:ext cx="520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...</a:t>
            </a:r>
            <a:endParaRPr lang="en-US" sz="2400"/>
          </a:p>
        </p:txBody>
      </p:sp>
      <p:sp>
        <p:nvSpPr>
          <p:cNvPr id="54306" name="Line 43"/>
          <p:cNvSpPr>
            <a:spLocks noChangeShapeType="1"/>
          </p:cNvSpPr>
          <p:nvPr/>
        </p:nvSpPr>
        <p:spPr bwMode="auto">
          <a:xfrm>
            <a:off x="5156200" y="5270500"/>
            <a:ext cx="660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307" name="Line 44"/>
          <p:cNvSpPr>
            <a:spLocks noChangeShapeType="1"/>
          </p:cNvSpPr>
          <p:nvPr/>
        </p:nvSpPr>
        <p:spPr bwMode="auto">
          <a:xfrm flipH="1">
            <a:off x="5168900" y="4318000"/>
            <a:ext cx="647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308" name="Text Box 45"/>
          <p:cNvSpPr txBox="1">
            <a:spLocks noChangeArrowheads="1"/>
          </p:cNvSpPr>
          <p:nvPr/>
        </p:nvSpPr>
        <p:spPr bwMode="auto">
          <a:xfrm>
            <a:off x="6858000" y="4064000"/>
            <a:ext cx="520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...</a:t>
            </a:r>
            <a:endParaRPr lang="en-US" sz="2400"/>
          </a:p>
        </p:txBody>
      </p:sp>
      <p:cxnSp>
        <p:nvCxnSpPr>
          <p:cNvPr id="54309" name="AutoShape 46"/>
          <p:cNvCxnSpPr>
            <a:cxnSpLocks noChangeShapeType="1"/>
            <a:stCxn id="54305" idx="3"/>
            <a:endCxn id="54303" idx="2"/>
          </p:cNvCxnSpPr>
          <p:nvPr/>
        </p:nvCxnSpPr>
        <p:spPr bwMode="auto">
          <a:xfrm flipV="1">
            <a:off x="7289800" y="4954588"/>
            <a:ext cx="768350" cy="247650"/>
          </a:xfrm>
          <a:prstGeom prst="curvedConnector2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4310" name="Line 47"/>
          <p:cNvSpPr>
            <a:spLocks noChangeShapeType="1"/>
          </p:cNvSpPr>
          <p:nvPr/>
        </p:nvSpPr>
        <p:spPr bwMode="auto">
          <a:xfrm>
            <a:off x="6235700" y="5283200"/>
            <a:ext cx="4953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4311" name="AutoShape 48"/>
          <p:cNvCxnSpPr>
            <a:cxnSpLocks noChangeShapeType="1"/>
            <a:stCxn id="54303" idx="0"/>
            <a:endCxn id="54308" idx="3"/>
          </p:cNvCxnSpPr>
          <p:nvPr/>
        </p:nvCxnSpPr>
        <p:spPr bwMode="auto">
          <a:xfrm rot="5400000" flipH="1">
            <a:off x="7595394" y="4058444"/>
            <a:ext cx="246062" cy="679450"/>
          </a:xfrm>
          <a:prstGeom prst="curvedConnector2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4312" name="Line 49"/>
          <p:cNvSpPr>
            <a:spLocks noChangeShapeType="1"/>
          </p:cNvSpPr>
          <p:nvPr/>
        </p:nvSpPr>
        <p:spPr bwMode="auto">
          <a:xfrm flipH="1">
            <a:off x="6248400" y="4254500"/>
            <a:ext cx="5080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313" name="Text Box 50"/>
          <p:cNvSpPr txBox="1">
            <a:spLocks noChangeArrowheads="1"/>
          </p:cNvSpPr>
          <p:nvPr/>
        </p:nvSpPr>
        <p:spPr bwMode="auto">
          <a:xfrm>
            <a:off x="6210300" y="5257800"/>
            <a:ext cx="9271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54314" name="Text Box 51"/>
          <p:cNvSpPr txBox="1">
            <a:spLocks noChangeArrowheads="1"/>
          </p:cNvSpPr>
          <p:nvPr/>
        </p:nvSpPr>
        <p:spPr bwMode="auto">
          <a:xfrm>
            <a:off x="7467600" y="4064000"/>
            <a:ext cx="9271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54315" name="Text Box 52"/>
          <p:cNvSpPr txBox="1">
            <a:spLocks noChangeArrowheads="1"/>
          </p:cNvSpPr>
          <p:nvPr/>
        </p:nvSpPr>
        <p:spPr bwMode="auto">
          <a:xfrm>
            <a:off x="6286500" y="3987800"/>
            <a:ext cx="9271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54316" name="Text Box 53"/>
          <p:cNvSpPr txBox="1">
            <a:spLocks noChangeArrowheads="1"/>
          </p:cNvSpPr>
          <p:nvPr/>
        </p:nvSpPr>
        <p:spPr bwMode="auto">
          <a:xfrm>
            <a:off x="7340600" y="5207000"/>
            <a:ext cx="9271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01613" y="169863"/>
            <a:ext cx="8415337" cy="5270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dirty="0" smtClean="0"/>
              <a:t>Deadlock Resolution Using Timeout</a:t>
            </a:r>
          </a:p>
        </p:txBody>
      </p:sp>
      <p:sp>
        <p:nvSpPr>
          <p:cNvPr id="56322" name="Rectangle 3"/>
          <p:cNvSpPr>
            <a:spLocks noChangeArrowheads="1"/>
          </p:cNvSpPr>
          <p:nvPr/>
        </p:nvSpPr>
        <p:spPr bwMode="auto">
          <a:xfrm>
            <a:off x="3143250" y="1958975"/>
            <a:ext cx="20638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3" name="Rectangle 4"/>
          <p:cNvSpPr>
            <a:spLocks noChangeArrowheads="1"/>
          </p:cNvSpPr>
          <p:nvPr/>
        </p:nvSpPr>
        <p:spPr bwMode="auto">
          <a:xfrm>
            <a:off x="6680200" y="1958975"/>
            <a:ext cx="20638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4" name="Rectangle 5"/>
          <p:cNvSpPr>
            <a:spLocks noChangeArrowheads="1"/>
          </p:cNvSpPr>
          <p:nvPr/>
        </p:nvSpPr>
        <p:spPr bwMode="auto">
          <a:xfrm>
            <a:off x="3143250" y="2289175"/>
            <a:ext cx="20638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5" name="Rectangle 6"/>
          <p:cNvSpPr>
            <a:spLocks noChangeArrowheads="1"/>
          </p:cNvSpPr>
          <p:nvPr/>
        </p:nvSpPr>
        <p:spPr bwMode="auto">
          <a:xfrm>
            <a:off x="6680200" y="2289175"/>
            <a:ext cx="20638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6" name="Rectangle 7"/>
          <p:cNvSpPr>
            <a:spLocks noChangeArrowheads="1"/>
          </p:cNvSpPr>
          <p:nvPr/>
        </p:nvSpPr>
        <p:spPr bwMode="auto">
          <a:xfrm>
            <a:off x="3143250" y="5722938"/>
            <a:ext cx="20638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7" name="Rectangle 8"/>
          <p:cNvSpPr>
            <a:spLocks noChangeArrowheads="1"/>
          </p:cNvSpPr>
          <p:nvPr/>
        </p:nvSpPr>
        <p:spPr bwMode="auto">
          <a:xfrm>
            <a:off x="4505325" y="5722938"/>
            <a:ext cx="19050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8" name="Rectangle 9"/>
          <p:cNvSpPr>
            <a:spLocks noChangeArrowheads="1"/>
          </p:cNvSpPr>
          <p:nvPr/>
        </p:nvSpPr>
        <p:spPr bwMode="auto">
          <a:xfrm>
            <a:off x="6680200" y="5722938"/>
            <a:ext cx="20638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6329" name="Group 10"/>
          <p:cNvGrpSpPr>
            <a:grpSpLocks/>
          </p:cNvGrpSpPr>
          <p:nvPr/>
        </p:nvGrpSpPr>
        <p:grpSpPr bwMode="auto">
          <a:xfrm>
            <a:off x="966788" y="1539875"/>
            <a:ext cx="7054850" cy="4203700"/>
            <a:chOff x="660" y="970"/>
            <a:chExt cx="4814" cy="2648"/>
          </a:xfrm>
        </p:grpSpPr>
        <p:sp>
          <p:nvSpPr>
            <p:cNvPr id="56331" name="Rectangle 11"/>
            <p:cNvSpPr>
              <a:spLocks noChangeArrowheads="1"/>
            </p:cNvSpPr>
            <p:nvPr/>
          </p:nvSpPr>
          <p:spPr bwMode="auto">
            <a:xfrm>
              <a:off x="1308" y="990"/>
              <a:ext cx="87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Times" charset="0"/>
                </a:rPr>
                <a:t>Transaction 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32" name="Rectangle 12"/>
            <p:cNvSpPr>
              <a:spLocks noChangeArrowheads="1"/>
            </p:cNvSpPr>
            <p:nvPr/>
          </p:nvSpPr>
          <p:spPr bwMode="auto">
            <a:xfrm>
              <a:off x="3832" y="990"/>
              <a:ext cx="88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Times" charset="0"/>
                </a:rPr>
                <a:t>Transaction U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33" name="Rectangle 13"/>
            <p:cNvSpPr>
              <a:spLocks noChangeArrowheads="1"/>
            </p:cNvSpPr>
            <p:nvPr/>
          </p:nvSpPr>
          <p:spPr bwMode="auto">
            <a:xfrm>
              <a:off x="4093" y="1073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34" name="Rectangle 14"/>
            <p:cNvSpPr>
              <a:spLocks noChangeArrowheads="1"/>
            </p:cNvSpPr>
            <p:nvPr/>
          </p:nvSpPr>
          <p:spPr bwMode="auto">
            <a:xfrm>
              <a:off x="4135" y="1073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35" name="Line 15"/>
            <p:cNvSpPr>
              <a:spLocks noChangeShapeType="1"/>
            </p:cNvSpPr>
            <p:nvPr/>
          </p:nvSpPr>
          <p:spPr bwMode="auto">
            <a:xfrm>
              <a:off x="660" y="970"/>
              <a:ext cx="2400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36" name="Line 16"/>
            <p:cNvSpPr>
              <a:spLocks noChangeShapeType="1"/>
            </p:cNvSpPr>
            <p:nvPr/>
          </p:nvSpPr>
          <p:spPr bwMode="auto">
            <a:xfrm>
              <a:off x="3074" y="970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37" name="Line 17"/>
            <p:cNvSpPr>
              <a:spLocks noChangeShapeType="1"/>
            </p:cNvSpPr>
            <p:nvPr/>
          </p:nvSpPr>
          <p:spPr bwMode="auto">
            <a:xfrm>
              <a:off x="3088" y="970"/>
              <a:ext cx="2386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38" name="Line 18"/>
            <p:cNvSpPr>
              <a:spLocks noChangeShapeType="1"/>
            </p:cNvSpPr>
            <p:nvPr/>
          </p:nvSpPr>
          <p:spPr bwMode="auto">
            <a:xfrm>
              <a:off x="3074" y="984"/>
              <a:ext cx="1" cy="222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39" name="Rectangle 19"/>
            <p:cNvSpPr>
              <a:spLocks noChangeArrowheads="1"/>
            </p:cNvSpPr>
            <p:nvPr/>
          </p:nvSpPr>
          <p:spPr bwMode="auto">
            <a:xfrm>
              <a:off x="792" y="1237"/>
              <a:ext cx="68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Times" charset="0"/>
                </a:rPr>
                <a:t>Operations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40" name="Rectangle 20"/>
            <p:cNvSpPr>
              <a:spLocks noChangeArrowheads="1"/>
            </p:cNvSpPr>
            <p:nvPr/>
          </p:nvSpPr>
          <p:spPr bwMode="auto">
            <a:xfrm>
              <a:off x="2165" y="1237"/>
              <a:ext cx="3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Times" charset="0"/>
                </a:rPr>
                <a:t>Locks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41" name="Rectangle 21"/>
            <p:cNvSpPr>
              <a:spLocks noChangeArrowheads="1"/>
            </p:cNvSpPr>
            <p:nvPr/>
          </p:nvSpPr>
          <p:spPr bwMode="auto">
            <a:xfrm>
              <a:off x="3205" y="1237"/>
              <a:ext cx="68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Times" charset="0"/>
                </a:rPr>
                <a:t>Operations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42" name="Rectangle 22"/>
            <p:cNvSpPr>
              <a:spLocks noChangeArrowheads="1"/>
            </p:cNvSpPr>
            <p:nvPr/>
          </p:nvSpPr>
          <p:spPr bwMode="auto">
            <a:xfrm>
              <a:off x="4579" y="1237"/>
              <a:ext cx="3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Times" charset="0"/>
                </a:rPr>
                <a:t>Locks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43" name="Rectangle 23"/>
            <p:cNvSpPr>
              <a:spLocks noChangeArrowheads="1"/>
            </p:cNvSpPr>
            <p:nvPr/>
          </p:nvSpPr>
          <p:spPr bwMode="auto">
            <a:xfrm>
              <a:off x="4954" y="1281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44" name="Rectangle 24"/>
            <p:cNvSpPr>
              <a:spLocks noChangeArrowheads="1"/>
            </p:cNvSpPr>
            <p:nvPr/>
          </p:nvSpPr>
          <p:spPr bwMode="auto">
            <a:xfrm>
              <a:off x="4995" y="1281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45" name="Line 25"/>
            <p:cNvSpPr>
              <a:spLocks noChangeShapeType="1"/>
            </p:cNvSpPr>
            <p:nvPr/>
          </p:nvSpPr>
          <p:spPr bwMode="auto">
            <a:xfrm>
              <a:off x="660" y="1220"/>
              <a:ext cx="147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6" name="Line 26"/>
            <p:cNvSpPr>
              <a:spLocks noChangeShapeType="1"/>
            </p:cNvSpPr>
            <p:nvPr/>
          </p:nvSpPr>
          <p:spPr bwMode="auto">
            <a:xfrm>
              <a:off x="2145" y="1220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7" name="Line 27"/>
            <p:cNvSpPr>
              <a:spLocks noChangeShapeType="1"/>
            </p:cNvSpPr>
            <p:nvPr/>
          </p:nvSpPr>
          <p:spPr bwMode="auto">
            <a:xfrm>
              <a:off x="2159" y="1220"/>
              <a:ext cx="90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8" name="Line 28"/>
            <p:cNvSpPr>
              <a:spLocks noChangeShapeType="1"/>
            </p:cNvSpPr>
            <p:nvPr/>
          </p:nvSpPr>
          <p:spPr bwMode="auto">
            <a:xfrm>
              <a:off x="3074" y="1220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9" name="Line 29"/>
            <p:cNvSpPr>
              <a:spLocks noChangeShapeType="1"/>
            </p:cNvSpPr>
            <p:nvPr/>
          </p:nvSpPr>
          <p:spPr bwMode="auto">
            <a:xfrm>
              <a:off x="3088" y="1220"/>
              <a:ext cx="1457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0" name="Line 30"/>
            <p:cNvSpPr>
              <a:spLocks noChangeShapeType="1"/>
            </p:cNvSpPr>
            <p:nvPr/>
          </p:nvSpPr>
          <p:spPr bwMode="auto">
            <a:xfrm>
              <a:off x="4559" y="1220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1" name="Line 31"/>
            <p:cNvSpPr>
              <a:spLocks noChangeShapeType="1"/>
            </p:cNvSpPr>
            <p:nvPr/>
          </p:nvSpPr>
          <p:spPr bwMode="auto">
            <a:xfrm>
              <a:off x="4573" y="1220"/>
              <a:ext cx="90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2" name="Rectangle 32"/>
            <p:cNvSpPr>
              <a:spLocks noChangeArrowheads="1"/>
            </p:cNvSpPr>
            <p:nvPr/>
          </p:nvSpPr>
          <p:spPr bwMode="auto">
            <a:xfrm>
              <a:off x="2145" y="1234"/>
              <a:ext cx="14" cy="1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3" name="Line 33"/>
            <p:cNvSpPr>
              <a:spLocks noChangeShapeType="1"/>
            </p:cNvSpPr>
            <p:nvPr/>
          </p:nvSpPr>
          <p:spPr bwMode="auto">
            <a:xfrm>
              <a:off x="3074" y="1234"/>
              <a:ext cx="1" cy="18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4" name="Rectangle 34"/>
            <p:cNvSpPr>
              <a:spLocks noChangeArrowheads="1"/>
            </p:cNvSpPr>
            <p:nvPr/>
          </p:nvSpPr>
          <p:spPr bwMode="auto">
            <a:xfrm>
              <a:off x="4559" y="1234"/>
              <a:ext cx="14" cy="1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5" name="Rectangle 35"/>
            <p:cNvSpPr>
              <a:spLocks noChangeArrowheads="1"/>
            </p:cNvSpPr>
            <p:nvPr/>
          </p:nvSpPr>
          <p:spPr bwMode="auto">
            <a:xfrm>
              <a:off x="792" y="1531"/>
              <a:ext cx="88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Times" charset="0"/>
                </a:rPr>
                <a:t>a.deposit(100);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56" name="Rectangle 36"/>
            <p:cNvSpPr>
              <a:spLocks noChangeArrowheads="1"/>
            </p:cNvSpPr>
            <p:nvPr/>
          </p:nvSpPr>
          <p:spPr bwMode="auto">
            <a:xfrm>
              <a:off x="2165" y="1511"/>
              <a:ext cx="75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dirty="0">
                  <a:solidFill>
                    <a:srgbClr val="000000"/>
                  </a:solidFill>
                  <a:latin typeface="Times" charset="0"/>
                </a:rPr>
                <a:t>write </a:t>
              </a:r>
              <a:r>
                <a:rPr lang="en-GB" sz="1800" dirty="0" smtClean="0">
                  <a:solidFill>
                    <a:srgbClr val="000000"/>
                  </a:solidFill>
                  <a:latin typeface="Times" charset="0"/>
                </a:rPr>
                <a:t>lock </a:t>
              </a:r>
              <a:r>
                <a:rPr lang="en-GB" sz="1800" i="1" dirty="0">
                  <a:solidFill>
                    <a:srgbClr val="000000"/>
                  </a:solidFill>
                  <a:latin typeface="Times" charset="0"/>
                </a:rPr>
                <a:t>a</a:t>
              </a:r>
              <a:r>
                <a:rPr lang="en-GB" sz="1800" dirty="0" smtClean="0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58" name="Line 38"/>
            <p:cNvSpPr>
              <a:spLocks noChangeShapeType="1"/>
            </p:cNvSpPr>
            <p:nvPr/>
          </p:nvSpPr>
          <p:spPr bwMode="auto">
            <a:xfrm>
              <a:off x="660" y="1428"/>
              <a:ext cx="147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9" name="Line 39"/>
            <p:cNvSpPr>
              <a:spLocks noChangeShapeType="1"/>
            </p:cNvSpPr>
            <p:nvPr/>
          </p:nvSpPr>
          <p:spPr bwMode="auto">
            <a:xfrm>
              <a:off x="2145" y="1428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60" name="Line 40"/>
            <p:cNvSpPr>
              <a:spLocks noChangeShapeType="1"/>
            </p:cNvSpPr>
            <p:nvPr/>
          </p:nvSpPr>
          <p:spPr bwMode="auto">
            <a:xfrm>
              <a:off x="2159" y="1428"/>
              <a:ext cx="90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61" name="Line 41"/>
            <p:cNvSpPr>
              <a:spLocks noChangeShapeType="1"/>
            </p:cNvSpPr>
            <p:nvPr/>
          </p:nvSpPr>
          <p:spPr bwMode="auto">
            <a:xfrm>
              <a:off x="3074" y="1428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62" name="Line 42"/>
            <p:cNvSpPr>
              <a:spLocks noChangeShapeType="1"/>
            </p:cNvSpPr>
            <p:nvPr/>
          </p:nvSpPr>
          <p:spPr bwMode="auto">
            <a:xfrm>
              <a:off x="3088" y="1428"/>
              <a:ext cx="1457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63" name="Line 43"/>
            <p:cNvSpPr>
              <a:spLocks noChangeShapeType="1"/>
            </p:cNvSpPr>
            <p:nvPr/>
          </p:nvSpPr>
          <p:spPr bwMode="auto">
            <a:xfrm>
              <a:off x="4559" y="1428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64" name="Line 44"/>
            <p:cNvSpPr>
              <a:spLocks noChangeShapeType="1"/>
            </p:cNvSpPr>
            <p:nvPr/>
          </p:nvSpPr>
          <p:spPr bwMode="auto">
            <a:xfrm>
              <a:off x="4573" y="1428"/>
              <a:ext cx="90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65" name="Rectangle 45"/>
            <p:cNvSpPr>
              <a:spLocks noChangeArrowheads="1"/>
            </p:cNvSpPr>
            <p:nvPr/>
          </p:nvSpPr>
          <p:spPr bwMode="auto">
            <a:xfrm>
              <a:off x="2145" y="1442"/>
              <a:ext cx="14" cy="2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66" name="Line 46"/>
            <p:cNvSpPr>
              <a:spLocks noChangeShapeType="1"/>
            </p:cNvSpPr>
            <p:nvPr/>
          </p:nvSpPr>
          <p:spPr bwMode="auto">
            <a:xfrm>
              <a:off x="3074" y="1442"/>
              <a:ext cx="1" cy="22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67" name="Rectangle 47"/>
            <p:cNvSpPr>
              <a:spLocks noChangeArrowheads="1"/>
            </p:cNvSpPr>
            <p:nvPr/>
          </p:nvSpPr>
          <p:spPr bwMode="auto">
            <a:xfrm>
              <a:off x="4559" y="1442"/>
              <a:ext cx="14" cy="2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68" name="Rectangle 48"/>
            <p:cNvSpPr>
              <a:spLocks noChangeArrowheads="1"/>
            </p:cNvSpPr>
            <p:nvPr/>
          </p:nvSpPr>
          <p:spPr bwMode="auto">
            <a:xfrm>
              <a:off x="3205" y="1767"/>
              <a:ext cx="8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Times" charset="0"/>
                </a:rPr>
                <a:t>b.deposit(200)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69" name="Rectangle 49"/>
            <p:cNvSpPr>
              <a:spLocks noChangeArrowheads="1"/>
            </p:cNvSpPr>
            <p:nvPr/>
          </p:nvSpPr>
          <p:spPr bwMode="auto">
            <a:xfrm>
              <a:off x="4579" y="1747"/>
              <a:ext cx="75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dirty="0">
                  <a:solidFill>
                    <a:srgbClr val="000000"/>
                  </a:solidFill>
                  <a:latin typeface="Times" charset="0"/>
                </a:rPr>
                <a:t>write </a:t>
              </a:r>
              <a:r>
                <a:rPr lang="en-GB" sz="1800" dirty="0" smtClean="0">
                  <a:solidFill>
                    <a:srgbClr val="000000"/>
                  </a:solidFill>
                  <a:latin typeface="Times" charset="0"/>
                </a:rPr>
                <a:t>lock </a:t>
              </a:r>
              <a:r>
                <a:rPr lang="en-GB" sz="1800" i="1" dirty="0" smtClean="0">
                  <a:solidFill>
                    <a:srgbClr val="000000"/>
                  </a:solidFill>
                  <a:latin typeface="Times" charset="0"/>
                </a:rPr>
                <a:t>b</a:t>
              </a:r>
              <a:r>
                <a:rPr lang="en-GB" sz="1800" dirty="0" smtClean="0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71" name="Rectangle 51"/>
            <p:cNvSpPr>
              <a:spLocks noChangeArrowheads="1"/>
            </p:cNvSpPr>
            <p:nvPr/>
          </p:nvSpPr>
          <p:spPr bwMode="auto">
            <a:xfrm>
              <a:off x="2145" y="1677"/>
              <a:ext cx="14" cy="2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72" name="Line 52"/>
            <p:cNvSpPr>
              <a:spLocks noChangeShapeType="1"/>
            </p:cNvSpPr>
            <p:nvPr/>
          </p:nvSpPr>
          <p:spPr bwMode="auto">
            <a:xfrm>
              <a:off x="3074" y="1677"/>
              <a:ext cx="1" cy="222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73" name="Rectangle 53"/>
            <p:cNvSpPr>
              <a:spLocks noChangeArrowheads="1"/>
            </p:cNvSpPr>
            <p:nvPr/>
          </p:nvSpPr>
          <p:spPr bwMode="auto">
            <a:xfrm>
              <a:off x="4559" y="1677"/>
              <a:ext cx="14" cy="2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74" name="Rectangle 54"/>
            <p:cNvSpPr>
              <a:spLocks noChangeArrowheads="1"/>
            </p:cNvSpPr>
            <p:nvPr/>
          </p:nvSpPr>
          <p:spPr bwMode="auto">
            <a:xfrm>
              <a:off x="792" y="2003"/>
              <a:ext cx="9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 dirty="0" err="1">
                  <a:solidFill>
                    <a:srgbClr val="000000"/>
                  </a:solidFill>
                  <a:latin typeface="Times" charset="0"/>
                </a:rPr>
                <a:t>b.withdraw</a:t>
              </a:r>
              <a:r>
                <a:rPr lang="en-GB" sz="1800" i="1" dirty="0">
                  <a:solidFill>
                    <a:srgbClr val="000000"/>
                  </a:solidFill>
                  <a:latin typeface="Times" charset="0"/>
                </a:rPr>
                <a:t>(100)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75" name="Rectangle 55"/>
            <p:cNvSpPr>
              <a:spLocks noChangeArrowheads="1"/>
            </p:cNvSpPr>
            <p:nvPr/>
          </p:nvSpPr>
          <p:spPr bwMode="auto">
            <a:xfrm>
              <a:off x="2145" y="1913"/>
              <a:ext cx="14" cy="2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76" name="Line 56"/>
            <p:cNvSpPr>
              <a:spLocks noChangeShapeType="1"/>
            </p:cNvSpPr>
            <p:nvPr/>
          </p:nvSpPr>
          <p:spPr bwMode="auto">
            <a:xfrm>
              <a:off x="3074" y="1913"/>
              <a:ext cx="1" cy="222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77" name="Rectangle 57"/>
            <p:cNvSpPr>
              <a:spLocks noChangeArrowheads="1"/>
            </p:cNvSpPr>
            <p:nvPr/>
          </p:nvSpPr>
          <p:spPr bwMode="auto">
            <a:xfrm>
              <a:off x="4559" y="1913"/>
              <a:ext cx="14" cy="2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78" name="Rectangle 58"/>
            <p:cNvSpPr>
              <a:spLocks noChangeArrowheads="1"/>
            </p:cNvSpPr>
            <p:nvPr/>
          </p:nvSpPr>
          <p:spPr bwMode="auto">
            <a:xfrm>
              <a:off x="2028" y="2208"/>
              <a:ext cx="81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dirty="0">
                  <a:solidFill>
                    <a:srgbClr val="000000"/>
                  </a:solidFill>
                  <a:latin typeface="Times" charset="0"/>
                </a:rPr>
                <a:t>w</a:t>
              </a:r>
              <a:r>
                <a:rPr lang="en-GB" sz="1800" dirty="0" smtClean="0">
                  <a:solidFill>
                    <a:srgbClr val="000000"/>
                  </a:solidFill>
                  <a:latin typeface="Times" charset="0"/>
                </a:rPr>
                <a:t>aits for </a:t>
              </a:r>
              <a:r>
                <a:rPr lang="en-GB" sz="1800" i="1" dirty="0" smtClean="0">
                  <a:solidFill>
                    <a:srgbClr val="000000"/>
                  </a:solidFill>
                  <a:latin typeface="Times" charset="0"/>
                </a:rPr>
                <a:t>U</a:t>
              </a:r>
              <a:r>
                <a:rPr lang="en-GB" sz="1800" dirty="0" smtClean="0">
                  <a:solidFill>
                    <a:srgbClr val="000000"/>
                  </a:solidFill>
                  <a:latin typeface="Times" charset="0"/>
                </a:rPr>
                <a:t>’s </a:t>
              </a:r>
            </a:p>
            <a:p>
              <a:pPr>
                <a:lnSpc>
                  <a:spcPct val="100000"/>
                </a:lnSpc>
              </a:pPr>
              <a:r>
                <a:rPr lang="en-GB" sz="1800" dirty="0" smtClean="0">
                  <a:solidFill>
                    <a:srgbClr val="000000"/>
                  </a:solidFill>
                  <a:latin typeface="Times" charset="0"/>
                </a:rPr>
                <a:t>lock on </a:t>
              </a:r>
              <a:r>
                <a:rPr lang="en-GB" sz="1800" i="1" dirty="0">
                  <a:solidFill>
                    <a:srgbClr val="000000"/>
                  </a:solidFill>
                  <a:latin typeface="Times" charset="0"/>
                </a:rPr>
                <a:t>b</a:t>
              </a:r>
              <a:r>
                <a:rPr lang="en-GB" sz="1800" dirty="0" smtClean="0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81" name="Rectangle 61"/>
            <p:cNvSpPr>
              <a:spLocks noChangeArrowheads="1"/>
            </p:cNvSpPr>
            <p:nvPr/>
          </p:nvSpPr>
          <p:spPr bwMode="auto">
            <a:xfrm>
              <a:off x="3205" y="2194"/>
              <a:ext cx="10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Times" charset="0"/>
                </a:rPr>
                <a:t>a.withdraw(200);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82" name="Rectangle 62"/>
            <p:cNvSpPr>
              <a:spLocks noChangeArrowheads="1"/>
            </p:cNvSpPr>
            <p:nvPr/>
          </p:nvSpPr>
          <p:spPr bwMode="auto">
            <a:xfrm>
              <a:off x="4579" y="2211"/>
              <a:ext cx="78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dirty="0">
                  <a:solidFill>
                    <a:srgbClr val="000000"/>
                  </a:solidFill>
                  <a:latin typeface="Times" charset="0"/>
                </a:rPr>
                <a:t>waits for </a:t>
              </a:r>
              <a:r>
                <a:rPr lang="en-GB" sz="1800" i="1" dirty="0">
                  <a:solidFill>
                    <a:srgbClr val="000000"/>
                  </a:solidFill>
                  <a:latin typeface="Times" charset="0"/>
                </a:rPr>
                <a:t>T</a:t>
              </a:r>
              <a:r>
                <a:rPr lang="en-GB" sz="1800" dirty="0">
                  <a:solidFill>
                    <a:srgbClr val="000000"/>
                  </a:solidFill>
                  <a:latin typeface="Times" charset="0"/>
                </a:rPr>
                <a:t>’s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84" name="Line 64"/>
            <p:cNvSpPr>
              <a:spLocks noChangeShapeType="1"/>
            </p:cNvSpPr>
            <p:nvPr/>
          </p:nvSpPr>
          <p:spPr bwMode="auto">
            <a:xfrm>
              <a:off x="3074" y="2149"/>
              <a:ext cx="1" cy="222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85" name="Rectangle 65"/>
            <p:cNvSpPr>
              <a:spLocks noChangeArrowheads="1"/>
            </p:cNvSpPr>
            <p:nvPr/>
          </p:nvSpPr>
          <p:spPr bwMode="auto">
            <a:xfrm>
              <a:off x="4559" y="2149"/>
              <a:ext cx="14" cy="2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88" name="Rectangle 68"/>
            <p:cNvSpPr>
              <a:spLocks noChangeArrowheads="1"/>
            </p:cNvSpPr>
            <p:nvPr/>
          </p:nvSpPr>
          <p:spPr bwMode="auto">
            <a:xfrm>
              <a:off x="4579" y="2432"/>
              <a:ext cx="58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dirty="0">
                  <a:solidFill>
                    <a:srgbClr val="000000"/>
                  </a:solidFill>
                  <a:latin typeface="Times" charset="0"/>
                </a:rPr>
                <a:t>lock </a:t>
              </a:r>
              <a:r>
                <a:rPr lang="en-GB" sz="1800" dirty="0" smtClean="0">
                  <a:solidFill>
                    <a:srgbClr val="000000"/>
                  </a:solidFill>
                  <a:latin typeface="Times" charset="0"/>
                </a:rPr>
                <a:t>on </a:t>
              </a:r>
              <a:r>
                <a:rPr lang="en-GB" sz="1800" i="1" dirty="0" smtClean="0">
                  <a:solidFill>
                    <a:srgbClr val="000000"/>
                  </a:solidFill>
                  <a:latin typeface="Times" charset="0"/>
                </a:rPr>
                <a:t>a</a:t>
              </a:r>
              <a:r>
                <a:rPr lang="en-GB" sz="1800" dirty="0" smtClean="0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90" name="Rectangle 70"/>
            <p:cNvSpPr>
              <a:spLocks noChangeArrowheads="1"/>
            </p:cNvSpPr>
            <p:nvPr/>
          </p:nvSpPr>
          <p:spPr bwMode="auto">
            <a:xfrm>
              <a:off x="2145" y="2385"/>
              <a:ext cx="14" cy="1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91" name="Line 71"/>
            <p:cNvSpPr>
              <a:spLocks noChangeShapeType="1"/>
            </p:cNvSpPr>
            <p:nvPr/>
          </p:nvSpPr>
          <p:spPr bwMode="auto">
            <a:xfrm>
              <a:off x="3074" y="2385"/>
              <a:ext cx="1" cy="18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92" name="Rectangle 72"/>
            <p:cNvSpPr>
              <a:spLocks noChangeArrowheads="1"/>
            </p:cNvSpPr>
            <p:nvPr/>
          </p:nvSpPr>
          <p:spPr bwMode="auto">
            <a:xfrm>
              <a:off x="4559" y="2385"/>
              <a:ext cx="14" cy="1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93" name="Rectangle 73"/>
            <p:cNvSpPr>
              <a:spLocks noChangeArrowheads="1"/>
            </p:cNvSpPr>
            <p:nvPr/>
          </p:nvSpPr>
          <p:spPr bwMode="auto">
            <a:xfrm>
              <a:off x="681" y="2627"/>
              <a:ext cx="2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 dirty="0">
                  <a:solidFill>
                    <a:srgbClr val="000000"/>
                  </a:solidFill>
                  <a:latin typeface="Times" charset="0"/>
                </a:rPr>
                <a:t>                                  </a:t>
              </a:r>
              <a:r>
                <a:rPr lang="en-GB" sz="1800" dirty="0">
                  <a:solidFill>
                    <a:srgbClr val="000000"/>
                  </a:solidFill>
                  <a:latin typeface="Times" charset="0"/>
                </a:rPr>
                <a:t>(timeout elapses)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94" name="Rectangle 74"/>
            <p:cNvSpPr>
              <a:spLocks noChangeArrowheads="1"/>
            </p:cNvSpPr>
            <p:nvPr/>
          </p:nvSpPr>
          <p:spPr bwMode="auto">
            <a:xfrm>
              <a:off x="681" y="2821"/>
              <a:ext cx="32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Times" charset="0"/>
                </a:rPr>
                <a:t>        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95" name="Rectangle 75"/>
            <p:cNvSpPr>
              <a:spLocks noChangeArrowheads="1"/>
            </p:cNvSpPr>
            <p:nvPr/>
          </p:nvSpPr>
          <p:spPr bwMode="auto">
            <a:xfrm>
              <a:off x="900" y="2821"/>
              <a:ext cx="68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 dirty="0">
                  <a:solidFill>
                    <a:srgbClr val="000000"/>
                  </a:solidFill>
                  <a:latin typeface="Times" charset="0"/>
                </a:rPr>
                <a:t>T</a:t>
              </a:r>
              <a:r>
                <a:rPr lang="en-GB" sz="1800" dirty="0">
                  <a:solidFill>
                    <a:srgbClr val="000000"/>
                  </a:solidFill>
                  <a:latin typeface="Times" charset="0"/>
                </a:rPr>
                <a:t>’s lock on 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96" name="Rectangle 76"/>
            <p:cNvSpPr>
              <a:spLocks noChangeArrowheads="1"/>
            </p:cNvSpPr>
            <p:nvPr/>
          </p:nvSpPr>
          <p:spPr bwMode="auto">
            <a:xfrm>
              <a:off x="1624" y="2821"/>
              <a:ext cx="8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 dirty="0">
                  <a:solidFill>
                    <a:srgbClr val="000000"/>
                  </a:solidFill>
                  <a:latin typeface="Times" charset="0"/>
                </a:rPr>
                <a:t>A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97" name="Rectangle 77"/>
            <p:cNvSpPr>
              <a:spLocks noChangeArrowheads="1"/>
            </p:cNvSpPr>
            <p:nvPr/>
          </p:nvSpPr>
          <p:spPr bwMode="auto">
            <a:xfrm>
              <a:off x="1707" y="2821"/>
              <a:ext cx="1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dirty="0">
                  <a:solidFill>
                    <a:srgbClr val="000000"/>
                  </a:solidFill>
                  <a:latin typeface="Times" charset="0"/>
                </a:rPr>
                <a:t> becomes vulnerable,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398" name="Rectangle 78"/>
            <p:cNvSpPr>
              <a:spLocks noChangeArrowheads="1"/>
            </p:cNvSpPr>
            <p:nvPr/>
          </p:nvSpPr>
          <p:spPr bwMode="auto">
            <a:xfrm>
              <a:off x="1768" y="2880"/>
              <a:ext cx="1278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dirty="0">
                  <a:solidFill>
                    <a:srgbClr val="000000"/>
                  </a:solidFill>
                  <a:latin typeface="Times" charset="0"/>
                </a:rPr>
                <a:t>                      </a:t>
              </a:r>
              <a:r>
                <a:rPr lang="en-GB" sz="1800" dirty="0" smtClean="0">
                  <a:solidFill>
                    <a:srgbClr val="000000"/>
                  </a:solidFill>
                  <a:latin typeface="Times" charset="0"/>
                </a:rPr>
                <a:t>unlock </a:t>
              </a:r>
              <a:r>
                <a:rPr lang="en-GB" sz="1800" i="1" dirty="0" smtClean="0">
                  <a:solidFill>
                    <a:srgbClr val="000000"/>
                  </a:solidFill>
                  <a:latin typeface="Times" charset="0"/>
                </a:rPr>
                <a:t>a</a:t>
              </a:r>
              <a:r>
                <a:rPr lang="en-GB" sz="1800" dirty="0" smtClean="0">
                  <a:solidFill>
                    <a:srgbClr val="000000"/>
                  </a:solidFill>
                  <a:latin typeface="Times" charset="0"/>
                </a:rPr>
                <a:t>, abort T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401" name="Line 81"/>
            <p:cNvSpPr>
              <a:spLocks noChangeShapeType="1"/>
            </p:cNvSpPr>
            <p:nvPr/>
          </p:nvSpPr>
          <p:spPr bwMode="auto">
            <a:xfrm>
              <a:off x="3074" y="2579"/>
              <a:ext cx="1" cy="56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02" name="Rectangle 82"/>
            <p:cNvSpPr>
              <a:spLocks noChangeArrowheads="1"/>
            </p:cNvSpPr>
            <p:nvPr/>
          </p:nvSpPr>
          <p:spPr bwMode="auto">
            <a:xfrm>
              <a:off x="4559" y="2579"/>
              <a:ext cx="14" cy="5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03" name="Rectangle 83"/>
            <p:cNvSpPr>
              <a:spLocks noChangeArrowheads="1"/>
            </p:cNvSpPr>
            <p:nvPr/>
          </p:nvSpPr>
          <p:spPr bwMode="auto">
            <a:xfrm>
              <a:off x="3205" y="3207"/>
              <a:ext cx="10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 dirty="0" err="1">
                  <a:solidFill>
                    <a:srgbClr val="000000"/>
                  </a:solidFill>
                  <a:latin typeface="Times" charset="0"/>
                </a:rPr>
                <a:t>a.withdraw</a:t>
              </a:r>
              <a:r>
                <a:rPr lang="en-GB" sz="1800" i="1" dirty="0">
                  <a:solidFill>
                    <a:srgbClr val="000000"/>
                  </a:solidFill>
                  <a:latin typeface="Times" charset="0"/>
                </a:rPr>
                <a:t>(200);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404" name="Rectangle 84"/>
            <p:cNvSpPr>
              <a:spLocks noChangeArrowheads="1"/>
            </p:cNvSpPr>
            <p:nvPr/>
          </p:nvSpPr>
          <p:spPr bwMode="auto">
            <a:xfrm>
              <a:off x="4579" y="3224"/>
              <a:ext cx="81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dirty="0">
                  <a:solidFill>
                    <a:srgbClr val="000000"/>
                  </a:solidFill>
                  <a:latin typeface="Times" charset="0"/>
                </a:rPr>
                <a:t>write </a:t>
              </a:r>
              <a:r>
                <a:rPr lang="en-GB" sz="1800" dirty="0" smtClean="0">
                  <a:solidFill>
                    <a:srgbClr val="000000"/>
                  </a:solidFill>
                  <a:latin typeface="Times" charset="0"/>
                </a:rPr>
                <a:t>locks </a:t>
              </a:r>
              <a:r>
                <a:rPr lang="en-GB" sz="1800" i="1" dirty="0" smtClean="0">
                  <a:solidFill>
                    <a:srgbClr val="000000"/>
                  </a:solidFill>
                  <a:latin typeface="Times" charset="0"/>
                </a:rPr>
                <a:t>a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406" name="Rectangle 86"/>
            <p:cNvSpPr>
              <a:spLocks noChangeArrowheads="1"/>
            </p:cNvSpPr>
            <p:nvPr/>
          </p:nvSpPr>
          <p:spPr bwMode="auto">
            <a:xfrm>
              <a:off x="2145" y="3161"/>
              <a:ext cx="14" cy="2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07" name="Line 87"/>
            <p:cNvSpPr>
              <a:spLocks noChangeShapeType="1"/>
            </p:cNvSpPr>
            <p:nvPr/>
          </p:nvSpPr>
          <p:spPr bwMode="auto">
            <a:xfrm>
              <a:off x="3074" y="3161"/>
              <a:ext cx="1" cy="222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08" name="Rectangle 88"/>
            <p:cNvSpPr>
              <a:spLocks noChangeArrowheads="1"/>
            </p:cNvSpPr>
            <p:nvPr/>
          </p:nvSpPr>
          <p:spPr bwMode="auto">
            <a:xfrm>
              <a:off x="4559" y="3161"/>
              <a:ext cx="14" cy="2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09" name="Rectangle 89"/>
            <p:cNvSpPr>
              <a:spLocks noChangeArrowheads="1"/>
            </p:cNvSpPr>
            <p:nvPr/>
          </p:nvSpPr>
          <p:spPr bwMode="auto">
            <a:xfrm>
              <a:off x="4579" y="3401"/>
              <a:ext cx="70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dirty="0" smtClean="0">
                  <a:solidFill>
                    <a:srgbClr val="000000"/>
                  </a:solidFill>
                  <a:latin typeface="Times" charset="0"/>
                </a:rPr>
                <a:t>unlock </a:t>
              </a:r>
              <a:r>
                <a:rPr lang="en-GB" sz="1800" i="1" dirty="0" smtClean="0">
                  <a:solidFill>
                    <a:srgbClr val="000000"/>
                  </a:solidFill>
                  <a:latin typeface="Times" charset="0"/>
                </a:rPr>
                <a:t>a, b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411" name="Rectangle 91"/>
            <p:cNvSpPr>
              <a:spLocks noChangeArrowheads="1"/>
            </p:cNvSpPr>
            <p:nvPr/>
          </p:nvSpPr>
          <p:spPr bwMode="auto">
            <a:xfrm>
              <a:off x="5092" y="3445"/>
              <a:ext cx="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>
                  <a:solidFill>
                    <a:srgbClr val="000000"/>
                  </a:solidFill>
                  <a:latin typeface="Times" charset="0"/>
                </a:rPr>
                <a:t>,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413" name="Line 93"/>
            <p:cNvSpPr>
              <a:spLocks noChangeShapeType="1"/>
            </p:cNvSpPr>
            <p:nvPr/>
          </p:nvSpPr>
          <p:spPr bwMode="auto">
            <a:xfrm>
              <a:off x="660" y="3591"/>
              <a:ext cx="147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14" name="Rectangle 94"/>
            <p:cNvSpPr>
              <a:spLocks noChangeArrowheads="1"/>
            </p:cNvSpPr>
            <p:nvPr/>
          </p:nvSpPr>
          <p:spPr bwMode="auto">
            <a:xfrm>
              <a:off x="2145" y="3397"/>
              <a:ext cx="14" cy="1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15" name="Line 95"/>
            <p:cNvSpPr>
              <a:spLocks noChangeShapeType="1"/>
            </p:cNvSpPr>
            <p:nvPr/>
          </p:nvSpPr>
          <p:spPr bwMode="auto">
            <a:xfrm>
              <a:off x="2145" y="3591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16" name="Line 96"/>
            <p:cNvSpPr>
              <a:spLocks noChangeShapeType="1"/>
            </p:cNvSpPr>
            <p:nvPr/>
          </p:nvSpPr>
          <p:spPr bwMode="auto">
            <a:xfrm>
              <a:off x="2159" y="3591"/>
              <a:ext cx="90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17" name="Line 97"/>
            <p:cNvSpPr>
              <a:spLocks noChangeShapeType="1"/>
            </p:cNvSpPr>
            <p:nvPr/>
          </p:nvSpPr>
          <p:spPr bwMode="auto">
            <a:xfrm>
              <a:off x="3074" y="3397"/>
              <a:ext cx="1" cy="18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18" name="Line 98"/>
            <p:cNvSpPr>
              <a:spLocks noChangeShapeType="1"/>
            </p:cNvSpPr>
            <p:nvPr/>
          </p:nvSpPr>
          <p:spPr bwMode="auto">
            <a:xfrm>
              <a:off x="3074" y="3591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19" name="Line 99"/>
            <p:cNvSpPr>
              <a:spLocks noChangeShapeType="1"/>
            </p:cNvSpPr>
            <p:nvPr/>
          </p:nvSpPr>
          <p:spPr bwMode="auto">
            <a:xfrm>
              <a:off x="3088" y="3591"/>
              <a:ext cx="1457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20" name="Rectangle 100"/>
            <p:cNvSpPr>
              <a:spLocks noChangeArrowheads="1"/>
            </p:cNvSpPr>
            <p:nvPr/>
          </p:nvSpPr>
          <p:spPr bwMode="auto">
            <a:xfrm>
              <a:off x="4559" y="3397"/>
              <a:ext cx="14" cy="1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21" name="Line 101"/>
            <p:cNvSpPr>
              <a:spLocks noChangeShapeType="1"/>
            </p:cNvSpPr>
            <p:nvPr/>
          </p:nvSpPr>
          <p:spPr bwMode="auto">
            <a:xfrm>
              <a:off x="4559" y="3591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22" name="Line 102"/>
            <p:cNvSpPr>
              <a:spLocks noChangeShapeType="1"/>
            </p:cNvSpPr>
            <p:nvPr/>
          </p:nvSpPr>
          <p:spPr bwMode="auto">
            <a:xfrm>
              <a:off x="4573" y="3591"/>
              <a:ext cx="90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6423" name="Group 103"/>
            <p:cNvGrpSpPr>
              <a:grpSpLocks/>
            </p:cNvGrpSpPr>
            <p:nvPr/>
          </p:nvGrpSpPr>
          <p:grpSpPr bwMode="auto">
            <a:xfrm>
              <a:off x="829" y="2276"/>
              <a:ext cx="241" cy="49"/>
              <a:chOff x="792" y="2771"/>
              <a:chExt cx="241" cy="49"/>
            </a:xfrm>
          </p:grpSpPr>
          <p:sp>
            <p:nvSpPr>
              <p:cNvPr id="56432" name="Oval 104"/>
              <p:cNvSpPr>
                <a:spLocks noChangeArrowheads="1"/>
              </p:cNvSpPr>
              <p:nvPr/>
            </p:nvSpPr>
            <p:spPr bwMode="auto">
              <a:xfrm>
                <a:off x="792" y="2771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33" name="Oval 105"/>
              <p:cNvSpPr>
                <a:spLocks noChangeArrowheads="1"/>
              </p:cNvSpPr>
              <p:nvPr/>
            </p:nvSpPr>
            <p:spPr bwMode="auto">
              <a:xfrm>
                <a:off x="888" y="2771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34" name="Oval 106"/>
              <p:cNvSpPr>
                <a:spLocks noChangeArrowheads="1"/>
              </p:cNvSpPr>
              <p:nvPr/>
            </p:nvSpPr>
            <p:spPr bwMode="auto">
              <a:xfrm>
                <a:off x="984" y="2771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6424" name="Group 107"/>
            <p:cNvGrpSpPr>
              <a:grpSpLocks/>
            </p:cNvGrpSpPr>
            <p:nvPr/>
          </p:nvGrpSpPr>
          <p:grpSpPr bwMode="auto">
            <a:xfrm>
              <a:off x="3226" y="2571"/>
              <a:ext cx="241" cy="49"/>
              <a:chOff x="792" y="2771"/>
              <a:chExt cx="241" cy="49"/>
            </a:xfrm>
          </p:grpSpPr>
          <p:sp>
            <p:nvSpPr>
              <p:cNvPr id="56429" name="Oval 108"/>
              <p:cNvSpPr>
                <a:spLocks noChangeArrowheads="1"/>
              </p:cNvSpPr>
              <p:nvPr/>
            </p:nvSpPr>
            <p:spPr bwMode="auto">
              <a:xfrm>
                <a:off x="792" y="2771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30" name="Oval 109"/>
              <p:cNvSpPr>
                <a:spLocks noChangeArrowheads="1"/>
              </p:cNvSpPr>
              <p:nvPr/>
            </p:nvSpPr>
            <p:spPr bwMode="auto">
              <a:xfrm>
                <a:off x="888" y="2771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31" name="Oval 110"/>
              <p:cNvSpPr>
                <a:spLocks noChangeArrowheads="1"/>
              </p:cNvSpPr>
              <p:nvPr/>
            </p:nvSpPr>
            <p:spPr bwMode="auto">
              <a:xfrm>
                <a:off x="984" y="2771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6425" name="Group 111"/>
            <p:cNvGrpSpPr>
              <a:grpSpLocks/>
            </p:cNvGrpSpPr>
            <p:nvPr/>
          </p:nvGrpSpPr>
          <p:grpSpPr bwMode="auto">
            <a:xfrm>
              <a:off x="3226" y="2821"/>
              <a:ext cx="241" cy="49"/>
              <a:chOff x="792" y="2771"/>
              <a:chExt cx="241" cy="49"/>
            </a:xfrm>
          </p:grpSpPr>
          <p:sp>
            <p:nvSpPr>
              <p:cNvPr id="56426" name="Oval 112"/>
              <p:cNvSpPr>
                <a:spLocks noChangeArrowheads="1"/>
              </p:cNvSpPr>
              <p:nvPr/>
            </p:nvSpPr>
            <p:spPr bwMode="auto">
              <a:xfrm>
                <a:off x="792" y="2771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27" name="Oval 113"/>
              <p:cNvSpPr>
                <a:spLocks noChangeArrowheads="1"/>
              </p:cNvSpPr>
              <p:nvPr/>
            </p:nvSpPr>
            <p:spPr bwMode="auto">
              <a:xfrm>
                <a:off x="888" y="2771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28" name="Oval 114"/>
              <p:cNvSpPr>
                <a:spLocks noChangeArrowheads="1"/>
              </p:cNvSpPr>
              <p:nvPr/>
            </p:nvSpPr>
            <p:spPr bwMode="auto">
              <a:xfrm>
                <a:off x="984" y="2771"/>
                <a:ext cx="49" cy="4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4648200" y="5334000"/>
            <a:ext cx="926080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000000"/>
                </a:solidFill>
                <a:latin typeface="Times"/>
                <a:cs typeface="Times"/>
              </a:rPr>
              <a:t>commit</a:t>
            </a:r>
            <a:endParaRPr lang="en-US" sz="1800" i="1" dirty="0">
              <a:solidFill>
                <a:srgbClr val="000000"/>
              </a:solidFill>
              <a:latin typeface="Times"/>
              <a:cs typeface="Time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Deadlock Strategies</a:t>
            </a:r>
            <a:endParaRPr lang="en-US" dirty="0"/>
          </a:p>
        </p:txBody>
      </p:sp>
      <p:sp>
        <p:nvSpPr>
          <p:cNvPr id="5837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Timeout</a:t>
            </a:r>
          </a:p>
          <a:p>
            <a:pPr lvl="1"/>
            <a:r>
              <a:rPr lang="en-US" dirty="0" smtClean="0"/>
              <a:t>Too large -&gt; long delays</a:t>
            </a:r>
          </a:p>
          <a:p>
            <a:pPr lvl="1"/>
            <a:r>
              <a:rPr lang="en-US" dirty="0" smtClean="0"/>
              <a:t>Too small -&gt; false positives</a:t>
            </a:r>
          </a:p>
          <a:p>
            <a:r>
              <a:rPr lang="en-US" dirty="0" smtClean="0"/>
              <a:t>Deadlock prevention</a:t>
            </a:r>
          </a:p>
          <a:p>
            <a:pPr lvl="1"/>
            <a:r>
              <a:rPr lang="en-US" dirty="0" smtClean="0"/>
              <a:t>Lock all objects at transaction start</a:t>
            </a:r>
          </a:p>
          <a:p>
            <a:pPr lvl="1"/>
            <a:r>
              <a:rPr lang="en-US" dirty="0" smtClean="0"/>
              <a:t>Use lock ordering</a:t>
            </a:r>
          </a:p>
          <a:p>
            <a:r>
              <a:rPr lang="en-US" dirty="0" smtClean="0"/>
              <a:t>Deadlock Detection</a:t>
            </a:r>
          </a:p>
          <a:p>
            <a:pPr lvl="1"/>
            <a:r>
              <a:rPr lang="en-US" dirty="0" smtClean="0"/>
              <a:t>Maintain wait-for graph, look for cycle</a:t>
            </a:r>
          </a:p>
          <a:p>
            <a:pPr lvl="1"/>
            <a:r>
              <a:rPr lang="en-US" dirty="0" smtClean="0"/>
              <a:t>Abort one transaction in cycle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77772" y="497310"/>
            <a:ext cx="184666" cy="2898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 deadlock preconditions are violated by </a:t>
            </a:r>
            <a:r>
              <a:rPr lang="en-US" dirty="0" smtClean="0">
                <a:solidFill>
                  <a:schemeClr val="accent4"/>
                </a:solidFill>
              </a:rPr>
              <a:t>timeouts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A: Exclusive access</a:t>
            </a:r>
          </a:p>
          <a:p>
            <a:pPr lvl="1"/>
            <a:r>
              <a:rPr lang="en-US" dirty="0" smtClean="0"/>
              <a:t>B: No preemption</a:t>
            </a:r>
          </a:p>
          <a:p>
            <a:pPr lvl="1"/>
            <a:r>
              <a:rPr lang="en-US" dirty="0" smtClean="0"/>
              <a:t>C: Hold-and-wait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: Waits-for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97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 deadlock preconditions are violated by </a:t>
            </a:r>
            <a:r>
              <a:rPr lang="en-US" dirty="0" smtClean="0">
                <a:solidFill>
                  <a:schemeClr val="accent4"/>
                </a:solidFill>
              </a:rPr>
              <a:t>lock ordering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A: Exclusive access</a:t>
            </a:r>
          </a:p>
          <a:p>
            <a:pPr lvl="1"/>
            <a:r>
              <a:rPr lang="en-US" dirty="0" smtClean="0"/>
              <a:t>B: No preemption</a:t>
            </a:r>
          </a:p>
          <a:p>
            <a:pPr lvl="1"/>
            <a:r>
              <a:rPr lang="en-US" dirty="0" smtClean="0"/>
              <a:t>C: Hold-and-wait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: Waits-for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5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deadlocks are expected to occur </a:t>
            </a:r>
            <a:r>
              <a:rPr lang="en-US" dirty="0">
                <a:solidFill>
                  <a:schemeClr val="accent4"/>
                </a:solidFill>
              </a:rPr>
              <a:t>frequently</a:t>
            </a:r>
            <a:r>
              <a:rPr lang="en-US" dirty="0"/>
              <a:t>, which approach should we take?</a:t>
            </a:r>
          </a:p>
          <a:p>
            <a:pPr lvl="1"/>
            <a:r>
              <a:rPr lang="en-US" dirty="0"/>
              <a:t>A: Deadlock prevention</a:t>
            </a:r>
          </a:p>
          <a:p>
            <a:pPr lvl="1"/>
            <a:r>
              <a:rPr lang="en-US" dirty="0"/>
              <a:t>B: Deadlock </a:t>
            </a:r>
            <a:r>
              <a:rPr lang="en-US" dirty="0" smtClean="0"/>
              <a:t>detection</a:t>
            </a:r>
          </a:p>
          <a:p>
            <a:pPr lvl="1"/>
            <a:r>
              <a:rPr lang="en-US" dirty="0" smtClean="0"/>
              <a:t>C: Timeouts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29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Concurrency control … summary so far …</a:t>
            </a:r>
            <a:endParaRPr lang="en-US" dirty="0"/>
          </a:p>
        </p:txBody>
      </p:sp>
      <p:sp>
        <p:nvSpPr>
          <p:cNvPr id="604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Increasing concurrency important because it improves throughput at server </a:t>
            </a:r>
          </a:p>
          <a:p>
            <a:r>
              <a:rPr lang="en-US" dirty="0" smtClean="0"/>
              <a:t>Applications are willing to tolerate temporary inconsistency and deadlocks in turn</a:t>
            </a:r>
          </a:p>
          <a:p>
            <a:r>
              <a:rPr lang="en-US" dirty="0" smtClean="0"/>
              <a:t>These inconsistencies and deadlocks need to be prevented or detected</a:t>
            </a:r>
          </a:p>
          <a:p>
            <a:r>
              <a:rPr lang="en-US" dirty="0" smtClean="0"/>
              <a:t>Driven and validated by actual application characteristics – mostly-read applications do not have too many conflicting operations anyway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Atomicity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685800" y="4724400"/>
            <a:ext cx="7772400" cy="1371600"/>
          </a:xfrm>
        </p:spPr>
        <p:txBody>
          <a:bodyPr/>
          <a:lstStyle/>
          <a:p>
            <a:r>
              <a:rPr lang="en-US" dirty="0" smtClean="0"/>
              <a:t>Whole transaction must be executed together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819400" y="990600"/>
            <a:ext cx="3200400" cy="3427413"/>
            <a:chOff x="3187700" y="762000"/>
            <a:chExt cx="3200400" cy="3427413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3187700" y="1346200"/>
              <a:ext cx="3200400" cy="2843213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folHlink"/>
                </a:gs>
              </a:gsLst>
              <a:lin ang="18900000" scaled="1"/>
            </a:gradFill>
            <a:ln w="38100" cmpd="dbl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pPr marL="228600" indent="-228600">
                <a:lnSpc>
                  <a:spcPct val="100000"/>
                </a:lnSpc>
                <a:spcBef>
                  <a:spcPct val="30000"/>
                </a:spcBef>
                <a:buClr>
                  <a:srgbClr val="000000"/>
                </a:buClr>
                <a:buSzPct val="120000"/>
              </a:pPr>
              <a:r>
                <a:rPr lang="en-US" sz="2000" b="1" kern="0" dirty="0" smtClean="0">
                  <a:solidFill>
                    <a:srgbClr val="1700E5"/>
                  </a:solidFill>
                  <a:latin typeface="Arial" charset="0"/>
                </a:rPr>
                <a:t>1. </a:t>
              </a:r>
              <a:r>
                <a:rPr lang="en-US" sz="2000" b="1" kern="0" dirty="0" err="1" smtClean="0">
                  <a:solidFill>
                    <a:srgbClr val="1700E5"/>
                  </a:solidFill>
                  <a:latin typeface="Arial" charset="0"/>
                </a:rPr>
                <a:t>savings.deduct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(100)</a:t>
              </a:r>
              <a:r>
                <a:rPr lang="en-US" sz="2000" b="1" kern="0" dirty="0">
                  <a:solidFill>
                    <a:srgbClr val="000000"/>
                  </a:solidFill>
                  <a:latin typeface="Arial" charset="0"/>
                </a:rPr>
                <a:t>     </a:t>
              </a:r>
            </a:p>
            <a:p>
              <a:pPr marL="228600" indent="-228600">
                <a:lnSpc>
                  <a:spcPct val="100000"/>
                </a:lnSpc>
                <a:spcBef>
                  <a:spcPct val="30000"/>
                </a:spcBef>
                <a:buClr>
                  <a:srgbClr val="000000"/>
                </a:buClr>
                <a:buSzPct val="120000"/>
              </a:pPr>
              <a:r>
                <a:rPr lang="en-US" sz="2000" b="1" kern="0" dirty="0" smtClean="0">
                  <a:solidFill>
                    <a:srgbClr val="1700E5"/>
                  </a:solidFill>
                  <a:latin typeface="Arial" charset="0"/>
                </a:rPr>
                <a:t>2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. </a:t>
              </a:r>
              <a:r>
                <a:rPr lang="en-US" sz="2000" b="1" kern="0" dirty="0" err="1">
                  <a:solidFill>
                    <a:srgbClr val="1700E5"/>
                  </a:solidFill>
                  <a:latin typeface="Arial" charset="0"/>
                </a:rPr>
                <a:t>checking.add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(100)</a:t>
              </a:r>
              <a:r>
                <a:rPr lang="en-US" sz="2000" b="1" kern="0" dirty="0">
                  <a:solidFill>
                    <a:srgbClr val="000000"/>
                  </a:solidFill>
                  <a:latin typeface="Arial" charset="0"/>
                </a:rPr>
                <a:t>        </a:t>
              </a:r>
              <a:endParaRPr lang="en-US" sz="2000" b="1" kern="0" dirty="0" smtClean="0">
                <a:solidFill>
                  <a:srgbClr val="000000"/>
                </a:solidFill>
                <a:latin typeface="Arial" charset="0"/>
              </a:endParaRPr>
            </a:p>
            <a:p>
              <a:pPr marL="228600" indent="-228600">
                <a:lnSpc>
                  <a:spcPct val="100000"/>
                </a:lnSpc>
                <a:spcBef>
                  <a:spcPct val="30000"/>
                </a:spcBef>
                <a:buClr>
                  <a:srgbClr val="000000"/>
                </a:buClr>
                <a:buSzPct val="120000"/>
              </a:pPr>
              <a:r>
                <a:rPr lang="en-US" sz="2000" b="1" kern="0" dirty="0" smtClean="0">
                  <a:solidFill>
                    <a:srgbClr val="1700E5"/>
                  </a:solidFill>
                  <a:latin typeface="Arial" charset="0"/>
                </a:rPr>
                <a:t>3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. </a:t>
              </a:r>
              <a:r>
                <a:rPr lang="en-US" sz="2000" b="1" kern="0" dirty="0" err="1">
                  <a:solidFill>
                    <a:srgbClr val="1700E5"/>
                  </a:solidFill>
                  <a:latin typeface="Arial" charset="0"/>
                </a:rPr>
                <a:t>mnymkt.deduct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(200)</a:t>
              </a:r>
              <a:r>
                <a:rPr lang="en-US" sz="2000" b="1" kern="0" dirty="0">
                  <a:solidFill>
                    <a:srgbClr val="000000"/>
                  </a:solidFill>
                  <a:latin typeface="Arial" charset="0"/>
                </a:rPr>
                <a:t>     </a:t>
              </a:r>
              <a:endParaRPr lang="en-US" sz="2000" b="1" kern="0" dirty="0" smtClean="0">
                <a:solidFill>
                  <a:srgbClr val="000000"/>
                </a:solidFill>
                <a:latin typeface="Arial" charset="0"/>
              </a:endParaRPr>
            </a:p>
            <a:p>
              <a:pPr marL="228600" indent="-228600">
                <a:lnSpc>
                  <a:spcPct val="100000"/>
                </a:lnSpc>
                <a:spcBef>
                  <a:spcPct val="30000"/>
                </a:spcBef>
                <a:buClr>
                  <a:srgbClr val="000000"/>
                </a:buClr>
                <a:buSzPct val="120000"/>
              </a:pPr>
              <a:r>
                <a:rPr lang="en-US" sz="2000" b="1" kern="0" dirty="0" smtClean="0">
                  <a:solidFill>
                    <a:srgbClr val="1700E5"/>
                  </a:solidFill>
                  <a:latin typeface="Arial" charset="0"/>
                </a:rPr>
                <a:t>4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. </a:t>
              </a:r>
              <a:r>
                <a:rPr lang="en-US" sz="2000" b="1" kern="0" dirty="0" err="1">
                  <a:solidFill>
                    <a:srgbClr val="1700E5"/>
                  </a:solidFill>
                  <a:latin typeface="Arial" charset="0"/>
                </a:rPr>
                <a:t>checking.add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(200)</a:t>
              </a:r>
              <a:r>
                <a:rPr lang="en-US" sz="2000" b="1" kern="0" dirty="0">
                  <a:solidFill>
                    <a:srgbClr val="000000"/>
                  </a:solidFill>
                  <a:latin typeface="Arial" charset="0"/>
                </a:rPr>
                <a:t>        </a:t>
              </a:r>
            </a:p>
            <a:p>
              <a:pPr marL="228600" indent="-228600">
                <a:lnSpc>
                  <a:spcPct val="100000"/>
                </a:lnSpc>
                <a:spcBef>
                  <a:spcPct val="30000"/>
                </a:spcBef>
                <a:buClr>
                  <a:srgbClr val="000000"/>
                </a:buClr>
                <a:buSzPct val="120000"/>
              </a:pPr>
              <a:r>
                <a:rPr lang="en-US" sz="2000" b="1" kern="0" dirty="0" smtClean="0">
                  <a:solidFill>
                    <a:srgbClr val="1700E5"/>
                  </a:solidFill>
                  <a:latin typeface="Arial" charset="0"/>
                </a:rPr>
                <a:t>5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. </a:t>
              </a:r>
              <a:r>
                <a:rPr lang="en-US" sz="2000" b="1" kern="0" dirty="0" err="1">
                  <a:solidFill>
                    <a:srgbClr val="1700E5"/>
                  </a:solidFill>
                  <a:latin typeface="Arial" charset="0"/>
                </a:rPr>
                <a:t>checking.deduct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(400)</a:t>
              </a:r>
              <a:r>
                <a:rPr lang="en-US" sz="2000" b="1" kern="0" dirty="0">
                  <a:solidFill>
                    <a:srgbClr val="000000"/>
                  </a:solidFill>
                  <a:latin typeface="Arial" charset="0"/>
                </a:rPr>
                <a:t>   </a:t>
              </a:r>
            </a:p>
            <a:p>
              <a:pPr marL="228600" indent="-228600">
                <a:lnSpc>
                  <a:spcPct val="100000"/>
                </a:lnSpc>
                <a:spcBef>
                  <a:spcPct val="30000"/>
                </a:spcBef>
                <a:buClr>
                  <a:srgbClr val="000000"/>
                </a:buClr>
                <a:buSzPct val="120000"/>
              </a:pPr>
              <a:r>
                <a:rPr lang="en-US" sz="2000" b="1" kern="0" dirty="0" smtClean="0">
                  <a:solidFill>
                    <a:srgbClr val="1700E5"/>
                  </a:solidFill>
                  <a:latin typeface="Arial" charset="0"/>
                </a:rPr>
                <a:t>6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. dispense(400)</a:t>
              </a:r>
            </a:p>
            <a:p>
              <a:pPr marL="228600" indent="-228600">
                <a:lnSpc>
                  <a:spcPct val="100000"/>
                </a:lnSpc>
                <a:spcBef>
                  <a:spcPct val="30000"/>
                </a:spcBef>
                <a:buClr>
                  <a:srgbClr val="000000"/>
                </a:buClr>
                <a:buSzPct val="120000"/>
              </a:pPr>
              <a:r>
                <a:rPr lang="en-US" sz="2000" b="1" kern="0" dirty="0" smtClean="0">
                  <a:solidFill>
                    <a:srgbClr val="1700E5"/>
                  </a:solidFill>
                  <a:latin typeface="Arial" charset="0"/>
                </a:rPr>
                <a:t>7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. commit</a:t>
              </a:r>
              <a:r>
                <a:rPr lang="en-US" sz="2000" b="1" kern="0" dirty="0">
                  <a:solidFill>
                    <a:srgbClr val="000000"/>
                  </a:solidFill>
                  <a:latin typeface="Arial" charset="0"/>
                </a:rPr>
                <a:t>                                     </a:t>
              </a:r>
            </a:p>
            <a:p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657600" y="762000"/>
              <a:ext cx="2219879" cy="4873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kern="0" dirty="0">
                  <a:solidFill>
                    <a:srgbClr val="1700E5"/>
                  </a:solidFill>
                  <a:latin typeface="Arial" charset="0"/>
                </a:rPr>
                <a:t>Transaction</a:t>
              </a:r>
              <a:endParaRPr lang="en-US" dirty="0"/>
            </a:p>
          </p:txBody>
        </p:sp>
      </p:grpSp>
      <p:sp>
        <p:nvSpPr>
          <p:cNvPr id="14" name="Freeform 13"/>
          <p:cNvSpPr/>
          <p:nvPr/>
        </p:nvSpPr>
        <p:spPr>
          <a:xfrm>
            <a:off x="2171700" y="1676400"/>
            <a:ext cx="586139" cy="435147"/>
          </a:xfrm>
          <a:custGeom>
            <a:avLst/>
            <a:gdLst>
              <a:gd name="connsiteX0" fmla="*/ 586139 w 586139"/>
              <a:gd name="connsiteY0" fmla="*/ 0 h 435147"/>
              <a:gd name="connsiteX1" fmla="*/ 0 w 586139"/>
              <a:gd name="connsiteY1" fmla="*/ 230894 h 435147"/>
              <a:gd name="connsiteX2" fmla="*/ 586139 w 586139"/>
              <a:gd name="connsiteY2" fmla="*/ 435147 h 435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39" h="435147">
                <a:moveTo>
                  <a:pt x="586139" y="0"/>
                </a:moveTo>
                <a:cubicBezTo>
                  <a:pt x="293069" y="79185"/>
                  <a:pt x="0" y="158370"/>
                  <a:pt x="0" y="230894"/>
                </a:cubicBezTo>
                <a:cubicBezTo>
                  <a:pt x="0" y="303418"/>
                  <a:pt x="586139" y="435147"/>
                  <a:pt x="586139" y="435147"/>
                </a:cubicBezTo>
              </a:path>
            </a:pathLst>
          </a:custGeom>
          <a:ln w="38100" cmpd="sng">
            <a:solidFill>
              <a:schemeClr val="accent2"/>
            </a:solidFill>
            <a:headEnd type="triangle"/>
            <a:tailEnd type="triangle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Helvetica" pitchFamily="-107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2171700" y="2438400"/>
            <a:ext cx="586139" cy="435147"/>
          </a:xfrm>
          <a:custGeom>
            <a:avLst/>
            <a:gdLst>
              <a:gd name="connsiteX0" fmla="*/ 586139 w 586139"/>
              <a:gd name="connsiteY0" fmla="*/ 0 h 435147"/>
              <a:gd name="connsiteX1" fmla="*/ 0 w 586139"/>
              <a:gd name="connsiteY1" fmla="*/ 230894 h 435147"/>
              <a:gd name="connsiteX2" fmla="*/ 586139 w 586139"/>
              <a:gd name="connsiteY2" fmla="*/ 435147 h 435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39" h="435147">
                <a:moveTo>
                  <a:pt x="586139" y="0"/>
                </a:moveTo>
                <a:cubicBezTo>
                  <a:pt x="293069" y="79185"/>
                  <a:pt x="0" y="158370"/>
                  <a:pt x="0" y="230894"/>
                </a:cubicBezTo>
                <a:cubicBezTo>
                  <a:pt x="0" y="303418"/>
                  <a:pt x="586139" y="435147"/>
                  <a:pt x="586139" y="435147"/>
                </a:cubicBezTo>
              </a:path>
            </a:pathLst>
          </a:custGeom>
          <a:ln w="38100" cmpd="sng">
            <a:solidFill>
              <a:schemeClr val="accent2"/>
            </a:solidFill>
            <a:headEnd type="triangle"/>
            <a:tailEnd type="triangle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Helvetica" pitchFamily="-107" charset="0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2171700" y="3276600"/>
            <a:ext cx="586139" cy="435147"/>
          </a:xfrm>
          <a:custGeom>
            <a:avLst/>
            <a:gdLst>
              <a:gd name="connsiteX0" fmla="*/ 586139 w 586139"/>
              <a:gd name="connsiteY0" fmla="*/ 0 h 435147"/>
              <a:gd name="connsiteX1" fmla="*/ 0 w 586139"/>
              <a:gd name="connsiteY1" fmla="*/ 230894 h 435147"/>
              <a:gd name="connsiteX2" fmla="*/ 586139 w 586139"/>
              <a:gd name="connsiteY2" fmla="*/ 435147 h 435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39" h="435147">
                <a:moveTo>
                  <a:pt x="586139" y="0"/>
                </a:moveTo>
                <a:cubicBezTo>
                  <a:pt x="293069" y="79185"/>
                  <a:pt x="0" y="158370"/>
                  <a:pt x="0" y="230894"/>
                </a:cubicBezTo>
                <a:cubicBezTo>
                  <a:pt x="0" y="303418"/>
                  <a:pt x="586139" y="435147"/>
                  <a:pt x="586139" y="435147"/>
                </a:cubicBezTo>
              </a:path>
            </a:pathLst>
          </a:custGeom>
          <a:ln w="38100" cmpd="sng">
            <a:solidFill>
              <a:schemeClr val="accent2"/>
            </a:solidFill>
            <a:headEnd type="triangle"/>
            <a:tailEnd type="triangle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Helvetica" pitchFamily="-107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381000" y="2133600"/>
            <a:ext cx="1676400" cy="1066800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Helvetica" pitchFamily="-107" charset="0"/>
              </a:rPr>
              <a:t>Lose money if these are split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Helvetica" pitchFamily="-107" charset="0"/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2667000" y="3124200"/>
            <a:ext cx="4267200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0000FF"/>
            </a:solidFill>
            <a:prstDash val="sysDash"/>
            <a:round/>
            <a:headEnd type="none" w="sm" len="sm"/>
            <a:tailEnd type="none" w="med" len="lg"/>
          </a:ln>
          <a:effectLst/>
        </p:spPr>
      </p:cxnSp>
      <p:sp>
        <p:nvSpPr>
          <p:cNvPr id="21" name="Rounded Rectangle 20"/>
          <p:cNvSpPr/>
          <p:nvPr/>
        </p:nvSpPr>
        <p:spPr bwMode="auto">
          <a:xfrm>
            <a:off x="6781800" y="1752600"/>
            <a:ext cx="1676400" cy="1295400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0000FF"/>
                </a:solidFill>
                <a:latin typeface="Helvetica" pitchFamily="-107" charset="0"/>
              </a:rPr>
              <a:t>Leaves money in checking account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Helvetica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064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2624176" cy="527708"/>
          </a:xfrm>
        </p:spPr>
        <p:txBody>
          <a:bodyPr/>
          <a:lstStyle/>
          <a:p>
            <a:r>
              <a:rPr lang="en-US" dirty="0" smtClean="0"/>
              <a:t>Consistency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685800" y="4724400"/>
            <a:ext cx="7772400" cy="1371600"/>
          </a:xfrm>
        </p:spPr>
        <p:txBody>
          <a:bodyPr/>
          <a:lstStyle/>
          <a:p>
            <a:r>
              <a:rPr lang="en-US" dirty="0" smtClean="0"/>
              <a:t>Each account cannot have a negative balance</a:t>
            </a:r>
          </a:p>
          <a:p>
            <a:pPr lvl="1"/>
            <a:r>
              <a:rPr lang="en-US" dirty="0" smtClean="0"/>
              <a:t>Must be true at the </a:t>
            </a:r>
            <a:r>
              <a:rPr lang="en-US" i="1" dirty="0" smtClean="0">
                <a:solidFill>
                  <a:srgbClr val="0000FF"/>
                </a:solidFill>
              </a:rPr>
              <a:t>end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of transaction</a:t>
            </a:r>
          </a:p>
          <a:p>
            <a:r>
              <a:rPr lang="en-US" dirty="0" smtClean="0"/>
              <a:t>Transaction aborted if consistency fails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819400" y="990600"/>
            <a:ext cx="3200400" cy="3427413"/>
            <a:chOff x="3187700" y="762000"/>
            <a:chExt cx="3200400" cy="3427413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3187700" y="1346200"/>
              <a:ext cx="3200400" cy="2843213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folHlink"/>
                </a:gs>
              </a:gsLst>
              <a:lin ang="18900000" scaled="1"/>
            </a:gradFill>
            <a:ln w="38100" cmpd="dbl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pPr marL="228600" indent="-228600">
                <a:lnSpc>
                  <a:spcPct val="100000"/>
                </a:lnSpc>
                <a:spcBef>
                  <a:spcPct val="30000"/>
                </a:spcBef>
                <a:buClr>
                  <a:srgbClr val="000000"/>
                </a:buClr>
                <a:buSzPct val="120000"/>
              </a:pPr>
              <a:r>
                <a:rPr lang="en-US" sz="2000" b="1" kern="0" dirty="0" smtClean="0">
                  <a:solidFill>
                    <a:srgbClr val="1700E5"/>
                  </a:solidFill>
                  <a:latin typeface="Arial" charset="0"/>
                </a:rPr>
                <a:t>1. </a:t>
              </a:r>
              <a:r>
                <a:rPr lang="en-US" sz="2000" b="1" kern="0" dirty="0" err="1" smtClean="0">
                  <a:solidFill>
                    <a:srgbClr val="1700E5"/>
                  </a:solidFill>
                  <a:latin typeface="Arial" charset="0"/>
                </a:rPr>
                <a:t>savings.deduct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(100)</a:t>
              </a:r>
              <a:r>
                <a:rPr lang="en-US" sz="2000" b="1" kern="0" dirty="0">
                  <a:solidFill>
                    <a:srgbClr val="000000"/>
                  </a:solidFill>
                  <a:latin typeface="Arial" charset="0"/>
                </a:rPr>
                <a:t>     </a:t>
              </a:r>
            </a:p>
            <a:p>
              <a:pPr marL="228600" indent="-228600">
                <a:lnSpc>
                  <a:spcPct val="100000"/>
                </a:lnSpc>
                <a:spcBef>
                  <a:spcPct val="30000"/>
                </a:spcBef>
                <a:buClr>
                  <a:srgbClr val="000000"/>
                </a:buClr>
                <a:buSzPct val="120000"/>
              </a:pPr>
              <a:r>
                <a:rPr lang="en-US" sz="2000" b="1" kern="0" dirty="0" smtClean="0">
                  <a:solidFill>
                    <a:srgbClr val="1700E5"/>
                  </a:solidFill>
                  <a:latin typeface="Arial" charset="0"/>
                </a:rPr>
                <a:t>2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. </a:t>
              </a:r>
              <a:r>
                <a:rPr lang="en-US" sz="2000" b="1" kern="0" dirty="0" err="1">
                  <a:solidFill>
                    <a:srgbClr val="1700E5"/>
                  </a:solidFill>
                  <a:latin typeface="Arial" charset="0"/>
                </a:rPr>
                <a:t>checking.add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(100)</a:t>
              </a:r>
              <a:r>
                <a:rPr lang="en-US" sz="2000" b="1" kern="0" dirty="0">
                  <a:solidFill>
                    <a:srgbClr val="000000"/>
                  </a:solidFill>
                  <a:latin typeface="Arial" charset="0"/>
                </a:rPr>
                <a:t>        </a:t>
              </a:r>
              <a:endParaRPr lang="en-US" sz="2000" b="1" kern="0" dirty="0" smtClean="0">
                <a:solidFill>
                  <a:srgbClr val="000000"/>
                </a:solidFill>
                <a:latin typeface="Arial" charset="0"/>
              </a:endParaRPr>
            </a:p>
            <a:p>
              <a:pPr marL="228600" indent="-228600">
                <a:lnSpc>
                  <a:spcPct val="100000"/>
                </a:lnSpc>
                <a:spcBef>
                  <a:spcPct val="30000"/>
                </a:spcBef>
                <a:buClr>
                  <a:srgbClr val="000000"/>
                </a:buClr>
                <a:buSzPct val="120000"/>
              </a:pPr>
              <a:r>
                <a:rPr lang="en-US" sz="2000" b="1" kern="0" dirty="0" smtClean="0">
                  <a:solidFill>
                    <a:srgbClr val="1700E5"/>
                  </a:solidFill>
                  <a:latin typeface="Arial" charset="0"/>
                </a:rPr>
                <a:t>3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. </a:t>
              </a:r>
              <a:r>
                <a:rPr lang="en-US" sz="2000" b="1" kern="0" dirty="0" err="1">
                  <a:solidFill>
                    <a:srgbClr val="1700E5"/>
                  </a:solidFill>
                  <a:latin typeface="Arial" charset="0"/>
                </a:rPr>
                <a:t>mnymkt.deduct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(200)</a:t>
              </a:r>
              <a:r>
                <a:rPr lang="en-US" sz="2000" b="1" kern="0" dirty="0">
                  <a:solidFill>
                    <a:srgbClr val="000000"/>
                  </a:solidFill>
                  <a:latin typeface="Arial" charset="0"/>
                </a:rPr>
                <a:t>     </a:t>
              </a:r>
              <a:endParaRPr lang="en-US" sz="2000" b="1" kern="0" dirty="0" smtClean="0">
                <a:solidFill>
                  <a:srgbClr val="000000"/>
                </a:solidFill>
                <a:latin typeface="Arial" charset="0"/>
              </a:endParaRPr>
            </a:p>
            <a:p>
              <a:pPr marL="228600" indent="-228600">
                <a:lnSpc>
                  <a:spcPct val="100000"/>
                </a:lnSpc>
                <a:spcBef>
                  <a:spcPct val="30000"/>
                </a:spcBef>
                <a:buClr>
                  <a:srgbClr val="000000"/>
                </a:buClr>
                <a:buSzPct val="120000"/>
              </a:pPr>
              <a:r>
                <a:rPr lang="en-US" sz="2000" b="1" kern="0" dirty="0" smtClean="0">
                  <a:solidFill>
                    <a:srgbClr val="1700E5"/>
                  </a:solidFill>
                  <a:latin typeface="Arial" charset="0"/>
                </a:rPr>
                <a:t>4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. </a:t>
              </a:r>
              <a:r>
                <a:rPr lang="en-US" sz="2000" b="1" kern="0" dirty="0" err="1">
                  <a:solidFill>
                    <a:srgbClr val="1700E5"/>
                  </a:solidFill>
                  <a:latin typeface="Arial" charset="0"/>
                </a:rPr>
                <a:t>checking.add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(200)</a:t>
              </a:r>
              <a:r>
                <a:rPr lang="en-US" sz="2000" b="1" kern="0" dirty="0">
                  <a:solidFill>
                    <a:srgbClr val="000000"/>
                  </a:solidFill>
                  <a:latin typeface="Arial" charset="0"/>
                </a:rPr>
                <a:t>        </a:t>
              </a:r>
            </a:p>
            <a:p>
              <a:pPr marL="228600" indent="-228600">
                <a:lnSpc>
                  <a:spcPct val="100000"/>
                </a:lnSpc>
                <a:spcBef>
                  <a:spcPct val="30000"/>
                </a:spcBef>
                <a:buClr>
                  <a:srgbClr val="000000"/>
                </a:buClr>
                <a:buSzPct val="120000"/>
              </a:pPr>
              <a:r>
                <a:rPr lang="en-US" sz="2000" b="1" kern="0" dirty="0" smtClean="0">
                  <a:solidFill>
                    <a:srgbClr val="1700E5"/>
                  </a:solidFill>
                  <a:latin typeface="Arial" charset="0"/>
                </a:rPr>
                <a:t>5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. </a:t>
              </a:r>
              <a:r>
                <a:rPr lang="en-US" sz="2000" b="1" kern="0" dirty="0" err="1">
                  <a:solidFill>
                    <a:srgbClr val="1700E5"/>
                  </a:solidFill>
                  <a:latin typeface="Arial" charset="0"/>
                </a:rPr>
                <a:t>checking.deduct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(400)</a:t>
              </a:r>
              <a:r>
                <a:rPr lang="en-US" sz="2000" b="1" kern="0" dirty="0">
                  <a:solidFill>
                    <a:srgbClr val="000000"/>
                  </a:solidFill>
                  <a:latin typeface="Arial" charset="0"/>
                </a:rPr>
                <a:t>   </a:t>
              </a:r>
            </a:p>
            <a:p>
              <a:pPr marL="228600" indent="-228600">
                <a:lnSpc>
                  <a:spcPct val="100000"/>
                </a:lnSpc>
                <a:spcBef>
                  <a:spcPct val="30000"/>
                </a:spcBef>
                <a:buClr>
                  <a:srgbClr val="000000"/>
                </a:buClr>
                <a:buSzPct val="120000"/>
              </a:pPr>
              <a:r>
                <a:rPr lang="en-US" sz="2000" b="1" kern="0" dirty="0" smtClean="0">
                  <a:solidFill>
                    <a:srgbClr val="1700E5"/>
                  </a:solidFill>
                  <a:latin typeface="Arial" charset="0"/>
                </a:rPr>
                <a:t>6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. dispense(400)</a:t>
              </a:r>
            </a:p>
            <a:p>
              <a:pPr marL="228600" indent="-228600">
                <a:lnSpc>
                  <a:spcPct val="100000"/>
                </a:lnSpc>
                <a:spcBef>
                  <a:spcPct val="30000"/>
                </a:spcBef>
                <a:buClr>
                  <a:srgbClr val="000000"/>
                </a:buClr>
                <a:buSzPct val="120000"/>
              </a:pPr>
              <a:r>
                <a:rPr lang="en-US" sz="2000" b="1" kern="0" dirty="0" smtClean="0">
                  <a:solidFill>
                    <a:srgbClr val="1700E5"/>
                  </a:solidFill>
                  <a:latin typeface="Arial" charset="0"/>
                </a:rPr>
                <a:t>7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. commit</a:t>
              </a:r>
              <a:r>
                <a:rPr lang="en-US" sz="2000" b="1" kern="0" dirty="0">
                  <a:solidFill>
                    <a:srgbClr val="000000"/>
                  </a:solidFill>
                  <a:latin typeface="Arial" charset="0"/>
                </a:rPr>
                <a:t>                                     </a:t>
              </a:r>
            </a:p>
            <a:p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657600" y="762000"/>
              <a:ext cx="2219879" cy="4873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kern="0" dirty="0">
                  <a:solidFill>
                    <a:srgbClr val="1700E5"/>
                  </a:solidFill>
                  <a:latin typeface="Arial" charset="0"/>
                </a:rPr>
                <a:t>Transaction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45141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2076551" cy="527708"/>
          </a:xfrm>
        </p:spPr>
        <p:txBody>
          <a:bodyPr/>
          <a:lstStyle/>
          <a:p>
            <a:r>
              <a:rPr lang="en-US" dirty="0" smtClean="0"/>
              <a:t>Durability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685800" y="4724400"/>
            <a:ext cx="7772400" cy="1371600"/>
          </a:xfrm>
        </p:spPr>
        <p:txBody>
          <a:bodyPr/>
          <a:lstStyle/>
          <a:p>
            <a:r>
              <a:rPr lang="en-US" dirty="0" smtClean="0"/>
              <a:t>Result written in </a:t>
            </a:r>
            <a:r>
              <a:rPr lang="en-US" i="1" dirty="0" smtClean="0"/>
              <a:t>durable </a:t>
            </a:r>
            <a:r>
              <a:rPr lang="en-US" dirty="0" smtClean="0"/>
              <a:t>storage at commit time</a:t>
            </a:r>
          </a:p>
          <a:p>
            <a:pPr lvl="1"/>
            <a:r>
              <a:rPr lang="en-US" dirty="0" smtClean="0"/>
              <a:t>Updates will persist even after server crash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819400" y="990600"/>
            <a:ext cx="3200400" cy="3427413"/>
            <a:chOff x="3187700" y="762000"/>
            <a:chExt cx="3200400" cy="3427413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3187700" y="1346200"/>
              <a:ext cx="3200400" cy="2843213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folHlink"/>
                </a:gs>
              </a:gsLst>
              <a:lin ang="18900000" scaled="1"/>
            </a:gradFill>
            <a:ln w="38100" cmpd="dbl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pPr marL="228600" indent="-228600">
                <a:lnSpc>
                  <a:spcPct val="100000"/>
                </a:lnSpc>
                <a:spcBef>
                  <a:spcPct val="30000"/>
                </a:spcBef>
                <a:buClr>
                  <a:srgbClr val="000000"/>
                </a:buClr>
                <a:buSzPct val="120000"/>
              </a:pPr>
              <a:r>
                <a:rPr lang="en-US" sz="2000" b="1" kern="0" dirty="0" smtClean="0">
                  <a:solidFill>
                    <a:srgbClr val="1700E5"/>
                  </a:solidFill>
                  <a:latin typeface="Arial" charset="0"/>
                </a:rPr>
                <a:t>1. </a:t>
              </a:r>
              <a:r>
                <a:rPr lang="en-US" sz="2000" b="1" kern="0" dirty="0" err="1" smtClean="0">
                  <a:solidFill>
                    <a:srgbClr val="1700E5"/>
                  </a:solidFill>
                  <a:latin typeface="Arial" charset="0"/>
                </a:rPr>
                <a:t>savings.deduct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(100)</a:t>
              </a:r>
              <a:r>
                <a:rPr lang="en-US" sz="2000" b="1" kern="0" dirty="0">
                  <a:solidFill>
                    <a:srgbClr val="000000"/>
                  </a:solidFill>
                  <a:latin typeface="Arial" charset="0"/>
                </a:rPr>
                <a:t>     </a:t>
              </a:r>
            </a:p>
            <a:p>
              <a:pPr marL="228600" indent="-228600">
                <a:lnSpc>
                  <a:spcPct val="100000"/>
                </a:lnSpc>
                <a:spcBef>
                  <a:spcPct val="30000"/>
                </a:spcBef>
                <a:buClr>
                  <a:srgbClr val="000000"/>
                </a:buClr>
                <a:buSzPct val="120000"/>
              </a:pPr>
              <a:r>
                <a:rPr lang="en-US" sz="2000" b="1" kern="0" dirty="0" smtClean="0">
                  <a:solidFill>
                    <a:srgbClr val="1700E5"/>
                  </a:solidFill>
                  <a:latin typeface="Arial" charset="0"/>
                </a:rPr>
                <a:t>2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. </a:t>
              </a:r>
              <a:r>
                <a:rPr lang="en-US" sz="2000" b="1" kern="0" dirty="0" err="1">
                  <a:solidFill>
                    <a:srgbClr val="1700E5"/>
                  </a:solidFill>
                  <a:latin typeface="Arial" charset="0"/>
                </a:rPr>
                <a:t>checking.add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(100)</a:t>
              </a:r>
              <a:r>
                <a:rPr lang="en-US" sz="2000" b="1" kern="0" dirty="0">
                  <a:solidFill>
                    <a:srgbClr val="000000"/>
                  </a:solidFill>
                  <a:latin typeface="Arial" charset="0"/>
                </a:rPr>
                <a:t>        </a:t>
              </a:r>
              <a:endParaRPr lang="en-US" sz="2000" b="1" kern="0" dirty="0" smtClean="0">
                <a:solidFill>
                  <a:srgbClr val="000000"/>
                </a:solidFill>
                <a:latin typeface="Arial" charset="0"/>
              </a:endParaRPr>
            </a:p>
            <a:p>
              <a:pPr marL="228600" indent="-228600">
                <a:lnSpc>
                  <a:spcPct val="100000"/>
                </a:lnSpc>
                <a:spcBef>
                  <a:spcPct val="30000"/>
                </a:spcBef>
                <a:buClr>
                  <a:srgbClr val="000000"/>
                </a:buClr>
                <a:buSzPct val="120000"/>
              </a:pPr>
              <a:r>
                <a:rPr lang="en-US" sz="2000" b="1" kern="0" dirty="0" smtClean="0">
                  <a:solidFill>
                    <a:srgbClr val="1700E5"/>
                  </a:solidFill>
                  <a:latin typeface="Arial" charset="0"/>
                </a:rPr>
                <a:t>3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. </a:t>
              </a:r>
              <a:r>
                <a:rPr lang="en-US" sz="2000" b="1" kern="0" dirty="0" err="1">
                  <a:solidFill>
                    <a:srgbClr val="1700E5"/>
                  </a:solidFill>
                  <a:latin typeface="Arial" charset="0"/>
                </a:rPr>
                <a:t>mnymkt.deduct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(200)</a:t>
              </a:r>
              <a:r>
                <a:rPr lang="en-US" sz="2000" b="1" kern="0" dirty="0">
                  <a:solidFill>
                    <a:srgbClr val="000000"/>
                  </a:solidFill>
                  <a:latin typeface="Arial" charset="0"/>
                </a:rPr>
                <a:t>     </a:t>
              </a:r>
              <a:endParaRPr lang="en-US" sz="2000" b="1" kern="0" dirty="0" smtClean="0">
                <a:solidFill>
                  <a:srgbClr val="000000"/>
                </a:solidFill>
                <a:latin typeface="Arial" charset="0"/>
              </a:endParaRPr>
            </a:p>
            <a:p>
              <a:pPr marL="228600" indent="-228600">
                <a:lnSpc>
                  <a:spcPct val="100000"/>
                </a:lnSpc>
                <a:spcBef>
                  <a:spcPct val="30000"/>
                </a:spcBef>
                <a:buClr>
                  <a:srgbClr val="000000"/>
                </a:buClr>
                <a:buSzPct val="120000"/>
              </a:pPr>
              <a:r>
                <a:rPr lang="en-US" sz="2000" b="1" kern="0" dirty="0" smtClean="0">
                  <a:solidFill>
                    <a:srgbClr val="1700E5"/>
                  </a:solidFill>
                  <a:latin typeface="Arial" charset="0"/>
                </a:rPr>
                <a:t>4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. </a:t>
              </a:r>
              <a:r>
                <a:rPr lang="en-US" sz="2000" b="1" kern="0" dirty="0" err="1">
                  <a:solidFill>
                    <a:srgbClr val="1700E5"/>
                  </a:solidFill>
                  <a:latin typeface="Arial" charset="0"/>
                </a:rPr>
                <a:t>checking.add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(200)</a:t>
              </a:r>
              <a:r>
                <a:rPr lang="en-US" sz="2000" b="1" kern="0" dirty="0">
                  <a:solidFill>
                    <a:srgbClr val="000000"/>
                  </a:solidFill>
                  <a:latin typeface="Arial" charset="0"/>
                </a:rPr>
                <a:t>        </a:t>
              </a:r>
            </a:p>
            <a:p>
              <a:pPr marL="228600" indent="-228600">
                <a:lnSpc>
                  <a:spcPct val="100000"/>
                </a:lnSpc>
                <a:spcBef>
                  <a:spcPct val="30000"/>
                </a:spcBef>
                <a:buClr>
                  <a:srgbClr val="000000"/>
                </a:buClr>
                <a:buSzPct val="120000"/>
              </a:pPr>
              <a:r>
                <a:rPr lang="en-US" sz="2000" b="1" kern="0" dirty="0" smtClean="0">
                  <a:solidFill>
                    <a:srgbClr val="1700E5"/>
                  </a:solidFill>
                  <a:latin typeface="Arial" charset="0"/>
                </a:rPr>
                <a:t>5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. </a:t>
              </a:r>
              <a:r>
                <a:rPr lang="en-US" sz="2000" b="1" kern="0" dirty="0" err="1">
                  <a:solidFill>
                    <a:srgbClr val="1700E5"/>
                  </a:solidFill>
                  <a:latin typeface="Arial" charset="0"/>
                </a:rPr>
                <a:t>checking.deduct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(400)</a:t>
              </a:r>
              <a:r>
                <a:rPr lang="en-US" sz="2000" b="1" kern="0" dirty="0">
                  <a:solidFill>
                    <a:srgbClr val="000000"/>
                  </a:solidFill>
                  <a:latin typeface="Arial" charset="0"/>
                </a:rPr>
                <a:t>   </a:t>
              </a:r>
            </a:p>
            <a:p>
              <a:pPr marL="228600" indent="-228600">
                <a:lnSpc>
                  <a:spcPct val="100000"/>
                </a:lnSpc>
                <a:spcBef>
                  <a:spcPct val="30000"/>
                </a:spcBef>
                <a:buClr>
                  <a:srgbClr val="000000"/>
                </a:buClr>
                <a:buSzPct val="120000"/>
              </a:pPr>
              <a:r>
                <a:rPr lang="en-US" sz="2000" b="1" kern="0" dirty="0" smtClean="0">
                  <a:solidFill>
                    <a:srgbClr val="1700E5"/>
                  </a:solidFill>
                  <a:latin typeface="Arial" charset="0"/>
                </a:rPr>
                <a:t>6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. dispense(400)</a:t>
              </a:r>
            </a:p>
            <a:p>
              <a:pPr marL="228600" indent="-228600">
                <a:lnSpc>
                  <a:spcPct val="100000"/>
                </a:lnSpc>
                <a:spcBef>
                  <a:spcPct val="30000"/>
                </a:spcBef>
                <a:buClr>
                  <a:srgbClr val="000000"/>
                </a:buClr>
                <a:buSzPct val="120000"/>
              </a:pPr>
              <a:r>
                <a:rPr lang="en-US" sz="2000" b="1" kern="0" dirty="0" smtClean="0">
                  <a:solidFill>
                    <a:srgbClr val="1700E5"/>
                  </a:solidFill>
                  <a:latin typeface="Arial" charset="0"/>
                </a:rPr>
                <a:t>7</a:t>
              </a:r>
              <a:r>
                <a:rPr lang="en-US" sz="2000" b="1" kern="0" dirty="0">
                  <a:solidFill>
                    <a:srgbClr val="1700E5"/>
                  </a:solidFill>
                  <a:latin typeface="Arial" charset="0"/>
                </a:rPr>
                <a:t>. commit</a:t>
              </a:r>
              <a:r>
                <a:rPr lang="en-US" sz="2000" b="1" kern="0" dirty="0">
                  <a:solidFill>
                    <a:srgbClr val="000000"/>
                  </a:solidFill>
                  <a:latin typeface="Arial" charset="0"/>
                </a:rPr>
                <a:t>                                     </a:t>
              </a:r>
            </a:p>
            <a:p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657600" y="762000"/>
              <a:ext cx="2219879" cy="4873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kern="0" dirty="0">
                  <a:solidFill>
                    <a:srgbClr val="1700E5"/>
                  </a:solidFill>
                  <a:latin typeface="Arial" charset="0"/>
                </a:rPr>
                <a:t>Transaction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64687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ChangeArrowheads="1"/>
          </p:cNvSpPr>
          <p:nvPr/>
        </p:nvSpPr>
        <p:spPr bwMode="auto">
          <a:xfrm>
            <a:off x="3187700" y="1346200"/>
            <a:ext cx="3200400" cy="284321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38100" cmpd="dbl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50900"/>
            <a:ext cx="8001000" cy="5346700"/>
          </a:xfrm>
        </p:spPr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80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	Transaction: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	1. savings.deduct(100)</a:t>
            </a:r>
            <a:r>
              <a:rPr lang="en-US" sz="2000" smtClean="0">
                <a:latin typeface="Arial" charset="0"/>
                <a:ea typeface="ＭＳ Ｐゴシック" charset="0"/>
              </a:rPr>
              <a:t>  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	2. checking.add(100)</a:t>
            </a:r>
            <a:r>
              <a:rPr lang="en-US" sz="2000" smtClean="0">
                <a:latin typeface="Arial" charset="0"/>
                <a:ea typeface="ＭＳ Ｐゴシック" charset="0"/>
              </a:rPr>
              <a:t>     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	3. mnymkt.deduct(200)</a:t>
            </a:r>
            <a:r>
              <a:rPr lang="en-US" sz="2000" smtClean="0">
                <a:latin typeface="Arial" charset="0"/>
                <a:ea typeface="ＭＳ Ｐゴシック" charset="0"/>
              </a:rPr>
              <a:t>  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	4. checking.add(200)</a:t>
            </a:r>
            <a:r>
              <a:rPr lang="en-US" sz="2000" smtClean="0">
                <a:latin typeface="Arial" charset="0"/>
                <a:ea typeface="ＭＳ Ｐゴシック" charset="0"/>
              </a:rPr>
              <a:t>     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	5. checking.deduct(400)</a:t>
            </a:r>
            <a:r>
              <a:rPr lang="en-US" sz="2000" smtClean="0">
                <a:latin typeface="Arial" charset="0"/>
                <a:ea typeface="ＭＳ Ｐゴシック" charset="0"/>
              </a:rPr>
              <a:t>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	6. dispense(400)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	7. commit</a:t>
            </a:r>
            <a:r>
              <a:rPr lang="en-US" sz="2000" smtClean="0">
                <a:latin typeface="Arial" charset="0"/>
                <a:ea typeface="ＭＳ Ｐゴシック" charset="0"/>
              </a:rPr>
              <a:t>                                  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endParaRPr lang="en-US" sz="2000">
              <a:solidFill>
                <a:schemeClr val="hlin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title"/>
          </p:nvPr>
        </p:nvSpPr>
        <p:spPr>
          <a:xfrm>
            <a:off x="188913" y="182563"/>
            <a:ext cx="5383212" cy="52705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Transaction Failure Modes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850900" y="1955800"/>
            <a:ext cx="2082800" cy="133985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FFFF"/>
              </a:gs>
            </a:gsLst>
            <a:lin ang="2700000" scaled="1"/>
          </a:gradFill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A failure at these points means the customer loses money; we need to restore old state</a:t>
            </a:r>
          </a:p>
        </p:txBody>
      </p:sp>
      <p:sp>
        <p:nvSpPr>
          <p:cNvPr id="13317" name="Line 6"/>
          <p:cNvSpPr>
            <a:spLocks noChangeShapeType="1"/>
          </p:cNvSpPr>
          <p:nvPr/>
        </p:nvSpPr>
        <p:spPr bwMode="auto">
          <a:xfrm flipV="1">
            <a:off x="2946400" y="1778000"/>
            <a:ext cx="393700" cy="444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7"/>
          <p:cNvSpPr>
            <a:spLocks noChangeShapeType="1"/>
          </p:cNvSpPr>
          <p:nvPr/>
        </p:nvSpPr>
        <p:spPr bwMode="auto">
          <a:xfrm>
            <a:off x="2921000" y="2565400"/>
            <a:ext cx="558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8"/>
          <p:cNvSpPr>
            <a:spLocks noChangeShapeType="1"/>
          </p:cNvSpPr>
          <p:nvPr/>
        </p:nvSpPr>
        <p:spPr bwMode="auto">
          <a:xfrm>
            <a:off x="2933700" y="2984500"/>
            <a:ext cx="495300" cy="355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Text Box 9"/>
          <p:cNvSpPr txBox="1">
            <a:spLocks noChangeArrowheads="1"/>
          </p:cNvSpPr>
          <p:nvPr/>
        </p:nvSpPr>
        <p:spPr bwMode="auto">
          <a:xfrm>
            <a:off x="6642100" y="1625600"/>
            <a:ext cx="1828800" cy="18415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FFFF"/>
              </a:gs>
            </a:gsLst>
            <a:lin ang="2700000" scaled="1"/>
          </a:gradFill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A failure at these points does not cause lost money, but old steps cannot be repeated</a:t>
            </a:r>
          </a:p>
        </p:txBody>
      </p:sp>
      <p:sp>
        <p:nvSpPr>
          <p:cNvPr id="13321" name="Line 10"/>
          <p:cNvSpPr>
            <a:spLocks noChangeShapeType="1"/>
          </p:cNvSpPr>
          <p:nvPr/>
        </p:nvSpPr>
        <p:spPr bwMode="auto">
          <a:xfrm flipH="1">
            <a:off x="6083300" y="2146300"/>
            <a:ext cx="571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1"/>
          <p:cNvSpPr>
            <a:spLocks noChangeShapeType="1"/>
          </p:cNvSpPr>
          <p:nvPr/>
        </p:nvSpPr>
        <p:spPr bwMode="auto">
          <a:xfrm flipH="1">
            <a:off x="6045200" y="2882900"/>
            <a:ext cx="5969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Text Box 12"/>
          <p:cNvSpPr txBox="1">
            <a:spLocks noChangeArrowheads="1"/>
          </p:cNvSpPr>
          <p:nvPr/>
        </p:nvSpPr>
        <p:spPr bwMode="auto">
          <a:xfrm>
            <a:off x="1397000" y="4394200"/>
            <a:ext cx="2082800" cy="5969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FFFF"/>
              </a:gs>
            </a:gsLst>
            <a:lin ang="2700000" scaled="1"/>
          </a:gradFill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This is the point of no return</a:t>
            </a:r>
          </a:p>
        </p:txBody>
      </p:sp>
      <p:sp>
        <p:nvSpPr>
          <p:cNvPr id="13324" name="Line 13"/>
          <p:cNvSpPr>
            <a:spLocks noChangeShapeType="1"/>
          </p:cNvSpPr>
          <p:nvPr/>
        </p:nvSpPr>
        <p:spPr bwMode="auto">
          <a:xfrm flipH="1" flipV="1">
            <a:off x="2398713" y="4037013"/>
            <a:ext cx="14287" cy="3571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4"/>
          <p:cNvSpPr>
            <a:spLocks noChangeShapeType="1"/>
          </p:cNvSpPr>
          <p:nvPr/>
        </p:nvSpPr>
        <p:spPr bwMode="auto">
          <a:xfrm>
            <a:off x="2413000" y="4048125"/>
            <a:ext cx="9017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Text Box 15"/>
          <p:cNvSpPr txBox="1">
            <a:spLocks noChangeArrowheads="1"/>
          </p:cNvSpPr>
          <p:nvPr/>
        </p:nvSpPr>
        <p:spPr bwMode="auto">
          <a:xfrm>
            <a:off x="5753100" y="4165600"/>
            <a:ext cx="2082800" cy="15875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FFFF"/>
              </a:gs>
            </a:gsLst>
            <a:lin ang="2700000" scaled="1"/>
          </a:gradFill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A failure after the commit  point (ATM crashes) needs corrective action; no undoing possible. </a:t>
            </a:r>
          </a:p>
        </p:txBody>
      </p:sp>
      <p:sp>
        <p:nvSpPr>
          <p:cNvPr id="13327" name="Line 16"/>
          <p:cNvSpPr>
            <a:spLocks noChangeShapeType="1"/>
          </p:cNvSpPr>
          <p:nvPr/>
        </p:nvSpPr>
        <p:spPr bwMode="auto">
          <a:xfrm flipH="1" flipV="1">
            <a:off x="4668838" y="4041775"/>
            <a:ext cx="1960562" cy="1238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381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01613" y="360363"/>
            <a:ext cx="6826250" cy="522287"/>
          </a:xfrm>
        </p:spPr>
        <p:txBody>
          <a:bodyPr/>
          <a:lstStyle/>
          <a:p>
            <a:pPr>
              <a:defRPr/>
            </a:pPr>
            <a:r>
              <a:rPr lang="en-GB" smtClean="0"/>
              <a:t>Bank Server: </a:t>
            </a:r>
            <a:r>
              <a:rPr lang="en-GB" i="0" smtClean="0"/>
              <a:t>Coordinator</a:t>
            </a:r>
            <a:r>
              <a:rPr lang="en-GB" smtClean="0"/>
              <a:t> Interface</a:t>
            </a:r>
            <a:endParaRPr lang="en-GB"/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749300" y="1314450"/>
            <a:ext cx="7745413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30000"/>
              </a:spcBef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sz="2000" b="1" dirty="0">
                <a:solidFill>
                  <a:schemeClr val="tx1"/>
                </a:solidFill>
                <a:latin typeface="Arial" charset="0"/>
              </a:rPr>
              <a:t>Transaction calls that can be made at a client, and return values from the server:</a:t>
            </a:r>
          </a:p>
          <a:p>
            <a:pPr>
              <a:lnSpc>
                <a:spcPct val="100000"/>
              </a:lnSpc>
            </a:pPr>
            <a:r>
              <a:rPr lang="en-GB" sz="2000" i="1" dirty="0" err="1">
                <a:solidFill>
                  <a:schemeClr val="tx1"/>
                </a:solidFill>
                <a:latin typeface="Times" charset="0"/>
              </a:rPr>
              <a:t>openTransaction</a:t>
            </a:r>
            <a:r>
              <a:rPr lang="en-GB" sz="2000" i="1" dirty="0">
                <a:solidFill>
                  <a:schemeClr val="tx1"/>
                </a:solidFill>
                <a:latin typeface="Times" charset="0"/>
              </a:rPr>
              <a:t>() -&gt; trans;</a:t>
            </a:r>
            <a:endParaRPr lang="en-GB" sz="2000" dirty="0">
              <a:solidFill>
                <a:schemeClr val="tx1"/>
              </a:solidFill>
              <a:latin typeface="Times" charset="0"/>
            </a:endParaRPr>
          </a:p>
          <a:p>
            <a:pPr lvl="1">
              <a:lnSpc>
                <a:spcPct val="100000"/>
              </a:lnSpc>
            </a:pPr>
            <a:r>
              <a:rPr lang="en-GB" sz="2000" dirty="0">
                <a:solidFill>
                  <a:schemeClr val="tx1"/>
                </a:solidFill>
                <a:latin typeface="Times" charset="0"/>
              </a:rPr>
              <a:t>starts a new transaction and delivers a unique transaction identifier (TID) </a:t>
            </a:r>
            <a:r>
              <a:rPr lang="en-GB" sz="2000" i="1" dirty="0">
                <a:solidFill>
                  <a:schemeClr val="tx1"/>
                </a:solidFill>
                <a:latin typeface="Times" charset="0"/>
              </a:rPr>
              <a:t>trans</a:t>
            </a:r>
            <a:r>
              <a:rPr lang="en-GB" sz="2000" dirty="0">
                <a:solidFill>
                  <a:schemeClr val="tx1"/>
                </a:solidFill>
                <a:latin typeface="Times" charset="0"/>
              </a:rPr>
              <a:t>. This TID will be used in the other operations in the transaction.</a:t>
            </a:r>
          </a:p>
          <a:p>
            <a:pPr>
              <a:lnSpc>
                <a:spcPct val="100000"/>
              </a:lnSpc>
            </a:pPr>
            <a:r>
              <a:rPr lang="en-GB" sz="2000" i="1" dirty="0" err="1">
                <a:solidFill>
                  <a:schemeClr val="tx1"/>
                </a:solidFill>
                <a:latin typeface="Times" charset="0"/>
              </a:rPr>
              <a:t>closeTransaction</a:t>
            </a:r>
            <a:r>
              <a:rPr lang="en-GB" sz="2000" i="1" dirty="0">
                <a:solidFill>
                  <a:schemeClr val="tx1"/>
                </a:solidFill>
                <a:latin typeface="Times" charset="0"/>
              </a:rPr>
              <a:t>(trans) -&gt; (commit, abort);</a:t>
            </a:r>
            <a:endParaRPr lang="en-GB" sz="2000" dirty="0">
              <a:solidFill>
                <a:schemeClr val="tx1"/>
              </a:solidFill>
              <a:latin typeface="Times" charset="0"/>
            </a:endParaRPr>
          </a:p>
          <a:p>
            <a:pPr lvl="1">
              <a:lnSpc>
                <a:spcPct val="100000"/>
              </a:lnSpc>
            </a:pPr>
            <a:r>
              <a:rPr lang="en-GB" sz="2000" dirty="0">
                <a:solidFill>
                  <a:schemeClr val="tx1"/>
                </a:solidFill>
                <a:latin typeface="Times" charset="0"/>
              </a:rPr>
              <a:t>ends a transaction: a </a:t>
            </a:r>
            <a:r>
              <a:rPr lang="en-GB" sz="2000" i="1" dirty="0">
                <a:solidFill>
                  <a:schemeClr val="tx1"/>
                </a:solidFill>
                <a:latin typeface="Times" charset="0"/>
              </a:rPr>
              <a:t>commit</a:t>
            </a:r>
            <a:r>
              <a:rPr lang="en-GB" sz="2000" dirty="0">
                <a:solidFill>
                  <a:schemeClr val="tx1"/>
                </a:solidFill>
                <a:latin typeface="Times" charset="0"/>
              </a:rPr>
              <a:t> return value indicates that the transaction has  committed; an </a:t>
            </a:r>
            <a:r>
              <a:rPr lang="en-GB" sz="2000" i="1" dirty="0">
                <a:solidFill>
                  <a:schemeClr val="tx1"/>
                </a:solidFill>
                <a:latin typeface="Times" charset="0"/>
              </a:rPr>
              <a:t>abort</a:t>
            </a:r>
            <a:r>
              <a:rPr lang="en-GB" sz="2000" dirty="0">
                <a:solidFill>
                  <a:schemeClr val="tx1"/>
                </a:solidFill>
                <a:latin typeface="Times" charset="0"/>
              </a:rPr>
              <a:t> return value indicates that it has aborted.</a:t>
            </a:r>
          </a:p>
          <a:p>
            <a:pPr>
              <a:lnSpc>
                <a:spcPct val="100000"/>
              </a:lnSpc>
            </a:pPr>
            <a:r>
              <a:rPr lang="en-GB" sz="2000" i="1" dirty="0" err="1">
                <a:solidFill>
                  <a:schemeClr val="tx1"/>
                </a:solidFill>
                <a:latin typeface="Times" charset="0"/>
              </a:rPr>
              <a:t>abortTransaction</a:t>
            </a:r>
            <a:r>
              <a:rPr lang="en-GB" sz="2000" i="1" dirty="0">
                <a:solidFill>
                  <a:schemeClr val="tx1"/>
                </a:solidFill>
                <a:latin typeface="Times" charset="0"/>
              </a:rPr>
              <a:t>(trans);</a:t>
            </a:r>
            <a:endParaRPr lang="en-GB" sz="2000" dirty="0">
              <a:solidFill>
                <a:schemeClr val="tx1"/>
              </a:solidFill>
              <a:latin typeface="Times" charset="0"/>
            </a:endParaRPr>
          </a:p>
          <a:p>
            <a:pPr lvl="1">
              <a:lnSpc>
                <a:spcPct val="100000"/>
              </a:lnSpc>
            </a:pPr>
            <a:r>
              <a:rPr lang="en-GB" sz="2000" dirty="0">
                <a:solidFill>
                  <a:schemeClr val="tx1"/>
                </a:solidFill>
                <a:latin typeface="Times" charset="0"/>
              </a:rPr>
              <a:t>aborts the transaction.</a:t>
            </a:r>
            <a:endParaRPr lang="en-US" sz="2000" b="1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8913" y="228600"/>
            <a:ext cx="7975600" cy="522288"/>
          </a:xfrm>
        </p:spPr>
        <p:txBody>
          <a:bodyPr/>
          <a:lstStyle/>
          <a:p>
            <a:pPr>
              <a:defRPr/>
            </a:pPr>
            <a:r>
              <a:rPr lang="en-GB" smtClean="0"/>
              <a:t>Bank Server: </a:t>
            </a:r>
            <a:r>
              <a:rPr lang="en-GB" i="0" smtClean="0"/>
              <a:t>Account, Branch</a:t>
            </a:r>
            <a:r>
              <a:rPr lang="en-GB" smtClean="0"/>
              <a:t> interfaces</a:t>
            </a:r>
            <a:endParaRPr lang="en-GB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2160588" y="1357313"/>
            <a:ext cx="5087937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i="1">
                <a:solidFill>
                  <a:schemeClr val="tx1"/>
                </a:solidFill>
                <a:latin typeface="Times" charset="0"/>
              </a:rPr>
              <a:t>deposit(amount)</a:t>
            </a:r>
            <a:endParaRPr lang="en-GB" sz="1800">
              <a:solidFill>
                <a:schemeClr val="tx1"/>
              </a:solidFill>
              <a:latin typeface="Times" charset="0"/>
            </a:endParaRPr>
          </a:p>
          <a:p>
            <a:pPr lvl="1">
              <a:lnSpc>
                <a:spcPct val="100000"/>
              </a:lnSpc>
            </a:pPr>
            <a:r>
              <a:rPr lang="en-GB" sz="1800">
                <a:solidFill>
                  <a:schemeClr val="tx1"/>
                </a:solidFill>
                <a:latin typeface="Times" charset="0"/>
              </a:rPr>
              <a:t>deposit amount in the account</a:t>
            </a:r>
          </a:p>
          <a:p>
            <a:pPr>
              <a:lnSpc>
                <a:spcPct val="100000"/>
              </a:lnSpc>
            </a:pPr>
            <a:r>
              <a:rPr lang="en-GB" sz="1800" i="1">
                <a:solidFill>
                  <a:schemeClr val="tx1"/>
                </a:solidFill>
                <a:latin typeface="Times" charset="0"/>
              </a:rPr>
              <a:t>withdraw(amount)</a:t>
            </a:r>
            <a:endParaRPr lang="en-GB" sz="1800">
              <a:solidFill>
                <a:schemeClr val="tx1"/>
              </a:solidFill>
              <a:latin typeface="Times" charset="0"/>
            </a:endParaRPr>
          </a:p>
          <a:p>
            <a:pPr lvl="1">
              <a:lnSpc>
                <a:spcPct val="100000"/>
              </a:lnSpc>
            </a:pPr>
            <a:r>
              <a:rPr lang="en-GB" sz="1800">
                <a:solidFill>
                  <a:schemeClr val="tx1"/>
                </a:solidFill>
                <a:latin typeface="Times" charset="0"/>
              </a:rPr>
              <a:t>withdraw amount from the account</a:t>
            </a:r>
          </a:p>
          <a:p>
            <a:pPr>
              <a:lnSpc>
                <a:spcPct val="100000"/>
              </a:lnSpc>
            </a:pPr>
            <a:r>
              <a:rPr lang="en-GB" sz="1800" i="1">
                <a:solidFill>
                  <a:schemeClr val="tx1"/>
                </a:solidFill>
                <a:latin typeface="Times" charset="0"/>
              </a:rPr>
              <a:t>getBalance() -&gt; amount</a:t>
            </a:r>
            <a:endParaRPr lang="en-GB" sz="1800">
              <a:solidFill>
                <a:schemeClr val="tx1"/>
              </a:solidFill>
              <a:latin typeface="Times" charset="0"/>
            </a:endParaRPr>
          </a:p>
          <a:p>
            <a:pPr lvl="1">
              <a:lnSpc>
                <a:spcPct val="100000"/>
              </a:lnSpc>
            </a:pPr>
            <a:r>
              <a:rPr lang="en-GB" sz="1800">
                <a:solidFill>
                  <a:schemeClr val="tx1"/>
                </a:solidFill>
                <a:latin typeface="Times" charset="0"/>
              </a:rPr>
              <a:t>return the balance of the account</a:t>
            </a:r>
          </a:p>
          <a:p>
            <a:pPr>
              <a:lnSpc>
                <a:spcPct val="100000"/>
              </a:lnSpc>
            </a:pPr>
            <a:r>
              <a:rPr lang="en-GB" sz="1800" i="1">
                <a:solidFill>
                  <a:schemeClr val="tx1"/>
                </a:solidFill>
                <a:latin typeface="Times" charset="0"/>
              </a:rPr>
              <a:t>setBalance(amount)</a:t>
            </a:r>
            <a:endParaRPr lang="en-GB" sz="1800">
              <a:solidFill>
                <a:schemeClr val="tx1"/>
              </a:solidFill>
              <a:latin typeface="Times" charset="0"/>
            </a:endParaRPr>
          </a:p>
          <a:p>
            <a:pPr lvl="1">
              <a:lnSpc>
                <a:spcPct val="100000"/>
              </a:lnSpc>
            </a:pPr>
            <a:r>
              <a:rPr lang="en-GB" sz="1800">
                <a:solidFill>
                  <a:schemeClr val="tx1"/>
                </a:solidFill>
                <a:latin typeface="Times" charset="0"/>
              </a:rPr>
              <a:t>set the balance of the account to amount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7411" name="Line 4"/>
          <p:cNvSpPr>
            <a:spLocks noChangeShapeType="1"/>
          </p:cNvSpPr>
          <p:nvPr/>
        </p:nvSpPr>
        <p:spPr bwMode="auto">
          <a:xfrm>
            <a:off x="1781175" y="3741738"/>
            <a:ext cx="5821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2160588" y="4237038"/>
            <a:ext cx="5087937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i="1">
                <a:solidFill>
                  <a:schemeClr val="tx1"/>
                </a:solidFill>
                <a:latin typeface="Times" charset="0"/>
              </a:rPr>
              <a:t>create(name) -&gt; account</a:t>
            </a:r>
            <a:endParaRPr lang="en-GB" sz="1800">
              <a:solidFill>
                <a:schemeClr val="tx1"/>
              </a:solidFill>
              <a:latin typeface="Times" charset="0"/>
            </a:endParaRPr>
          </a:p>
          <a:p>
            <a:pPr lvl="1">
              <a:lnSpc>
                <a:spcPct val="100000"/>
              </a:lnSpc>
            </a:pPr>
            <a:r>
              <a:rPr lang="en-GB" sz="1800">
                <a:solidFill>
                  <a:schemeClr val="tx1"/>
                </a:solidFill>
                <a:latin typeface="Times" charset="0"/>
              </a:rPr>
              <a:t>create a new account with a given name</a:t>
            </a:r>
          </a:p>
          <a:p>
            <a:pPr>
              <a:lnSpc>
                <a:spcPct val="100000"/>
              </a:lnSpc>
            </a:pPr>
            <a:r>
              <a:rPr lang="en-GB" sz="1800" i="1">
                <a:solidFill>
                  <a:schemeClr val="tx1"/>
                </a:solidFill>
                <a:latin typeface="Times" charset="0"/>
              </a:rPr>
              <a:t>lookup(name) -&gt; account</a:t>
            </a:r>
            <a:r>
              <a:rPr lang="en-GB" sz="1800">
                <a:solidFill>
                  <a:schemeClr val="tx1"/>
                </a:solidFill>
                <a:latin typeface="Times" charset="0"/>
              </a:rPr>
              <a:t> </a:t>
            </a:r>
          </a:p>
          <a:p>
            <a:pPr lvl="1">
              <a:lnSpc>
                <a:spcPct val="100000"/>
              </a:lnSpc>
            </a:pPr>
            <a:r>
              <a:rPr lang="en-GB" sz="1800">
                <a:solidFill>
                  <a:schemeClr val="tx1"/>
                </a:solidFill>
                <a:latin typeface="Times" charset="0"/>
              </a:rPr>
              <a:t>return a reference to the account with the given name</a:t>
            </a:r>
          </a:p>
          <a:p>
            <a:pPr>
              <a:lnSpc>
                <a:spcPct val="100000"/>
              </a:lnSpc>
            </a:pPr>
            <a:r>
              <a:rPr lang="en-GB" sz="1800">
                <a:solidFill>
                  <a:schemeClr val="tx1"/>
                </a:solidFill>
                <a:latin typeface="Times" charset="0"/>
              </a:rPr>
              <a:t> </a:t>
            </a:r>
            <a:r>
              <a:rPr lang="en-GB" sz="1800" i="1">
                <a:solidFill>
                  <a:schemeClr val="tx1"/>
                </a:solidFill>
                <a:latin typeface="Times" charset="0"/>
              </a:rPr>
              <a:t>branchTotal() -&gt; amount</a:t>
            </a:r>
            <a:endParaRPr lang="en-GB" sz="1800">
              <a:solidFill>
                <a:schemeClr val="tx1"/>
              </a:solidFill>
              <a:latin typeface="Times" charset="0"/>
            </a:endParaRPr>
          </a:p>
          <a:p>
            <a:pPr lvl="1">
              <a:lnSpc>
                <a:spcPct val="100000"/>
              </a:lnSpc>
            </a:pPr>
            <a:r>
              <a:rPr lang="en-GB" sz="1800">
                <a:solidFill>
                  <a:schemeClr val="tx1"/>
                </a:solidFill>
                <a:latin typeface="Times" charset="0"/>
              </a:rPr>
              <a:t>return the total of all the balances at the branch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1781175" y="3914775"/>
            <a:ext cx="5087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chemeClr val="tx1"/>
                </a:solidFill>
                <a:latin typeface="Arial" charset="0"/>
              </a:rPr>
              <a:t>Operations of the Branch interface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7414" name="Line 7"/>
          <p:cNvSpPr>
            <a:spLocks noChangeShapeType="1"/>
          </p:cNvSpPr>
          <p:nvPr/>
        </p:nvSpPr>
        <p:spPr bwMode="auto">
          <a:xfrm>
            <a:off x="1800225" y="6215063"/>
            <a:ext cx="57578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Rectangle 8"/>
          <p:cNvSpPr>
            <a:spLocks noChangeArrowheads="1"/>
          </p:cNvSpPr>
          <p:nvPr/>
        </p:nvSpPr>
        <p:spPr bwMode="auto">
          <a:xfrm>
            <a:off x="1641475" y="993775"/>
            <a:ext cx="5087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chemeClr val="tx1"/>
                </a:solidFill>
                <a:latin typeface="Arial" charset="0"/>
              </a:rPr>
              <a:t>Operations of the Account interface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2_LECT01">
  <a:themeElements>
    <a:clrScheme name="">
      <a:dk1>
        <a:srgbClr val="000000"/>
      </a:dk1>
      <a:lt1>
        <a:srgbClr val="FFFFFF"/>
      </a:lt1>
      <a:dk2>
        <a:srgbClr val="FAFD00"/>
      </a:dk2>
      <a:lt2>
        <a:srgbClr val="7F0624"/>
      </a:lt2>
      <a:accent1>
        <a:srgbClr val="FFFFFF"/>
      </a:accent1>
      <a:accent2>
        <a:srgbClr val="FA0000"/>
      </a:accent2>
      <a:accent3>
        <a:srgbClr val="FFFFFF"/>
      </a:accent3>
      <a:accent4>
        <a:srgbClr val="000000"/>
      </a:accent4>
      <a:accent5>
        <a:srgbClr val="FFFFFF"/>
      </a:accent5>
      <a:accent6>
        <a:srgbClr val="E30000"/>
      </a:accent6>
      <a:hlink>
        <a:srgbClr val="1700E5"/>
      </a:hlink>
      <a:folHlink>
        <a:srgbClr val="CECECE"/>
      </a:folHlink>
    </a:clrScheme>
    <a:fontScheme name="2_LECT01">
      <a:majorFont>
        <a:latin typeface=""/>
        <a:ea typeface="ＭＳ Ｐゴシック"/>
        <a:cs typeface="ＭＳ Ｐゴシック"/>
      </a:majorFont>
      <a:minorFont>
        <a:latin typeface="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rgbClr val="000000"/>
          </a:solidFill>
          <a:prstDash val="solid"/>
          <a:round/>
          <a:headEnd type="none" w="sm" len="sm"/>
          <a:tailEnd type="stealth" w="med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accent2"/>
            </a:solidFill>
            <a:effectLst/>
            <a:latin typeface="Helvetica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rgbClr val="000000"/>
          </a:solidFill>
          <a:prstDash val="solid"/>
          <a:round/>
          <a:headEnd type="none" w="sm" len="sm"/>
          <a:tailEnd type="stealth" w="med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accent2"/>
            </a:solidFill>
            <a:effectLst/>
            <a:latin typeface="Helvetica" pitchFamily="-107" charset="0"/>
          </a:defRPr>
        </a:defPPr>
      </a:lstStyle>
    </a:lnDef>
  </a:objectDefaults>
  <a:extraClrSchemeLst>
    <a:extraClrScheme>
      <a:clrScheme name="LECT0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0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0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0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0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0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ectur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lecture.thmx</Template>
  <TotalTime>99214050</TotalTime>
  <Pages>34</Pages>
  <Words>2070</Words>
  <Application>Microsoft Macintosh PowerPoint</Application>
  <PresentationFormat>On-screen Show (4:3)</PresentationFormat>
  <Paragraphs>642</Paragraphs>
  <Slides>38</Slides>
  <Notes>27</Notes>
  <HiddenSlides>3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52" baseType="lpstr">
      <vt:lpstr>Corbel</vt:lpstr>
      <vt:lpstr>Helv</vt:lpstr>
      <vt:lpstr>Helvetica</vt:lpstr>
      <vt:lpstr>Marlett</vt:lpstr>
      <vt:lpstr>ＭＳ Ｐゴシック</vt:lpstr>
      <vt:lpstr>Symbol</vt:lpstr>
      <vt:lpstr>Times</vt:lpstr>
      <vt:lpstr>Times New Roman</vt:lpstr>
      <vt:lpstr>Wingdings</vt:lpstr>
      <vt:lpstr>Wingdings 2</vt:lpstr>
      <vt:lpstr>Wingdings 3</vt:lpstr>
      <vt:lpstr>Arial</vt:lpstr>
      <vt:lpstr>2_LECT01</vt:lpstr>
      <vt:lpstr>lecture</vt:lpstr>
      <vt:lpstr> Distributed Systems  CS 425 / ECE 428  </vt:lpstr>
      <vt:lpstr>Example Transaction</vt:lpstr>
      <vt:lpstr>Transaction </vt:lpstr>
      <vt:lpstr>Atomicity</vt:lpstr>
      <vt:lpstr>Consistency</vt:lpstr>
      <vt:lpstr>Durability</vt:lpstr>
      <vt:lpstr>Transaction Failure Modes </vt:lpstr>
      <vt:lpstr>Bank Server: Coordinator Interface</vt:lpstr>
      <vt:lpstr>Bank Server: Account, Branch interfaces</vt:lpstr>
      <vt:lpstr>Properties of Transactions (ACID) </vt:lpstr>
      <vt:lpstr>Concurrent Transactions:Lost Update Problem</vt:lpstr>
      <vt:lpstr>Conc. Trans.: Inconsistent Retrieval Prob.</vt:lpstr>
      <vt:lpstr>Concurrency Control: “Serial Equivalence”</vt:lpstr>
      <vt:lpstr>Conflicting Operations </vt:lpstr>
      <vt:lpstr>Read and Write Operation Conflict Rules</vt:lpstr>
      <vt:lpstr>Concurrency Control: “Serial Equivalence”</vt:lpstr>
      <vt:lpstr>Conflicting Operators Example </vt:lpstr>
      <vt:lpstr>Inconsistent Retrievals Problem</vt:lpstr>
      <vt:lpstr>A Serially Equivalent Interleaving of V and W</vt:lpstr>
      <vt:lpstr>Implementing Concurrent Transactions </vt:lpstr>
      <vt:lpstr>Example: Concurrent Transactions </vt:lpstr>
      <vt:lpstr>Basic Locking</vt:lpstr>
      <vt:lpstr>2P Locking: Non-exclusive lock (per object)</vt:lpstr>
      <vt:lpstr>Locking Procedure in 2P Locking</vt:lpstr>
      <vt:lpstr>Example: Concurrent Transactions </vt:lpstr>
      <vt:lpstr>Example: Concurrent Transactions </vt:lpstr>
      <vt:lpstr>Concurrent Transactions</vt:lpstr>
      <vt:lpstr>Concurrent Transactions</vt:lpstr>
      <vt:lpstr>Concurrent Transactions</vt:lpstr>
      <vt:lpstr>Concurrent Transactions</vt:lpstr>
      <vt:lpstr>Why we need lock promotion</vt:lpstr>
      <vt:lpstr>Deadlocks </vt:lpstr>
      <vt:lpstr>Deadlock Resolution Using Timeout</vt:lpstr>
      <vt:lpstr>Deadlock Strategies</vt:lpstr>
      <vt:lpstr>Review Questions</vt:lpstr>
      <vt:lpstr>Review Questions</vt:lpstr>
      <vt:lpstr>Review Questions</vt:lpstr>
      <vt:lpstr>Concurrency control … summary so far …</vt:lpstr>
    </vt:vector>
  </TitlesOfParts>
  <Company>University of Illinois at Urbana-Champaign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</dc:title>
  <dc:subject>Distributed Systems</dc:subject>
  <dc:creator>Mehdi T. Harandi</dc:creator>
  <cp:keywords/>
  <dc:description/>
  <cp:lastModifiedBy>Microsoft Office User</cp:lastModifiedBy>
  <cp:revision>462</cp:revision>
  <cp:lastPrinted>2013-03-02T19:44:15Z</cp:lastPrinted>
  <dcterms:created xsi:type="dcterms:W3CDTF">2010-10-10T20:27:25Z</dcterms:created>
  <dcterms:modified xsi:type="dcterms:W3CDTF">2018-03-13T14:08:29Z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C:\WINNT40\Profiles\harandi.000\Personal</vt:lpwstr>
  </property>
</Properties>
</file>