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318" r:id="rId2"/>
    <p:sldId id="272" r:id="rId3"/>
    <p:sldId id="273" r:id="rId4"/>
    <p:sldId id="275" r:id="rId5"/>
    <p:sldId id="260" r:id="rId6"/>
    <p:sldId id="276" r:id="rId7"/>
    <p:sldId id="264" r:id="rId8"/>
    <p:sldId id="277" r:id="rId9"/>
    <p:sldId id="265" r:id="rId10"/>
    <p:sldId id="274" r:id="rId11"/>
    <p:sldId id="278" r:id="rId12"/>
    <p:sldId id="266" r:id="rId13"/>
    <p:sldId id="282" r:id="rId14"/>
    <p:sldId id="281" r:id="rId15"/>
    <p:sldId id="279" r:id="rId16"/>
    <p:sldId id="268" r:id="rId17"/>
    <p:sldId id="280" r:id="rId18"/>
    <p:sldId id="285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8" r:id="rId30"/>
    <p:sldId id="299" r:id="rId31"/>
    <p:sldId id="269" r:id="rId32"/>
    <p:sldId id="270" r:id="rId33"/>
    <p:sldId id="301" r:id="rId34"/>
    <p:sldId id="300" r:id="rId35"/>
    <p:sldId id="297" r:id="rId36"/>
    <p:sldId id="306" r:id="rId37"/>
    <p:sldId id="302" r:id="rId38"/>
    <p:sldId id="295" r:id="rId39"/>
    <p:sldId id="296" r:id="rId40"/>
    <p:sldId id="307" r:id="rId41"/>
    <p:sldId id="308" r:id="rId42"/>
    <p:sldId id="309" r:id="rId43"/>
    <p:sldId id="317" r:id="rId44"/>
    <p:sldId id="310" r:id="rId45"/>
    <p:sldId id="311" r:id="rId46"/>
    <p:sldId id="312" r:id="rId47"/>
    <p:sldId id="313" r:id="rId48"/>
    <p:sldId id="314" r:id="rId49"/>
    <p:sldId id="315" r:id="rId50"/>
    <p:sldId id="31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5"/>
    <p:restoredTop sz="94679"/>
  </p:normalViewPr>
  <p:slideViewPr>
    <p:cSldViewPr snapToGrid="0" snapToObjects="1">
      <p:cViewPr>
        <p:scale>
          <a:sx n="100" d="100"/>
          <a:sy n="100" d="100"/>
        </p:scale>
        <p:origin x="86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88521-880A-0140-A368-F8876A82C748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0A29B-1BCD-AD4A-8782-7A0CC558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2B7043-E622-2244-844B-5467035FC6B4}" type="slidenum">
              <a:rPr lang="en-US" sz="1200" b="0" i="0"/>
              <a:pPr/>
              <a:t>40</a:t>
            </a:fld>
            <a:endParaRPr lang="en-US" sz="1200" b="0" i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2B7043-E622-2244-844B-5467035FC6B4}" type="slidenum">
              <a:rPr lang="en-US" sz="1200" b="0" i="0"/>
              <a:pPr/>
              <a:t>41</a:t>
            </a:fld>
            <a:endParaRPr lang="en-US" sz="1200" b="0" i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2B7043-E622-2244-844B-5467035FC6B4}" type="slidenum">
              <a:rPr lang="en-US" sz="1200" b="0" i="0"/>
              <a:pPr/>
              <a:t>42</a:t>
            </a:fld>
            <a:endParaRPr lang="en-US" sz="1200" b="0" i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2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5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3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3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8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2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5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2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B0517-32C3-F843-9C51-42889B198237}" type="datetimeFigureOut">
              <a:rPr lang="en-US" smtClean="0"/>
              <a:t>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53D2-EAE6-D048-B964-FF17C35F1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Shared Memory</a:t>
            </a:r>
            <a:br>
              <a:rPr lang="en-US" dirty="0" smtClean="0"/>
            </a:br>
            <a:r>
              <a:rPr lang="en-US" dirty="0" smtClean="0"/>
              <a:t>Consistency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Nitin Vaidya</a:t>
            </a:r>
          </a:p>
          <a:p>
            <a:r>
              <a:rPr lang="en-US" dirty="0" smtClean="0"/>
              <a:t>UIUC</a:t>
            </a:r>
          </a:p>
        </p:txBody>
      </p:sp>
    </p:spTree>
    <p:extLst>
      <p:ext uri="{BB962C8B-B14F-4D97-AF65-F5344CB8AC3E}">
        <p14:creationId xmlns:p14="http://schemas.microsoft.com/office/powerpoint/2010/main" val="428831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4643" y="879929"/>
            <a:ext cx="670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let us consider just the operation invocations and their response.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1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4495" y="902921"/>
            <a:ext cx="9125996" cy="3394422"/>
            <a:chOff x="-44495" y="902921"/>
            <a:chExt cx="9125996" cy="3394421"/>
          </a:xfrm>
        </p:grpSpPr>
        <p:grpSp>
          <p:nvGrpSpPr>
            <p:cNvPr id="177" name="Group 176"/>
            <p:cNvGrpSpPr/>
            <p:nvPr/>
          </p:nvGrpSpPr>
          <p:grpSpPr>
            <a:xfrm>
              <a:off x="-44495" y="902921"/>
              <a:ext cx="9125996" cy="3394421"/>
              <a:chOff x="-552437" y="394873"/>
              <a:chExt cx="10052037" cy="3738871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>
                <a:off x="-370114" y="870857"/>
                <a:ext cx="98697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>
                <a:endCxn id="193" idx="2"/>
              </p:cNvCxnSpPr>
              <p:nvPr/>
            </p:nvCxnSpPr>
            <p:spPr>
              <a:xfrm>
                <a:off x="562424" y="870857"/>
                <a:ext cx="5851076" cy="140335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 flipV="1">
                <a:off x="714816" y="870857"/>
                <a:ext cx="3748315" cy="277222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>
                <a:off x="562424" y="870857"/>
                <a:ext cx="5442862" cy="277222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endCxn id="192" idx="3"/>
              </p:cNvCxnSpPr>
              <p:nvPr/>
            </p:nvCxnSpPr>
            <p:spPr>
              <a:xfrm flipV="1">
                <a:off x="714816" y="2333668"/>
                <a:ext cx="916683" cy="130941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-370114" y="3632199"/>
                <a:ext cx="98697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-370114" y="2293257"/>
                <a:ext cx="98697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extBox 184"/>
              <p:cNvSpPr txBox="1"/>
              <p:nvPr/>
            </p:nvSpPr>
            <p:spPr>
              <a:xfrm>
                <a:off x="-157124" y="900668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 smtClean="0">
                    <a:latin typeface="Times"/>
                    <a:cs typeface="Times"/>
                  </a:rPr>
                  <a:t>1</a:t>
                </a:r>
                <a:r>
                  <a:rPr lang="en-US" dirty="0" smtClean="0">
                    <a:latin typeface="Times"/>
                    <a:cs typeface="Times"/>
                  </a:rPr>
                  <a:t>:= 2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4414129" y="870857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 smtClean="0">
                    <a:latin typeface="Times"/>
                    <a:cs typeface="Times"/>
                  </a:rPr>
                  <a:t>1</a:t>
                </a:r>
                <a:r>
                  <a:rPr lang="en-US" dirty="0" smtClean="0">
                    <a:latin typeface="Times"/>
                    <a:cs typeface="Times"/>
                  </a:rPr>
                  <a:t>:= 5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697211" y="1923925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2</a:t>
                </a:r>
                <a:r>
                  <a:rPr lang="en-US" dirty="0" smtClean="0">
                    <a:latin typeface="Times"/>
                    <a:cs typeface="Times"/>
                  </a:rPr>
                  <a:t>:= 5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6400800" y="1873126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2</a:t>
                </a:r>
                <a:r>
                  <a:rPr lang="en-US" dirty="0" smtClean="0">
                    <a:latin typeface="Times"/>
                    <a:cs typeface="Times"/>
                  </a:rPr>
                  <a:t>:= 2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-4590" y="3239282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3</a:t>
                </a:r>
                <a:r>
                  <a:rPr lang="en-US" dirty="0" smtClean="0">
                    <a:latin typeface="Times"/>
                    <a:cs typeface="Times"/>
                  </a:rPr>
                  <a:t>:= 5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6005286" y="3239282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3</a:t>
                </a:r>
                <a:r>
                  <a:rPr lang="en-US" dirty="0" smtClean="0">
                    <a:latin typeface="Times"/>
                    <a:cs typeface="Times"/>
                  </a:rPr>
                  <a:t>:= 2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4407742" y="82005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1612900" y="223610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6413500" y="221705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979886" y="3555999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1469691" y="1168400"/>
                <a:ext cx="1214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Write(X,2)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771402" y="2691899"/>
                <a:ext cx="12146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Write(X,5)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  <p:cxnSp>
            <p:nvCxnSpPr>
              <p:cNvPr id="197" name="Straight Connector 196"/>
              <p:cNvCxnSpPr/>
              <p:nvPr/>
            </p:nvCxnSpPr>
            <p:spPr>
              <a:xfrm>
                <a:off x="4534742" y="2288720"/>
                <a:ext cx="695844" cy="0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/>
              <p:nvPr/>
            </p:nvSpPr>
            <p:spPr>
              <a:xfrm>
                <a:off x="4511046" y="2231570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5209877" y="2220684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412448" y="2237012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9073124" y="221886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02" name="Straight Connector 201"/>
              <p:cNvCxnSpPr>
                <a:stCxn id="200" idx="6"/>
              </p:cNvCxnSpPr>
              <p:nvPr/>
            </p:nvCxnSpPr>
            <p:spPr>
              <a:xfrm>
                <a:off x="7539448" y="2294162"/>
                <a:ext cx="1559076" cy="1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-174507" y="356234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342690" y="356234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>
                <a:off x="2266243" y="869434"/>
                <a:ext cx="1324870" cy="0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Oval 205"/>
              <p:cNvSpPr/>
              <p:nvPr/>
            </p:nvSpPr>
            <p:spPr>
              <a:xfrm>
                <a:off x="2153647" y="810985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550978" y="80009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>
                <a:off x="5851190" y="873578"/>
                <a:ext cx="695844" cy="0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Oval 208"/>
              <p:cNvSpPr/>
              <p:nvPr/>
            </p:nvSpPr>
            <p:spPr>
              <a:xfrm>
                <a:off x="5827494" y="816428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10" name="Straight Connector 209"/>
              <p:cNvCxnSpPr>
                <a:stCxn id="213" idx="6"/>
              </p:cNvCxnSpPr>
              <p:nvPr/>
            </p:nvCxnSpPr>
            <p:spPr>
              <a:xfrm>
                <a:off x="-136407" y="862959"/>
                <a:ext cx="1424766" cy="1299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Oval 210"/>
              <p:cNvSpPr/>
              <p:nvPr/>
            </p:nvSpPr>
            <p:spPr>
              <a:xfrm>
                <a:off x="6526325" y="805542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-435220" y="3726934"/>
                <a:ext cx="2193502" cy="406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Write(X,5)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()</a:t>
                </a:r>
                <a:endParaRPr lang="en-US" dirty="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-263407" y="80580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1248224" y="794923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15" name="Straight Connector 214"/>
              <p:cNvCxnSpPr>
                <a:endCxn id="204" idx="2"/>
              </p:cNvCxnSpPr>
              <p:nvPr/>
            </p:nvCxnSpPr>
            <p:spPr>
              <a:xfrm>
                <a:off x="-10091" y="3608613"/>
                <a:ext cx="1352781" cy="10886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Oval 215"/>
              <p:cNvSpPr/>
              <p:nvPr/>
            </p:nvSpPr>
            <p:spPr>
              <a:xfrm>
                <a:off x="127842" y="807108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98924" y="81370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-552437" y="394873"/>
                <a:ext cx="2250982" cy="406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Write(X,2</a:t>
                </a:r>
                <a:r>
                  <a:rPr lang="en-US" smtClean="0"/>
                  <a:t>) 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()</a:t>
                </a:r>
                <a:endParaRPr lang="en-US" dirty="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727659" y="3571420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234649" y="1891659"/>
                <a:ext cx="2156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Read(X)  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(X,2)</a:t>
                </a:r>
                <a:endParaRPr lang="en-US" dirty="0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2005077" y="433240"/>
                <a:ext cx="2104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Read(X) 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(X,2)</a:t>
                </a:r>
                <a:endParaRPr lang="en-US" dirty="0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5434972" y="400973"/>
                <a:ext cx="1895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Read(X)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(X,5)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48110" y="2622295"/>
              <a:ext cx="1721091" cy="33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(X,5)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25922" y="5542643"/>
            <a:ext cx="36868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1: Algorithm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50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/>
          <p:cNvCxnSpPr/>
          <p:nvPr/>
        </p:nvCxnSpPr>
        <p:spPr>
          <a:xfrm>
            <a:off x="121032" y="133505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21032" y="384200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21032" y="262641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574029" y="262229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4552516" y="257041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186967" y="256052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186627" y="257535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694314" y="255887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2" name="Straight Connector 201"/>
          <p:cNvCxnSpPr>
            <a:stCxn id="200" idx="6"/>
          </p:cNvCxnSpPr>
          <p:nvPr/>
        </p:nvCxnSpPr>
        <p:spPr>
          <a:xfrm>
            <a:off x="7301927" y="2627235"/>
            <a:ext cx="1415447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98618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676044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2514515" y="1333762"/>
            <a:ext cx="1202817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412292" y="1280698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3680894" y="127081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5769200" y="133752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5747687" y="128564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0" name="Straight Connector 209"/>
          <p:cNvCxnSpPr>
            <a:stCxn id="213" idx="6"/>
          </p:cNvCxnSpPr>
          <p:nvPr/>
        </p:nvCxnSpPr>
        <p:spPr>
          <a:xfrm>
            <a:off x="333208" y="1327884"/>
            <a:ext cx="1293510" cy="1179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6382138" y="1275757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1923" y="3928011"/>
            <a:ext cx="199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217908" y="127599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1590281" y="12661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5" name="Straight Connector 214"/>
          <p:cNvCxnSpPr>
            <a:endCxn id="204" idx="2"/>
          </p:cNvCxnSpPr>
          <p:nvPr/>
        </p:nvCxnSpPr>
        <p:spPr>
          <a:xfrm>
            <a:off x="447888" y="3820590"/>
            <a:ext cx="1228156" cy="988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-44495" y="902921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</a:t>
            </a:r>
            <a:r>
              <a:rPr lang="en-US" smtClean="0"/>
              <a:t>)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7025208" y="2261813"/>
            <a:ext cx="1957978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2277409" y="937753"/>
            <a:ext cx="191060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5391326" y="908459"/>
            <a:ext cx="172109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48110" y="2622296"/>
            <a:ext cx="1721091" cy="335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1361" y="5424715"/>
            <a:ext cx="4650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4: Redrawn Figure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577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426" y="481193"/>
            <a:ext cx="9293739" cy="3699514"/>
            <a:chOff x="-667421" y="5077565"/>
            <a:chExt cx="10236802" cy="407492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485098" y="58896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599832" y="5892322"/>
              <a:ext cx="2346568" cy="276950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447440" y="5889601"/>
              <a:ext cx="5442862" cy="27722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endCxn id="15" idx="3"/>
            </p:cNvCxnSpPr>
            <p:nvPr/>
          </p:nvCxnSpPr>
          <p:spPr>
            <a:xfrm flipV="1">
              <a:off x="599832" y="7352412"/>
              <a:ext cx="916683" cy="13094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85098" y="8650943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85098" y="73120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50198" y="5828679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2694" y="582414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2227" y="7222068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98066" y="727313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35994" y="825802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90302" y="825802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497916" y="72548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231866" y="725031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64902" y="8574743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9665" y="6075438"/>
              <a:ext cx="121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Write(X,2)</a:t>
              </a:r>
              <a:endParaRPr lang="en-US" i="1" dirty="0">
                <a:latin typeface="Times"/>
                <a:cs typeface="Time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4529" y="7938989"/>
              <a:ext cx="1214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Write(X,5)</a:t>
              </a:r>
              <a:endParaRPr lang="en-US" i="1" dirty="0">
                <a:latin typeface="Times"/>
                <a:cs typeface="Time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96158" y="7307464"/>
              <a:ext cx="695844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072462" y="7250314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771293" y="7239428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68964" y="725575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958140" y="723761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8008749" y="7312907"/>
              <a:ext cx="974791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609" y="858109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676706" y="8570207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4846672" y="5889335"/>
              <a:ext cx="588301" cy="1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734076" y="58435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445607" y="5832700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426490" y="5892322"/>
              <a:ext cx="695844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8402794" y="5835172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3" name="Straight Connector 32"/>
            <p:cNvCxnSpPr>
              <a:stCxn id="36" idx="6"/>
              <a:endCxn id="37" idx="2"/>
            </p:cNvCxnSpPr>
            <p:nvPr/>
          </p:nvCxnSpPr>
          <p:spPr>
            <a:xfrm flipV="1">
              <a:off x="-251391" y="5870941"/>
              <a:ext cx="4379809" cy="10762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9101625" y="58242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550204" y="8745676"/>
              <a:ext cx="5929743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Write(X,5)        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378391" y="582455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128418" y="5813791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8" name="Straight Connector 37"/>
            <p:cNvCxnSpPr>
              <a:endCxn id="27" idx="2"/>
            </p:cNvCxnSpPr>
            <p:nvPr/>
          </p:nvCxnSpPr>
          <p:spPr>
            <a:xfrm flipV="1">
              <a:off x="127842" y="8627357"/>
              <a:ext cx="4548864" cy="34472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10470" y="5802905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83940" y="58324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667421" y="5451717"/>
              <a:ext cx="5412418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Write(X,2)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87275" y="85901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25512" y="6897578"/>
              <a:ext cx="1895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(X,5)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38762" y="6910403"/>
              <a:ext cx="2030619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63158" y="5896342"/>
              <a:ext cx="1791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48648" y="5419717"/>
              <a:ext cx="1973138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98500" y="7838127"/>
              <a:ext cx="2603500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300053" y="85901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98923" y="5077565"/>
              <a:ext cx="3179055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867040" y="5806800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10940" y="5876901"/>
              <a:ext cx="6720926" cy="14178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85530" y="4622246"/>
            <a:ext cx="84323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2: Algorithm 2</a:t>
            </a:r>
          </a:p>
          <a:p>
            <a:endParaRPr lang="en-US" sz="3200" dirty="0"/>
          </a:p>
          <a:p>
            <a:r>
              <a:rPr lang="en-US" sz="3200" dirty="0" smtClean="0"/>
              <a:t>The figure shows the time at which the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otally-ordered multicast messages are </a:t>
            </a:r>
            <a:r>
              <a:rPr lang="en-US" sz="3200" i="1" dirty="0" smtClean="0"/>
              <a:t>delivered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03405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345847" y="5112103"/>
            <a:ext cx="4650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 Redrawn Figure 2</a:t>
            </a:r>
          </a:p>
        </p:txBody>
      </p:sp>
    </p:spTree>
    <p:extLst>
      <p:ext uri="{BB962C8B-B14F-4D97-AF65-F5344CB8AC3E}">
        <p14:creationId xmlns:p14="http://schemas.microsoft.com/office/powerpoint/2010/main" val="46996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20599"/>
            <a:ext cx="9180559" cy="3724689"/>
            <a:chOff x="-612754" y="9850436"/>
            <a:chExt cx="10112137" cy="410265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472398" y="106902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612532" y="10692922"/>
              <a:ext cx="2346568" cy="276950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460140" y="10690201"/>
              <a:ext cx="5442862" cy="27722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endCxn id="15" idx="3"/>
            </p:cNvCxnSpPr>
            <p:nvPr/>
          </p:nvCxnSpPr>
          <p:spPr>
            <a:xfrm flipV="1">
              <a:off x="612532" y="12153012"/>
              <a:ext cx="916683" cy="13094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72398" y="13451543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72398" y="121126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667798" y="10629280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75394" y="1062474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4927" y="12022669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6866" y="1207373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48694" y="1305862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03002" y="1305862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510616" y="120554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520666" y="1205091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77602" y="13375343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2365" y="10876039"/>
              <a:ext cx="121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Write(X,2)</a:t>
              </a:r>
              <a:endParaRPr lang="en-US" i="1" dirty="0">
                <a:latin typeface="Times"/>
                <a:cs typeface="Time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7229" y="12739591"/>
              <a:ext cx="1214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Write(X,5)</a:t>
              </a:r>
              <a:endParaRPr lang="en-US" i="1" dirty="0">
                <a:latin typeface="Times"/>
                <a:cs typeface="Times"/>
              </a:endParaRPr>
            </a:p>
          </p:txBody>
        </p:sp>
        <p:cxnSp>
          <p:nvCxnSpPr>
            <p:cNvPr id="20" name="Straight Connector 19"/>
            <p:cNvCxnSpPr>
              <a:stCxn id="21" idx="2"/>
            </p:cNvCxnSpPr>
            <p:nvPr/>
          </p:nvCxnSpPr>
          <p:spPr>
            <a:xfrm>
              <a:off x="3788340" y="12118470"/>
              <a:ext cx="910040" cy="1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788340" y="12061320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703071" y="12050434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81664" y="1205635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970840" y="1203821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8021449" y="12113507"/>
              <a:ext cx="974791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-111691" y="1338169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689406" y="13370807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8" name="Straight Connector 27"/>
            <p:cNvCxnSpPr>
              <a:endCxn id="30" idx="2"/>
            </p:cNvCxnSpPr>
            <p:nvPr/>
          </p:nvCxnSpPr>
          <p:spPr>
            <a:xfrm>
              <a:off x="5964272" y="10689937"/>
              <a:ext cx="929135" cy="513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5851676" y="106441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893407" y="10633300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1" name="Straight Connector 30"/>
            <p:cNvCxnSpPr>
              <a:stCxn id="32" idx="6"/>
            </p:cNvCxnSpPr>
            <p:nvPr/>
          </p:nvCxnSpPr>
          <p:spPr>
            <a:xfrm>
              <a:off x="7996394" y="10692922"/>
              <a:ext cx="960840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7869394" y="10635772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3" name="Straight Connector 32"/>
            <p:cNvCxnSpPr>
              <a:stCxn id="36" idx="6"/>
              <a:endCxn id="37" idx="2"/>
            </p:cNvCxnSpPr>
            <p:nvPr/>
          </p:nvCxnSpPr>
          <p:spPr>
            <a:xfrm flipV="1">
              <a:off x="-238691" y="10671541"/>
              <a:ext cx="5484709" cy="10762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9114325" y="106248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537505" y="13546278"/>
              <a:ext cx="5929743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Write(X,5)        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365691" y="1062515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246018" y="10614391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8" name="Straight Connector 37"/>
            <p:cNvCxnSpPr>
              <a:endCxn id="27" idx="2"/>
            </p:cNvCxnSpPr>
            <p:nvPr/>
          </p:nvCxnSpPr>
          <p:spPr>
            <a:xfrm flipV="1">
              <a:off x="2609" y="13427957"/>
              <a:ext cx="4686797" cy="23586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728070" y="10603505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6640" y="106330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612754" y="10252317"/>
              <a:ext cx="6562030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Write(X,2)                   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99975" y="133907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66262" y="11738041"/>
              <a:ext cx="1895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(X,5)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51464" y="12117403"/>
              <a:ext cx="1947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93458" y="10696942"/>
              <a:ext cx="1791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88059" y="10274854"/>
              <a:ext cx="184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11200" y="12638727"/>
              <a:ext cx="2603500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312753" y="133907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11623" y="9878165"/>
              <a:ext cx="4292083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879740" y="10607400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23640" y="10677501"/>
              <a:ext cx="6023394" cy="14282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4015321" y="11222962"/>
              <a:ext cx="559225" cy="904152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54" idx="1"/>
            </p:cNvCxnSpPr>
            <p:nvPr/>
          </p:nvCxnSpPr>
          <p:spPr>
            <a:xfrm>
              <a:off x="4004083" y="12055451"/>
              <a:ext cx="1332794" cy="139609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985484" y="12038712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249642" y="13401046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56" name="Straight Arrow Connector 55"/>
            <p:cNvCxnSpPr>
              <a:stCxn id="54" idx="2"/>
            </p:cNvCxnSpPr>
            <p:nvPr/>
          </p:nvCxnSpPr>
          <p:spPr>
            <a:xfrm flipV="1">
              <a:off x="3985484" y="10692922"/>
              <a:ext cx="360462" cy="140294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4279382" y="10589649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125229" y="9890084"/>
              <a:ext cx="560821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119575" y="9850436"/>
              <a:ext cx="838566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061729" y="106224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612790" y="10646799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8056074" y="106478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8884880" y="10616205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6150629" y="10705001"/>
              <a:ext cx="1505085" cy="14007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5"/>
            </p:cNvCxnSpPr>
            <p:nvPr/>
          </p:nvCxnSpPr>
          <p:spPr>
            <a:xfrm>
              <a:off x="6170130" y="10720012"/>
              <a:ext cx="2169164" cy="27315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2" idx="5"/>
              <a:endCxn id="77" idx="1"/>
            </p:cNvCxnSpPr>
            <p:nvPr/>
          </p:nvCxnSpPr>
          <p:spPr>
            <a:xfrm>
              <a:off x="8164475" y="10745412"/>
              <a:ext cx="1019249" cy="133798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2" idx="4"/>
            </p:cNvCxnSpPr>
            <p:nvPr/>
          </p:nvCxnSpPr>
          <p:spPr>
            <a:xfrm>
              <a:off x="8119574" y="10762151"/>
              <a:ext cx="1109051" cy="267669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8097994" y="10644186"/>
              <a:ext cx="431800" cy="146932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8097994" y="12153012"/>
              <a:ext cx="872846" cy="12858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266034" y="13401046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8494634" y="1060712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907340" y="1338847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056074" y="12069963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177825" y="1339128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8143639" y="11283471"/>
              <a:ext cx="715841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780340" y="12038712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165125" y="12066658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11046" y="12052908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85530" y="4622246"/>
            <a:ext cx="84323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3: Algorithm 3</a:t>
            </a:r>
          </a:p>
          <a:p>
            <a:endParaRPr lang="en-US" sz="3200" dirty="0"/>
          </a:p>
          <a:p>
            <a:r>
              <a:rPr lang="en-US" sz="3200" dirty="0" smtClean="0"/>
              <a:t>The figure shows the time at which the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otally-ordered multicast messages are </a:t>
            </a:r>
            <a:r>
              <a:rPr lang="en-US" sz="3200" i="1" dirty="0" smtClean="0"/>
              <a:t>delivered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88592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426" y="158300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7426" y="408995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426" y="287436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2"/>
          </p:cNvCxnSpPr>
          <p:nvPr/>
        </p:nvCxnSpPr>
        <p:spPr>
          <a:xfrm>
            <a:off x="3995644" y="2879688"/>
            <a:ext cx="826203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95644" y="28278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26106" y="281792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1872" y="282329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00708" y="28068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38779" y="287518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4903" y="402653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3700" y="401665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>
            <a:endCxn id="30" idx="2"/>
          </p:cNvCxnSpPr>
          <p:nvPr/>
        </p:nvCxnSpPr>
        <p:spPr>
          <a:xfrm>
            <a:off x="5971119" y="1582761"/>
            <a:ext cx="843539" cy="46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868896" y="15412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14658" y="153134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>
            <a:stCxn id="32" idx="6"/>
          </p:cNvCxnSpPr>
          <p:nvPr/>
        </p:nvCxnSpPr>
        <p:spPr>
          <a:xfrm>
            <a:off x="7816032" y="1585471"/>
            <a:ext cx="872323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700732" y="153358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39603" y="1566060"/>
            <a:ext cx="4979432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30974" y="15237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17" y="4175957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24302" y="152394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19034" y="15141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558673" y="4068537"/>
            <a:ext cx="4255027" cy="2141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185457"/>
            <a:ext cx="59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3238" y="2534307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412092" y="2878719"/>
            <a:ext cx="1768467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543679" y="1589120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45315" y="1205918"/>
            <a:ext cx="1673713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927755" y="5402389"/>
            <a:ext cx="46502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6: Redrawn Figure 3</a:t>
            </a:r>
          </a:p>
        </p:txBody>
      </p:sp>
    </p:spTree>
    <p:extLst>
      <p:ext uri="{BB962C8B-B14F-4D97-AF65-F5344CB8AC3E}">
        <p14:creationId xmlns:p14="http://schemas.microsoft.com/office/powerpoint/2010/main" val="274313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7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7911"/>
            <a:ext cx="9416143" cy="60205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22905" y="236807"/>
            <a:ext cx="1633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</a:t>
            </a:r>
          </a:p>
        </p:txBody>
      </p:sp>
    </p:spTree>
    <p:extLst>
      <p:ext uri="{BB962C8B-B14F-4D97-AF65-F5344CB8AC3E}">
        <p14:creationId xmlns:p14="http://schemas.microsoft.com/office/powerpoint/2010/main" val="401901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89191" y="5931894"/>
            <a:ext cx="5449028" cy="461665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Permutation per-process order preserving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7911"/>
            <a:ext cx="9416143" cy="60205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22905" y="236807"/>
            <a:ext cx="1633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</a:t>
            </a:r>
          </a:p>
        </p:txBody>
      </p:sp>
    </p:spTree>
    <p:extLst>
      <p:ext uri="{BB962C8B-B14F-4D97-AF65-F5344CB8AC3E}">
        <p14:creationId xmlns:p14="http://schemas.microsoft.com/office/powerpoint/2010/main" val="226570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904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89191" y="5931894"/>
            <a:ext cx="3038662" cy="461665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Permutation NOT valid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7911"/>
            <a:ext cx="9416143" cy="60205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22905" y="236807"/>
            <a:ext cx="1633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</a:t>
            </a:r>
          </a:p>
        </p:txBody>
      </p:sp>
    </p:spTree>
    <p:extLst>
      <p:ext uri="{BB962C8B-B14F-4D97-AF65-F5344CB8AC3E}">
        <p14:creationId xmlns:p14="http://schemas.microsoft.com/office/powerpoint/2010/main" val="33215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9262" y="5940145"/>
            <a:ext cx="6859721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Permutation valid (and per-process order-preserving)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22905" y="236807"/>
            <a:ext cx="1633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6" y="4749799"/>
            <a:ext cx="8878507" cy="5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47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9262" y="5940145"/>
            <a:ext cx="5425884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Such permutations not necessarily unique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22905" y="236807"/>
            <a:ext cx="1633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6" y="4749799"/>
            <a:ext cx="8878507" cy="50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8" y="5339442"/>
            <a:ext cx="8936022" cy="4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91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/>
          <p:cNvCxnSpPr/>
          <p:nvPr/>
        </p:nvCxnSpPr>
        <p:spPr>
          <a:xfrm>
            <a:off x="121032" y="133505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21032" y="384200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21032" y="262641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574029" y="262229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4552516" y="257041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186967" y="256052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186627" y="257535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694314" y="255887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2" name="Straight Connector 201"/>
          <p:cNvCxnSpPr>
            <a:stCxn id="200" idx="6"/>
          </p:cNvCxnSpPr>
          <p:nvPr/>
        </p:nvCxnSpPr>
        <p:spPr>
          <a:xfrm>
            <a:off x="7301927" y="2627235"/>
            <a:ext cx="1415447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98618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676044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2514515" y="1333762"/>
            <a:ext cx="1202817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412292" y="1280698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3680894" y="127081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5769200" y="133752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5747687" y="128564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0" name="Straight Connector 209"/>
          <p:cNvCxnSpPr>
            <a:stCxn id="213" idx="6"/>
          </p:cNvCxnSpPr>
          <p:nvPr/>
        </p:nvCxnSpPr>
        <p:spPr>
          <a:xfrm>
            <a:off x="333208" y="1327884"/>
            <a:ext cx="1293510" cy="1179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6382138" y="1275757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1923" y="3928011"/>
            <a:ext cx="199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217908" y="127599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1590281" y="12661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5" name="Straight Connector 214"/>
          <p:cNvCxnSpPr>
            <a:endCxn id="204" idx="2"/>
          </p:cNvCxnSpPr>
          <p:nvPr/>
        </p:nvCxnSpPr>
        <p:spPr>
          <a:xfrm>
            <a:off x="447888" y="3820590"/>
            <a:ext cx="1228156" cy="988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-44495" y="902921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</a:t>
            </a:r>
            <a:r>
              <a:rPr lang="en-US" smtClean="0"/>
              <a:t>)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7025208" y="2261813"/>
            <a:ext cx="1957978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2277409" y="937753"/>
            <a:ext cx="191060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5391326" y="908459"/>
            <a:ext cx="172109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48110" y="2622296"/>
            <a:ext cx="1721091" cy="335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2036" y="172358"/>
            <a:ext cx="152417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4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626718" y="4332082"/>
            <a:ext cx="69213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 there a valid and per-process order-preserving permutation?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5027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00079" y="1166534"/>
            <a:ext cx="115300" cy="10377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745" y="5504717"/>
            <a:ext cx="6859721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Permutation valid (and per-process order-preserving)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22905" y="236807"/>
            <a:ext cx="1633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" y="4686299"/>
            <a:ext cx="8878507" cy="50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3289300"/>
            <a:ext cx="4737100" cy="2667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745" y="6099315"/>
            <a:ext cx="4501052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not real-time order-preserving</a:t>
            </a:r>
          </a:p>
        </p:txBody>
      </p:sp>
    </p:spTree>
    <p:extLst>
      <p:ext uri="{BB962C8B-B14F-4D97-AF65-F5344CB8AC3E}">
        <p14:creationId xmlns:p14="http://schemas.microsoft.com/office/powerpoint/2010/main" val="3117418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426" y="158300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7426" y="408995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426" y="287436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2"/>
          </p:cNvCxnSpPr>
          <p:nvPr/>
        </p:nvCxnSpPr>
        <p:spPr>
          <a:xfrm>
            <a:off x="3995644" y="2879688"/>
            <a:ext cx="826203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95644" y="28278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26106" y="281792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1872" y="282329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00708" y="28068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38779" y="287518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4903" y="402653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3700" y="401665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>
            <a:endCxn id="30" idx="2"/>
          </p:cNvCxnSpPr>
          <p:nvPr/>
        </p:nvCxnSpPr>
        <p:spPr>
          <a:xfrm>
            <a:off x="5971119" y="1582761"/>
            <a:ext cx="843539" cy="46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868896" y="15412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14658" y="153134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>
            <a:stCxn id="32" idx="6"/>
          </p:cNvCxnSpPr>
          <p:nvPr/>
        </p:nvCxnSpPr>
        <p:spPr>
          <a:xfrm>
            <a:off x="7816032" y="1585471"/>
            <a:ext cx="872323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700732" y="153358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39603" y="1566060"/>
            <a:ext cx="4979432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30974" y="15237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17" y="4175957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24302" y="152394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19034" y="15141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558673" y="4068537"/>
            <a:ext cx="4255027" cy="2141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185457"/>
            <a:ext cx="59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3238" y="2534307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412092" y="2878719"/>
            <a:ext cx="1768467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543679" y="1589120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45315" y="1205918"/>
            <a:ext cx="1673713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74097" y="295175"/>
            <a:ext cx="152417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69" y="5007429"/>
            <a:ext cx="8502305" cy="435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902" y="5865977"/>
            <a:ext cx="6732557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Valid, per-process order preserving, real-time order-preserving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1924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12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execution is </a:t>
            </a:r>
            <a:r>
              <a:rPr lang="en-US" dirty="0" err="1" smtClean="0"/>
              <a:t>linearizable</a:t>
            </a:r>
            <a:r>
              <a:rPr lang="en-US" dirty="0" smtClean="0"/>
              <a:t> if there exists a permutation that is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valid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per-process order-preserving</a:t>
            </a:r>
            <a:r>
              <a:rPr lang="en-US" dirty="0" smtClean="0"/>
              <a:t>, 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real-time order-preserving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64975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Intuitively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operation in a </a:t>
            </a:r>
            <a:r>
              <a:rPr lang="en-US" dirty="0" err="1" smtClean="0"/>
              <a:t>linearizable</a:t>
            </a:r>
            <a:r>
              <a:rPr lang="en-US" dirty="0" smtClean="0"/>
              <a:t> execution appears to “take effect” instantaneously at some time between its invocation and its response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point of time is called its </a:t>
            </a:r>
            <a:r>
              <a:rPr lang="en-US" i="1" dirty="0" smtClean="0"/>
              <a:t>linearization point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5290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Linearization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we can find linearization points such that the permutation of the operations as per the real-time order of the linearization points is valid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then the execution is </a:t>
            </a:r>
            <a:r>
              <a:rPr lang="en-US" dirty="0" err="1" smtClean="0"/>
              <a:t>linearizable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115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426" y="158300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7426" y="408995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426" y="287436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2"/>
          </p:cNvCxnSpPr>
          <p:nvPr/>
        </p:nvCxnSpPr>
        <p:spPr>
          <a:xfrm>
            <a:off x="3995644" y="2879688"/>
            <a:ext cx="826203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95644" y="28278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26106" y="281792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1872" y="282329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00708" y="28068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38779" y="287518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4903" y="402653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3700" y="401665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>
            <a:endCxn id="30" idx="2"/>
          </p:cNvCxnSpPr>
          <p:nvPr/>
        </p:nvCxnSpPr>
        <p:spPr>
          <a:xfrm>
            <a:off x="5971119" y="1582761"/>
            <a:ext cx="843539" cy="46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868896" y="15412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14658" y="153134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>
            <a:stCxn id="32" idx="6"/>
          </p:cNvCxnSpPr>
          <p:nvPr/>
        </p:nvCxnSpPr>
        <p:spPr>
          <a:xfrm>
            <a:off x="7816032" y="1585471"/>
            <a:ext cx="872323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700732" y="153358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39603" y="1566060"/>
            <a:ext cx="4979432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30974" y="15237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17" y="4175957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24302" y="152394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19034" y="15141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558673" y="4068537"/>
            <a:ext cx="4255027" cy="2141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185457"/>
            <a:ext cx="59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3238" y="2534307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75533" y="2471518"/>
            <a:ext cx="1768467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616250" y="1232037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45315" y="1205918"/>
            <a:ext cx="1673713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410683" y="5288340"/>
            <a:ext cx="55080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6  … can we find suitable</a:t>
            </a:r>
            <a:br>
              <a:rPr lang="en-US" sz="3200" dirty="0" smtClean="0"/>
            </a:br>
            <a:r>
              <a:rPr lang="en-US" sz="3200" dirty="0" smtClean="0"/>
              <a:t>				linearization points ?			</a:t>
            </a:r>
          </a:p>
        </p:txBody>
      </p:sp>
    </p:spTree>
    <p:extLst>
      <p:ext uri="{BB962C8B-B14F-4D97-AF65-F5344CB8AC3E}">
        <p14:creationId xmlns:p14="http://schemas.microsoft.com/office/powerpoint/2010/main" val="883940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426" y="158300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7426" y="408995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426" y="287436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2"/>
          </p:cNvCxnSpPr>
          <p:nvPr/>
        </p:nvCxnSpPr>
        <p:spPr>
          <a:xfrm>
            <a:off x="3995644" y="2879688"/>
            <a:ext cx="826203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95644" y="28278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26106" y="281792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1872" y="282329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00708" y="28068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38779" y="287518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4903" y="402653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3700" y="401665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>
            <a:endCxn id="30" idx="2"/>
          </p:cNvCxnSpPr>
          <p:nvPr/>
        </p:nvCxnSpPr>
        <p:spPr>
          <a:xfrm>
            <a:off x="5971119" y="1582761"/>
            <a:ext cx="843539" cy="46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868896" y="15412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14658" y="153134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>
            <a:stCxn id="32" idx="6"/>
          </p:cNvCxnSpPr>
          <p:nvPr/>
        </p:nvCxnSpPr>
        <p:spPr>
          <a:xfrm>
            <a:off x="7816032" y="1585471"/>
            <a:ext cx="872323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700732" y="153358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39603" y="1566060"/>
            <a:ext cx="4979432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30974" y="15237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17" y="4175957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24302" y="152394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19034" y="15141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558673" y="4068537"/>
            <a:ext cx="4255027" cy="2141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185457"/>
            <a:ext cx="59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3238" y="2534307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75533" y="2471518"/>
            <a:ext cx="1768467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616250" y="1232037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45315" y="1205918"/>
            <a:ext cx="1673713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410683" y="5288340"/>
            <a:ext cx="6624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7: Execution of Figure 6 with</a:t>
            </a:r>
            <a:br>
              <a:rPr lang="en-US" sz="3200" dirty="0" smtClean="0"/>
            </a:br>
            <a:r>
              <a:rPr lang="en-US" sz="3200" dirty="0" smtClean="0"/>
              <a:t>			linearization points marked by</a:t>
            </a:r>
            <a:br>
              <a:rPr lang="en-US" sz="3200" dirty="0" smtClean="0"/>
            </a:br>
            <a:r>
              <a:rPr lang="en-US" sz="3200" dirty="0" smtClean="0"/>
              <a:t>		   	triangles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8559534" y="158912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6275614" y="158912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4090987" y="287436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1352626" y="4120422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4617348" y="158912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7898740" y="287436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4" y="353786"/>
            <a:ext cx="8502305" cy="4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86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426" y="158300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7426" y="408995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7426" y="287436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2"/>
          </p:cNvCxnSpPr>
          <p:nvPr/>
        </p:nvCxnSpPr>
        <p:spPr>
          <a:xfrm>
            <a:off x="3995644" y="2879688"/>
            <a:ext cx="826203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95644" y="28278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26106" y="281792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1872" y="282329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00708" y="28068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38779" y="287518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54903" y="402653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13700" y="401665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>
            <a:endCxn id="30" idx="2"/>
          </p:cNvCxnSpPr>
          <p:nvPr/>
        </p:nvCxnSpPr>
        <p:spPr>
          <a:xfrm>
            <a:off x="5971119" y="1582761"/>
            <a:ext cx="843539" cy="46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868896" y="154122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14658" y="153134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>
            <a:stCxn id="32" idx="6"/>
          </p:cNvCxnSpPr>
          <p:nvPr/>
        </p:nvCxnSpPr>
        <p:spPr>
          <a:xfrm>
            <a:off x="7816032" y="1585471"/>
            <a:ext cx="872323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700732" y="153358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39603" y="1566060"/>
            <a:ext cx="4979432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30974" y="152370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17" y="4175957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24302" y="152394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19034" y="15141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558673" y="4068537"/>
            <a:ext cx="4255027" cy="2141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1185457"/>
            <a:ext cx="59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3238" y="2534307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75533" y="2471518"/>
            <a:ext cx="1768467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616250" y="1232037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45315" y="1205918"/>
            <a:ext cx="1673713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410683" y="5288340"/>
            <a:ext cx="65834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8: Alternate linearization points</a:t>
            </a:r>
            <a:br>
              <a:rPr lang="en-US" sz="3200" dirty="0" smtClean="0"/>
            </a:br>
            <a:r>
              <a:rPr lang="en-US" sz="3200" dirty="0" smtClean="0"/>
              <a:t>			  (compare with Figure 7)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7806083" y="160363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6275614" y="158912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4090987" y="287436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1352626" y="4120422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4617348" y="1589120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8411795" y="2843043"/>
            <a:ext cx="272143" cy="252380"/>
          </a:xfrm>
          <a:prstGeom prst="triangl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70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10683" y="5288340"/>
            <a:ext cx="55080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  … can we find suitable</a:t>
            </a:r>
            <a:br>
              <a:rPr lang="en-US" sz="3200" dirty="0" smtClean="0"/>
            </a:br>
            <a:r>
              <a:rPr lang="en-US" sz="3200" dirty="0" smtClean="0"/>
              <a:t>				linearization points ?			</a:t>
            </a:r>
          </a:p>
        </p:txBody>
      </p:sp>
    </p:spTree>
    <p:extLst>
      <p:ext uri="{BB962C8B-B14F-4D97-AF65-F5344CB8AC3E}">
        <p14:creationId xmlns:p14="http://schemas.microsoft.com/office/powerpoint/2010/main" val="74635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Intuitively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operation in a </a:t>
            </a:r>
            <a:r>
              <a:rPr lang="en-US" dirty="0" err="1" smtClean="0"/>
              <a:t>linearizable</a:t>
            </a:r>
            <a:r>
              <a:rPr lang="en-US" dirty="0" smtClean="0"/>
              <a:t> execution appears to “take effect” instantaneously at </a:t>
            </a:r>
            <a:r>
              <a:rPr lang="en-US" dirty="0" smtClean="0">
                <a:solidFill>
                  <a:srgbClr val="FF0000"/>
                </a:solidFill>
              </a:rPr>
              <a:t>some time between its invocation and its response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point of time is called its </a:t>
            </a:r>
            <a:r>
              <a:rPr lang="en-US" i="1" dirty="0" smtClean="0"/>
              <a:t>linearization point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2440214" y="4354286"/>
            <a:ext cx="4481286" cy="925285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 this preserves per-process and real-time order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82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execution is sequentially consistent if there exists a permutation that is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valid</a:t>
            </a:r>
            <a:r>
              <a:rPr lang="en-US" dirty="0" smtClean="0"/>
              <a:t>, 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per-process order-preserving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214731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execution is sequentially consistent if there exists a permutation that is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valid</a:t>
            </a:r>
            <a:r>
              <a:rPr lang="en-US" dirty="0" smtClean="0"/>
              <a:t>, and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per-process order-preserving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800000"/>
                </a:solidFill>
              </a:rPr>
              <a:t>An execution that is </a:t>
            </a:r>
            <a:r>
              <a:rPr lang="en-US" i="1" dirty="0" err="1" smtClean="0">
                <a:solidFill>
                  <a:srgbClr val="800000"/>
                </a:solidFill>
              </a:rPr>
              <a:t>linearizable</a:t>
            </a:r>
            <a:r>
              <a:rPr lang="en-US" i="1" dirty="0" smtClean="0">
                <a:solidFill>
                  <a:srgbClr val="800000"/>
                </a:solidFill>
              </a:rPr>
              <a:t> is also sequentially consistent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38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1101" y="121841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101" y="3725370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101" y="2509779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86060" y="250566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064547" y="245377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98998" y="2443892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5547" y="24587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4382" y="244224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22454" y="2510602"/>
            <a:ext cx="884989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53878" y="366195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97375" y="365207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951682" y="1218178"/>
            <a:ext cx="534104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49459" y="117664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495441" y="116676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201711" y="1220890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0198" y="116900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3" name="Straight Connector 32"/>
          <p:cNvCxnSpPr>
            <a:stCxn id="36" idx="6"/>
            <a:endCxn id="37" idx="2"/>
          </p:cNvCxnSpPr>
          <p:nvPr/>
        </p:nvCxnSpPr>
        <p:spPr>
          <a:xfrm flipV="1">
            <a:off x="323277" y="1201478"/>
            <a:ext cx="3976320" cy="977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814649" y="1159121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992" y="3811375"/>
            <a:ext cx="538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7977" y="1159364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99597" y="1149593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38" name="Straight Connector 37"/>
          <p:cNvCxnSpPr>
            <a:endCxn id="27" idx="2"/>
          </p:cNvCxnSpPr>
          <p:nvPr/>
        </p:nvCxnSpPr>
        <p:spPr>
          <a:xfrm flipV="1">
            <a:off x="667574" y="3703956"/>
            <a:ext cx="4129801" cy="31296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54426" y="820876"/>
            <a:ext cx="491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                                              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77197" y="2133535"/>
            <a:ext cx="1721090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395764" y="2145179"/>
            <a:ext cx="184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12712" y="1224539"/>
            <a:ext cx="1626334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04740" y="791824"/>
            <a:ext cx="179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3372" y="5288340"/>
            <a:ext cx="7878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5  … not </a:t>
            </a:r>
            <a:r>
              <a:rPr lang="en-US" sz="3200" dirty="0" err="1" smtClean="0"/>
              <a:t>linearizable</a:t>
            </a:r>
            <a:r>
              <a:rPr lang="en-US" sz="3200" dirty="0" smtClean="0"/>
              <a:t>,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but satisfies sequential consistency			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" y="4686299"/>
            <a:ext cx="8878507" cy="5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Example 1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fld id="{427376CB-B327-A24E-AF18-AF0ACF64179B}" type="slidenum">
              <a:rPr 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40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914400" y="2514600"/>
            <a:ext cx="2546350" cy="609600"/>
            <a:chOff x="528" y="1056"/>
            <a:chExt cx="1604" cy="384"/>
          </a:xfrm>
        </p:grpSpPr>
        <p:sp>
          <p:nvSpPr>
            <p:cNvPr id="31786" name="Line 4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Oval 5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Oval 6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Text Box 7"/>
            <p:cNvSpPr txBox="1">
              <a:spLocks noChangeArrowheads="1"/>
            </p:cNvSpPr>
            <p:nvPr/>
          </p:nvSpPr>
          <p:spPr bwMode="auto">
            <a:xfrm>
              <a:off x="528" y="1056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write(X,1)</a:t>
              </a:r>
            </a:p>
          </p:txBody>
        </p:sp>
        <p:sp>
          <p:nvSpPr>
            <p:cNvPr id="31790" name="Text Box 8"/>
            <p:cNvSpPr txBox="1">
              <a:spLocks noChangeArrowheads="1"/>
            </p:cNvSpPr>
            <p:nvPr/>
          </p:nvSpPr>
          <p:spPr bwMode="auto">
            <a:xfrm>
              <a:off x="1536" y="105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ack(X)</a:t>
              </a:r>
            </a:p>
          </p:txBody>
        </p:sp>
      </p:grp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533400" y="1676400"/>
            <a:ext cx="814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Tw Cen MT" charset="0"/>
              </a:rPr>
              <a:t>Suppose there are two shared variables, </a:t>
            </a:r>
            <a:r>
              <a:rPr lang="en-US" sz="2400" b="0">
                <a:latin typeface="Tw Cen MT" charset="0"/>
              </a:rPr>
              <a:t>X</a:t>
            </a:r>
            <a:r>
              <a:rPr lang="en-US" sz="2400" b="0" i="0">
                <a:latin typeface="Tw Cen MT" charset="0"/>
              </a:rPr>
              <a:t> and </a:t>
            </a:r>
            <a:r>
              <a:rPr lang="en-US" sz="2400" b="0">
                <a:latin typeface="Tw Cen MT" charset="0"/>
              </a:rPr>
              <a:t>Y</a:t>
            </a:r>
            <a:r>
              <a:rPr lang="en-US" sz="2400" b="0" i="0">
                <a:latin typeface="Tw Cen MT" charset="0"/>
              </a:rPr>
              <a:t>, both initially 0</a:t>
            </a:r>
            <a:endParaRPr lang="en-US" b="0" i="0">
              <a:latin typeface="Tw Cen MT" charset="0"/>
            </a:endParaRPr>
          </a:p>
        </p:txBody>
      </p:sp>
      <p:grpSp>
        <p:nvGrpSpPr>
          <p:cNvPr id="31751" name="Group 11"/>
          <p:cNvGrpSpPr>
            <a:grpSpLocks/>
          </p:cNvGrpSpPr>
          <p:nvPr/>
        </p:nvGrpSpPr>
        <p:grpSpPr bwMode="auto">
          <a:xfrm>
            <a:off x="3962400" y="2514600"/>
            <a:ext cx="2808288" cy="609600"/>
            <a:chOff x="528" y="1056"/>
            <a:chExt cx="1769" cy="384"/>
          </a:xfrm>
        </p:grpSpPr>
        <p:sp>
          <p:nvSpPr>
            <p:cNvPr id="31781" name="Line 12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Oval 13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14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Text Box 15"/>
            <p:cNvSpPr txBox="1">
              <a:spLocks noChangeArrowheads="1"/>
            </p:cNvSpPr>
            <p:nvPr/>
          </p:nvSpPr>
          <p:spPr bwMode="auto">
            <a:xfrm>
              <a:off x="528" y="1056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read(Y)</a:t>
              </a:r>
            </a:p>
          </p:txBody>
        </p:sp>
        <p:sp>
          <p:nvSpPr>
            <p:cNvPr id="31785" name="Text Box 16"/>
            <p:cNvSpPr txBox="1">
              <a:spLocks noChangeArrowheads="1"/>
            </p:cNvSpPr>
            <p:nvPr/>
          </p:nvSpPr>
          <p:spPr bwMode="auto">
            <a:xfrm>
              <a:off x="1536" y="1056"/>
              <a:ext cx="7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err="1" smtClean="0"/>
                <a:t>ack</a:t>
              </a:r>
              <a:r>
                <a:rPr lang="en-US" dirty="0" smtClean="0"/>
                <a:t>(</a:t>
              </a:r>
              <a:r>
                <a:rPr lang="en-US" dirty="0"/>
                <a:t>Y,1)</a:t>
              </a:r>
            </a:p>
          </p:txBody>
        </p:sp>
      </p:grpSp>
      <p:grpSp>
        <p:nvGrpSpPr>
          <p:cNvPr id="31752" name="Group 17"/>
          <p:cNvGrpSpPr>
            <a:grpSpLocks/>
          </p:cNvGrpSpPr>
          <p:nvPr/>
        </p:nvGrpSpPr>
        <p:grpSpPr bwMode="auto">
          <a:xfrm>
            <a:off x="1752600" y="3886200"/>
            <a:ext cx="2546350" cy="609600"/>
            <a:chOff x="528" y="1056"/>
            <a:chExt cx="1604" cy="384"/>
          </a:xfrm>
        </p:grpSpPr>
        <p:sp>
          <p:nvSpPr>
            <p:cNvPr id="31776" name="Line 18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19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0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Text Box 21"/>
            <p:cNvSpPr txBox="1">
              <a:spLocks noChangeArrowheads="1"/>
            </p:cNvSpPr>
            <p:nvPr/>
          </p:nvSpPr>
          <p:spPr bwMode="auto">
            <a:xfrm>
              <a:off x="528" y="1056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write(Y,1)</a:t>
              </a:r>
            </a:p>
          </p:txBody>
        </p:sp>
        <p:sp>
          <p:nvSpPr>
            <p:cNvPr id="31780" name="Text Box 22"/>
            <p:cNvSpPr txBox="1">
              <a:spLocks noChangeArrowheads="1"/>
            </p:cNvSpPr>
            <p:nvPr/>
          </p:nvSpPr>
          <p:spPr bwMode="auto">
            <a:xfrm>
              <a:off x="1536" y="105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ack(Y)</a:t>
              </a:r>
            </a:p>
          </p:txBody>
        </p:sp>
      </p:grpSp>
      <p:grpSp>
        <p:nvGrpSpPr>
          <p:cNvPr id="31753" name="Group 23"/>
          <p:cNvGrpSpPr>
            <a:grpSpLocks/>
          </p:cNvGrpSpPr>
          <p:nvPr/>
        </p:nvGrpSpPr>
        <p:grpSpPr bwMode="auto">
          <a:xfrm>
            <a:off x="4953000" y="3886200"/>
            <a:ext cx="2830514" cy="609600"/>
            <a:chOff x="528" y="1056"/>
            <a:chExt cx="1783" cy="384"/>
          </a:xfrm>
        </p:grpSpPr>
        <p:sp>
          <p:nvSpPr>
            <p:cNvPr id="31771" name="Line 24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Oval 25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Text Box 27"/>
            <p:cNvSpPr txBox="1">
              <a:spLocks noChangeArrowheads="1"/>
            </p:cNvSpPr>
            <p:nvPr/>
          </p:nvSpPr>
          <p:spPr bwMode="auto">
            <a:xfrm>
              <a:off x="528" y="1056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read(X)</a:t>
              </a:r>
            </a:p>
          </p:txBody>
        </p:sp>
        <p:sp>
          <p:nvSpPr>
            <p:cNvPr id="31775" name="Text Box 28"/>
            <p:cNvSpPr txBox="1">
              <a:spLocks noChangeArrowheads="1"/>
            </p:cNvSpPr>
            <p:nvPr/>
          </p:nvSpPr>
          <p:spPr bwMode="auto">
            <a:xfrm>
              <a:off x="1536" y="1056"/>
              <a:ext cx="7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err="1"/>
                <a:t>a</a:t>
              </a:r>
              <a:r>
                <a:rPr lang="en-US" dirty="0" err="1" smtClean="0"/>
                <a:t>ck</a:t>
              </a:r>
              <a:r>
                <a:rPr lang="en-US" dirty="0" smtClean="0"/>
                <a:t>(</a:t>
              </a:r>
              <a:r>
                <a:rPr lang="en-US" dirty="0"/>
                <a:t>X</a:t>
              </a:r>
              <a:r>
                <a:rPr lang="en-US" dirty="0" smtClean="0"/>
                <a:t>,1)</a:t>
              </a:r>
              <a:endParaRPr lang="en-US" dirty="0"/>
            </a:p>
          </p:txBody>
        </p:sp>
      </p:grpSp>
      <p:sp>
        <p:nvSpPr>
          <p:cNvPr id="31754" name="Text Box 31"/>
          <p:cNvSpPr txBox="1">
            <a:spLocks noChangeArrowheads="1"/>
          </p:cNvSpPr>
          <p:nvPr/>
        </p:nvSpPr>
        <p:spPr bwMode="auto">
          <a:xfrm>
            <a:off x="288925" y="27622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31755" name="Text Box 32"/>
          <p:cNvSpPr txBox="1">
            <a:spLocks noChangeArrowheads="1"/>
          </p:cNvSpPr>
          <p:nvPr/>
        </p:nvSpPr>
        <p:spPr bwMode="auto">
          <a:xfrm>
            <a:off x="457200" y="41910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1295400" y="5091440"/>
            <a:ext cx="341421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 err="1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linearizability</a:t>
            </a:r>
            <a:r>
              <a:rPr lang="en-US" sz="2800" b="0" i="0" dirty="0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>
              <a:defRPr/>
            </a:pPr>
            <a:r>
              <a:rPr lang="en-US" sz="2800" dirty="0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sequential consistency?</a:t>
            </a:r>
            <a:endParaRPr lang="en-US" sz="2800" b="0" i="0" dirty="0">
              <a:latin typeface="Tw Cen MT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56343" y="6533118"/>
            <a:ext cx="2654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from Prof. Welch’s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42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Example 2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fld id="{427376CB-B327-A24E-AF18-AF0ACF64179B}" type="slidenum">
              <a:rPr 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41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914400" y="2514600"/>
            <a:ext cx="2546350" cy="609600"/>
            <a:chOff x="528" y="1056"/>
            <a:chExt cx="1604" cy="384"/>
          </a:xfrm>
        </p:grpSpPr>
        <p:sp>
          <p:nvSpPr>
            <p:cNvPr id="31786" name="Line 4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Oval 5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Oval 6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Text Box 7"/>
            <p:cNvSpPr txBox="1">
              <a:spLocks noChangeArrowheads="1"/>
            </p:cNvSpPr>
            <p:nvPr/>
          </p:nvSpPr>
          <p:spPr bwMode="auto">
            <a:xfrm>
              <a:off x="528" y="1056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write(X,1)</a:t>
              </a:r>
            </a:p>
          </p:txBody>
        </p:sp>
        <p:sp>
          <p:nvSpPr>
            <p:cNvPr id="31790" name="Text Box 8"/>
            <p:cNvSpPr txBox="1">
              <a:spLocks noChangeArrowheads="1"/>
            </p:cNvSpPr>
            <p:nvPr/>
          </p:nvSpPr>
          <p:spPr bwMode="auto">
            <a:xfrm>
              <a:off x="1536" y="105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ack(X)</a:t>
              </a:r>
            </a:p>
          </p:txBody>
        </p:sp>
      </p:grp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533400" y="1676400"/>
            <a:ext cx="814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Tw Cen MT" charset="0"/>
              </a:rPr>
              <a:t>Suppose there are two shared variables, </a:t>
            </a:r>
            <a:r>
              <a:rPr lang="en-US" sz="2400" b="0">
                <a:latin typeface="Tw Cen MT" charset="0"/>
              </a:rPr>
              <a:t>X</a:t>
            </a:r>
            <a:r>
              <a:rPr lang="en-US" sz="2400" b="0" i="0">
                <a:latin typeface="Tw Cen MT" charset="0"/>
              </a:rPr>
              <a:t> and </a:t>
            </a:r>
            <a:r>
              <a:rPr lang="en-US" sz="2400" b="0">
                <a:latin typeface="Tw Cen MT" charset="0"/>
              </a:rPr>
              <a:t>Y</a:t>
            </a:r>
            <a:r>
              <a:rPr lang="en-US" sz="2400" b="0" i="0">
                <a:latin typeface="Tw Cen MT" charset="0"/>
              </a:rPr>
              <a:t>, both initially 0</a:t>
            </a:r>
            <a:endParaRPr lang="en-US" b="0" i="0">
              <a:latin typeface="Tw Cen MT" charset="0"/>
            </a:endParaRPr>
          </a:p>
        </p:txBody>
      </p:sp>
      <p:grpSp>
        <p:nvGrpSpPr>
          <p:cNvPr id="31751" name="Group 11"/>
          <p:cNvGrpSpPr>
            <a:grpSpLocks/>
          </p:cNvGrpSpPr>
          <p:nvPr/>
        </p:nvGrpSpPr>
        <p:grpSpPr bwMode="auto">
          <a:xfrm>
            <a:off x="3962400" y="2514600"/>
            <a:ext cx="2808288" cy="609600"/>
            <a:chOff x="528" y="1056"/>
            <a:chExt cx="1769" cy="384"/>
          </a:xfrm>
        </p:grpSpPr>
        <p:sp>
          <p:nvSpPr>
            <p:cNvPr id="31781" name="Line 12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Oval 13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14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Text Box 15"/>
            <p:cNvSpPr txBox="1">
              <a:spLocks noChangeArrowheads="1"/>
            </p:cNvSpPr>
            <p:nvPr/>
          </p:nvSpPr>
          <p:spPr bwMode="auto">
            <a:xfrm>
              <a:off x="528" y="1056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read(Y)</a:t>
              </a:r>
            </a:p>
          </p:txBody>
        </p:sp>
        <p:sp>
          <p:nvSpPr>
            <p:cNvPr id="31785" name="Text Box 16"/>
            <p:cNvSpPr txBox="1">
              <a:spLocks noChangeArrowheads="1"/>
            </p:cNvSpPr>
            <p:nvPr/>
          </p:nvSpPr>
          <p:spPr bwMode="auto">
            <a:xfrm>
              <a:off x="1536" y="1056"/>
              <a:ext cx="7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err="1" smtClean="0"/>
                <a:t>ack</a:t>
              </a:r>
              <a:r>
                <a:rPr lang="en-US" dirty="0" smtClean="0"/>
                <a:t>(</a:t>
              </a:r>
              <a:r>
                <a:rPr lang="en-US" dirty="0"/>
                <a:t>Y,1)</a:t>
              </a:r>
            </a:p>
          </p:txBody>
        </p:sp>
      </p:grpSp>
      <p:grpSp>
        <p:nvGrpSpPr>
          <p:cNvPr id="31752" name="Group 17"/>
          <p:cNvGrpSpPr>
            <a:grpSpLocks/>
          </p:cNvGrpSpPr>
          <p:nvPr/>
        </p:nvGrpSpPr>
        <p:grpSpPr bwMode="auto">
          <a:xfrm>
            <a:off x="1752600" y="3886200"/>
            <a:ext cx="2546350" cy="609600"/>
            <a:chOff x="528" y="1056"/>
            <a:chExt cx="1604" cy="384"/>
          </a:xfrm>
        </p:grpSpPr>
        <p:sp>
          <p:nvSpPr>
            <p:cNvPr id="31776" name="Line 18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19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0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Text Box 21"/>
            <p:cNvSpPr txBox="1">
              <a:spLocks noChangeArrowheads="1"/>
            </p:cNvSpPr>
            <p:nvPr/>
          </p:nvSpPr>
          <p:spPr bwMode="auto">
            <a:xfrm>
              <a:off x="528" y="1056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write(Y,1)</a:t>
              </a:r>
            </a:p>
          </p:txBody>
        </p:sp>
        <p:sp>
          <p:nvSpPr>
            <p:cNvPr id="31780" name="Text Box 22"/>
            <p:cNvSpPr txBox="1">
              <a:spLocks noChangeArrowheads="1"/>
            </p:cNvSpPr>
            <p:nvPr/>
          </p:nvSpPr>
          <p:spPr bwMode="auto">
            <a:xfrm>
              <a:off x="1536" y="105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ack(Y)</a:t>
              </a:r>
            </a:p>
          </p:txBody>
        </p:sp>
      </p:grpSp>
      <p:grpSp>
        <p:nvGrpSpPr>
          <p:cNvPr id="31753" name="Group 23"/>
          <p:cNvGrpSpPr>
            <a:grpSpLocks/>
          </p:cNvGrpSpPr>
          <p:nvPr/>
        </p:nvGrpSpPr>
        <p:grpSpPr bwMode="auto">
          <a:xfrm>
            <a:off x="4953000" y="3886200"/>
            <a:ext cx="2830514" cy="609600"/>
            <a:chOff x="528" y="1056"/>
            <a:chExt cx="1783" cy="384"/>
          </a:xfrm>
        </p:grpSpPr>
        <p:sp>
          <p:nvSpPr>
            <p:cNvPr id="31771" name="Line 24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Oval 25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Text Box 27"/>
            <p:cNvSpPr txBox="1">
              <a:spLocks noChangeArrowheads="1"/>
            </p:cNvSpPr>
            <p:nvPr/>
          </p:nvSpPr>
          <p:spPr bwMode="auto">
            <a:xfrm>
              <a:off x="528" y="1056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read(X)</a:t>
              </a:r>
            </a:p>
          </p:txBody>
        </p:sp>
        <p:sp>
          <p:nvSpPr>
            <p:cNvPr id="31775" name="Text Box 28"/>
            <p:cNvSpPr txBox="1">
              <a:spLocks noChangeArrowheads="1"/>
            </p:cNvSpPr>
            <p:nvPr/>
          </p:nvSpPr>
          <p:spPr bwMode="auto">
            <a:xfrm>
              <a:off x="1536" y="1056"/>
              <a:ext cx="7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err="1"/>
                <a:t>a</a:t>
              </a:r>
              <a:r>
                <a:rPr lang="en-US" dirty="0" err="1" smtClean="0"/>
                <a:t>ck</a:t>
              </a:r>
              <a:r>
                <a:rPr lang="en-US" dirty="0" smtClean="0"/>
                <a:t>(</a:t>
              </a:r>
              <a:r>
                <a:rPr lang="en-US" dirty="0"/>
                <a:t>X</a:t>
              </a:r>
              <a:r>
                <a:rPr lang="en-US" dirty="0" smtClean="0"/>
                <a:t>,</a:t>
              </a:r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31754" name="Text Box 31"/>
          <p:cNvSpPr txBox="1">
            <a:spLocks noChangeArrowheads="1"/>
          </p:cNvSpPr>
          <p:nvPr/>
        </p:nvSpPr>
        <p:spPr bwMode="auto">
          <a:xfrm>
            <a:off x="288925" y="27622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31755" name="Text Box 32"/>
          <p:cNvSpPr txBox="1">
            <a:spLocks noChangeArrowheads="1"/>
          </p:cNvSpPr>
          <p:nvPr/>
        </p:nvSpPr>
        <p:spPr bwMode="auto">
          <a:xfrm>
            <a:off x="457200" y="41910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1295400" y="5091440"/>
            <a:ext cx="341421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 err="1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linearizability</a:t>
            </a:r>
            <a:r>
              <a:rPr lang="en-US" sz="2800" b="0" i="0" dirty="0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>
              <a:defRPr/>
            </a:pPr>
            <a:r>
              <a:rPr lang="en-US" sz="2800" dirty="0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sequential consistency?</a:t>
            </a:r>
            <a:endParaRPr lang="en-US" sz="2800" b="0" i="0" dirty="0">
              <a:latin typeface="Tw Cen MT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56343" y="6533118"/>
            <a:ext cx="2654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from Prof. Welch’s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1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ＭＳ Ｐゴシック" charset="0"/>
                <a:cs typeface="ＭＳ Ｐゴシック" charset="0"/>
              </a:rPr>
              <a:t>Example 3</a:t>
            </a:r>
            <a:endParaRPr lang="en-US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fld id="{427376CB-B327-A24E-AF18-AF0ACF64179B}" type="slidenum">
              <a:rPr 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42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914400" y="2514600"/>
            <a:ext cx="2546350" cy="609600"/>
            <a:chOff x="528" y="1056"/>
            <a:chExt cx="1604" cy="384"/>
          </a:xfrm>
        </p:grpSpPr>
        <p:sp>
          <p:nvSpPr>
            <p:cNvPr id="31786" name="Line 4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Oval 5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Oval 6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Text Box 7"/>
            <p:cNvSpPr txBox="1">
              <a:spLocks noChangeArrowheads="1"/>
            </p:cNvSpPr>
            <p:nvPr/>
          </p:nvSpPr>
          <p:spPr bwMode="auto">
            <a:xfrm>
              <a:off x="528" y="1056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write(X,1)</a:t>
              </a:r>
            </a:p>
          </p:txBody>
        </p:sp>
        <p:sp>
          <p:nvSpPr>
            <p:cNvPr id="31790" name="Text Box 8"/>
            <p:cNvSpPr txBox="1">
              <a:spLocks noChangeArrowheads="1"/>
            </p:cNvSpPr>
            <p:nvPr/>
          </p:nvSpPr>
          <p:spPr bwMode="auto">
            <a:xfrm>
              <a:off x="1536" y="105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ack(X)</a:t>
              </a:r>
            </a:p>
          </p:txBody>
        </p:sp>
      </p:grp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533400" y="1676400"/>
            <a:ext cx="814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i="0">
                <a:latin typeface="Tw Cen MT" charset="0"/>
              </a:rPr>
              <a:t>Suppose there are two shared variables, </a:t>
            </a:r>
            <a:r>
              <a:rPr lang="en-US" sz="2400" b="0">
                <a:latin typeface="Tw Cen MT" charset="0"/>
              </a:rPr>
              <a:t>X</a:t>
            </a:r>
            <a:r>
              <a:rPr lang="en-US" sz="2400" b="0" i="0">
                <a:latin typeface="Tw Cen MT" charset="0"/>
              </a:rPr>
              <a:t> and </a:t>
            </a:r>
            <a:r>
              <a:rPr lang="en-US" sz="2400" b="0">
                <a:latin typeface="Tw Cen MT" charset="0"/>
              </a:rPr>
              <a:t>Y</a:t>
            </a:r>
            <a:r>
              <a:rPr lang="en-US" sz="2400" b="0" i="0">
                <a:latin typeface="Tw Cen MT" charset="0"/>
              </a:rPr>
              <a:t>, both initially 0</a:t>
            </a:r>
            <a:endParaRPr lang="en-US" b="0" i="0">
              <a:latin typeface="Tw Cen MT" charset="0"/>
            </a:endParaRPr>
          </a:p>
        </p:txBody>
      </p:sp>
      <p:grpSp>
        <p:nvGrpSpPr>
          <p:cNvPr id="31751" name="Group 11"/>
          <p:cNvGrpSpPr>
            <a:grpSpLocks/>
          </p:cNvGrpSpPr>
          <p:nvPr/>
        </p:nvGrpSpPr>
        <p:grpSpPr bwMode="auto">
          <a:xfrm>
            <a:off x="3962400" y="2514600"/>
            <a:ext cx="2808288" cy="609600"/>
            <a:chOff x="528" y="1056"/>
            <a:chExt cx="1769" cy="384"/>
          </a:xfrm>
        </p:grpSpPr>
        <p:sp>
          <p:nvSpPr>
            <p:cNvPr id="31781" name="Line 12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Oval 13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14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Text Box 15"/>
            <p:cNvSpPr txBox="1">
              <a:spLocks noChangeArrowheads="1"/>
            </p:cNvSpPr>
            <p:nvPr/>
          </p:nvSpPr>
          <p:spPr bwMode="auto">
            <a:xfrm>
              <a:off x="528" y="1056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read(Y)</a:t>
              </a:r>
            </a:p>
          </p:txBody>
        </p:sp>
        <p:sp>
          <p:nvSpPr>
            <p:cNvPr id="31785" name="Text Box 16"/>
            <p:cNvSpPr txBox="1">
              <a:spLocks noChangeArrowheads="1"/>
            </p:cNvSpPr>
            <p:nvPr/>
          </p:nvSpPr>
          <p:spPr bwMode="auto">
            <a:xfrm>
              <a:off x="1536" y="1056"/>
              <a:ext cx="7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err="1" smtClean="0"/>
                <a:t>ack</a:t>
              </a:r>
              <a:r>
                <a:rPr lang="en-US" dirty="0" smtClean="0"/>
                <a:t>(</a:t>
              </a:r>
              <a:r>
                <a:rPr lang="en-US" dirty="0"/>
                <a:t>Y</a:t>
              </a:r>
              <a:r>
                <a:rPr lang="en-US" dirty="0" smtClean="0"/>
                <a:t>,</a:t>
              </a:r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31752" name="Group 17"/>
          <p:cNvGrpSpPr>
            <a:grpSpLocks/>
          </p:cNvGrpSpPr>
          <p:nvPr/>
        </p:nvGrpSpPr>
        <p:grpSpPr bwMode="auto">
          <a:xfrm>
            <a:off x="1752600" y="3886200"/>
            <a:ext cx="2546350" cy="609600"/>
            <a:chOff x="528" y="1056"/>
            <a:chExt cx="1604" cy="384"/>
          </a:xfrm>
        </p:grpSpPr>
        <p:sp>
          <p:nvSpPr>
            <p:cNvPr id="31776" name="Line 18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19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20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Text Box 21"/>
            <p:cNvSpPr txBox="1">
              <a:spLocks noChangeArrowheads="1"/>
            </p:cNvSpPr>
            <p:nvPr/>
          </p:nvSpPr>
          <p:spPr bwMode="auto">
            <a:xfrm>
              <a:off x="528" y="1056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write(Y,1)</a:t>
              </a:r>
            </a:p>
          </p:txBody>
        </p:sp>
        <p:sp>
          <p:nvSpPr>
            <p:cNvPr id="31780" name="Text Box 22"/>
            <p:cNvSpPr txBox="1">
              <a:spLocks noChangeArrowheads="1"/>
            </p:cNvSpPr>
            <p:nvPr/>
          </p:nvSpPr>
          <p:spPr bwMode="auto">
            <a:xfrm>
              <a:off x="1536" y="1056"/>
              <a:ext cx="5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ack(Y)</a:t>
              </a:r>
            </a:p>
          </p:txBody>
        </p:sp>
      </p:grpSp>
      <p:grpSp>
        <p:nvGrpSpPr>
          <p:cNvPr id="31753" name="Group 23"/>
          <p:cNvGrpSpPr>
            <a:grpSpLocks/>
          </p:cNvGrpSpPr>
          <p:nvPr/>
        </p:nvGrpSpPr>
        <p:grpSpPr bwMode="auto">
          <a:xfrm>
            <a:off x="4953000" y="3886200"/>
            <a:ext cx="2830514" cy="609600"/>
            <a:chOff x="528" y="1056"/>
            <a:chExt cx="1783" cy="384"/>
          </a:xfrm>
        </p:grpSpPr>
        <p:sp>
          <p:nvSpPr>
            <p:cNvPr id="31771" name="Line 24"/>
            <p:cNvSpPr>
              <a:spLocks noChangeShapeType="1"/>
            </p:cNvSpPr>
            <p:nvPr/>
          </p:nvSpPr>
          <p:spPr bwMode="auto">
            <a:xfrm>
              <a:off x="816" y="1392"/>
              <a:ext cx="912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Oval 25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6"/>
            <p:cNvSpPr>
              <a:spLocks noChangeArrowheads="1"/>
            </p:cNvSpPr>
            <p:nvPr/>
          </p:nvSpPr>
          <p:spPr bwMode="auto">
            <a:xfrm>
              <a:off x="1728" y="1344"/>
              <a:ext cx="96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Text Box 27"/>
            <p:cNvSpPr txBox="1">
              <a:spLocks noChangeArrowheads="1"/>
            </p:cNvSpPr>
            <p:nvPr/>
          </p:nvSpPr>
          <p:spPr bwMode="auto">
            <a:xfrm>
              <a:off x="528" y="1056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read(X)</a:t>
              </a:r>
            </a:p>
          </p:txBody>
        </p:sp>
        <p:sp>
          <p:nvSpPr>
            <p:cNvPr id="31775" name="Text Box 28"/>
            <p:cNvSpPr txBox="1">
              <a:spLocks noChangeArrowheads="1"/>
            </p:cNvSpPr>
            <p:nvPr/>
          </p:nvSpPr>
          <p:spPr bwMode="auto">
            <a:xfrm>
              <a:off x="1536" y="1056"/>
              <a:ext cx="7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 err="1"/>
                <a:t>a</a:t>
              </a:r>
              <a:r>
                <a:rPr lang="en-US" dirty="0" err="1" smtClean="0"/>
                <a:t>ck</a:t>
              </a:r>
              <a:r>
                <a:rPr lang="en-US" dirty="0" smtClean="0"/>
                <a:t>(</a:t>
              </a:r>
              <a:r>
                <a:rPr lang="en-US" dirty="0"/>
                <a:t>X</a:t>
              </a:r>
              <a:r>
                <a:rPr lang="en-US" dirty="0" smtClean="0"/>
                <a:t>,</a:t>
              </a:r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31754" name="Text Box 31"/>
          <p:cNvSpPr txBox="1">
            <a:spLocks noChangeArrowheads="1"/>
          </p:cNvSpPr>
          <p:nvPr/>
        </p:nvSpPr>
        <p:spPr bwMode="auto">
          <a:xfrm>
            <a:off x="288925" y="27622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0</a:t>
            </a:r>
            <a:endParaRPr lang="en-US"/>
          </a:p>
        </p:txBody>
      </p:sp>
      <p:sp>
        <p:nvSpPr>
          <p:cNvPr id="31755" name="Text Box 32"/>
          <p:cNvSpPr txBox="1">
            <a:spLocks noChangeArrowheads="1"/>
          </p:cNvSpPr>
          <p:nvPr/>
        </p:nvSpPr>
        <p:spPr bwMode="auto">
          <a:xfrm>
            <a:off x="457200" y="41910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1295400" y="5091440"/>
            <a:ext cx="341421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 err="1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linearizability</a:t>
            </a:r>
            <a:r>
              <a:rPr lang="en-US" sz="2800" b="0" i="0" dirty="0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>
              <a:defRPr/>
            </a:pPr>
            <a:r>
              <a:rPr lang="en-US" sz="2800" dirty="0" smtClean="0">
                <a:latin typeface="Tw Cen MT" pitchFamily="-84" charset="0"/>
                <a:ea typeface="ＭＳ Ｐゴシック" pitchFamily="-84" charset="-128"/>
                <a:cs typeface="ＭＳ Ｐゴシック" pitchFamily="-84" charset="-128"/>
              </a:rPr>
              <a:t>sequential consistency?</a:t>
            </a:r>
            <a:endParaRPr lang="en-US" sz="2800" b="0" i="0" dirty="0">
              <a:latin typeface="Tw Cen MT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6343" y="6533118"/>
            <a:ext cx="2654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from Prof. Welch’s slides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34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2 </a:t>
            </a:r>
            <a:r>
              <a:rPr lang="en-US" dirty="0" smtClean="0">
                <a:solidFill>
                  <a:srgbClr val="FF0000"/>
                </a:solidFill>
              </a:rPr>
              <a:t>achieves</a:t>
            </a:r>
            <a:r>
              <a:rPr lang="en-US" dirty="0" smtClean="0"/>
              <a:t> sequential consistency</a:t>
            </a:r>
          </a:p>
          <a:p>
            <a:pPr lvl="1"/>
            <a:r>
              <a:rPr lang="en-US" dirty="0" smtClean="0"/>
              <a:t>That is, all executions that result when using algorithm 2 satisfy sequential consistency</a:t>
            </a:r>
          </a:p>
          <a:p>
            <a:pPr lvl="1"/>
            <a:endParaRPr lang="en-US" dirty="0"/>
          </a:p>
          <a:p>
            <a:pPr marL="514350" indent="-457200"/>
            <a:r>
              <a:rPr lang="en-US" dirty="0" smtClean="0"/>
              <a:t>Algorithm 3 achieves </a:t>
            </a:r>
            <a:r>
              <a:rPr lang="en-US" dirty="0" err="1" smtClean="0"/>
              <a:t>linearizability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11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94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Happened-Before for Shared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72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O</a:t>
            </a:r>
            <a:r>
              <a:rPr lang="en-US" baseline="-25000" dirty="0" smtClean="0"/>
              <a:t>1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 at the same process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</a:t>
            </a:r>
            <a:r>
              <a:rPr lang="en-US" baseline="-25000" dirty="0" smtClean="0"/>
              <a:t>1</a:t>
            </a:r>
            <a:r>
              <a:rPr lang="en-US" dirty="0" smtClean="0"/>
              <a:t> &lt; O</a:t>
            </a:r>
            <a:r>
              <a:rPr lang="en-US" baseline="-25000" dirty="0" smtClean="0"/>
              <a:t>2</a:t>
            </a:r>
            <a:r>
              <a:rPr lang="en-US" dirty="0" smtClean="0"/>
              <a:t> : if O</a:t>
            </a:r>
            <a:r>
              <a:rPr lang="en-US" baseline="-25000" dirty="0" smtClean="0"/>
              <a:t>1</a:t>
            </a:r>
            <a:r>
              <a:rPr lang="en-US" dirty="0" smtClean="0"/>
              <a:t> completes at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sometime before 			  	 O</a:t>
            </a:r>
            <a:r>
              <a:rPr lang="en-US" baseline="-25000" dirty="0" smtClean="0"/>
              <a:t>2</a:t>
            </a:r>
            <a:r>
              <a:rPr lang="en-US" dirty="0" smtClean="0"/>
              <a:t> is invoked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60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Reads-From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Write operation W</a:t>
            </a:r>
          </a:p>
          <a:p>
            <a:r>
              <a:rPr lang="en-US" dirty="0" smtClean="0"/>
              <a:t>Read operation R</a:t>
            </a:r>
          </a:p>
          <a:p>
            <a:r>
              <a:rPr lang="en-US" dirty="0"/>
              <a:t>M</a:t>
            </a:r>
            <a:r>
              <a:rPr lang="en-US" dirty="0" smtClean="0"/>
              <a:t>ay be at same or different processes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 reads from W        </a:t>
            </a:r>
            <a:r>
              <a:rPr lang="en-US" dirty="0" smtClean="0"/>
              <a:t>W </a:t>
            </a:r>
            <a:r>
              <a:rPr lang="en-US" dirty="0" smtClean="0"/>
              <a:t>--&gt; </a:t>
            </a:r>
            <a:r>
              <a:rPr lang="en-US" dirty="0" smtClean="0"/>
              <a:t>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if R returns value written by 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(some ambiguity if same value written by multiple writes … assume unique values written)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922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Happened-Before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57" y="1600200"/>
            <a:ext cx="8554357" cy="4525963"/>
          </a:xfrm>
        </p:spPr>
        <p:txBody>
          <a:bodyPr/>
          <a:lstStyle/>
          <a:p>
            <a:r>
              <a:rPr lang="en-US" sz="2800" dirty="0" smtClean="0"/>
              <a:t>(Program order) </a:t>
            </a:r>
            <a:r>
              <a:rPr lang="en-US" dirty="0" smtClean="0"/>
              <a:t>If O</a:t>
            </a:r>
            <a:r>
              <a:rPr lang="en-US" baseline="-25000" dirty="0" smtClean="0"/>
              <a:t>1</a:t>
            </a:r>
            <a:r>
              <a:rPr lang="en-US" dirty="0" smtClean="0"/>
              <a:t> &lt; O</a:t>
            </a:r>
            <a:r>
              <a:rPr lang="en-US" baseline="-25000" dirty="0" smtClean="0"/>
              <a:t>2</a:t>
            </a:r>
            <a:r>
              <a:rPr lang="en-US" dirty="0" smtClean="0"/>
              <a:t> then O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O</a:t>
            </a:r>
            <a:r>
              <a:rPr lang="en-US" baseline="-25000" dirty="0" smtClean="0">
                <a:sym typeface="Wingdings"/>
              </a:rPr>
              <a:t>2</a:t>
            </a:r>
          </a:p>
          <a:p>
            <a:r>
              <a:rPr lang="en-US" sz="2800" dirty="0" smtClean="0">
                <a:sym typeface="Wingdings"/>
              </a:rPr>
              <a:t>(Reads-from) </a:t>
            </a:r>
            <a:r>
              <a:rPr lang="en-US" dirty="0" smtClean="0">
                <a:sym typeface="Wingdings"/>
              </a:rPr>
              <a:t>If O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--&gt; 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then O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 O</a:t>
            </a:r>
            <a:r>
              <a:rPr lang="en-US" baseline="-25000" dirty="0" smtClean="0">
                <a:sym typeface="Wingdings"/>
              </a:rPr>
              <a:t>2</a:t>
            </a:r>
          </a:p>
          <a:p>
            <a:r>
              <a:rPr lang="en-US" sz="2800" dirty="0" smtClean="0">
                <a:sym typeface="Wingdings"/>
              </a:rPr>
              <a:t>(Transitivity) </a:t>
            </a:r>
            <a:r>
              <a:rPr lang="en-US" dirty="0" smtClean="0">
                <a:sym typeface="Wingdings"/>
              </a:rPr>
              <a:t>If O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 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and 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 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the O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 O</a:t>
            </a:r>
            <a:r>
              <a:rPr lang="en-US" baseline="-25000" dirty="0" smtClean="0">
                <a:sym typeface="Wingdings"/>
              </a:rPr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43509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/>
          <p:cNvCxnSpPr/>
          <p:nvPr/>
        </p:nvCxnSpPr>
        <p:spPr>
          <a:xfrm>
            <a:off x="121032" y="133505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21032" y="384200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21032" y="262641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574029" y="262229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4552516" y="257041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186967" y="256052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186627" y="257535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694314" y="255887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2" name="Straight Connector 201"/>
          <p:cNvCxnSpPr>
            <a:stCxn id="200" idx="6"/>
          </p:cNvCxnSpPr>
          <p:nvPr/>
        </p:nvCxnSpPr>
        <p:spPr>
          <a:xfrm>
            <a:off x="7301927" y="2627235"/>
            <a:ext cx="1415447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98618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676044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2514515" y="1333762"/>
            <a:ext cx="1202817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412292" y="1280698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3680894" y="127081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5769200" y="133752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5747687" y="128564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0" name="Straight Connector 209"/>
          <p:cNvCxnSpPr>
            <a:stCxn id="213" idx="6"/>
          </p:cNvCxnSpPr>
          <p:nvPr/>
        </p:nvCxnSpPr>
        <p:spPr>
          <a:xfrm>
            <a:off x="333208" y="1327884"/>
            <a:ext cx="1293510" cy="1179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6382138" y="1275757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1923" y="3928011"/>
            <a:ext cx="199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217908" y="127599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1590281" y="12661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5" name="Straight Connector 214"/>
          <p:cNvCxnSpPr>
            <a:endCxn id="204" idx="2"/>
          </p:cNvCxnSpPr>
          <p:nvPr/>
        </p:nvCxnSpPr>
        <p:spPr>
          <a:xfrm>
            <a:off x="447888" y="3820590"/>
            <a:ext cx="1228156" cy="988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-44495" y="902921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7025208" y="2261813"/>
            <a:ext cx="1957978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2277409" y="937753"/>
            <a:ext cx="191060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5391326" y="908459"/>
            <a:ext cx="172109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48110" y="2622296"/>
            <a:ext cx="1721091" cy="335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9256" y="163286"/>
            <a:ext cx="1524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4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553431" y="4066510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Write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(X,2)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 Read</a:t>
            </a:r>
            <a:r>
              <a:rPr lang="en-US" sz="2400" baseline="-25000" dirty="0">
                <a:solidFill>
                  <a:srgbClr val="FF0000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(X,2)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6275" y="4608981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Write</a:t>
            </a:r>
            <a:r>
              <a:rPr lang="en-US" sz="2400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dirty="0" smtClean="0">
                <a:solidFill>
                  <a:srgbClr val="800000"/>
                </a:solidFill>
              </a:rPr>
              <a:t>(X,2)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 Read</a:t>
            </a:r>
            <a:r>
              <a:rPr lang="en-US" sz="2400" baseline="-25000" dirty="0">
                <a:solidFill>
                  <a:srgbClr val="800000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(X,5) ?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90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/>
          <p:cNvCxnSpPr/>
          <p:nvPr/>
        </p:nvCxnSpPr>
        <p:spPr>
          <a:xfrm>
            <a:off x="121032" y="133505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21032" y="384200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21032" y="262641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574029" y="262229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4552516" y="257041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186967" y="256052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186627" y="257535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694314" y="255887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2" name="Straight Connector 201"/>
          <p:cNvCxnSpPr>
            <a:stCxn id="200" idx="6"/>
          </p:cNvCxnSpPr>
          <p:nvPr/>
        </p:nvCxnSpPr>
        <p:spPr>
          <a:xfrm>
            <a:off x="7301927" y="2627235"/>
            <a:ext cx="1415447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98618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676044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2514515" y="1333762"/>
            <a:ext cx="1202817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412292" y="1280698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3680894" y="127081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5769200" y="133752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5747687" y="128564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0" name="Straight Connector 209"/>
          <p:cNvCxnSpPr>
            <a:stCxn id="213" idx="6"/>
          </p:cNvCxnSpPr>
          <p:nvPr/>
        </p:nvCxnSpPr>
        <p:spPr>
          <a:xfrm>
            <a:off x="333208" y="1327884"/>
            <a:ext cx="1293510" cy="1179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6382138" y="1275757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1923" y="3928011"/>
            <a:ext cx="199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217908" y="127599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1590281" y="12661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5" name="Straight Connector 214"/>
          <p:cNvCxnSpPr>
            <a:endCxn id="204" idx="2"/>
          </p:cNvCxnSpPr>
          <p:nvPr/>
        </p:nvCxnSpPr>
        <p:spPr>
          <a:xfrm>
            <a:off x="447888" y="3820590"/>
            <a:ext cx="1228156" cy="988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-44495" y="902921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7025208" y="2261813"/>
            <a:ext cx="1957978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2277409" y="937753"/>
            <a:ext cx="191060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5391326" y="908459"/>
            <a:ext cx="172109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48110" y="2622296"/>
            <a:ext cx="1721091" cy="335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9256" y="163286"/>
            <a:ext cx="1524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4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556275" y="5178124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Write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(X,2)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 Read</a:t>
            </a:r>
            <a:r>
              <a:rPr lang="en-US" sz="2400" baseline="-25000" dirty="0" smtClean="0">
                <a:solidFill>
                  <a:srgbClr val="008000"/>
                </a:solidFill>
                <a:sym typeface="Wingdings"/>
              </a:rPr>
              <a:t>2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(X,2) ?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9518" y="5692402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Write</a:t>
            </a:r>
            <a:r>
              <a:rPr lang="en-US" sz="2400" baseline="-25000" dirty="0">
                <a:solidFill>
                  <a:srgbClr val="3366FF"/>
                </a:solidFill>
              </a:rPr>
              <a:t>3</a:t>
            </a:r>
            <a:r>
              <a:rPr lang="en-US" sz="2400" dirty="0" smtClean="0">
                <a:solidFill>
                  <a:srgbClr val="3366FF"/>
                </a:solidFill>
              </a:rPr>
              <a:t>(X,5) 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 Read</a:t>
            </a:r>
            <a:r>
              <a:rPr lang="en-US" sz="2400" baseline="-25000" dirty="0" smtClean="0">
                <a:solidFill>
                  <a:srgbClr val="3366FF"/>
                </a:solidFill>
                <a:sym typeface="Wingdings"/>
              </a:rPr>
              <a:t>2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(X,5) ?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54468" y="4713696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Read</a:t>
            </a:r>
            <a:r>
              <a:rPr lang="en-US" sz="2400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(X,2)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 Write</a:t>
            </a:r>
            <a:r>
              <a:rPr lang="en-US" sz="2400" baseline="-25000" dirty="0" smtClean="0">
                <a:solidFill>
                  <a:srgbClr val="800000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(X,2) ?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6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4495" y="902921"/>
            <a:ext cx="9125996" cy="3394422"/>
            <a:chOff x="-44495" y="902921"/>
            <a:chExt cx="9125996" cy="3394421"/>
          </a:xfrm>
        </p:grpSpPr>
        <p:grpSp>
          <p:nvGrpSpPr>
            <p:cNvPr id="177" name="Group 176"/>
            <p:cNvGrpSpPr/>
            <p:nvPr/>
          </p:nvGrpSpPr>
          <p:grpSpPr>
            <a:xfrm>
              <a:off x="-44495" y="902921"/>
              <a:ext cx="9125996" cy="3394421"/>
              <a:chOff x="-552437" y="394873"/>
              <a:chExt cx="10052037" cy="3738871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>
                <a:off x="-370114" y="870857"/>
                <a:ext cx="98697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>
                <a:endCxn id="193" idx="2"/>
              </p:cNvCxnSpPr>
              <p:nvPr/>
            </p:nvCxnSpPr>
            <p:spPr>
              <a:xfrm>
                <a:off x="562424" y="870857"/>
                <a:ext cx="5851076" cy="140335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 flipV="1">
                <a:off x="714816" y="870857"/>
                <a:ext cx="3748315" cy="277222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>
                <a:off x="562424" y="870857"/>
                <a:ext cx="5442862" cy="277222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endCxn id="192" idx="3"/>
              </p:cNvCxnSpPr>
              <p:nvPr/>
            </p:nvCxnSpPr>
            <p:spPr>
              <a:xfrm flipV="1">
                <a:off x="714816" y="2333668"/>
                <a:ext cx="916683" cy="130941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-370114" y="3632199"/>
                <a:ext cx="98697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-370114" y="2293257"/>
                <a:ext cx="98697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extBox 184"/>
              <p:cNvSpPr txBox="1"/>
              <p:nvPr/>
            </p:nvSpPr>
            <p:spPr>
              <a:xfrm>
                <a:off x="-157124" y="900668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 smtClean="0">
                    <a:latin typeface="Times"/>
                    <a:cs typeface="Times"/>
                  </a:rPr>
                  <a:t>1</a:t>
                </a:r>
                <a:r>
                  <a:rPr lang="en-US" dirty="0" smtClean="0">
                    <a:latin typeface="Times"/>
                    <a:cs typeface="Times"/>
                  </a:rPr>
                  <a:t>:= 2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4414129" y="870857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 smtClean="0">
                    <a:latin typeface="Times"/>
                    <a:cs typeface="Times"/>
                  </a:rPr>
                  <a:t>1</a:t>
                </a:r>
                <a:r>
                  <a:rPr lang="en-US" dirty="0" smtClean="0">
                    <a:latin typeface="Times"/>
                    <a:cs typeface="Times"/>
                  </a:rPr>
                  <a:t>:= 5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697211" y="1923925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2</a:t>
                </a:r>
                <a:r>
                  <a:rPr lang="en-US" dirty="0" smtClean="0">
                    <a:latin typeface="Times"/>
                    <a:cs typeface="Times"/>
                  </a:rPr>
                  <a:t>:= 5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6400800" y="1873126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2</a:t>
                </a:r>
                <a:r>
                  <a:rPr lang="en-US" dirty="0" smtClean="0">
                    <a:latin typeface="Times"/>
                    <a:cs typeface="Times"/>
                  </a:rPr>
                  <a:t>:= 2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-4590" y="3239282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3</a:t>
                </a:r>
                <a:r>
                  <a:rPr lang="en-US" dirty="0" smtClean="0">
                    <a:latin typeface="Times"/>
                    <a:cs typeface="Times"/>
                  </a:rPr>
                  <a:t>:= 5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6005286" y="3239282"/>
                <a:ext cx="7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/>
                    <a:cs typeface="Times"/>
                  </a:rPr>
                  <a:t>X</a:t>
                </a:r>
                <a:r>
                  <a:rPr lang="en-US" baseline="-25000" dirty="0">
                    <a:latin typeface="Times"/>
                    <a:cs typeface="Times"/>
                  </a:rPr>
                  <a:t>3</a:t>
                </a:r>
                <a:r>
                  <a:rPr lang="en-US" dirty="0" smtClean="0">
                    <a:latin typeface="Times"/>
                    <a:cs typeface="Times"/>
                  </a:rPr>
                  <a:t>:= 2</a:t>
                </a:r>
                <a:endParaRPr lang="en-US" dirty="0">
                  <a:latin typeface="Times"/>
                  <a:cs typeface="Times"/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4407742" y="82005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1612900" y="223610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6413500" y="221705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979886" y="3555999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1469691" y="1168400"/>
                <a:ext cx="12146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Write(X,2)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771402" y="2691899"/>
                <a:ext cx="12146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Times"/>
                    <a:cs typeface="Times"/>
                  </a:rPr>
                  <a:t>Write(X,5)</a:t>
                </a:r>
                <a:endParaRPr lang="en-US" i="1" dirty="0">
                  <a:latin typeface="Times"/>
                  <a:cs typeface="Times"/>
                </a:endParaRPr>
              </a:p>
            </p:txBody>
          </p:sp>
          <p:cxnSp>
            <p:nvCxnSpPr>
              <p:cNvPr id="197" name="Straight Connector 196"/>
              <p:cNvCxnSpPr/>
              <p:nvPr/>
            </p:nvCxnSpPr>
            <p:spPr>
              <a:xfrm>
                <a:off x="4534742" y="2288720"/>
                <a:ext cx="695844" cy="0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/>
              <p:nvPr/>
            </p:nvSpPr>
            <p:spPr>
              <a:xfrm>
                <a:off x="4511046" y="2231570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5209877" y="2220684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7412448" y="2237012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9073124" y="221886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02" name="Straight Connector 201"/>
              <p:cNvCxnSpPr>
                <a:stCxn id="200" idx="6"/>
              </p:cNvCxnSpPr>
              <p:nvPr/>
            </p:nvCxnSpPr>
            <p:spPr>
              <a:xfrm>
                <a:off x="7539448" y="2294162"/>
                <a:ext cx="1559076" cy="1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val 202"/>
              <p:cNvSpPr/>
              <p:nvPr/>
            </p:nvSpPr>
            <p:spPr>
              <a:xfrm>
                <a:off x="-174507" y="356234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342690" y="356234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05" name="Straight Connector 204"/>
              <p:cNvCxnSpPr/>
              <p:nvPr/>
            </p:nvCxnSpPr>
            <p:spPr>
              <a:xfrm>
                <a:off x="2266243" y="869434"/>
                <a:ext cx="1324870" cy="0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Oval 205"/>
              <p:cNvSpPr/>
              <p:nvPr/>
            </p:nvSpPr>
            <p:spPr>
              <a:xfrm>
                <a:off x="2153647" y="810985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550978" y="80009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>
                <a:off x="5851190" y="873578"/>
                <a:ext cx="695844" cy="0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Oval 208"/>
              <p:cNvSpPr/>
              <p:nvPr/>
            </p:nvSpPr>
            <p:spPr>
              <a:xfrm>
                <a:off x="5827494" y="816428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10" name="Straight Connector 209"/>
              <p:cNvCxnSpPr>
                <a:stCxn id="213" idx="6"/>
              </p:cNvCxnSpPr>
              <p:nvPr/>
            </p:nvCxnSpPr>
            <p:spPr>
              <a:xfrm>
                <a:off x="-136407" y="862959"/>
                <a:ext cx="1424766" cy="1299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Oval 210"/>
              <p:cNvSpPr/>
              <p:nvPr/>
            </p:nvSpPr>
            <p:spPr>
              <a:xfrm>
                <a:off x="6526325" y="805542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-435220" y="3726934"/>
                <a:ext cx="2193502" cy="406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Write(X,5)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()</a:t>
                </a:r>
                <a:endParaRPr lang="en-US" dirty="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-263407" y="805809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1248224" y="794923"/>
                <a:ext cx="127000" cy="114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cxnSp>
            <p:nvCxnSpPr>
              <p:cNvPr id="215" name="Straight Connector 214"/>
              <p:cNvCxnSpPr>
                <a:endCxn id="204" idx="2"/>
              </p:cNvCxnSpPr>
              <p:nvPr/>
            </p:nvCxnSpPr>
            <p:spPr>
              <a:xfrm>
                <a:off x="-10091" y="3608613"/>
                <a:ext cx="1352781" cy="10886"/>
              </a:xfrm>
              <a:prstGeom prst="line">
                <a:avLst/>
              </a:prstGeom>
              <a:ln w="57150" cmpd="sng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Oval 215"/>
              <p:cNvSpPr/>
              <p:nvPr/>
            </p:nvSpPr>
            <p:spPr>
              <a:xfrm>
                <a:off x="127842" y="807108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98924" y="813707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-552437" y="394873"/>
                <a:ext cx="2250982" cy="406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Write(X,2</a:t>
                </a:r>
                <a:r>
                  <a:rPr lang="en-US" smtClean="0"/>
                  <a:t>) 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()</a:t>
                </a:r>
                <a:endParaRPr lang="en-US" dirty="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727659" y="3571420"/>
                <a:ext cx="127000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/>
                  <a:cs typeface="Times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234649" y="1891659"/>
                <a:ext cx="2156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Read(X)  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(X,2)</a:t>
                </a:r>
                <a:endParaRPr lang="en-US" dirty="0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2005077" y="433240"/>
                <a:ext cx="2104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Read(X)     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(X,2)</a:t>
                </a:r>
                <a:endParaRPr lang="en-US" dirty="0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5434972" y="400973"/>
                <a:ext cx="1895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Read(X)   </a:t>
                </a:r>
                <a:r>
                  <a:rPr lang="en-US" dirty="0" err="1" smtClean="0"/>
                  <a:t>Ack</a:t>
                </a:r>
                <a:r>
                  <a:rPr lang="en-US" dirty="0" smtClean="0"/>
                  <a:t>(X,5)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48110" y="2622295"/>
              <a:ext cx="1721091" cy="33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(X,5)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25922" y="5542643"/>
            <a:ext cx="36868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1: Algorithm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79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Straight Connector 177"/>
          <p:cNvCxnSpPr/>
          <p:nvPr/>
        </p:nvCxnSpPr>
        <p:spPr>
          <a:xfrm>
            <a:off x="121032" y="133505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121032" y="384200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121032" y="2626414"/>
            <a:ext cx="89604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4574029" y="262229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Oval 197"/>
          <p:cNvSpPr/>
          <p:nvPr/>
        </p:nvSpPr>
        <p:spPr>
          <a:xfrm>
            <a:off x="4552516" y="257041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186967" y="256052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186627" y="257535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694314" y="255887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2" name="Straight Connector 201"/>
          <p:cNvCxnSpPr>
            <a:stCxn id="200" idx="6"/>
          </p:cNvCxnSpPr>
          <p:nvPr/>
        </p:nvCxnSpPr>
        <p:spPr>
          <a:xfrm>
            <a:off x="7301927" y="2627235"/>
            <a:ext cx="1415447" cy="1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Oval 202"/>
          <p:cNvSpPr/>
          <p:nvPr/>
        </p:nvSpPr>
        <p:spPr>
          <a:xfrm>
            <a:off x="298618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676044" y="377858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2514515" y="1333762"/>
            <a:ext cx="1202817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412292" y="1280698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3680894" y="1270815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>
            <a:off x="5769200" y="1337525"/>
            <a:ext cx="631740" cy="0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5747687" y="1285640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0" name="Straight Connector 209"/>
          <p:cNvCxnSpPr>
            <a:stCxn id="213" idx="6"/>
          </p:cNvCxnSpPr>
          <p:nvPr/>
        </p:nvCxnSpPr>
        <p:spPr>
          <a:xfrm>
            <a:off x="333208" y="1327884"/>
            <a:ext cx="1293510" cy="1179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6382138" y="1275757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1923" y="3928011"/>
            <a:ext cx="199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Write(X,5)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13" name="Oval 212"/>
          <p:cNvSpPr/>
          <p:nvPr/>
        </p:nvSpPr>
        <p:spPr>
          <a:xfrm>
            <a:off x="217908" y="1275999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1590281" y="1266116"/>
            <a:ext cx="115300" cy="10377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/>
              <a:cs typeface="Times"/>
            </a:endParaRPr>
          </a:p>
        </p:txBody>
      </p:sp>
      <p:cxnSp>
        <p:nvCxnSpPr>
          <p:cNvPr id="215" name="Straight Connector 214"/>
          <p:cNvCxnSpPr>
            <a:endCxn id="204" idx="2"/>
          </p:cNvCxnSpPr>
          <p:nvPr/>
        </p:nvCxnSpPr>
        <p:spPr>
          <a:xfrm>
            <a:off x="447888" y="3820590"/>
            <a:ext cx="1228156" cy="9883"/>
          </a:xfrm>
          <a:prstGeom prst="line">
            <a:avLst/>
          </a:prstGeom>
          <a:ln w="57150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-44495" y="902921"/>
            <a:ext cx="20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Write(X,2)        </a:t>
            </a:r>
            <a:r>
              <a:rPr lang="en-US" dirty="0" err="1" smtClean="0"/>
              <a:t>Ack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220" name="TextBox 219"/>
          <p:cNvSpPr txBox="1"/>
          <p:nvPr/>
        </p:nvSpPr>
        <p:spPr>
          <a:xfrm>
            <a:off x="7025208" y="2261813"/>
            <a:ext cx="1957978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2277409" y="937753"/>
            <a:ext cx="191060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    </a:t>
            </a:r>
            <a:r>
              <a:rPr lang="en-US" dirty="0" err="1" smtClean="0"/>
              <a:t>Ack</a:t>
            </a:r>
            <a:r>
              <a:rPr lang="en-US" dirty="0" smtClean="0"/>
              <a:t>(X,2)</a:t>
            </a:r>
            <a:endParaRPr lang="en-US" dirty="0"/>
          </a:p>
        </p:txBody>
      </p:sp>
      <p:sp>
        <p:nvSpPr>
          <p:cNvPr id="222" name="TextBox 221"/>
          <p:cNvSpPr txBox="1"/>
          <p:nvPr/>
        </p:nvSpPr>
        <p:spPr>
          <a:xfrm>
            <a:off x="5391326" y="908459"/>
            <a:ext cx="1721091" cy="335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48110" y="2622296"/>
            <a:ext cx="1721091" cy="335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Read(X)    </a:t>
            </a:r>
            <a:r>
              <a:rPr lang="en-US" dirty="0" err="1" smtClean="0"/>
              <a:t>Ack</a:t>
            </a:r>
            <a:r>
              <a:rPr lang="en-US" dirty="0" smtClean="0"/>
              <a:t>(X,5)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9256" y="163286"/>
            <a:ext cx="1524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4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553431" y="4066510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Write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(X,5)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 Read</a:t>
            </a:r>
            <a:r>
              <a:rPr lang="en-US" sz="2400" baseline="-25000" dirty="0">
                <a:solidFill>
                  <a:srgbClr val="FF0000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(X,2) 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6275" y="4608981"/>
            <a:ext cx="3462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Read</a:t>
            </a:r>
            <a:r>
              <a:rPr lang="en-US" sz="2400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(X,2) 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 Read</a:t>
            </a:r>
            <a:r>
              <a:rPr lang="en-US" sz="2400" baseline="-25000" dirty="0">
                <a:solidFill>
                  <a:srgbClr val="800000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rgbClr val="800000"/>
                </a:solidFill>
                <a:sym typeface="Wingdings"/>
              </a:rPr>
              <a:t>(X,5) ?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45734" y="5179944"/>
            <a:ext cx="354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Write</a:t>
            </a:r>
            <a:r>
              <a:rPr lang="en-US" sz="2400" baseline="-25000" dirty="0">
                <a:solidFill>
                  <a:srgbClr val="3366FF"/>
                </a:solidFill>
              </a:rPr>
              <a:t>3</a:t>
            </a:r>
            <a:r>
              <a:rPr lang="en-US" sz="2400" dirty="0" smtClean="0">
                <a:solidFill>
                  <a:srgbClr val="3366FF"/>
                </a:solidFill>
              </a:rPr>
              <a:t>(X,5) 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 Read</a:t>
            </a:r>
            <a:r>
              <a:rPr lang="en-US" sz="2400" baseline="-25000" dirty="0" smtClean="0">
                <a:solidFill>
                  <a:srgbClr val="3366FF"/>
                </a:solidFill>
                <a:sym typeface="Wingdings"/>
              </a:rPr>
              <a:t>2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(X,2) ?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6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426" y="481193"/>
            <a:ext cx="9293739" cy="3699514"/>
            <a:chOff x="-667421" y="5077565"/>
            <a:chExt cx="10236802" cy="407492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485098" y="58896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599832" y="5892322"/>
              <a:ext cx="2346568" cy="276950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447440" y="5889601"/>
              <a:ext cx="5442862" cy="27722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endCxn id="15" idx="3"/>
            </p:cNvCxnSpPr>
            <p:nvPr/>
          </p:nvCxnSpPr>
          <p:spPr>
            <a:xfrm flipV="1">
              <a:off x="599832" y="7352412"/>
              <a:ext cx="916683" cy="13094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85098" y="8650943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85098" y="73120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50198" y="5828679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2694" y="582414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2227" y="7222068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98066" y="727313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35994" y="825802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90302" y="8258023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497916" y="72548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231866" y="725031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64902" y="8574743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9665" y="6075438"/>
              <a:ext cx="121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Write(X,2)</a:t>
              </a:r>
              <a:endParaRPr lang="en-US" i="1" dirty="0">
                <a:latin typeface="Times"/>
                <a:cs typeface="Time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4529" y="7938989"/>
              <a:ext cx="1214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Write(X,5)</a:t>
              </a:r>
              <a:endParaRPr lang="en-US" i="1" dirty="0">
                <a:latin typeface="Times"/>
                <a:cs typeface="Time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96158" y="7307464"/>
              <a:ext cx="695844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072462" y="7250314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771293" y="7239428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68964" y="725575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958140" y="723761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8008749" y="7312907"/>
              <a:ext cx="974791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609" y="858109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676706" y="8570207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4846672" y="5889335"/>
              <a:ext cx="588301" cy="1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734076" y="58435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445607" y="5832700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426490" y="5892322"/>
              <a:ext cx="695844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8402794" y="5835172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3" name="Straight Connector 32"/>
            <p:cNvCxnSpPr>
              <a:stCxn id="36" idx="6"/>
              <a:endCxn id="37" idx="2"/>
            </p:cNvCxnSpPr>
            <p:nvPr/>
          </p:nvCxnSpPr>
          <p:spPr>
            <a:xfrm flipV="1">
              <a:off x="-251391" y="5870941"/>
              <a:ext cx="4379809" cy="10762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9101625" y="58242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550204" y="8745676"/>
              <a:ext cx="5929743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Write(X,5)        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378391" y="582455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128418" y="5813791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8" name="Straight Connector 37"/>
            <p:cNvCxnSpPr>
              <a:endCxn id="27" idx="2"/>
            </p:cNvCxnSpPr>
            <p:nvPr/>
          </p:nvCxnSpPr>
          <p:spPr>
            <a:xfrm flipV="1">
              <a:off x="127842" y="8627357"/>
              <a:ext cx="4548864" cy="34472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10470" y="5802905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83940" y="58324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667421" y="5451717"/>
              <a:ext cx="5412418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Write(X,2)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87275" y="85901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25512" y="6897578"/>
              <a:ext cx="1895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(X,5)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38762" y="6910403"/>
              <a:ext cx="2030619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63158" y="5896342"/>
              <a:ext cx="1791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48648" y="5419717"/>
              <a:ext cx="1973138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98500" y="7838127"/>
              <a:ext cx="2603500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300053" y="85901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98923" y="5077565"/>
              <a:ext cx="3179055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867040" y="5806800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10940" y="5876901"/>
              <a:ext cx="6720926" cy="14178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85530" y="4622246"/>
            <a:ext cx="84323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2: Algorithm 2</a:t>
            </a:r>
          </a:p>
          <a:p>
            <a:endParaRPr lang="en-US" sz="3200" dirty="0"/>
          </a:p>
          <a:p>
            <a:r>
              <a:rPr lang="en-US" sz="3200" dirty="0" smtClean="0"/>
              <a:t>The figure shows the time at which the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otally-ordered multicast messages are </a:t>
            </a:r>
            <a:r>
              <a:rPr lang="en-US" sz="3200" i="1" dirty="0" smtClean="0"/>
              <a:t>delivered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1576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20599"/>
            <a:ext cx="9180559" cy="3724689"/>
            <a:chOff x="-612754" y="9850436"/>
            <a:chExt cx="10112137" cy="410265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472398" y="106902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612532" y="10692922"/>
              <a:ext cx="2346568" cy="276950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460140" y="10690201"/>
              <a:ext cx="5442862" cy="27722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endCxn id="15" idx="3"/>
            </p:cNvCxnSpPr>
            <p:nvPr/>
          </p:nvCxnSpPr>
          <p:spPr>
            <a:xfrm flipV="1">
              <a:off x="612532" y="12153012"/>
              <a:ext cx="916683" cy="13094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472398" y="13451543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472398" y="12112601"/>
              <a:ext cx="986971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667798" y="10629280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75394" y="1062474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 smtClean="0">
                  <a:latin typeface="Times"/>
                  <a:cs typeface="Times"/>
                </a:rPr>
                <a:t>1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4927" y="12022669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6866" y="1207373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48694" y="1305862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5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03002" y="13058625"/>
              <a:ext cx="795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3</a:t>
              </a:r>
              <a:r>
                <a:rPr lang="en-US" dirty="0" smtClean="0">
                  <a:latin typeface="Times"/>
                  <a:cs typeface="Times"/>
                </a:rPr>
                <a:t>:= 2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510616" y="120554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520666" y="1205091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877602" y="13375343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2365" y="10876039"/>
              <a:ext cx="121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Write(X,2)</a:t>
              </a:r>
              <a:endParaRPr lang="en-US" i="1" dirty="0">
                <a:latin typeface="Times"/>
                <a:cs typeface="Time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7229" y="12739591"/>
              <a:ext cx="1214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"/>
                  <a:cs typeface="Times"/>
                </a:rPr>
                <a:t>Write(X,5)</a:t>
              </a:r>
              <a:endParaRPr lang="en-US" i="1" dirty="0">
                <a:latin typeface="Times"/>
                <a:cs typeface="Times"/>
              </a:endParaRPr>
            </a:p>
          </p:txBody>
        </p:sp>
        <p:cxnSp>
          <p:nvCxnSpPr>
            <p:cNvPr id="20" name="Straight Connector 19"/>
            <p:cNvCxnSpPr>
              <a:stCxn id="21" idx="2"/>
            </p:cNvCxnSpPr>
            <p:nvPr/>
          </p:nvCxnSpPr>
          <p:spPr>
            <a:xfrm>
              <a:off x="3788340" y="12118470"/>
              <a:ext cx="910040" cy="1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788340" y="12061320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703071" y="12050434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881664" y="1205635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970840" y="1203821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8021449" y="12113507"/>
              <a:ext cx="974791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-111691" y="1338169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689406" y="13370807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28" name="Straight Connector 27"/>
            <p:cNvCxnSpPr>
              <a:endCxn id="30" idx="2"/>
            </p:cNvCxnSpPr>
            <p:nvPr/>
          </p:nvCxnSpPr>
          <p:spPr>
            <a:xfrm>
              <a:off x="5964272" y="10689937"/>
              <a:ext cx="929135" cy="513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5851676" y="106441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893407" y="10633300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1" name="Straight Connector 30"/>
            <p:cNvCxnSpPr>
              <a:stCxn id="32" idx="6"/>
            </p:cNvCxnSpPr>
            <p:nvPr/>
          </p:nvCxnSpPr>
          <p:spPr>
            <a:xfrm>
              <a:off x="7996394" y="10692922"/>
              <a:ext cx="960840" cy="0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7869394" y="10635772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3" name="Straight Connector 32"/>
            <p:cNvCxnSpPr>
              <a:stCxn id="36" idx="6"/>
              <a:endCxn id="37" idx="2"/>
            </p:cNvCxnSpPr>
            <p:nvPr/>
          </p:nvCxnSpPr>
          <p:spPr>
            <a:xfrm flipV="1">
              <a:off x="-238691" y="10671541"/>
              <a:ext cx="5484709" cy="10762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9114325" y="10624886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537505" y="13546278"/>
              <a:ext cx="5929743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Write(X,5)        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365691" y="10625153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246018" y="10614391"/>
              <a:ext cx="127000" cy="114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38" name="Straight Connector 37"/>
            <p:cNvCxnSpPr>
              <a:endCxn id="27" idx="2"/>
            </p:cNvCxnSpPr>
            <p:nvPr/>
          </p:nvCxnSpPr>
          <p:spPr>
            <a:xfrm flipV="1">
              <a:off x="2609" y="13427957"/>
              <a:ext cx="4686797" cy="23586"/>
            </a:xfrm>
            <a:prstGeom prst="line">
              <a:avLst/>
            </a:prstGeom>
            <a:ln w="57150" cmpd="sng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4728070" y="10603505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6640" y="106330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612754" y="10252317"/>
              <a:ext cx="6562030" cy="40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Write(X,2)                                                                                 </a:t>
              </a:r>
              <a:r>
                <a:rPr lang="en-US" dirty="0" err="1" smtClean="0"/>
                <a:t>Ack</a:t>
              </a:r>
              <a:r>
                <a:rPr lang="en-US" dirty="0" smtClean="0"/>
                <a:t>()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99975" y="133907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66262" y="11738041"/>
              <a:ext cx="1895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(X,5)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51464" y="12117403"/>
              <a:ext cx="1947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93458" y="10696942"/>
              <a:ext cx="1791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88059" y="10274854"/>
              <a:ext cx="184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Read(X)   </a:t>
              </a:r>
              <a:r>
                <a:rPr lang="en-US" dirty="0" err="1" smtClean="0"/>
                <a:t>Ack</a:t>
              </a:r>
              <a:r>
                <a:rPr lang="en-US" dirty="0" smtClean="0"/>
                <a:t>(X,2)</a:t>
              </a: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11200" y="12638727"/>
              <a:ext cx="2603500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312753" y="1339076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11623" y="9878165"/>
              <a:ext cx="4292083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879740" y="10607400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523640" y="10677501"/>
              <a:ext cx="6023394" cy="14282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4015321" y="11222962"/>
              <a:ext cx="559225" cy="904152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54" idx="1"/>
            </p:cNvCxnSpPr>
            <p:nvPr/>
          </p:nvCxnSpPr>
          <p:spPr>
            <a:xfrm>
              <a:off x="4004083" y="12055451"/>
              <a:ext cx="1332794" cy="139609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985484" y="12038712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249642" y="13401046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56" name="Straight Arrow Connector 55"/>
            <p:cNvCxnSpPr>
              <a:stCxn id="54" idx="2"/>
            </p:cNvCxnSpPr>
            <p:nvPr/>
          </p:nvCxnSpPr>
          <p:spPr>
            <a:xfrm flipV="1">
              <a:off x="3985484" y="10692922"/>
              <a:ext cx="360462" cy="140294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4279382" y="10589649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125229" y="9890084"/>
              <a:ext cx="560821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119575" y="9850436"/>
              <a:ext cx="838566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061729" y="106224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612790" y="10646799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8056074" y="1064785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8884880" y="10616205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6150629" y="10705001"/>
              <a:ext cx="1505085" cy="140073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5"/>
            </p:cNvCxnSpPr>
            <p:nvPr/>
          </p:nvCxnSpPr>
          <p:spPr>
            <a:xfrm>
              <a:off x="6170130" y="10720012"/>
              <a:ext cx="2169164" cy="27315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2" idx="5"/>
              <a:endCxn id="77" idx="1"/>
            </p:cNvCxnSpPr>
            <p:nvPr/>
          </p:nvCxnSpPr>
          <p:spPr>
            <a:xfrm>
              <a:off x="8164475" y="10745412"/>
              <a:ext cx="1019249" cy="133798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2" idx="4"/>
            </p:cNvCxnSpPr>
            <p:nvPr/>
          </p:nvCxnSpPr>
          <p:spPr>
            <a:xfrm>
              <a:off x="8119574" y="10762151"/>
              <a:ext cx="1109051" cy="267669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8097994" y="10644186"/>
              <a:ext cx="431800" cy="146932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8097994" y="12153012"/>
              <a:ext cx="872846" cy="128583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266034" y="13401046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8494634" y="1060712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907340" y="13388471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056074" y="12069963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177825" y="13391284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8143639" y="11283471"/>
              <a:ext cx="715841" cy="787417"/>
            </a:xfrm>
            <a:custGeom>
              <a:avLst/>
              <a:gdLst>
                <a:gd name="connsiteX0" fmla="*/ 0 w 2603500"/>
                <a:gd name="connsiteY0" fmla="*/ 787417 h 787417"/>
                <a:gd name="connsiteX1" fmla="*/ 1663700 w 2603500"/>
                <a:gd name="connsiteY1" fmla="*/ 17 h 787417"/>
                <a:gd name="connsiteX2" fmla="*/ 2603500 w 2603500"/>
                <a:gd name="connsiteY2" fmla="*/ 762017 h 7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3500" h="787417">
                  <a:moveTo>
                    <a:pt x="0" y="787417"/>
                  </a:moveTo>
                  <a:cubicBezTo>
                    <a:pt x="614891" y="395833"/>
                    <a:pt x="1229783" y="4250"/>
                    <a:pt x="1663700" y="17"/>
                  </a:cubicBezTo>
                  <a:cubicBezTo>
                    <a:pt x="2097617" y="-4216"/>
                    <a:pt x="2603500" y="762017"/>
                    <a:pt x="2603500" y="762017"/>
                  </a:cubicBezTo>
                </a:path>
              </a:pathLst>
            </a:cu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780340" y="12038712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165125" y="12066658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511046" y="12052908"/>
              <a:ext cx="1270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85530" y="4622246"/>
            <a:ext cx="84323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Figure 3: Algorithm 3</a:t>
            </a:r>
          </a:p>
          <a:p>
            <a:endParaRPr lang="en-US" sz="3200" dirty="0"/>
          </a:p>
          <a:p>
            <a:r>
              <a:rPr lang="en-US" sz="3200" dirty="0" smtClean="0"/>
              <a:t>The figure shows the time at which the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otally-ordered multicast messages are </a:t>
            </a:r>
            <a:r>
              <a:rPr lang="en-US" sz="3200" i="1" dirty="0" smtClean="0"/>
              <a:t>delivered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1576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1417</Words>
  <Application>Microsoft Macintosh PowerPoint</Application>
  <PresentationFormat>On-screen Show (4:3)</PresentationFormat>
  <Paragraphs>371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ＭＳ Ｐゴシック</vt:lpstr>
      <vt:lpstr>Times</vt:lpstr>
      <vt:lpstr>Tw Cen MT</vt:lpstr>
      <vt:lpstr>Wingdings</vt:lpstr>
      <vt:lpstr>Office Theme</vt:lpstr>
      <vt:lpstr>Shared Memory Consistency Models</vt:lpstr>
      <vt:lpstr>PowerPoint Presentation</vt:lpstr>
      <vt:lpstr>PowerPoint Presentation</vt:lpstr>
      <vt:lpstr>Algorithm 1</vt:lpstr>
      <vt:lpstr>PowerPoint Presentation</vt:lpstr>
      <vt:lpstr>Algorithm 2</vt:lpstr>
      <vt:lpstr>PowerPoint Presentation</vt:lpstr>
      <vt:lpstr>Algorithm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Consistency Model</vt:lpstr>
      <vt:lpstr>Linearizability</vt:lpstr>
      <vt:lpstr>Linearizability</vt:lpstr>
      <vt:lpstr>Linearization Points</vt:lpstr>
      <vt:lpstr>PowerPoint Presentation</vt:lpstr>
      <vt:lpstr>PowerPoint Presentation</vt:lpstr>
      <vt:lpstr>PowerPoint Presentation</vt:lpstr>
      <vt:lpstr>PowerPoint Presentation</vt:lpstr>
      <vt:lpstr>Linearizability</vt:lpstr>
      <vt:lpstr>Sequential Consistency</vt:lpstr>
      <vt:lpstr>Sequential Consistency</vt:lpstr>
      <vt:lpstr>PowerPoint Presentation</vt:lpstr>
      <vt:lpstr>Sequential Consistency</vt:lpstr>
      <vt:lpstr>Sequential Consistency</vt:lpstr>
      <vt:lpstr>Example 1</vt:lpstr>
      <vt:lpstr>Example 2</vt:lpstr>
      <vt:lpstr>Example 3</vt:lpstr>
      <vt:lpstr>Implementation</vt:lpstr>
      <vt:lpstr>Happened-Before for Shared Memory</vt:lpstr>
      <vt:lpstr>Program Order</vt:lpstr>
      <vt:lpstr>Reads-From</vt:lpstr>
      <vt:lpstr>Happened-Before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Nitin Vaidya</dc:creator>
  <cp:lastModifiedBy>Microsoft Office User</cp:lastModifiedBy>
  <cp:revision>128</cp:revision>
  <dcterms:created xsi:type="dcterms:W3CDTF">2015-09-27T21:22:43Z</dcterms:created>
  <dcterms:modified xsi:type="dcterms:W3CDTF">2018-02-13T01:46:00Z</dcterms:modified>
</cp:coreProperties>
</file>