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258" r:id="rId2"/>
    <p:sldId id="385" r:id="rId3"/>
    <p:sldId id="731" r:id="rId4"/>
    <p:sldId id="657" r:id="rId5"/>
    <p:sldId id="658" r:id="rId6"/>
    <p:sldId id="659" r:id="rId7"/>
    <p:sldId id="660" r:id="rId8"/>
    <p:sldId id="661" r:id="rId9"/>
    <p:sldId id="662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728" r:id="rId27"/>
    <p:sldId id="729" r:id="rId28"/>
    <p:sldId id="732" r:id="rId29"/>
    <p:sldId id="685" r:id="rId30"/>
    <p:sldId id="686" r:id="rId31"/>
    <p:sldId id="687" r:id="rId32"/>
    <p:sldId id="6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121" d="100"/>
          <a:sy n="121" d="100"/>
        </p:scale>
        <p:origin x="-125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48ED34-59BE-49BE-9273-C5C70DAC7060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E5CB7-890F-43DE-8784-066A368F452C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00F2A5-5D31-4FDC-B94C-86506F38B8D5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CC0248-D370-4F3F-A7DE-74DC67943A7C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EE2D0-8259-4DE5-ACF7-33F2F055B6F5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A70592-96B7-4C68-8931-967BE80C53E9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519CFD-2249-4028-846A-5F16BA203D4E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DBA99B-9409-42AB-BF13-0B94E8FF46B5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423C46-8A16-4BD4-83EC-C745545EAA6A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B4EDD-7ED7-4E9C-A2C6-150C6A029D0B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6A802D-C7BB-4E47-8B66-01C3D27108FA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024B85-BE34-4FA1-8277-FD04698FB953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C06D8D-4E0B-4410-90D3-ED93E2C25ADB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F055E0-DA7C-456D-AE46-8FB853FAAD1B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D01178-3C0D-4F78-ADBE-67610DC5F785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4EFF94-0674-4569-A42E-B01311229167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27FD8-1970-45D1-B759-AF24BA1E0A41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D7977-780F-42B0-87FB-E4F34F53EC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764DBF-4E27-43B0-A487-78FDFF9794FC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DB5CEB7-B106-4467-BD6E-E602FD4A3E31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548E60-C96E-4A83-96C4-C04E7CE4AEC5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191D2-D37C-4FD8-B477-B982A7A5611C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FAFDB3-F0CC-493C-B48E-C81362B041A2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DD7DAA-FC24-4192-A923-ABAD340D753E}" type="slidenum">
              <a:rPr lang="en-US" sz="1200" smtClean="0"/>
              <a:pPr eaLnBrk="1" hangingPunct="1"/>
              <a:t>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741675-B18D-45F8-8F1A-20274454E102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F3DBF-5E68-4715-9275-977EC84BF3A8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333 </a:t>
            </a:r>
            <a:br>
              <a:rPr lang="en-US" altLang="en-US" dirty="0" smtClean="0"/>
            </a:br>
            <a:r>
              <a:rPr lang="en-US" altLang="en-US" dirty="0" smtClean="0"/>
              <a:t>Renewable Energy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13: Per Unit, Power Flow 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Solution Procedure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Convert to per unit (p.u.) (many problems are already in per unit)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Solve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Convert back to actual as necessary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 Unit Example</a:t>
            </a:r>
          </a:p>
        </p:txBody>
      </p:sp>
      <p:pic>
        <p:nvPicPr>
          <p:cNvPr id="58371" name="Picture 3" descr="Fig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3529" b="76768"/>
          <a:stretch>
            <a:fillRect/>
          </a:stretch>
        </p:blipFill>
        <p:spPr bwMode="auto">
          <a:xfrm>
            <a:off x="1066800" y="3429000"/>
            <a:ext cx="69484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81000" y="1285875"/>
            <a:ext cx="8001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Solve for the current, load voltage and load power </a:t>
            </a:r>
          </a:p>
          <a:p>
            <a:pPr>
              <a:defRPr/>
            </a:pPr>
            <a:r>
              <a:rPr lang="en-US" dirty="0">
                <a:latin typeface="+mn-lt"/>
              </a:rPr>
              <a:t>in the circuit shown below using per unit analysis </a:t>
            </a:r>
          </a:p>
          <a:p>
            <a:pPr>
              <a:defRPr/>
            </a:pPr>
            <a:r>
              <a:rPr lang="en-US" dirty="0">
                <a:latin typeface="+mn-lt"/>
              </a:rPr>
              <a:t>with an S</a:t>
            </a:r>
            <a:r>
              <a:rPr lang="en-US" baseline="-25000" dirty="0">
                <a:latin typeface="+mn-lt"/>
              </a:rPr>
              <a:t>B </a:t>
            </a:r>
            <a:r>
              <a:rPr lang="en-US" dirty="0">
                <a:latin typeface="+mn-lt"/>
              </a:rPr>
              <a:t>of 100 MVA, and voltage bases of </a:t>
            </a:r>
          </a:p>
          <a:p>
            <a:pPr>
              <a:defRPr/>
            </a:pPr>
            <a:r>
              <a:rPr lang="en-US" dirty="0">
                <a:latin typeface="+mn-lt"/>
              </a:rPr>
              <a:t>8 kV, 80 kV  and 16 kV.  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505200" y="5892800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Original Circuit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 Unit Example, cont’d</a:t>
            </a:r>
          </a:p>
        </p:txBody>
      </p:sp>
      <p:pic>
        <p:nvPicPr>
          <p:cNvPr id="2052" name="Picture 3" descr="Fig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5882" b="76768"/>
          <a:stretch>
            <a:fillRect/>
          </a:stretch>
        </p:blipFill>
        <p:spPr bwMode="auto">
          <a:xfrm>
            <a:off x="5029200" y="16002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1365250"/>
          <a:ext cx="4165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5" imgW="4165560" imgH="2971800" progId="Equation.DSMT4">
                  <p:embed/>
                </p:oleObj>
              </mc:Choice>
              <mc:Fallback>
                <p:oleObj name="Equation" r:id="rId5" imgW="4165560" imgH="297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65250"/>
                        <a:ext cx="4165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Fig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219200" y="4495800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03925" y="4714875"/>
            <a:ext cx="27781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Same circuit, with</a:t>
            </a:r>
          </a:p>
          <a:p>
            <a:pPr eaLnBrk="1" hangingPunct="1"/>
            <a:r>
              <a:rPr lang="en-US"/>
              <a:t>values expressed</a:t>
            </a:r>
          </a:p>
          <a:p>
            <a:pPr eaLnBrk="1" hangingPunct="1"/>
            <a:r>
              <a:rPr lang="en-US"/>
              <a:t>in per unit.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 Unit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96950" y="2882900"/>
          <a:ext cx="7518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Equation" r:id="rId4" imgW="7518240" imgH="3593880" progId="Equation.DSMT4">
                  <p:embed/>
                </p:oleObj>
              </mc:Choice>
              <mc:Fallback>
                <p:oleObj name="Equation" r:id="rId4" imgW="751824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882900"/>
                        <a:ext cx="75184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Fig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066800" y="1447800"/>
            <a:ext cx="3276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 Unit Example, cont’d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204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To convert back to actual values just multiply the</a:t>
            </a:r>
          </a:p>
          <a:p>
            <a:pPr eaLnBrk="1" hangingPunct="1"/>
            <a:r>
              <a:rPr lang="en-US"/>
              <a:t> per unit values by their per unit base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08050" y="2819400"/>
          <a:ext cx="80518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Equation" r:id="rId4" imgW="8051760" imgH="3377880" progId="Equation.DSMT4">
                  <p:embed/>
                </p:oleObj>
              </mc:Choice>
              <mc:Fallback>
                <p:oleObj name="Equation" r:id="rId4" imgW="8051760" imgH="337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819400"/>
                        <a:ext cx="80518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Phase Per Unit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001000" cy="1905000"/>
          </a:xfrm>
          <a:noFill/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Pick a </a:t>
            </a:r>
            <a:r>
              <a:rPr lang="en-US" dirty="0" smtClean="0">
                <a:solidFill>
                  <a:srgbClr val="FF3300"/>
                </a:solidFill>
              </a:rPr>
              <a:t>3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dirty="0" smtClean="0"/>
              <a:t> VA base for the entire system,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Pick a voltage base for each different voltage level, V</a:t>
            </a:r>
            <a:r>
              <a:rPr lang="en-US" baseline="-25000" dirty="0" smtClean="0"/>
              <a:t>B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3300"/>
                </a:solidFill>
              </a:rPr>
              <a:t>Voltages are line to line</a:t>
            </a:r>
            <a:r>
              <a:rPr lang="en-US" dirty="0" smtClean="0"/>
              <a:t>. 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Calculate the impedance base</a:t>
            </a:r>
          </a:p>
          <a:p>
            <a:pPr marL="533400" indent="-533400"/>
            <a:endParaRPr lang="en-US" baseline="-25000" dirty="0" smtClean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7431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Procedure is very similar to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except we use a 3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VA base, and use line to line voltage bases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378700" y="24384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2" name="Equation" r:id="rId4" imgW="520560" imgH="507960" progId="Equation.DSMT4">
                  <p:embed/>
                </p:oleObj>
              </mc:Choice>
              <mc:Fallback>
                <p:oleObj name="Equation" r:id="rId4" imgW="520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4384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1600200" y="4495800"/>
          <a:ext cx="5334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3" name="Equation" r:id="rId6" imgW="4940280" imgH="1079280" progId="Equation.DSMT4">
                  <p:embed/>
                </p:oleObj>
              </mc:Choice>
              <mc:Fallback>
                <p:oleObj name="Equation" r:id="rId6" imgW="494028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53340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5791200"/>
            <a:ext cx="8148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Exactly the same impedance bases as with single phase!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Phase Per Unit, cont'd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 startAt="4"/>
            </a:pPr>
            <a:r>
              <a:rPr lang="en-US" smtClean="0"/>
              <a:t>Calculate the current base, I</a:t>
            </a:r>
            <a:r>
              <a:rPr lang="en-US" baseline="-25000" smtClean="0"/>
              <a:t>B</a:t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r>
              <a:rPr lang="en-US" baseline="-25000" smtClean="0"/>
              <a:t/>
            </a:r>
            <a:br>
              <a:rPr lang="en-US" baseline="-25000" smtClean="0"/>
            </a:br>
            <a:endParaRPr lang="en-US" baseline="-25000" smtClean="0"/>
          </a:p>
          <a:p>
            <a:pPr marL="533400" indent="-533400">
              <a:buFont typeface="Wingdings" pitchFamily="2" charset="2"/>
              <a:buAutoNum type="arabicPeriod" startAt="4"/>
            </a:pPr>
            <a:r>
              <a:rPr lang="en-US" smtClean="0"/>
              <a:t>Convert actual values to per unit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4000" y="2286000"/>
          <a:ext cx="6235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Equation" r:id="rId4" imgW="6235560" imgH="1079280" progId="Equation.DSMT4">
                  <p:embed/>
                </p:oleObj>
              </mc:Choice>
              <mc:Fallback>
                <p:oleObj name="Equation" r:id="rId4" imgW="62355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62357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761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Exactly the same current bases as with single phase!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Phase Per Unit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86800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Solve for the current, load voltage and load power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in the previous circuit, assuming a 3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power base of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300 MVA</a:t>
            </a:r>
            <a:r>
              <a:rPr lang="en-US" dirty="0" smtClean="0"/>
              <a:t>, and line to line voltage bases of 13.8 kV,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138 kV  and 27.6 kV (square root of 3 larger than the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 smtClean="0"/>
              <a:t> example voltages).  Also assume the generator is Y-connected so its line to line voltage is 13.8 kV.    </a:t>
            </a:r>
          </a:p>
        </p:txBody>
      </p:sp>
      <p:pic>
        <p:nvPicPr>
          <p:cNvPr id="59396" name="Picture 4" descr="Fig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685800" y="3981205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38800" y="4114800"/>
            <a:ext cx="2711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Convert to per unit</a:t>
            </a:r>
          </a:p>
          <a:p>
            <a:pPr eaLnBrk="1" hangingPunct="1"/>
            <a:r>
              <a:rPr lang="en-US" dirty="0"/>
              <a:t>as before.</a:t>
            </a:r>
            <a:r>
              <a:rPr lang="en-US" dirty="0">
                <a:solidFill>
                  <a:srgbClr val="FF3300"/>
                </a:solidFill>
              </a:rPr>
              <a:t>  Note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system is exactly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same!</a:t>
            </a:r>
            <a:r>
              <a:rPr 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mtClean="0"/>
              <a:t> Per Unit Example, cont'd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17670851"/>
              </p:ext>
            </p:extLst>
          </p:nvPr>
        </p:nvGraphicFramePr>
        <p:xfrm>
          <a:off x="381000" y="1371600"/>
          <a:ext cx="7810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Equation" r:id="rId4" imgW="7518240" imgH="3593880" progId="Equation.DSMT4">
                  <p:embed/>
                </p:oleObj>
              </mc:Choice>
              <mc:Fallback>
                <p:oleObj name="Equation" r:id="rId4" imgW="751824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78105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5404643"/>
            <a:ext cx="527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Again, analysis is exactly the same!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mtClean="0"/>
              <a:t> Per Unit Example, cont'd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164542703"/>
              </p:ext>
            </p:extLst>
          </p:nvPr>
        </p:nvGraphicFramePr>
        <p:xfrm>
          <a:off x="533400" y="1905000"/>
          <a:ext cx="77692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4" imgW="8051760" imgH="3479760" progId="Equation.DSMT4">
                  <p:embed/>
                </p:oleObj>
              </mc:Choice>
              <mc:Fallback>
                <p:oleObj name="Equation" r:id="rId4" imgW="8051760" imgH="3479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7769225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64443"/>
            <a:ext cx="844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Differences appear when we convert back to actual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12907"/>
          </a:xfrm>
        </p:spPr>
        <p:txBody>
          <a:bodyPr/>
          <a:lstStyle/>
          <a:p>
            <a:r>
              <a:rPr lang="en-US" dirty="0" smtClean="0"/>
              <a:t>First exam average: 74.1 </a:t>
            </a:r>
          </a:p>
          <a:p>
            <a:r>
              <a:rPr lang="en-US" dirty="0" smtClean="0"/>
              <a:t>Per unit and power flow is only covered in lecture; not in the book</a:t>
            </a:r>
          </a:p>
          <a:p>
            <a:r>
              <a:rPr lang="en-US" dirty="0" smtClean="0"/>
              <a:t>No quiz on March 12</a:t>
            </a:r>
          </a:p>
          <a:p>
            <a:r>
              <a:rPr lang="en-US" dirty="0"/>
              <a:t>HW </a:t>
            </a:r>
            <a:r>
              <a:rPr lang="en-US" dirty="0" smtClean="0"/>
              <a:t>6 </a:t>
            </a:r>
            <a:r>
              <a:rPr lang="en-US" dirty="0"/>
              <a:t>is posted on the </a:t>
            </a:r>
            <a:r>
              <a:rPr lang="en-US" dirty="0" smtClean="0"/>
              <a:t>website and is due on Thursday March 19.  HW 6 must be turned in and will count the same as a quiz.  There will be no quiz on March 19.</a:t>
            </a:r>
          </a:p>
          <a:p>
            <a:r>
              <a:rPr lang="en-US" dirty="0" smtClean="0"/>
              <a:t>Start Reading Chapter 4 (The Solar Resource)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mtClean="0"/>
              <a:t> Per Unit Example 2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1143000"/>
          </a:xfrm>
        </p:spPr>
        <p:txBody>
          <a:bodyPr/>
          <a:lstStyle/>
          <a:p>
            <a:pPr marL="0" indent="0"/>
            <a:r>
              <a:rPr lang="en-US" dirty="0" smtClean="0"/>
              <a:t>Assume a 3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load of 100+j50 MVA with V</a:t>
            </a:r>
            <a:r>
              <a:rPr lang="en-US" baseline="-25000" dirty="0" smtClean="0"/>
              <a:t>LL </a:t>
            </a:r>
            <a:r>
              <a:rPr lang="en-US" dirty="0" smtClean="0"/>
              <a:t>of 69 kV is connected to a source through the below network:</a:t>
            </a:r>
          </a:p>
        </p:txBody>
      </p:sp>
      <p:pic>
        <p:nvPicPr>
          <p:cNvPr id="60420" name="Picture 4" descr="fig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62" r="2353" b="75906"/>
          <a:stretch>
            <a:fillRect/>
          </a:stretch>
        </p:blipFill>
        <p:spPr bwMode="auto">
          <a:xfrm>
            <a:off x="1752600" y="2582917"/>
            <a:ext cx="6492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0317" y="5181600"/>
            <a:ext cx="70469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What is the supply current and complex power?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Answer: I=467 amps, S = 103.3 + j76.0 MVA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Flow Analysis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153400" cy="4495800"/>
          </a:xfrm>
        </p:spPr>
        <p:txBody>
          <a:bodyPr/>
          <a:lstStyle/>
          <a:p>
            <a:r>
              <a:rPr lang="en-US" dirty="0" smtClean="0"/>
              <a:t>We now have the necessary models to start to develop the power system analysis tools</a:t>
            </a:r>
          </a:p>
          <a:p>
            <a:r>
              <a:rPr lang="en-US" dirty="0" smtClean="0"/>
              <a:t>The most common power system analysis tool is the power flow (also known sometimes as the load flow)</a:t>
            </a:r>
          </a:p>
          <a:p>
            <a:pPr lvl="1"/>
            <a:r>
              <a:rPr lang="en-US" dirty="0" smtClean="0"/>
              <a:t>power flow determines how the power flows in a network</a:t>
            </a:r>
          </a:p>
          <a:p>
            <a:pPr lvl="1"/>
            <a:r>
              <a:rPr lang="en-US" dirty="0" smtClean="0"/>
              <a:t>also used to determine all bus voltages and all currents</a:t>
            </a:r>
          </a:p>
          <a:p>
            <a:pPr lvl="1"/>
            <a:r>
              <a:rPr lang="en-US" dirty="0" smtClean="0"/>
              <a:t>because of constant power models, power flow is a nonlinear analysis technique</a:t>
            </a:r>
          </a:p>
          <a:p>
            <a:pPr lvl="1"/>
            <a:r>
              <a:rPr lang="en-US" dirty="0" smtClean="0"/>
              <a:t>power flow is a steady-state analysis tool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Power System Elements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16902"/>
              </p:ext>
            </p:extLst>
          </p:nvPr>
        </p:nvGraphicFramePr>
        <p:xfrm>
          <a:off x="609600" y="1371600"/>
          <a:ext cx="68453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Equation" r:id="rId4" imgW="6845040" imgH="3009600" progId="Equation.DSMT4">
                  <p:embed/>
                </p:oleObj>
              </mc:Choice>
              <mc:Fallback>
                <p:oleObj name="Equation" r:id="rId4" imgW="6845040" imgH="30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68453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5" descr="Fig9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990600" y="4495800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Nonlinear Power System Elements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1600200"/>
          </a:xfrm>
        </p:spPr>
        <p:txBody>
          <a:bodyPr/>
          <a:lstStyle/>
          <a:p>
            <a:pPr marL="0" indent="0"/>
            <a:r>
              <a:rPr lang="en-US" dirty="0" smtClean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62468" name="Picture 4" descr="Fig9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1219200" y="26670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7267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Nonlinear problems can be very difficult to solve,</a:t>
            </a:r>
          </a:p>
          <a:p>
            <a:pPr eaLnBrk="1" hangingPunct="1"/>
            <a:r>
              <a:rPr lang="en-US" dirty="0"/>
              <a:t>and usually require an iterative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838200"/>
          </a:xfrm>
        </p:spPr>
        <p:txBody>
          <a:bodyPr/>
          <a:lstStyle/>
          <a:p>
            <a:r>
              <a:rPr lang="en-US" smtClean="0"/>
              <a:t>Nonlinear Systems May Have Multiple Solutions or No Solution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7848600" cy="990600"/>
          </a:xfrm>
        </p:spPr>
        <p:txBody>
          <a:bodyPr/>
          <a:lstStyle/>
          <a:p>
            <a:pPr marL="0" indent="0"/>
            <a:r>
              <a:rPr lang="en-US" dirty="0" smtClean="0"/>
              <a:t>Example 1:	x</a:t>
            </a:r>
            <a:r>
              <a:rPr lang="en-US" baseline="30000" dirty="0" smtClean="0"/>
              <a:t>2</a:t>
            </a:r>
            <a:r>
              <a:rPr lang="en-US" dirty="0" smtClean="0"/>
              <a:t> - 2 = 0 has solutions x = </a:t>
            </a:r>
            <a:r>
              <a:rPr lang="en-US" dirty="0" smtClean="0">
                <a:sym typeface="Symbol" pitchFamily="18" charset="2"/>
              </a:rPr>
              <a:t>1.414…</a:t>
            </a:r>
          </a:p>
          <a:p>
            <a:pPr marL="0" indent="0"/>
            <a:r>
              <a:rPr lang="en-US" dirty="0" smtClean="0">
                <a:sym typeface="Symbol" pitchFamily="18" charset="2"/>
              </a:rPr>
              <a:t>Example 2: 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>
                <a:sym typeface="Symbol" pitchFamily="18" charset="2"/>
              </a:rPr>
              <a:t> + 2 = 0 has no real solution</a:t>
            </a:r>
            <a:endParaRPr lang="en-US" dirty="0" smtClean="0"/>
          </a:p>
        </p:txBody>
      </p:sp>
      <p:pic>
        <p:nvPicPr>
          <p:cNvPr id="63492" name="Picture 4" descr="fig96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9" y="2992821"/>
            <a:ext cx="67818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46284" y="2526096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f(x) = x</a:t>
            </a:r>
            <a:r>
              <a:rPr lang="en-US" baseline="30000" dirty="0"/>
              <a:t>2</a:t>
            </a:r>
            <a:r>
              <a:rPr lang="en-US" dirty="0"/>
              <a:t> - 2 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48359" y="2535621"/>
            <a:ext cx="211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f(x) = x</a:t>
            </a:r>
            <a:r>
              <a:rPr lang="en-US" baseline="30000"/>
              <a:t>2</a:t>
            </a:r>
            <a:r>
              <a:rPr lang="en-US"/>
              <a:t> + 2  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2381359" y="4593021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 flipV="1">
            <a:off x="1619359" y="4516821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009759" y="5812221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two solutions where f(x) = 0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505559" y="5736021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no solution f(x) = 0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6038959" y="4593021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Solution Example 3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838200"/>
          </a:xfrm>
        </p:spPr>
        <p:txBody>
          <a:bodyPr/>
          <a:lstStyle/>
          <a:p>
            <a:r>
              <a:rPr lang="en-US" dirty="0" smtClean="0"/>
              <a:t>The dc system shown below has two solutions:</a:t>
            </a:r>
          </a:p>
        </p:txBody>
      </p:sp>
      <p:pic>
        <p:nvPicPr>
          <p:cNvPr id="10245" name="Picture 4" descr="Fig9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953000" y="2012950"/>
            <a:ext cx="27193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where the 18 watt</a:t>
            </a:r>
          </a:p>
          <a:p>
            <a:pPr eaLnBrk="1" hangingPunct="1"/>
            <a:r>
              <a:rPr lang="en-US" dirty="0"/>
              <a:t>load is a resistive</a:t>
            </a:r>
          </a:p>
          <a:p>
            <a:pPr eaLnBrk="1" hangingPunct="1"/>
            <a:r>
              <a:rPr lang="en-US" dirty="0"/>
              <a:t>load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1066800" y="3695700"/>
          <a:ext cx="5842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name="Equation" r:id="rId5" imgW="5841720" imgH="2679480" progId="Equation.DSMT4">
                  <p:embed/>
                </p:oleObj>
              </mc:Choice>
              <mc:Fallback>
                <p:oleObj name="Equation" r:id="rId5" imgW="584172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95700"/>
                        <a:ext cx="58420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973450" y="3962400"/>
            <a:ext cx="180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What is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maximum</a:t>
            </a:r>
          </a:p>
          <a:p>
            <a:pPr eaLnBrk="1" hangingPunct="1"/>
            <a:r>
              <a:rPr lang="en-US" dirty="0" err="1">
                <a:solidFill>
                  <a:srgbClr val="FF3300"/>
                </a:solidFill>
              </a:rPr>
              <a:t>P</a:t>
            </a:r>
            <a:r>
              <a:rPr lang="en-US" baseline="-25000" dirty="0" err="1">
                <a:solidFill>
                  <a:srgbClr val="FF3300"/>
                </a:solidFill>
              </a:rPr>
              <a:t>Load</a:t>
            </a:r>
            <a:r>
              <a:rPr lang="en-US" dirty="0">
                <a:solidFill>
                  <a:srgbClr val="FF3300"/>
                </a:solidFill>
                <a:latin typeface="Times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New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 smtClean="0"/>
              <a:t>Adding (siting) large amounts of new generation, such as for a wind farm, often require changes to the transmission system</a:t>
            </a:r>
          </a:p>
          <a:p>
            <a:pPr lvl="1"/>
            <a:r>
              <a:rPr lang="en-US" dirty="0" smtClean="0"/>
              <a:t>Developers try to site where existing capacity is available</a:t>
            </a:r>
          </a:p>
          <a:p>
            <a:r>
              <a:rPr lang="en-US" dirty="0" smtClean="0"/>
              <a:t>Getting new right-of-ways for transmission lines can be quite difficult (i.e., not in my backyard [NIMBY]) even when the transmission is associated with "green" energy</a:t>
            </a:r>
          </a:p>
          <a:p>
            <a:r>
              <a:rPr lang="en-US" dirty="0" smtClean="0"/>
              <a:t>High voltage (e.g., 345 kV) overhead transmission lines can cost $2 million per mile, whereas burying the conductors can increase costs by a factor of 10</a:t>
            </a:r>
          </a:p>
          <a:p>
            <a:pPr lvl="1"/>
            <a:r>
              <a:rPr lang="en-US" dirty="0" smtClean="0"/>
              <a:t>AC lines cannot be buried for long distances because of the high capacitance associated with underground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Adding New </a:t>
            </a:r>
            <a:r>
              <a:rPr lang="en-US" dirty="0" smtClean="0"/>
              <a:t>Generation and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996440"/>
          </a:xfrm>
        </p:spPr>
        <p:txBody>
          <a:bodyPr/>
          <a:lstStyle/>
          <a:p>
            <a:r>
              <a:rPr lang="en-US" dirty="0" smtClean="0"/>
              <a:t>Power flow studies are done to determine how much new transmission is required, and which would be the best right-of-ways</a:t>
            </a:r>
          </a:p>
          <a:p>
            <a:pPr lvl="1"/>
            <a:r>
              <a:rPr lang="en-US" dirty="0" smtClean="0"/>
              <a:t>Often there is no single best answer</a:t>
            </a:r>
          </a:p>
          <a:p>
            <a:r>
              <a:rPr lang="en-US" dirty="0" smtClean="0"/>
              <a:t>Example: Ameren Illinois Rivers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402" name="Picture 2" descr="http://www.ilriverstransmission.com/Portals/23/Images/ATXI_ILRivers_ICC%20Approved%20Rou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34377" r="22728" b="30623"/>
          <a:stretch/>
        </p:blipFill>
        <p:spPr bwMode="auto">
          <a:xfrm>
            <a:off x="990600" y="3581400"/>
            <a:ext cx="6858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294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Project Website: http</a:t>
            </a:r>
            <a:r>
              <a:rPr lang="en-US" sz="1400" dirty="0"/>
              <a:t>://www.ilriverstransmission.com/maps</a:t>
            </a:r>
          </a:p>
        </p:txBody>
      </p:sp>
    </p:spTree>
    <p:extLst>
      <p:ext uri="{BB962C8B-B14F-4D97-AF65-F5344CB8AC3E}">
        <p14:creationId xmlns:p14="http://schemas.microsoft.com/office/powerpoint/2010/main" val="20133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Ameren Illinois Rivers </a:t>
            </a:r>
            <a:r>
              <a:rPr lang="en-US" dirty="0" smtClean="0"/>
              <a:t>Project: Sidney to Rising 345 kV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 smtClean="0"/>
              <a:t>One portion of project is adding a </a:t>
            </a:r>
            <a:r>
              <a:rPr lang="en-US" smtClean="0"/>
              <a:t>new 28 mile 345 </a:t>
            </a:r>
            <a:r>
              <a:rPr lang="en-US" dirty="0" smtClean="0"/>
              <a:t>kV transmission line in Champaign County </a:t>
            </a:r>
          </a:p>
          <a:p>
            <a:pPr lvl="1"/>
            <a:r>
              <a:rPr lang="en-US" dirty="0" smtClean="0"/>
              <a:t>Estimated in-service Nov 2016, cost $66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1390" r="12884" b="3607"/>
          <a:stretch/>
        </p:blipFill>
        <p:spPr bwMode="auto">
          <a:xfrm>
            <a:off x="838200" y="2743199"/>
            <a:ext cx="6705600" cy="37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Admittance Matrix or Y</a:t>
            </a:r>
            <a:r>
              <a:rPr lang="en-US" baseline="-25000" smtClean="0"/>
              <a:t>bus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First step in solving the power flow is to create what is known as the bus admittance matrix, often call the </a:t>
            </a:r>
            <a:r>
              <a:rPr lang="en-US" b="1" dirty="0" smtClean="0"/>
              <a:t>Y</a:t>
            </a:r>
            <a:r>
              <a:rPr lang="en-US" baseline="-25000" dirty="0" smtClean="0"/>
              <a:t>bus</a:t>
            </a:r>
            <a:r>
              <a:rPr lang="en-US" dirty="0" smtClean="0"/>
              <a:t>.</a:t>
            </a:r>
            <a:r>
              <a:rPr lang="en-US" baseline="-25000" dirty="0" smtClean="0"/>
              <a:t> 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Y</a:t>
            </a:r>
            <a:r>
              <a:rPr lang="en-US" baseline="-25000" dirty="0" smtClean="0"/>
              <a:t>bus </a:t>
            </a:r>
            <a:r>
              <a:rPr lang="en-US" dirty="0" smtClean="0"/>
              <a:t>gives the relationships between all the bus current injections, </a:t>
            </a:r>
            <a:r>
              <a:rPr lang="en-US" b="1" dirty="0" smtClean="0"/>
              <a:t>I</a:t>
            </a:r>
            <a:r>
              <a:rPr lang="en-US" dirty="0" smtClean="0"/>
              <a:t>, and all the bus voltages, 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I</a:t>
            </a:r>
            <a:r>
              <a:rPr lang="en-US" dirty="0" smtClean="0"/>
              <a:t>  = </a:t>
            </a:r>
            <a:r>
              <a:rPr lang="en-US" b="1" dirty="0" smtClean="0"/>
              <a:t>Y</a:t>
            </a:r>
            <a:r>
              <a:rPr lang="en-US" baseline="-25000" dirty="0" smtClean="0"/>
              <a:t>bus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Y</a:t>
            </a:r>
            <a:r>
              <a:rPr lang="en-US" baseline="-25000" dirty="0" smtClean="0"/>
              <a:t>bus </a:t>
            </a:r>
            <a:r>
              <a:rPr lang="en-US" dirty="0" smtClean="0"/>
              <a:t>is developed by applying KCL at each bus in the system to relate the bus current injections, the bus voltages, and the branch impedances and admittances</a:t>
            </a:r>
          </a:p>
          <a:p>
            <a:endParaRPr lang="en-US" b="1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l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Doubling and Wind Turbine Generator (WTG)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539240"/>
          </a:xfrm>
        </p:spPr>
        <p:txBody>
          <a:bodyPr/>
          <a:lstStyle/>
          <a:p>
            <a:r>
              <a:rPr lang="en-US" dirty="0" smtClean="0"/>
              <a:t>Just about everyone missed problem 3.d, asking about what happens to the output of a WTG if the wind speed doubles; the answer was "It Depends"</a:t>
            </a:r>
          </a:p>
          <a:p>
            <a:pPr lvl="1"/>
            <a:r>
              <a:rPr lang="en-US" dirty="0" smtClean="0"/>
              <a:t> Power in wind goes up by 8, but not usually the power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Image: http</a:t>
            </a:r>
            <a:r>
              <a:rPr lang="en-US" sz="1200" dirty="0"/>
              <a:t>://site.ge-energy.com/prod_serv/products/wind_turbines/en/downloads/GEA14954C15-MW-Broch.pdf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8" t="41453" r="8268" b="14798"/>
          <a:stretch/>
        </p:blipFill>
        <p:spPr bwMode="auto">
          <a:xfrm>
            <a:off x="381000" y="3124200"/>
            <a:ext cx="5303520" cy="305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4520" y="3124200"/>
            <a:ext cx="318772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Image shows power </a:t>
            </a:r>
            <a:br>
              <a:rPr lang="en-US" dirty="0" smtClean="0"/>
            </a:br>
            <a:r>
              <a:rPr lang="en-US" dirty="0" smtClean="0"/>
              <a:t>output for GE 1.5 and 1.6 MW WTGs;</a:t>
            </a:r>
            <a:br>
              <a:rPr lang="en-US" dirty="0" smtClean="0"/>
            </a:br>
            <a:r>
              <a:rPr lang="en-US" dirty="0" smtClean="0"/>
              <a:t>cut-in speed is 3.5 m/s, while cut-out is 25 m/s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</a:t>
            </a:r>
            <a:r>
              <a:rPr lang="en-US" baseline="-25000" smtClean="0"/>
              <a:t>bus</a:t>
            </a:r>
            <a:r>
              <a:rPr lang="en-US" smtClean="0"/>
              <a:t> Example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04800" y="1285875"/>
            <a:ext cx="8382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Determine the bus admittance matrix for the network</a:t>
            </a:r>
          </a:p>
          <a:p>
            <a:pPr>
              <a:defRPr/>
            </a:pPr>
            <a:r>
              <a:rPr lang="en-US" dirty="0">
                <a:latin typeface="+mn-lt"/>
              </a:rPr>
              <a:t>shown below, assuming the current injection at each</a:t>
            </a:r>
          </a:p>
          <a:p>
            <a:pPr>
              <a:defRPr/>
            </a:pPr>
            <a:r>
              <a:rPr lang="en-US" dirty="0">
                <a:latin typeface="+mn-lt"/>
              </a:rPr>
              <a:t>bus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is I</a:t>
            </a:r>
            <a:r>
              <a:rPr lang="en-US" baseline="-25000" dirty="0">
                <a:latin typeface="+mn-lt"/>
              </a:rPr>
              <a:t>i </a:t>
            </a:r>
            <a:r>
              <a:rPr lang="en-US" dirty="0">
                <a:latin typeface="+mn-lt"/>
              </a:rPr>
              <a:t>=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Gi</a:t>
            </a:r>
            <a:r>
              <a:rPr lang="en-US" baseline="-250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Di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where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Gi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the current injection into the bus from the generator and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Di</a:t>
            </a:r>
            <a:r>
              <a:rPr lang="en-US" dirty="0">
                <a:latin typeface="+mn-lt"/>
              </a:rPr>
              <a:t> is the current flowing into the load</a:t>
            </a:r>
          </a:p>
        </p:txBody>
      </p:sp>
      <p:pic>
        <p:nvPicPr>
          <p:cNvPr id="655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2286000" y="3276600"/>
            <a:ext cx="6615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</a:t>
            </a:r>
            <a:r>
              <a:rPr lang="en-US" baseline="-25000" smtClean="0"/>
              <a:t>bus</a:t>
            </a:r>
            <a:r>
              <a:rPr lang="en-US" smtClean="0"/>
              <a:t> Example,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457200" y="1371600"/>
          <a:ext cx="76073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Equation" r:id="rId4" imgW="7607160" imgH="5232240" progId="Equation.DSMT4">
                  <p:embed/>
                </p:oleObj>
              </mc:Choice>
              <mc:Fallback>
                <p:oleObj name="Equation" r:id="rId4" imgW="7607160" imgH="523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073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</a:t>
            </a:r>
            <a:r>
              <a:rPr lang="en-US" baseline="-25000" smtClean="0"/>
              <a:t>bus</a:t>
            </a:r>
            <a:r>
              <a:rPr lang="en-US" smtClean="0"/>
              <a:t> Example, cont’d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17968"/>
              </p:ext>
            </p:extLst>
          </p:nvPr>
        </p:nvGraphicFramePr>
        <p:xfrm>
          <a:off x="365760" y="1280160"/>
          <a:ext cx="7505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4" imgW="7505640" imgH="3632040" progId="Equation.DSMT4">
                  <p:embed/>
                </p:oleObj>
              </mc:Choice>
              <mc:Fallback>
                <p:oleObj name="Equation" r:id="rId4" imgW="7505640" imgH="363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057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6499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For a system with n buses, Y</a:t>
            </a:r>
            <a:r>
              <a:rPr lang="en-US" baseline="-25000" dirty="0"/>
              <a:t>bus </a:t>
            </a:r>
            <a:r>
              <a:rPr lang="en-US" dirty="0">
                <a:latin typeface="Times" charset="0"/>
              </a:rPr>
              <a:t>is an n by n </a:t>
            </a:r>
          </a:p>
          <a:p>
            <a:pPr eaLnBrk="1" hangingPunct="1"/>
            <a:r>
              <a:rPr lang="en-US" dirty="0">
                <a:latin typeface="Times" charset="0"/>
              </a:rPr>
              <a:t>symmetric matrix (i.e., one where </a:t>
            </a:r>
            <a:r>
              <a:rPr lang="en-US" dirty="0" err="1">
                <a:latin typeface="Times" charset="0"/>
              </a:rPr>
              <a:t>A</a:t>
            </a:r>
            <a:r>
              <a:rPr lang="en-US" baseline="-25000" dirty="0" err="1">
                <a:latin typeface="Times" charset="0"/>
              </a:rPr>
              <a:t>ij</a:t>
            </a:r>
            <a:r>
              <a:rPr lang="en-US" dirty="0">
                <a:latin typeface="Times" charset="0"/>
              </a:rPr>
              <a:t> = </a:t>
            </a:r>
            <a:r>
              <a:rPr lang="en-US" dirty="0" err="1">
                <a:latin typeface="Times" charset="0"/>
              </a:rPr>
              <a:t>A</a:t>
            </a:r>
            <a:r>
              <a:rPr lang="en-US" baseline="-25000" dirty="0" err="1">
                <a:latin typeface="Times" charset="0"/>
              </a:rPr>
              <a:t>ji</a:t>
            </a:r>
            <a:r>
              <a:rPr lang="en-US" dirty="0">
                <a:latin typeface="Times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Wind Power and the Power Flow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 smtClean="0"/>
              <a:t>The most common power system analysis tool is the power flow (also known sometimes as the load flow)</a:t>
            </a:r>
          </a:p>
          <a:p>
            <a:pPr lvl="1"/>
            <a:r>
              <a:rPr lang="en-US" dirty="0" smtClean="0"/>
              <a:t>power flow determines how the power flows in a network</a:t>
            </a:r>
          </a:p>
          <a:p>
            <a:pPr lvl="1"/>
            <a:r>
              <a:rPr lang="en-US" dirty="0" smtClean="0"/>
              <a:t>also used to determine all bus voltages and all currents</a:t>
            </a:r>
          </a:p>
          <a:p>
            <a:pPr lvl="1"/>
            <a:r>
              <a:rPr lang="en-US" dirty="0" smtClean="0"/>
              <a:t>because of constant power models, power flow is a nonlinear analysis technique</a:t>
            </a:r>
          </a:p>
          <a:p>
            <a:pPr lvl="1"/>
            <a:r>
              <a:rPr lang="en-US" dirty="0" smtClean="0"/>
              <a:t>power flow is a steady-state analysis tool</a:t>
            </a:r>
          </a:p>
          <a:p>
            <a:pPr lvl="1"/>
            <a:r>
              <a:rPr lang="en-US" dirty="0" smtClean="0"/>
              <a:t>it can be used as a tool for planning the location of new generation, including wind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Power System Modeling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 smtClean="0"/>
              <a:t>Balanced three phase systems can be analyzed using per phase analysis</a:t>
            </a:r>
          </a:p>
          <a:p>
            <a:r>
              <a:rPr lang="en-US" dirty="0" smtClean="0"/>
              <a:t>A “per unit” normalization is simplify the analysis of systems with different voltage levels.  </a:t>
            </a:r>
          </a:p>
          <a:p>
            <a:r>
              <a:rPr lang="en-US" dirty="0" smtClean="0"/>
              <a:t>To provide an introduction to power flow analysis we need models for the different system devices:</a:t>
            </a:r>
          </a:p>
          <a:p>
            <a:pPr lvl="1"/>
            <a:r>
              <a:rPr lang="en-US" dirty="0" smtClean="0"/>
              <a:t>Transformers and Transmission lines, generators and loads</a:t>
            </a:r>
          </a:p>
          <a:p>
            <a:r>
              <a:rPr lang="en-US" dirty="0" smtClean="0"/>
              <a:t>Transformers and transmission lines are modeled as a series impedances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Ultimate goal is to supply loads with electricity at constant frequency and voltage</a:t>
            </a:r>
          </a:p>
          <a:p>
            <a:r>
              <a:rPr lang="en-US" dirty="0" smtClean="0"/>
              <a:t>Electrical characteristics of individual loads matter, but usually they can only be estimated</a:t>
            </a:r>
          </a:p>
          <a:p>
            <a:pPr lvl="1"/>
            <a:r>
              <a:rPr lang="en-US" dirty="0" smtClean="0"/>
              <a:t>actual loads are constantly changing, consisting of a large number of individual devices</a:t>
            </a:r>
          </a:p>
          <a:p>
            <a:pPr lvl="1"/>
            <a:r>
              <a:rPr lang="en-US" dirty="0" smtClean="0"/>
              <a:t>only limited network observability of load characteristics</a:t>
            </a:r>
          </a:p>
          <a:p>
            <a:r>
              <a:rPr lang="en-US" dirty="0" smtClean="0"/>
              <a:t>Aggregate models are typically used for analysis</a:t>
            </a:r>
          </a:p>
          <a:p>
            <a:r>
              <a:rPr lang="en-US" dirty="0" smtClean="0"/>
              <a:t>Two common models</a:t>
            </a:r>
          </a:p>
          <a:p>
            <a:pPr lvl="1"/>
            <a:r>
              <a:rPr lang="en-US" dirty="0" smtClean="0"/>
              <a:t>constant power: S</a:t>
            </a:r>
            <a:r>
              <a:rPr lang="en-US" baseline="-25000" dirty="0" smtClean="0"/>
              <a:t>i</a:t>
            </a:r>
            <a:r>
              <a:rPr lang="en-US" dirty="0" smtClean="0"/>
              <a:t> = P</a:t>
            </a:r>
            <a:r>
              <a:rPr lang="en-US" baseline="-25000" dirty="0" smtClean="0"/>
              <a:t>i </a:t>
            </a:r>
            <a:r>
              <a:rPr lang="en-US" dirty="0" smtClean="0"/>
              <a:t>+ jQ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 smtClean="0"/>
              <a:t>constant impedance: S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dirty="0" smtClean="0"/>
              <a:t>V</a:t>
            </a:r>
            <a:r>
              <a:rPr lang="en-US" dirty="0" smtClean="0">
                <a:cs typeface="Times New Roman" pitchFamily="18" charset="0"/>
              </a:rPr>
              <a:t>|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/ </a:t>
            </a:r>
            <a:r>
              <a:rPr lang="en-US" dirty="0" smtClean="0"/>
              <a:t>Z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l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Models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34400" cy="3581400"/>
          </a:xfrm>
        </p:spPr>
        <p:txBody>
          <a:bodyPr/>
          <a:lstStyle/>
          <a:p>
            <a:r>
              <a:rPr lang="en-US" dirty="0" smtClean="0"/>
              <a:t>Engineering models depend upon application</a:t>
            </a:r>
          </a:p>
          <a:p>
            <a:r>
              <a:rPr lang="en-US" dirty="0" smtClean="0"/>
              <a:t>Generators are usually synchronous machines</a:t>
            </a:r>
          </a:p>
          <a:p>
            <a:r>
              <a:rPr lang="en-US" dirty="0" smtClean="0"/>
              <a:t>For generators we will use two different models:</a:t>
            </a:r>
          </a:p>
          <a:p>
            <a:pPr lvl="1"/>
            <a:r>
              <a:rPr lang="en-US" dirty="0" smtClean="0"/>
              <a:t>a steady-state model, treating the generator as a constant power source operating at a fixed voltage; this model will be used for power flow and economic analysis</a:t>
            </a:r>
          </a:p>
          <a:p>
            <a:pPr lvl="1"/>
            <a:r>
              <a:rPr lang="en-US" dirty="0" smtClean="0"/>
              <a:t>This model works fairly well for type 3 and type 4 wind turbines</a:t>
            </a:r>
          </a:p>
          <a:p>
            <a:pPr lvl="1"/>
            <a:r>
              <a:rPr lang="en-US" dirty="0" smtClean="0"/>
              <a:t>Other models include treating as constant real power with a fixed power factor.  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Calculations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3276600"/>
          </a:xfrm>
        </p:spPr>
        <p:txBody>
          <a:bodyPr/>
          <a:lstStyle/>
          <a:p>
            <a:r>
              <a:rPr lang="en-US" dirty="0" smtClean="0"/>
              <a:t>A key problem in analyzing power systems is the large number of transformers.  </a:t>
            </a:r>
          </a:p>
          <a:p>
            <a:pPr lvl="1"/>
            <a:r>
              <a:rPr lang="en-US" dirty="0" smtClean="0"/>
              <a:t>It would be very difficult to continually have to refer impedances to the different sides of the transformers</a:t>
            </a:r>
          </a:p>
          <a:p>
            <a:r>
              <a:rPr lang="en-US" dirty="0" smtClean="0"/>
              <a:t>This problem is avoided by a normalization of all variables.</a:t>
            </a:r>
          </a:p>
          <a:p>
            <a:r>
              <a:rPr lang="en-US" dirty="0" smtClean="0"/>
              <a:t>This normalization is known as per unit analysis.  </a:t>
            </a:r>
          </a:p>
          <a:p>
            <a:pPr>
              <a:buFont typeface="Wingdings" pitchFamily="2" charset="2"/>
              <a:buChar char="l"/>
            </a:pPr>
            <a:endParaRPr lang="en-US" dirty="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69876"/>
              </p:ext>
            </p:extLst>
          </p:nvPr>
        </p:nvGraphicFramePr>
        <p:xfrm>
          <a:off x="914400" y="46482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4" imgW="6400800" imgH="901440" progId="Equation.DSMT4">
                  <p:embed/>
                </p:oleObj>
              </mc:Choice>
              <mc:Fallback>
                <p:oleObj name="Equation" r:id="rId4" imgW="64008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Conversion Procedure, 1</a:t>
            </a:r>
            <a:r>
              <a:rPr lang="en-US" dirty="0" smtClean="0">
                <a:latin typeface="Symbol" pitchFamily="18" charset="2"/>
              </a:rPr>
              <a:t>f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3733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Pick a 1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VA base for the entire system, S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Pick a voltage base for each different voltage level, V</a:t>
            </a:r>
            <a:r>
              <a:rPr lang="en-US" baseline="-25000" dirty="0" smtClean="0"/>
              <a:t>B</a:t>
            </a:r>
            <a:r>
              <a:rPr lang="en-US" dirty="0" smtClean="0"/>
              <a:t>.  Voltage bases are related by transformer turns ratios.  Voltages are line to neutral.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Calculate the impedance base, Z</a:t>
            </a:r>
            <a:r>
              <a:rPr lang="en-US" baseline="-25000" dirty="0" smtClean="0"/>
              <a:t>B</a:t>
            </a:r>
            <a:r>
              <a:rPr lang="en-US" dirty="0" smtClean="0"/>
              <a:t>= (V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-25000" dirty="0" smtClean="0"/>
              <a:t>B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Calculate the current base, I</a:t>
            </a:r>
            <a:r>
              <a:rPr lang="en-US" baseline="-25000" dirty="0" smtClean="0"/>
              <a:t>B</a:t>
            </a:r>
            <a:r>
              <a:rPr lang="en-US" dirty="0" smtClean="0"/>
              <a:t> = V</a:t>
            </a:r>
            <a:r>
              <a:rPr lang="en-US" baseline="-25000" dirty="0" smtClean="0"/>
              <a:t>B</a:t>
            </a:r>
            <a:r>
              <a:rPr lang="en-US" dirty="0" smtClean="0"/>
              <a:t>/Z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Convert actual values to per unit</a:t>
            </a:r>
          </a:p>
          <a:p>
            <a:pPr marL="533400" indent="-533400"/>
            <a:endParaRPr lang="en-US" baseline="-25000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14400" y="4978400"/>
            <a:ext cx="772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Note, per unit conversion on affects magnitudes, not 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the angles.  Also, per unit quantities no longer have 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units (i.e., a voltage is 1.0 p.u., not 1 p.u. volts)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4000</TotalTime>
  <Words>1568</Words>
  <Application>Microsoft Office PowerPoint</Application>
  <PresentationFormat>On-screen Show (4:3)</PresentationFormat>
  <Paragraphs>220</Paragraphs>
  <Slides>32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Capsules</vt:lpstr>
      <vt:lpstr>Equation</vt:lpstr>
      <vt:lpstr>ECE 333  Renewable Energy Systems</vt:lpstr>
      <vt:lpstr>Announcements</vt:lpstr>
      <vt:lpstr>Wind Speed Doubling and Wind Turbine Generator (WTG) Output</vt:lpstr>
      <vt:lpstr>Wind Power and the Power Flow</vt:lpstr>
      <vt:lpstr>Simplified Power System Modeling</vt:lpstr>
      <vt:lpstr>Load Models</vt:lpstr>
      <vt:lpstr>Generator Models</vt:lpstr>
      <vt:lpstr>Per Unit Calculations</vt:lpstr>
      <vt:lpstr>Per Unit Conversion Procedure, 1f</vt:lpstr>
      <vt:lpstr>Per Unit Solution Procedure</vt:lpstr>
      <vt:lpstr>Per Unit Example</vt:lpstr>
      <vt:lpstr>Per Unit Example, cont’d</vt:lpstr>
      <vt:lpstr>Per Unit Example, cont’d</vt:lpstr>
      <vt:lpstr>Per Unit Example, cont’d</vt:lpstr>
      <vt:lpstr>Three Phase Per Unit</vt:lpstr>
      <vt:lpstr>Three Phase Per Unit, cont'd</vt:lpstr>
      <vt:lpstr>Three Phase Per Unit Example</vt:lpstr>
      <vt:lpstr>3f Per Unit Example, cont'd</vt:lpstr>
      <vt:lpstr>3f Per Unit Example, cont'd</vt:lpstr>
      <vt:lpstr>3f Per Unit Example 2</vt:lpstr>
      <vt:lpstr>Power Flow Analysis</vt:lpstr>
      <vt:lpstr>Linear Power System Elements</vt:lpstr>
      <vt:lpstr>Nonlinear Power System Elements</vt:lpstr>
      <vt:lpstr>Nonlinear Systems May Have Multiple Solutions or No Solution</vt:lpstr>
      <vt:lpstr>Multiple Solution Example 3</vt:lpstr>
      <vt:lpstr>Adding New Generation</vt:lpstr>
      <vt:lpstr>Adding New Generation and Transmission </vt:lpstr>
      <vt:lpstr>Ameren Illinois Rivers Project: Sidney to Rising 345 kV Line </vt:lpstr>
      <vt:lpstr>Bus Admittance Matrix or Ybus</vt:lpstr>
      <vt:lpstr>Ybus Example</vt:lpstr>
      <vt:lpstr>Ybus Example, cont’d</vt:lpstr>
      <vt:lpstr>Ybus Example, cont’d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427</cp:revision>
  <dcterms:created xsi:type="dcterms:W3CDTF">2000-05-11T14:27:08Z</dcterms:created>
  <dcterms:modified xsi:type="dcterms:W3CDTF">2015-03-10T19:16:27Z</dcterms:modified>
</cp:coreProperties>
</file>