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425" r:id="rId2"/>
    <p:sldId id="429" r:id="rId3"/>
    <p:sldId id="388" r:id="rId4"/>
    <p:sldId id="390" r:id="rId5"/>
    <p:sldId id="442" r:id="rId6"/>
    <p:sldId id="392" r:id="rId7"/>
    <p:sldId id="430" r:id="rId8"/>
    <p:sldId id="443" r:id="rId9"/>
    <p:sldId id="432" r:id="rId10"/>
    <p:sldId id="431" r:id="rId11"/>
    <p:sldId id="434" r:id="rId12"/>
    <p:sldId id="433" r:id="rId13"/>
    <p:sldId id="535" r:id="rId14"/>
    <p:sldId id="438" r:id="rId15"/>
    <p:sldId id="439" r:id="rId16"/>
    <p:sldId id="440" r:id="rId17"/>
    <p:sldId id="542" r:id="rId18"/>
    <p:sldId id="437" r:id="rId19"/>
    <p:sldId id="435" r:id="rId20"/>
    <p:sldId id="551" r:id="rId21"/>
    <p:sldId id="554" r:id="rId22"/>
    <p:sldId id="555" r:id="rId23"/>
    <p:sldId id="557" r:id="rId24"/>
    <p:sldId id="559" r:id="rId25"/>
    <p:sldId id="558" r:id="rId26"/>
    <p:sldId id="560" r:id="rId27"/>
    <p:sldId id="561" r:id="rId28"/>
    <p:sldId id="446" r:id="rId29"/>
    <p:sldId id="532" r:id="rId30"/>
    <p:sldId id="533" r:id="rId31"/>
    <p:sldId id="544" r:id="rId32"/>
    <p:sldId id="543" r:id="rId33"/>
    <p:sldId id="540" r:id="rId34"/>
    <p:sldId id="546" r:id="rId35"/>
    <p:sldId id="547" r:id="rId36"/>
    <p:sldId id="548" r:id="rId37"/>
    <p:sldId id="541" r:id="rId38"/>
    <p:sldId id="534" r:id="rId39"/>
    <p:sldId id="519" r:id="rId40"/>
    <p:sldId id="518" r:id="rId41"/>
    <p:sldId id="538" r:id="rId42"/>
    <p:sldId id="552" r:id="rId43"/>
    <p:sldId id="565" r:id="rId44"/>
    <p:sldId id="566" r:id="rId45"/>
    <p:sldId id="553" r:id="rId46"/>
    <p:sldId id="563" r:id="rId47"/>
    <p:sldId id="567" r:id="rId48"/>
    <p:sldId id="568" r:id="rId49"/>
    <p:sldId id="569" r:id="rId50"/>
    <p:sldId id="570" r:id="rId51"/>
    <p:sldId id="571" r:id="rId52"/>
    <p:sldId id="573" r:id="rId53"/>
    <p:sldId id="564" r:id="rId54"/>
    <p:sldId id="574" r:id="rId55"/>
    <p:sldId id="575" r:id="rId56"/>
    <p:sldId id="447" r:id="rId57"/>
    <p:sldId id="536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3" autoAdjust="0"/>
    <p:restoredTop sz="79085" autoAdjust="0"/>
  </p:normalViewPr>
  <p:slideViewPr>
    <p:cSldViewPr>
      <p:cViewPr varScale="1">
        <p:scale>
          <a:sx n="70" d="100"/>
          <a:sy n="70" d="100"/>
        </p:scale>
        <p:origin x="66" y="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57150"/>
          </c:spPr>
          <c:marker>
            <c:spPr>
              <a:ln w="57150"/>
            </c:spPr>
          </c:marker>
          <c:xVal>
            <c:numRef>
              <c:f>Sheet1!$B$3:$B$8</c:f>
              <c:numCache>
                <c:formatCode>General</c:formatCode>
                <c:ptCount val="6"/>
                <c:pt idx="0">
                  <c:v>2005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2012</c:v>
                </c:pt>
              </c:numCache>
            </c:numRef>
          </c:xVal>
          <c:yVal>
            <c:numRef>
              <c:f>Sheet1!$C$3:$C$8</c:f>
              <c:numCache>
                <c:formatCode>General</c:formatCode>
                <c:ptCount val="6"/>
                <c:pt idx="0">
                  <c:v>0.108</c:v>
                </c:pt>
                <c:pt idx="1">
                  <c:v>0.21299999999999999</c:v>
                </c:pt>
                <c:pt idx="2">
                  <c:v>0.28399999999999997</c:v>
                </c:pt>
                <c:pt idx="3">
                  <c:v>0.29099999999999998</c:v>
                </c:pt>
                <c:pt idx="4">
                  <c:v>0.34100000000000003</c:v>
                </c:pt>
                <c:pt idx="5">
                  <c:v>0.35399999999999998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4600960"/>
        <c:axId val="354605664"/>
      </c:scatterChart>
      <c:valAx>
        <c:axId val="354600960"/>
        <c:scaling>
          <c:orientation val="minMax"/>
          <c:max val="2012"/>
          <c:min val="2005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54605664"/>
        <c:crosses val="autoZero"/>
        <c:crossBetween val="midCat"/>
      </c:valAx>
      <c:valAx>
        <c:axId val="354605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3546009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095449-374C-4557-A6DC-984649987E35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8903CD3-2218-4240-8616-4A37627CF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30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FC9EB2-4CE9-4AF0-B123-2047B12668EC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 dominant paradigm in computer vision today is local and independent…</a:t>
            </a:r>
          </a:p>
        </p:txBody>
      </p:sp>
    </p:spTree>
    <p:extLst>
      <p:ext uri="{BB962C8B-B14F-4D97-AF65-F5344CB8AC3E}">
        <p14:creationId xmlns:p14="http://schemas.microsoft.com/office/powerpoint/2010/main" val="4000621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141  97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B4630-4FCC-4B2E-80BE-D367A5E55B89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1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0E124C-350D-4248-9D24-034DF59F646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1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2D1DE-0981-4A02-9505-C8901A65BEC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76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775E28-E7CB-40C9-B817-D1B210A8945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63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8305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What is the root of the tree?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8F4F6B-6945-4570-AAB8-A165209ABD4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77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2C1CFF-4E01-42A2-A79D-DE9C3B39A1B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84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41328-BFC7-4F5D-92FB-29F861FE66C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66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67B374-376E-40FE-B6C4-B2AEF48960A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8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859D-0F01-425B-84A6-017DA8598E3D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D060-BCD0-4791-BC80-D71A8D564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5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1114D-A602-4E37-8ADA-BE3418DC78E1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E2748-0441-457B-A635-1077AE6B1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83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15485-1218-4250-8B42-C2D339E1AE94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CB862-8BC5-42D6-A7B9-566C1F0AB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83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ECAB6-7C6D-4BFB-8213-9483C9BF1930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F88CF-BFBA-476B-852E-44A435257C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7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94D92-C194-4A74-9ECA-6187470EFA3F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5592D-34C6-4CB4-8F70-3365F90C3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9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D2193-D966-4AC3-986A-240B1EC768BB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D5314-FBC6-4E0C-A2C4-56079C02B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8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333E1-CD62-4D42-9B19-9C8CA5108604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7BC78-B3F3-47A9-A57C-2EBA7C17A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0CBEE-CAE4-4AFA-8200-1A327E20CA87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0CF2-2AB5-4680-84E6-A59252054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6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D0BC1-BAE4-410E-A19C-41D59A82B6FE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FA69A-F519-42C8-99D4-A25528ACA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97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B21FB-02EA-46D3-97ED-F9EDD5CA820B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26B42-8D10-4CA6-B32F-CE65D54D8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0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75527-E896-4F80-A38C-55ADAC96F57B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AA48D-2FC4-43FA-950D-FDD384D98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2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2A0766-BF18-415C-8512-498B3530B27C}" type="datetimeFigureOut">
              <a:rPr lang="en-US"/>
              <a:pPr>
                <a:defRPr/>
              </a:pPr>
              <a:t>4/14/2015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15D3BD-317D-40CD-92C4-408182208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~dph/papers/pict-struct-ijcv.pdf" TargetMode="External"/><Relationship Id="rId2" Type="http://schemas.openxmlformats.org/officeDocument/2006/relationships/hyperlink" Target="http://cs.brown.edu/~pff/papers/lsvm-pami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6.png"/><Relationship Id="rId5" Type="http://schemas.openxmlformats.org/officeDocument/2006/relationships/tags" Target="../tags/tag6.xml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tags" Target="../tags/tag5.xml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sross1/publications/Ross-CVPR11.pdf" TargetMode="External"/><Relationship Id="rId2" Type="http://schemas.openxmlformats.org/officeDocument/2006/relationships/hyperlink" Target="http://citeseerx.ist.psu.edu/viewdoc/download?doi=10.1.1.184.3323&amp;rep=rep1&amp;type=pd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Object Category Detection:</a:t>
            </a:r>
            <a:br>
              <a:rPr lang="en-US" smtClean="0"/>
            </a:br>
            <a:r>
              <a:rPr lang="en-US" smtClean="0"/>
              <a:t>Parts-based Models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04/16/15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Deformable objects</a:t>
            </a:r>
          </a:p>
        </p:txBody>
      </p:sp>
      <p:sp>
        <p:nvSpPr>
          <p:cNvPr id="25603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7120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2667000" y="6324600"/>
            <a:ext cx="3424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Images from D. Ramanan’s dataset</a:t>
            </a:r>
          </a:p>
          <a:p>
            <a:pPr eaLnBrk="1" hangingPunct="1"/>
            <a:endParaRPr lang="en-US"/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>
            <a:off x="6477000" y="65500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/>
              <a:t>Slide Credit: Duan Tran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Compositional objects</a:t>
            </a:r>
          </a:p>
        </p:txBody>
      </p:sp>
      <p:pic>
        <p:nvPicPr>
          <p:cNvPr id="26627" name="Picture 4" descr="http://www.curlew.co.uk/chairs/Samsonite%20chairs%20hir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1820863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http://www.clownsunlimited.com/images/EventPlanning/EventRentals/TablesAndChairs/Chair-Fol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 descr="http://www.foldingchairs-foldingtables.com/Products/Leather_Furniture/Leather_Parsons_Chair_HT41-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 descr="http://www.yardenvy.com/images/CategoryDetail/painted_adirondack_chai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91000"/>
            <a:ext cx="2039938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2" descr="http://www.jaspermorrison.com/images/projects/chairs_aircha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19200"/>
            <a:ext cx="30384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Parts-based Models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charset="0"/>
              <a:buNone/>
            </a:pPr>
            <a:r>
              <a:rPr lang="en-US" smtClean="0"/>
              <a:t>Define object by collection of parts modeled by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smtClean="0"/>
              <a:t>Appearance</a:t>
            </a:r>
          </a:p>
          <a:p>
            <a:pPr marL="914400" lvl="1" indent="-514350">
              <a:buFont typeface="Calibri" pitchFamily="34" charset="0"/>
              <a:buAutoNum type="arabicPeriod"/>
            </a:pPr>
            <a:r>
              <a:rPr lang="en-US" smtClean="0"/>
              <a:t>Spatial configuration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2724150"/>
            <a:ext cx="277177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17"/>
          <a:stretch>
            <a:fillRect/>
          </a:stretch>
        </p:blipFill>
        <p:spPr bwMode="auto">
          <a:xfrm>
            <a:off x="4348163" y="4749800"/>
            <a:ext cx="264795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car_fro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2514600"/>
            <a:ext cx="23209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First%20Bought%20Car%20Fro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/>
          <a:stretch>
            <a:fillRect/>
          </a:stretch>
        </p:blipFill>
        <p:spPr bwMode="auto">
          <a:xfrm>
            <a:off x="1524000" y="4676775"/>
            <a:ext cx="276701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08525" y="3919538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530725" y="6040438"/>
            <a:ext cx="566738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905000" y="38338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746250" y="5891213"/>
            <a:ext cx="568325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857875" y="26749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775325" y="4702175"/>
            <a:ext cx="568325" cy="614363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3065463" y="27257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3170238" y="4730750"/>
            <a:ext cx="568325" cy="614363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156325" y="3344863"/>
            <a:ext cx="569913" cy="617537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59525" y="5322888"/>
            <a:ext cx="568325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3433763" y="34115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644900" y="5414963"/>
            <a:ext cx="569913" cy="617537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7064375" y="6553200"/>
            <a:ext cx="21018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Slide credit: Rob Fergus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One extreme: fixed template</a:t>
            </a:r>
          </a:p>
        </p:txBody>
      </p:sp>
      <p:sp>
        <p:nvSpPr>
          <p:cNvPr id="28676" name="Oval 10"/>
          <p:cNvSpPr>
            <a:spLocks noChangeArrowheads="1"/>
          </p:cNvSpPr>
          <p:nvPr/>
        </p:nvSpPr>
        <p:spPr bwMode="auto">
          <a:xfrm>
            <a:off x="3276600" y="39100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8677" name="Oval 14"/>
          <p:cNvSpPr>
            <a:spLocks noChangeArrowheads="1"/>
          </p:cNvSpPr>
          <p:nvPr/>
        </p:nvSpPr>
        <p:spPr bwMode="auto">
          <a:xfrm>
            <a:off x="4437063" y="28019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8678" name="Oval 18"/>
          <p:cNvSpPr>
            <a:spLocks noChangeArrowheads="1"/>
          </p:cNvSpPr>
          <p:nvPr/>
        </p:nvSpPr>
        <p:spPr bwMode="auto">
          <a:xfrm>
            <a:off x="4805363" y="34877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2" name="Rectangle 21"/>
          <p:cNvSpPr/>
          <p:nvPr/>
        </p:nvSpPr>
        <p:spPr>
          <a:xfrm>
            <a:off x="2971800" y="24384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Another extreme: bag of words</a:t>
            </a:r>
          </a:p>
        </p:txBody>
      </p:sp>
      <p:sp>
        <p:nvSpPr>
          <p:cNvPr id="29700" name="Oval 8"/>
          <p:cNvSpPr>
            <a:spLocks noChangeArrowheads="1"/>
          </p:cNvSpPr>
          <p:nvPr/>
        </p:nvSpPr>
        <p:spPr bwMode="auto">
          <a:xfrm>
            <a:off x="6781800" y="2819400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1" name="Oval 10"/>
          <p:cNvSpPr>
            <a:spLocks noChangeArrowheads="1"/>
          </p:cNvSpPr>
          <p:nvPr/>
        </p:nvSpPr>
        <p:spPr bwMode="auto">
          <a:xfrm>
            <a:off x="914400" y="38338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2" name="Oval 12"/>
          <p:cNvSpPr>
            <a:spLocks noChangeArrowheads="1"/>
          </p:cNvSpPr>
          <p:nvPr/>
        </p:nvSpPr>
        <p:spPr bwMode="auto">
          <a:xfrm>
            <a:off x="5181600" y="3124200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3" name="Oval 14"/>
          <p:cNvSpPr>
            <a:spLocks noChangeArrowheads="1"/>
          </p:cNvSpPr>
          <p:nvPr/>
        </p:nvSpPr>
        <p:spPr bwMode="auto">
          <a:xfrm>
            <a:off x="2074863" y="27257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4" name="Oval 16"/>
          <p:cNvSpPr>
            <a:spLocks noChangeArrowheads="1"/>
          </p:cNvSpPr>
          <p:nvPr/>
        </p:nvSpPr>
        <p:spPr bwMode="auto">
          <a:xfrm>
            <a:off x="6248400" y="4038600"/>
            <a:ext cx="569913" cy="617538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9705" name="Oval 18"/>
          <p:cNvSpPr>
            <a:spLocks noChangeArrowheads="1"/>
          </p:cNvSpPr>
          <p:nvPr/>
        </p:nvSpPr>
        <p:spPr bwMode="auto">
          <a:xfrm>
            <a:off x="2443163" y="34115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2" name="Rectangle 21"/>
          <p:cNvSpPr/>
          <p:nvPr/>
        </p:nvSpPr>
        <p:spPr>
          <a:xfrm>
            <a:off x="609600" y="23622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953000" y="2438400"/>
            <a:ext cx="2743200" cy="2438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8" name="TextBox 24"/>
          <p:cNvSpPr txBox="1">
            <a:spLocks noChangeArrowheads="1"/>
          </p:cNvSpPr>
          <p:nvPr/>
        </p:nvSpPr>
        <p:spPr bwMode="auto">
          <a:xfrm>
            <a:off x="3862388" y="3124200"/>
            <a:ext cx="633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/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Star-shaped model</a:t>
            </a:r>
          </a:p>
        </p:txBody>
      </p:sp>
      <p:grpSp>
        <p:nvGrpSpPr>
          <p:cNvPr id="30724" name="Group 42"/>
          <p:cNvGrpSpPr>
            <a:grpSpLocks noChangeAspect="1"/>
          </p:cNvGrpSpPr>
          <p:nvPr/>
        </p:nvGrpSpPr>
        <p:grpSpPr bwMode="auto">
          <a:xfrm>
            <a:off x="2514600" y="2209800"/>
            <a:ext cx="4114800" cy="3505200"/>
            <a:chOff x="2514600" y="2209800"/>
            <a:chExt cx="4114800" cy="3505200"/>
          </a:xfrm>
        </p:grpSpPr>
        <p:sp>
          <p:nvSpPr>
            <p:cNvPr id="14" name="Oval 13"/>
            <p:cNvSpPr/>
            <p:nvPr/>
          </p:nvSpPr>
          <p:spPr>
            <a:xfrm>
              <a:off x="3962400" y="3657600"/>
              <a:ext cx="914400" cy="9906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Root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791200" y="28194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5410200" y="49530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4013200" y="22098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2514600" y="27432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743200" y="4953000"/>
              <a:ext cx="838200" cy="76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Part</a:t>
              </a:r>
            </a:p>
          </p:txBody>
        </p:sp>
        <p:cxnSp>
          <p:nvCxnSpPr>
            <p:cNvPr id="27" name="Straight Connector 26"/>
            <p:cNvCxnSpPr>
              <a:stCxn id="14" idx="0"/>
              <a:endCxn id="20" idx="4"/>
            </p:cNvCxnSpPr>
            <p:nvPr/>
          </p:nvCxnSpPr>
          <p:spPr>
            <a:xfrm rot="5400000" flipH="1" flipV="1">
              <a:off x="4083050" y="3308350"/>
              <a:ext cx="685800" cy="127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4" idx="7"/>
              <a:endCxn id="16" idx="3"/>
            </p:cNvCxnSpPr>
            <p:nvPr/>
          </p:nvCxnSpPr>
          <p:spPr>
            <a:xfrm rot="5400000" flipH="1" flipV="1">
              <a:off x="5162550" y="3051175"/>
              <a:ext cx="331788" cy="1169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4" idx="5"/>
              <a:endCxn id="18" idx="1"/>
            </p:cNvCxnSpPr>
            <p:nvPr/>
          </p:nvCxnSpPr>
          <p:spPr>
            <a:xfrm rot="16200000" flipH="1">
              <a:off x="4857750" y="4389438"/>
              <a:ext cx="560387" cy="7889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4" idx="3"/>
              <a:endCxn id="24" idx="7"/>
            </p:cNvCxnSpPr>
            <p:nvPr/>
          </p:nvCxnSpPr>
          <p:spPr>
            <a:xfrm rot="5400000">
              <a:off x="3497263" y="4465638"/>
              <a:ext cx="560387" cy="636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4" idx="1"/>
              <a:endCxn id="21" idx="5"/>
            </p:cNvCxnSpPr>
            <p:nvPr/>
          </p:nvCxnSpPr>
          <p:spPr>
            <a:xfrm rot="16200000" flipV="1">
              <a:off x="3459163" y="3165475"/>
              <a:ext cx="407988" cy="8651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r>
              <a:rPr lang="en-US" smtClean="0"/>
              <a:t>Star-shaped model</a:t>
            </a:r>
          </a:p>
        </p:txBody>
      </p:sp>
      <p:sp>
        <p:nvSpPr>
          <p:cNvPr id="31748" name="Oval 14"/>
          <p:cNvSpPr>
            <a:spLocks noChangeArrowheads="1"/>
          </p:cNvSpPr>
          <p:nvPr/>
        </p:nvSpPr>
        <p:spPr bwMode="auto">
          <a:xfrm>
            <a:off x="6781800" y="2286000"/>
            <a:ext cx="568325" cy="615950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49" name="Oval 16"/>
          <p:cNvSpPr>
            <a:spLocks noChangeArrowheads="1"/>
          </p:cNvSpPr>
          <p:nvPr/>
        </p:nvSpPr>
        <p:spPr bwMode="auto">
          <a:xfrm>
            <a:off x="914400" y="3300413"/>
            <a:ext cx="566738" cy="614362"/>
          </a:xfrm>
          <a:prstGeom prst="ellipse">
            <a:avLst/>
          </a:prstGeom>
          <a:noFill/>
          <a:ln w="127127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0" name="Oval 18"/>
          <p:cNvSpPr>
            <a:spLocks noChangeArrowheads="1"/>
          </p:cNvSpPr>
          <p:nvPr/>
        </p:nvSpPr>
        <p:spPr bwMode="auto">
          <a:xfrm>
            <a:off x="5181600" y="2590800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1" name="Oval 21"/>
          <p:cNvSpPr>
            <a:spLocks noChangeArrowheads="1"/>
          </p:cNvSpPr>
          <p:nvPr/>
        </p:nvSpPr>
        <p:spPr bwMode="auto">
          <a:xfrm>
            <a:off x="2074863" y="2192338"/>
            <a:ext cx="568325" cy="615950"/>
          </a:xfrm>
          <a:prstGeom prst="ellipse">
            <a:avLst/>
          </a:prstGeom>
          <a:noFill/>
          <a:ln w="127127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2" name="Oval 22"/>
          <p:cNvSpPr>
            <a:spLocks noChangeArrowheads="1"/>
          </p:cNvSpPr>
          <p:nvPr/>
        </p:nvSpPr>
        <p:spPr bwMode="auto">
          <a:xfrm>
            <a:off x="6248400" y="3505200"/>
            <a:ext cx="569913" cy="617538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31753" name="Oval 24"/>
          <p:cNvSpPr>
            <a:spLocks noChangeArrowheads="1"/>
          </p:cNvSpPr>
          <p:nvPr/>
        </p:nvSpPr>
        <p:spPr bwMode="auto">
          <a:xfrm>
            <a:off x="2443163" y="2878138"/>
            <a:ext cx="569912" cy="615950"/>
          </a:xfrm>
          <a:prstGeom prst="ellipse">
            <a:avLst/>
          </a:prstGeom>
          <a:noFill/>
          <a:ln w="127127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6" name="Rectangle 25"/>
          <p:cNvSpPr/>
          <p:nvPr/>
        </p:nvSpPr>
        <p:spPr>
          <a:xfrm>
            <a:off x="609600" y="18288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800600" y="1828800"/>
            <a:ext cx="29718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756" name="TextBox 29"/>
          <p:cNvSpPr txBox="1">
            <a:spLocks noChangeArrowheads="1"/>
          </p:cNvSpPr>
          <p:nvPr/>
        </p:nvSpPr>
        <p:spPr bwMode="auto">
          <a:xfrm>
            <a:off x="3862388" y="2590800"/>
            <a:ext cx="6334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/>
              <a:t>=</a:t>
            </a:r>
          </a:p>
        </p:txBody>
      </p:sp>
      <p:sp>
        <p:nvSpPr>
          <p:cNvPr id="31757" name="TextBox 31"/>
          <p:cNvSpPr txBox="1">
            <a:spLocks noChangeArrowheads="1"/>
          </p:cNvSpPr>
          <p:nvPr/>
        </p:nvSpPr>
        <p:spPr bwMode="auto">
          <a:xfrm>
            <a:off x="1828800" y="28194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X</a:t>
            </a:r>
          </a:p>
        </p:txBody>
      </p:sp>
      <p:cxnSp>
        <p:nvCxnSpPr>
          <p:cNvPr id="36" name="Straight Connector 35"/>
          <p:cNvCxnSpPr/>
          <p:nvPr/>
        </p:nvCxnSpPr>
        <p:spPr>
          <a:xfrm rot="5400000">
            <a:off x="3924300" y="2959100"/>
            <a:ext cx="533400" cy="304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9" name="TextBox 37"/>
          <p:cNvSpPr txBox="1">
            <a:spLocks noChangeArrowheads="1"/>
          </p:cNvSpPr>
          <p:nvPr/>
        </p:nvSpPr>
        <p:spPr bwMode="auto">
          <a:xfrm>
            <a:off x="6019800" y="2743200"/>
            <a:ext cx="492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/>
              <a:t>X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1143000" y="3124200"/>
            <a:ext cx="914400" cy="5334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1905000" y="2667000"/>
            <a:ext cx="609600" cy="3048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>
            <a:off x="2057400" y="3124200"/>
            <a:ext cx="685800" cy="76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248400" y="2590800"/>
            <a:ext cx="838200" cy="45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410200" y="2895600"/>
            <a:ext cx="838200" cy="152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16200000" flipV="1">
            <a:off x="6019800" y="3276600"/>
            <a:ext cx="762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766" name="Group 64"/>
          <p:cNvGrpSpPr>
            <a:grpSpLocks noChangeAspect="1"/>
          </p:cNvGrpSpPr>
          <p:nvPr/>
        </p:nvGrpSpPr>
        <p:grpSpPr bwMode="auto">
          <a:xfrm>
            <a:off x="3352800" y="4724400"/>
            <a:ext cx="2286000" cy="1933575"/>
            <a:chOff x="2895600" y="4343400"/>
            <a:chExt cx="2971800" cy="2514600"/>
          </a:xfrm>
        </p:grpSpPr>
        <p:sp>
          <p:nvSpPr>
            <p:cNvPr id="31780" name="Oval 56"/>
            <p:cNvSpPr>
              <a:spLocks noChangeArrowheads="1"/>
            </p:cNvSpPr>
            <p:nvPr/>
          </p:nvSpPr>
          <p:spPr bwMode="auto">
            <a:xfrm>
              <a:off x="3200401" y="6027420"/>
              <a:ext cx="566738" cy="614363"/>
            </a:xfrm>
            <a:prstGeom prst="ellipse">
              <a:avLst/>
            </a:prstGeom>
            <a:noFill/>
            <a:ln w="762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31781" name="Oval 57"/>
            <p:cNvSpPr>
              <a:spLocks noChangeArrowheads="1"/>
            </p:cNvSpPr>
            <p:nvPr/>
          </p:nvSpPr>
          <p:spPr bwMode="auto">
            <a:xfrm>
              <a:off x="4282440" y="4640580"/>
              <a:ext cx="568325" cy="61595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31782" name="Oval 58"/>
            <p:cNvSpPr>
              <a:spLocks noChangeArrowheads="1"/>
            </p:cNvSpPr>
            <p:nvPr/>
          </p:nvSpPr>
          <p:spPr bwMode="auto">
            <a:xfrm>
              <a:off x="4777740" y="5510529"/>
              <a:ext cx="569913" cy="615950"/>
            </a:xfrm>
            <a:prstGeom prst="ellips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de-CH" sz="12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895600" y="4343400"/>
              <a:ext cx="2971800" cy="251460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/>
            </a:p>
          </p:txBody>
        </p:sp>
        <p:sp>
          <p:nvSpPr>
            <p:cNvPr id="31784" name="TextBox 60"/>
            <p:cNvSpPr txBox="1">
              <a:spLocks noChangeArrowheads="1"/>
            </p:cNvSpPr>
            <p:nvPr/>
          </p:nvSpPr>
          <p:spPr bwMode="auto">
            <a:xfrm>
              <a:off x="4114800" y="5334000"/>
              <a:ext cx="506805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400" b="1"/>
                <a:t>X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 flipV="1">
              <a:off x="3489960" y="5637862"/>
              <a:ext cx="854392" cy="68748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112048" y="5170290"/>
              <a:ext cx="699877" cy="235267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0800000">
              <a:off x="4344352" y="5637862"/>
              <a:ext cx="730567" cy="19200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/>
          <p:cNvSpPr txBox="1"/>
          <p:nvPr/>
        </p:nvSpPr>
        <p:spPr>
          <a:xfrm rot="2327639">
            <a:off x="2743200" y="4108450"/>
            <a:ext cx="6445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dirty="0">
                <a:latin typeface="+mn-lt"/>
                <a:cs typeface="Arial"/>
              </a:rPr>
              <a:t>≈</a:t>
            </a:r>
            <a:endParaRPr lang="en-US" sz="7200" dirty="0">
              <a:latin typeface="+mn-lt"/>
            </a:endParaRPr>
          </a:p>
        </p:txBody>
      </p:sp>
      <p:grpSp>
        <p:nvGrpSpPr>
          <p:cNvPr id="31768" name="Group 69"/>
          <p:cNvGrpSpPr>
            <a:grpSpLocks noChangeAspect="1"/>
          </p:cNvGrpSpPr>
          <p:nvPr/>
        </p:nvGrpSpPr>
        <p:grpSpPr bwMode="auto">
          <a:xfrm>
            <a:off x="6705600" y="4876800"/>
            <a:ext cx="2146300" cy="1828800"/>
            <a:chOff x="2514600" y="2209800"/>
            <a:chExt cx="4114800" cy="3505200"/>
          </a:xfrm>
        </p:grpSpPr>
        <p:sp>
          <p:nvSpPr>
            <p:cNvPr id="71" name="Oval 70"/>
            <p:cNvSpPr/>
            <p:nvPr/>
          </p:nvSpPr>
          <p:spPr>
            <a:xfrm>
              <a:off x="3963302" y="3658129"/>
              <a:ext cx="913047" cy="9888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Root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5792441" y="2818342"/>
              <a:ext cx="836959" cy="7637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3" name="Oval 72"/>
            <p:cNvSpPr/>
            <p:nvPr/>
          </p:nvSpPr>
          <p:spPr>
            <a:xfrm>
              <a:off x="5408961" y="4954323"/>
              <a:ext cx="840004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4" name="Oval 73"/>
            <p:cNvSpPr/>
            <p:nvPr/>
          </p:nvSpPr>
          <p:spPr>
            <a:xfrm>
              <a:off x="4015042" y="2209800"/>
              <a:ext cx="836959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2514600" y="2742275"/>
              <a:ext cx="836961" cy="763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2742863" y="4954323"/>
              <a:ext cx="840004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cxnSp>
          <p:nvCxnSpPr>
            <p:cNvPr id="77" name="Straight Connector 76"/>
            <p:cNvCxnSpPr>
              <a:stCxn id="71" idx="0"/>
              <a:endCxn id="74" idx="4"/>
            </p:cNvCxnSpPr>
            <p:nvPr/>
          </p:nvCxnSpPr>
          <p:spPr>
            <a:xfrm rot="5400000" flipH="1" flipV="1">
              <a:off x="4082085" y="3308217"/>
              <a:ext cx="687652" cy="1217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1" idx="7"/>
              <a:endCxn id="72" idx="3"/>
            </p:cNvCxnSpPr>
            <p:nvPr/>
          </p:nvCxnSpPr>
          <p:spPr>
            <a:xfrm rot="5400000" flipH="1" flipV="1">
              <a:off x="5160958" y="3050959"/>
              <a:ext cx="334698" cy="11717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>
              <a:stCxn id="71" idx="5"/>
              <a:endCxn id="73" idx="1"/>
            </p:cNvCxnSpPr>
            <p:nvPr/>
          </p:nvCxnSpPr>
          <p:spPr>
            <a:xfrm rot="16200000" flipH="1">
              <a:off x="4858160" y="4388277"/>
              <a:ext cx="559858" cy="79130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1" idx="3"/>
              <a:endCxn id="76" idx="7"/>
            </p:cNvCxnSpPr>
            <p:nvPr/>
          </p:nvCxnSpPr>
          <p:spPr>
            <a:xfrm rot="5400000">
              <a:off x="3497721" y="4464364"/>
              <a:ext cx="559858" cy="6391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1" idx="1"/>
              <a:endCxn id="75" idx="5"/>
            </p:cNvCxnSpPr>
            <p:nvPr/>
          </p:nvCxnSpPr>
          <p:spPr>
            <a:xfrm rot="16200000" flipV="1">
              <a:off x="3458137" y="3165099"/>
              <a:ext cx="410765" cy="8673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r>
              <a:rPr lang="en-US" smtClean="0"/>
              <a:t>Tree-shaped model</a:t>
            </a:r>
          </a:p>
        </p:txBody>
      </p:sp>
      <p:sp>
        <p:nvSpPr>
          <p:cNvPr id="4" name="Oval 3"/>
          <p:cNvSpPr/>
          <p:nvPr/>
        </p:nvSpPr>
        <p:spPr>
          <a:xfrm>
            <a:off x="2095500" y="1530109"/>
            <a:ext cx="876300" cy="9683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51063" y="2539759"/>
            <a:ext cx="896937" cy="1733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8463432">
            <a:off x="3325019" y="2464353"/>
            <a:ext cx="358775" cy="887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14546463">
            <a:off x="1426369" y="2502453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11024936">
            <a:off x="2041525" y="4349509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7619321">
            <a:off x="3185319" y="4242353"/>
            <a:ext cx="349250" cy="11128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73900" y="26670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86600" y="342106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34300" y="344011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259513" y="3433763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53200" y="4416425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581900" y="4416425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Connector 16"/>
          <p:cNvCxnSpPr>
            <a:stCxn id="10" idx="4"/>
            <a:endCxn id="11" idx="0"/>
          </p:cNvCxnSpPr>
          <p:nvPr/>
        </p:nvCxnSpPr>
        <p:spPr>
          <a:xfrm>
            <a:off x="7226300" y="3016250"/>
            <a:ext cx="12700" cy="4048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1" idx="1"/>
            <a:endCxn id="13" idx="7"/>
          </p:cNvCxnSpPr>
          <p:nvPr/>
        </p:nvCxnSpPr>
        <p:spPr>
          <a:xfrm flipH="1">
            <a:off x="6519863" y="3471863"/>
            <a:ext cx="611187" cy="127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7"/>
            <a:endCxn id="12" idx="1"/>
          </p:cNvCxnSpPr>
          <p:nvPr/>
        </p:nvCxnSpPr>
        <p:spPr>
          <a:xfrm>
            <a:off x="7346950" y="3471863"/>
            <a:ext cx="431800" cy="190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1" idx="4"/>
            <a:endCxn id="14" idx="0"/>
          </p:cNvCxnSpPr>
          <p:nvPr/>
        </p:nvCxnSpPr>
        <p:spPr>
          <a:xfrm flipH="1">
            <a:off x="6705600" y="3770313"/>
            <a:ext cx="533400" cy="646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1" idx="4"/>
            <a:endCxn id="15" idx="0"/>
          </p:cNvCxnSpPr>
          <p:nvPr/>
        </p:nvCxnSpPr>
        <p:spPr>
          <a:xfrm>
            <a:off x="7239000" y="3770313"/>
            <a:ext cx="495300" cy="6461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4537075" y="3440113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 rot="12609556">
            <a:off x="709613" y="3227147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rot="11038894">
            <a:off x="3890963" y="2006359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 rot="12087196">
            <a:off x="1792288" y="5532197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 rot="9108230">
            <a:off x="3971925" y="5167072"/>
            <a:ext cx="349250" cy="1149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639050" y="5557838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553200" y="55372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408988" y="3817938"/>
            <a:ext cx="304800" cy="347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0" name="Straight Connector 49"/>
          <p:cNvCxnSpPr>
            <a:stCxn id="47" idx="1"/>
            <a:endCxn id="12" idx="6"/>
          </p:cNvCxnSpPr>
          <p:nvPr/>
        </p:nvCxnSpPr>
        <p:spPr>
          <a:xfrm flipH="1" flipV="1">
            <a:off x="8039100" y="3614738"/>
            <a:ext cx="414338" cy="25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5738813" y="4114800"/>
            <a:ext cx="304800" cy="3492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4" name="Straight Connector 53"/>
          <p:cNvCxnSpPr>
            <a:stCxn id="35" idx="0"/>
            <a:endCxn id="14" idx="4"/>
          </p:cNvCxnSpPr>
          <p:nvPr/>
        </p:nvCxnSpPr>
        <p:spPr>
          <a:xfrm flipV="1">
            <a:off x="6705600" y="4765675"/>
            <a:ext cx="0" cy="7715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34" idx="0"/>
            <a:endCxn id="15" idx="4"/>
          </p:cNvCxnSpPr>
          <p:nvPr/>
        </p:nvCxnSpPr>
        <p:spPr>
          <a:xfrm flipH="1" flipV="1">
            <a:off x="7734300" y="4765675"/>
            <a:ext cx="57150" cy="7921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13" idx="3"/>
            <a:endCxn id="53" idx="7"/>
          </p:cNvCxnSpPr>
          <p:nvPr/>
        </p:nvCxnSpPr>
        <p:spPr>
          <a:xfrm flipH="1">
            <a:off x="5999163" y="3732213"/>
            <a:ext cx="304800" cy="4333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6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to model spatial relations?</a:t>
            </a: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827088" y="3392488"/>
            <a:ext cx="16764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Fergus et al. ’03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Fei-Fei et al. ‘03</a:t>
            </a:r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3167063" y="3392488"/>
            <a:ext cx="16764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Leibe et al. ’04, ‘08</a:t>
            </a:r>
            <a:br>
              <a:rPr lang="en-US" sz="1400" kern="0" dirty="0">
                <a:solidFill>
                  <a:srgbClr val="000000"/>
                </a:solidFill>
              </a:rPr>
            </a:br>
            <a:r>
              <a:rPr lang="en-US" sz="1400" kern="0" dirty="0">
                <a:solidFill>
                  <a:srgbClr val="000000"/>
                </a:solidFill>
              </a:rPr>
              <a:t>Crandall et al. ‘05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solidFill>
                  <a:srgbClr val="000000"/>
                </a:solidFill>
              </a:rPr>
              <a:t>Fergus et al. ’05</a:t>
            </a: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5472113" y="3392488"/>
            <a:ext cx="167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Crandall et al. ‘05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7272338" y="3392488"/>
            <a:ext cx="1501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kern="0">
                <a:solidFill>
                  <a:srgbClr val="000000"/>
                </a:solidFill>
              </a:rPr>
              <a:t>Felzenszwalb &amp; Huttenlocher ‘05</a:t>
            </a:r>
            <a:endParaRPr lang="en-US" sz="1400" kern="0">
              <a:solidFill>
                <a:srgbClr val="000000"/>
              </a:solidFill>
            </a:endParaRP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3581400" y="5959475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Bouchard &amp; Triggs ‘05</a:t>
            </a:r>
          </a:p>
        </p:txBody>
      </p:sp>
      <p:sp>
        <p:nvSpPr>
          <p:cNvPr id="55" name="Text Box 9"/>
          <p:cNvSpPr txBox="1">
            <a:spLocks noChangeArrowheads="1"/>
          </p:cNvSpPr>
          <p:nvPr/>
        </p:nvSpPr>
        <p:spPr bwMode="auto">
          <a:xfrm>
            <a:off x="6324600" y="5959475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Carneiro &amp; Lowe ‘06</a:t>
            </a: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838200" y="5959475"/>
            <a:ext cx="1981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Csurka ’04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>
                <a:solidFill>
                  <a:srgbClr val="000000"/>
                </a:solidFill>
              </a:rPr>
              <a:t>Vasconcelos ‘00</a:t>
            </a:r>
          </a:p>
        </p:txBody>
      </p:sp>
      <p:grpSp>
        <p:nvGrpSpPr>
          <p:cNvPr id="33802" name="Group 23"/>
          <p:cNvGrpSpPr>
            <a:grpSpLocks/>
          </p:cNvGrpSpPr>
          <p:nvPr/>
        </p:nvGrpSpPr>
        <p:grpSpPr bwMode="auto">
          <a:xfrm>
            <a:off x="533400" y="1546225"/>
            <a:ext cx="8229600" cy="1820863"/>
            <a:chOff x="336" y="741"/>
            <a:chExt cx="5184" cy="1147"/>
          </a:xfrm>
        </p:grpSpPr>
        <p:pic>
          <p:nvPicPr>
            <p:cNvPr id="338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094"/>
            <a:stretch>
              <a:fillRect/>
            </a:stretch>
          </p:blipFill>
          <p:spPr bwMode="auto">
            <a:xfrm>
              <a:off x="336" y="741"/>
              <a:ext cx="5184" cy="1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11"/>
            <p:cNvSpPr>
              <a:spLocks noChangeArrowheads="1"/>
            </p:cNvSpPr>
            <p:nvPr/>
          </p:nvSpPr>
          <p:spPr bwMode="auto">
            <a:xfrm>
              <a:off x="1429" y="1638"/>
              <a:ext cx="249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2880" y="1638"/>
              <a:ext cx="363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1" name="Rectangle 13"/>
            <p:cNvSpPr>
              <a:spLocks noChangeArrowheads="1"/>
            </p:cNvSpPr>
            <p:nvPr/>
          </p:nvSpPr>
          <p:spPr bwMode="auto">
            <a:xfrm>
              <a:off x="4490" y="1661"/>
              <a:ext cx="181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5193" y="1638"/>
              <a:ext cx="249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33803" name="Group 26"/>
          <p:cNvGrpSpPr>
            <a:grpSpLocks/>
          </p:cNvGrpSpPr>
          <p:nvPr/>
        </p:nvGrpSpPr>
        <p:grpSpPr bwMode="auto">
          <a:xfrm>
            <a:off x="646113" y="4267200"/>
            <a:ext cx="8229600" cy="1633538"/>
            <a:chOff x="407" y="2455"/>
            <a:chExt cx="5184" cy="1029"/>
          </a:xfrm>
        </p:grpSpPr>
        <p:pic>
          <p:nvPicPr>
            <p:cNvPr id="33810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97"/>
            <a:stretch>
              <a:fillRect/>
            </a:stretch>
          </p:blipFill>
          <p:spPr bwMode="auto">
            <a:xfrm>
              <a:off x="407" y="2455"/>
              <a:ext cx="5184" cy="1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ctangle 15"/>
            <p:cNvSpPr>
              <a:spLocks noChangeArrowheads="1"/>
            </p:cNvSpPr>
            <p:nvPr/>
          </p:nvSpPr>
          <p:spPr bwMode="auto">
            <a:xfrm>
              <a:off x="1531" y="3257"/>
              <a:ext cx="454" cy="227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  <p:sp>
          <p:nvSpPr>
            <p:cNvPr id="66" name="Rectangle 16"/>
            <p:cNvSpPr>
              <a:spLocks noChangeArrowheads="1"/>
            </p:cNvSpPr>
            <p:nvPr/>
          </p:nvSpPr>
          <p:spPr bwMode="auto">
            <a:xfrm>
              <a:off x="3096" y="3291"/>
              <a:ext cx="249" cy="182"/>
            </a:xfrm>
            <a:prstGeom prst="rect">
              <a:avLst/>
            </a:prstGeom>
            <a:solidFill>
              <a:srgbClr val="FFFFFF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CH" sz="2000" kern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5661025" y="6524625"/>
            <a:ext cx="3232150" cy="33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1600" kern="0">
                <a:solidFill>
                  <a:srgbClr val="000099"/>
                </a:solidFill>
                <a:latin typeface="Trebuchet MS" pitchFamily="34" charset="0"/>
              </a:rPr>
              <a:t>from [Carneiro </a:t>
            </a:r>
            <a:r>
              <a:rPr kumimoji="1" lang="en-US" sz="1600" kern="0">
                <a:solidFill>
                  <a:srgbClr val="000099"/>
                </a:solidFill>
              </a:rPr>
              <a:t>&amp;</a:t>
            </a:r>
            <a:r>
              <a:rPr kumimoji="1" lang="en-US" sz="1600" kern="0">
                <a:solidFill>
                  <a:srgbClr val="000099"/>
                </a:solidFill>
                <a:latin typeface="Trebuchet MS" pitchFamily="34" charset="0"/>
              </a:rPr>
              <a:t> Lowe, ECCV’06]</a:t>
            </a:r>
          </a:p>
        </p:txBody>
      </p:sp>
      <p:sp>
        <p:nvSpPr>
          <p:cNvPr id="33805" name="Text Box 18"/>
          <p:cNvSpPr txBox="1">
            <a:spLocks noChangeArrowheads="1"/>
          </p:cNvSpPr>
          <p:nvPr/>
        </p:nvSpPr>
        <p:spPr bwMode="auto">
          <a:xfrm>
            <a:off x="395288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6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6" name="Text Box 19"/>
          <p:cNvSpPr txBox="1">
            <a:spLocks noChangeArrowheads="1"/>
          </p:cNvSpPr>
          <p:nvPr/>
        </p:nvSpPr>
        <p:spPr bwMode="auto">
          <a:xfrm>
            <a:off x="2951163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2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7" name="Text Box 20"/>
          <p:cNvSpPr txBox="1">
            <a:spLocks noChangeArrowheads="1"/>
          </p:cNvSpPr>
          <p:nvPr/>
        </p:nvSpPr>
        <p:spPr bwMode="auto">
          <a:xfrm>
            <a:off x="5138738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3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8" name="Text Box 21"/>
          <p:cNvSpPr txBox="1">
            <a:spLocks noChangeArrowheads="1"/>
          </p:cNvSpPr>
          <p:nvPr/>
        </p:nvSpPr>
        <p:spPr bwMode="auto">
          <a:xfrm>
            <a:off x="8186738" y="2416175"/>
            <a:ext cx="792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O(N</a:t>
            </a:r>
            <a:r>
              <a:rPr lang="en-US" sz="2000" baseline="30000">
                <a:solidFill>
                  <a:srgbClr val="000099"/>
                </a:solidFill>
                <a:latin typeface="Trebuchet MS" pitchFamily="34" charset="0"/>
              </a:rPr>
              <a:t>2</a:t>
            </a:r>
            <a:r>
              <a:rPr lang="en-US" sz="2000">
                <a:solidFill>
                  <a:srgbClr val="000099"/>
                </a:solidFill>
                <a:latin typeface="Trebuchet MS" pitchFamily="34" charset="0"/>
              </a:rPr>
              <a:t>)</a:t>
            </a:r>
          </a:p>
        </p:txBody>
      </p:sp>
      <p:sp>
        <p:nvSpPr>
          <p:cNvPr id="33809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762000"/>
          </a:xfrm>
        </p:spPr>
        <p:txBody>
          <a:bodyPr/>
          <a:lstStyle/>
          <a:p>
            <a:r>
              <a:rPr lang="en-US" smtClean="0"/>
              <a:t>Many others...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Calibri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Star-shaped model </a:t>
            </a:r>
          </a:p>
          <a:p>
            <a:pPr marL="914400" lvl="1" indent="-514350"/>
            <a:r>
              <a:rPr lang="en-US" dirty="0" smtClean="0"/>
              <a:t>Example: </a:t>
            </a:r>
            <a:r>
              <a:rPr lang="en-US" dirty="0" smtClean="0"/>
              <a:t>Deformable Parts Model</a:t>
            </a:r>
            <a:endParaRPr lang="en-US" dirty="0" smtClean="0"/>
          </a:p>
          <a:p>
            <a:pPr marL="1314450" lvl="2" indent="-514350"/>
            <a:r>
              <a:rPr lang="en-US" dirty="0" smtClean="0">
                <a:hlinkClick r:id="rId2"/>
              </a:rPr>
              <a:t>Felzenswalb et al. 2010</a:t>
            </a:r>
            <a:endParaRPr lang="en-US" dirty="0" smtClean="0"/>
          </a:p>
          <a:p>
            <a:pPr marL="914400" lvl="1" indent="-514350"/>
            <a:endParaRPr lang="en-US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dirty="0" smtClean="0"/>
              <a:t>Tree-shaped model</a:t>
            </a:r>
          </a:p>
          <a:p>
            <a:pPr marL="914400" lvl="1" indent="-514350"/>
            <a:r>
              <a:rPr lang="en-US" dirty="0" smtClean="0"/>
              <a:t>Example: Pictorial structures</a:t>
            </a:r>
          </a:p>
          <a:p>
            <a:pPr marL="1314450" lvl="2" indent="-514350"/>
            <a:r>
              <a:rPr lang="en-US" dirty="0" err="1" smtClean="0">
                <a:hlinkClick r:id="rId3"/>
              </a:rPr>
              <a:t>Felzenszwalb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Huttenlocher</a:t>
            </a:r>
            <a:r>
              <a:rPr lang="en-US" dirty="0" smtClean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2005</a:t>
            </a:r>
            <a:endParaRPr lang="en-US" dirty="0" smtClean="0"/>
          </a:p>
          <a:p>
            <a:pPr marL="1314450" lvl="2" indent="-514350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Sequential prediction models</a:t>
            </a:r>
            <a:endParaRPr lang="en-US" dirty="0" smtClean="0"/>
          </a:p>
        </p:txBody>
      </p:sp>
      <p:grpSp>
        <p:nvGrpSpPr>
          <p:cNvPr id="34820" name="Group 3"/>
          <p:cNvGrpSpPr>
            <a:grpSpLocks noChangeAspect="1"/>
          </p:cNvGrpSpPr>
          <p:nvPr/>
        </p:nvGrpSpPr>
        <p:grpSpPr bwMode="auto">
          <a:xfrm>
            <a:off x="6705600" y="1219200"/>
            <a:ext cx="2036763" cy="1828800"/>
            <a:chOff x="2514600" y="2209800"/>
            <a:chExt cx="3905251" cy="3505200"/>
          </a:xfrm>
        </p:grpSpPr>
        <p:sp>
          <p:nvSpPr>
            <p:cNvPr id="5" name="Oval 4"/>
            <p:cNvSpPr/>
            <p:nvPr/>
          </p:nvSpPr>
          <p:spPr>
            <a:xfrm>
              <a:off x="3963469" y="3658129"/>
              <a:ext cx="913153" cy="9888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Root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582793" y="2818342"/>
              <a:ext cx="837058" cy="7637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409295" y="4954323"/>
              <a:ext cx="840101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015215" y="2209800"/>
              <a:ext cx="837056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2514600" y="2742275"/>
              <a:ext cx="837058" cy="763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742889" y="4954323"/>
              <a:ext cx="837056" cy="7606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500" dirty="0"/>
                <a:t>Part</a:t>
              </a:r>
            </a:p>
          </p:txBody>
        </p:sp>
        <p:cxnSp>
          <p:nvCxnSpPr>
            <p:cNvPr id="11" name="Straight Connector 10"/>
            <p:cNvCxnSpPr>
              <a:stCxn id="5" idx="0"/>
              <a:endCxn id="8" idx="4"/>
            </p:cNvCxnSpPr>
            <p:nvPr/>
          </p:nvCxnSpPr>
          <p:spPr>
            <a:xfrm rot="5400000" flipH="1" flipV="1">
              <a:off x="4082306" y="3308216"/>
              <a:ext cx="687652" cy="12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5" idx="7"/>
              <a:endCxn id="6" idx="3"/>
            </p:cNvCxnSpPr>
            <p:nvPr/>
          </p:nvCxnSpPr>
          <p:spPr>
            <a:xfrm rot="5400000" flipH="1" flipV="1">
              <a:off x="5056270" y="3155904"/>
              <a:ext cx="334698" cy="9618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5" idx="5"/>
              <a:endCxn id="7" idx="1"/>
            </p:cNvCxnSpPr>
            <p:nvPr/>
          </p:nvCxnSpPr>
          <p:spPr>
            <a:xfrm rot="16200000" flipH="1">
              <a:off x="4858463" y="4388232"/>
              <a:ext cx="559858" cy="79139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5" idx="3"/>
              <a:endCxn id="10" idx="7"/>
            </p:cNvCxnSpPr>
            <p:nvPr/>
          </p:nvCxnSpPr>
          <p:spPr>
            <a:xfrm rot="5400000">
              <a:off x="3497866" y="4464327"/>
              <a:ext cx="559858" cy="63920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5" idx="1"/>
              <a:endCxn id="9" idx="5"/>
            </p:cNvCxnSpPr>
            <p:nvPr/>
          </p:nvCxnSpPr>
          <p:spPr>
            <a:xfrm rot="16200000" flipV="1">
              <a:off x="3458270" y="3165049"/>
              <a:ext cx="410765" cy="867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821" name="Group 32"/>
          <p:cNvGrpSpPr>
            <a:grpSpLocks/>
          </p:cNvGrpSpPr>
          <p:nvPr/>
        </p:nvGrpSpPr>
        <p:grpSpPr bwMode="auto">
          <a:xfrm>
            <a:off x="6553200" y="3733800"/>
            <a:ext cx="2133600" cy="2667000"/>
            <a:chOff x="6172200" y="3352800"/>
            <a:chExt cx="2667000" cy="3276600"/>
          </a:xfrm>
        </p:grpSpPr>
        <p:sp>
          <p:nvSpPr>
            <p:cNvPr id="22" name="Oval 21"/>
            <p:cNvSpPr/>
            <p:nvPr/>
          </p:nvSpPr>
          <p:spPr>
            <a:xfrm>
              <a:off x="7239794" y="3352800"/>
              <a:ext cx="609204" cy="5324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39794" y="4571774"/>
              <a:ext cx="609204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229998" y="4571774"/>
              <a:ext cx="609203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172200" y="4571774"/>
              <a:ext cx="609204" cy="534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705998" y="6096953"/>
              <a:ext cx="609203" cy="5324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7771606" y="6096953"/>
              <a:ext cx="611188" cy="53244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8" name="Straight Connector 27"/>
            <p:cNvCxnSpPr>
              <a:stCxn id="22" idx="4"/>
              <a:endCxn id="23" idx="0"/>
            </p:cNvCxnSpPr>
            <p:nvPr/>
          </p:nvCxnSpPr>
          <p:spPr>
            <a:xfrm rot="5400000">
              <a:off x="7200141" y="4228511"/>
              <a:ext cx="68652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2" idx="4"/>
              <a:endCxn id="25" idx="0"/>
            </p:cNvCxnSpPr>
            <p:nvPr/>
          </p:nvCxnSpPr>
          <p:spPr>
            <a:xfrm rot="5400000">
              <a:off x="6667336" y="3695706"/>
              <a:ext cx="686526" cy="106561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2" idx="4"/>
              <a:endCxn id="24" idx="0"/>
            </p:cNvCxnSpPr>
            <p:nvPr/>
          </p:nvCxnSpPr>
          <p:spPr>
            <a:xfrm rot="16200000" flipH="1">
              <a:off x="7695242" y="3733410"/>
              <a:ext cx="686526" cy="9902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3" idx="4"/>
              <a:endCxn id="26" idx="0"/>
            </p:cNvCxnSpPr>
            <p:nvPr/>
          </p:nvCxnSpPr>
          <p:spPr>
            <a:xfrm rot="5400000">
              <a:off x="6781114" y="5334664"/>
              <a:ext cx="990781" cy="53379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23" idx="4"/>
              <a:endCxn id="27" idx="0"/>
            </p:cNvCxnSpPr>
            <p:nvPr/>
          </p:nvCxnSpPr>
          <p:spPr>
            <a:xfrm rot="16200000" flipH="1">
              <a:off x="7314912" y="5334664"/>
              <a:ext cx="990781" cy="53379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Previously…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219200"/>
            <a:ext cx="19050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rot="16200000" flipH="1">
            <a:off x="42862" y="2166938"/>
            <a:ext cx="18970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419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800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181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600" y="1600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9600" y="1981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9600" y="23510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600" y="27447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124200" y="1219200"/>
            <a:ext cx="19050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rot="16200000" flipH="1">
            <a:off x="2557462" y="2166938"/>
            <a:ext cx="18970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29337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3147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36957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124200" y="1600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124200" y="1981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124200" y="27447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0" name="TextBox 40"/>
          <p:cNvSpPr txBox="1">
            <a:spLocks noChangeArrowheads="1"/>
          </p:cNvSpPr>
          <p:nvPr/>
        </p:nvSpPr>
        <p:spPr bwMode="auto">
          <a:xfrm>
            <a:off x="685800" y="3124200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Training Image</a:t>
            </a:r>
          </a:p>
        </p:txBody>
      </p:sp>
      <p:sp>
        <p:nvSpPr>
          <p:cNvPr id="42" name="Isosceles Triangle 41"/>
          <p:cNvSpPr/>
          <p:nvPr/>
        </p:nvSpPr>
        <p:spPr>
          <a:xfrm>
            <a:off x="3505200" y="1449388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4267200" y="1435100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886200" y="19304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990600" y="1462088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1752600" y="1447800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9431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46200" y="25273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5-Point Star 45"/>
          <p:cNvSpPr/>
          <p:nvPr/>
        </p:nvSpPr>
        <p:spPr>
          <a:xfrm>
            <a:off x="3810000" y="2514600"/>
            <a:ext cx="533400" cy="45720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89" name="TextBox 46"/>
          <p:cNvSpPr txBox="1">
            <a:spLocks noChangeArrowheads="1"/>
          </p:cNvSpPr>
          <p:nvPr/>
        </p:nvSpPr>
        <p:spPr bwMode="auto">
          <a:xfrm>
            <a:off x="3429000" y="312420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Close Match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562600" y="1219200"/>
            <a:ext cx="1905000" cy="190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6" name="Straight Connector 65"/>
          <p:cNvCxnSpPr/>
          <p:nvPr/>
        </p:nvCxnSpPr>
        <p:spPr>
          <a:xfrm rot="16200000" flipH="1">
            <a:off x="4995862" y="2166938"/>
            <a:ext cx="189706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5372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5753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6134100" y="21717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62600" y="1600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562600" y="1981200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5562600" y="23510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562600" y="2744788"/>
            <a:ext cx="1905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99" name="TextBox 73"/>
          <p:cNvSpPr txBox="1">
            <a:spLocks noChangeArrowheads="1"/>
          </p:cNvSpPr>
          <p:nvPr/>
        </p:nvSpPr>
        <p:spPr bwMode="auto">
          <a:xfrm>
            <a:off x="5940425" y="31242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Not close</a:t>
            </a:r>
          </a:p>
        </p:txBody>
      </p:sp>
      <p:sp>
        <p:nvSpPr>
          <p:cNvPr id="75" name="Isosceles Triangle 74"/>
          <p:cNvSpPr/>
          <p:nvPr/>
        </p:nvSpPr>
        <p:spPr>
          <a:xfrm>
            <a:off x="5638800" y="1447800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Isosceles Triangle 75"/>
          <p:cNvSpPr/>
          <p:nvPr/>
        </p:nvSpPr>
        <p:spPr>
          <a:xfrm>
            <a:off x="7010400" y="1524000"/>
            <a:ext cx="381000" cy="3048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172200" y="20574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6096000" y="2667000"/>
            <a:ext cx="4572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404" name="TextBox 78"/>
          <p:cNvSpPr txBox="1">
            <a:spLocks noChangeArrowheads="1"/>
          </p:cNvSpPr>
          <p:nvPr/>
        </p:nvSpPr>
        <p:spPr bwMode="auto">
          <a:xfrm>
            <a:off x="3810000" y="609600"/>
            <a:ext cx="3205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Template Matching</a:t>
            </a:r>
          </a:p>
        </p:txBody>
      </p:sp>
      <p:sp>
        <p:nvSpPr>
          <p:cNvPr id="15405" name="TextBox 79"/>
          <p:cNvSpPr txBox="1">
            <a:spLocks noChangeArrowheads="1"/>
          </p:cNvSpPr>
          <p:nvPr/>
        </p:nvSpPr>
        <p:spPr bwMode="auto">
          <a:xfrm>
            <a:off x="3733800" y="3962400"/>
            <a:ext cx="3205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Template Matching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5720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48025"/>
            <a:ext cx="505777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Deformable Latent Parts </a:t>
            </a:r>
            <a:r>
              <a:rPr lang="en-US" dirty="0" smtClean="0"/>
              <a:t>Model (DPM)</a:t>
            </a:r>
            <a:endParaRPr lang="en-US" dirty="0" smtClean="0"/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914400" y="1828800"/>
            <a:ext cx="1274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Detections</a:t>
            </a:r>
          </a:p>
        </p:txBody>
      </p:sp>
      <p:sp>
        <p:nvSpPr>
          <p:cNvPr id="53255" name="TextBox 8"/>
          <p:cNvSpPr txBox="1">
            <a:spLocks noChangeArrowheads="1"/>
          </p:cNvSpPr>
          <p:nvPr/>
        </p:nvSpPr>
        <p:spPr bwMode="auto">
          <a:xfrm>
            <a:off x="0" y="4724400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</a:rPr>
              <a:t>Template Visualization</a:t>
            </a:r>
          </a:p>
        </p:txBody>
      </p:sp>
      <p:sp>
        <p:nvSpPr>
          <p:cNvPr id="53256" name="TextBox 9"/>
          <p:cNvSpPr txBox="1">
            <a:spLocks noChangeArrowheads="1"/>
          </p:cNvSpPr>
          <p:nvPr/>
        </p:nvSpPr>
        <p:spPr bwMode="auto">
          <a:xfrm>
            <a:off x="-15658" y="6595615"/>
            <a:ext cx="22990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err="1" smtClean="0">
                <a:solidFill>
                  <a:prstClr val="black"/>
                </a:solidFill>
              </a:rPr>
              <a:t>Felzenszwalb</a:t>
            </a:r>
            <a:r>
              <a:rPr lang="en-US" sz="1200" dirty="0" smtClean="0">
                <a:solidFill>
                  <a:prstClr val="black"/>
                </a:solidFill>
              </a:rPr>
              <a:t> et al. </a:t>
            </a:r>
            <a:r>
              <a:rPr lang="en-US" sz="1200" dirty="0" smtClean="0">
                <a:solidFill>
                  <a:prstClr val="black"/>
                </a:solidFill>
              </a:rPr>
              <a:t>2008, 2010</a:t>
            </a:r>
            <a:endParaRPr lang="en-US" sz="12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54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</a:t>
            </a:r>
            <a:r>
              <a:rPr lang="en-US" dirty="0" err="1" smtClean="0"/>
              <a:t>Dalal-Triggs</a:t>
            </a:r>
            <a:r>
              <a:rPr lang="en-US" dirty="0" smtClean="0"/>
              <a:t> detector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96418"/>
            <a:ext cx="899786" cy="172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9"/>
          <a:stretch/>
        </p:blipFill>
        <p:spPr bwMode="auto">
          <a:xfrm>
            <a:off x="4404729" y="1082848"/>
            <a:ext cx="881097" cy="176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221" y="1082848"/>
            <a:ext cx="876307" cy="1736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4"/>
          <a:stretch/>
        </p:blipFill>
        <p:spPr bwMode="auto">
          <a:xfrm>
            <a:off x="5613078" y="1055232"/>
            <a:ext cx="933897" cy="179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97006" y="1696032"/>
            <a:ext cx="304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833600" y="1303229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13" name="TextBox 12"/>
          <p:cNvSpPr txBox="1"/>
          <p:nvPr/>
        </p:nvSpPr>
        <p:spPr>
          <a:xfrm>
            <a:off x="6966984" y="1950857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= 0.16</a:t>
            </a:r>
            <a:endParaRPr lang="en-US" sz="24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57200" y="3372778"/>
            <a:ext cx="8229600" cy="318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Extract fixed-sized (64x128 pixel) window at each position and scale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Compute HOG (histogram of gradient) features within each window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Score the window with a linear SVM classifier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Perform non-maxima suppression to remove overlapping detections with lower scores</a:t>
            </a:r>
            <a:endParaRPr lang="en-US" sz="2800" dirty="0"/>
          </a:p>
        </p:txBody>
      </p:sp>
      <p:sp>
        <p:nvSpPr>
          <p:cNvPr id="15" name="Right Arrow 14"/>
          <p:cNvSpPr/>
          <p:nvPr/>
        </p:nvSpPr>
        <p:spPr>
          <a:xfrm>
            <a:off x="2286000" y="18288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26444" y="281582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Window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771353" y="281582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10626" y="2823525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SVM weights (</a:t>
            </a:r>
            <a:r>
              <a:rPr lang="en-US" dirty="0" err="1" smtClean="0"/>
              <a:t>pos</a:t>
            </a:r>
            <a:r>
              <a:rPr lang="en-US" dirty="0" smtClean="0"/>
              <a:t>/</a:t>
            </a:r>
            <a:r>
              <a:rPr lang="en-US" dirty="0" err="1" smtClean="0"/>
              <a:t>neg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200299" y="281582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1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1828800"/>
            <a:ext cx="4754100" cy="349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Deformable parts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25500" y="522106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filter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49500" y="522106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filters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1765" y="5221069"/>
            <a:ext cx="167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Spatial costs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52400" y="1295400"/>
            <a:ext cx="40386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Root filter models coarse whole-object appearance</a:t>
            </a:r>
          </a:p>
          <a:p>
            <a:endParaRPr lang="en-US" dirty="0" smtClean="0"/>
          </a:p>
          <a:p>
            <a:r>
              <a:rPr lang="en-US" dirty="0" smtClean="0"/>
              <a:t>Part filters model finer-scale appearance of smaller patches</a:t>
            </a:r>
          </a:p>
          <a:p>
            <a:endParaRPr lang="en-US" dirty="0" smtClean="0"/>
          </a:p>
          <a:p>
            <a:r>
              <a:rPr lang="en-US" dirty="0" smtClean="0"/>
              <a:t>For each root window, part positions that maximize appearance score minus spatial cost are found</a:t>
            </a:r>
          </a:p>
          <a:p>
            <a:endParaRPr lang="en-US" dirty="0"/>
          </a:p>
          <a:p>
            <a:r>
              <a:rPr lang="en-US" dirty="0" smtClean="0"/>
              <a:t>Total score is sum of scores of each filter and spatial costs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74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173"/>
          <a:stretch/>
        </p:blipFill>
        <p:spPr>
          <a:xfrm>
            <a:off x="1447800" y="838200"/>
            <a:ext cx="5288156" cy="5938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DPM: computing object score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53923" y="4267200"/>
            <a:ext cx="25452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With generalized distance transform, compute the maximum part score corresponding to each root position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471579" y="3515002"/>
            <a:ext cx="254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Scores from individual part detectors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" y="3820089"/>
            <a:ext cx="140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Scores from root detector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539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410031"/>
            <a:ext cx="4808951" cy="6451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DPM: mixture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429000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Each positive example is modeled by one of M detectors</a:t>
            </a:r>
          </a:p>
          <a:p>
            <a:endParaRPr lang="en-US" sz="2400" dirty="0"/>
          </a:p>
          <a:p>
            <a:r>
              <a:rPr lang="en-US" sz="2400" dirty="0" smtClean="0"/>
              <a:t>In testing, all detectors are applied with non-max suppression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42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DPM: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143000"/>
            <a:ext cx="6862050" cy="512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4018" y="1524000"/>
            <a:ext cx="3195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Solve for latent parameters (root/part positions, mixture component) that maximize score and are consistent with ground truth bounding box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2427" y="3382328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Add negative examples that achieve some minimum score (&gt; 1 – delta)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466755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Solve for SVM weights given current latent parameters and negative examples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34000" y="2387458"/>
            <a:ext cx="310019" cy="1625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321990" y="3982492"/>
            <a:ext cx="310019" cy="1625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644019" y="4876800"/>
            <a:ext cx="832980" cy="762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5506521" cy="66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2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Improvement over </a:t>
            </a:r>
            <a:r>
              <a:rPr lang="en-US" dirty="0" smtClean="0"/>
              <a:t>time for HOG-based detectors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333500" y="1371600"/>
          <a:ext cx="66294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74207" y="4519193"/>
            <a:ext cx="3933513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Dalal-Triggs</a:t>
            </a:r>
            <a:r>
              <a:rPr lang="en-US" dirty="0" smtClean="0"/>
              <a:t> (1 component, no parts)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00009" y="3417280"/>
            <a:ext cx="3198311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DPM v1 (1 component, parts)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0" y="1905000"/>
            <a:ext cx="1190003" cy="9233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DPM v2 </a:t>
            </a:r>
          </a:p>
          <a:p>
            <a:r>
              <a:rPr lang="en-US" dirty="0" smtClean="0"/>
              <a:t>(2 comp., context)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91858" y="1341506"/>
            <a:ext cx="20574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DPM v4 (3 comp., left/right flip)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76600" y="908540"/>
            <a:ext cx="2980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AP on PASCAL VOC 2007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147152" y="2774124"/>
            <a:ext cx="1005403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DPM v3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98320" y="1535668"/>
            <a:ext cx="1005403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DPM v5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2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Tree-shaped model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Oval 3"/>
          <p:cNvSpPr/>
          <p:nvPr/>
        </p:nvSpPr>
        <p:spPr>
          <a:xfrm>
            <a:off x="2151063" y="2286000"/>
            <a:ext cx="554037" cy="663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51063" y="3051175"/>
            <a:ext cx="554037" cy="1276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8463432">
            <a:off x="3010694" y="3023394"/>
            <a:ext cx="358775" cy="8874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14546463">
            <a:off x="1426369" y="2953544"/>
            <a:ext cx="357187" cy="923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 rot="12155085">
            <a:off x="1755775" y="4360863"/>
            <a:ext cx="349250" cy="1276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 rot="9670252">
            <a:off x="2740025" y="4413250"/>
            <a:ext cx="349250" cy="12747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81800" y="22860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724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15000" y="3505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48400" y="5029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315200" y="5029200"/>
            <a:ext cx="6096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>
            <a:stCxn id="10" idx="4"/>
            <a:endCxn id="11" idx="0"/>
          </p:cNvCxnSpPr>
          <p:nvPr/>
        </p:nvCxnSpPr>
        <p:spPr>
          <a:xfrm rot="5400000">
            <a:off x="6743700" y="3162300"/>
            <a:ext cx="685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4"/>
            <a:endCxn id="13" idx="0"/>
          </p:cNvCxnSpPr>
          <p:nvPr/>
        </p:nvCxnSpPr>
        <p:spPr>
          <a:xfrm rot="5400000">
            <a:off x="6210300" y="2628900"/>
            <a:ext cx="68580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4"/>
            <a:endCxn id="12" idx="0"/>
          </p:cNvCxnSpPr>
          <p:nvPr/>
        </p:nvCxnSpPr>
        <p:spPr>
          <a:xfrm rot="16200000" flipH="1">
            <a:off x="7239000" y="2667000"/>
            <a:ext cx="6858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4"/>
            <a:endCxn id="14" idx="0"/>
          </p:cNvCxnSpPr>
          <p:nvPr/>
        </p:nvCxnSpPr>
        <p:spPr>
          <a:xfrm rot="5400000">
            <a:off x="6324600" y="4267200"/>
            <a:ext cx="9906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1" idx="4"/>
            <a:endCxn id="15" idx="0"/>
          </p:cNvCxnSpPr>
          <p:nvPr/>
        </p:nvCxnSpPr>
        <p:spPr>
          <a:xfrm rot="16200000" flipH="1">
            <a:off x="6858000" y="4267200"/>
            <a:ext cx="9906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>
            <a:off x="4343400" y="35052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18000"/>
            <a:ext cx="518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14400"/>
            <a:ext cx="36861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2895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Box 6"/>
          <p:cNvSpPr txBox="1">
            <a:spLocks noChangeArrowheads="1"/>
          </p:cNvSpPr>
          <p:nvPr/>
        </p:nvSpPr>
        <p:spPr bwMode="auto">
          <a:xfrm>
            <a:off x="1219200" y="4191000"/>
            <a:ext cx="271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Part = oriented rectangle</a:t>
            </a:r>
          </a:p>
        </p:txBody>
      </p:sp>
      <p:sp>
        <p:nvSpPr>
          <p:cNvPr id="64519" name="TextBox 7"/>
          <p:cNvSpPr txBox="1">
            <a:spLocks noChangeArrowheads="1"/>
          </p:cNvSpPr>
          <p:nvPr/>
        </p:nvSpPr>
        <p:spPr bwMode="auto">
          <a:xfrm>
            <a:off x="4038600" y="4191000"/>
            <a:ext cx="4205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Spatial model = relative size/orientation</a:t>
            </a:r>
          </a:p>
        </p:txBody>
      </p:sp>
      <p:sp>
        <p:nvSpPr>
          <p:cNvPr id="64520" name="TextBox 8"/>
          <p:cNvSpPr txBox="1">
            <a:spLocks noChangeArrowheads="1"/>
          </p:cNvSpPr>
          <p:nvPr/>
        </p:nvSpPr>
        <p:spPr bwMode="auto">
          <a:xfrm>
            <a:off x="5164138" y="6488113"/>
            <a:ext cx="3979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Felzenszwalb and Huttenlocher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Goal: Detect all instances of objects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40528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29241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Big C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0"/>
            <a:ext cx="39052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8400" y="4495800"/>
            <a:ext cx="3276600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9" name="TextBox 6"/>
          <p:cNvSpPr txBox="1">
            <a:spLocks noChangeArrowheads="1"/>
          </p:cNvSpPr>
          <p:nvPr/>
        </p:nvSpPr>
        <p:spPr bwMode="auto">
          <a:xfrm>
            <a:off x="2743200" y="914400"/>
            <a:ext cx="671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Cars</a:t>
            </a:r>
          </a:p>
        </p:txBody>
      </p:sp>
      <p:sp>
        <p:nvSpPr>
          <p:cNvPr id="18440" name="TextBox 7"/>
          <p:cNvSpPr txBox="1">
            <a:spLocks noChangeArrowheads="1"/>
          </p:cNvSpPr>
          <p:nvPr/>
        </p:nvSpPr>
        <p:spPr bwMode="auto">
          <a:xfrm>
            <a:off x="6324600" y="114300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Faces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6781800" y="4953000"/>
            <a:ext cx="658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Cats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6972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2895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65542" idx="0"/>
          </p:cNvCxnSpPr>
          <p:nvPr/>
        </p:nvCxnSpPr>
        <p:spPr>
          <a:xfrm rot="5400000" flipH="1" flipV="1">
            <a:off x="3509169" y="5642769"/>
            <a:ext cx="533400" cy="525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2" name="TextBox 7"/>
          <p:cNvSpPr txBox="1">
            <a:spLocks noChangeArrowheads="1"/>
          </p:cNvSpPr>
          <p:nvPr/>
        </p:nvSpPr>
        <p:spPr bwMode="auto">
          <a:xfrm>
            <a:off x="2286000" y="6172200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Appearance likelihood</a:t>
            </a:r>
          </a:p>
        </p:txBody>
      </p:sp>
      <p:sp>
        <p:nvSpPr>
          <p:cNvPr id="65543" name="TextBox 8"/>
          <p:cNvSpPr txBox="1">
            <a:spLocks noChangeArrowheads="1"/>
          </p:cNvSpPr>
          <p:nvPr/>
        </p:nvSpPr>
        <p:spPr bwMode="auto">
          <a:xfrm>
            <a:off x="5105400" y="60960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Geometry likelihood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400801" y="5791200"/>
            <a:ext cx="762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Modeling the Appearance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Any appearance model could be used</a:t>
            </a:r>
          </a:p>
          <a:p>
            <a:pPr lvl="1">
              <a:defRPr/>
            </a:pPr>
            <a:r>
              <a:rPr lang="en-US" sz="2400" dirty="0" smtClean="0"/>
              <a:t>HOG Templates, etc.</a:t>
            </a:r>
          </a:p>
          <a:p>
            <a:pPr lvl="1">
              <a:defRPr/>
            </a:pPr>
            <a:r>
              <a:rPr lang="en-US" sz="2400" dirty="0" smtClean="0"/>
              <a:t>Here: rectangles fit to background subtracted binary map</a:t>
            </a:r>
          </a:p>
          <a:p>
            <a:pPr lvl="1">
              <a:defRPr/>
            </a:pPr>
            <a:endParaRPr lang="en-US" sz="2400" dirty="0"/>
          </a:p>
          <a:p>
            <a:pPr>
              <a:defRPr/>
            </a:pPr>
            <a:r>
              <a:rPr lang="en-US" sz="2800" dirty="0" smtClean="0"/>
              <a:t>Can train appearance models independently (easy, not as good) or jointly (more complicated but better)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 smtClean="0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6972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20486" idx="0"/>
          </p:cNvCxnSpPr>
          <p:nvPr/>
        </p:nvCxnSpPr>
        <p:spPr>
          <a:xfrm rot="5400000" flipH="1" flipV="1">
            <a:off x="3356769" y="5947569"/>
            <a:ext cx="533400" cy="525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2133600" y="6477000"/>
            <a:ext cx="245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Appearance likelihood</a:t>
            </a:r>
          </a:p>
        </p:txBody>
      </p:sp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4953000" y="64008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/>
              <a:t>Geometry likelihood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6248401" y="6096000"/>
            <a:ext cx="762000" cy="31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 representation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Background subtraction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1622425"/>
            <a:ext cx="6567487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114800"/>
            <a:ext cx="3427413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67448">
            <a:off x="3781425" y="4632325"/>
            <a:ext cx="19621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58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57150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78013"/>
            <a:ext cx="4419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5" y="1800225"/>
            <a:ext cx="609561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371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Optimization is tricky but can be efficient</a:t>
            </a:r>
          </a:p>
          <a:p>
            <a:pPr>
              <a:buFont typeface="Arial" charset="0"/>
              <a:buNone/>
            </a:pPr>
            <a:endParaRPr lang="en-US" sz="5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2255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For each l</a:t>
            </a:r>
            <a:r>
              <a:rPr lang="en-US" sz="3200" baseline="-25000" dirty="0">
                <a:latin typeface="+mn-lt"/>
              </a:rPr>
              <a:t>1</a:t>
            </a:r>
            <a:r>
              <a:rPr lang="en-US" sz="3200" dirty="0">
                <a:latin typeface="+mn-lt"/>
              </a:rPr>
              <a:t>, find best l</a:t>
            </a:r>
            <a:r>
              <a:rPr lang="en-US" sz="3200" baseline="-25000" dirty="0">
                <a:latin typeface="+mn-lt"/>
              </a:rPr>
              <a:t>2</a:t>
            </a:r>
            <a:r>
              <a:rPr lang="en-US" sz="3200" dirty="0">
                <a:latin typeface="+mn-lt"/>
              </a:rPr>
              <a:t>: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2057400" lvl="4" indent="-228600" eaLnBrk="0" hangingPunct="0">
              <a:spcBef>
                <a:spcPct val="20000"/>
              </a:spcBef>
              <a:buFont typeface="Arial" charset="0"/>
              <a:buChar char="»"/>
              <a:defRPr/>
            </a:pPr>
            <a:endParaRPr lang="en-US" sz="20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Remove v</a:t>
            </a:r>
            <a:r>
              <a:rPr lang="en-US" sz="3200" baseline="-25000" dirty="0">
                <a:latin typeface="+mn-lt"/>
              </a:rPr>
              <a:t>2</a:t>
            </a:r>
            <a:r>
              <a:rPr lang="en-US" sz="3200" dirty="0">
                <a:latin typeface="+mn-lt"/>
              </a:rPr>
              <a:t>, and repeat with smaller tree, until only a single part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000" dirty="0">
                <a:latin typeface="+mn-lt"/>
              </a:rPr>
              <a:t>For </a:t>
            </a:r>
            <a:r>
              <a:rPr lang="en-US" sz="3000" dirty="0" smtClean="0">
                <a:latin typeface="+mn-lt"/>
              </a:rPr>
              <a:t>k </a:t>
            </a:r>
            <a:r>
              <a:rPr lang="en-US" sz="3000" dirty="0">
                <a:latin typeface="+mn-lt"/>
              </a:rPr>
              <a:t>parts, </a:t>
            </a:r>
            <a:r>
              <a:rPr lang="en-US" sz="3000" dirty="0" smtClean="0">
                <a:latin typeface="+mn-lt"/>
              </a:rPr>
              <a:t>n </a:t>
            </a:r>
            <a:r>
              <a:rPr lang="en-US" sz="3000" dirty="0">
                <a:latin typeface="+mn-lt"/>
              </a:rPr>
              <a:t>locations per part, this has complexity of </a:t>
            </a:r>
            <a:r>
              <a:rPr lang="en-US" sz="3000" dirty="0" smtClean="0">
                <a:latin typeface="+mn-lt"/>
              </a:rPr>
              <a:t>O(kn</a:t>
            </a:r>
            <a:r>
              <a:rPr lang="en-US" sz="3000" baseline="30000" dirty="0" smtClean="0">
                <a:latin typeface="+mn-lt"/>
              </a:rPr>
              <a:t>2</a:t>
            </a:r>
            <a:r>
              <a:rPr lang="en-US" sz="3000" dirty="0">
                <a:latin typeface="+mn-lt"/>
              </a:rPr>
              <a:t>), but can be solved in ~</a:t>
            </a:r>
            <a:r>
              <a:rPr lang="en-US" sz="3000" dirty="0" smtClean="0">
                <a:latin typeface="+mn-lt"/>
              </a:rPr>
              <a:t>O(</a:t>
            </a:r>
            <a:r>
              <a:rPr lang="en-US" sz="3000" dirty="0" err="1" smtClean="0">
                <a:latin typeface="+mn-lt"/>
              </a:rPr>
              <a:t>kn</a:t>
            </a:r>
            <a:r>
              <a:rPr lang="en-US" sz="3000" dirty="0" smtClean="0">
                <a:latin typeface="+mn-lt"/>
              </a:rPr>
              <a:t>) </a:t>
            </a:r>
            <a:r>
              <a:rPr lang="en-US" sz="3000" dirty="0">
                <a:latin typeface="+mn-lt"/>
              </a:rPr>
              <a:t>using generalized distance transform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 dirty="0">
                <a:latin typeface="Calibri" pitchFamily="34" charset="0"/>
              </a:rPr>
              <a:t>For each pixel p, how far away is the nearest pixel q of set </a:t>
            </a:r>
            <a:r>
              <a:rPr lang="en-US" sz="3200" dirty="0" smtClean="0">
                <a:latin typeface="Calibri" pitchFamily="34" charset="0"/>
              </a:rPr>
              <a:t>G</a:t>
            </a:r>
            <a:endParaRPr lang="en-US" sz="3200" dirty="0">
              <a:latin typeface="Calibri" pitchFamily="34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800" dirty="0">
                <a:latin typeface="Calibri" pitchFamily="34" charset="0"/>
              </a:rPr>
              <a:t> </a:t>
            </a:r>
          </a:p>
          <a:p>
            <a:pPr lvl="1">
              <a:spcBef>
                <a:spcPct val="20000"/>
              </a:spcBef>
              <a:buFont typeface="Arial" charset="0"/>
              <a:buChar char="–"/>
            </a:pPr>
            <a:r>
              <a:rPr lang="en-US" sz="2800" dirty="0">
                <a:latin typeface="Calibri" pitchFamily="34" charset="0"/>
              </a:rPr>
              <a:t>G is often the set of edge pixels</a:t>
            </a:r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Distance Transform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4078288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9738" y="4021138"/>
            <a:ext cx="2667000" cy="2514600"/>
          </a:xfrm>
        </p:spPr>
      </p:pic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3284538" y="357663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G: black pixels</a:t>
            </a:r>
            <a:endParaRPr lang="en-US"/>
          </a:p>
        </p:txBody>
      </p:sp>
      <p:pic>
        <p:nvPicPr>
          <p:cNvPr id="29703" name="Picture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33893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001963" y="403860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19463" y="43434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q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127375" y="4408488"/>
            <a:ext cx="63500" cy="69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616325" y="4746625"/>
            <a:ext cx="63500" cy="69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>
            <a:stCxn id="16" idx="6"/>
            <a:endCxn id="18" idx="2"/>
          </p:cNvCxnSpPr>
          <p:nvPr/>
        </p:nvCxnSpPr>
        <p:spPr>
          <a:xfrm>
            <a:off x="3190875" y="4443413"/>
            <a:ext cx="425450" cy="3381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362450" y="526415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p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641850" y="45720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q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535488" y="5292725"/>
            <a:ext cx="63500" cy="71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745038" y="4941888"/>
            <a:ext cx="63500" cy="69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Arrow Connector 24"/>
          <p:cNvCxnSpPr>
            <a:stCxn id="23" idx="7"/>
            <a:endCxn id="24" idx="4"/>
          </p:cNvCxnSpPr>
          <p:nvPr/>
        </p:nvCxnSpPr>
        <p:spPr>
          <a:xfrm flipV="1">
            <a:off x="4589463" y="5011738"/>
            <a:ext cx="187325" cy="292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2559050" y="3887788"/>
            <a:ext cx="1198563" cy="1111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122738" y="4918075"/>
            <a:ext cx="889000" cy="8207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2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8" grpId="0" animBg="1"/>
      <p:bldP spid="21" grpId="0"/>
      <p:bldP spid="22" grpId="0"/>
      <p:bldP spid="23" grpId="0" animBg="1"/>
      <p:bldP spid="24" grpId="0" animBg="1"/>
      <p:bldP spid="30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Distance Transform - Applications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 distances – e.g. </a:t>
            </a:r>
            <a:r>
              <a:rPr lang="en-US" dirty="0" err="1" smtClean="0"/>
              <a:t>Hausdorff</a:t>
            </a:r>
            <a:r>
              <a:rPr lang="en-US" dirty="0" smtClean="0"/>
              <a:t> Distance</a:t>
            </a:r>
          </a:p>
          <a:p>
            <a:r>
              <a:rPr lang="en-US" dirty="0" smtClean="0"/>
              <a:t>Image processing – e.g. Blurring</a:t>
            </a:r>
          </a:p>
          <a:p>
            <a:r>
              <a:rPr lang="en-US" dirty="0" smtClean="0"/>
              <a:t>Robotics – Motion Planning</a:t>
            </a:r>
          </a:p>
          <a:p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Edge images</a:t>
            </a:r>
          </a:p>
          <a:p>
            <a:pPr lvl="1"/>
            <a:r>
              <a:rPr lang="en-US" dirty="0" smtClean="0"/>
              <a:t>Motion tracks</a:t>
            </a:r>
          </a:p>
          <a:p>
            <a:pPr lvl="1"/>
            <a:r>
              <a:rPr lang="en-US" dirty="0" smtClean="0"/>
              <a:t>Audio warping</a:t>
            </a:r>
          </a:p>
          <a:p>
            <a:r>
              <a:rPr lang="en-US" i="1" dirty="0" smtClean="0"/>
              <a:t>Deformable Part Models </a:t>
            </a:r>
          </a:p>
        </p:txBody>
      </p:sp>
    </p:spTree>
    <p:extLst>
      <p:ext uri="{BB962C8B-B14F-4D97-AF65-F5344CB8AC3E}">
        <p14:creationId xmlns:p14="http://schemas.microsoft.com/office/powerpoint/2010/main" val="59919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Generalized Distance Transform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715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Original form: </a:t>
            </a:r>
          </a:p>
          <a:p>
            <a:pPr>
              <a:defRPr/>
            </a:pPr>
            <a:r>
              <a:rPr lang="en-US" dirty="0" smtClean="0"/>
              <a:t>General form:</a:t>
            </a:r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/>
              <a:t>For </a:t>
            </a:r>
            <a:r>
              <a:rPr lang="en-US" dirty="0" smtClean="0"/>
              <a:t>many </a:t>
            </a:r>
            <a:r>
              <a:rPr lang="en-US" dirty="0"/>
              <a:t>deformation costs, </a:t>
            </a:r>
            <a:endParaRPr lang="en-US" dirty="0" smtClean="0"/>
          </a:p>
          <a:p>
            <a:pPr marL="457200" lvl="1" indent="0">
              <a:buNone/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	</a:t>
            </a:r>
          </a:p>
        </p:txBody>
      </p:sp>
      <p:pic>
        <p:nvPicPr>
          <p:cNvPr id="34820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132" y="2819400"/>
            <a:ext cx="24193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11325"/>
            <a:ext cx="49958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143000"/>
            <a:ext cx="33893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11" y="3314506"/>
            <a:ext cx="454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97" y="3962400"/>
            <a:ext cx="25923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224" y="4554895"/>
            <a:ext cx="46688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197" y="5106956"/>
            <a:ext cx="51974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5016" y="331450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Quadratic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31328" y="3950256"/>
            <a:ext cx="9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 Diff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6871" y="454275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 Composition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311744" y="53242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0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Pictorial structures model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sz="500" dirty="0" smtClean="0"/>
          </a:p>
          <a:p>
            <a:pPr>
              <a:buFont typeface="Arial" charset="0"/>
              <a:buNone/>
            </a:pPr>
            <a:endParaRPr lang="en-US" b="1" dirty="0" smtClean="0"/>
          </a:p>
          <a:p>
            <a:pPr>
              <a:buFont typeface="Arial" charset="0"/>
              <a:buNone/>
            </a:pPr>
            <a:r>
              <a:rPr lang="en-US" sz="3600" dirty="0" smtClean="0"/>
              <a:t>To create multiple likely candidates</a:t>
            </a:r>
          </a:p>
          <a:p>
            <a:r>
              <a:rPr lang="en-US" dirty="0" smtClean="0"/>
              <a:t>Sample root node, then each node given parent, until all parts are sampled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Sample poses from likelihood and choose best match with Chamfer distance</a:t>
            </a:r>
            <a:endParaRPr lang="en-US" dirty="0"/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19175"/>
            <a:ext cx="41529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for person matching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05208-6BDD-4823-BCE9-646C0933C85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22458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Last class: sliding window detection</a:t>
            </a:r>
          </a:p>
        </p:txBody>
      </p:sp>
      <p:grpSp>
        <p:nvGrpSpPr>
          <p:cNvPr id="20483" name="Group 7"/>
          <p:cNvGrpSpPr>
            <a:grpSpLocks/>
          </p:cNvGrpSpPr>
          <p:nvPr/>
        </p:nvGrpSpPr>
        <p:grpSpPr bwMode="auto">
          <a:xfrm>
            <a:off x="228600" y="1219200"/>
            <a:ext cx="4419600" cy="3352800"/>
            <a:chOff x="1219200" y="1524000"/>
            <a:chExt cx="6705600" cy="5029200"/>
          </a:xfrm>
        </p:grpSpPr>
        <p:pic>
          <p:nvPicPr>
            <p:cNvPr id="20492" name="Picture 13" descr="p101017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3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105400" y="4724400"/>
            <a:ext cx="2286000" cy="1714500"/>
            <a:chOff x="533400" y="1676400"/>
            <a:chExt cx="2286000" cy="1714500"/>
          </a:xfrm>
        </p:grpSpPr>
        <p:pic>
          <p:nvPicPr>
            <p:cNvPr id="20487" name="Picture 13" descr="p101017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676400"/>
              <a:ext cx="22860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8" name="Rectangle 5"/>
            <p:cNvSpPr>
              <a:spLocks noChangeArrowheads="1"/>
            </p:cNvSpPr>
            <p:nvPr/>
          </p:nvSpPr>
          <p:spPr bwMode="auto">
            <a:xfrm>
              <a:off x="533400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89" name="Rectangle 6"/>
            <p:cNvSpPr>
              <a:spLocks noChangeArrowheads="1"/>
            </p:cNvSpPr>
            <p:nvPr/>
          </p:nvSpPr>
          <p:spPr bwMode="auto">
            <a:xfrm>
              <a:off x="633845" y="1676400"/>
              <a:ext cx="251114" cy="66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Rectangle 7"/>
            <p:cNvSpPr>
              <a:spLocks noChangeArrowheads="1"/>
            </p:cNvSpPr>
            <p:nvPr/>
          </p:nvSpPr>
          <p:spPr bwMode="auto">
            <a:xfrm>
              <a:off x="2514600" y="2667000"/>
              <a:ext cx="301336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Line 8"/>
            <p:cNvSpPr>
              <a:spLocks noChangeShapeType="1"/>
            </p:cNvSpPr>
            <p:nvPr/>
          </p:nvSpPr>
          <p:spPr bwMode="auto">
            <a:xfrm>
              <a:off x="1035627" y="2032000"/>
              <a:ext cx="301336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 rot="2788679">
            <a:off x="4629150" y="4400550"/>
            <a:ext cx="646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 rot="2788679">
            <a:off x="7372350" y="6229350"/>
            <a:ext cx="6461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for person matching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C55CEC-35BD-4724-BCB3-C1B85632DE3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96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59055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Enhanced pictorial structures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36228"/>
            <a:ext cx="5685132" cy="553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4"/>
          <p:cNvSpPr txBox="1">
            <a:spLocks noChangeArrowheads="1"/>
          </p:cNvSpPr>
          <p:nvPr/>
        </p:nvSpPr>
        <p:spPr bwMode="auto">
          <a:xfrm>
            <a:off x="7715250" y="648811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BMVC 2009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33474"/>
            <a:ext cx="2590800" cy="5135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Learn spatial prior</a:t>
            </a:r>
          </a:p>
          <a:p>
            <a:endParaRPr lang="en-US" sz="2400" dirty="0"/>
          </a:p>
          <a:p>
            <a:r>
              <a:rPr lang="en-US" sz="2400" dirty="0" smtClean="0"/>
              <a:t>Color models from soft segmentation </a:t>
            </a:r>
            <a:br>
              <a:rPr lang="en-US" sz="2400" dirty="0" smtClean="0"/>
            </a:br>
            <a:r>
              <a:rPr lang="en-US" sz="2400" dirty="0" smtClean="0"/>
              <a:t>(initialized by location priors of each part)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minute break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Comparing a sliding window/part detector</a:t>
            </a:r>
          </a:p>
          <a:p>
            <a:pPr lvl="1"/>
            <a:r>
              <a:rPr lang="en-US" dirty="0" smtClean="0"/>
              <a:t>What are the advantages of the part detector?</a:t>
            </a:r>
          </a:p>
          <a:p>
            <a:pPr lvl="1"/>
            <a:r>
              <a:rPr lang="en-US" dirty="0" smtClean="0"/>
              <a:t>What are the advantages of the sliding window detector?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11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minute 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99" y="1442533"/>
            <a:ext cx="7148401" cy="39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9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99" y="1395499"/>
            <a:ext cx="7237201" cy="4067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8351" y="648866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from Ramakrishna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structured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Can consider pose estimation as predicting a set of related variables (called structured prediction)</a:t>
            </a:r>
          </a:p>
          <a:p>
            <a:pPr lvl="1"/>
            <a:r>
              <a:rPr lang="en-US" dirty="0" smtClean="0"/>
              <a:t>Some parts easy to find (head), some are hard (wrists)</a:t>
            </a:r>
          </a:p>
          <a:p>
            <a:endParaRPr lang="en-US" dirty="0" smtClean="0"/>
          </a:p>
          <a:p>
            <a:r>
              <a:rPr lang="en-US" dirty="0" smtClean="0"/>
              <a:t>One solution: jointly solve for most likely variables (DPM, pictorial structures)</a:t>
            </a:r>
          </a:p>
          <a:p>
            <a:endParaRPr lang="en-US" dirty="0" smtClean="0"/>
          </a:p>
          <a:p>
            <a:r>
              <a:rPr lang="en-US" dirty="0" smtClean="0"/>
              <a:t>Another solution: iteratively predict each variable based in part on previous predictions</a:t>
            </a:r>
          </a:p>
        </p:txBody>
      </p:sp>
    </p:spTree>
    <p:extLst>
      <p:ext uri="{BB962C8B-B14F-4D97-AF65-F5344CB8AC3E}">
        <p14:creationId xmlns:p14="http://schemas.microsoft.com/office/powerpoint/2010/main" val="41298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6153"/>
            <a:ext cx="2730600" cy="2218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145" y="1143000"/>
            <a:ext cx="5372400" cy="2146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26" y="3962400"/>
            <a:ext cx="5233348" cy="2017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405" y="4157705"/>
            <a:ext cx="2175600" cy="162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6467611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Ramakrishna et al. ECCV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99" y="1240566"/>
            <a:ext cx="8080801" cy="43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5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99" y="1240566"/>
            <a:ext cx="8058601" cy="437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0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699" y="1237799"/>
            <a:ext cx="8058601" cy="43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0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 model: last class</a:t>
            </a:r>
          </a:p>
        </p:txBody>
      </p:sp>
      <p:sp>
        <p:nvSpPr>
          <p:cNvPr id="1945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smtClean="0"/>
              <a:t>Statistical Template in Bounding Box</a:t>
            </a:r>
          </a:p>
          <a:p>
            <a:pPr marL="914400" lvl="1" indent="-514350"/>
            <a:r>
              <a:rPr lang="en-US" smtClean="0"/>
              <a:t>Object is some (x,y,w,h) in image</a:t>
            </a:r>
          </a:p>
          <a:p>
            <a:pPr marL="914400" lvl="1" indent="-514350"/>
            <a:r>
              <a:rPr lang="en-US" smtClean="0"/>
              <a:t>Features defined wrt bounding box coordinates</a:t>
            </a: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28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2133600" y="5715000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</a:t>
            </a: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5257800" y="5715000"/>
            <a:ext cx="2476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Template Visualization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Images from Felzenszwalb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19" y="2163763"/>
            <a:ext cx="913143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7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“Auto-context” (</a:t>
            </a:r>
            <a:r>
              <a:rPr lang="en-US" dirty="0" err="1" smtClean="0"/>
              <a:t>Tu</a:t>
            </a:r>
            <a:r>
              <a:rPr lang="en-US" dirty="0" smtClean="0"/>
              <a:t> CVPR 2008): instead of fancy graphical models, create feature from past predictions and </a:t>
            </a:r>
            <a:r>
              <a:rPr lang="en-US" dirty="0" err="1" smtClean="0"/>
              <a:t>repredict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Can view this as an “unrolled belief propagation” (Ross et al. 2011)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001758"/>
            <a:ext cx="7913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Tu </a:t>
            </a:r>
            <a:r>
              <a:rPr lang="en-US" dirty="0" err="1" smtClean="0">
                <a:solidFill>
                  <a:prstClr val="black"/>
                </a:solidFill>
                <a:hlinkClick r:id="rId2"/>
              </a:rPr>
              <a:t>Bai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 2010: Auto-context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Ross Munoz Hebert </a:t>
            </a:r>
            <a:r>
              <a:rPr lang="en-US" dirty="0" err="1" smtClean="0">
                <a:solidFill>
                  <a:prstClr val="black"/>
                </a:solidFill>
                <a:hlinkClick r:id="rId3"/>
              </a:rPr>
              <a:t>Bagnell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 2011: Message-Passing Inference Machines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16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002" y="2133600"/>
            <a:ext cx="327357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569" y="485775"/>
            <a:ext cx="27670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42387" y="9902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Cascaded Classification Model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540666" y="6172199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Heitz</a:t>
            </a:r>
            <a:r>
              <a:rPr lang="en-US" dirty="0"/>
              <a:t> Gould Saxena </a:t>
            </a:r>
            <a:r>
              <a:rPr lang="en-US" dirty="0" err="1"/>
              <a:t>Koller</a:t>
            </a:r>
            <a:r>
              <a:rPr lang="en-US" dirty="0"/>
              <a:t> </a:t>
            </a:r>
            <a:r>
              <a:rPr lang="en-US" dirty="0" smtClean="0"/>
              <a:t>2008</a:t>
            </a:r>
          </a:p>
          <a:p>
            <a:r>
              <a:rPr lang="en-US" dirty="0" smtClean="0"/>
              <a:t>Li Kowdle Saxena Chen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7181" y="360336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Autocontext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04003" y="5912293"/>
            <a:ext cx="1420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 2008</a:t>
            </a:r>
          </a:p>
          <a:p>
            <a:r>
              <a:rPr lang="en-US" dirty="0" smtClean="0"/>
              <a:t>Tu </a:t>
            </a:r>
            <a:r>
              <a:rPr lang="en-US" dirty="0" err="1" smtClean="0"/>
              <a:t>Bai</a:t>
            </a:r>
            <a:r>
              <a:rPr lang="en-US" dirty="0" smtClean="0"/>
              <a:t> 2010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2" y="3959668"/>
            <a:ext cx="55435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Derek Hoiem\My Documents\Presentations\CVPR2008\figs\scenery15_pb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61225" y="2034486"/>
            <a:ext cx="1256608" cy="81786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pic>
        <p:nvPicPr>
          <p:cNvPr id="15" name="Picture 4" descr="C:\Documents and Settings\Derek Hoiem\My Documents\Presentations\CVPR2008\figs\scenery15_obj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1225" y="1845440"/>
            <a:ext cx="1256608" cy="817862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sp>
        <p:nvSpPr>
          <p:cNvPr id="16" name="Rounded Rectangle 15"/>
          <p:cNvSpPr/>
          <p:nvPr/>
        </p:nvSpPr>
        <p:spPr bwMode="auto">
          <a:xfrm>
            <a:off x="1950037" y="1579711"/>
            <a:ext cx="1462405" cy="11015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cs typeface="Arial" pitchFamily="34" charset="0"/>
              </a:rPr>
              <a:t>Scene Analysis Processes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Surface Orientation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Object/Viewpoint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chemeClr val="tx1"/>
                </a:solidFill>
                <a:cs typeface="Arial" pitchFamily="34" charset="0"/>
              </a:rPr>
              <a:t>Occlusion/Depth</a:t>
            </a:r>
          </a:p>
        </p:txBody>
      </p:sp>
      <p:sp>
        <p:nvSpPr>
          <p:cNvPr id="17" name="Up-Down Arrow 16"/>
          <p:cNvSpPr/>
          <p:nvPr/>
        </p:nvSpPr>
        <p:spPr bwMode="auto">
          <a:xfrm rot="16200000" flipH="1">
            <a:off x="3546035" y="1991370"/>
            <a:ext cx="202709" cy="340525"/>
          </a:xfrm>
          <a:prstGeom prst="up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8" name="Down Arrow 17"/>
          <p:cNvSpPr/>
          <p:nvPr/>
        </p:nvSpPr>
        <p:spPr bwMode="auto">
          <a:xfrm rot="16200000">
            <a:off x="1623911" y="1979159"/>
            <a:ext cx="202709" cy="28852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197963" y="2504055"/>
            <a:ext cx="13194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>
                <a:cs typeface="Arial" charset="0"/>
              </a:rPr>
              <a:t>Input</a:t>
            </a:r>
            <a:r>
              <a:rPr lang="en-US" sz="1200" dirty="0"/>
              <a:t> Image</a:t>
            </a: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3817652" y="2663302"/>
            <a:ext cx="13935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/>
              <a:t>Intrinsic Images</a:t>
            </a:r>
          </a:p>
        </p:txBody>
      </p:sp>
      <p:pic>
        <p:nvPicPr>
          <p:cNvPr id="21" name="Picture 4" descr="C:\Documents and Settings\Derek Hoiem\My Documents\Research\iccv07\figs\all\scenery15_depthStacked.jpg"/>
          <p:cNvPicPr>
            <a:picLocks noChangeAspect="1" noChangeArrowheads="1"/>
          </p:cNvPicPr>
          <p:nvPr/>
        </p:nvPicPr>
        <p:blipFill>
          <a:blip r:embed="rId8" cstate="print"/>
          <a:srcRect r="351" b="50314"/>
          <a:stretch>
            <a:fillRect/>
          </a:stretch>
        </p:blipFill>
        <p:spPr bwMode="auto">
          <a:xfrm>
            <a:off x="3977107" y="1648722"/>
            <a:ext cx="1256608" cy="817536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pic>
        <p:nvPicPr>
          <p:cNvPr id="22" name="Picture 3" descr="C:\Documents and Settings\Derek Hoiem\My Documents\Presentations\CVPR2008\figs\scenery15_surf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88124" y="1376742"/>
            <a:ext cx="1256126" cy="937396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</p:spPr>
      </p:pic>
      <p:pic>
        <p:nvPicPr>
          <p:cNvPr id="23" name="Picture 7" descr="C:\Documents and Settings\Derek Hoiem\My Documents\Research\CVPR2008\figs\coherent\scenery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6" y="1691972"/>
            <a:ext cx="1325805" cy="86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1616" y="123532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Closing the Loop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6672" y="2787229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Hoiem Efros Hebert 2008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1"/>
            <a:ext cx="4985187" cy="1083207"/>
          </a:xfrm>
        </p:spPr>
        <p:txBody>
          <a:bodyPr>
            <a:noAutofit/>
          </a:bodyPr>
          <a:lstStyle/>
          <a:p>
            <a:r>
              <a:rPr lang="en-US" sz="2800" dirty="0" smtClean="0"/>
              <a:t>Many uses and variations on sequential structured prediction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34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search for landmarks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to find easy landmarks (body joints) first and use them as context for harder ones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578" y="2318376"/>
            <a:ext cx="6016200" cy="4504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648866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Singh et al. CVPR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best (top) to worst (bottom)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88"/>
            <a:ext cx="8458200" cy="57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Graphical models vs. structured prediction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Advantages of sequential prediction</a:t>
            </a:r>
          </a:p>
          <a:p>
            <a:pPr lvl="1"/>
            <a:r>
              <a:rPr lang="en-US" dirty="0" smtClean="0"/>
              <a:t>Simple procedures for training and inference</a:t>
            </a:r>
          </a:p>
          <a:p>
            <a:pPr lvl="1"/>
            <a:r>
              <a:rPr lang="en-US" dirty="0" smtClean="0"/>
              <a:t>Learns how much to rely on each prediction</a:t>
            </a:r>
          </a:p>
          <a:p>
            <a:pPr lvl="1"/>
            <a:r>
              <a:rPr lang="en-US" dirty="0" smtClean="0"/>
              <a:t>Can model very complex relations</a:t>
            </a:r>
          </a:p>
          <a:p>
            <a:endParaRPr lang="en-US" dirty="0"/>
          </a:p>
          <a:p>
            <a:r>
              <a:rPr lang="en-US" dirty="0" smtClean="0"/>
              <a:t>Advantages of BP/</a:t>
            </a:r>
            <a:r>
              <a:rPr lang="en-US" dirty="0" err="1" smtClean="0"/>
              <a:t>graphcut</a:t>
            </a:r>
            <a:r>
              <a:rPr lang="en-US" dirty="0" smtClean="0"/>
              <a:t>/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Elegant</a:t>
            </a:r>
          </a:p>
          <a:p>
            <a:pPr lvl="1"/>
            <a:r>
              <a:rPr lang="en-US" dirty="0" smtClean="0"/>
              <a:t>Relations are explicitly modeled</a:t>
            </a:r>
          </a:p>
          <a:p>
            <a:pPr lvl="1"/>
            <a:r>
              <a:rPr lang="en-US" dirty="0" smtClean="0"/>
              <a:t>Exact inference in some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7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914400"/>
          </a:xfrm>
        </p:spPr>
        <p:txBody>
          <a:bodyPr/>
          <a:lstStyle/>
          <a:p>
            <a:r>
              <a:rPr lang="en-US" smtClean="0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4876800" cy="54864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Models can be broken down into part appearance and spatial configuration</a:t>
            </a:r>
          </a:p>
          <a:p>
            <a:pPr lvl="1">
              <a:defRPr/>
            </a:pPr>
            <a:r>
              <a:rPr lang="en-US" dirty="0"/>
              <a:t>Wide variety of models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Efficient optimization can be tricky but usually </a:t>
            </a:r>
            <a:r>
              <a:rPr lang="en-US" dirty="0" smtClean="0"/>
              <a:t>possible</a:t>
            </a:r>
          </a:p>
          <a:p>
            <a:pPr lvl="1">
              <a:defRPr/>
            </a:pPr>
            <a:r>
              <a:rPr lang="en-US" dirty="0" smtClean="0"/>
              <a:t>Generalized distance transform is a useful trick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Rather than explicitly modeling contextual relations, can encode through features/classifiers</a:t>
            </a:r>
            <a:endParaRPr lang="en-US" dirty="0"/>
          </a:p>
        </p:txBody>
      </p:sp>
      <p:pic>
        <p:nvPicPr>
          <p:cNvPr id="54" name="Content Placehold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0" y="563267"/>
            <a:ext cx="3124200" cy="229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94" y="2973226"/>
            <a:ext cx="2321506" cy="1741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611" y="4845223"/>
            <a:ext cx="2094978" cy="1568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HW 5 due Monday </a:t>
            </a:r>
            <a:r>
              <a:rPr lang="en-US" smtClean="0"/>
              <a:t>(last one!!)</a:t>
            </a:r>
            <a:endParaRPr lang="en-US"/>
          </a:p>
          <a:p>
            <a:endParaRPr lang="en-US" dirty="0" smtClean="0"/>
          </a:p>
          <a:p>
            <a:r>
              <a:rPr lang="en-US" dirty="0" smtClean="0"/>
              <a:t>Tues: Object tracking with </a:t>
            </a:r>
            <a:r>
              <a:rPr lang="en-US" dirty="0" err="1" smtClean="0"/>
              <a:t>Kalman</a:t>
            </a:r>
            <a:r>
              <a:rPr lang="en-US" dirty="0" smtClean="0"/>
              <a:t> Filters</a:t>
            </a:r>
          </a:p>
          <a:p>
            <a:endParaRPr lang="en-US" dirty="0" smtClean="0"/>
          </a:p>
          <a:p>
            <a:r>
              <a:rPr lang="en-US" dirty="0" smtClean="0"/>
              <a:t>Thurs: Action Recognition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Last class: statistical template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066800"/>
          </a:xfrm>
        </p:spPr>
        <p:txBody>
          <a:bodyPr/>
          <a:lstStyle/>
          <a:p>
            <a:r>
              <a:rPr lang="en-US" smtClean="0"/>
              <a:t>Object model = log linear model of parts at fixed positions</a:t>
            </a:r>
          </a:p>
        </p:txBody>
      </p:sp>
      <p:pic>
        <p:nvPicPr>
          <p:cNvPr id="21508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76800"/>
            <a:ext cx="6223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53340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143000" y="27432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6800" y="31242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90600" y="35814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95400" y="39624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90600" y="36576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69988" y="4876800"/>
            <a:ext cx="381000" cy="381000"/>
          </a:xfrm>
          <a:prstGeom prst="ellipse">
            <a:avLst/>
          </a:prstGeom>
          <a:noFill/>
          <a:ln w="57150">
            <a:solidFill>
              <a:srgbClr val="03EF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093788" y="5257800"/>
            <a:ext cx="609600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17588" y="5715000"/>
            <a:ext cx="381000" cy="381000"/>
          </a:xfrm>
          <a:prstGeom prst="ellipse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322388" y="6096000"/>
            <a:ext cx="381000" cy="381000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17588" y="5791200"/>
            <a:ext cx="685800" cy="68580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286000" y="32004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3EF2A"/>
                </a:solidFill>
              </a:rPr>
              <a:t>+3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743200" y="32004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3200400"/>
            <a:ext cx="50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92D050"/>
                </a:solidFill>
              </a:rPr>
              <a:t>-2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43313" y="3200400"/>
            <a:ext cx="5064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100513" y="3200400"/>
            <a:ext cx="80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</a:rPr>
              <a:t>-2.5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848225" y="3200400"/>
            <a:ext cx="1114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= -0.5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286000" y="54102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3EF2A"/>
                </a:solidFill>
              </a:rPr>
              <a:t>+4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743200" y="5410200"/>
            <a:ext cx="59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200400" y="5410200"/>
            <a:ext cx="89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92D050"/>
                </a:solidFill>
              </a:rPr>
              <a:t>+0.5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71925" y="5410200"/>
            <a:ext cx="59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+3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429125" y="5410200"/>
            <a:ext cx="895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7030A0"/>
                </a:solidFill>
              </a:rPr>
              <a:t>+0.5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176838" y="5410200"/>
            <a:ext cx="1195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/>
              <a:t>= 10.5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827713" y="3200400"/>
            <a:ext cx="995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27713" y="2895600"/>
            <a:ext cx="404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6296025" y="5410200"/>
            <a:ext cx="9953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&gt; 7.5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296025" y="5105400"/>
            <a:ext cx="404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686425" y="3810000"/>
            <a:ext cx="179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Non-object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762625" y="5943600"/>
            <a:ext cx="1141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/>
              <a:t>Object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When do statistical templates make sense?</a:t>
            </a:r>
            <a:endParaRPr lang="en-US" dirty="0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5867400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81200" y="6172200"/>
            <a:ext cx="5108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Caltech 101 Average Object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Object models: this class</a:t>
            </a:r>
          </a:p>
        </p:txBody>
      </p:sp>
      <p:sp>
        <p:nvSpPr>
          <p:cNvPr id="2355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/>
            <a:r>
              <a:rPr lang="en-US" smtClean="0"/>
              <a:t>Articulated parts model</a:t>
            </a:r>
          </a:p>
          <a:p>
            <a:pPr marL="914400" lvl="1" indent="-514350"/>
            <a:r>
              <a:rPr lang="en-US" smtClean="0"/>
              <a:t>Object is configuration of parts</a:t>
            </a:r>
          </a:p>
          <a:p>
            <a:pPr marL="914400" lvl="1" indent="-514350"/>
            <a:r>
              <a:rPr lang="en-US" smtClean="0"/>
              <a:t>Each part is detectable</a:t>
            </a:r>
          </a:p>
        </p:txBody>
      </p:sp>
      <p:sp>
        <p:nvSpPr>
          <p:cNvPr id="23556" name="TextBox 9"/>
          <p:cNvSpPr txBox="1">
            <a:spLocks noChangeArrowheads="1"/>
          </p:cNvSpPr>
          <p:nvPr/>
        </p:nvSpPr>
        <p:spPr bwMode="auto">
          <a:xfrm>
            <a:off x="6831013" y="6550025"/>
            <a:ext cx="2312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Images from Felzenszwalb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3130550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Deformable objects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3124200" y="5638800"/>
            <a:ext cx="2527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Images from Caltech-256</a:t>
            </a:r>
          </a:p>
        </p:txBody>
      </p:sp>
      <p:sp>
        <p:nvSpPr>
          <p:cNvPr id="24582" name="TextBox 7"/>
          <p:cNvSpPr txBox="1">
            <a:spLocks noChangeArrowheads="1"/>
          </p:cNvSpPr>
          <p:nvPr/>
        </p:nvSpPr>
        <p:spPr bwMode="auto">
          <a:xfrm>
            <a:off x="6477000" y="6550025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sz="1400"/>
              <a:t>Slide Credit: Duan Tran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f(p) = \min_{q\in G} ~d(p,q)$&#10;&#10;\end{document}"/>
  <p:tag name="IGUANATEXSIZE" val="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O(N^2) \to O(N)$&#10;&#10;\end{document}"/>
  <p:tag name="IGUANATEXSIZE" val="2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f(p) = \min_{q\in [1,N]} ~m(q) + d(p,q)$&#10;&#10;\end{document}"/>
  <p:tag name="IGUANATEXSIZE" val="2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$f(p) = \min_{q\in G} ~d(p,q)$&#10;&#10;\end{document}"/>
  <p:tag name="IGUANATEXSIZE" val="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(p,q) = \alpha ( p - q )^2 + \beta ( p - q )&#10;\end{align*}&#10;&#10;&#10;&#10;\end{document}"/>
  <p:tag name="IGUANATEXSIZE" val="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(p,q) = \alpha |p - q|&#10;\end{align*}&#10;&#10;&#10;&#10;\end{document}"/>
  <p:tag name="IGUANATEXSIZE" val="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(p,q) = \min (d_1(p,q), d_2(p,q))&#10;\end{align*}&#10;&#10;&#10;&#10;\end{document}"/>
  <p:tag name="IGUANATEXSIZE" val="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align*}&#10;d_\tau(p,q) =  \left\{ \begin{array}{lr} d(p,q) &amp;: |p-q|&lt;\tau \\ &#10;                     \infty  &amp;: |p-q| \geq \tau &#10;                     \end{array}&#10;               \right.&#10;\end{align*}&#10;&#10;&#10;&#10;\end{document}"/>
  <p:tag name="IGUANATEXSIZE" val="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44290</TotalTime>
  <Words>1304</Words>
  <Application>Microsoft Office PowerPoint</Application>
  <PresentationFormat>On-screen Show (4:3)</PresentationFormat>
  <Paragraphs>331</Paragraphs>
  <Slides>57</Slides>
  <Notes>10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Trebuchet MS</vt:lpstr>
      <vt:lpstr>Office Theme</vt:lpstr>
      <vt:lpstr>Object Category Detection: Parts-based Models</vt:lpstr>
      <vt:lpstr>Previously…</vt:lpstr>
      <vt:lpstr>Goal: Detect all instances of objects</vt:lpstr>
      <vt:lpstr>Last class: sliding window detection</vt:lpstr>
      <vt:lpstr>Object model: last class</vt:lpstr>
      <vt:lpstr>Last class: statistical template</vt:lpstr>
      <vt:lpstr>When do statistical templates make sense?</vt:lpstr>
      <vt:lpstr>Object models: this class</vt:lpstr>
      <vt:lpstr>Deformable objects</vt:lpstr>
      <vt:lpstr>Deformable objects</vt:lpstr>
      <vt:lpstr>Compositional objects</vt:lpstr>
      <vt:lpstr>Parts-based Models</vt:lpstr>
      <vt:lpstr>How to model spatial relations?</vt:lpstr>
      <vt:lpstr>How to model spatial relations?</vt:lpstr>
      <vt:lpstr>How to model spatial relations?</vt:lpstr>
      <vt:lpstr>How to model spatial relations?</vt:lpstr>
      <vt:lpstr>How to model spatial relations?</vt:lpstr>
      <vt:lpstr>How to model spatial relations?</vt:lpstr>
      <vt:lpstr>Today’s class</vt:lpstr>
      <vt:lpstr>Deformable Latent Parts Model (DPM)</vt:lpstr>
      <vt:lpstr>Review: Dalal-Triggs detector</vt:lpstr>
      <vt:lpstr>Deformable parts model</vt:lpstr>
      <vt:lpstr>DPM: computing object score</vt:lpstr>
      <vt:lpstr>DPM: mixture model</vt:lpstr>
      <vt:lpstr>DPM: Training</vt:lpstr>
      <vt:lpstr>Results</vt:lpstr>
      <vt:lpstr>Improvement over time for HOG-based detectors</vt:lpstr>
      <vt:lpstr>Tree-shaped model</vt:lpstr>
      <vt:lpstr>Pictorial Structures Model</vt:lpstr>
      <vt:lpstr>Pictorial Structures Model</vt:lpstr>
      <vt:lpstr>Modeling the Appearance</vt:lpstr>
      <vt:lpstr>Part representation</vt:lpstr>
      <vt:lpstr>Pictorial structures model</vt:lpstr>
      <vt:lpstr>Distance Transform</vt:lpstr>
      <vt:lpstr>Distance Transform - Applications</vt:lpstr>
      <vt:lpstr>Generalized Distance Transform</vt:lpstr>
      <vt:lpstr>Pictorial structures model</vt:lpstr>
      <vt:lpstr>Sample poses from likelihood and choose best match with Chamfer distance</vt:lpstr>
      <vt:lpstr>Results for person matching</vt:lpstr>
      <vt:lpstr>Results for person matching</vt:lpstr>
      <vt:lpstr>Enhanced pictorial structures</vt:lpstr>
      <vt:lpstr>2 minute break</vt:lpstr>
      <vt:lpstr>2 minute break</vt:lpstr>
      <vt:lpstr>PowerPoint Presentation</vt:lpstr>
      <vt:lpstr>Sequential structured prediction</vt:lpstr>
      <vt:lpstr>Pose machines</vt:lpstr>
      <vt:lpstr>PowerPoint Presentation</vt:lpstr>
      <vt:lpstr>PowerPoint Presentation</vt:lpstr>
      <vt:lpstr>PowerPoint Presentation</vt:lpstr>
      <vt:lpstr>Example results</vt:lpstr>
      <vt:lpstr>General principle</vt:lpstr>
      <vt:lpstr>Many uses and variations on sequential structured prediction</vt:lpstr>
      <vt:lpstr>Learning to search for landmarks</vt:lpstr>
      <vt:lpstr>Results: best (top) to worst (bottom)</vt:lpstr>
      <vt:lpstr>Graphical models vs. structured prediction</vt:lpstr>
      <vt:lpstr>Things to remember</vt:lpstr>
      <vt:lpstr>Next classes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167</cp:revision>
  <dcterms:created xsi:type="dcterms:W3CDTF">2009-12-16T02:55:56Z</dcterms:created>
  <dcterms:modified xsi:type="dcterms:W3CDTF">2015-04-16T15:34:02Z</dcterms:modified>
</cp:coreProperties>
</file>