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425" r:id="rId2"/>
    <p:sldId id="687" r:id="rId3"/>
    <p:sldId id="614" r:id="rId4"/>
    <p:sldId id="615" r:id="rId5"/>
    <p:sldId id="759" r:id="rId6"/>
    <p:sldId id="620" r:id="rId7"/>
    <p:sldId id="621" r:id="rId8"/>
    <p:sldId id="624" r:id="rId9"/>
    <p:sldId id="668" r:id="rId10"/>
    <p:sldId id="625" r:id="rId11"/>
    <p:sldId id="802" r:id="rId12"/>
    <p:sldId id="761" r:id="rId13"/>
    <p:sldId id="762" r:id="rId14"/>
    <p:sldId id="764" r:id="rId15"/>
    <p:sldId id="765" r:id="rId16"/>
    <p:sldId id="766" r:id="rId17"/>
    <p:sldId id="767" r:id="rId18"/>
    <p:sldId id="769" r:id="rId19"/>
    <p:sldId id="770" r:id="rId20"/>
    <p:sldId id="804" r:id="rId21"/>
    <p:sldId id="773" r:id="rId22"/>
    <p:sldId id="772" r:id="rId23"/>
    <p:sldId id="774" r:id="rId24"/>
    <p:sldId id="793" r:id="rId25"/>
    <p:sldId id="775" r:id="rId26"/>
    <p:sldId id="776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784" r:id="rId35"/>
    <p:sldId id="785" r:id="rId36"/>
    <p:sldId id="786" r:id="rId37"/>
    <p:sldId id="787" r:id="rId38"/>
    <p:sldId id="788" r:id="rId39"/>
    <p:sldId id="789" r:id="rId40"/>
    <p:sldId id="790" r:id="rId41"/>
    <p:sldId id="791" r:id="rId42"/>
    <p:sldId id="792" r:id="rId43"/>
    <p:sldId id="794" r:id="rId44"/>
    <p:sldId id="795" r:id="rId45"/>
    <p:sldId id="796" r:id="rId46"/>
    <p:sldId id="797" r:id="rId47"/>
    <p:sldId id="798" r:id="rId48"/>
    <p:sldId id="800" r:id="rId49"/>
    <p:sldId id="803" r:id="rId50"/>
    <p:sldId id="805" r:id="rId51"/>
    <p:sldId id="799" r:id="rId52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88868" autoAdjust="0"/>
  </p:normalViewPr>
  <p:slideViewPr>
    <p:cSldViewPr>
      <p:cViewPr varScale="1">
        <p:scale>
          <a:sx n="70" d="100"/>
          <a:sy n="70" d="100"/>
        </p:scale>
        <p:origin x="5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3.wmf"/><Relationship Id="rId1" Type="http://schemas.openxmlformats.org/officeDocument/2006/relationships/image" Target="../media/image62.png"/><Relationship Id="rId4" Type="http://schemas.openxmlformats.org/officeDocument/2006/relationships/image" Target="../media/image6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3.wmf"/><Relationship Id="rId4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6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EF574-2ED9-40CE-8713-5359F7406BF4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DEC05-2770-4AC0-9079-167C16BE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19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59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E56BFA-11C4-4A39-9450-69EE9CC5DD10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992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B93041-8037-4F08-ACAF-609C31AA6283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31CF1-5FE5-4EB6-8F1B-5AB9ABB090F2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9663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Makes our world coordinates at the center</a:t>
            </a:r>
            <a:r>
              <a:rPr lang="en-US" baseline="0" dirty="0" smtClean="0"/>
              <a:t> of the 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71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A5630-9A4D-463B-8945-7D03C971E048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Center to get rid of the “b” in “x = AX + b”</a:t>
            </a:r>
          </a:p>
        </p:txBody>
      </p:sp>
    </p:spTree>
    <p:extLst>
      <p:ext uri="{BB962C8B-B14F-4D97-AF65-F5344CB8AC3E}">
        <p14:creationId xmlns:p14="http://schemas.microsoft.com/office/powerpoint/2010/main" val="2074760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FF803-9C3C-477B-BC57-2ED22AE689DA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0614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7C7B0-8B11-4484-9354-E1D8ACC628A7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3818"/>
            <a:r>
              <a:rPr lang="en-US" dirty="0"/>
              <a:t>The measurement matrix</a:t>
            </a:r>
            <a:r>
              <a:rPr lang="en-US" b="1" dirty="0">
                <a:latin typeface="Times New Roman" pitchFamily="18" charset="0"/>
              </a:rPr>
              <a:t> D = MS </a:t>
            </a:r>
            <a:r>
              <a:rPr lang="en-US" dirty="0"/>
              <a:t>must have rank 3!</a:t>
            </a:r>
            <a:endParaRPr lang="en-US" b="1" dirty="0">
              <a:latin typeface="Times New Roman" pitchFamily="18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4652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54FA15-3A0C-4C2B-A8FE-65B73AFC9E81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7735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D55AB3-7286-4FB9-92DC-86FF79A974ED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4943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E505B9-C156-42B8-82CC-8482E9A340F4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641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80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66E167-EF6C-4931-85EF-DC6C57859395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0995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33C4CD-B378-4135-89B9-4487F7898EFD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5941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108DA-F0F6-4336-9ACA-767BB80A24DF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7325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F636D3-17E9-4240-B4EA-777E6022FD3E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1011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6162C5-BA2A-4D2F-8B1A-0353673803F4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5133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8B50AF-E9B7-4133-B7AA-E1DD9E47330C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9491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67C346-4515-4FFA-9F69-343EEA291FAE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6588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B3824-A259-4E8B-A17B-C9DC015EFED4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053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7BC032-4CA1-45BE-BEA7-7D5C155B0C3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9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3E3EEA-A503-4842-AD9D-99BBBCC1BCED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164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CF168C-B95A-46CA-AA2A-EA975E4ECB07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459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30FC1F-2C06-40FA-8BB7-DF10070C156C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641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77883-92F9-47FC-B8DB-85A7C021D9EA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8524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FB39B0-0666-482B-92AD-DFF2612A4019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4208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717415-F485-48C8-81D7-86873B0DBCB6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9370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743BD-8627-4DEF-90A1-6BA9CA064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oic.indiana.edu/projects/disco/" TargetMode="External"/><Relationship Id="rId2" Type="http://schemas.openxmlformats.org/officeDocument/2006/relationships/hyperlink" Target="http://www.cs.cornell.edu/projects/matchmin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lKlbpHpNEE" TargetMode="External"/><Relationship Id="rId4" Type="http://schemas.openxmlformats.org/officeDocument/2006/relationships/hyperlink" Target="http://imagine.enpc.fr/~moulonp/publis/iccv2013/index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tour.cs.washington.edu/Photo_Tourism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hotosynth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~yang/courses/cs294-6/papers/TomasiC_Shape%20and%20motion%20from%20image%20streams%20under%20orthography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2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hyperlink" Target="http://www.eecs.berkeley.edu/~yang/courses/cs294-6/papers/TomasiC_Shape%20and%20motion%20from%20image%20streams%20under%20orthography.pdf" TargetMode="Externa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3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3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3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4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9.png"/><Relationship Id="rId4" Type="http://schemas.openxmlformats.org/officeDocument/2006/relationships/oleObject" Target="../embeddings/oleObject4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59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61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61.wmf"/><Relationship Id="rId5" Type="http://schemas.openxmlformats.org/officeDocument/2006/relationships/image" Target="../media/image62.png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60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5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5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ecs.berkeley.edu/~yang/courses/cs294-6/papers/TomasiC_Shape%20and%20motion%20from%20image%20streams%20under%20orthography.pdf" TargetMode="External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i.eng.cam.ac.uk/~cipolla/publications/contributionToEditedBook/2008-SFM-chapters.pdf" TargetMode="External"/><Relationship Id="rId2" Type="http://schemas.openxmlformats.org/officeDocument/2006/relationships/hyperlink" Target="http://www.cs.huji.ac.il/~csip/sfm.pdf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4.wmf"/><Relationship Id="rId3" Type="http://schemas.openxmlformats.org/officeDocument/2006/relationships/oleObject" Target="../embeddings/oleObject54.bin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oleObject" Target="../embeddings/oleObject55.bin"/><Relationship Id="rId10" Type="http://schemas.openxmlformats.org/officeDocument/2006/relationships/image" Target="../media/image81.png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72.wmf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6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.microsoft.com/pubs/156722/agarwal-rome-cacm11.pdf" TargetMode="External"/><Relationship Id="rId3" Type="http://schemas.openxmlformats.org/officeDocument/2006/relationships/hyperlink" Target="http://www.eecs.berkeley.edu/~yang/courses/cs294-6/papers/TomasiC_Shape%20and%20motion%20from%20image%20streams%20under%20orthography.pdf" TargetMode="External"/><Relationship Id="rId7" Type="http://schemas.openxmlformats.org/officeDocument/2006/relationships/hyperlink" Target="http://phototour.cs.washington.edu/Photo_Tourism.pdf" TargetMode="External"/><Relationship Id="rId2" Type="http://schemas.openxmlformats.org/officeDocument/2006/relationships/hyperlink" Target="http://cseweb.ucsd.edu/classes/fa01/cse291/hclh/SceneReconstructio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-cvr.ai.uiuc.edu/ponce_grp/publication/paper/cvpr07a.pdf" TargetMode="External"/><Relationship Id="rId5" Type="http://schemas.openxmlformats.org/officeDocument/2006/relationships/hyperlink" Target="ftp://vista.eng.tau.ac.il/dropbox/SimonKolotov-Thesis/Articles/15.pdf" TargetMode="External"/><Relationship Id="rId4" Type="http://schemas.openxmlformats.org/officeDocument/2006/relationships/hyperlink" Target="http://www.cse.unr.edu/~bebis/CS485/Handouts/hartley.pdf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7.w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1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hyperlink" Target="http://www.robots.ox.ac.uk/~vgg/hzbook/code/vgg_multiview/vgg_X_from_xP_lin.m" TargetMode="External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8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Structure from Motion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524000" y="28956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03/10/15</a:t>
            </a:r>
            <a:endParaRPr lang="en-US" dirty="0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25202" y="6488668"/>
            <a:ext cx="8981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Many slides adapted from Lana Lazebnik, Silvio </a:t>
            </a:r>
            <a:r>
              <a:rPr lang="en-US" dirty="0" err="1"/>
              <a:t>Saverese</a:t>
            </a:r>
            <a:r>
              <a:rPr lang="en-US" dirty="0"/>
              <a:t>, Steve </a:t>
            </a:r>
            <a:r>
              <a:rPr lang="en-US" dirty="0" smtClean="0"/>
              <a:t>Seitz, Martial Hebert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Non-linear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440"/>
            <a:ext cx="8229600" cy="5135563"/>
          </a:xfrm>
        </p:spPr>
        <p:txBody>
          <a:bodyPr/>
          <a:lstStyle/>
          <a:p>
            <a:r>
              <a:rPr lang="en-US" dirty="0" smtClean="0"/>
              <a:t>Minimize projected error while satisfying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/>
          <a:stretch/>
        </p:blipFill>
        <p:spPr bwMode="auto">
          <a:xfrm>
            <a:off x="1066800" y="2971800"/>
            <a:ext cx="6209336" cy="343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4938" y="6615098"/>
            <a:ext cx="699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source: Robertson and </a:t>
            </a:r>
            <a:r>
              <a:rPr lang="en-US" sz="1200" dirty="0" err="1" smtClean="0"/>
              <a:t>Cipolla</a:t>
            </a:r>
            <a:r>
              <a:rPr lang="en-US" sz="1200" dirty="0" smtClean="0"/>
              <a:t> (</a:t>
            </a:r>
            <a:r>
              <a:rPr lang="en-US" sz="1200" dirty="0" err="1" smtClean="0"/>
              <a:t>Chpt</a:t>
            </a:r>
            <a:r>
              <a:rPr lang="en-US" sz="1200" dirty="0" smtClean="0"/>
              <a:t> 13 of Practical Image Processing and Computer Vision) </a:t>
            </a:r>
            <a:endParaRPr lang="en-US" sz="1200" dirty="0"/>
          </a:p>
        </p:txBody>
      </p:sp>
      <p:sp>
        <p:nvSpPr>
          <p:cNvPr id="6" name="Freeform 5"/>
          <p:cNvSpPr/>
          <p:nvPr/>
        </p:nvSpPr>
        <p:spPr>
          <a:xfrm>
            <a:off x="5469775" y="4957156"/>
            <a:ext cx="415636" cy="482139"/>
          </a:xfrm>
          <a:custGeom>
            <a:avLst/>
            <a:gdLst>
              <a:gd name="connsiteX0" fmla="*/ 415636 w 415636"/>
              <a:gd name="connsiteY0" fmla="*/ 232757 h 482139"/>
              <a:gd name="connsiteX1" fmla="*/ 99753 w 415636"/>
              <a:gd name="connsiteY1" fmla="*/ 0 h 482139"/>
              <a:gd name="connsiteX2" fmla="*/ 0 w 415636"/>
              <a:gd name="connsiteY2" fmla="*/ 182880 h 482139"/>
              <a:gd name="connsiteX3" fmla="*/ 116378 w 415636"/>
              <a:gd name="connsiteY3" fmla="*/ 482139 h 482139"/>
              <a:gd name="connsiteX4" fmla="*/ 399011 w 415636"/>
              <a:gd name="connsiteY4" fmla="*/ 315884 h 482139"/>
              <a:gd name="connsiteX5" fmla="*/ 415636 w 415636"/>
              <a:gd name="connsiteY5" fmla="*/ 232757 h 48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636" h="482139">
                <a:moveTo>
                  <a:pt x="415636" y="232757"/>
                </a:moveTo>
                <a:lnTo>
                  <a:pt x="99753" y="0"/>
                </a:lnTo>
                <a:lnTo>
                  <a:pt x="0" y="182880"/>
                </a:lnTo>
                <a:lnTo>
                  <a:pt x="116378" y="482139"/>
                </a:lnTo>
                <a:lnTo>
                  <a:pt x="399011" y="315884"/>
                </a:lnTo>
                <a:lnTo>
                  <a:pt x="415636" y="2327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58213" y="4996934"/>
                <a:ext cx="443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13" y="4996934"/>
                <a:ext cx="44382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5000" r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>
          <a:xfrm>
            <a:off x="5669280" y="4391891"/>
            <a:ext cx="432262" cy="432262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62" h="432262">
                <a:moveTo>
                  <a:pt x="33251" y="0"/>
                </a:moveTo>
                <a:lnTo>
                  <a:pt x="0" y="382385"/>
                </a:lnTo>
                <a:lnTo>
                  <a:pt x="249382" y="299258"/>
                </a:lnTo>
                <a:lnTo>
                  <a:pt x="266007" y="432262"/>
                </a:lnTo>
                <a:lnTo>
                  <a:pt x="415636" y="432262"/>
                </a:lnTo>
                <a:lnTo>
                  <a:pt x="432262" y="216131"/>
                </a:lnTo>
                <a:lnTo>
                  <a:pt x="66502" y="49876"/>
                </a:lnTo>
                <a:lnTo>
                  <a:pt x="66502" y="49876"/>
                </a:lnTo>
                <a:lnTo>
                  <a:pt x="33251" y="6650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60968" y="4421386"/>
                <a:ext cx="443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968" y="4421386"/>
                <a:ext cx="44382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16"/>
          <p:cNvSpPr/>
          <p:nvPr/>
        </p:nvSpPr>
        <p:spPr>
          <a:xfrm>
            <a:off x="2346958" y="4428677"/>
            <a:ext cx="432262" cy="543061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415636 w 432262"/>
              <a:gd name="connsiteY4" fmla="*/ 432262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349134 w 432262"/>
              <a:gd name="connsiteY4" fmla="*/ 404027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66502 w 432262"/>
              <a:gd name="connsiteY6" fmla="*/ 70588 h 461145"/>
              <a:gd name="connsiteX7" fmla="*/ 166254 w 432262"/>
              <a:gd name="connsiteY7" fmla="*/ 0 h 461145"/>
              <a:gd name="connsiteX8" fmla="*/ 33251 w 432262"/>
              <a:gd name="connsiteY8" fmla="*/ 87214 h 461145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263239 w 432262"/>
              <a:gd name="connsiteY6" fmla="*/ 81705 h 461145"/>
              <a:gd name="connsiteX7" fmla="*/ 66502 w 432262"/>
              <a:gd name="connsiteY7" fmla="*/ 70588 h 461145"/>
              <a:gd name="connsiteX8" fmla="*/ 166254 w 432262"/>
              <a:gd name="connsiteY8" fmla="*/ 0 h 461145"/>
              <a:gd name="connsiteX9" fmla="*/ 33251 w 432262"/>
              <a:gd name="connsiteY9" fmla="*/ 87214 h 4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262" h="461145">
                <a:moveTo>
                  <a:pt x="33251" y="20712"/>
                </a:moveTo>
                <a:lnTo>
                  <a:pt x="0" y="403097"/>
                </a:lnTo>
                <a:lnTo>
                  <a:pt x="133004" y="461145"/>
                </a:lnTo>
                <a:lnTo>
                  <a:pt x="266007" y="452974"/>
                </a:lnTo>
                <a:lnTo>
                  <a:pt x="349134" y="424739"/>
                </a:lnTo>
                <a:lnTo>
                  <a:pt x="432262" y="236843"/>
                </a:lnTo>
                <a:cubicBezTo>
                  <a:pt x="395779" y="179671"/>
                  <a:pt x="324199" y="109414"/>
                  <a:pt x="263239" y="81705"/>
                </a:cubicBezTo>
                <a:cubicBezTo>
                  <a:pt x="202279" y="53996"/>
                  <a:pt x="82666" y="84206"/>
                  <a:pt x="66502" y="70588"/>
                </a:cubicBezTo>
                <a:cubicBezTo>
                  <a:pt x="50338" y="56971"/>
                  <a:pt x="133003" y="23529"/>
                  <a:pt x="166254" y="0"/>
                </a:cubicBezTo>
                <a:lnTo>
                  <a:pt x="33251" y="8721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941187" y="5011610"/>
            <a:ext cx="432262" cy="543061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415636 w 432262"/>
              <a:gd name="connsiteY4" fmla="*/ 432262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349134 w 432262"/>
              <a:gd name="connsiteY4" fmla="*/ 404027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66502 w 432262"/>
              <a:gd name="connsiteY6" fmla="*/ 70588 h 461145"/>
              <a:gd name="connsiteX7" fmla="*/ 166254 w 432262"/>
              <a:gd name="connsiteY7" fmla="*/ 0 h 461145"/>
              <a:gd name="connsiteX8" fmla="*/ 33251 w 432262"/>
              <a:gd name="connsiteY8" fmla="*/ 87214 h 461145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263239 w 432262"/>
              <a:gd name="connsiteY6" fmla="*/ 81705 h 461145"/>
              <a:gd name="connsiteX7" fmla="*/ 66502 w 432262"/>
              <a:gd name="connsiteY7" fmla="*/ 70588 h 461145"/>
              <a:gd name="connsiteX8" fmla="*/ 166254 w 432262"/>
              <a:gd name="connsiteY8" fmla="*/ 0 h 461145"/>
              <a:gd name="connsiteX9" fmla="*/ 33251 w 432262"/>
              <a:gd name="connsiteY9" fmla="*/ 87214 h 4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262" h="461145">
                <a:moveTo>
                  <a:pt x="33251" y="20712"/>
                </a:moveTo>
                <a:lnTo>
                  <a:pt x="0" y="403097"/>
                </a:lnTo>
                <a:lnTo>
                  <a:pt x="133004" y="461145"/>
                </a:lnTo>
                <a:lnTo>
                  <a:pt x="266007" y="452974"/>
                </a:lnTo>
                <a:lnTo>
                  <a:pt x="349134" y="424739"/>
                </a:lnTo>
                <a:lnTo>
                  <a:pt x="432262" y="236843"/>
                </a:lnTo>
                <a:cubicBezTo>
                  <a:pt x="395779" y="179671"/>
                  <a:pt x="324199" y="109414"/>
                  <a:pt x="263239" y="81705"/>
                </a:cubicBezTo>
                <a:cubicBezTo>
                  <a:pt x="202279" y="53996"/>
                  <a:pt x="82666" y="84206"/>
                  <a:pt x="66502" y="70588"/>
                </a:cubicBezTo>
                <a:cubicBezTo>
                  <a:pt x="50338" y="56971"/>
                  <a:pt x="133003" y="23529"/>
                  <a:pt x="166254" y="0"/>
                </a:cubicBezTo>
                <a:lnTo>
                  <a:pt x="33251" y="8721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41437" y="4963684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37" y="4963684"/>
                <a:ext cx="37920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438400" y="4668906"/>
                <a:ext cx="381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668906"/>
                <a:ext cx="381835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5000" r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42102" y="2008062"/>
                <a:ext cx="5064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𝑐𝑜𝑠𝑡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102" y="2008062"/>
                <a:ext cx="5064270" cy="461665"/>
              </a:xfrm>
              <a:prstGeom prst="rect">
                <a:avLst/>
              </a:prstGeom>
              <a:blipFill rotWithShape="1">
                <a:blip r:embed="rId7"/>
                <a:stretch>
                  <a:fillRect t="-3947" r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/>
                      </a:rPr>
                      <m:t>𝑭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=0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blipFill rotWithShape="1">
                <a:blip r:embed="rId8"/>
                <a:stretch>
                  <a:fillRect t="-1064" r="-7317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Non-linear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44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Minimize projected error while satisfying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Solution is a 6-degree polynomial of </a:t>
            </a:r>
            <a:r>
              <a:rPr lang="en-US" i="1" dirty="0"/>
              <a:t>t</a:t>
            </a:r>
            <a:r>
              <a:rPr lang="en-US" dirty="0"/>
              <a:t>, minimizing </a:t>
            </a:r>
            <a:endParaRPr lang="en-US" i="1" dirty="0"/>
          </a:p>
          <a:p>
            <a:endParaRPr lang="en-US" dirty="0" smtClean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5943600"/>
            <a:ext cx="2903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Further reading: HZ p. 318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/>
                      </a:rPr>
                      <m:t>𝑭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=0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blipFill rotWithShape="1">
                <a:blip r:embed="rId2"/>
                <a:stretch>
                  <a:fillRect t="-1064" r="-7317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77927" y="2018097"/>
                <a:ext cx="5064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𝑐𝑜𝑠𝑡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927" y="2018097"/>
                <a:ext cx="5064270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3947" r="-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448" y="2790826"/>
            <a:ext cx="61817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875" y="5181600"/>
            <a:ext cx="3133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1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marL="0" indent="0" algn="ctr">
              <a:buNone/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2D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defRPr/>
            </a:pPr>
            <a:endParaRPr lang="en-US" dirty="0" smtClean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1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2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3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1</a:t>
              </a:r>
              <a:endParaRPr lang="en-US" i="1" baseline="-25000"/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2</a:t>
              </a:r>
              <a:endParaRPr lang="en-US" i="1" baseline="-25000"/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3</a:t>
              </a:r>
              <a:endParaRPr lang="en-US" i="1" baseline="-25000"/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TextBox 60"/>
          <p:cNvSpPr txBox="1">
            <a:spLocks noChangeArrowheads="1"/>
          </p:cNvSpPr>
          <p:nvPr/>
        </p:nvSpPr>
        <p:spPr bwMode="auto">
          <a:xfrm>
            <a:off x="0" y="6488113"/>
            <a:ext cx="3810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Slides from Lana Lazebnik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structure from motion</a:t>
            </a:r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algn="ctr"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With no calibration info, cameras and points can only be recovered up to a 4x4 projective transformation </a:t>
            </a:r>
            <a:r>
              <a:rPr lang="en-US" b="1" dirty="0" smtClean="0"/>
              <a:t>Q</a:t>
            </a:r>
            <a:r>
              <a:rPr lang="en-US" dirty="0" smtClean="0"/>
              <a:t>:</a:t>
            </a:r>
          </a:p>
          <a:p>
            <a:pPr algn="ctr">
              <a:defRPr/>
            </a:pPr>
            <a:r>
              <a:rPr lang="en-US" b="1" dirty="0" smtClean="0"/>
              <a:t>X </a:t>
            </a:r>
            <a:r>
              <a:rPr lang="en-US" b="1" dirty="0" smtClean="0">
                <a:cs typeface="Arial" pitchFamily="34" charset="0"/>
              </a:rPr>
              <a:t>→ QX, P → PQ</a:t>
            </a:r>
            <a:r>
              <a:rPr lang="en-US" b="1" baseline="30000" dirty="0" smtClean="0">
                <a:cs typeface="Arial" pitchFamily="34" charset="0"/>
              </a:rPr>
              <a:t>-1</a:t>
            </a:r>
            <a:endParaRPr lang="en-US" b="1" dirty="0" smtClean="0"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dirty="0" smtClean="0"/>
              <a:t>We can solve for structure and motion when </a:t>
            </a:r>
          </a:p>
          <a:p>
            <a:pPr algn="ctr">
              <a:defRPr/>
            </a:pPr>
            <a:r>
              <a:rPr lang="en-US" dirty="0" smtClean="0"/>
              <a:t>2</a:t>
            </a:r>
            <a:r>
              <a:rPr lang="en-US" i="1" dirty="0" smtClean="0"/>
              <a:t>mn </a:t>
            </a:r>
            <a:r>
              <a:rPr lang="en-US" dirty="0" smtClean="0"/>
              <a:t>&gt;= 11</a:t>
            </a:r>
            <a:r>
              <a:rPr lang="en-US" i="1" dirty="0" smtClean="0"/>
              <a:t>m </a:t>
            </a:r>
            <a:r>
              <a:rPr lang="en-US" dirty="0" smtClean="0"/>
              <a:t>+3</a:t>
            </a:r>
            <a:r>
              <a:rPr lang="en-US" i="1" dirty="0" smtClean="0"/>
              <a:t>n </a:t>
            </a:r>
            <a:r>
              <a:rPr lang="en-US" dirty="0" smtClean="0"/>
              <a:t>– 15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For two cameras, at least 7 points are needed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4665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54625" y="2174875"/>
          <a:ext cx="3052763" cy="309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25" y="2174875"/>
                        <a:ext cx="3052763" cy="309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10946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91000" cy="46482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</a:t>
            </a:r>
            <a:r>
              <a:rPr lang="de-DE" sz="2000" dirty="0" smtClean="0"/>
              <a:t>motion (calibration) </a:t>
            </a:r>
            <a:r>
              <a:rPr lang="de-DE" sz="2000" dirty="0" smtClean="0"/>
              <a:t>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calibration/resectioning</a:t>
            </a:r>
            <a:r>
              <a:rPr lang="de-DE" sz="1800" dirty="0" smtClean="0"/>
              <a:t> </a:t>
            </a:r>
            <a:endParaRPr lang="de-DE" sz="1800" dirty="0" smtClean="0"/>
          </a:p>
        </p:txBody>
      </p:sp>
      <p:sp>
        <p:nvSpPr>
          <p:cNvPr id="1094667" name="Text Box 11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1094668" name="Line 12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4669" name="Text Box 13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1094670" name="Line 14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94677" name="Object 2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4673" name="Line 17"/>
          <p:cNvSpPr>
            <a:spLocks noChangeShapeType="1"/>
          </p:cNvSpPr>
          <p:nvPr/>
        </p:nvSpPr>
        <p:spPr bwMode="auto">
          <a:xfrm>
            <a:off x="5029200" y="4572000"/>
            <a:ext cx="23622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 rot="5400000">
            <a:off x="4686300" y="4381500"/>
            <a:ext cx="228600" cy="457200"/>
            <a:chOff x="2928" y="3312"/>
            <a:chExt cx="144" cy="288"/>
          </a:xfrm>
        </p:grpSpPr>
        <p:sp>
          <p:nvSpPr>
            <p:cNvPr id="7182" name="AutoShape 18"/>
            <p:cNvSpPr>
              <a:spLocks noChangeArrowheads="1"/>
            </p:cNvSpPr>
            <p:nvPr/>
          </p:nvSpPr>
          <p:spPr bwMode="auto">
            <a:xfrm>
              <a:off x="2928" y="3312"/>
              <a:ext cx="14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9"/>
            <p:cNvSpPr>
              <a:spLocks noChangeArrowheads="1"/>
            </p:cNvSpPr>
            <p:nvPr/>
          </p:nvSpPr>
          <p:spPr bwMode="auto">
            <a:xfrm>
              <a:off x="2928" y="3408"/>
              <a:ext cx="144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0" name="Rectangle 24"/>
          <p:cNvSpPr>
            <a:spLocks noChangeArrowheads="1"/>
          </p:cNvSpPr>
          <p:nvPr/>
        </p:nvSpPr>
        <p:spPr bwMode="auto">
          <a:xfrm>
            <a:off x="7391400" y="2590800"/>
            <a:ext cx="8382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Rectangle 25"/>
          <p:cNvSpPr>
            <a:spLocks noChangeArrowheads="1"/>
          </p:cNvSpPr>
          <p:nvPr/>
        </p:nvSpPr>
        <p:spPr bwMode="auto">
          <a:xfrm>
            <a:off x="7620000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0" grpId="0" build="p"/>
      <p:bldP spid="1094667" grpId="0"/>
      <p:bldP spid="1094668" grpId="0" animBg="1"/>
      <p:bldP spid="1094669" grpId="0"/>
      <p:bldP spid="1094670" grpId="0" animBg="1"/>
      <p:bldP spid="10946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259388" y="2171700"/>
          <a:ext cx="3052762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8" y="2171700"/>
                        <a:ext cx="3052762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91000" cy="53340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motion 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endParaRPr lang="de-DE" sz="1800" dirty="0" smtClean="0"/>
          </a:p>
          <a:p>
            <a:pPr lvl="1"/>
            <a:r>
              <a:rPr lang="de-DE" sz="1800" dirty="0" smtClean="0"/>
              <a:t>Refine and extend structure: compute new 3D points, </a:t>
            </a:r>
            <a:br>
              <a:rPr lang="de-DE" sz="1800" dirty="0" smtClean="0"/>
            </a:br>
            <a:r>
              <a:rPr lang="de-DE" sz="1800" dirty="0" smtClean="0"/>
              <a:t>re-optimize existing points that   are also seen by this camera – </a:t>
            </a:r>
            <a:r>
              <a:rPr lang="de-DE" sz="1800" i="1" dirty="0" smtClean="0"/>
              <a:t>triangulation </a:t>
            </a:r>
          </a:p>
          <a:p>
            <a:pPr marL="0" indent="0">
              <a:buFontTx/>
              <a:buChar char="•"/>
            </a:pPr>
            <a:endParaRPr lang="en-US" sz="2000" dirty="0" smtClean="0"/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8201" name="Line 8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5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18"/>
          <p:cNvSpPr>
            <a:spLocks noChangeArrowheads="1"/>
          </p:cNvSpPr>
          <p:nvPr/>
        </p:nvSpPr>
        <p:spPr bwMode="auto">
          <a:xfrm>
            <a:off x="7391400" y="2590800"/>
            <a:ext cx="8382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5934" name="Line 14"/>
          <p:cNvSpPr>
            <a:spLocks noChangeShapeType="1"/>
          </p:cNvSpPr>
          <p:nvPr/>
        </p:nvSpPr>
        <p:spPr bwMode="auto">
          <a:xfrm>
            <a:off x="7494588" y="1905000"/>
            <a:ext cx="0" cy="281940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4" name="Rectangle 19"/>
          <p:cNvSpPr>
            <a:spLocks noChangeArrowheads="1"/>
          </p:cNvSpPr>
          <p:nvPr/>
        </p:nvSpPr>
        <p:spPr bwMode="auto">
          <a:xfrm>
            <a:off x="7620000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57800" y="2174875"/>
          <a:ext cx="3052763" cy="308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174875"/>
                        <a:ext cx="3052763" cy="308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11100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54488" cy="59436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motion 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endParaRPr lang="de-DE" sz="1800" dirty="0" smtClean="0"/>
          </a:p>
          <a:p>
            <a:pPr lvl="1"/>
            <a:r>
              <a:rPr lang="de-DE" sz="1800" dirty="0" smtClean="0"/>
              <a:t>Refine and extend structure: compute new 3D points,               re-optimize existing points that are also seen by this camera – </a:t>
            </a:r>
            <a:r>
              <a:rPr lang="de-DE" sz="1800" i="1" dirty="0" smtClean="0"/>
              <a:t>triangulation </a:t>
            </a:r>
            <a:br>
              <a:rPr lang="de-DE" sz="1800" i="1" dirty="0" smtClean="0"/>
            </a:br>
            <a:endParaRPr lang="de-DE" sz="1800" i="1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Refine structure and motion: bundle adjustment</a:t>
            </a:r>
            <a:endParaRPr lang="en-GB" sz="2000" dirty="0" smtClean="0"/>
          </a:p>
          <a:p>
            <a:pPr marL="0" indent="0">
              <a:buFontTx/>
              <a:buChar char="•"/>
            </a:pPr>
            <a:endParaRPr lang="en-US" sz="2000" dirty="0" smtClean="0"/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219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Rectangle 15"/>
          <p:cNvSpPr>
            <a:spLocks noChangeArrowheads="1"/>
          </p:cNvSpPr>
          <p:nvPr/>
        </p:nvSpPr>
        <p:spPr bwMode="auto">
          <a:xfrm>
            <a:off x="7404100" y="2590800"/>
            <a:ext cx="1524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6"/>
          <p:cNvSpPr>
            <a:spLocks noChangeArrowheads="1"/>
          </p:cNvSpPr>
          <p:nvPr/>
        </p:nvSpPr>
        <p:spPr bwMode="auto">
          <a:xfrm>
            <a:off x="7640638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2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Non-linear method for refining structure and motion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Minimizing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38400" y="1741488"/>
          <a:ext cx="4429125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4" imgW="1803240" imgH="469800" progId="Equation.3">
                  <p:embed/>
                </p:oleObj>
              </mc:Choice>
              <mc:Fallback>
                <p:oleObj name="Equation" r:id="rId4" imgW="180324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41488"/>
                        <a:ext cx="4429125" cy="1154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Line 10"/>
          <p:cNvSpPr>
            <a:spLocks noChangeShapeType="1"/>
          </p:cNvSpPr>
          <p:nvPr/>
        </p:nvSpPr>
        <p:spPr bwMode="auto">
          <a:xfrm flipV="1">
            <a:off x="2463800" y="3305175"/>
            <a:ext cx="1712913" cy="2290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Line 17"/>
          <p:cNvSpPr>
            <a:spLocks noChangeShapeType="1"/>
          </p:cNvSpPr>
          <p:nvPr/>
        </p:nvSpPr>
        <p:spPr bwMode="auto">
          <a:xfrm flipH="1" flipV="1">
            <a:off x="4176713" y="3305175"/>
            <a:ext cx="312737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Line 21"/>
          <p:cNvSpPr>
            <a:spLocks noChangeShapeType="1"/>
          </p:cNvSpPr>
          <p:nvPr/>
        </p:nvSpPr>
        <p:spPr bwMode="auto">
          <a:xfrm flipH="1" flipV="1">
            <a:off x="4176713" y="3305175"/>
            <a:ext cx="2492375" cy="278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25"/>
          <p:cNvSpPr>
            <a:spLocks noChangeArrowheads="1"/>
          </p:cNvSpPr>
          <p:nvPr/>
        </p:nvSpPr>
        <p:spPr bwMode="auto">
          <a:xfrm>
            <a:off x="3770313" y="5311775"/>
            <a:ext cx="1295400" cy="87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26"/>
          <p:cNvSpPr>
            <a:spLocks noChangeArrowheads="1"/>
          </p:cNvSpPr>
          <p:nvPr/>
        </p:nvSpPr>
        <p:spPr bwMode="auto">
          <a:xfrm rot="-5400000">
            <a:off x="2246313" y="4549775"/>
            <a:ext cx="1143000" cy="11430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AutoShape 27"/>
          <p:cNvSpPr>
            <a:spLocks noChangeArrowheads="1"/>
          </p:cNvSpPr>
          <p:nvPr/>
        </p:nvSpPr>
        <p:spPr bwMode="auto">
          <a:xfrm rot="5400000" flipH="1">
            <a:off x="5450681" y="4774407"/>
            <a:ext cx="1135063" cy="11430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Oval 31"/>
          <p:cNvSpPr>
            <a:spLocks noChangeAspect="1" noChangeArrowheads="1"/>
          </p:cNvSpPr>
          <p:nvPr/>
        </p:nvSpPr>
        <p:spPr bwMode="auto">
          <a:xfrm>
            <a:off x="4125913" y="3308350"/>
            <a:ext cx="74612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Oval 37"/>
          <p:cNvSpPr>
            <a:spLocks noChangeAspect="1" noChangeArrowheads="1"/>
          </p:cNvSpPr>
          <p:nvPr/>
        </p:nvSpPr>
        <p:spPr bwMode="auto">
          <a:xfrm>
            <a:off x="2840038" y="4999038"/>
            <a:ext cx="74612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Oval 48"/>
          <p:cNvSpPr>
            <a:spLocks noChangeAspect="1" noChangeArrowheads="1"/>
          </p:cNvSpPr>
          <p:nvPr/>
        </p:nvSpPr>
        <p:spPr bwMode="auto">
          <a:xfrm>
            <a:off x="4371975" y="5614988"/>
            <a:ext cx="74613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Oval 49"/>
          <p:cNvSpPr>
            <a:spLocks noChangeAspect="1" noChangeArrowheads="1"/>
          </p:cNvSpPr>
          <p:nvPr/>
        </p:nvSpPr>
        <p:spPr bwMode="auto">
          <a:xfrm>
            <a:off x="5929313" y="5257800"/>
            <a:ext cx="74612" cy="777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Rectangle 55"/>
          <p:cNvSpPr>
            <a:spLocks noChangeArrowheads="1"/>
          </p:cNvSpPr>
          <p:nvPr/>
        </p:nvSpPr>
        <p:spPr bwMode="auto">
          <a:xfrm>
            <a:off x="2932113" y="5003800"/>
            <a:ext cx="42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1</a:t>
            </a:r>
            <a:r>
              <a:rPr lang="en-US" i="1" baseline="-25000"/>
              <a:t>j</a:t>
            </a:r>
          </a:p>
        </p:txBody>
      </p:sp>
      <p:sp>
        <p:nvSpPr>
          <p:cNvPr id="10256" name="Rectangle 56"/>
          <p:cNvSpPr>
            <a:spLocks noChangeArrowheads="1"/>
          </p:cNvSpPr>
          <p:nvPr/>
        </p:nvSpPr>
        <p:spPr bwMode="auto">
          <a:xfrm>
            <a:off x="4495800" y="5537200"/>
            <a:ext cx="42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2</a:t>
            </a:r>
            <a:r>
              <a:rPr lang="en-US" i="1" baseline="-25000"/>
              <a:t>j</a:t>
            </a:r>
          </a:p>
        </p:txBody>
      </p:sp>
      <p:sp>
        <p:nvSpPr>
          <p:cNvPr id="10257" name="Rectangle 57"/>
          <p:cNvSpPr>
            <a:spLocks noChangeArrowheads="1"/>
          </p:cNvSpPr>
          <p:nvPr/>
        </p:nvSpPr>
        <p:spPr bwMode="auto">
          <a:xfrm>
            <a:off x="6056313" y="4930775"/>
            <a:ext cx="493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3</a:t>
            </a:r>
            <a:r>
              <a:rPr lang="en-US" i="1" baseline="-25000"/>
              <a:t>j</a:t>
            </a:r>
          </a:p>
        </p:txBody>
      </p:sp>
      <p:sp>
        <p:nvSpPr>
          <p:cNvPr id="10258" name="Rectangle 58"/>
          <p:cNvSpPr>
            <a:spLocks noChangeArrowheads="1"/>
          </p:cNvSpPr>
          <p:nvPr/>
        </p:nvSpPr>
        <p:spPr bwMode="auto">
          <a:xfrm>
            <a:off x="4098925" y="2946400"/>
            <a:ext cx="369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59" name="Rectangle 59"/>
          <p:cNvSpPr>
            <a:spLocks noChangeArrowheads="1"/>
          </p:cNvSpPr>
          <p:nvPr/>
        </p:nvSpPr>
        <p:spPr bwMode="auto">
          <a:xfrm>
            <a:off x="2170113" y="5616575"/>
            <a:ext cx="420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1</a:t>
            </a:r>
            <a:endParaRPr lang="en-US" i="1" baseline="-25000"/>
          </a:p>
        </p:txBody>
      </p:sp>
      <p:sp>
        <p:nvSpPr>
          <p:cNvPr id="10260" name="Rectangle 60"/>
          <p:cNvSpPr>
            <a:spLocks noChangeArrowheads="1"/>
          </p:cNvSpPr>
          <p:nvPr/>
        </p:nvSpPr>
        <p:spPr bwMode="auto">
          <a:xfrm>
            <a:off x="4492625" y="6415088"/>
            <a:ext cx="420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2</a:t>
            </a:r>
            <a:endParaRPr lang="en-US" i="1" baseline="-25000"/>
          </a:p>
        </p:txBody>
      </p:sp>
      <p:sp>
        <p:nvSpPr>
          <p:cNvPr id="10261" name="Rectangle 61"/>
          <p:cNvSpPr>
            <a:spLocks noChangeArrowheads="1"/>
          </p:cNvSpPr>
          <p:nvPr/>
        </p:nvSpPr>
        <p:spPr bwMode="auto">
          <a:xfrm>
            <a:off x="6665913" y="6027738"/>
            <a:ext cx="420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3</a:t>
            </a:r>
            <a:endParaRPr lang="en-US" i="1" baseline="-25000"/>
          </a:p>
        </p:txBody>
      </p:sp>
      <p:sp>
        <p:nvSpPr>
          <p:cNvPr id="10262" name="Freeform 63"/>
          <p:cNvSpPr>
            <a:spLocks/>
          </p:cNvSpPr>
          <p:nvPr/>
        </p:nvSpPr>
        <p:spPr bwMode="auto">
          <a:xfrm>
            <a:off x="2478088" y="3649663"/>
            <a:ext cx="1858962" cy="1958975"/>
          </a:xfrm>
          <a:custGeom>
            <a:avLst/>
            <a:gdLst>
              <a:gd name="T0" fmla="*/ 0 w 1171"/>
              <a:gd name="T1" fmla="*/ 2147483647 h 1234"/>
              <a:gd name="T2" fmla="*/ 2147483647 w 1171"/>
              <a:gd name="T3" fmla="*/ 0 h 1234"/>
              <a:gd name="T4" fmla="*/ 0 60000 65536"/>
              <a:gd name="T5" fmla="*/ 0 60000 65536"/>
              <a:gd name="T6" fmla="*/ 0 w 1171"/>
              <a:gd name="T7" fmla="*/ 0 h 1234"/>
              <a:gd name="T8" fmla="*/ 1171 w 1171"/>
              <a:gd name="T9" fmla="*/ 1234 h 12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71" h="1234">
                <a:moveTo>
                  <a:pt x="0" y="1234"/>
                </a:moveTo>
                <a:lnTo>
                  <a:pt x="1171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Freeform 64"/>
          <p:cNvSpPr>
            <a:spLocks/>
          </p:cNvSpPr>
          <p:nvPr/>
        </p:nvSpPr>
        <p:spPr bwMode="auto">
          <a:xfrm>
            <a:off x="4495800" y="3354388"/>
            <a:ext cx="65088" cy="3111500"/>
          </a:xfrm>
          <a:custGeom>
            <a:avLst/>
            <a:gdLst>
              <a:gd name="T0" fmla="*/ 0 w 41"/>
              <a:gd name="T1" fmla="*/ 2147483647 h 1960"/>
              <a:gd name="T2" fmla="*/ 2147483647 w 41"/>
              <a:gd name="T3" fmla="*/ 0 h 1960"/>
              <a:gd name="T4" fmla="*/ 0 60000 65536"/>
              <a:gd name="T5" fmla="*/ 0 60000 65536"/>
              <a:gd name="T6" fmla="*/ 0 w 41"/>
              <a:gd name="T7" fmla="*/ 0 h 1960"/>
              <a:gd name="T8" fmla="*/ 41 w 41"/>
              <a:gd name="T9" fmla="*/ 1960 h 19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1960">
                <a:moveTo>
                  <a:pt x="0" y="1960"/>
                </a:moveTo>
                <a:lnTo>
                  <a:pt x="41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Freeform 65"/>
          <p:cNvSpPr>
            <a:spLocks/>
          </p:cNvSpPr>
          <p:nvPr/>
        </p:nvSpPr>
        <p:spPr bwMode="auto">
          <a:xfrm>
            <a:off x="4656138" y="3243263"/>
            <a:ext cx="2038350" cy="2827337"/>
          </a:xfrm>
          <a:custGeom>
            <a:avLst/>
            <a:gdLst>
              <a:gd name="T0" fmla="*/ 2147483647 w 1284"/>
              <a:gd name="T1" fmla="*/ 2147483647 h 1781"/>
              <a:gd name="T2" fmla="*/ 0 w 1284"/>
              <a:gd name="T3" fmla="*/ 0 h 1781"/>
              <a:gd name="T4" fmla="*/ 0 60000 65536"/>
              <a:gd name="T5" fmla="*/ 0 60000 65536"/>
              <a:gd name="T6" fmla="*/ 0 w 1284"/>
              <a:gd name="T7" fmla="*/ 0 h 1781"/>
              <a:gd name="T8" fmla="*/ 1284 w 1284"/>
              <a:gd name="T9" fmla="*/ 1781 h 17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84" h="1781">
                <a:moveTo>
                  <a:pt x="1284" y="1781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Oval 50"/>
          <p:cNvSpPr>
            <a:spLocks noChangeAspect="1" noChangeArrowheads="1"/>
          </p:cNvSpPr>
          <p:nvPr/>
        </p:nvSpPr>
        <p:spPr bwMode="auto">
          <a:xfrm>
            <a:off x="6056313" y="5203825"/>
            <a:ext cx="74612" cy="77788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Oval 30"/>
          <p:cNvSpPr>
            <a:spLocks noChangeAspect="1" noChangeArrowheads="1"/>
          </p:cNvSpPr>
          <p:nvPr/>
        </p:nvSpPr>
        <p:spPr bwMode="auto">
          <a:xfrm>
            <a:off x="6656388" y="6062663"/>
            <a:ext cx="74612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7" name="Oval 29"/>
          <p:cNvSpPr>
            <a:spLocks noChangeAspect="1" noChangeArrowheads="1"/>
          </p:cNvSpPr>
          <p:nvPr/>
        </p:nvSpPr>
        <p:spPr bwMode="auto">
          <a:xfrm>
            <a:off x="4462463" y="6457950"/>
            <a:ext cx="74612" cy="777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Oval 28"/>
          <p:cNvSpPr>
            <a:spLocks noChangeAspect="1" noChangeArrowheads="1"/>
          </p:cNvSpPr>
          <p:nvPr/>
        </p:nvSpPr>
        <p:spPr bwMode="auto">
          <a:xfrm>
            <a:off x="2438400" y="5557838"/>
            <a:ext cx="74613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9" name="Oval 44"/>
          <p:cNvSpPr>
            <a:spLocks noChangeAspect="1" noChangeArrowheads="1"/>
          </p:cNvSpPr>
          <p:nvPr/>
        </p:nvSpPr>
        <p:spPr bwMode="auto">
          <a:xfrm>
            <a:off x="4471988" y="5692775"/>
            <a:ext cx="74612" cy="77788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0" name="Oval 38"/>
          <p:cNvSpPr>
            <a:spLocks noChangeAspect="1" noChangeArrowheads="1"/>
          </p:cNvSpPr>
          <p:nvPr/>
        </p:nvSpPr>
        <p:spPr bwMode="auto">
          <a:xfrm>
            <a:off x="2909888" y="5081588"/>
            <a:ext cx="74612" cy="77787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1" name="Rectangle 66"/>
          <p:cNvSpPr>
            <a:spLocks noChangeArrowheads="1"/>
          </p:cNvSpPr>
          <p:nvPr/>
        </p:nvSpPr>
        <p:spPr bwMode="auto">
          <a:xfrm>
            <a:off x="2246313" y="4716463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1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72" name="Rectangle 67"/>
          <p:cNvSpPr>
            <a:spLocks noChangeArrowheads="1"/>
          </p:cNvSpPr>
          <p:nvPr/>
        </p:nvSpPr>
        <p:spPr bwMode="auto">
          <a:xfrm>
            <a:off x="3773488" y="5478463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2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73" name="Rectangle 68"/>
          <p:cNvSpPr>
            <a:spLocks noChangeArrowheads="1"/>
          </p:cNvSpPr>
          <p:nvPr/>
        </p:nvSpPr>
        <p:spPr bwMode="auto">
          <a:xfrm>
            <a:off x="5526088" y="5311775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3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Auto-calibration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Auto-calibration: determining intrinsic camera parameters directly from </a:t>
            </a:r>
            <a:r>
              <a:rPr lang="en-US" dirty="0" err="1" smtClean="0"/>
              <a:t>uncalibrated</a:t>
            </a:r>
            <a:r>
              <a:rPr lang="en-US" dirty="0" smtClean="0"/>
              <a:t> images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example, we can use the constraint that a moving camera has a fixed intrinsic matrix</a:t>
            </a:r>
          </a:p>
          <a:p>
            <a:pPr lvl="1">
              <a:defRPr/>
            </a:pPr>
            <a:r>
              <a:rPr lang="en-US" dirty="0" smtClean="0"/>
              <a:t>Compute initial projective reconstruction and find 3D projective transformation matrix </a:t>
            </a:r>
            <a:r>
              <a:rPr lang="en-US" b="1" dirty="0" smtClean="0"/>
              <a:t>Q</a:t>
            </a:r>
            <a:r>
              <a:rPr lang="en-US" dirty="0" smtClean="0"/>
              <a:t> such that all camera matrices are in the form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baseline="-25000" dirty="0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</a:rPr>
              <a:t> [</a:t>
            </a:r>
            <a:r>
              <a:rPr lang="en-US" b="1" dirty="0" err="1" smtClean="0">
                <a:latin typeface="Times New Roman" pitchFamily="18" charset="0"/>
              </a:rPr>
              <a:t>R</a:t>
            </a:r>
            <a:r>
              <a:rPr lang="en-US" baseline="-25000" dirty="0" err="1" smtClean="0">
                <a:latin typeface="Times New Roman" pitchFamily="18" charset="0"/>
              </a:rPr>
              <a:t>i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| </a:t>
            </a:r>
            <a:r>
              <a:rPr lang="en-US" b="1" dirty="0" err="1" smtClean="0">
                <a:latin typeface="Times New Roman" pitchFamily="18" charset="0"/>
              </a:rPr>
              <a:t>t</a:t>
            </a:r>
            <a:r>
              <a:rPr lang="en-US" baseline="-25000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]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Can use constraints on the form of the calibration matrix, such as zero skew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From two images, we can:</a:t>
            </a:r>
          </a:p>
          <a:p>
            <a:pPr lvl="1">
              <a:defRPr/>
            </a:pPr>
            <a:r>
              <a:rPr lang="en-US" dirty="0" smtClean="0"/>
              <a:t>Recover fundamental matrix F</a:t>
            </a:r>
          </a:p>
          <a:p>
            <a:pPr lvl="1">
              <a:defRPr/>
            </a:pPr>
            <a:r>
              <a:rPr lang="en-US" dirty="0" smtClean="0"/>
              <a:t>Recover canonical cameras P and P’ from F</a:t>
            </a:r>
          </a:p>
          <a:p>
            <a:pPr lvl="1">
              <a:defRPr/>
            </a:pPr>
            <a:r>
              <a:rPr lang="en-US" dirty="0" smtClean="0"/>
              <a:t>Estimate 3D positions (if K is known) that correspond to each pixel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For a moving camera, we can:</a:t>
            </a:r>
          </a:p>
          <a:p>
            <a:pPr lvl="1">
              <a:defRPr/>
            </a:pPr>
            <a:r>
              <a:rPr lang="en-US" dirty="0" smtClean="0"/>
              <a:t>Initialize by computing F, P, X for two images</a:t>
            </a:r>
          </a:p>
          <a:p>
            <a:pPr lvl="1">
              <a:defRPr/>
            </a:pPr>
            <a:r>
              <a:rPr lang="en-US" dirty="0" smtClean="0"/>
              <a:t>Sequentially add new images, computing new P, refining X, and adding points</a:t>
            </a:r>
          </a:p>
          <a:p>
            <a:pPr lvl="1">
              <a:defRPr/>
            </a:pPr>
            <a:r>
              <a:rPr lang="en-US" dirty="0" smtClean="0"/>
              <a:t>Auto-calibrate assuming fixed calibration matrix to upgrade to similarity transform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class: structure from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Recap of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>
              <a:defRPr/>
            </a:pPr>
            <a:r>
              <a:rPr lang="en-US" dirty="0" smtClean="0"/>
              <a:t>Depth from two views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Projective structure from motion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Affine structure from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work in </a:t>
            </a:r>
            <a:r>
              <a:rPr lang="en-US" dirty="0" err="1" smtClean="0"/>
              <a:t>SfM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Reconstruct from many images by efficiently finding </a:t>
            </a:r>
            <a:r>
              <a:rPr lang="en-US" dirty="0" err="1" smtClean="0"/>
              <a:t>subgraphs</a:t>
            </a:r>
            <a:r>
              <a:rPr lang="en-US" dirty="0" smtClean="0"/>
              <a:t> </a:t>
            </a:r>
          </a:p>
          <a:p>
            <a:pPr lvl="1"/>
            <a:r>
              <a:rPr lang="en-US" dirty="0">
                <a:hlinkClick r:id="rId2"/>
              </a:rPr>
              <a:t>http://www.cs.cornell.edu/projects/matchminer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(Lou et al. ECCV 2012)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Improving efficiency of bundle adjustment or</a:t>
            </a:r>
          </a:p>
          <a:p>
            <a:pPr marL="742950" lvl="2" indent="-342900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://vision.soic.indiana.edu/projects/disco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(Crandall et al. ECCV 2011)</a:t>
            </a:r>
          </a:p>
          <a:p>
            <a:pPr marL="742950" lvl="2" indent="-342900"/>
            <a:r>
              <a:rPr lang="en-US" dirty="0">
                <a:hlinkClick r:id="rId4"/>
              </a:rPr>
              <a:t>http://imagine.enpc.fr/~</a:t>
            </a:r>
            <a:r>
              <a:rPr lang="en-US" dirty="0" smtClean="0">
                <a:hlinkClick r:id="rId4"/>
              </a:rPr>
              <a:t>moulonp/publis/iccv2013/index.html</a:t>
            </a:r>
            <a:r>
              <a:rPr lang="en-US" dirty="0" smtClean="0"/>
              <a:t>  (Moulin et al. ICCV 2013)</a:t>
            </a:r>
          </a:p>
          <a:p>
            <a:pPr marL="742950" lvl="2" indent="-342900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31062" y="6324600"/>
            <a:ext cx="568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Reconstruction of Cornell</a:t>
            </a:r>
            <a:r>
              <a:rPr lang="en-US" dirty="0" smtClean="0"/>
              <a:t> (Crandall et al. ECCV 2011)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856050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(best method with software available; also has good overview of recent methods)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096000" y="5334000"/>
            <a:ext cx="457200" cy="6131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8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3429000" y="228600"/>
            <a:ext cx="286385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Photo synth</a:t>
            </a:r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2" cstate="print"/>
          <a:srcRect t="29593" r="33333" b="7275"/>
          <a:stretch>
            <a:fillRect/>
          </a:stretch>
        </p:blipFill>
        <p:spPr bwMode="auto">
          <a:xfrm>
            <a:off x="304800" y="2362200"/>
            <a:ext cx="8458200" cy="3382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304800" y="1308100"/>
            <a:ext cx="7772400" cy="647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Noah Snavely, Steven M. Seitz, Richard Szeliski, "</a:t>
            </a:r>
            <a:r>
              <a:rPr lang="en-US">
                <a:hlinkClick r:id="rId3"/>
              </a:rPr>
              <a:t>Photo tourism: Exploring photo collections in 3D</a:t>
            </a:r>
            <a:r>
              <a:rPr lang="en-US"/>
              <a:t>," SIGGRAPH 2006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429000" y="6019800"/>
            <a:ext cx="2338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http://photosynth.net/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from multiple images</a:t>
            </a:r>
          </a:p>
        </p:txBody>
      </p:sp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4394200" y="6488113"/>
            <a:ext cx="474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Building Rome in a Day: Agarwal et al. 2009</a:t>
            </a:r>
          </a:p>
        </p:txBody>
      </p:sp>
      <p:pic>
        <p:nvPicPr>
          <p:cNvPr id="8" name="colosseu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533400" y="1447800"/>
            <a:ext cx="7910513" cy="4572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Structure from motion under orthographic projection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89344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38250" y="4114800"/>
            <a:ext cx="59801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3D Reconstruction of a Rotating Ping-Pong Ball</a:t>
            </a: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76200" y="61404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</a:t>
            </a:r>
            <a:r>
              <a:rPr lang="en-US" dirty="0" err="1"/>
              <a:t>Kanade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Shape and motion from image streams under orthography: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A factorization method.</a:t>
            </a:r>
            <a:r>
              <a:rPr lang="en-US" dirty="0"/>
              <a:t> </a:t>
            </a:r>
            <a:r>
              <a:rPr lang="en-US" i="1" dirty="0"/>
              <a:t>IJCV</a:t>
            </a:r>
            <a:r>
              <a:rPr lang="en-US" dirty="0"/>
              <a:t>, 9(2):137-154, November 1992.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4724400"/>
            <a:ext cx="8618537" cy="1354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</a:rPr>
              <a:t>Reasonable choice when 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+mn-lt"/>
              </a:rPr>
              <a:t>Change in depth of points in scene is much smaller than distance to camera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+mn-lt"/>
              </a:rPr>
              <a:t>Cameras do not move towards or away from the scene  </a:t>
            </a:r>
          </a:p>
          <a:p>
            <a:pPr>
              <a:defRPr/>
            </a:pPr>
            <a:endParaRPr lang="en-US" sz="16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Orthographic projection for rotated/translated camera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269105"/>
            <a:ext cx="21812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150042"/>
            <a:ext cx="38004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588318"/>
            <a:ext cx="18859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329236"/>
            <a:ext cx="24098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44"/>
          <p:cNvGrpSpPr>
            <a:grpSpLocks/>
          </p:cNvGrpSpPr>
          <p:nvPr/>
        </p:nvGrpSpPr>
        <p:grpSpPr bwMode="auto">
          <a:xfrm>
            <a:off x="404813" y="2239963"/>
            <a:ext cx="3557587" cy="1835150"/>
            <a:chOff x="303" y="3068"/>
            <a:chExt cx="2241" cy="1156"/>
          </a:xfrm>
        </p:grpSpPr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546" y="3068"/>
              <a:ext cx="940" cy="965"/>
            </a:xfrm>
            <a:custGeom>
              <a:avLst/>
              <a:gdLst>
                <a:gd name="T0" fmla="*/ 0 w 1842"/>
                <a:gd name="T1" fmla="*/ 7 h 1847"/>
                <a:gd name="T2" fmla="*/ 17 w 1842"/>
                <a:gd name="T3" fmla="*/ 0 h 1847"/>
                <a:gd name="T4" fmla="*/ 17 w 1842"/>
                <a:gd name="T5" fmla="*/ 13 h 1847"/>
                <a:gd name="T6" fmla="*/ 0 w 1842"/>
                <a:gd name="T7" fmla="*/ 20 h 1847"/>
                <a:gd name="T8" fmla="*/ 0 w 1842"/>
                <a:gd name="T9" fmla="*/ 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853" y="3625"/>
              <a:ext cx="1452" cy="4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545" y="3616"/>
              <a:ext cx="1" cy="417"/>
            </a:xfrm>
            <a:custGeom>
              <a:avLst/>
              <a:gdLst>
                <a:gd name="T0" fmla="*/ 0 w 1"/>
                <a:gd name="T1" fmla="*/ 18 h 702"/>
                <a:gd name="T2" fmla="*/ 0 w 1"/>
                <a:gd name="T3" fmla="*/ 0 h 702"/>
                <a:gd name="T4" fmla="*/ 0 60000 65536"/>
                <a:gd name="T5" fmla="*/ 0 60000 65536"/>
                <a:gd name="T6" fmla="*/ 0 w 1"/>
                <a:gd name="T7" fmla="*/ 0 h 702"/>
                <a:gd name="T8" fmla="*/ 1 w 1"/>
                <a:gd name="T9" fmla="*/ 702 h 7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2">
                  <a:moveTo>
                    <a:pt x="0" y="70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546" y="3874"/>
              <a:ext cx="430" cy="157"/>
            </a:xfrm>
            <a:custGeom>
              <a:avLst/>
              <a:gdLst>
                <a:gd name="T0" fmla="*/ 0 w 768"/>
                <a:gd name="T1" fmla="*/ 7 h 264"/>
                <a:gd name="T2" fmla="*/ 13 w 768"/>
                <a:gd name="T3" fmla="*/ 0 h 264"/>
                <a:gd name="T4" fmla="*/ 0 60000 65536"/>
                <a:gd name="T5" fmla="*/ 0 60000 65536"/>
                <a:gd name="T6" fmla="*/ 0 w 768"/>
                <a:gd name="T7" fmla="*/ 0 h 264"/>
                <a:gd name="T8" fmla="*/ 768 w 768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8" h="264">
                  <a:moveTo>
                    <a:pt x="0" y="264"/>
                  </a:moveTo>
                  <a:lnTo>
                    <a:pt x="76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2279" y="4025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826" y="3596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812" y="33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332" y="392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717" y="399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03" y="375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Affine structure from motion</a:t>
            </a:r>
          </a:p>
        </p:txBody>
      </p:sp>
      <p:sp>
        <p:nvSpPr>
          <p:cNvPr id="1028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Affine projection is a linear mapping + translation in inhomogeneous coordinates</a:t>
            </a:r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We are given corresponding 2D points (</a:t>
            </a:r>
            <a:r>
              <a:rPr lang="en-US" sz="2400" b="1" dirty="0" smtClean="0"/>
              <a:t>x</a:t>
            </a:r>
            <a:r>
              <a:rPr lang="en-US" sz="2400" dirty="0" smtClean="0"/>
              <a:t>) in several frames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We want to estimate the 3D points (</a:t>
            </a:r>
            <a:r>
              <a:rPr lang="en-US" sz="2400" b="1" dirty="0" smtClean="0"/>
              <a:t>X</a:t>
            </a:r>
            <a:r>
              <a:rPr lang="en-US" sz="2400" dirty="0" smtClean="0"/>
              <a:t>) and the affine parameters of each camera (</a:t>
            </a:r>
            <a:r>
              <a:rPr lang="en-US" sz="2400" b="1" dirty="0" smtClean="0"/>
              <a:t>A</a:t>
            </a:r>
            <a:r>
              <a:rPr lang="en-US" sz="2400" dirty="0" smtClean="0"/>
              <a:t>)</a:t>
            </a:r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04813" y="2239963"/>
            <a:ext cx="3557587" cy="1835150"/>
            <a:chOff x="303" y="3068"/>
            <a:chExt cx="2241" cy="1156"/>
          </a:xfrm>
        </p:grpSpPr>
        <p:sp>
          <p:nvSpPr>
            <p:cNvPr id="1033" name="Freeform 8"/>
            <p:cNvSpPr>
              <a:spLocks/>
            </p:cNvSpPr>
            <p:nvPr/>
          </p:nvSpPr>
          <p:spPr bwMode="auto">
            <a:xfrm>
              <a:off x="546" y="3068"/>
              <a:ext cx="940" cy="965"/>
            </a:xfrm>
            <a:custGeom>
              <a:avLst/>
              <a:gdLst>
                <a:gd name="T0" fmla="*/ 0 w 1842"/>
                <a:gd name="T1" fmla="*/ 7 h 1847"/>
                <a:gd name="T2" fmla="*/ 17 w 1842"/>
                <a:gd name="T3" fmla="*/ 0 h 1847"/>
                <a:gd name="T4" fmla="*/ 17 w 1842"/>
                <a:gd name="T5" fmla="*/ 13 h 1847"/>
                <a:gd name="T6" fmla="*/ 0 w 1842"/>
                <a:gd name="T7" fmla="*/ 20 h 1847"/>
                <a:gd name="T8" fmla="*/ 0 w 1842"/>
                <a:gd name="T9" fmla="*/ 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Line 17"/>
            <p:cNvSpPr>
              <a:spLocks noChangeShapeType="1"/>
            </p:cNvSpPr>
            <p:nvPr/>
          </p:nvSpPr>
          <p:spPr bwMode="auto">
            <a:xfrm>
              <a:off x="853" y="3625"/>
              <a:ext cx="1452" cy="4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0"/>
            <p:cNvSpPr>
              <a:spLocks/>
            </p:cNvSpPr>
            <p:nvPr/>
          </p:nvSpPr>
          <p:spPr bwMode="auto">
            <a:xfrm>
              <a:off x="545" y="3616"/>
              <a:ext cx="1" cy="417"/>
            </a:xfrm>
            <a:custGeom>
              <a:avLst/>
              <a:gdLst>
                <a:gd name="T0" fmla="*/ 0 w 1"/>
                <a:gd name="T1" fmla="*/ 18 h 702"/>
                <a:gd name="T2" fmla="*/ 0 w 1"/>
                <a:gd name="T3" fmla="*/ 0 h 702"/>
                <a:gd name="T4" fmla="*/ 0 60000 65536"/>
                <a:gd name="T5" fmla="*/ 0 60000 65536"/>
                <a:gd name="T6" fmla="*/ 0 w 1"/>
                <a:gd name="T7" fmla="*/ 0 h 702"/>
                <a:gd name="T8" fmla="*/ 1 w 1"/>
                <a:gd name="T9" fmla="*/ 702 h 7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2">
                  <a:moveTo>
                    <a:pt x="0" y="70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2"/>
            <p:cNvSpPr>
              <a:spLocks/>
            </p:cNvSpPr>
            <p:nvPr/>
          </p:nvSpPr>
          <p:spPr bwMode="auto">
            <a:xfrm>
              <a:off x="546" y="3874"/>
              <a:ext cx="430" cy="157"/>
            </a:xfrm>
            <a:custGeom>
              <a:avLst/>
              <a:gdLst>
                <a:gd name="T0" fmla="*/ 0 w 768"/>
                <a:gd name="T1" fmla="*/ 7 h 264"/>
                <a:gd name="T2" fmla="*/ 13 w 768"/>
                <a:gd name="T3" fmla="*/ 0 h 264"/>
                <a:gd name="T4" fmla="*/ 0 60000 65536"/>
                <a:gd name="T5" fmla="*/ 0 60000 65536"/>
                <a:gd name="T6" fmla="*/ 0 w 768"/>
                <a:gd name="T7" fmla="*/ 0 h 264"/>
                <a:gd name="T8" fmla="*/ 768 w 768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8" h="264">
                  <a:moveTo>
                    <a:pt x="0" y="264"/>
                  </a:moveTo>
                  <a:lnTo>
                    <a:pt x="76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26"/>
            <p:cNvSpPr>
              <a:spLocks noChangeArrowheads="1"/>
            </p:cNvSpPr>
            <p:nvPr/>
          </p:nvSpPr>
          <p:spPr bwMode="auto">
            <a:xfrm>
              <a:off x="2279" y="4025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27"/>
            <p:cNvSpPr>
              <a:spLocks noChangeArrowheads="1"/>
            </p:cNvSpPr>
            <p:nvPr/>
          </p:nvSpPr>
          <p:spPr bwMode="auto">
            <a:xfrm>
              <a:off x="826" y="3596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Text Box 31"/>
            <p:cNvSpPr txBox="1">
              <a:spLocks noChangeArrowheads="1"/>
            </p:cNvSpPr>
            <p:nvPr/>
          </p:nvSpPr>
          <p:spPr bwMode="auto">
            <a:xfrm>
              <a:off x="812" y="33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1040" name="Text Box 32"/>
            <p:cNvSpPr txBox="1">
              <a:spLocks noChangeArrowheads="1"/>
            </p:cNvSpPr>
            <p:nvPr/>
          </p:nvSpPr>
          <p:spPr bwMode="auto">
            <a:xfrm>
              <a:off x="2332" y="392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1041" name="Text Box 33"/>
            <p:cNvSpPr txBox="1">
              <a:spLocks noChangeArrowheads="1"/>
            </p:cNvSpPr>
            <p:nvPr/>
          </p:nvSpPr>
          <p:spPr bwMode="auto">
            <a:xfrm>
              <a:off x="717" y="399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1042" name="Text Box 34"/>
            <p:cNvSpPr txBox="1">
              <a:spLocks noChangeArrowheads="1"/>
            </p:cNvSpPr>
            <p:nvPr/>
          </p:nvSpPr>
          <p:spPr bwMode="auto">
            <a:xfrm>
              <a:off x="303" y="375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2</a:t>
              </a:r>
            </a:p>
          </p:txBody>
        </p:sp>
      </p:grpSp>
      <p:graphicFrame>
        <p:nvGraphicFramePr>
          <p:cNvPr id="1030181" name="Object 3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46889615"/>
              </p:ext>
            </p:extLst>
          </p:nvPr>
        </p:nvGraphicFramePr>
        <p:xfrm>
          <a:off x="3363913" y="2298700"/>
          <a:ext cx="47783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8" name="Equation" r:id="rId4" imgW="2895480" imgH="698400" progId="Equation.3">
                  <p:embed/>
                </p:oleObj>
              </mc:Choice>
              <mc:Fallback>
                <p:oleObj name="Equation" r:id="rId4" imgW="2895480" imgH="6984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3" y="2298700"/>
                        <a:ext cx="4778375" cy="115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Line 45"/>
          <p:cNvSpPr>
            <a:spLocks noChangeShapeType="1"/>
          </p:cNvSpPr>
          <p:nvPr/>
        </p:nvSpPr>
        <p:spPr bwMode="auto">
          <a:xfrm flipV="1">
            <a:off x="7696200" y="3008313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1" name="Text Box 46"/>
          <p:cNvSpPr txBox="1">
            <a:spLocks noChangeArrowheads="1"/>
          </p:cNvSpPr>
          <p:nvPr/>
        </p:nvSpPr>
        <p:spPr bwMode="auto">
          <a:xfrm>
            <a:off x="7004050" y="3502025"/>
            <a:ext cx="145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Projection of</a:t>
            </a:r>
            <a:br>
              <a:rPr lang="en-US"/>
            </a:br>
            <a:r>
              <a:rPr lang="en-US"/>
              <a:t>world origin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905000" y="1570038"/>
            <a:ext cx="57150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Step 1: Simplify by getting rid of </a:t>
            </a:r>
            <a:r>
              <a:rPr lang="en-US" sz="3200" b="1" dirty="0" smtClean="0"/>
              <a:t>t</a:t>
            </a:r>
            <a:r>
              <a:rPr lang="en-US" sz="3200" dirty="0" smtClean="0"/>
              <a:t>: shift to centroid of points for each camera</a:t>
            </a:r>
          </a:p>
        </p:txBody>
      </p:sp>
      <p:graphicFrame>
        <p:nvGraphicFramePr>
          <p:cNvPr id="1039366" name="Object 6"/>
          <p:cNvGraphicFramePr>
            <a:graphicFrameLocks noChangeAspect="1"/>
          </p:cNvGraphicFramePr>
          <p:nvPr/>
        </p:nvGraphicFramePr>
        <p:xfrm>
          <a:off x="4800600" y="1722438"/>
          <a:ext cx="22383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90" name="Equation" r:id="rId4" imgW="1104840" imgH="431640" progId="Equation.3">
                  <p:embed/>
                </p:oleObj>
              </mc:Choice>
              <mc:Fallback>
                <p:oleObj name="Equation" r:id="rId4" imgW="110484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722438"/>
                        <a:ext cx="2238375" cy="874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181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133843"/>
              </p:ext>
            </p:extLst>
          </p:nvPr>
        </p:nvGraphicFramePr>
        <p:xfrm>
          <a:off x="2571750" y="1949450"/>
          <a:ext cx="139065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91" name="Equation" r:id="rId6" imgW="838080" imgH="228600" progId="Equation.3">
                  <p:embed/>
                </p:oleObj>
              </mc:Choice>
              <mc:Fallback>
                <p:oleObj name="Equation" r:id="rId6" imgW="838080" imgH="2286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1949450"/>
                        <a:ext cx="1390650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908681"/>
              </p:ext>
            </p:extLst>
          </p:nvPr>
        </p:nvGraphicFramePr>
        <p:xfrm>
          <a:off x="65088" y="3475038"/>
          <a:ext cx="905351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92" name="Equation" r:id="rId8" imgW="4470120" imgH="457200" progId="Equation.3">
                  <p:embed/>
                </p:oleObj>
              </mc:Choice>
              <mc:Fallback>
                <p:oleObj name="Equation" r:id="rId8" imgW="447012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3475038"/>
                        <a:ext cx="9053512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3733800" y="5181600"/>
          <a:ext cx="13620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93" name="Equation" r:id="rId10" imgW="672840" imgH="266400" progId="Equation.3">
                  <p:embed/>
                </p:oleObj>
              </mc:Choice>
              <mc:Fallback>
                <p:oleObj name="Equation" r:id="rId10" imgW="672840" imgH="266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181600"/>
                        <a:ext cx="1362075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 rot="5400000">
            <a:off x="4267200" y="28654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4191000" y="46180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0488" y="3322638"/>
            <a:ext cx="89916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200400" y="5562600"/>
            <a:ext cx="392113" cy="18415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TextBox 18"/>
          <p:cNvSpPr txBox="1">
            <a:spLocks noChangeArrowheads="1"/>
          </p:cNvSpPr>
          <p:nvPr/>
        </p:nvSpPr>
        <p:spPr bwMode="auto">
          <a:xfrm>
            <a:off x="914400" y="5638800"/>
            <a:ext cx="219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2d normalized point</a:t>
            </a:r>
          </a:p>
          <a:p>
            <a:pPr algn="ctr"/>
            <a:r>
              <a:rPr lang="en-US"/>
              <a:t>(observed)</a:t>
            </a:r>
          </a:p>
        </p:txBody>
      </p:sp>
      <p:sp>
        <p:nvSpPr>
          <p:cNvPr id="2061" name="TextBox 19"/>
          <p:cNvSpPr txBox="1">
            <a:spLocks noChangeArrowheads="1"/>
          </p:cNvSpPr>
          <p:nvPr/>
        </p:nvSpPr>
        <p:spPr bwMode="auto">
          <a:xfrm>
            <a:off x="5638800" y="5562600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3d normalized point</a:t>
            </a:r>
          </a:p>
        </p:txBody>
      </p:sp>
      <p:cxnSp>
        <p:nvCxnSpPr>
          <p:cNvPr id="21" name="Straight Arrow Connector 20"/>
          <p:cNvCxnSpPr>
            <a:stCxn id="2061" idx="1"/>
          </p:cNvCxnSpPr>
          <p:nvPr/>
        </p:nvCxnSpPr>
        <p:spPr>
          <a:xfrm rot="10800000">
            <a:off x="5181600" y="5562600"/>
            <a:ext cx="457200" cy="18415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5"/>
          <p:cNvSpPr txBox="1">
            <a:spLocks noChangeArrowheads="1"/>
          </p:cNvSpPr>
          <p:nvPr/>
        </p:nvSpPr>
        <p:spPr bwMode="auto">
          <a:xfrm>
            <a:off x="3429000" y="6248400"/>
            <a:ext cx="2552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Linear (affine) mapping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4289426" y="5921375"/>
            <a:ext cx="565150" cy="317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Suppose we know 3D points and affine camera parameters …</a:t>
            </a:r>
            <a:endParaRPr lang="en-US" dirty="0"/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3600" smtClean="0"/>
              <a:t>	then, we can compute the observed 2d positions of each point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79438" y="2590800"/>
          <a:ext cx="7980362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6" name="Equation" r:id="rId3" imgW="3009600" imgH="939600" progId="Equation.3">
                  <p:embed/>
                </p:oleObj>
              </mc:Choice>
              <mc:Fallback>
                <p:oleObj name="Equation" r:id="rId3" imgW="3009600" imgH="93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8" y="2590800"/>
                        <a:ext cx="7980362" cy="2490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76200" y="5562600"/>
            <a:ext cx="403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Camera Parameters (2mx3)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839788" y="5334000"/>
            <a:ext cx="45561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124201" y="4419600"/>
            <a:ext cx="457200" cy="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189163" y="4648200"/>
            <a:ext cx="2306637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3D Points (3xn)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5105400" y="5562600"/>
            <a:ext cx="358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2D Image Points (2mxn)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743701" y="5219700"/>
            <a:ext cx="533400" cy="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48200" y="2438400"/>
            <a:ext cx="4191000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Centering: subtract the centroid of the image points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>
              <a:buFontTx/>
              <a:buChar char="•"/>
            </a:pPr>
            <a:r>
              <a:rPr lang="en-US" sz="2800" smtClean="0"/>
              <a:t>For simplicity, assume that the origin of the world coordinate system is at the centroid of the 3D points</a:t>
            </a:r>
          </a:p>
          <a:p>
            <a:pPr>
              <a:buFontTx/>
              <a:buChar char="•"/>
            </a:pPr>
            <a:r>
              <a:rPr lang="en-US" sz="2800" smtClean="0"/>
              <a:t>After centering, each normalized point </a:t>
            </a:r>
            <a:r>
              <a:rPr lang="en-US" sz="2800" b="1" smtClean="0"/>
              <a:t>x</a:t>
            </a:r>
            <a:r>
              <a:rPr lang="en-US" sz="2800" i="1" baseline="-25000" smtClean="0"/>
              <a:t>ij</a:t>
            </a:r>
            <a:r>
              <a:rPr lang="en-US" sz="2800" smtClean="0"/>
              <a:t> is related to the 3D point </a:t>
            </a:r>
            <a:r>
              <a:rPr lang="en-US" sz="2800" b="1" smtClean="0"/>
              <a:t>X</a:t>
            </a:r>
            <a:r>
              <a:rPr lang="en-US" sz="2800" i="1" baseline="-25000" smtClean="0"/>
              <a:t>i</a:t>
            </a:r>
            <a:r>
              <a:rPr lang="en-US" sz="2800" smtClean="0"/>
              <a:t> by</a:t>
            </a:r>
          </a:p>
        </p:txBody>
      </p:sp>
      <p:graphicFrame>
        <p:nvGraphicFramePr>
          <p:cNvPr id="1039366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600200" y="1458913"/>
          <a:ext cx="6096000" cy="185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86" name="Equation" r:id="rId4" imgW="3009600" imgH="914400" progId="Equation.3">
                  <p:embed/>
                </p:oleObj>
              </mc:Choice>
              <mc:Fallback>
                <p:oleObj name="Equation" r:id="rId4" imgW="3009600" imgH="914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58913"/>
                        <a:ext cx="6096000" cy="185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368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429000" y="5364163"/>
          <a:ext cx="24161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87" name="Equation" r:id="rId6" imgW="672840" imgH="241200" progId="Equation.3">
                  <p:embed/>
                </p:oleObj>
              </mc:Choice>
              <mc:Fallback>
                <p:oleObj name="Equation" r:id="rId6" imgW="67284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364163"/>
                        <a:ext cx="2416175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14400"/>
            <a:ext cx="8001000" cy="5943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Given: </a:t>
            </a:r>
            <a:r>
              <a:rPr lang="en-US" i="1" smtClean="0"/>
              <a:t>m</a:t>
            </a:r>
            <a:r>
              <a:rPr lang="en-US" smtClean="0"/>
              <a:t> images of </a:t>
            </a:r>
            <a:r>
              <a:rPr lang="en-US" i="1" smtClean="0"/>
              <a:t>n</a:t>
            </a:r>
            <a:r>
              <a:rPr lang="en-US" smtClean="0"/>
              <a:t> fixed 3D points:</a:t>
            </a:r>
          </a:p>
          <a:p>
            <a:pPr algn="ctr">
              <a:lnSpc>
                <a:spcPct val="90000"/>
              </a:lnSpc>
              <a:defRPr/>
            </a:pPr>
            <a:r>
              <a:rPr lang="en-US" smtClean="0"/>
              <a:t> </a:t>
            </a:r>
            <a:r>
              <a:rPr lang="en-US" b="1" smtClean="0">
                <a:latin typeface="Times New Roman" pitchFamily="18" charset="0"/>
              </a:rPr>
              <a:t>x</a:t>
            </a:r>
            <a:r>
              <a:rPr lang="en-US" i="1" baseline="-10000" smtClean="0">
                <a:latin typeface="Times New Roman" pitchFamily="18" charset="0"/>
              </a:rPr>
              <a:t>ij</a:t>
            </a:r>
            <a:r>
              <a:rPr lang="en-US" i="1" smtClean="0">
                <a:latin typeface="Times New Roman" pitchFamily="18" charset="0"/>
              </a:rPr>
              <a:t> = </a:t>
            </a:r>
            <a:r>
              <a:rPr lang="en-US" b="1" smtClean="0">
                <a:latin typeface="Times New Roman" pitchFamily="18" charset="0"/>
              </a:rPr>
              <a:t>A</a:t>
            </a:r>
            <a:r>
              <a:rPr lang="en-US" i="1" baseline="-25000" smtClean="0">
                <a:latin typeface="Times New Roman" pitchFamily="18" charset="0"/>
              </a:rPr>
              <a:t>i </a:t>
            </a:r>
            <a:r>
              <a:rPr lang="en-US" b="1" smtClean="0">
                <a:latin typeface="Times New Roman" pitchFamily="18" charset="0"/>
              </a:rPr>
              <a:t>X</a:t>
            </a:r>
            <a:r>
              <a:rPr lang="en-US" i="1" baseline="-16000" smtClean="0">
                <a:latin typeface="Times New Roman" pitchFamily="18" charset="0"/>
              </a:rPr>
              <a:t>j</a:t>
            </a:r>
            <a:r>
              <a:rPr lang="en-US" i="1" baseline="-25000" smtClean="0">
                <a:latin typeface="Times New Roman" pitchFamily="18" charset="0"/>
              </a:rPr>
              <a:t> </a:t>
            </a:r>
            <a:r>
              <a:rPr lang="en-US" i="1" smtClean="0">
                <a:latin typeface="Times New Roman" pitchFamily="18" charset="0"/>
              </a:rPr>
              <a:t>+ </a:t>
            </a:r>
            <a:r>
              <a:rPr lang="en-US" b="1" smtClean="0">
                <a:latin typeface="Times New Roman" pitchFamily="18" charset="0"/>
              </a:rPr>
              <a:t>b</a:t>
            </a:r>
            <a:r>
              <a:rPr lang="en-US" i="1" baseline="-25000" smtClean="0">
                <a:latin typeface="Times New Roman" pitchFamily="18" charset="0"/>
              </a:rPr>
              <a:t>i </a:t>
            </a:r>
            <a:r>
              <a:rPr lang="en-US" i="1" smtClean="0">
                <a:latin typeface="Times New Roman" pitchFamily="18" charset="0"/>
              </a:rPr>
              <a:t>,     i = </a:t>
            </a:r>
            <a:r>
              <a:rPr lang="en-US" smtClean="0">
                <a:latin typeface="Times New Roman" pitchFamily="18" charset="0"/>
              </a:rPr>
              <a:t>1</a:t>
            </a:r>
            <a:r>
              <a:rPr lang="en-US" i="1" smtClean="0">
                <a:latin typeface="Times New Roman" pitchFamily="18" charset="0"/>
              </a:rPr>
              <a:t>,… , m,  j = </a:t>
            </a:r>
            <a:r>
              <a:rPr lang="en-US" smtClean="0">
                <a:latin typeface="Times New Roman" pitchFamily="18" charset="0"/>
              </a:rPr>
              <a:t>1</a:t>
            </a:r>
            <a:r>
              <a:rPr lang="en-US" i="1" smtClean="0">
                <a:latin typeface="Times New Roman" pitchFamily="18" charset="0"/>
              </a:rPr>
              <a:t>, … , n  </a:t>
            </a:r>
            <a:br>
              <a:rPr lang="en-US" i="1" smtClean="0">
                <a:latin typeface="Times New Roman" pitchFamily="18" charset="0"/>
              </a:rPr>
            </a:br>
            <a:endParaRPr lang="en-US" sz="8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Problem: use the </a:t>
            </a:r>
            <a:r>
              <a:rPr lang="en-US" i="1" smtClean="0"/>
              <a:t>mn</a:t>
            </a:r>
            <a:r>
              <a:rPr lang="en-US" smtClean="0"/>
              <a:t> correspondences </a:t>
            </a:r>
            <a:r>
              <a:rPr lang="en-US" b="1" smtClean="0"/>
              <a:t>x</a:t>
            </a:r>
            <a:r>
              <a:rPr lang="en-US" i="1" baseline="-25000" smtClean="0"/>
              <a:t>ij  </a:t>
            </a:r>
            <a:r>
              <a:rPr lang="en-US" smtClean="0"/>
              <a:t>to estimate </a:t>
            </a:r>
            <a:r>
              <a:rPr lang="en-US" i="1" smtClean="0"/>
              <a:t>m</a:t>
            </a:r>
            <a:r>
              <a:rPr lang="en-US" smtClean="0"/>
              <a:t> projection matrices </a:t>
            </a:r>
            <a:r>
              <a:rPr lang="en-US" b="1" smtClean="0"/>
              <a:t>A</a:t>
            </a:r>
            <a:r>
              <a:rPr lang="en-US" i="1" baseline="-25000" smtClean="0"/>
              <a:t>i</a:t>
            </a:r>
            <a:r>
              <a:rPr lang="en-US" smtClean="0"/>
              <a:t> and translation vectors </a:t>
            </a:r>
            <a:r>
              <a:rPr lang="en-US" b="1" smtClean="0"/>
              <a:t>b</a:t>
            </a:r>
            <a:r>
              <a:rPr lang="en-US" i="1" baseline="-25000" smtClean="0"/>
              <a:t>i</a:t>
            </a:r>
            <a:r>
              <a:rPr lang="en-US" smtClean="0"/>
              <a:t>, </a:t>
            </a:r>
            <a:br>
              <a:rPr lang="en-US" smtClean="0"/>
            </a:br>
            <a:r>
              <a:rPr lang="en-US" smtClean="0"/>
              <a:t>and </a:t>
            </a:r>
            <a:r>
              <a:rPr lang="en-US" i="1" smtClean="0"/>
              <a:t>n</a:t>
            </a:r>
            <a:r>
              <a:rPr lang="en-US" smtClean="0"/>
              <a:t> points </a:t>
            </a:r>
            <a:r>
              <a:rPr lang="en-US" b="1" smtClean="0"/>
              <a:t>X</a:t>
            </a:r>
            <a:r>
              <a:rPr lang="en-US" i="1" baseline="-10000" smtClean="0"/>
              <a:t>j</a:t>
            </a:r>
            <a:r>
              <a:rPr lang="en-US" smtClean="0"/>
              <a:t> 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The reconstruction is defined up to an arbitrary </a:t>
            </a:r>
            <a:r>
              <a:rPr lang="en-US" i="1" smtClean="0"/>
              <a:t>affine </a:t>
            </a:r>
            <a:r>
              <a:rPr lang="en-US" smtClean="0"/>
              <a:t>transformation </a:t>
            </a:r>
            <a:r>
              <a:rPr lang="en-US" b="1" smtClean="0"/>
              <a:t>Q </a:t>
            </a:r>
            <a:r>
              <a:rPr lang="en-US" smtClean="0"/>
              <a:t>(12 degrees of freedom):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We have 2</a:t>
            </a:r>
            <a:r>
              <a:rPr lang="en-US" i="1" smtClean="0"/>
              <a:t>mn </a:t>
            </a:r>
            <a:r>
              <a:rPr lang="en-US" smtClean="0"/>
              <a:t>knowns and 8</a:t>
            </a:r>
            <a:r>
              <a:rPr lang="en-US" i="1" smtClean="0"/>
              <a:t>m </a:t>
            </a:r>
            <a:r>
              <a:rPr lang="en-US" smtClean="0"/>
              <a:t>+ 3</a:t>
            </a:r>
            <a:r>
              <a:rPr lang="en-US" i="1" smtClean="0"/>
              <a:t>n</a:t>
            </a:r>
            <a:r>
              <a:rPr lang="en-US" smtClean="0"/>
              <a:t> unknowns (minus 12 dof for affine ambiguity)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Thus, we must have 2</a:t>
            </a:r>
            <a:r>
              <a:rPr lang="en-US" i="1" smtClean="0"/>
              <a:t>mn</a:t>
            </a:r>
            <a:r>
              <a:rPr lang="en-US" smtClean="0"/>
              <a:t> &gt;= 8</a:t>
            </a:r>
            <a:r>
              <a:rPr lang="en-US" i="1" smtClean="0"/>
              <a:t>m </a:t>
            </a:r>
            <a:r>
              <a:rPr lang="en-US" smtClean="0"/>
              <a:t>+ 3</a:t>
            </a:r>
            <a:r>
              <a:rPr lang="en-US" i="1" smtClean="0"/>
              <a:t>n </a:t>
            </a:r>
            <a:r>
              <a:rPr lang="en-US" smtClean="0"/>
              <a:t>– 12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For two views, we need four point correspondences</a:t>
            </a:r>
          </a:p>
        </p:txBody>
      </p:sp>
      <p:graphicFrame>
        <p:nvGraphicFramePr>
          <p:cNvPr id="103526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3810000"/>
          <a:ext cx="610711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4" name="Equation" r:id="rId4" imgW="2781000" imgH="457200" progId="Equation.3">
                  <p:embed/>
                </p:oleObj>
              </mc:Choice>
              <mc:Fallback>
                <p:oleObj name="Equation" r:id="rId4" imgW="27810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810000"/>
                        <a:ext cx="6107113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Recap: Epipoles</a:t>
            </a:r>
          </a:p>
        </p:txBody>
      </p:sp>
      <p:graphicFrame>
        <p:nvGraphicFramePr>
          <p:cNvPr id="102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4476750" y="4202113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4" imgW="190440" imgH="177480" progId="Equation.3">
                  <p:embed/>
                </p:oleObj>
              </mc:Choice>
              <mc:Fallback>
                <p:oleObj name="Equation" r:id="rId4" imgW="190440" imgH="177480" progId="Equation.3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4202113"/>
                        <a:ext cx="1905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9" name="Group 7"/>
          <p:cNvGrpSpPr>
            <a:grpSpLocks/>
          </p:cNvGrpSpPr>
          <p:nvPr/>
        </p:nvGrpSpPr>
        <p:grpSpPr bwMode="auto">
          <a:xfrm>
            <a:off x="1600200" y="2562225"/>
            <a:ext cx="5600700" cy="4067175"/>
            <a:chOff x="1600200" y="1828800"/>
            <a:chExt cx="5600700" cy="4067175"/>
          </a:xfrm>
        </p:grpSpPr>
        <p:pic>
          <p:nvPicPr>
            <p:cNvPr id="103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1828800"/>
              <a:ext cx="5600700" cy="406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Box 4"/>
            <p:cNvSpPr txBox="1">
              <a:spLocks noChangeArrowheads="1"/>
            </p:cNvSpPr>
            <p:nvPr/>
          </p:nvSpPr>
          <p:spPr bwMode="auto">
            <a:xfrm>
              <a:off x="6400800" y="4724400"/>
              <a:ext cx="685800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3600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Point x in left image corresponds to </a:t>
            </a:r>
            <a:r>
              <a:rPr lang="en-US" sz="2400" b="1" dirty="0" err="1">
                <a:latin typeface="+mn-lt"/>
              </a:rPr>
              <a:t>epipolar</a:t>
            </a:r>
            <a:r>
              <a:rPr lang="en-US" sz="2400" b="1" dirty="0">
                <a:latin typeface="+mn-lt"/>
              </a:rPr>
              <a:t> line</a:t>
            </a:r>
            <a:r>
              <a:rPr lang="en-US" sz="2400" dirty="0">
                <a:latin typeface="+mn-lt"/>
              </a:rPr>
              <a:t> l’ in right image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</a:rPr>
              <a:t>Epipolar</a:t>
            </a:r>
            <a:r>
              <a:rPr lang="en-US" sz="2400" dirty="0">
                <a:latin typeface="+mn-lt"/>
              </a:rPr>
              <a:t> line passes through the </a:t>
            </a:r>
            <a:r>
              <a:rPr lang="en-US" sz="2400" dirty="0" err="1">
                <a:latin typeface="+mn-lt"/>
              </a:rPr>
              <a:t>epipole</a:t>
            </a:r>
            <a:r>
              <a:rPr lang="en-US" sz="2400" dirty="0">
                <a:latin typeface="+mn-lt"/>
              </a:rPr>
              <a:t> (the intersection of the cameras’ baseline with the image plane</a:t>
            </a: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324600" y="5686425"/>
          <a:ext cx="4651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7" imgW="190440" imgH="177480" progId="Equation.3">
                  <p:embed/>
                </p:oleObj>
              </mc:Choice>
              <mc:Fallback>
                <p:oleObj name="Equation" r:id="rId7" imgW="19044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686425"/>
                        <a:ext cx="465138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What if we instead observe corresponding 2d image points?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 sz="1600" dirty="0" smtClean="0"/>
          </a:p>
          <a:p>
            <a:pPr marL="0">
              <a:buFont typeface="Arial" charset="0"/>
              <a:buNone/>
              <a:defRPr/>
            </a:pPr>
            <a:r>
              <a:rPr lang="en-US" dirty="0" smtClean="0"/>
              <a:t>Can we recover the camera parameters and 3d points?</a:t>
            </a:r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>
            <a:off x="4405313" y="2743200"/>
            <a:ext cx="0" cy="2743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2466975" y="2514600"/>
            <a:ext cx="2405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 (2</a:t>
            </a:r>
            <a:r>
              <a:rPr lang="en-US" sz="800">
                <a:solidFill>
                  <a:srgbClr val="FF0000"/>
                </a:solidFill>
              </a:rPr>
              <a:t> </a:t>
            </a:r>
            <a:r>
              <a:rPr lang="en-US" i="1">
                <a:solidFill>
                  <a:srgbClr val="FF0000"/>
                </a:solidFill>
              </a:rPr>
              <a:t>m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1100138" y="5486400"/>
            <a:ext cx="3124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1897063" y="5486400"/>
            <a:ext cx="1455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 (</a:t>
            </a:r>
            <a:r>
              <a:rPr lang="en-US" i="1">
                <a:solidFill>
                  <a:srgbClr val="FF0000"/>
                </a:solidFill>
              </a:rPr>
              <a:t>n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625475" y="2924175"/>
          <a:ext cx="8137525" cy="2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8" name="Equation" r:id="rId4" imgW="3288960" imgH="939600" progId="Equation.3">
                  <p:embed/>
                </p:oleObj>
              </mc:Choice>
              <mc:Fallback>
                <p:oleObj name="Equation" r:id="rId4" imgW="3288960" imgH="93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2924175"/>
                        <a:ext cx="8137525" cy="2325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8800" y="6172200"/>
            <a:ext cx="64023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What rank is the matrix of 2D points?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Let’s create a 2</a:t>
            </a:r>
            <a:r>
              <a:rPr lang="en-US" sz="2800" i="1" smtClean="0"/>
              <a:t>m</a:t>
            </a:r>
            <a:r>
              <a:rPr lang="en-US" sz="2800" smtClean="0"/>
              <a:t> </a:t>
            </a:r>
            <a:r>
              <a:rPr lang="en-US" sz="2800" smtClean="0">
                <a:cs typeface="Arial" charset="0"/>
              </a:rPr>
              <a:t>×</a:t>
            </a:r>
            <a:r>
              <a:rPr lang="en-US" sz="2800" smtClean="0"/>
              <a:t> </a:t>
            </a:r>
            <a:r>
              <a:rPr lang="en-US" sz="2800" i="1" smtClean="0"/>
              <a:t>n </a:t>
            </a:r>
            <a:r>
              <a:rPr lang="en-US" sz="2800" smtClean="0"/>
              <a:t>data (measurement) matrix: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04800" y="1457325"/>
          <a:ext cx="8686800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2" name="Equation" r:id="rId4" imgW="3276360" imgH="939600" progId="Equation.3">
                  <p:embed/>
                </p:oleObj>
              </mc:Choice>
              <mc:Fallback>
                <p:oleObj name="Equation" r:id="rId4" imgW="3276360" imgH="93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57325"/>
                        <a:ext cx="8686800" cy="2490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648200" y="3957638"/>
            <a:ext cx="1354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(2</a:t>
            </a:r>
            <a:r>
              <a:rPr lang="en-US" sz="800">
                <a:solidFill>
                  <a:srgbClr val="FF0000"/>
                </a:solidFill>
              </a:rPr>
              <a:t> </a:t>
            </a:r>
            <a:r>
              <a:rPr lang="en-US" i="1">
                <a:solidFill>
                  <a:srgbClr val="FF0000"/>
                </a:solidFill>
              </a:rPr>
              <a:t>m </a:t>
            </a:r>
            <a:r>
              <a:rPr lang="en-US">
                <a:solidFill>
                  <a:srgbClr val="FF0000"/>
                </a:solidFill>
              </a:rPr>
              <a:t>×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3)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6257925" y="3043238"/>
            <a:ext cx="197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 (3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×</a:t>
            </a:r>
            <a:r>
              <a:rPr lang="en-US" i="1">
                <a:solidFill>
                  <a:srgbClr val="FF0000"/>
                </a:solidFill>
              </a:rPr>
              <a:t> n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52682" name="Text Box 10"/>
          <p:cNvSpPr txBox="1">
            <a:spLocks noChangeArrowheads="1"/>
          </p:cNvSpPr>
          <p:nvPr/>
        </p:nvSpPr>
        <p:spPr bwMode="auto">
          <a:xfrm>
            <a:off x="381000" y="5195888"/>
            <a:ext cx="838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The measurement matrix</a:t>
            </a:r>
            <a:r>
              <a:rPr lang="en-US" sz="2800" b="1" dirty="0">
                <a:latin typeface="Times New Roman" pitchFamily="18" charset="0"/>
              </a:rPr>
              <a:t> D = MS </a:t>
            </a:r>
            <a:r>
              <a:rPr lang="en-US" sz="2800" dirty="0"/>
              <a:t>must have rank 3!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76200" y="61404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C. Tomasi and T. Kanade. </a:t>
            </a:r>
            <a:r>
              <a:rPr lang="en-US">
                <a:hlinkClick r:id="rId6"/>
              </a:rPr>
              <a:t>Shape and motion from image streams under orthography: </a:t>
            </a:r>
            <a:br>
              <a:rPr lang="en-US">
                <a:hlinkClick r:id="rId6"/>
              </a:rPr>
            </a:br>
            <a:r>
              <a:rPr lang="en-US">
                <a:hlinkClick r:id="rId6"/>
              </a:rPr>
              <a:t>A factorization method.</a:t>
            </a:r>
            <a:r>
              <a:rPr lang="en-US"/>
              <a:t> </a:t>
            </a:r>
            <a:r>
              <a:rPr lang="en-US" i="1"/>
              <a:t>IJCV</a:t>
            </a:r>
            <a:r>
              <a:rPr lang="en-US"/>
              <a:t>, 9(2):137-154, November 1992.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68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819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1238250"/>
          <a:ext cx="7772400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6" name="Image" r:id="rId4" imgW="11949206" imgH="7911111" progId="Photoshop.Image.10">
                  <p:embed/>
                </p:oleObj>
              </mc:Choice>
              <mc:Fallback>
                <p:oleObj name="Image" r:id="rId4" imgW="11949206" imgH="7911111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55"/>
                      <a:stretch>
                        <a:fillRect/>
                      </a:stretch>
                    </p:blipFill>
                    <p:spPr bwMode="auto">
                      <a:xfrm>
                        <a:off x="685800" y="1238250"/>
                        <a:ext cx="7772400" cy="508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6705600" y="5105400"/>
            <a:ext cx="8509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AX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054100" y="1371600"/>
          <a:ext cx="71755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0" name="Image" r:id="rId4" imgW="10311111" imgH="7555556" progId="Photoshop.Image.10">
                  <p:embed/>
                </p:oleObj>
              </mc:Choice>
              <mc:Fallback>
                <p:oleObj name="Image" r:id="rId4" imgW="10311111" imgH="7555556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1371600"/>
                        <a:ext cx="71755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5334000" y="3505200"/>
            <a:ext cx="3200400" cy="1316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Singular value decomposition of 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054100" y="1371600"/>
          <a:ext cx="71755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4" name="Image" r:id="rId4" imgW="10311111" imgH="7555556" progId="Photoshop.Image.10">
                  <p:embed/>
                </p:oleObj>
              </mc:Choice>
              <mc:Fallback>
                <p:oleObj name="Image" r:id="rId4" imgW="10311111" imgH="7555556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1371600"/>
                        <a:ext cx="71755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Singular value decomposition of 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85800" y="1371600"/>
          <a:ext cx="7086600" cy="501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8" name="Image" r:id="rId4" imgW="11250794" imgH="7961905" progId="Photoshop.Image.10">
                  <p:embed/>
                </p:oleObj>
              </mc:Choice>
              <mc:Fallback>
                <p:oleObj name="Image" r:id="rId4" imgW="11250794" imgH="7961905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7086600" cy="501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648575" y="65833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4114800" y="3124200"/>
            <a:ext cx="4038600" cy="1189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762000" y="4191000"/>
            <a:ext cx="6858000" cy="2438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smtClean="0"/>
              <a:t>Obtaining a factorization from SVD: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229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85800" y="1371600"/>
          <a:ext cx="7086600" cy="501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4" name="Image" r:id="rId4" imgW="11250794" imgH="7961905" progId="Photoshop.Image.10">
                  <p:embed/>
                </p:oleObj>
              </mc:Choice>
              <mc:Fallback>
                <p:oleObj name="Image" r:id="rId4" imgW="11250794" imgH="7961905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7086600" cy="501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7648575" y="65833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smtClean="0"/>
              <a:t>Obtaining a factorization from SVD: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994150" y="5029200"/>
          <a:ext cx="41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5" name="Equation" r:id="rId6" imgW="164880" imgH="203040" progId="Equation.3">
                  <p:embed/>
                </p:oleObj>
              </mc:Choice>
              <mc:Fallback>
                <p:oleObj name="Equation" r:id="rId6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4150" y="5029200"/>
                        <a:ext cx="419100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6216650" y="5013325"/>
          <a:ext cx="417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6" name="Equation" r:id="rId8" imgW="164880" imgH="203040" progId="Equation.3">
                  <p:embed/>
                </p:oleObj>
              </mc:Choice>
              <mc:Fallback>
                <p:oleObj name="Equation" r:id="rId8" imgW="1648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5013325"/>
                        <a:ext cx="417513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ambiguity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657600"/>
            <a:ext cx="7924800" cy="29718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The decomposition is not unique. We get the same </a:t>
            </a:r>
            <a:r>
              <a:rPr lang="en-US" b="1" dirty="0" smtClean="0"/>
              <a:t>D </a:t>
            </a:r>
            <a:r>
              <a:rPr lang="en-US" dirty="0" smtClean="0"/>
              <a:t>by using any 3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3 matrix </a:t>
            </a:r>
            <a:r>
              <a:rPr lang="en-US" b="1" dirty="0" smtClean="0"/>
              <a:t>C </a:t>
            </a:r>
            <a:r>
              <a:rPr lang="en-US" dirty="0" smtClean="0"/>
              <a:t>and applying the transformations </a:t>
            </a:r>
            <a:r>
              <a:rPr lang="en-US" b="1" dirty="0" smtClean="0"/>
              <a:t>A </a:t>
            </a:r>
            <a:r>
              <a:rPr lang="en-US" b="1" dirty="0" smtClean="0">
                <a:cs typeface="Arial" pitchFamily="34" charset="0"/>
              </a:rPr>
              <a:t>→ </a:t>
            </a:r>
            <a:r>
              <a:rPr lang="en-US" b="1" dirty="0" smtClean="0"/>
              <a:t>AC, X </a:t>
            </a:r>
            <a:r>
              <a:rPr lang="en-US" b="1" dirty="0" smtClean="0">
                <a:cs typeface="Arial" pitchFamily="34" charset="0"/>
              </a:rPr>
              <a:t>→</a:t>
            </a:r>
            <a:r>
              <a:rPr lang="en-US" b="1" dirty="0" smtClean="0"/>
              <a:t>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That is because we have only an affine transformation and we have not enforced any Euclidean constraints (like forcing the image axes to be perpendicular, for example)</a:t>
            </a:r>
          </a:p>
        </p:txBody>
      </p:sp>
      <p:graphicFrame>
        <p:nvGraphicFramePr>
          <p:cNvPr id="1331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143000" y="990600"/>
          <a:ext cx="6858000" cy="261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54" name="Image" r:id="rId4" imgW="11746032" imgH="4482540" progId="Photoshop.Image.10">
                  <p:embed/>
                </p:oleObj>
              </mc:Choice>
              <mc:Fallback>
                <p:oleObj name="Image" r:id="rId4" imgW="11746032" imgH="4482540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990600"/>
                        <a:ext cx="6858000" cy="261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graphicFrame>
        <p:nvGraphicFramePr>
          <p:cNvPr id="13315" name="Object 4"/>
          <p:cNvGraphicFramePr>
            <a:graphicFrameLocks noChangeAspect="1"/>
          </p:cNvGraphicFramePr>
          <p:nvPr/>
        </p:nvGraphicFramePr>
        <p:xfrm>
          <a:off x="6842125" y="2046288"/>
          <a:ext cx="35401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55" name="Equation" r:id="rId6" imgW="139680" imgH="215640" progId="Equation.3">
                  <p:embed/>
                </p:oleObj>
              </mc:Choice>
              <mc:Fallback>
                <p:oleObj name="Equation" r:id="rId6" imgW="13968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5" y="2046288"/>
                        <a:ext cx="354013" cy="40481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5"/>
          <p:cNvGraphicFramePr>
            <a:graphicFrameLocks noChangeAspect="1"/>
          </p:cNvGraphicFramePr>
          <p:nvPr/>
        </p:nvGraphicFramePr>
        <p:xfrm>
          <a:off x="4240213" y="2057400"/>
          <a:ext cx="41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56" name="Equation" r:id="rId8" imgW="164880" imgH="203040" progId="Equation.3">
                  <p:embed/>
                </p:oleObj>
              </mc:Choice>
              <mc:Fallback>
                <p:oleObj name="Equation" r:id="rId8" imgW="16488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2057400"/>
                        <a:ext cx="419100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6"/>
          <p:cNvGraphicFramePr>
            <a:graphicFrameLocks noChangeAspect="1"/>
          </p:cNvGraphicFramePr>
          <p:nvPr/>
        </p:nvGraphicFramePr>
        <p:xfrm>
          <a:off x="6781800" y="2057400"/>
          <a:ext cx="417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57" name="Equation" r:id="rId10" imgW="164880" imgH="203040" progId="Equation.3">
                  <p:embed/>
                </p:oleObj>
              </mc:Choice>
              <mc:Fallback>
                <p:oleObj name="Equation" r:id="rId10" imgW="16488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057400"/>
                        <a:ext cx="417513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95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Orthographic: image axes are perpendicular and of unit length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Eliminating the affine ambiguity</a:t>
            </a:r>
          </a:p>
        </p:txBody>
      </p:sp>
      <p:sp>
        <p:nvSpPr>
          <p:cNvPr id="24580" name="Freeform 5"/>
          <p:cNvSpPr>
            <a:spLocks/>
          </p:cNvSpPr>
          <p:nvPr/>
        </p:nvSpPr>
        <p:spPr bwMode="auto">
          <a:xfrm>
            <a:off x="2068513" y="3352800"/>
            <a:ext cx="2079625" cy="21304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2747963" y="4581525"/>
            <a:ext cx="3214687" cy="9445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066925" y="4560888"/>
            <a:ext cx="1588" cy="922337"/>
          </a:xfrm>
          <a:custGeom>
            <a:avLst/>
            <a:gdLst>
              <a:gd name="T0" fmla="*/ 0 w 1"/>
              <a:gd name="T1" fmla="*/ 2147483647 h 702"/>
              <a:gd name="T2" fmla="*/ 0 w 1"/>
              <a:gd name="T3" fmla="*/ 0 h 702"/>
              <a:gd name="T4" fmla="*/ 0 60000 65536"/>
              <a:gd name="T5" fmla="*/ 0 60000 65536"/>
              <a:gd name="T6" fmla="*/ 0 w 1"/>
              <a:gd name="T7" fmla="*/ 0 h 702"/>
              <a:gd name="T8" fmla="*/ 1 w 1"/>
              <a:gd name="T9" fmla="*/ 702 h 7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02">
                <a:moveTo>
                  <a:pt x="0" y="702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Freeform 8"/>
          <p:cNvSpPr>
            <a:spLocks/>
          </p:cNvSpPr>
          <p:nvPr/>
        </p:nvSpPr>
        <p:spPr bwMode="auto">
          <a:xfrm>
            <a:off x="2068513" y="5200650"/>
            <a:ext cx="769937" cy="279400"/>
          </a:xfrm>
          <a:custGeom>
            <a:avLst/>
            <a:gdLst>
              <a:gd name="T0" fmla="*/ 0 w 485"/>
              <a:gd name="T1" fmla="*/ 2147483647 h 176"/>
              <a:gd name="T2" fmla="*/ 2147483647 w 485"/>
              <a:gd name="T3" fmla="*/ 0 h 176"/>
              <a:gd name="T4" fmla="*/ 0 60000 65536"/>
              <a:gd name="T5" fmla="*/ 0 60000 65536"/>
              <a:gd name="T6" fmla="*/ 0 w 485"/>
              <a:gd name="T7" fmla="*/ 0 h 176"/>
              <a:gd name="T8" fmla="*/ 485 w 485"/>
              <a:gd name="T9" fmla="*/ 176 h 1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5" h="176">
                <a:moveTo>
                  <a:pt x="0" y="176"/>
                </a:moveTo>
                <a:lnTo>
                  <a:pt x="485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02325" y="5464175"/>
            <a:ext cx="93663" cy="9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2687638" y="4518025"/>
            <a:ext cx="93662" cy="9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2628900" y="4140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6021388" y="51482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2362200" y="52578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1</a:t>
            </a:r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1590675" y="47244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2</a:t>
            </a:r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5943600" y="3429000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</a:t>
            </a:r>
            <a:r>
              <a:rPr lang="en-US" baseline="-25000"/>
              <a:t>1 </a:t>
            </a:r>
            <a:r>
              <a:rPr lang="en-US">
                <a:cs typeface="Arial" charset="0"/>
              </a:rPr>
              <a:t>· </a:t>
            </a:r>
            <a:r>
              <a:rPr lang="en-US" b="1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2 </a:t>
            </a:r>
            <a:r>
              <a:rPr lang="en-US">
                <a:cs typeface="Arial" charset="0"/>
              </a:rPr>
              <a:t>= 0</a:t>
            </a:r>
          </a:p>
        </p:txBody>
      </p:sp>
      <p:sp>
        <p:nvSpPr>
          <p:cNvPr id="24591" name="Text Box 16"/>
          <p:cNvSpPr txBox="1">
            <a:spLocks noChangeArrowheads="1"/>
          </p:cNvSpPr>
          <p:nvPr/>
        </p:nvSpPr>
        <p:spPr bwMode="auto">
          <a:xfrm>
            <a:off x="5867400" y="4191000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|</a:t>
            </a:r>
            <a:r>
              <a:rPr lang="en-US" b="1"/>
              <a:t>a</a:t>
            </a:r>
            <a:r>
              <a:rPr lang="en-US" baseline="-25000"/>
              <a:t>1</a:t>
            </a:r>
            <a:r>
              <a:rPr lang="en-US">
                <a:cs typeface="Arial" charset="0"/>
              </a:rPr>
              <a:t>|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= |</a:t>
            </a:r>
            <a:r>
              <a:rPr lang="en-US" b="1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2</a:t>
            </a:r>
            <a:r>
              <a:rPr lang="en-US"/>
              <a:t>|</a:t>
            </a:r>
            <a:r>
              <a:rPr lang="en-US" baseline="30000"/>
              <a:t>2</a:t>
            </a:r>
            <a:r>
              <a:rPr lang="en-US" baseline="-25000">
                <a:cs typeface="Arial" charset="0"/>
              </a:rPr>
              <a:t> </a:t>
            </a:r>
            <a:r>
              <a:rPr lang="en-US">
                <a:cs typeface="Arial" charset="0"/>
              </a:rPr>
              <a:t>= 1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24593" name="Freeform 18"/>
          <p:cNvSpPr>
            <a:spLocks/>
          </p:cNvSpPr>
          <p:nvPr/>
        </p:nvSpPr>
        <p:spPr bwMode="auto">
          <a:xfrm>
            <a:off x="2057400" y="5181600"/>
            <a:ext cx="228600" cy="209550"/>
          </a:xfrm>
          <a:custGeom>
            <a:avLst/>
            <a:gdLst>
              <a:gd name="T0" fmla="*/ 0 w 144"/>
              <a:gd name="T1" fmla="*/ 2147483647 h 132"/>
              <a:gd name="T2" fmla="*/ 2147483647 w 144"/>
              <a:gd name="T3" fmla="*/ 0 h 132"/>
              <a:gd name="T4" fmla="*/ 2147483647 w 144"/>
              <a:gd name="T5" fmla="*/ 2147483647 h 132"/>
              <a:gd name="T6" fmla="*/ 0 60000 65536"/>
              <a:gd name="T7" fmla="*/ 0 60000 65536"/>
              <a:gd name="T8" fmla="*/ 0 60000 65536"/>
              <a:gd name="T9" fmla="*/ 0 w 144"/>
              <a:gd name="T10" fmla="*/ 0 h 132"/>
              <a:gd name="T11" fmla="*/ 144 w 144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32">
                <a:moveTo>
                  <a:pt x="0" y="48"/>
                </a:moveTo>
                <a:lnTo>
                  <a:pt x="144" y="0"/>
                </a:lnTo>
                <a:lnTo>
                  <a:pt x="144" y="132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Solve for orthographic constraints</a:t>
            </a:r>
          </a:p>
        </p:txBody>
      </p:sp>
      <p:sp>
        <p:nvSpPr>
          <p:cNvPr id="14343" name="Content Placeholder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 for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  <a:endParaRPr lang="en-US" baseline="300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Recover </a:t>
            </a:r>
            <a:r>
              <a:rPr lang="en-US" b="1" dirty="0" smtClean="0"/>
              <a:t>C</a:t>
            </a:r>
            <a:r>
              <a:rPr lang="en-US" dirty="0" smtClean="0"/>
              <a:t> from </a:t>
            </a:r>
            <a:r>
              <a:rPr lang="en-US" b="1" dirty="0" smtClean="0"/>
              <a:t>L</a:t>
            </a:r>
            <a:r>
              <a:rPr lang="en-US" dirty="0" smtClean="0"/>
              <a:t> by </a:t>
            </a:r>
            <a:r>
              <a:rPr lang="en-US" dirty="0" err="1" smtClean="0"/>
              <a:t>Cholesky</a:t>
            </a:r>
            <a:r>
              <a:rPr lang="en-US" dirty="0" smtClean="0"/>
              <a:t> decomposition: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Update </a:t>
            </a:r>
            <a:r>
              <a:rPr lang="en-US" b="1" dirty="0" smtClean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b="1" dirty="0" smtClean="0"/>
              <a:t> A = AC, X = 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  <a:p>
            <a:endParaRPr lang="en-US" baseline="30000" dirty="0" smtClean="0"/>
          </a:p>
          <a:p>
            <a:endParaRPr lang="en-US" dirty="0" smtClean="0"/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5638800" y="2057400"/>
          <a:ext cx="1751013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78" name="Equation" r:id="rId3" imgW="660240" imgH="482400" progId="Equation.3">
                  <p:embed/>
                </p:oleObj>
              </mc:Choice>
              <mc:Fallback>
                <p:oleObj name="Equation" r:id="rId3" imgW="66024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057400"/>
                        <a:ext cx="1751013" cy="1277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4495800" y="2514600"/>
            <a:ext cx="1023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where</a:t>
            </a:r>
            <a:endParaRPr lang="en-US"/>
          </a:p>
        </p:txBody>
      </p:sp>
      <p:graphicFrame>
        <p:nvGraphicFramePr>
          <p:cNvPr id="143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812737"/>
              </p:ext>
            </p:extLst>
          </p:nvPr>
        </p:nvGraphicFramePr>
        <p:xfrm>
          <a:off x="1952625" y="1862138"/>
          <a:ext cx="23241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79" name="Equation" r:id="rId5" imgW="876240" imgH="241200" progId="Equation.3">
                  <p:embed/>
                </p:oleObj>
              </mc:Choice>
              <mc:Fallback>
                <p:oleObj name="Equation" r:id="rId5" imgW="87624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25" y="1862138"/>
                        <a:ext cx="23241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970516"/>
              </p:ext>
            </p:extLst>
          </p:nvPr>
        </p:nvGraphicFramePr>
        <p:xfrm>
          <a:off x="1947863" y="2438400"/>
          <a:ext cx="235585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80" name="Equation" r:id="rId7" imgW="888840" imgH="241200" progId="Equation.3">
                  <p:embed/>
                </p:oleObj>
              </mc:Choice>
              <mc:Fallback>
                <p:oleObj name="Equation" r:id="rId7" imgW="88884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2438400"/>
                        <a:ext cx="235585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392243"/>
              </p:ext>
            </p:extLst>
          </p:nvPr>
        </p:nvGraphicFramePr>
        <p:xfrm>
          <a:off x="1947863" y="2971800"/>
          <a:ext cx="24257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81" name="Equation" r:id="rId9" imgW="914400" imgH="241200" progId="Equation.3">
                  <p:embed/>
                </p:oleObj>
              </mc:Choice>
              <mc:Fallback>
                <p:oleObj name="Equation" r:id="rId9" imgW="91440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2971800"/>
                        <a:ext cx="24257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Box 30"/>
          <p:cNvSpPr txBox="1">
            <a:spLocks noChangeArrowheads="1"/>
          </p:cNvSpPr>
          <p:nvPr/>
        </p:nvSpPr>
        <p:spPr bwMode="auto">
          <a:xfrm>
            <a:off x="4343400" y="536733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~</a:t>
            </a:r>
          </a:p>
        </p:txBody>
      </p:sp>
      <p:sp>
        <p:nvSpPr>
          <p:cNvPr id="14346" name="TextBox 31"/>
          <p:cNvSpPr txBox="1">
            <a:spLocks noChangeArrowheads="1"/>
          </p:cNvSpPr>
          <p:nvPr/>
        </p:nvSpPr>
        <p:spPr bwMode="auto">
          <a:xfrm>
            <a:off x="6038850" y="5383213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~</a:t>
            </a:r>
          </a:p>
        </p:txBody>
      </p:sp>
      <p:sp>
        <p:nvSpPr>
          <p:cNvPr id="14347" name="TextBox 32"/>
          <p:cNvSpPr txBox="1">
            <a:spLocks noChangeArrowheads="1"/>
          </p:cNvSpPr>
          <p:nvPr/>
        </p:nvSpPr>
        <p:spPr bwMode="auto">
          <a:xfrm>
            <a:off x="1066800" y="1066800"/>
            <a:ext cx="4687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Three equations for each image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Recap: Fundamental Matrix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Fundamental matrix maps from a point in one image to a line in the other</a:t>
            </a:r>
          </a:p>
          <a:p>
            <a:endParaRPr lang="en-US" smtClean="0"/>
          </a:p>
          <a:p>
            <a:r>
              <a:rPr lang="en-US" smtClean="0"/>
              <a:t>If x and x’ correspond to the same 3d point X: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057400"/>
            <a:ext cx="1181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981200"/>
            <a:ext cx="1438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200400"/>
            <a:ext cx="16097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summary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 </a:t>
            </a:r>
            <a:r>
              <a:rPr lang="en-US" dirty="0" smtClean="0"/>
              <a:t>images and </a:t>
            </a:r>
            <a:r>
              <a:rPr lang="en-US" i="1" dirty="0" smtClean="0"/>
              <a:t>n </a:t>
            </a:r>
            <a:r>
              <a:rPr lang="en-US" dirty="0" smtClean="0"/>
              <a:t>tracked features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image </a:t>
            </a:r>
            <a:r>
              <a:rPr lang="en-US" i="1" dirty="0" err="1" smtClean="0"/>
              <a:t>i</a:t>
            </a:r>
            <a:r>
              <a:rPr lang="en-US" i="1" dirty="0" smtClean="0"/>
              <a:t>, c</a:t>
            </a:r>
            <a:r>
              <a:rPr lang="en-US" dirty="0" smtClean="0"/>
              <a:t>enter the feature coordinates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Construct a 2</a:t>
            </a:r>
            <a:r>
              <a:rPr lang="en-US" i="1" dirty="0" smtClean="0"/>
              <a:t>m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</a:t>
            </a:r>
            <a:r>
              <a:rPr lang="en-US" i="1" dirty="0" smtClean="0"/>
              <a:t>n </a:t>
            </a:r>
            <a:r>
              <a:rPr lang="en-US" dirty="0" smtClean="0"/>
              <a:t>measurement matrix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Column </a:t>
            </a:r>
            <a:r>
              <a:rPr lang="en-US" i="1" dirty="0" smtClean="0"/>
              <a:t>j </a:t>
            </a:r>
            <a:r>
              <a:rPr lang="en-US" dirty="0" smtClean="0"/>
              <a:t>contains the projection of point </a:t>
            </a:r>
            <a:r>
              <a:rPr lang="en-US" i="1" dirty="0" smtClean="0"/>
              <a:t>j </a:t>
            </a:r>
            <a:r>
              <a:rPr lang="en-US" dirty="0" smtClean="0"/>
              <a:t>in all views</a:t>
            </a:r>
          </a:p>
          <a:p>
            <a:pPr lvl="1">
              <a:defRPr/>
            </a:pPr>
            <a:r>
              <a:rPr lang="en-US" dirty="0" smtClean="0"/>
              <a:t>Row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contains one coordinate of the projections of all the </a:t>
            </a:r>
            <a:r>
              <a:rPr lang="en-US" i="1" dirty="0" smtClean="0"/>
              <a:t>n </a:t>
            </a:r>
            <a:r>
              <a:rPr lang="en-US" dirty="0" smtClean="0"/>
              <a:t>points in image </a:t>
            </a:r>
            <a:r>
              <a:rPr lang="en-US" i="1" dirty="0" err="1" smtClean="0"/>
              <a:t>i</a:t>
            </a:r>
            <a:endParaRPr lang="en-US" i="1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Factorize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Compute SVD: </a:t>
            </a:r>
            <a:r>
              <a:rPr lang="en-US" b="1" dirty="0" smtClean="0"/>
              <a:t>D </a:t>
            </a:r>
            <a:r>
              <a:rPr lang="en-US" dirty="0" smtClean="0"/>
              <a:t>=</a:t>
            </a:r>
            <a:r>
              <a:rPr lang="en-US" b="1" dirty="0" smtClean="0"/>
              <a:t> U W V</a:t>
            </a:r>
            <a:r>
              <a:rPr lang="en-US" b="1" baseline="30000" dirty="0" smtClean="0"/>
              <a:t>T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U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V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dirty="0" smtClean="0"/>
              <a:t> by taking the upper left 3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3 block of</a:t>
            </a:r>
            <a:r>
              <a:rPr lang="en-US" i="1" dirty="0" smtClean="0"/>
              <a:t> </a:t>
            </a:r>
            <a:r>
              <a:rPr lang="en-US" b="1" dirty="0" smtClean="0"/>
              <a:t>W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Create the motion</a:t>
            </a:r>
            <a:r>
              <a:rPr lang="en-US" dirty="0"/>
              <a:t> </a:t>
            </a:r>
            <a:r>
              <a:rPr lang="en-US" dirty="0" smtClean="0"/>
              <a:t>(affine) and shape (3D) matrices:</a:t>
            </a:r>
          </a:p>
          <a:p>
            <a:pPr marL="457200" lvl="1" indent="0">
              <a:buNone/>
              <a:defRPr/>
            </a:pPr>
            <a:r>
              <a:rPr lang="en-US" b="1" dirty="0" smtClean="0"/>
              <a:t>	A</a:t>
            </a:r>
            <a:r>
              <a:rPr lang="en-US" dirty="0" smtClean="0"/>
              <a:t> =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  </a:t>
            </a:r>
            <a:r>
              <a:rPr lang="en-US" dirty="0" smtClean="0"/>
              <a:t>and </a:t>
            </a:r>
            <a:r>
              <a:rPr lang="en-US" b="1" dirty="0" smtClean="0"/>
              <a:t>X</a:t>
            </a:r>
            <a:r>
              <a:rPr lang="en-US" dirty="0" smtClean="0"/>
              <a:t> =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</a:t>
            </a:r>
            <a:r>
              <a:rPr lang="en-US" dirty="0" smtClean="0"/>
              <a:t>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T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Eliminate affine ambiguity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Dealing with missing data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So far, we have assumed that all points are visible in all views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In reality, the measurement matrix typically looks something like this: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One solution:</a:t>
            </a:r>
          </a:p>
          <a:p>
            <a:pPr lvl="1">
              <a:defRPr/>
            </a:pPr>
            <a:r>
              <a:rPr lang="en-US" dirty="0" smtClean="0"/>
              <a:t>solve using a dense </a:t>
            </a:r>
            <a:r>
              <a:rPr lang="en-US" dirty="0" err="1" smtClean="0"/>
              <a:t>submatrix</a:t>
            </a:r>
            <a:r>
              <a:rPr lang="en-US" dirty="0" smtClean="0"/>
              <a:t> of visible points</a:t>
            </a:r>
          </a:p>
          <a:p>
            <a:pPr lvl="1">
              <a:defRPr/>
            </a:pPr>
            <a:r>
              <a:rPr lang="en-US" dirty="0" smtClean="0"/>
              <a:t>Iteratively add new cameras</a:t>
            </a:r>
          </a:p>
        </p:txBody>
      </p:sp>
      <p:graphicFrame>
        <p:nvGraphicFramePr>
          <p:cNvPr id="15362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0" y="2971800"/>
          <a:ext cx="6705600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4" name="Image" r:id="rId4" imgW="11746032" imgH="2501587" progId="Photoshop.Image.10">
                  <p:embed/>
                </p:oleObj>
              </mc:Choice>
              <mc:Fallback>
                <p:oleObj name="Image" r:id="rId4" imgW="11746032" imgH="2501587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71800"/>
                        <a:ext cx="6705600" cy="142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Line 7"/>
          <p:cNvSpPr>
            <a:spLocks noChangeShapeType="1"/>
          </p:cNvSpPr>
          <p:nvPr/>
        </p:nvSpPr>
        <p:spPr bwMode="auto">
          <a:xfrm>
            <a:off x="7620000" y="2971800"/>
            <a:ext cx="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7713663" y="3429000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>
            <a:off x="2590800" y="4572000"/>
            <a:ext cx="3124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657600" y="4572000"/>
            <a:ext cx="99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omas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143000"/>
            <a:ext cx="4819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tomasi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25" y="1054100"/>
            <a:ext cx="26193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results (your HW 3.4)</a:t>
            </a:r>
          </a:p>
        </p:txBody>
      </p:sp>
      <p:pic>
        <p:nvPicPr>
          <p:cNvPr id="26629" name="Picture 8" descr="tomasi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625" y="3657600"/>
            <a:ext cx="2371725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200" y="62166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Kanade. </a:t>
            </a:r>
            <a:r>
              <a:rPr lang="en-US" dirty="0">
                <a:hlinkClick r:id="rId6"/>
              </a:rPr>
              <a:t>Shape and motion from image streams under orthography: </a:t>
            </a:r>
            <a:br>
              <a:rPr lang="en-US" dirty="0">
                <a:hlinkClick r:id="rId6"/>
              </a:rPr>
            </a:br>
            <a:r>
              <a:rPr lang="en-US" dirty="0">
                <a:hlinkClick r:id="rId6"/>
              </a:rPr>
              <a:t>A factorization method.</a:t>
            </a:r>
            <a:r>
              <a:rPr lang="en-US" dirty="0"/>
              <a:t> </a:t>
            </a:r>
            <a:r>
              <a:rPr lang="en-US" i="1" dirty="0"/>
              <a:t>IJCV</a:t>
            </a:r>
            <a:r>
              <a:rPr lang="en-US" dirty="0"/>
              <a:t>, 9(2):137-154, November 1992.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explanation of Affine </a:t>
            </a:r>
            <a:r>
              <a:rPr lang="en-US" dirty="0" err="1" smtClean="0"/>
              <a:t>SfM</a:t>
            </a:r>
            <a:r>
              <a:rPr lang="en-US" dirty="0" smtClean="0"/>
              <a:t>: </a:t>
            </a:r>
            <a:r>
              <a:rPr lang="en-US" dirty="0"/>
              <a:t>c</a:t>
            </a:r>
            <a:r>
              <a:rPr lang="en-US" dirty="0" smtClean="0"/>
              <a:t>lass notes from </a:t>
            </a:r>
            <a:r>
              <a:rPr lang="en-US" dirty="0" err="1" smtClean="0"/>
              <a:t>Lischinksi</a:t>
            </a:r>
            <a:r>
              <a:rPr lang="en-US" dirty="0" smtClean="0"/>
              <a:t> and Gruber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http://www.cs.huji.ac.il/~</a:t>
            </a:r>
            <a:r>
              <a:rPr lang="en-US" dirty="0" smtClean="0">
                <a:hlinkClick r:id="rId2"/>
              </a:rPr>
              <a:t>csip/sfm.pdf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Clear explanation of </a:t>
            </a:r>
            <a:r>
              <a:rPr lang="en-US" dirty="0" err="1" smtClean="0"/>
              <a:t>epipolar</a:t>
            </a:r>
            <a:r>
              <a:rPr lang="en-US" dirty="0" smtClean="0"/>
              <a:t> geometry and projective </a:t>
            </a:r>
            <a:r>
              <a:rPr lang="en-US" dirty="0" err="1" smtClean="0"/>
              <a:t>SfM</a:t>
            </a:r>
            <a:endParaRPr lang="en-US" dirty="0"/>
          </a:p>
          <a:p>
            <a:pPr lvl="1"/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://mi.eng.cam.ac.uk/~cipolla/publications/contributionToEditedBook/2008-SFM-chapters.pdf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of Affine </a:t>
            </a:r>
            <a:r>
              <a:rPr lang="en-US" dirty="0" err="1" smtClean="0"/>
              <a:t>SfM</a:t>
            </a:r>
            <a:r>
              <a:rPr lang="en-US" dirty="0" smtClean="0"/>
              <a:t> from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interest points (e.g., Harris)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6"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20DF674B-0DFB-4824-88D8-0975E4120CC4}" type="slidenum">
              <a:rPr lang="de-DE" smtClean="0"/>
              <a:pPr>
                <a:defRPr/>
              </a:pPr>
              <a:t>44</a:t>
            </a:fld>
            <a:endParaRPr lang="de-DE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7" name="Equation" r:id="rId15" imgW="2679700" imgH="254000" progId="Equation.3">
                  <p:embed/>
                </p:oleObj>
              </mc:Choice>
              <mc:Fallback>
                <p:oleObj name="Equation" r:id="rId15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302363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8" name="Equation" r:id="rId17" imgW="2806560" imgH="228600" progId="Equation.3">
                  <p:embed/>
                </p:oleObj>
              </mc:Choice>
              <mc:Fallback>
                <p:oleObj name="Equation" r:id="rId17" imgW="280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graphicFrame>
        <p:nvGraphicFramePr>
          <p:cNvPr id="34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9" name="Equation" r:id="rId19" imgW="1066800" imgH="457200" progId="Equation.DSMT4">
                  <p:embed/>
                </p:oleObj>
              </mc:Choice>
              <mc:Fallback>
                <p:oleObj name="Equation" r:id="rId19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31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Affine </a:t>
            </a:r>
            <a:r>
              <a:rPr lang="en-US" dirty="0" err="1"/>
              <a:t>SfM</a:t>
            </a:r>
            <a:r>
              <a:rPr lang="en-US" dirty="0"/>
              <a:t> from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Correspondence via Lucas-Kanade tracking</a:t>
            </a:r>
            <a:endParaRPr lang="en-US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228600" y="1722437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Initialize (</a:t>
            </a:r>
            <a:r>
              <a:rPr lang="en-US" dirty="0" err="1" smtClean="0"/>
              <a:t>x’,y</a:t>
            </a:r>
            <a:r>
              <a:rPr lang="en-US" dirty="0" smtClean="0"/>
              <a:t>’) =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Compute (</a:t>
            </a:r>
            <a:r>
              <a:rPr lang="en-US" dirty="0" err="1" smtClean="0"/>
              <a:t>u,v</a:t>
            </a:r>
            <a:r>
              <a:rPr lang="en-US" dirty="0" smtClean="0"/>
              <a:t>) by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Shift window by (u, v):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x’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x’+u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 y’=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y’+v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Recalculate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Repeat steps 2-4 until small change</a:t>
            </a:r>
          </a:p>
          <a:p>
            <a:pPr marL="1371600" lvl="2" indent="-514350"/>
            <a:r>
              <a:rPr lang="en-US" dirty="0" smtClean="0"/>
              <a:t>Use interpolation for </a:t>
            </a:r>
            <a:r>
              <a:rPr lang="en-US" dirty="0" err="1" smtClean="0"/>
              <a:t>subpixel</a:t>
            </a:r>
            <a:r>
              <a:rPr lang="en-US" dirty="0" smtClean="0"/>
              <a:t> values</a:t>
            </a:r>
          </a:p>
          <a:p>
            <a:pPr marL="1371600" lvl="2" indent="-514350"/>
            <a:endParaRPr lang="en-US" dirty="0" smtClean="0"/>
          </a:p>
        </p:txBody>
      </p:sp>
      <p:pic>
        <p:nvPicPr>
          <p:cNvPr id="36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41637"/>
            <a:ext cx="55610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1066800" y="3932237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moment matrix for feature patch in first image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4572000" y="4084637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displacement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rot="16200000" flipV="1">
            <a:off x="4800600" y="3779837"/>
            <a:ext cx="3048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6781801" y="2713037"/>
            <a:ext cx="304800" cy="31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7"/>
          <p:cNvSpPr txBox="1">
            <a:spLocks noChangeArrowheads="1"/>
          </p:cNvSpPr>
          <p:nvPr/>
        </p:nvSpPr>
        <p:spPr bwMode="auto">
          <a:xfrm>
            <a:off x="5410200" y="2255837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= I(x’, y’, t+1) - I(x, y, t) </a:t>
            </a:r>
          </a:p>
        </p:txBody>
      </p:sp>
      <p:sp>
        <p:nvSpPr>
          <p:cNvPr id="42" name="TextBox 17"/>
          <p:cNvSpPr txBox="1">
            <a:spLocks noChangeArrowheads="1"/>
          </p:cNvSpPr>
          <p:nvPr/>
        </p:nvSpPr>
        <p:spPr bwMode="auto">
          <a:xfrm>
            <a:off x="6400800" y="1570037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Original (x,y) position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7696994" y="2178843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Affine </a:t>
            </a:r>
            <a:r>
              <a:rPr lang="en-US" dirty="0" err="1"/>
              <a:t>SfM</a:t>
            </a:r>
            <a:r>
              <a:rPr lang="en-US" dirty="0"/>
              <a:t> from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.  Get Affine camera matrix and 3D points using </a:t>
            </a:r>
            <a:r>
              <a:rPr lang="en-US" dirty="0" err="1" smtClean="0"/>
              <a:t>Tomasi</a:t>
            </a:r>
            <a:r>
              <a:rPr lang="en-US" dirty="0" smtClean="0"/>
              <a:t>-Kanade factorization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96240" y="2286000"/>
            <a:ext cx="5637328" cy="3962400"/>
            <a:chOff x="1054100" y="1371600"/>
            <a:chExt cx="7480300" cy="5257800"/>
          </a:xfrm>
        </p:grpSpPr>
        <p:graphicFrame>
          <p:nvGraphicFramePr>
            <p:cNvPr id="1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7101246"/>
                </p:ext>
              </p:extLst>
            </p:nvPr>
          </p:nvGraphicFramePr>
          <p:xfrm>
            <a:off x="1054100" y="1371600"/>
            <a:ext cx="7175500" cy="525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95" name="Image" r:id="rId3" imgW="10311111" imgH="7555556" progId="Photoshop.Image.10">
                    <p:embed/>
                  </p:oleObj>
                </mc:Choice>
                <mc:Fallback>
                  <p:oleObj name="Image" r:id="rId3" imgW="10311111" imgH="755555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4100" y="1371600"/>
                          <a:ext cx="7175500" cy="5257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5334000" y="3505200"/>
              <a:ext cx="3200400" cy="13160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Plus 4"/>
          <p:cNvSpPr/>
          <p:nvPr/>
        </p:nvSpPr>
        <p:spPr>
          <a:xfrm>
            <a:off x="5979492" y="4141879"/>
            <a:ext cx="443432" cy="49589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3697330"/>
            <a:ext cx="2416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Solve for orthographic constraints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65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3: Problem 4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Tips</a:t>
            </a:r>
          </a:p>
          <a:p>
            <a:pPr lvl="1"/>
            <a:r>
              <a:rPr lang="en-US" sz="2000" dirty="0" smtClean="0"/>
              <a:t>Helpful </a:t>
            </a:r>
            <a:r>
              <a:rPr lang="en-US" sz="2000" dirty="0" err="1" smtClean="0"/>
              <a:t>matlab</a:t>
            </a:r>
            <a:r>
              <a:rPr lang="en-US" sz="2000" dirty="0" smtClean="0"/>
              <a:t> functions: interp2, </a:t>
            </a:r>
            <a:r>
              <a:rPr lang="en-US" sz="2000" dirty="0" err="1" smtClean="0"/>
              <a:t>meshgrid</a:t>
            </a:r>
            <a:r>
              <a:rPr lang="en-US" sz="2000" dirty="0" smtClean="0"/>
              <a:t>, ordfilt2 (for getting local maximum), </a:t>
            </a:r>
            <a:r>
              <a:rPr lang="en-US" sz="2000" dirty="0" err="1" smtClean="0"/>
              <a:t>svd</a:t>
            </a:r>
            <a:r>
              <a:rPr lang="en-US" sz="2000" dirty="0" smtClean="0"/>
              <a:t>, </a:t>
            </a:r>
            <a:r>
              <a:rPr lang="en-US" sz="2000" dirty="0" err="1" smtClean="0"/>
              <a:t>chol</a:t>
            </a:r>
            <a:endParaRPr lang="en-US" sz="2000" dirty="0"/>
          </a:p>
          <a:p>
            <a:pPr lvl="1"/>
            <a:r>
              <a:rPr lang="en-US" sz="2000" dirty="0" smtClean="0"/>
              <a:t>When selecting interest points, must choose appropriate threshold on Harris criteria or the smaller eigenvalue, or choose top N points</a:t>
            </a:r>
          </a:p>
          <a:p>
            <a:pPr lvl="1"/>
            <a:r>
              <a:rPr lang="en-US" sz="2000" dirty="0" err="1"/>
              <a:t>Vectorize</a:t>
            </a:r>
            <a:r>
              <a:rPr lang="en-US" sz="2000" dirty="0"/>
              <a:t> to make </a:t>
            </a:r>
            <a:r>
              <a:rPr lang="en-US" sz="2000" dirty="0" smtClean="0"/>
              <a:t>tracking fast (interp2 will be the bottleneck)</a:t>
            </a:r>
          </a:p>
          <a:p>
            <a:pPr lvl="1"/>
            <a:r>
              <a:rPr lang="en-US" sz="2000" dirty="0" smtClean="0"/>
              <a:t>If you get stuck on one part, can use the included intermediate results</a:t>
            </a:r>
          </a:p>
          <a:p>
            <a:pPr lvl="1"/>
            <a:r>
              <a:rPr lang="en-US" sz="2000" dirty="0" smtClean="0"/>
              <a:t>Get tracking working on one point for a few frames before trying to get it working for all points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Extra optional problems</a:t>
            </a:r>
          </a:p>
          <a:p>
            <a:pPr lvl="1"/>
            <a:r>
              <a:rPr lang="en-US" sz="2000" dirty="0" smtClean="0"/>
              <a:t>Affine verification</a:t>
            </a:r>
          </a:p>
          <a:p>
            <a:pPr lvl="1"/>
            <a:r>
              <a:rPr lang="en-US" sz="2000" dirty="0" smtClean="0"/>
              <a:t>Missing track completion</a:t>
            </a:r>
          </a:p>
          <a:p>
            <a:pPr lvl="1"/>
            <a:r>
              <a:rPr lang="en-US" sz="2000" dirty="0" smtClean="0"/>
              <a:t>Optical flow</a:t>
            </a:r>
          </a:p>
          <a:p>
            <a:pPr lvl="1"/>
            <a:r>
              <a:rPr lang="en-US" sz="2000" dirty="0" smtClean="0"/>
              <a:t>Coarse-to-fine tracking</a:t>
            </a:r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75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HW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Problem 1: vanishing points</a:t>
            </a:r>
          </a:p>
          <a:p>
            <a:pPr lvl="1"/>
            <a:r>
              <a:rPr lang="en-US" dirty="0" smtClean="0"/>
              <a:t>Use lots of lines to estimate vanishing points</a:t>
            </a:r>
          </a:p>
          <a:p>
            <a:pPr lvl="1"/>
            <a:r>
              <a:rPr lang="en-US" dirty="0" smtClean="0"/>
              <a:t>For estimation of VP from lots of lines, see single-view geometry chapter, or use robust estimator of a central intersection point</a:t>
            </a:r>
          </a:p>
          <a:p>
            <a:pPr lvl="1"/>
            <a:r>
              <a:rPr lang="en-US" dirty="0" smtClean="0"/>
              <a:t>For obtaining intrinsic camera matrix, numerical solver (e.g.,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fsolve</a:t>
            </a:r>
            <a:r>
              <a:rPr lang="en-US" dirty="0" smtClean="0"/>
              <a:t> in </a:t>
            </a:r>
            <a:r>
              <a:rPr lang="en-US" dirty="0" err="1" smtClean="0"/>
              <a:t>matlab</a:t>
            </a:r>
            <a:r>
              <a:rPr lang="en-US" dirty="0" smtClean="0"/>
              <a:t>) may be helpful</a:t>
            </a:r>
          </a:p>
          <a:p>
            <a:r>
              <a:rPr lang="en-US" dirty="0" smtClean="0"/>
              <a:t>Problem 3: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reprojection</a:t>
            </a:r>
            <a:r>
              <a:rPr lang="en-US" dirty="0" smtClean="0"/>
              <a:t> distance for inlier check (make sure to compute line to point distance correctly)</a:t>
            </a:r>
          </a:p>
          <a:p>
            <a:r>
              <a:rPr lang="en-US" dirty="0" smtClean="0"/>
              <a:t>Problem 4: structure from motion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Matlab’s</a:t>
            </a:r>
            <a:r>
              <a:rPr lang="en-US" dirty="0" smtClean="0"/>
              <a:t>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chol</a:t>
            </a:r>
            <a:r>
              <a:rPr lang="en-US" dirty="0" smtClean="0"/>
              <a:t> and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>
                <a:latin typeface="+mj-lt"/>
                <a:cs typeface="Courier New" pitchFamily="49" charset="0"/>
              </a:rPr>
              <a:t>If you weren’t able to get tracking to work from HW2 can use provided points</a:t>
            </a:r>
            <a:endParaRPr lang="en-US" dirty="0">
              <a:latin typeface="+mj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of point to </a:t>
            </a:r>
            <a:r>
              <a:rPr lang="en-US" dirty="0" err="1" smtClean="0"/>
              <a:t>epipolar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32004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2209800"/>
            <a:ext cx="32004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28800" y="32385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77877" y="3124199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490888" y="3524308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x‘</a:t>
            </a:r>
            <a:r>
              <a:rPr lang="en-US" dirty="0" smtClean="0"/>
              <a:t>=[u v 1]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3124200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91000" y="3238500"/>
            <a:ext cx="4267200" cy="3370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89680" y="2807515"/>
            <a:ext cx="145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</a:t>
            </a:r>
            <a:r>
              <a:rPr lang="en-US" dirty="0" smtClean="0"/>
              <a:t>=</a:t>
            </a:r>
            <a:r>
              <a:rPr lang="en-US" dirty="0" err="1" smtClean="0"/>
              <a:t>Fx</a:t>
            </a:r>
            <a:r>
              <a:rPr lang="en-US" dirty="0" smtClean="0"/>
              <a:t>=[a b c]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903525" y="4419600"/>
                <a:ext cx="2640275" cy="670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𝑎𝑢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𝑏𝑣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525" y="4419600"/>
                <a:ext cx="2640275" cy="6701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Automatic Estimation of F</a:t>
            </a:r>
          </a:p>
        </p:txBody>
      </p:sp>
      <p:sp>
        <p:nvSpPr>
          <p:cNvPr id="3085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1716575" y="1600200"/>
            <a:ext cx="4953000" cy="639763"/>
          </a:xfrm>
        </p:spPr>
        <p:txBody>
          <a:bodyPr anchor="ctr"/>
          <a:lstStyle/>
          <a:p>
            <a:r>
              <a:rPr lang="en-US" dirty="0" smtClean="0"/>
              <a:t>8-Point Algorithm for Recovering F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1981200" y="2074922"/>
            <a:ext cx="5562600" cy="39512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Correspondence Relation</a:t>
            </a:r>
          </a:p>
          <a:p>
            <a:pPr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Normalize image coordinates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RANSAC with 8 points</a:t>
            </a:r>
          </a:p>
          <a:p>
            <a:pPr marL="857250" lvl="1" indent="-457200">
              <a:defRPr/>
            </a:pPr>
            <a:r>
              <a:rPr lang="en-US" dirty="0" smtClean="0"/>
              <a:t>Randomly sample 8 points</a:t>
            </a:r>
          </a:p>
          <a:p>
            <a:pPr marL="857250" lvl="1" indent="-457200">
              <a:defRPr/>
            </a:pPr>
            <a:r>
              <a:rPr lang="en-US" dirty="0" smtClean="0"/>
              <a:t>Compute F via least squares</a:t>
            </a:r>
          </a:p>
          <a:p>
            <a:pPr marL="857250" lvl="1" indent="-457200">
              <a:defRPr/>
            </a:pPr>
            <a:r>
              <a:rPr lang="en-US" dirty="0" smtClean="0"/>
              <a:t>Enforce 		  by SVD</a:t>
            </a:r>
          </a:p>
          <a:p>
            <a:pPr marL="857250" lvl="1" indent="-457200">
              <a:defRPr/>
            </a:pPr>
            <a:r>
              <a:rPr lang="en-US" dirty="0" smtClean="0"/>
              <a:t>Repeat and choose F with most inliers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De-normalize: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3088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Assume we have matched points x   x’ with outliers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824450" y="1226125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254377"/>
              </p:ext>
            </p:extLst>
          </p:nvPr>
        </p:nvGraphicFramePr>
        <p:xfrm>
          <a:off x="3352800" y="3429000"/>
          <a:ext cx="9144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8" name="Equation" r:id="rId3" imgW="482400" imgH="164880" progId="Equation.3">
                  <p:embed/>
                </p:oleObj>
              </mc:Choice>
              <mc:Fallback>
                <p:oleObj name="Equation" r:id="rId3" imgW="482400" imgH="1648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429000"/>
                        <a:ext cx="91440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774993"/>
              </p:ext>
            </p:extLst>
          </p:nvPr>
        </p:nvGraphicFramePr>
        <p:xfrm>
          <a:off x="4354512" y="3411537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" name="Equation" r:id="rId5" imgW="583920" imgH="164880" progId="Equation.3">
                  <p:embed/>
                </p:oleObj>
              </mc:Choice>
              <mc:Fallback>
                <p:oleObj name="Equation" r:id="rId5" imgW="583920" imgH="1648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512" y="3411537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237009"/>
              </p:ext>
            </p:extLst>
          </p:nvPr>
        </p:nvGraphicFramePr>
        <p:xfrm>
          <a:off x="4289425" y="5757863"/>
          <a:ext cx="1263650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Equation" r:id="rId7" imgW="698400" imgH="203040" progId="Equation.3">
                  <p:embed/>
                </p:oleObj>
              </mc:Choice>
              <mc:Fallback>
                <p:oleObj name="Equation" r:id="rId7" imgW="698400" imgH="2030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9425" y="5757863"/>
                        <a:ext cx="1263650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180005"/>
              </p:ext>
            </p:extLst>
          </p:nvPr>
        </p:nvGraphicFramePr>
        <p:xfrm>
          <a:off x="3793375" y="4969625"/>
          <a:ext cx="11477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Equation" r:id="rId9" imgW="634680" imgH="241200" progId="Equation.3">
                  <p:embed/>
                </p:oleObj>
              </mc:Choice>
              <mc:Fallback>
                <p:oleObj name="Equation" r:id="rId9" imgW="63468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375" y="4969625"/>
                        <a:ext cx="114776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447995"/>
              </p:ext>
            </p:extLst>
          </p:nvPr>
        </p:nvGraphicFramePr>
        <p:xfrm>
          <a:off x="3505200" y="2438400"/>
          <a:ext cx="12033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Equation" r:id="rId11" imgW="634680" imgH="203040" progId="Equation.3">
                  <p:embed/>
                </p:oleObj>
              </mc:Choice>
              <mc:Fallback>
                <p:oleObj name="Equation" r:id="rId11" imgW="634680" imgH="2030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438400"/>
                        <a:ext cx="120332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Reading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“</a:t>
            </a:r>
            <a:r>
              <a:rPr lang="en-US" dirty="0" smtClean="0">
                <a:hlinkClick r:id="rId2"/>
              </a:rPr>
              <a:t>A computer algorithm for reconstructing a scene from two images</a:t>
            </a:r>
            <a:r>
              <a:rPr lang="en-US" dirty="0" smtClean="0"/>
              <a:t>”, </a:t>
            </a:r>
            <a:r>
              <a:rPr lang="en-US" dirty="0" err="1" smtClean="0"/>
              <a:t>Longuet</a:t>
            </a:r>
            <a:r>
              <a:rPr lang="en-US" dirty="0" smtClean="0"/>
              <a:t>-Higgins, Nature 1981</a:t>
            </a:r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“Shape </a:t>
            </a:r>
            <a:r>
              <a:rPr lang="en-US" dirty="0">
                <a:hlinkClick r:id="rId3"/>
              </a:rPr>
              <a:t>and motion from image streams under orthography: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A factorization method</a:t>
            </a:r>
            <a:r>
              <a:rPr lang="en-US" dirty="0" smtClean="0">
                <a:hlinkClick r:id="rId3"/>
              </a:rPr>
              <a:t>.</a:t>
            </a:r>
            <a:r>
              <a:rPr lang="en-US" dirty="0" smtClean="0"/>
              <a:t>” </a:t>
            </a:r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</a:t>
            </a:r>
            <a:r>
              <a:rPr lang="en-US" dirty="0" err="1" smtClean="0"/>
              <a:t>Kanade</a:t>
            </a:r>
            <a:r>
              <a:rPr lang="en-US" dirty="0" smtClean="0"/>
              <a:t>, </a:t>
            </a:r>
            <a:r>
              <a:rPr lang="en-US" i="1" dirty="0" smtClean="0"/>
              <a:t>IJCV</a:t>
            </a:r>
            <a:r>
              <a:rPr lang="en-US" dirty="0"/>
              <a:t>, 9(2):137-154, November </a:t>
            </a:r>
            <a:r>
              <a:rPr lang="en-US" dirty="0" smtClean="0"/>
              <a:t>1992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4"/>
              </a:rPr>
              <a:t>In defense of the eight-point algorithm</a:t>
            </a:r>
            <a:r>
              <a:rPr lang="en-US" dirty="0" smtClean="0"/>
              <a:t>”, Hartley, PAMI 1997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5"/>
              </a:rPr>
              <a:t>An efficient solution to the five-point relative pose problem</a:t>
            </a:r>
            <a:r>
              <a:rPr lang="en-US" dirty="0" smtClean="0"/>
              <a:t>”, </a:t>
            </a:r>
            <a:r>
              <a:rPr lang="en-US" dirty="0" err="1" smtClean="0"/>
              <a:t>Nister</a:t>
            </a:r>
            <a:r>
              <a:rPr lang="en-US" dirty="0" smtClean="0"/>
              <a:t>, PAMI 2004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6"/>
              </a:rPr>
              <a:t>Accurate, dense, and robust </a:t>
            </a:r>
            <a:r>
              <a:rPr lang="en-US" dirty="0" err="1" smtClean="0">
                <a:hlinkClick r:id="rId6"/>
              </a:rPr>
              <a:t>multiview</a:t>
            </a:r>
            <a:r>
              <a:rPr lang="en-US" dirty="0" smtClean="0">
                <a:hlinkClick r:id="rId6"/>
              </a:rPr>
              <a:t> stereopsis</a:t>
            </a:r>
            <a:r>
              <a:rPr lang="en-US" dirty="0" smtClean="0"/>
              <a:t>”, Furukawa and Ponce, CVPR 2007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7"/>
              </a:rPr>
              <a:t>Photo tourism: exploring image collections in 3d</a:t>
            </a:r>
            <a:r>
              <a:rPr lang="en-US" dirty="0" smtClean="0"/>
              <a:t>”, ACM SIGGRAPH 2006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8"/>
              </a:rPr>
              <a:t>Building Rome in a day</a:t>
            </a:r>
            <a:r>
              <a:rPr lang="en-US" dirty="0" smtClean="0"/>
              <a:t>”, Agarwal et al., ICCV 2009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(also see reading from earlier slides)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05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Clustering and using clustered interest points for matching images in a large </a:t>
            </a:r>
            <a:r>
              <a:rPr lang="en-US" dirty="0" smtClean="0"/>
              <a:t>database</a:t>
            </a:r>
          </a:p>
          <a:p>
            <a:pPr lvl="1"/>
            <a:r>
              <a:rPr lang="en-US" dirty="0" smtClean="0"/>
              <a:t>Kevin is lecturing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We can get projection matrices P and P’ up to a projective </a:t>
            </a:r>
            <a:r>
              <a:rPr lang="en-US" dirty="0"/>
              <a:t>ambiguity </a:t>
            </a:r>
            <a:r>
              <a:rPr lang="en-US" dirty="0" smtClean="0"/>
              <a:t>(see </a:t>
            </a:r>
            <a:r>
              <a:rPr lang="en-US" dirty="0"/>
              <a:t>HZ p. </a:t>
            </a:r>
            <a:r>
              <a:rPr lang="en-US" dirty="0" smtClean="0"/>
              <a:t>255-256)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3"/>
              </a:rPr>
              <a:t>Code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/>
              <a:t>	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2786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See HZ p. 255-256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Fundamental matrix song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505200" cy="5638800"/>
          </a:xfrm>
        </p:spPr>
        <p:txBody>
          <a:bodyPr/>
          <a:lstStyle/>
          <a:p>
            <a:endParaRPr lang="en-US" sz="2400" smtClean="0"/>
          </a:p>
          <a:p>
            <a:r>
              <a:rPr lang="en-US" sz="2400" smtClean="0"/>
              <a:t>Generally, rays C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x and C’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x’ will not exactly intersect</a:t>
            </a:r>
          </a:p>
          <a:p>
            <a:r>
              <a:rPr lang="en-US" sz="2400" smtClean="0"/>
              <a:t>Can solve via SVD, finding a least squares solution to a system of equations</a:t>
            </a:r>
          </a:p>
          <a:p>
            <a:endParaRPr lang="en-US" sz="2400" smtClean="0"/>
          </a:p>
          <a:p>
            <a:endParaRPr lang="en-US" sz="2400" smtClean="0"/>
          </a:p>
        </p:txBody>
      </p:sp>
      <p:grpSp>
        <p:nvGrpSpPr>
          <p:cNvPr id="5128" name="Group 14"/>
          <p:cNvGrpSpPr>
            <a:grpSpLocks/>
          </p:cNvGrpSpPr>
          <p:nvPr/>
        </p:nvGrpSpPr>
        <p:grpSpPr bwMode="auto">
          <a:xfrm>
            <a:off x="3686175" y="762000"/>
            <a:ext cx="5457825" cy="3162300"/>
            <a:chOff x="1676400" y="762000"/>
            <a:chExt cx="5457825" cy="3162300"/>
          </a:xfrm>
        </p:grpSpPr>
        <p:grpSp>
          <p:nvGrpSpPr>
            <p:cNvPr id="5131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513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4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37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5138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829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299922"/>
              </p:ext>
            </p:extLst>
          </p:nvPr>
        </p:nvGraphicFramePr>
        <p:xfrm>
          <a:off x="7121525" y="4162425"/>
          <a:ext cx="105886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name="Equation" r:id="rId5" imgW="558720" imgH="164880" progId="Equation.3">
                  <p:embed/>
                </p:oleObj>
              </mc:Choice>
              <mc:Fallback>
                <p:oleObj name="Equation" r:id="rId5" imgW="55872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525" y="4162425"/>
                        <a:ext cx="1058863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682270"/>
              </p:ext>
            </p:extLst>
          </p:nvPr>
        </p:nvGraphicFramePr>
        <p:xfrm>
          <a:off x="4773613" y="4162425"/>
          <a:ext cx="912812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Equation" r:id="rId7" imgW="482400" imgH="164880" progId="Equation.3">
                  <p:embed/>
                </p:oleObj>
              </mc:Choice>
              <mc:Fallback>
                <p:oleObj name="Equation" r:id="rId7" imgW="482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3613" y="4162425"/>
                        <a:ext cx="912812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9" name="Object 3"/>
          <p:cNvGraphicFramePr>
            <a:graphicFrameLocks noChangeAspect="1"/>
          </p:cNvGraphicFramePr>
          <p:nvPr/>
        </p:nvGraphicFramePr>
        <p:xfrm>
          <a:off x="5105400" y="5486400"/>
          <a:ext cx="963613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Equation" r:id="rId9" imgW="507960" imgH="177480" progId="Equation.3">
                  <p:embed/>
                </p:oleObj>
              </mc:Choice>
              <mc:Fallback>
                <p:oleObj name="Equation" r:id="rId9" imgW="50796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486400"/>
                        <a:ext cx="963613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0" name="Object 3"/>
          <p:cNvGraphicFramePr>
            <a:graphicFrameLocks noChangeAspect="1"/>
          </p:cNvGraphicFramePr>
          <p:nvPr/>
        </p:nvGraphicFramePr>
        <p:xfrm>
          <a:off x="6242050" y="4800600"/>
          <a:ext cx="20478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" name="Equation" r:id="rId11" imgW="1079280" imgH="939600" progId="Equation.3">
                  <p:embed/>
                </p:oleObj>
              </mc:Choice>
              <mc:Fallback>
                <p:oleObj name="Equation" r:id="rId11" imgW="1079280" imgH="939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4800600"/>
                        <a:ext cx="2047875" cy="178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Down Arrow 19"/>
          <p:cNvSpPr/>
          <p:nvPr/>
        </p:nvSpPr>
        <p:spPr>
          <a:xfrm>
            <a:off x="6172200" y="4495800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0" y="6488113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Further reading: HZ p. 312-313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400800" cy="51355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Arial" charset="0"/>
              <a:buNone/>
              <a:defRPr/>
            </a:pPr>
            <a:r>
              <a:rPr lang="en-US" sz="3600" dirty="0" smtClean="0"/>
              <a:t>Given </a:t>
            </a:r>
            <a:r>
              <a:rPr lang="en-US" sz="3600" b="1" dirty="0" smtClean="0"/>
              <a:t>P</a:t>
            </a:r>
            <a:r>
              <a:rPr lang="en-US" sz="3600" dirty="0" smtClean="0"/>
              <a:t>, </a:t>
            </a:r>
            <a:r>
              <a:rPr lang="en-US" sz="3600" b="1" dirty="0" smtClean="0"/>
              <a:t>P</a:t>
            </a:r>
            <a:r>
              <a:rPr lang="en-US" sz="3600" dirty="0" smtClean="0"/>
              <a:t>’, </a:t>
            </a:r>
            <a:r>
              <a:rPr lang="en-US" sz="3600" b="1" dirty="0" smtClean="0"/>
              <a:t>x</a:t>
            </a:r>
            <a:r>
              <a:rPr lang="en-US" sz="3600" dirty="0" smtClean="0"/>
              <a:t>, </a:t>
            </a:r>
            <a:r>
              <a:rPr lang="en-US" sz="3600" b="1" dirty="0" smtClean="0"/>
              <a:t>x</a:t>
            </a:r>
            <a:r>
              <a:rPr lang="en-US" sz="3600" dirty="0" smtClean="0"/>
              <a:t>’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Precondition points and projection matrices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Create matrix </a:t>
            </a:r>
            <a:r>
              <a:rPr lang="en-US" b="1" dirty="0" smtClean="0"/>
              <a:t>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[U, S, V] = </a:t>
            </a:r>
            <a:r>
              <a:rPr lang="en-US" dirty="0" err="1" smtClean="0"/>
              <a:t>svd</a:t>
            </a:r>
            <a:r>
              <a:rPr lang="en-US" dirty="0" smtClean="0"/>
              <a:t>(A)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 </a:t>
            </a:r>
            <a:r>
              <a:rPr lang="en-US" b="1" dirty="0" smtClean="0"/>
              <a:t>X</a:t>
            </a:r>
            <a:r>
              <a:rPr lang="en-US" dirty="0" smtClean="0"/>
              <a:t> = V(:, end)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r>
              <a:rPr lang="en-US" dirty="0" smtClean="0"/>
              <a:t>Pros and Cons</a:t>
            </a:r>
          </a:p>
          <a:p>
            <a:pPr marL="514350" indent="-514350">
              <a:defRPr/>
            </a:pPr>
            <a:r>
              <a:rPr lang="en-US" dirty="0" smtClean="0"/>
              <a:t>Works for any number of corresponding images</a:t>
            </a:r>
          </a:p>
          <a:p>
            <a:pPr marL="514350" indent="-514350">
              <a:defRPr/>
            </a:pPr>
            <a:r>
              <a:rPr lang="en-US" dirty="0" smtClean="0"/>
              <a:t>Not </a:t>
            </a:r>
            <a:r>
              <a:rPr lang="en-US" dirty="0" err="1" smtClean="0"/>
              <a:t>projectively</a:t>
            </a:r>
            <a:r>
              <a:rPr lang="en-US" dirty="0" smtClean="0"/>
              <a:t> invariant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513197"/>
              </p:ext>
            </p:extLst>
          </p:nvPr>
        </p:nvGraphicFramePr>
        <p:xfrm>
          <a:off x="6525638" y="457200"/>
          <a:ext cx="1133475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1" name="Equation" r:id="rId3" imgW="596880" imgH="698400" progId="Equation.3">
                  <p:embed/>
                </p:oleObj>
              </mc:Choice>
              <mc:Fallback>
                <p:oleObj name="Equation" r:id="rId3" imgW="596880" imgH="698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5638" y="457200"/>
                        <a:ext cx="1133475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02376"/>
              </p:ext>
            </p:extLst>
          </p:nvPr>
        </p:nvGraphicFramePr>
        <p:xfrm>
          <a:off x="7894063" y="457200"/>
          <a:ext cx="1274762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" name="Equation" r:id="rId5" imgW="672840" imgH="698400" progId="Equation.3">
                  <p:embed/>
                </p:oleObj>
              </mc:Choice>
              <mc:Fallback>
                <p:oleObj name="Equation" r:id="rId5" imgW="672840" imgH="698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063" y="457200"/>
                        <a:ext cx="1274762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3"/>
          <p:cNvGraphicFramePr>
            <a:graphicFrameLocks noChangeAspect="1"/>
          </p:cNvGraphicFramePr>
          <p:nvPr/>
        </p:nvGraphicFramePr>
        <p:xfrm>
          <a:off x="6477000" y="2209800"/>
          <a:ext cx="1108075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3" name="Equation" r:id="rId7" imgW="583920" imgH="736560" progId="Equation.3">
                  <p:embed/>
                </p:oleObj>
              </mc:Choice>
              <mc:Fallback>
                <p:oleObj name="Equation" r:id="rId7" imgW="583920" imgH="7365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209800"/>
                        <a:ext cx="1108075" cy="1401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3"/>
          <p:cNvGraphicFramePr>
            <a:graphicFrameLocks noChangeAspect="1"/>
          </p:cNvGraphicFramePr>
          <p:nvPr/>
        </p:nvGraphicFramePr>
        <p:xfrm>
          <a:off x="6019800" y="3810000"/>
          <a:ext cx="20478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" name="Equation" r:id="rId9" imgW="1079280" imgH="939600" progId="Equation.3">
                  <p:embed/>
                </p:oleObj>
              </mc:Choice>
              <mc:Fallback>
                <p:oleObj name="Equation" r:id="rId9" imgW="1079280" imgH="939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810000"/>
                        <a:ext cx="2047875" cy="178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856885"/>
              </p:ext>
            </p:extLst>
          </p:nvPr>
        </p:nvGraphicFramePr>
        <p:xfrm>
          <a:off x="7772400" y="2286000"/>
          <a:ext cx="1227137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Equation" r:id="rId11" imgW="647640" imgH="736560" progId="Equation.3">
                  <p:embed/>
                </p:oleObj>
              </mc:Choice>
              <mc:Fallback>
                <p:oleObj name="Equation" r:id="rId11" imgW="647640" imgH="73656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0"/>
                        <a:ext cx="1227137" cy="1401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0" y="6488113"/>
            <a:ext cx="933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Code: </a:t>
            </a:r>
            <a:r>
              <a:rPr lang="en-US" dirty="0">
                <a:hlinkClick r:id="rId13"/>
              </a:rPr>
              <a:t>http://www.robots.ox.ac.uk/~vgg/hzbook/code/vgg_multiview/vgg_X_from_xP_lin.m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65266</TotalTime>
  <Words>1959</Words>
  <Application>Microsoft Office PowerPoint</Application>
  <PresentationFormat>On-screen Show (4:3)</PresentationFormat>
  <Paragraphs>441</Paragraphs>
  <Slides>51</Slides>
  <Notes>27</Notes>
  <HiddenSlides>6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Office Theme</vt:lpstr>
      <vt:lpstr>Equation</vt:lpstr>
      <vt:lpstr>Image</vt:lpstr>
      <vt:lpstr>Structure from Motion</vt:lpstr>
      <vt:lpstr>This class: structure from motion</vt:lpstr>
      <vt:lpstr>Recap: Epipoles</vt:lpstr>
      <vt:lpstr>Recap: Fundamental Matrix</vt:lpstr>
      <vt:lpstr>Recap: Automatic Estimation of F</vt:lpstr>
      <vt:lpstr>Recap</vt:lpstr>
      <vt:lpstr>Recap</vt:lpstr>
      <vt:lpstr>Triangulation: Linear Solution</vt:lpstr>
      <vt:lpstr>Triangulation: Linear Solution</vt:lpstr>
      <vt:lpstr>Triangulation: Non-linear Solution</vt:lpstr>
      <vt:lpstr>Triangulation: Non-linear Solution</vt:lpstr>
      <vt:lpstr>Projective structure from motion</vt:lpstr>
      <vt:lpstr>Projective structure from motion</vt:lpstr>
      <vt:lpstr>Sequential structure from motion</vt:lpstr>
      <vt:lpstr>Sequential structure from motion</vt:lpstr>
      <vt:lpstr>Sequential structure from motion</vt:lpstr>
      <vt:lpstr>Bundle adjustment</vt:lpstr>
      <vt:lpstr>Auto-calibration</vt:lpstr>
      <vt:lpstr>Summary so far</vt:lpstr>
      <vt:lpstr>Recent work in SfM</vt:lpstr>
      <vt:lpstr>PowerPoint Presentation</vt:lpstr>
      <vt:lpstr>3D from multiple images</vt:lpstr>
      <vt:lpstr>Structure from motion under orthographic projection</vt:lpstr>
      <vt:lpstr>Orthographic projection for rotated/translated camera</vt:lpstr>
      <vt:lpstr>Affine structure from motion</vt:lpstr>
      <vt:lpstr>Step 1: Simplify by getting rid of t: shift to centroid of points for each camera</vt:lpstr>
      <vt:lpstr>Suppose we know 3D points and affine camera parameters …</vt:lpstr>
      <vt:lpstr>Affine structure from motion</vt:lpstr>
      <vt:lpstr>Affine structure from motion</vt:lpstr>
      <vt:lpstr>What if we instead observe corresponding 2d image points?</vt:lpstr>
      <vt:lpstr>Affine structure from motion</vt:lpstr>
      <vt:lpstr>Factorizing the measurement matrix</vt:lpstr>
      <vt:lpstr>Factorizing the measurement matrix</vt:lpstr>
      <vt:lpstr>Factorizing the measurement matrix</vt:lpstr>
      <vt:lpstr>Factorizing the measurement matrix</vt:lpstr>
      <vt:lpstr>Factorizing the measurement matrix</vt:lpstr>
      <vt:lpstr>Affine ambiguity</vt:lpstr>
      <vt:lpstr>Eliminating the affine ambiguity</vt:lpstr>
      <vt:lpstr>Solve for orthographic constraints</vt:lpstr>
      <vt:lpstr>Algorithm summary</vt:lpstr>
      <vt:lpstr>Dealing with missing data</vt:lpstr>
      <vt:lpstr>Reconstruction results (your HW 3.4)</vt:lpstr>
      <vt:lpstr>Further reading</vt:lpstr>
      <vt:lpstr>Review of Affine SfM from Interest Points</vt:lpstr>
      <vt:lpstr>Review of Affine SfM from Interest Points</vt:lpstr>
      <vt:lpstr>Review of Affine SfM from Interest Points</vt:lpstr>
      <vt:lpstr>HW 3: Problem 4 summary</vt:lpstr>
      <vt:lpstr>Tips for HW 3</vt:lpstr>
      <vt:lpstr>Distance of point to epipolar line</vt:lpstr>
      <vt:lpstr>The Reading List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205</cp:revision>
  <cp:lastPrinted>2012-03-06T17:26:04Z</cp:lastPrinted>
  <dcterms:created xsi:type="dcterms:W3CDTF">2009-12-16T02:55:56Z</dcterms:created>
  <dcterms:modified xsi:type="dcterms:W3CDTF">2015-03-10T15:36:43Z</dcterms:modified>
</cp:coreProperties>
</file>