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mov" ContentType="video/quicktime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58" r:id="rId3"/>
    <p:sldId id="474" r:id="rId4"/>
    <p:sldId id="475" r:id="rId5"/>
    <p:sldId id="467" r:id="rId6"/>
    <p:sldId id="468" r:id="rId7"/>
    <p:sldId id="469" r:id="rId8"/>
    <p:sldId id="378" r:id="rId9"/>
    <p:sldId id="379" r:id="rId10"/>
    <p:sldId id="380" r:id="rId11"/>
    <p:sldId id="381" r:id="rId12"/>
    <p:sldId id="382" r:id="rId13"/>
    <p:sldId id="383" r:id="rId14"/>
    <p:sldId id="466" r:id="rId15"/>
    <p:sldId id="384" r:id="rId16"/>
    <p:sldId id="386" r:id="rId17"/>
    <p:sldId id="387" r:id="rId18"/>
    <p:sldId id="388" r:id="rId19"/>
    <p:sldId id="389" r:id="rId20"/>
    <p:sldId id="390" r:id="rId21"/>
    <p:sldId id="391" r:id="rId22"/>
    <p:sldId id="393" r:id="rId23"/>
    <p:sldId id="394" r:id="rId24"/>
    <p:sldId id="395" r:id="rId25"/>
    <p:sldId id="396" r:id="rId26"/>
    <p:sldId id="397" r:id="rId27"/>
    <p:sldId id="398" r:id="rId28"/>
    <p:sldId id="400" r:id="rId29"/>
    <p:sldId id="402" r:id="rId30"/>
    <p:sldId id="403" r:id="rId31"/>
    <p:sldId id="404" r:id="rId32"/>
    <p:sldId id="405" r:id="rId33"/>
    <p:sldId id="406" r:id="rId34"/>
    <p:sldId id="407" r:id="rId35"/>
    <p:sldId id="408" r:id="rId36"/>
    <p:sldId id="409" r:id="rId37"/>
    <p:sldId id="410" r:id="rId38"/>
    <p:sldId id="411" r:id="rId39"/>
    <p:sldId id="477" r:id="rId40"/>
    <p:sldId id="476" r:id="rId41"/>
    <p:sldId id="414" r:id="rId42"/>
    <p:sldId id="415" r:id="rId43"/>
    <p:sldId id="416" r:id="rId44"/>
    <p:sldId id="417" r:id="rId45"/>
    <p:sldId id="418" r:id="rId46"/>
    <p:sldId id="419" r:id="rId47"/>
    <p:sldId id="420" r:id="rId48"/>
    <p:sldId id="421" r:id="rId49"/>
    <p:sldId id="422" r:id="rId50"/>
    <p:sldId id="423" r:id="rId51"/>
    <p:sldId id="424" r:id="rId52"/>
    <p:sldId id="425" r:id="rId53"/>
    <p:sldId id="426" r:id="rId54"/>
    <p:sldId id="427" r:id="rId55"/>
    <p:sldId id="428" r:id="rId56"/>
    <p:sldId id="441" r:id="rId57"/>
    <p:sldId id="442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0" autoAdjust="0"/>
    <p:restoredTop sz="84895" autoAdjust="0"/>
  </p:normalViewPr>
  <p:slideViewPr>
    <p:cSldViewPr>
      <p:cViewPr varScale="1">
        <p:scale>
          <a:sx n="84" d="100"/>
          <a:sy n="84" d="100"/>
        </p:scale>
        <p:origin x="169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933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7.wmf"/><Relationship Id="rId1" Type="http://schemas.openxmlformats.org/officeDocument/2006/relationships/image" Target="../media/image52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wmf"/><Relationship Id="rId1" Type="http://schemas.openxmlformats.org/officeDocument/2006/relationships/image" Target="../media/image58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emf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image" Target="../media/image61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wmf"/><Relationship Id="rId1" Type="http://schemas.openxmlformats.org/officeDocument/2006/relationships/image" Target="../media/image64.wmf"/><Relationship Id="rId4" Type="http://schemas.openxmlformats.org/officeDocument/2006/relationships/image" Target="../media/image67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drawings/_rels/vmlDrawing1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wmf"/><Relationship Id="rId1" Type="http://schemas.openxmlformats.org/officeDocument/2006/relationships/image" Target="../media/image27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Relationship Id="rId4" Type="http://schemas.openxmlformats.org/officeDocument/2006/relationships/image" Target="../media/image4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53.wmf"/><Relationship Id="rId1" Type="http://schemas.openxmlformats.org/officeDocument/2006/relationships/image" Target="../media/image52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55.wmf"/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87195DA-C8D4-4D1F-AF20-C12BB6DD0220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BB0408-F7D0-4348-886E-24DD55A4A6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71359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81FD7F7-1920-4805-BDF5-F51AE1E0D4E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mtClean="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Q: How does this transform the image?  A: 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37837187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Q: Suppose we have a point in Cartesian coordinates.  What is that in homogeneous coordinates?  A: a ray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789A2B0-787D-42D0-B8C5-7BD2C7934DC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530952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Parallel lines intersect at different infinities</a:t>
            </a: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DFFFAC-D990-4F24-A67D-25E23AD921E8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782267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We</a:t>
            </a:r>
            <a:r>
              <a:rPr lang="en-US" baseline="0" dirty="0" smtClean="0"/>
              <a:t> can use homogeneous coordinates to write camera matrix in linear form.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D38E04A-61AE-4F70-8735-F6523DDCF32B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9284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Work through equations for u and v on 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2EB0E87-DCF3-4582-845A-38D3B57B677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5442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How many known points are needed to estimate this?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346EC19-1308-44AF-BA44-14ED6A902D14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4234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Alhazen</a:t>
            </a:r>
            <a:r>
              <a:rPr lang="en-US" dirty="0" smtClean="0"/>
              <a:t> was born in Basra, moved to Egypt.  Proposed to the king to control the Nile with a dam.</a:t>
            </a:r>
            <a:r>
              <a:rPr lang="en-US" baseline="0" dirty="0" smtClean="0"/>
              <a:t>  Realized he couldn’t do it and feigned madness until the king died.  During that time, he wrote the book of optics.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410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BB0408-F7D0-4348-886E-24DD55A4A6F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81632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3A4356-9416-4106-923D-E0355B6D3A03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7936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 smtClean="0"/>
              <a:t>Go to board, sketch out various properties of vanishing points/lines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dirty="0" smtClean="0"/>
              <a:t> Parallel</a:t>
            </a:r>
            <a:r>
              <a:rPr lang="en-US" baseline="0" dirty="0" smtClean="0"/>
              <a:t> lines intersect at a point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The intersection of red lines and blue lines form a parallelogram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lines on the same plane form a vanishing line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Sets of parallel planes form a vanishing line 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r>
              <a:rPr lang="en-US" baseline="0" dirty="0" smtClean="0"/>
              <a:t> Not all lines that intersect are parallel</a:t>
            </a:r>
          </a:p>
          <a:p>
            <a:pPr eaLnBrk="1" hangingPunct="1">
              <a:spcBef>
                <a:spcPct val="0"/>
              </a:spcBef>
              <a:buFont typeface="Arial" charset="0"/>
              <a:buChar char="•"/>
            </a:pPr>
            <a:endParaRPr lang="en-US" baseline="0" dirty="0" smtClean="0"/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2181D85-CBA6-4C0A-A35C-88763F7F2852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875149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3463FD3-32D0-4831-B3C1-2BB6345EABED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892947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dirty="0" smtClean="0"/>
              <a:t>Where are</a:t>
            </a:r>
            <a:r>
              <a:rPr lang="en-US" baseline="0" dirty="0" smtClean="0"/>
              <a:t> the vanishing points?  </a:t>
            </a:r>
            <a:r>
              <a:rPr lang="en-US" dirty="0" smtClean="0"/>
              <a:t>Do buildings on left and buildings on right have the same vanishing line?  Which way is the camera tilted?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88638E-C80E-4AA9-92A2-C0018B9C13E2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8452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Go to board, sketch out various properties of vanishing points/lines</a:t>
            </a:r>
          </a:p>
        </p:txBody>
      </p:sp>
      <p:sp>
        <p:nvSpPr>
          <p:cNvPr id="37892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7FB7921-4F14-45E1-B6B7-A1743120262F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90071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Append coordinate with value 1; proportional coordinate system</a:t>
            </a: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DA7F8-FAE2-423F-9DE2-2D112D9D8BF5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24283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03F4A-22E7-4867-8356-D6C974CA502A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697EE5-9B1D-48EF-B619-A2DEE0A0DD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7360-6A3D-47CE-A548-09EBFB85498A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AAF3B5-752B-4349-9D9B-C9B01C7642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EAD0CC-0C82-4AAA-B57A-F279565B300D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D2DC1-E254-43AF-9197-E67E863878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1C0C8-AF91-49D9-81BD-D7B6B91E0A25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F6499D-3621-477C-B4CA-E43E7D78A0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6257E5-AF58-486B-A1AE-56BB4ADAE94A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D348A-37D4-4A78-85F8-F886D5A6E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83DFB9-EFA8-45B6-9197-429CE1B09FDC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CF592E-F22D-405C-9B5E-726500C88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C80F-442C-4ED8-A9E0-D8C369C96E47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60D8F9-E9BD-4B4E-9B5E-5D693304FB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E5ACA9-DFA1-4CA8-9A25-B2A89A4B0C91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25111-6A06-441B-B171-D84CCC4D9F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03A42B-3F48-445D-813A-C86C0B384E56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11757-1FD2-48B8-B968-D0A4939D86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40FB32-32D6-43D9-A2F3-25A29A2DBF26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F42B7-5FC1-43AF-B94E-1D756C5496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B9216-4BAF-43B7-9150-A906AA7D6FC7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A232C-3F89-4DA4-B405-8EC82EF0A6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42EADCD-5430-47CB-B558-01CE57ACCFDB}" type="datetimeFigureOut">
              <a:rPr lang="en-US"/>
              <a:pPr>
                <a:defRPr/>
              </a:pPr>
              <a:t>2/22/2015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78D95D2-85AF-416D-B7C8-431D4047B9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3SNYtd0Ayt0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0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3.xml"/><Relationship Id="rId7" Type="http://schemas.openxmlformats.org/officeDocument/2006/relationships/image" Target="../media/image3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5.png"/><Relationship Id="rId4" Type="http://schemas.openxmlformats.org/officeDocument/2006/relationships/tags" Target="../tags/tag4.xml"/><Relationship Id="rId9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36.wmf"/><Relationship Id="rId4" Type="http://schemas.openxmlformats.org/officeDocument/2006/relationships/oleObject" Target="../embeddings/oleObject4.bin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8.wmf"/><Relationship Id="rId5" Type="http://schemas.openxmlformats.org/officeDocument/2006/relationships/oleObject" Target="../embeddings/oleObject6.bin"/><Relationship Id="rId10" Type="http://schemas.openxmlformats.org/officeDocument/2006/relationships/image" Target="../media/image40.wmf"/><Relationship Id="rId4" Type="http://schemas.openxmlformats.org/officeDocument/2006/relationships/image" Target="../media/image37.wmf"/><Relationship Id="rId9" Type="http://schemas.openxmlformats.org/officeDocument/2006/relationships/oleObject" Target="../embeddings/oleObject8.bin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2.png"/><Relationship Id="rId5" Type="http://schemas.openxmlformats.org/officeDocument/2006/relationships/image" Target="../media/image41.wmf"/><Relationship Id="rId4" Type="http://schemas.openxmlformats.org/officeDocument/2006/relationships/oleObject" Target="../embeddings/oleObject9.bin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hyperlink" Target="http://vimeo.com/28962540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51.w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3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52.wmf"/><Relationship Id="rId4" Type="http://schemas.openxmlformats.org/officeDocument/2006/relationships/oleObject" Target="../embeddings/oleObject11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55.wmf"/><Relationship Id="rId5" Type="http://schemas.openxmlformats.org/officeDocument/2006/relationships/oleObject" Target="../embeddings/oleObject14.bin"/><Relationship Id="rId4" Type="http://schemas.openxmlformats.org/officeDocument/2006/relationships/image" Target="../media/image54.w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52.w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7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52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9.wmf"/><Relationship Id="rId5" Type="http://schemas.openxmlformats.org/officeDocument/2006/relationships/oleObject" Target="../embeddings/oleObject20.bin"/><Relationship Id="rId4" Type="http://schemas.openxmlformats.org/officeDocument/2006/relationships/image" Target="../media/image58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6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2.wmf"/><Relationship Id="rId5" Type="http://schemas.openxmlformats.org/officeDocument/2006/relationships/oleObject" Target="../embeddings/oleObject23.bin"/><Relationship Id="rId4" Type="http://schemas.openxmlformats.org/officeDocument/2006/relationships/image" Target="../media/image61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61.wmf"/><Relationship Id="rId4" Type="http://schemas.openxmlformats.org/officeDocument/2006/relationships/oleObject" Target="../embeddings/oleObject24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2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5.wmf"/><Relationship Id="rId5" Type="http://schemas.openxmlformats.org/officeDocument/2006/relationships/oleObject" Target="../embeddings/oleObject27.bin"/><Relationship Id="rId10" Type="http://schemas.openxmlformats.org/officeDocument/2006/relationships/image" Target="../media/image67.wmf"/><Relationship Id="rId4" Type="http://schemas.openxmlformats.org/officeDocument/2006/relationships/image" Target="../media/image64.wmf"/><Relationship Id="rId9" Type="http://schemas.openxmlformats.org/officeDocument/2006/relationships/oleObject" Target="../embeddings/oleObject29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68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69.wmf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33.bin"/><Relationship Id="rId2" Type="http://schemas.openxmlformats.org/officeDocument/2006/relationships/tags" Target="../tags/tag5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5.png"/><Relationship Id="rId5" Type="http://schemas.openxmlformats.org/officeDocument/2006/relationships/image" Target="../media/image27.png"/><Relationship Id="rId4" Type="http://schemas.openxmlformats.org/officeDocument/2006/relationships/oleObject" Target="../embeddings/oleObject32.bin"/><Relationship Id="rId9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ise.ufl.edu/~anand/pdf/rangarajan_cviu_si_final.pdf" TargetMode="External"/><Relationship Id="rId2" Type="http://schemas.openxmlformats.org/officeDocument/2006/relationships/hyperlink" Target="http://noodle.med.yale.edu/~chui/tps-rpm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Projective Geometry and </a:t>
            </a:r>
            <a:br>
              <a:rPr lang="en-US" dirty="0" smtClean="0"/>
            </a:br>
            <a:r>
              <a:rPr lang="en-US" dirty="0" smtClean="0"/>
              <a:t>Camera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4384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/>
                </a:solidFill>
              </a:rPr>
              <a:t>CS 543 / ECE 549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University of Illinois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>
              <a:solidFill>
                <a:schemeClr val="tx1"/>
              </a:solidFill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1843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02/24/15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29540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en-US" dirty="0" smtClean="0"/>
              <a:t>Let’s design a camera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Idea 1:  put a piece of film in front of an object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en-US" dirty="0" smtClean="0"/>
              <a:t>Do we get a reasonable image?</a:t>
            </a:r>
          </a:p>
        </p:txBody>
      </p:sp>
      <p:pic>
        <p:nvPicPr>
          <p:cNvPr id="23556" name="Picture 4" descr="image-noth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5000" y="14478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438400" y="1981200"/>
            <a:ext cx="4724400" cy="1524000"/>
            <a:chOff x="1536" y="1248"/>
            <a:chExt cx="2976" cy="960"/>
          </a:xfrm>
        </p:grpSpPr>
        <p:sp>
          <p:nvSpPr>
            <p:cNvPr id="23568" name="Line 7"/>
            <p:cNvSpPr>
              <a:spLocks noChangeShapeType="1"/>
            </p:cNvSpPr>
            <p:nvPr/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9" name="Line 8"/>
            <p:cNvSpPr>
              <a:spLocks noChangeShapeType="1"/>
            </p:cNvSpPr>
            <p:nvPr/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0" name="Line 9"/>
            <p:cNvSpPr>
              <a:spLocks noChangeShapeType="1"/>
            </p:cNvSpPr>
            <p:nvPr/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/>
        </p:nvSpPr>
        <p:spPr bwMode="auto">
          <a:xfrm>
            <a:off x="2438400" y="19812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43200" y="22098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23565" name="Line 11"/>
              <p:cNvSpPr>
                <a:spLocks noChangeShapeType="1"/>
              </p:cNvSpPr>
              <p:nvPr/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6" name="Line 12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67" name="Line 13"/>
              <p:cNvSpPr>
                <a:spLocks noChangeShapeType="1"/>
              </p:cNvSpPr>
              <p:nvPr/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4" name="Line 14"/>
            <p:cNvSpPr>
              <a:spLocks noChangeShapeType="1"/>
            </p:cNvSpPr>
            <p:nvPr/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560" name="Oval 18"/>
          <p:cNvSpPr>
            <a:spLocks noChangeArrowheads="1"/>
          </p:cNvSpPr>
          <p:nvPr/>
        </p:nvSpPr>
        <p:spPr bwMode="auto">
          <a:xfrm>
            <a:off x="2393950" y="19494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1" name="Oval 19"/>
          <p:cNvSpPr>
            <a:spLocks noChangeArrowheads="1"/>
          </p:cNvSpPr>
          <p:nvPr/>
        </p:nvSpPr>
        <p:spPr bwMode="auto">
          <a:xfrm>
            <a:off x="2711450" y="25574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3562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419600"/>
            <a:ext cx="7772400" cy="1905000"/>
          </a:xfrm>
        </p:spPr>
        <p:txBody>
          <a:bodyPr>
            <a:normAutofit fontScale="92500"/>
          </a:bodyPr>
          <a:lstStyle/>
          <a:p>
            <a:pPr eaLnBrk="1" hangingPunct="1">
              <a:buFontTx/>
              <a:buNone/>
              <a:defRPr/>
            </a:pPr>
            <a:r>
              <a:rPr lang="en-US" dirty="0" smtClean="0"/>
              <a:t>Idea 2: add a barrier to block off most of the rays</a:t>
            </a:r>
          </a:p>
          <a:p>
            <a:pPr lvl="1" eaLnBrk="1" hangingPunct="1">
              <a:defRPr/>
            </a:pPr>
            <a:r>
              <a:rPr lang="en-US" dirty="0" smtClean="0"/>
              <a:t>This reduces blurring</a:t>
            </a:r>
          </a:p>
          <a:p>
            <a:pPr lvl="1" eaLnBrk="1" hangingPunct="1">
              <a:defRPr/>
            </a:pPr>
            <a:r>
              <a:rPr lang="en-US" dirty="0" smtClean="0"/>
              <a:t>The opening known as the </a:t>
            </a:r>
            <a:r>
              <a:rPr lang="en-US" b="1" dirty="0" smtClean="0"/>
              <a:t>aperture</a:t>
            </a:r>
          </a:p>
        </p:txBody>
      </p:sp>
      <p:pic>
        <p:nvPicPr>
          <p:cNvPr id="24580" name="Picture 18" descr="image-pinhol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/>
        </p:nvGrpSpPr>
        <p:grpSpPr bwMode="auto">
          <a:xfrm>
            <a:off x="2286000" y="2057400"/>
            <a:ext cx="4724400" cy="1524000"/>
            <a:chOff x="1440" y="1296"/>
            <a:chExt cx="2976" cy="960"/>
          </a:xfrm>
        </p:grpSpPr>
        <p:sp>
          <p:nvSpPr>
            <p:cNvPr id="24591" name="Line 21"/>
            <p:cNvSpPr>
              <a:spLocks noChangeShapeType="1"/>
            </p:cNvSpPr>
            <p:nvPr/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Line 22"/>
            <p:cNvSpPr>
              <a:spLocks noChangeShapeType="1"/>
            </p:cNvSpPr>
            <p:nvPr/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Line 23"/>
            <p:cNvSpPr>
              <a:spLocks noChangeShapeType="1"/>
            </p:cNvSpPr>
            <p:nvPr/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4" name="Line 24"/>
            <p:cNvSpPr>
              <a:spLocks noChangeShapeType="1"/>
            </p:cNvSpPr>
            <p:nvPr/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/>
        </p:nvGrpSpPr>
        <p:grpSpPr bwMode="auto">
          <a:xfrm>
            <a:off x="2590800" y="2495550"/>
            <a:ext cx="4457700" cy="571500"/>
            <a:chOff x="1632" y="1572"/>
            <a:chExt cx="2808" cy="360"/>
          </a:xfrm>
        </p:grpSpPr>
        <p:sp>
          <p:nvSpPr>
            <p:cNvPr id="24587" name="Line 27"/>
            <p:cNvSpPr>
              <a:spLocks noChangeShapeType="1"/>
            </p:cNvSpPr>
            <p:nvPr/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8" name="Line 28"/>
            <p:cNvSpPr>
              <a:spLocks noChangeShapeType="1"/>
            </p:cNvSpPr>
            <p:nvPr/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89" name="Line 29"/>
            <p:cNvSpPr>
              <a:spLocks noChangeShapeType="1"/>
            </p:cNvSpPr>
            <p:nvPr/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Line 30"/>
            <p:cNvSpPr>
              <a:spLocks noChangeShapeType="1"/>
            </p:cNvSpPr>
            <p:nvPr/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4583" name="Oval 31"/>
          <p:cNvSpPr>
            <a:spLocks noChangeArrowheads="1"/>
          </p:cNvSpPr>
          <p:nvPr/>
        </p:nvSpPr>
        <p:spPr bwMode="auto">
          <a:xfrm>
            <a:off x="2241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24584" name="Oval 32"/>
          <p:cNvSpPr>
            <a:spLocks noChangeArrowheads="1"/>
          </p:cNvSpPr>
          <p:nvPr/>
        </p:nvSpPr>
        <p:spPr bwMode="auto">
          <a:xfrm>
            <a:off x="2559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43779" name="Rectangle 35"/>
          <p:cNvSpPr>
            <a:spLocks noChangeArrowheads="1"/>
          </p:cNvSpPr>
          <p:nvPr/>
        </p:nvSpPr>
        <p:spPr bwMode="auto">
          <a:xfrm>
            <a:off x="685800" y="59436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/>
          </a:p>
        </p:txBody>
      </p:sp>
      <p:sp>
        <p:nvSpPr>
          <p:cNvPr id="24586" name="TextBox 17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3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377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Pinhole camera</a:t>
            </a:r>
          </a:p>
        </p:txBody>
      </p:sp>
      <p:sp>
        <p:nvSpPr>
          <p:cNvPr id="25603" name="TextBox 30"/>
          <p:cNvSpPr txBox="1">
            <a:spLocks noChangeArrowheads="1"/>
          </p:cNvSpPr>
          <p:nvPr/>
        </p:nvSpPr>
        <p:spPr bwMode="auto">
          <a:xfrm>
            <a:off x="0" y="6550025"/>
            <a:ext cx="16081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Figure from Forsyth</a:t>
            </a:r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2133600"/>
            <a:ext cx="8077200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Line 5"/>
          <p:cNvSpPr>
            <a:spLocks noChangeShapeType="1"/>
          </p:cNvSpPr>
          <p:nvPr/>
        </p:nvSpPr>
        <p:spPr bwMode="auto">
          <a:xfrm>
            <a:off x="1066800" y="1676400"/>
            <a:ext cx="23622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5606" name="Line 6"/>
          <p:cNvSpPr>
            <a:spLocks noChangeShapeType="1"/>
          </p:cNvSpPr>
          <p:nvPr/>
        </p:nvSpPr>
        <p:spPr bwMode="auto">
          <a:xfrm>
            <a:off x="1066800" y="17526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7" name="Line 7"/>
          <p:cNvSpPr>
            <a:spLocks noChangeShapeType="1"/>
          </p:cNvSpPr>
          <p:nvPr/>
        </p:nvSpPr>
        <p:spPr bwMode="auto">
          <a:xfrm>
            <a:off x="3429000" y="1752600"/>
            <a:ext cx="0" cy="106680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5608" name="Text Box 8"/>
          <p:cNvSpPr txBox="1">
            <a:spLocks noChangeArrowheads="1"/>
          </p:cNvSpPr>
          <p:nvPr/>
        </p:nvSpPr>
        <p:spPr bwMode="auto">
          <a:xfrm>
            <a:off x="1524000" y="1143000"/>
            <a:ext cx="277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</a:t>
            </a:r>
          </a:p>
        </p:txBody>
      </p:sp>
      <p:sp>
        <p:nvSpPr>
          <p:cNvPr id="25609" name="Text Box 9"/>
          <p:cNvSpPr txBox="1">
            <a:spLocks noChangeArrowheads="1"/>
          </p:cNvSpPr>
          <p:nvPr/>
        </p:nvSpPr>
        <p:spPr bwMode="auto">
          <a:xfrm>
            <a:off x="1219200" y="5105400"/>
            <a:ext cx="3656013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f = focal length</a:t>
            </a:r>
          </a:p>
          <a:p>
            <a:r>
              <a:rPr lang="en-US" sz="2400"/>
              <a:t>c = center of the camera</a:t>
            </a: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3657600" y="2971800"/>
            <a:ext cx="3222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Camera obscura: the pre-camera</a:t>
            </a:r>
          </a:p>
        </p:txBody>
      </p:sp>
      <p:sp>
        <p:nvSpPr>
          <p:cNvPr id="2662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First idea: Mo-</a:t>
            </a:r>
            <a:r>
              <a:rPr lang="en-US" sz="2800" dirty="0" err="1" smtClean="0"/>
              <a:t>Ti</a:t>
            </a:r>
            <a:r>
              <a:rPr lang="en-US" sz="2800" dirty="0" smtClean="0"/>
              <a:t>, China (470BC to 390BC)</a:t>
            </a:r>
          </a:p>
          <a:p>
            <a:pPr eaLnBrk="1" hangingPunct="1"/>
            <a:endParaRPr lang="en-US" sz="2800" dirty="0" smtClean="0"/>
          </a:p>
          <a:p>
            <a:pPr eaLnBrk="1" hangingPunct="1"/>
            <a:r>
              <a:rPr lang="en-US" sz="2800" dirty="0" smtClean="0"/>
              <a:t>First built: </a:t>
            </a:r>
            <a:r>
              <a:rPr lang="en-US" sz="2800" dirty="0" err="1" smtClean="0"/>
              <a:t>Alhazen</a:t>
            </a:r>
            <a:r>
              <a:rPr lang="en-US" sz="2800" dirty="0" smtClean="0"/>
              <a:t>, Iraq/Egypt (965 to 1039AD)</a:t>
            </a:r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000375"/>
            <a:ext cx="4410075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Box 6"/>
          <p:cNvSpPr txBox="1">
            <a:spLocks noChangeArrowheads="1"/>
          </p:cNvSpPr>
          <p:nvPr/>
        </p:nvSpPr>
        <p:spPr bwMode="auto">
          <a:xfrm>
            <a:off x="990600" y="5791200"/>
            <a:ext cx="26114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Illustration of Camera Obscura</a:t>
            </a:r>
          </a:p>
        </p:txBody>
      </p:sp>
      <p:sp>
        <p:nvSpPr>
          <p:cNvPr id="26630" name="TextBox 7"/>
          <p:cNvSpPr txBox="1">
            <a:spLocks noChangeArrowheads="1"/>
          </p:cNvSpPr>
          <p:nvPr/>
        </p:nvSpPr>
        <p:spPr bwMode="auto">
          <a:xfrm>
            <a:off x="4572000" y="5791200"/>
            <a:ext cx="4114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Freestanding camera obscura at UNC Chapel Hill</a:t>
            </a:r>
          </a:p>
          <a:p>
            <a:pPr algn="ctr"/>
            <a:endParaRPr lang="en-US" sz="1100"/>
          </a:p>
          <a:p>
            <a:pPr algn="ctr"/>
            <a:r>
              <a:rPr lang="en-US" sz="1100"/>
              <a:t>Photo by Seth Ilys</a:t>
            </a: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3124200"/>
            <a:ext cx="3733800" cy="267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r>
              <a:rPr lang="en-US" dirty="0" smtClean="0"/>
              <a:t>Camera </a:t>
            </a:r>
            <a:r>
              <a:rPr lang="en-US" dirty="0" err="1" smtClean="0"/>
              <a:t>Obscura</a:t>
            </a:r>
            <a:r>
              <a:rPr lang="en-US" dirty="0" smtClean="0"/>
              <a:t> used for Tracing</a:t>
            </a:r>
          </a:p>
        </p:txBody>
      </p:sp>
      <p:pic>
        <p:nvPicPr>
          <p:cNvPr id="18435" name="Picture 5" descr="obscura"/>
          <p:cNvPicPr>
            <a:picLocks noChangeAspect="1" noChangeArrowheads="1"/>
          </p:cNvPicPr>
          <p:nvPr/>
        </p:nvPicPr>
        <p:blipFill>
          <a:blip r:embed="rId3" cstate="print">
            <a:lum bright="-18000" contrast="30000"/>
          </a:blip>
          <a:srcRect l="2309" t="2110" r="2077" b="3014"/>
          <a:stretch>
            <a:fillRect/>
          </a:stretch>
        </p:blipFill>
        <p:spPr bwMode="auto">
          <a:xfrm>
            <a:off x="1587500" y="1438275"/>
            <a:ext cx="5260975" cy="399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1676400" y="5715000"/>
            <a:ext cx="556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latin typeface="Palatino Linotype" pitchFamily="18" charset="0"/>
              </a:rPr>
              <a:t>Lens Based Camera </a:t>
            </a:r>
            <a:r>
              <a:rPr lang="en-US" sz="2800" dirty="0" err="1">
                <a:latin typeface="Palatino Linotype" pitchFamily="18" charset="0"/>
              </a:rPr>
              <a:t>Obscura</a:t>
            </a:r>
            <a:r>
              <a:rPr lang="en-US" sz="2800" dirty="0">
                <a:latin typeface="Palatino Linotype" pitchFamily="18" charset="0"/>
              </a:rPr>
              <a:t>, 1568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First Photograph</a:t>
            </a:r>
          </a:p>
        </p:txBody>
      </p:sp>
      <p:sp>
        <p:nvSpPr>
          <p:cNvPr id="27651" name="Content Placeholder 2"/>
          <p:cNvSpPr>
            <a:spLocks noGrp="1"/>
          </p:cNvSpPr>
          <p:nvPr>
            <p:ph idx="1"/>
          </p:nvPr>
        </p:nvSpPr>
        <p:spPr>
          <a:xfrm>
            <a:off x="381000" y="1905000"/>
            <a:ext cx="3962400" cy="990600"/>
          </a:xfrm>
        </p:spPr>
        <p:txBody>
          <a:bodyPr>
            <a:normAutofit fontScale="92500"/>
          </a:bodyPr>
          <a:lstStyle/>
          <a:p>
            <a:pPr eaLnBrk="1" hangingPunct="1">
              <a:buFont typeface="Arial" charset="0"/>
              <a:buNone/>
            </a:pPr>
            <a:r>
              <a:rPr lang="en-US" sz="2400" dirty="0" smtClean="0"/>
              <a:t>	Oldest surviving photograph</a:t>
            </a:r>
          </a:p>
          <a:p>
            <a:pPr lvl="1" eaLnBrk="1" hangingPunct="1"/>
            <a:r>
              <a:rPr lang="en-US" sz="2000" dirty="0" smtClean="0"/>
              <a:t>Took 8 hours on pewter plate</a:t>
            </a:r>
          </a:p>
        </p:txBody>
      </p:sp>
      <p:pic>
        <p:nvPicPr>
          <p:cNvPr id="27652" name="Picture 3" descr="http://www.anomalies-unlimited.com/Odd%20Pics%202/Images/1Pi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19400"/>
            <a:ext cx="329565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Box 5"/>
          <p:cNvSpPr txBox="1">
            <a:spLocks noChangeArrowheads="1"/>
          </p:cNvSpPr>
          <p:nvPr/>
        </p:nvSpPr>
        <p:spPr bwMode="auto">
          <a:xfrm>
            <a:off x="990600" y="5334000"/>
            <a:ext cx="2352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Joseph Niepce, 1826</a:t>
            </a:r>
          </a:p>
        </p:txBody>
      </p:sp>
      <p:pic>
        <p:nvPicPr>
          <p:cNvPr id="2765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2819400"/>
            <a:ext cx="3581400" cy="235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5" name="TextBox 8"/>
          <p:cNvSpPr txBox="1">
            <a:spLocks noChangeArrowheads="1"/>
          </p:cNvSpPr>
          <p:nvPr/>
        </p:nvSpPr>
        <p:spPr bwMode="auto">
          <a:xfrm>
            <a:off x="4724400" y="2057400"/>
            <a:ext cx="407035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Photograph of the first photograph</a:t>
            </a:r>
          </a:p>
        </p:txBody>
      </p:sp>
      <p:sp>
        <p:nvSpPr>
          <p:cNvPr id="27656" name="TextBox 9"/>
          <p:cNvSpPr txBox="1">
            <a:spLocks noChangeArrowheads="1"/>
          </p:cNvSpPr>
          <p:nvPr/>
        </p:nvSpPr>
        <p:spPr bwMode="auto">
          <a:xfrm>
            <a:off x="5334000" y="5334000"/>
            <a:ext cx="2181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Stored at UT Austin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5800" y="6172200"/>
            <a:ext cx="8135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Niepce</a:t>
            </a:r>
            <a:r>
              <a:rPr lang="en-US" dirty="0" smtClean="0"/>
              <a:t> later teamed up with Daguerre, who eventually created </a:t>
            </a:r>
            <a:r>
              <a:rPr lang="en-US" dirty="0" err="1" smtClean="0"/>
              <a:t>Daguerrotypes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8413" y="2208213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9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2209800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Rectangle 15"/>
          <p:cNvSpPr>
            <a:spLocks noChangeArrowheads="1"/>
          </p:cNvSpPr>
          <p:nvPr/>
        </p:nvSpPr>
        <p:spPr bwMode="auto">
          <a:xfrm>
            <a:off x="6965950" y="6613525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9701" name="Rectangle 16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8534400" cy="838200"/>
          </a:xfrm>
        </p:spPr>
        <p:txBody>
          <a:bodyPr/>
          <a:lstStyle/>
          <a:p>
            <a:pPr eaLnBrk="1" hangingPunct="1"/>
            <a:r>
              <a:rPr lang="en-US" sz="3000" smtClean="0"/>
              <a:t>Dimensionality Reduction Machine (3D to 2D)</a:t>
            </a:r>
          </a:p>
        </p:txBody>
      </p:sp>
      <p:sp>
        <p:nvSpPr>
          <p:cNvPr id="29702" name="Text Box 18"/>
          <p:cNvSpPr txBox="1">
            <a:spLocks noChangeArrowheads="1"/>
          </p:cNvSpPr>
          <p:nvPr/>
        </p:nvSpPr>
        <p:spPr bwMode="auto">
          <a:xfrm>
            <a:off x="1676400" y="1371600"/>
            <a:ext cx="1590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3D world</a:t>
            </a:r>
          </a:p>
        </p:txBody>
      </p:sp>
      <p:sp>
        <p:nvSpPr>
          <p:cNvPr id="29703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70973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4267200" y="31242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pic>
        <p:nvPicPr>
          <p:cNvPr id="30723" name="Picture 20" descr="Julian Beever chalk artis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8859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sidewalk art glob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9050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Projection can be tricky…</a:t>
            </a:r>
          </a:p>
        </p:txBody>
      </p:sp>
      <p:sp>
        <p:nvSpPr>
          <p:cNvPr id="31748" name="TextBox 5"/>
          <p:cNvSpPr txBox="1">
            <a:spLocks noChangeArrowheads="1"/>
          </p:cNvSpPr>
          <p:nvPr/>
        </p:nvSpPr>
        <p:spPr bwMode="auto">
          <a:xfrm>
            <a:off x="7651750" y="0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80999" y="6477000"/>
            <a:ext cx="8534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Making of 3D sidewalk art: </a:t>
            </a:r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://www.youtube.com/watch?v=3SNYtd0Ayt0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27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</p:txBody>
      </p:sp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Straight Connector 5"/>
          <p:cNvCxnSpPr/>
          <p:nvPr/>
        </p:nvCxnSpPr>
        <p:spPr>
          <a:xfrm rot="16200000" flipH="1">
            <a:off x="4205288" y="5424488"/>
            <a:ext cx="30480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4572000" y="5791200"/>
            <a:ext cx="1219200" cy="1524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5" name="TextBox 10"/>
          <p:cNvSpPr txBox="1">
            <a:spLocks noChangeArrowheads="1"/>
          </p:cNvSpPr>
          <p:nvPr/>
        </p:nvSpPr>
        <p:spPr bwMode="auto">
          <a:xfrm>
            <a:off x="4572000" y="5257800"/>
            <a:ext cx="17192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Which is closer?</a:t>
            </a:r>
          </a:p>
        </p:txBody>
      </p:sp>
      <p:cxnSp>
        <p:nvCxnSpPr>
          <p:cNvPr id="13" name="Straight Connector 12"/>
          <p:cNvCxnSpPr/>
          <p:nvPr/>
        </p:nvCxnSpPr>
        <p:spPr>
          <a:xfrm rot="5400000">
            <a:off x="1409701" y="3848100"/>
            <a:ext cx="2057400" cy="3175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3239294" y="3923506"/>
            <a:ext cx="2057400" cy="1588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78" name="TextBox 14"/>
          <p:cNvSpPr txBox="1">
            <a:spLocks noChangeArrowheads="1"/>
          </p:cNvSpPr>
          <p:nvPr/>
        </p:nvSpPr>
        <p:spPr bwMode="auto">
          <a:xfrm>
            <a:off x="2514600" y="3200400"/>
            <a:ext cx="1503363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Who is taller?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HWs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HW </a:t>
            </a:r>
            <a:r>
              <a:rPr lang="en-US" dirty="0" smtClean="0"/>
              <a:t>1 back today</a:t>
            </a:r>
          </a:p>
          <a:p>
            <a:pPr lvl="1"/>
            <a:r>
              <a:rPr lang="en-US" dirty="0" smtClean="0"/>
              <a:t>Solutions </a:t>
            </a:r>
            <a:r>
              <a:rPr lang="en-US" dirty="0" smtClean="0"/>
              <a:t>are </a:t>
            </a:r>
            <a:r>
              <a:rPr lang="en-US" dirty="0" smtClean="0"/>
              <a:t>posted</a:t>
            </a:r>
          </a:p>
          <a:p>
            <a:pPr lvl="1"/>
            <a:r>
              <a:rPr lang="en-US" dirty="0" smtClean="0"/>
              <a:t>Frequent mistake on question about shadow on specular surface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HW 2 due next Tues</a:t>
            </a:r>
          </a:p>
          <a:p>
            <a:endParaRPr lang="en-US" dirty="0"/>
          </a:p>
          <a:p>
            <a:r>
              <a:rPr lang="en-US" dirty="0" smtClean="0"/>
              <a:t>HW 3 should be out </a:t>
            </a:r>
            <a:r>
              <a:rPr lang="en-US" dirty="0" smtClean="0"/>
              <a:t>by end of week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2602115"/>
            <a:ext cx="1693193" cy="1131800"/>
          </a:xfrm>
          <a:prstGeom prst="rect">
            <a:avLst/>
          </a:prstGeom>
        </p:spPr>
      </p:pic>
      <p:pic>
        <p:nvPicPr>
          <p:cNvPr id="112642" name="Picture 2" descr="http://images.horchow.com/ca/1/products/mx/HCH5JEQ_mx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387"/>
          <a:stretch/>
        </p:blipFill>
        <p:spPr bwMode="auto">
          <a:xfrm>
            <a:off x="6032783" y="2649941"/>
            <a:ext cx="2726407" cy="216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Length is not preserved</a:t>
            </a:r>
          </a:p>
        </p:txBody>
      </p:sp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713" y="1524000"/>
            <a:ext cx="8650287" cy="452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6" name="Text Box 4"/>
          <p:cNvSpPr txBox="1">
            <a:spLocks noChangeArrowheads="1"/>
          </p:cNvSpPr>
          <p:nvPr/>
        </p:nvSpPr>
        <p:spPr bwMode="auto">
          <a:xfrm>
            <a:off x="7269163" y="6583363"/>
            <a:ext cx="17986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Figure by David Forsyth</a:t>
            </a:r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8001000" y="34290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Rectangle 9"/>
          <p:cNvSpPr>
            <a:spLocks noChangeArrowheads="1"/>
          </p:cNvSpPr>
          <p:nvPr/>
        </p:nvSpPr>
        <p:spPr bwMode="auto">
          <a:xfrm>
            <a:off x="7035800" y="43434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799" name="Rectangle 10"/>
          <p:cNvSpPr>
            <a:spLocks noChangeArrowheads="1"/>
          </p:cNvSpPr>
          <p:nvPr/>
        </p:nvSpPr>
        <p:spPr bwMode="auto">
          <a:xfrm>
            <a:off x="7810500" y="4267200"/>
            <a:ext cx="3048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Text Box 11"/>
          <p:cNvSpPr txBox="1">
            <a:spLocks noChangeArrowheads="1"/>
          </p:cNvSpPr>
          <p:nvPr/>
        </p:nvSpPr>
        <p:spPr bwMode="auto">
          <a:xfrm>
            <a:off x="7315200" y="5257800"/>
            <a:ext cx="5159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B’</a:t>
            </a:r>
          </a:p>
        </p:txBody>
      </p:sp>
      <p:sp>
        <p:nvSpPr>
          <p:cNvPr id="33801" name="Text Box 12"/>
          <p:cNvSpPr txBox="1">
            <a:spLocks noChangeArrowheads="1"/>
          </p:cNvSpPr>
          <p:nvPr/>
        </p:nvSpPr>
        <p:spPr bwMode="auto">
          <a:xfrm>
            <a:off x="7467600" y="4495800"/>
            <a:ext cx="4730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C’</a:t>
            </a:r>
          </a:p>
        </p:txBody>
      </p:sp>
      <p:sp>
        <p:nvSpPr>
          <p:cNvPr id="33802" name="Text Box 13"/>
          <p:cNvSpPr txBox="1">
            <a:spLocks noChangeArrowheads="1"/>
          </p:cNvSpPr>
          <p:nvPr/>
        </p:nvSpPr>
        <p:spPr bwMode="auto">
          <a:xfrm>
            <a:off x="7772400" y="3962400"/>
            <a:ext cx="4556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48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lost?</a:t>
            </a:r>
          </a:p>
          <a:p>
            <a:pPr eaLnBrk="1" hangingPunct="1"/>
            <a:r>
              <a:rPr lang="en-US" smtClean="0"/>
              <a:t>Length</a:t>
            </a:r>
          </a:p>
          <a:p>
            <a:pPr eaLnBrk="1" hangingPunct="1"/>
            <a:r>
              <a:rPr lang="en-US" smtClean="0"/>
              <a:t>Angles</a:t>
            </a:r>
          </a:p>
        </p:txBody>
      </p:sp>
      <p:pic>
        <p:nvPicPr>
          <p:cNvPr id="34820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3" name="TextBox 26"/>
          <p:cNvSpPr txBox="1">
            <a:spLocks noChangeArrowheads="1"/>
          </p:cNvSpPr>
          <p:nvPr/>
        </p:nvSpPr>
        <p:spPr bwMode="auto">
          <a:xfrm>
            <a:off x="3276600" y="5029200"/>
            <a:ext cx="1622425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FF00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Perpendicular?</a:t>
            </a:r>
          </a:p>
        </p:txBody>
      </p: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6" name="TextBox 40"/>
          <p:cNvSpPr txBox="1">
            <a:spLocks noChangeArrowheads="1"/>
          </p:cNvSpPr>
          <p:nvPr/>
        </p:nvSpPr>
        <p:spPr bwMode="auto">
          <a:xfrm>
            <a:off x="4724400" y="3200400"/>
            <a:ext cx="998538" cy="369888"/>
          </a:xfrm>
          <a:prstGeom prst="rect">
            <a:avLst/>
          </a:prstGeom>
          <a:solidFill>
            <a:schemeClr val="bg1"/>
          </a:solidFill>
          <a:ln w="12700">
            <a:solidFill>
              <a:srgbClr val="0070C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latin typeface="Calibri" pitchFamily="34" charset="0"/>
              </a:rPr>
              <a:t>Parallel?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Projective Geometry</a:t>
            </a:r>
          </a:p>
        </p:txBody>
      </p:sp>
      <p:sp>
        <p:nvSpPr>
          <p:cNvPr id="368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What is preserved?</a:t>
            </a:r>
          </a:p>
          <a:p>
            <a:pPr eaLnBrk="1" hangingPunct="1"/>
            <a:r>
              <a:rPr lang="en-US" smtClean="0"/>
              <a:t>Straight lines are still straight</a:t>
            </a:r>
          </a:p>
        </p:txBody>
      </p:sp>
      <p:pic>
        <p:nvPicPr>
          <p:cNvPr id="36868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1752600" y="2819400"/>
            <a:ext cx="558482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2" name="Straight Connector 21"/>
          <p:cNvCxnSpPr/>
          <p:nvPr/>
        </p:nvCxnSpPr>
        <p:spPr>
          <a:xfrm rot="5400000">
            <a:off x="1866900" y="4991100"/>
            <a:ext cx="1447800" cy="12192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10800000">
            <a:off x="3168650" y="4892675"/>
            <a:ext cx="3352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 flipH="1" flipV="1">
            <a:off x="2209800" y="2725738"/>
            <a:ext cx="3276600" cy="28194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2514600" y="3048000"/>
            <a:ext cx="5867400" cy="2286000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78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2800" smtClean="0"/>
              <a:t>	Parallel lines in the world intersect in the image at a “vanishing point”</a:t>
            </a:r>
          </a:p>
        </p:txBody>
      </p:sp>
      <p:pic>
        <p:nvPicPr>
          <p:cNvPr id="37892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24163" y="2052638"/>
            <a:ext cx="3195637" cy="472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389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68562" y="1917794"/>
            <a:ext cx="7239000" cy="1588"/>
          </a:xfrm>
          <a:prstGeom prst="lin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rot="5400000" flipH="1" flipV="1">
            <a:off x="2416362" y="2603594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3749862" y="2794094"/>
            <a:ext cx="2895600" cy="1143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19" name="TextBox 12"/>
          <p:cNvSpPr txBox="1">
            <a:spLocks noChangeArrowheads="1"/>
          </p:cNvSpPr>
          <p:nvPr/>
        </p:nvSpPr>
        <p:spPr bwMode="auto">
          <a:xfrm>
            <a:off x="4442012" y="1612994"/>
            <a:ext cx="376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0" name="TextBox 13"/>
          <p:cNvSpPr txBox="1">
            <a:spLocks noChangeArrowheads="1"/>
          </p:cNvSpPr>
          <p:nvPr/>
        </p:nvSpPr>
        <p:spPr bwMode="auto">
          <a:xfrm>
            <a:off x="3025962" y="1547907"/>
            <a:ext cx="16589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0070C0"/>
                </a:solidFill>
                <a:latin typeface="Calibri" pitchFamily="34" charset="0"/>
              </a:rPr>
              <a:t>Vanishing Point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578162" y="1917794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2035362" y="1917794"/>
            <a:ext cx="4572000" cy="29718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923" name="TextBox 20"/>
          <p:cNvSpPr txBox="1">
            <a:spLocks noChangeArrowheads="1"/>
          </p:cNvSpPr>
          <p:nvPr/>
        </p:nvSpPr>
        <p:spPr bwMode="auto">
          <a:xfrm>
            <a:off x="6415275" y="1598707"/>
            <a:ext cx="376237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Calibri" pitchFamily="34" charset="0"/>
              </a:rPr>
              <a:t>o</a:t>
            </a:r>
          </a:p>
        </p:txBody>
      </p:sp>
      <p:sp>
        <p:nvSpPr>
          <p:cNvPr id="38924" name="TextBox 21"/>
          <p:cNvSpPr txBox="1">
            <a:spLocks noChangeArrowheads="1"/>
          </p:cNvSpPr>
          <p:nvPr/>
        </p:nvSpPr>
        <p:spPr bwMode="auto">
          <a:xfrm>
            <a:off x="6531162" y="1460594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  <a:latin typeface="Calibri" pitchFamily="34" charset="0"/>
              </a:rPr>
              <a:t>Vanishing Point</a:t>
            </a:r>
          </a:p>
        </p:txBody>
      </p:sp>
      <p:sp>
        <p:nvSpPr>
          <p:cNvPr id="38925" name="TextBox 22"/>
          <p:cNvSpPr txBox="1">
            <a:spLocks noChangeArrowheads="1"/>
          </p:cNvSpPr>
          <p:nvPr/>
        </p:nvSpPr>
        <p:spPr bwMode="auto">
          <a:xfrm>
            <a:off x="892362" y="1917794"/>
            <a:ext cx="1981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latin typeface="Calibri" pitchFamily="34" charset="0"/>
              </a:rPr>
              <a:t>Vanishing Line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551" y="4826675"/>
            <a:ext cx="8001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projections of parallel 3D lines intersect at a </a:t>
            </a:r>
            <a:r>
              <a:rPr lang="en-US" b="1" dirty="0" smtClean="0"/>
              <a:t>vanishing point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The projection of parallel 3D planes intersect at a </a:t>
            </a:r>
            <a:r>
              <a:rPr lang="en-US" b="1" dirty="0" smtClean="0"/>
              <a:t>vanishing line</a:t>
            </a:r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If a set of parallel 3D lines are also parallel to a particular plane, their vanishing point will lie on the vanishing line of the plane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Not all lines that intersect are parallel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point </a:t>
            </a:r>
            <a:r>
              <a:rPr lang="en-US" dirty="0" smtClean="0">
                <a:sym typeface="Wingdings" pitchFamily="2" charset="2"/>
              </a:rPr>
              <a:t>&lt;-&gt; </a:t>
            </a:r>
            <a:r>
              <a:rPr lang="en-US" dirty="0" smtClean="0"/>
              <a:t>3D direction of a 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Vanishing line &lt;-&gt; 3D orientation of a surface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Vanishing points and lines</a:t>
            </a:r>
          </a:p>
        </p:txBody>
      </p:sp>
      <p:sp>
        <p:nvSpPr>
          <p:cNvPr id="102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1026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78" name="Photo Editor Photo" r:id="rId4" imgW="9752381" imgH="7314286" progId="">
                  <p:embed/>
                </p:oleObj>
              </mc:Choice>
              <mc:Fallback>
                <p:oleObj name="Photo Editor Photo" r:id="rId4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05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6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1057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1058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105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05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1052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1053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051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points and lines</a:t>
            </a:r>
          </a:p>
        </p:txBody>
      </p:sp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143000"/>
            <a:ext cx="6934200" cy="537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Note on estimating vanishing points</a:t>
            </a:r>
          </a:p>
        </p:txBody>
      </p:sp>
      <p:grpSp>
        <p:nvGrpSpPr>
          <p:cNvPr id="2" name="Group 29"/>
          <p:cNvGrpSpPr>
            <a:grpSpLocks noChangeAspect="1"/>
          </p:cNvGrpSpPr>
          <p:nvPr/>
        </p:nvGrpSpPr>
        <p:grpSpPr bwMode="auto">
          <a:xfrm>
            <a:off x="1905000" y="1143000"/>
            <a:ext cx="5486400" cy="4075113"/>
            <a:chOff x="1143000" y="1143000"/>
            <a:chExt cx="7239000" cy="5376863"/>
          </a:xfrm>
        </p:grpSpPr>
        <p:pic>
          <p:nvPicPr>
            <p:cNvPr id="40965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43000" y="1143000"/>
              <a:ext cx="6934200" cy="5376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/>
          </p:nvCxnSpPr>
          <p:spPr>
            <a:xfrm flipV="1">
              <a:off x="3734043" y="1980844"/>
              <a:ext cx="4647957" cy="3734689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5400000">
              <a:off x="2970565" y="1676070"/>
              <a:ext cx="5106658" cy="419133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10800000">
              <a:off x="2209161" y="4724782"/>
              <a:ext cx="5867025" cy="114365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 flipV="1">
              <a:off x="2896196" y="4037750"/>
              <a:ext cx="5257491" cy="160028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838200" y="5334000"/>
            <a:ext cx="7699375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Use multiple lines for better accuracy</a:t>
            </a:r>
          </a:p>
          <a:p>
            <a:r>
              <a:rPr lang="en-US"/>
              <a:t>	… but lines will not intersect at exactly the same point in practice</a:t>
            </a:r>
          </a:p>
          <a:p>
            <a:r>
              <a:rPr lang="en-US"/>
              <a:t>One solution: take mean of intersecting pairs</a:t>
            </a:r>
          </a:p>
          <a:p>
            <a:r>
              <a:rPr lang="en-US"/>
              <a:t>	… bad idea!</a:t>
            </a:r>
          </a:p>
          <a:p>
            <a:r>
              <a:rPr lang="en-US"/>
              <a:t>Instead, minimize angular differences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Vanishing objects</a:t>
            </a:r>
          </a:p>
        </p:txBody>
      </p:sp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sz="3200" smtClean="0"/>
              <a:t>Projection: world coordinates</a:t>
            </a:r>
            <a:r>
              <a:rPr lang="en-US" sz="3200" smtClean="0">
                <a:sym typeface="Wingdings" pitchFamily="2" charset="2"/>
              </a:rPr>
              <a:t>image coordinates</a:t>
            </a:r>
            <a:endParaRPr lang="en-US" sz="3200" smtClean="0"/>
          </a:p>
        </p:txBody>
      </p:sp>
      <p:grpSp>
        <p:nvGrpSpPr>
          <p:cNvPr id="2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6" name="Rectangle 5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3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40" name="Rectangle 39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1" name="Freeform 40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Connector 41"/>
              <p:cNvCxnSpPr>
                <a:stCxn id="40" idx="0"/>
                <a:endCxn id="41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" name="Straight Connector 7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5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5" name="Oval 34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6" name="Rectangle 35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" name="Freeform 33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" name="TextBox 9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8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9" name="Straight Connector 18"/>
            <p:cNvCxnSpPr/>
            <p:nvPr/>
          </p:nvCxnSpPr>
          <p:spPr>
            <a:xfrm>
              <a:off x="5779325" y="1816925"/>
              <a:ext cx="11875" cy="771303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3733800" y="2819400"/>
              <a:ext cx="1890831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78470" y="2057459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3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3219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4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17" name="Straight Connector 16"/>
            <p:cNvCxnSpPr>
              <a:stCxn id="34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/>
          <p:cNvCxnSpPr/>
          <p:nvPr/>
        </p:nvCxnSpPr>
        <p:spPr>
          <a:xfrm flipV="1">
            <a:off x="6407906" y="3530992"/>
            <a:ext cx="145294" cy="143976"/>
          </a:xfrm>
          <a:prstGeom prst="line">
            <a:avLst/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425811" y="353350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X</a:t>
            </a:r>
            <a:endParaRPr lang="en-US" i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edge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err="1" smtClean="0"/>
              <a:t>Huy</a:t>
            </a:r>
            <a:r>
              <a:rPr lang="en-US" sz="2000" dirty="0" smtClean="0"/>
              <a:t> Le (0.673): </a:t>
            </a:r>
          </a:p>
          <a:p>
            <a:pPr lvl="1"/>
            <a:r>
              <a:rPr lang="en-US" sz="1600" dirty="0" smtClean="0"/>
              <a:t>Find edge magnitudes using </a:t>
            </a:r>
            <a:r>
              <a:rPr lang="en-US" sz="1600" dirty="0" err="1" smtClean="0"/>
              <a:t>sobel</a:t>
            </a:r>
            <a:endParaRPr lang="en-US" sz="1600" dirty="0" smtClean="0"/>
          </a:p>
          <a:p>
            <a:pPr lvl="1"/>
            <a:r>
              <a:rPr lang="en-US" sz="1600" dirty="0" smtClean="0"/>
              <a:t>Suppress using canny on R, G, B (OR edge maps) max pooling</a:t>
            </a:r>
          </a:p>
          <a:p>
            <a:pPr lvl="1"/>
            <a:r>
              <a:rPr lang="en-US" sz="1600" dirty="0" smtClean="0"/>
              <a:t>Get max filter response of applying RFS filters (from Oxford) to boundary map</a:t>
            </a:r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921711" y="853910"/>
            <a:ext cx="409200" cy="31209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0300" y="2919665"/>
            <a:ext cx="5483400" cy="18370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3160" y="4957211"/>
            <a:ext cx="5461200" cy="185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4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Conversion</a:t>
            </a:r>
          </a:p>
          <a:p>
            <a:pPr eaLnBrk="1" hangingPunct="1">
              <a:buFont typeface="Arial" charset="0"/>
              <a:buNone/>
            </a:pPr>
            <a:endParaRPr lang="en-US" sz="3600" smtClean="0"/>
          </a:p>
        </p:txBody>
      </p:sp>
      <p:sp>
        <p:nvSpPr>
          <p:cNvPr id="46084" name="Rectangle 22"/>
          <p:cNvSpPr>
            <a:spLocks noChangeArrowheads="1"/>
          </p:cNvSpPr>
          <p:nvPr/>
        </p:nvSpPr>
        <p:spPr bwMode="auto">
          <a:xfrm>
            <a:off x="1447800" y="1905000"/>
            <a:ext cx="7086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to </a:t>
            </a:r>
            <a:r>
              <a:rPr lang="en-US" sz="2400" i="1"/>
              <a:t>homogeneous</a:t>
            </a:r>
            <a:r>
              <a:rPr lang="en-US" sz="2400"/>
              <a:t> coordinates</a:t>
            </a:r>
          </a:p>
        </p:txBody>
      </p:sp>
      <p:sp>
        <p:nvSpPr>
          <p:cNvPr id="46085" name="Text Box 32"/>
          <p:cNvSpPr txBox="1">
            <a:spLocks noChangeArrowheads="1"/>
          </p:cNvSpPr>
          <p:nvPr/>
        </p:nvSpPr>
        <p:spPr bwMode="auto">
          <a:xfrm>
            <a:off x="1524000" y="3717925"/>
            <a:ext cx="262572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image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6" name="Text Box 33"/>
          <p:cNvSpPr txBox="1">
            <a:spLocks noChangeArrowheads="1"/>
          </p:cNvSpPr>
          <p:nvPr/>
        </p:nvSpPr>
        <p:spPr bwMode="auto">
          <a:xfrm>
            <a:off x="5105400" y="3706813"/>
            <a:ext cx="2611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/>
              <a:t>homogeneous scene </a:t>
            </a:r>
          </a:p>
          <a:p>
            <a:pPr algn="ctr"/>
            <a:r>
              <a:rPr lang="en-US" sz="2000"/>
              <a:t>coordinates</a:t>
            </a:r>
          </a:p>
        </p:txBody>
      </p:sp>
      <p:sp>
        <p:nvSpPr>
          <p:cNvPr id="46087" name="Rectangle 34"/>
          <p:cNvSpPr>
            <a:spLocks noChangeArrowheads="1"/>
          </p:cNvSpPr>
          <p:nvPr/>
        </p:nvSpPr>
        <p:spPr bwMode="auto">
          <a:xfrm>
            <a:off x="1371600" y="4724400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/>
              <a:t>Converting </a:t>
            </a:r>
            <a:r>
              <a:rPr lang="en-US" sz="2400" i="1"/>
              <a:t>from</a:t>
            </a:r>
            <a:r>
              <a:rPr lang="en-US" sz="2400"/>
              <a:t> homogeneous coordinates</a:t>
            </a:r>
          </a:p>
        </p:txBody>
      </p:sp>
      <p:pic>
        <p:nvPicPr>
          <p:cNvPr id="46088" name="Picture 35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76400" y="2566988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9" name="Picture 39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54138" y="5380038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0" name="Picture 41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895850" y="5235575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91" name="Picture 43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210175" y="2414588"/>
            <a:ext cx="2112963" cy="131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Homogeneous coordinates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Invariant to scaling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Point in Cartesian is ray in Homogeneous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3600" dirty="0" smtClean="0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981200" y="2286000"/>
          <a:ext cx="4217988" cy="180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26" name="Equation" r:id="rId4" imgW="1663560" imgH="711000" progId="Equation.3">
                  <p:embed/>
                </p:oleObj>
              </mc:Choice>
              <mc:Fallback>
                <p:oleObj name="Equation" r:id="rId4" imgW="166356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2286000"/>
                        <a:ext cx="4217988" cy="180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3" name="TextBox 19"/>
          <p:cNvSpPr txBox="1">
            <a:spLocks noChangeArrowheads="1"/>
          </p:cNvSpPr>
          <p:nvPr/>
        </p:nvSpPr>
        <p:spPr bwMode="auto">
          <a:xfrm>
            <a:off x="1447800" y="4038600"/>
            <a:ext cx="30480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>
                <a:latin typeface="Calibri" pitchFamily="34" charset="0"/>
              </a:rPr>
              <a:t>Homogeneous Coordinates</a:t>
            </a:r>
          </a:p>
        </p:txBody>
      </p:sp>
      <p:sp>
        <p:nvSpPr>
          <p:cNvPr id="2054" name="TextBox 20"/>
          <p:cNvSpPr txBox="1">
            <a:spLocks noChangeArrowheads="1"/>
          </p:cNvSpPr>
          <p:nvPr/>
        </p:nvSpPr>
        <p:spPr bwMode="auto">
          <a:xfrm>
            <a:off x="4267200" y="4038600"/>
            <a:ext cx="2209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Cartesian </a:t>
            </a:r>
            <a:r>
              <a:rPr lang="en-US" sz="2400" dirty="0">
                <a:latin typeface="Calibri" pitchFamily="34" charset="0"/>
              </a:rPr>
              <a:t>Coordinates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8" name="Title 1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9144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600" smtClean="0"/>
              <a:t>Basic geometry in homogeneous coordinates</a:t>
            </a:r>
          </a:p>
        </p:txBody>
      </p:sp>
      <p:sp>
        <p:nvSpPr>
          <p:cNvPr id="3079" name="Content Placeholder 2"/>
          <p:cNvSpPr>
            <a:spLocks noGrp="1"/>
          </p:cNvSpPr>
          <p:nvPr>
            <p:ph idx="1"/>
          </p:nvPr>
        </p:nvSpPr>
        <p:spPr>
          <a:xfrm>
            <a:off x="457200" y="1493838"/>
            <a:ext cx="8229600" cy="5135562"/>
          </a:xfrm>
        </p:spPr>
        <p:txBody>
          <a:bodyPr/>
          <a:lstStyle/>
          <a:p>
            <a:pPr eaLnBrk="1" hangingPunct="1"/>
            <a:r>
              <a:rPr lang="en-US" smtClean="0"/>
              <a:t>Line equation:  ax + by + c = 0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Append 1 to pixel coordinate to get homogeneous coordinate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Line given by cross product of two points</a:t>
            </a:r>
          </a:p>
          <a:p>
            <a:pPr eaLnBrk="1" hangingPunct="1"/>
            <a:endParaRPr lang="en-US" smtClean="0"/>
          </a:p>
          <a:p>
            <a:pPr eaLnBrk="1" hangingPunct="1"/>
            <a:r>
              <a:rPr lang="en-US" smtClean="0"/>
              <a:t>Intersection of two lines given by cross product of the lines</a:t>
            </a:r>
          </a:p>
          <a:p>
            <a:pPr eaLnBrk="1" hangingPunct="1"/>
            <a:endParaRPr lang="en-US" b="1" smtClean="0"/>
          </a:p>
          <a:p>
            <a:pPr eaLnBrk="1" hangingPunct="1"/>
            <a:endParaRPr lang="en-US" b="1" smtClean="0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7010400" y="2689225"/>
          <a:ext cx="1341438" cy="1633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8" name="Equation" r:id="rId3" imgW="583920" imgH="711000" progId="Equation.3">
                  <p:embed/>
                </p:oleObj>
              </mc:Choice>
              <mc:Fallback>
                <p:oleObj name="Equation" r:id="rId3" imgW="583920" imgH="7110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0400" y="2689225"/>
                        <a:ext cx="1341438" cy="1633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"/>
          <p:cNvGraphicFramePr>
            <a:graphicFrameLocks noChangeAspect="1"/>
          </p:cNvGraphicFramePr>
          <p:nvPr/>
        </p:nvGraphicFramePr>
        <p:xfrm>
          <a:off x="6629400" y="4856163"/>
          <a:ext cx="2070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99" name="Equation" r:id="rId5" imgW="901440" imgH="241200" progId="Equation.3">
                  <p:embed/>
                </p:oleObj>
              </mc:Choice>
              <mc:Fallback>
                <p:oleObj name="Equation" r:id="rId5" imgW="901440" imgH="241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9400" y="4856163"/>
                        <a:ext cx="2070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4"/>
          <p:cNvGraphicFramePr>
            <a:graphicFrameLocks noChangeAspect="1"/>
          </p:cNvGraphicFramePr>
          <p:nvPr/>
        </p:nvGraphicFramePr>
        <p:xfrm>
          <a:off x="6324600" y="6151563"/>
          <a:ext cx="2303463" cy="554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0" name="Equation" r:id="rId7" imgW="1002960" imgH="241200" progId="Equation.3">
                  <p:embed/>
                </p:oleObj>
              </mc:Choice>
              <mc:Fallback>
                <p:oleObj name="Equation" r:id="rId7" imgW="1002960" imgH="2412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24600" y="6151563"/>
                        <a:ext cx="2303463" cy="5540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7" name="Object 5"/>
          <p:cNvGraphicFramePr>
            <a:graphicFrameLocks noChangeAspect="1"/>
          </p:cNvGraphicFramePr>
          <p:nvPr/>
        </p:nvGraphicFramePr>
        <p:xfrm>
          <a:off x="6707188" y="1046163"/>
          <a:ext cx="1631950" cy="1633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301" name="Equation" r:id="rId9" imgW="711000" imgH="711000" progId="Equation.3">
                  <p:embed/>
                </p:oleObj>
              </mc:Choice>
              <mc:Fallback>
                <p:oleObj name="Equation" r:id="rId9" imgW="711000" imgH="7110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7188" y="1046163"/>
                        <a:ext cx="1631950" cy="1633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3200" smtClean="0"/>
              <a:t>Another problem solved by homogeneous coordinates</a:t>
            </a:r>
          </a:p>
        </p:txBody>
      </p:sp>
      <p:cxnSp>
        <p:nvCxnSpPr>
          <p:cNvPr id="6" name="Straight Connector 5"/>
          <p:cNvCxnSpPr/>
          <p:nvPr/>
        </p:nvCxnSpPr>
        <p:spPr>
          <a:xfrm rot="5400000" flipH="1" flipV="1">
            <a:off x="2438400" y="35814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1600200" y="28956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3200400" y="3733800"/>
            <a:ext cx="2895600" cy="152400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V="1">
            <a:off x="1905000" y="3581400"/>
            <a:ext cx="5029200" cy="20574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12"/>
          <p:cNvSpPr txBox="1">
            <a:spLocks noChangeArrowheads="1"/>
          </p:cNvSpPr>
          <p:nvPr/>
        </p:nvSpPr>
        <p:spPr bwMode="auto">
          <a:xfrm>
            <a:off x="2743200" y="22098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chemeClr val="tx2"/>
                </a:solidFill>
              </a:rPr>
              <a:t>(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, </a:t>
            </a:r>
            <a:r>
              <a:rPr lang="en-US" sz="2000" dirty="0" err="1">
                <a:solidFill>
                  <a:schemeClr val="tx2"/>
                </a:solidFill>
              </a:rPr>
              <a:t>Inf</a:t>
            </a:r>
            <a:r>
              <a:rPr lang="en-US" sz="2000" dirty="0">
                <a:solidFill>
                  <a:schemeClr val="tx2"/>
                </a:solidFill>
              </a:rPr>
              <a:t>)</a:t>
            </a:r>
          </a:p>
          <a:p>
            <a:pPr marL="0" lvl="1"/>
            <a:r>
              <a:rPr lang="en-US" sz="2000" dirty="0"/>
              <a:t>Homogeneous:  </a:t>
            </a:r>
            <a:r>
              <a:rPr lang="en-US" sz="2000" dirty="0">
                <a:solidFill>
                  <a:schemeClr val="tx2"/>
                </a:solidFill>
              </a:rPr>
              <a:t>(1, 1, 0)</a:t>
            </a:r>
          </a:p>
        </p:txBody>
      </p:sp>
      <p:sp>
        <p:nvSpPr>
          <p:cNvPr id="47112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467600" cy="1219200"/>
          </a:xfrm>
        </p:spPr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Intersection of parallel lines</a:t>
            </a:r>
          </a:p>
        </p:txBody>
      </p:sp>
      <p:sp>
        <p:nvSpPr>
          <p:cNvPr id="47113" name="TextBox 10"/>
          <p:cNvSpPr txBox="1">
            <a:spLocks noChangeArrowheads="1"/>
          </p:cNvSpPr>
          <p:nvPr/>
        </p:nvSpPr>
        <p:spPr bwMode="auto">
          <a:xfrm>
            <a:off x="5791200" y="2133600"/>
            <a:ext cx="350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lvl="1"/>
            <a:r>
              <a:rPr lang="en-US" sz="2000" dirty="0" smtClean="0"/>
              <a:t>Cartesian:  </a:t>
            </a:r>
            <a:r>
              <a:rPr lang="en-US" sz="2000" dirty="0">
                <a:solidFill>
                  <a:srgbClr val="FF0000"/>
                </a:solidFill>
              </a:rPr>
              <a:t>(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, </a:t>
            </a:r>
            <a:r>
              <a:rPr lang="en-US" sz="2000" dirty="0" err="1">
                <a:solidFill>
                  <a:srgbClr val="FF0000"/>
                </a:solidFill>
              </a:rPr>
              <a:t>Inf</a:t>
            </a:r>
            <a:r>
              <a:rPr lang="en-US" sz="2000" dirty="0">
                <a:solidFill>
                  <a:srgbClr val="FF0000"/>
                </a:solidFill>
              </a:rPr>
              <a:t>) </a:t>
            </a:r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/>
              <a:t>Homogeneous:  </a:t>
            </a:r>
            <a:r>
              <a:rPr lang="en-US" sz="2000" dirty="0">
                <a:solidFill>
                  <a:srgbClr val="FF0000"/>
                </a:solidFill>
              </a:rPr>
              <a:t>(1, 2, 0)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graphicFrame>
        <p:nvGraphicFramePr>
          <p:cNvPr id="4098" name="Object 3"/>
          <p:cNvGraphicFramePr>
            <a:graphicFrameLocks noChangeAspect="1"/>
          </p:cNvGraphicFramePr>
          <p:nvPr/>
        </p:nvGraphicFramePr>
        <p:xfrm>
          <a:off x="1122363" y="4267200"/>
          <a:ext cx="297656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74" name="Equation" r:id="rId4" imgW="952200" imgH="215640" progId="Equation.3">
                  <p:embed/>
                </p:oleObj>
              </mc:Choice>
              <mc:Fallback>
                <p:oleObj name="Equation" r:id="rId4" imgW="9522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2363" y="4267200"/>
                        <a:ext cx="2976562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1" name="TextBox 11"/>
          <p:cNvSpPr txBox="1">
            <a:spLocks noChangeArrowheads="1"/>
          </p:cNvSpPr>
          <p:nvPr/>
        </p:nvSpPr>
        <p:spPr bwMode="auto">
          <a:xfrm>
            <a:off x="4419600" y="4191000"/>
            <a:ext cx="33952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 smtClean="0"/>
              <a:t>x</a:t>
            </a:r>
            <a:r>
              <a:rPr lang="en-US" dirty="0" smtClean="0"/>
              <a:t>: </a:t>
            </a:r>
            <a:r>
              <a:rPr lang="en-US" dirty="0"/>
              <a:t>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 smtClean="0"/>
              <a:t>X</a:t>
            </a:r>
            <a:r>
              <a:rPr lang="en-US" dirty="0" smtClean="0"/>
              <a:t>:</a:t>
            </a:r>
            <a:r>
              <a:rPr lang="en-US" b="1" dirty="0" smtClean="0"/>
              <a:t> </a:t>
            </a:r>
            <a:r>
              <a:rPr lang="en-US" dirty="0"/>
              <a:t>World Coordinates: (X,Y,Z,1)</a:t>
            </a:r>
          </a:p>
        </p:txBody>
      </p:sp>
      <p:pic>
        <p:nvPicPr>
          <p:cNvPr id="410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0600" y="12954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3" name="Line 12"/>
          <p:cNvSpPr>
            <a:spLocks noChangeShapeType="1"/>
          </p:cNvSpPr>
          <p:nvPr/>
        </p:nvSpPr>
        <p:spPr bwMode="auto">
          <a:xfrm flipV="1">
            <a:off x="7696200" y="1219200"/>
            <a:ext cx="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4" name="Line 13"/>
          <p:cNvSpPr>
            <a:spLocks noChangeShapeType="1"/>
          </p:cNvSpPr>
          <p:nvPr/>
        </p:nvSpPr>
        <p:spPr bwMode="auto">
          <a:xfrm flipH="1">
            <a:off x="7162800" y="2438400"/>
            <a:ext cx="533400" cy="5334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5" name="Line 14"/>
          <p:cNvSpPr>
            <a:spLocks noChangeShapeType="1"/>
          </p:cNvSpPr>
          <p:nvPr/>
        </p:nvSpPr>
        <p:spPr bwMode="auto">
          <a:xfrm>
            <a:off x="7696200" y="2438400"/>
            <a:ext cx="685800" cy="762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06" name="Text Box 15"/>
          <p:cNvSpPr txBox="1">
            <a:spLocks noChangeArrowheads="1"/>
          </p:cNvSpPr>
          <p:nvPr/>
        </p:nvSpPr>
        <p:spPr bwMode="auto">
          <a:xfrm>
            <a:off x="7696200" y="26670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107" name="Text Box 16"/>
          <p:cNvSpPr txBox="1">
            <a:spLocks noChangeArrowheads="1"/>
          </p:cNvSpPr>
          <p:nvPr/>
        </p:nvSpPr>
        <p:spPr bwMode="auto">
          <a:xfrm>
            <a:off x="7620000" y="24987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4108" name="Text Box 17"/>
          <p:cNvSpPr txBox="1">
            <a:spLocks noChangeArrowheads="1"/>
          </p:cNvSpPr>
          <p:nvPr/>
        </p:nvSpPr>
        <p:spPr bwMode="auto">
          <a:xfrm>
            <a:off x="6934200" y="29718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4109" name="Text Box 18"/>
          <p:cNvSpPr txBox="1">
            <a:spLocks noChangeArrowheads="1"/>
          </p:cNvSpPr>
          <p:nvPr/>
        </p:nvSpPr>
        <p:spPr bwMode="auto">
          <a:xfrm>
            <a:off x="8001000" y="20574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4110" name="Text Box 19"/>
          <p:cNvSpPr txBox="1">
            <a:spLocks noChangeArrowheads="1"/>
          </p:cNvSpPr>
          <p:nvPr/>
        </p:nvSpPr>
        <p:spPr bwMode="auto">
          <a:xfrm>
            <a:off x="7772400" y="11430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sp>
        <p:nvSpPr>
          <p:cNvPr id="4111" name="Freeform 22"/>
          <p:cNvSpPr>
            <a:spLocks/>
          </p:cNvSpPr>
          <p:nvPr/>
        </p:nvSpPr>
        <p:spPr bwMode="auto">
          <a:xfrm>
            <a:off x="4267200" y="1358900"/>
            <a:ext cx="3200400" cy="469900"/>
          </a:xfrm>
          <a:custGeom>
            <a:avLst/>
            <a:gdLst>
              <a:gd name="T0" fmla="*/ 0 w 2016"/>
              <a:gd name="T1" fmla="*/ 2147483647 h 296"/>
              <a:gd name="T2" fmla="*/ 2147483647 w 2016"/>
              <a:gd name="T3" fmla="*/ 2147483647 h 296"/>
              <a:gd name="T4" fmla="*/ 2147483647 w 2016"/>
              <a:gd name="T5" fmla="*/ 2147483647 h 296"/>
              <a:gd name="T6" fmla="*/ 2147483647 w 2016"/>
              <a:gd name="T7" fmla="*/ 2147483647 h 296"/>
              <a:gd name="T8" fmla="*/ 0 60000 65536"/>
              <a:gd name="T9" fmla="*/ 0 60000 65536"/>
              <a:gd name="T10" fmla="*/ 0 60000 65536"/>
              <a:gd name="T11" fmla="*/ 0 60000 65536"/>
              <a:gd name="T12" fmla="*/ 0 w 2016"/>
              <a:gd name="T13" fmla="*/ 0 h 296"/>
              <a:gd name="T14" fmla="*/ 2016 w 2016"/>
              <a:gd name="T15" fmla="*/ 296 h 29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016" h="296">
                <a:moveTo>
                  <a:pt x="0" y="296"/>
                </a:moveTo>
                <a:cubicBezTo>
                  <a:pt x="188" y="224"/>
                  <a:pt x="376" y="152"/>
                  <a:pt x="624" y="104"/>
                </a:cubicBezTo>
                <a:cubicBezTo>
                  <a:pt x="872" y="56"/>
                  <a:pt x="1256" y="16"/>
                  <a:pt x="1488" y="8"/>
                </a:cubicBezTo>
                <a:cubicBezTo>
                  <a:pt x="1720" y="0"/>
                  <a:pt x="1868" y="28"/>
                  <a:pt x="2016" y="56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112" name="Text Box 23"/>
          <p:cNvSpPr txBox="1">
            <a:spLocks noChangeArrowheads="1"/>
          </p:cNvSpPr>
          <p:nvPr/>
        </p:nvSpPr>
        <p:spPr bwMode="auto">
          <a:xfrm>
            <a:off x="5181600" y="990600"/>
            <a:ext cx="496888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R,T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Interlude: when have I used this stuff?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Object Recognition (CVPR 2006)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4915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514600"/>
            <a:ext cx="8763000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Single-view reconstruction (SIGGRAPH 2005)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018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209800"/>
            <a:ext cx="60499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Getting spatial layout in indoor scenes (ICCV 2009)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5120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895600"/>
            <a:ext cx="8534400" cy="2557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53251" name="Content Placeholder 2"/>
          <p:cNvSpPr>
            <a:spLocks noGrp="1"/>
          </p:cNvSpPr>
          <p:nvPr>
            <p:ph idx="1"/>
          </p:nvPr>
        </p:nvSpPr>
        <p:spPr>
          <a:xfrm>
            <a:off x="1" y="990600"/>
            <a:ext cx="9143999" cy="51355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Inserting synthetic objects into images: </a:t>
            </a:r>
            <a:r>
              <a:rPr lang="en-US" sz="2400" dirty="0">
                <a:hlinkClick r:id="rId4"/>
              </a:rPr>
              <a:t>http://</a:t>
            </a:r>
            <a:r>
              <a:rPr lang="en-US" sz="2400" dirty="0" smtClean="0">
                <a:hlinkClick r:id="rId4"/>
              </a:rPr>
              <a:t>vimeo.com/28962540</a:t>
            </a:r>
            <a:endParaRPr lang="en-US" sz="2400" dirty="0" smtClean="0"/>
          </a:p>
          <a:p>
            <a:pPr>
              <a:buNone/>
            </a:pPr>
            <a:endParaRPr lang="en-US" sz="2400" dirty="0" smtClean="0"/>
          </a:p>
        </p:txBody>
      </p:sp>
      <p:pic>
        <p:nvPicPr>
          <p:cNvPr id="3" name="pooltable-l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  <p:pic>
        <p:nvPicPr>
          <p:cNvPr id="8" name="Picture 7" descr="orig.bak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2595"/>
            <a:ext cx="70104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39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 edge 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Austin Walters (0.673): </a:t>
            </a:r>
            <a:endParaRPr lang="en-US" sz="2400" dirty="0" smtClean="0"/>
          </a:p>
          <a:p>
            <a:pPr lvl="1"/>
            <a:r>
              <a:rPr lang="en-US" sz="2000" dirty="0" smtClean="0"/>
              <a:t>convert </a:t>
            </a:r>
            <a:r>
              <a:rPr lang="en-US" sz="2000" dirty="0"/>
              <a:t>to </a:t>
            </a:r>
            <a:r>
              <a:rPr lang="en-US" sz="2000" dirty="0" smtClean="0"/>
              <a:t>LAB</a:t>
            </a:r>
          </a:p>
          <a:p>
            <a:pPr lvl="1"/>
            <a:r>
              <a:rPr lang="en-US" sz="2000" dirty="0" smtClean="0"/>
              <a:t>compute gradient magnitudes</a:t>
            </a:r>
          </a:p>
          <a:p>
            <a:pPr lvl="1"/>
            <a:r>
              <a:rPr lang="en-US" sz="2000" dirty="0" smtClean="0"/>
              <a:t>take max over channels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 smtClean="0"/>
              <a:t>Yang </a:t>
            </a:r>
            <a:r>
              <a:rPr lang="en-US" sz="2400" dirty="0"/>
              <a:t>Xu (</a:t>
            </a:r>
            <a:r>
              <a:rPr lang="en-US" sz="2400" dirty="0" smtClean="0"/>
              <a:t>0.646)</a:t>
            </a:r>
          </a:p>
          <a:p>
            <a:pPr lvl="1"/>
            <a:r>
              <a:rPr lang="en-US" sz="2000" dirty="0" smtClean="0"/>
              <a:t>oriented </a:t>
            </a:r>
            <a:r>
              <a:rPr lang="en-US" sz="2000" dirty="0"/>
              <a:t>filter within </a:t>
            </a:r>
            <a:r>
              <a:rPr lang="en-US" sz="2000" dirty="0" smtClean="0"/>
              <a:t>RGB+HSV</a:t>
            </a:r>
          </a:p>
          <a:p>
            <a:pPr lvl="1"/>
            <a:r>
              <a:rPr lang="en-US" sz="2000" dirty="0" smtClean="0"/>
              <a:t>group edges using connected components</a:t>
            </a:r>
          </a:p>
          <a:p>
            <a:pPr lvl="1"/>
            <a:r>
              <a:rPr lang="en-US" sz="2000" dirty="0" smtClean="0"/>
              <a:t>threshold based on edge  length/intensity</a:t>
            </a:r>
            <a:endParaRPr lang="en-US" sz="2000" dirty="0"/>
          </a:p>
          <a:p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990600"/>
            <a:ext cx="2664000" cy="2003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7400" y="4911436"/>
            <a:ext cx="2838469" cy="18820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32490" y="4892386"/>
            <a:ext cx="2935714" cy="1965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5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4206972" y="4739553"/>
            <a:ext cx="647210" cy="797537"/>
          </a:xfrm>
          <a:prstGeom prst="rightArrow">
            <a:avLst/>
          </a:prstGeom>
          <a:ln>
            <a:solidFill>
              <a:srgbClr val="000000"/>
            </a:solidFill>
          </a:ln>
          <a:effectLst>
            <a:outerShdw blurRad="127000" dist="127000" dir="2700000" algn="tl" rotWithShape="0">
              <a:srgbClr val="000000">
                <a:alpha val="43137"/>
              </a:srgb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5" name="619_prop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83204" y="3581400"/>
            <a:ext cx="4135356" cy="31475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2217905"/>
            <a:ext cx="1742483" cy="1326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014" y="3581400"/>
            <a:ext cx="4164096" cy="3169463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/>
          <a:lstStyle/>
          <a:p>
            <a:r>
              <a:rPr lang="en-US" smtClean="0"/>
              <a:t>When have I used this stuff?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997783"/>
            <a:ext cx="85613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Creating detailed and complete 3D scene models from a single view (ongoing)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4594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Pinhole Camera Model</a:t>
            </a:r>
            <a:endParaRPr lang="en-US" dirty="0"/>
          </a:p>
        </p:txBody>
      </p:sp>
      <p:graphicFrame>
        <p:nvGraphicFramePr>
          <p:cNvPr id="42" name="Object 3"/>
          <p:cNvGraphicFramePr>
            <a:graphicFrameLocks noChangeAspect="1"/>
          </p:cNvGraphicFramePr>
          <p:nvPr/>
        </p:nvGraphicFramePr>
        <p:xfrm>
          <a:off x="1219200" y="5456237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298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456237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11"/>
          <p:cNvSpPr txBox="1">
            <a:spLocks noChangeArrowheads="1"/>
          </p:cNvSpPr>
          <p:nvPr/>
        </p:nvSpPr>
        <p:spPr bwMode="auto">
          <a:xfrm>
            <a:off x="4495800" y="5380037"/>
            <a:ext cx="33956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 dirty="0"/>
              <a:t>x</a:t>
            </a:r>
            <a:r>
              <a:rPr lang="en-US" dirty="0"/>
              <a:t>: Image Coordinates: (u,v,1)</a:t>
            </a:r>
          </a:p>
          <a:p>
            <a:r>
              <a:rPr lang="en-US" b="1" dirty="0"/>
              <a:t>K</a:t>
            </a:r>
            <a:r>
              <a:rPr lang="en-US" dirty="0"/>
              <a:t>: Intrinsic Matrix (3x3)</a:t>
            </a:r>
          </a:p>
          <a:p>
            <a:r>
              <a:rPr lang="en-US" b="1" dirty="0"/>
              <a:t>R</a:t>
            </a:r>
            <a:r>
              <a:rPr lang="en-US" dirty="0"/>
              <a:t>: Rotation (3x3) </a:t>
            </a:r>
          </a:p>
          <a:p>
            <a:r>
              <a:rPr lang="en-US" b="1" dirty="0"/>
              <a:t>t</a:t>
            </a:r>
            <a:r>
              <a:rPr lang="en-US" dirty="0"/>
              <a:t>: Translation (3x1)</a:t>
            </a:r>
          </a:p>
          <a:p>
            <a:r>
              <a:rPr lang="en-US" b="1" dirty="0"/>
              <a:t>X</a:t>
            </a:r>
            <a:r>
              <a:rPr lang="en-US" dirty="0"/>
              <a:t>:</a:t>
            </a:r>
            <a:r>
              <a:rPr lang="en-US" b="1" dirty="0"/>
              <a:t> </a:t>
            </a:r>
            <a:r>
              <a:rPr lang="en-US" dirty="0"/>
              <a:t>World Coordinates: (X,Y,Z,1)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4"/>
          <p:cNvGraphicFramePr>
            <a:graphicFrameLocks noChangeAspect="1"/>
          </p:cNvGraphicFramePr>
          <p:nvPr/>
        </p:nvGraphicFramePr>
        <p:xfrm>
          <a:off x="1066800" y="54102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8" name="Equation" r:id="rId4" imgW="901440" imgH="215640" progId="Equation.3">
                  <p:embed/>
                </p:oleObj>
              </mc:Choice>
              <mc:Fallback>
                <p:oleObj name="Equation" r:id="rId4" imgW="901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54102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3" name="Object 7"/>
          <p:cNvGraphicFramePr>
            <a:graphicFrameLocks noChangeAspect="1"/>
          </p:cNvGraphicFramePr>
          <p:nvPr/>
        </p:nvGraphicFramePr>
        <p:xfrm>
          <a:off x="4500563" y="47117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39" name="Equation" r:id="rId6" imgW="1650960" imgH="927000" progId="Equation.3">
                  <p:embed/>
                </p:oleObj>
              </mc:Choice>
              <mc:Fallback>
                <p:oleObj name="Equation" r:id="rId6" imgW="165096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0563" y="47117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4" name="Rectangle 8"/>
          <p:cNvSpPr>
            <a:spLocks noChangeArrowheads="1"/>
          </p:cNvSpPr>
          <p:nvPr/>
        </p:nvSpPr>
        <p:spPr bwMode="auto">
          <a:xfrm>
            <a:off x="5612475" y="5045825"/>
            <a:ext cx="1371600" cy="12954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25" name="Line 9"/>
          <p:cNvSpPr>
            <a:spLocks noChangeShapeType="1"/>
          </p:cNvSpPr>
          <p:nvPr/>
        </p:nvSpPr>
        <p:spPr bwMode="auto">
          <a:xfrm flipV="1">
            <a:off x="6629400" y="4648200"/>
            <a:ext cx="381000" cy="3810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6" name="Text Box 10"/>
          <p:cNvSpPr txBox="1">
            <a:spLocks noChangeArrowheads="1"/>
          </p:cNvSpPr>
          <p:nvPr/>
        </p:nvSpPr>
        <p:spPr bwMode="auto">
          <a:xfrm>
            <a:off x="7010400" y="42672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4000"/>
            <a:ext cx="1528763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457200" y="0"/>
            <a:ext cx="8229600" cy="9144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Projection matrix</a:t>
            </a:r>
          </a:p>
        </p:txBody>
      </p:sp>
      <p:sp>
        <p:nvSpPr>
          <p:cNvPr id="5129" name="TextBox 17"/>
          <p:cNvSpPr txBox="1">
            <a:spLocks noChangeArrowheads="1"/>
          </p:cNvSpPr>
          <p:nvPr/>
        </p:nvSpPr>
        <p:spPr bwMode="auto">
          <a:xfrm>
            <a:off x="1519238" y="3276600"/>
            <a:ext cx="307657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Optical center at (0,0)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5130" name="TextBox 20"/>
          <p:cNvSpPr txBox="1">
            <a:spLocks noChangeArrowheads="1"/>
          </p:cNvSpPr>
          <p:nvPr/>
        </p:nvSpPr>
        <p:spPr bwMode="auto">
          <a:xfrm>
            <a:off x="4572000" y="32766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22" name="Right Arrow 21"/>
          <p:cNvSpPr/>
          <p:nvPr/>
        </p:nvSpPr>
        <p:spPr>
          <a:xfrm>
            <a:off x="4038600" y="55626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132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11288" y="762000"/>
            <a:ext cx="6056312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known optical center</a:t>
            </a:r>
            <a:endParaRPr lang="en-US" dirty="0"/>
          </a:p>
        </p:txBody>
      </p:sp>
      <p:graphicFrame>
        <p:nvGraphicFramePr>
          <p:cNvPr id="6146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62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7"/>
          <p:cNvGraphicFramePr>
            <a:graphicFrameLocks noChangeAspect="1"/>
          </p:cNvGraphicFramePr>
          <p:nvPr/>
        </p:nvGraphicFramePr>
        <p:xfrm>
          <a:off x="4645025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63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5025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49" name="Rectangle 8"/>
          <p:cNvSpPr>
            <a:spLocks noChangeArrowheads="1"/>
          </p:cNvSpPr>
          <p:nvPr/>
        </p:nvSpPr>
        <p:spPr bwMode="auto">
          <a:xfrm>
            <a:off x="5807825" y="3352800"/>
            <a:ext cx="13716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0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1138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400"/>
              <a:t> </a:t>
            </a:r>
            <a:r>
              <a:rPr lang="en-US" sz="2000"/>
              <a:t>Unit aspect ratio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6151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1148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Remove assumption: square pixels</a:t>
            </a:r>
          </a:p>
        </p:txBody>
      </p:sp>
      <p:graphicFrame>
        <p:nvGraphicFramePr>
          <p:cNvPr id="7170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6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1" name="Object 7"/>
          <p:cNvGraphicFramePr>
            <a:graphicFrameLocks noChangeAspect="1"/>
          </p:cNvGraphicFramePr>
          <p:nvPr/>
        </p:nvGraphicFramePr>
        <p:xfrm>
          <a:off x="4618038" y="3073400"/>
          <a:ext cx="3652837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87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18038" y="3073400"/>
                        <a:ext cx="3652837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73" name="Rectangle 8"/>
          <p:cNvSpPr>
            <a:spLocks noChangeArrowheads="1"/>
          </p:cNvSpPr>
          <p:nvPr/>
        </p:nvSpPr>
        <p:spPr bwMode="auto">
          <a:xfrm>
            <a:off x="5748250" y="335280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4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skew</a:t>
            </a:r>
          </a:p>
        </p:txBody>
      </p:sp>
      <p:sp>
        <p:nvSpPr>
          <p:cNvPr id="7175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4038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Remove assumption: non-skewed pixels</a:t>
            </a:r>
            <a:endParaRPr lang="en-US" dirty="0"/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1057275" y="3810000"/>
          <a:ext cx="2817813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0" name="Equation" r:id="rId3" imgW="901440" imgH="215640" progId="Equation.3">
                  <p:embed/>
                </p:oleObj>
              </mc:Choice>
              <mc:Fallback>
                <p:oleObj name="Equation" r:id="rId3" imgW="9014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7275" y="3810000"/>
                        <a:ext cx="2817813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195" name="Object 7"/>
          <p:cNvGraphicFramePr>
            <a:graphicFrameLocks noChangeAspect="1"/>
          </p:cNvGraphicFramePr>
          <p:nvPr/>
        </p:nvGraphicFramePr>
        <p:xfrm>
          <a:off x="4643438" y="3111500"/>
          <a:ext cx="3654425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1" name="Equation" r:id="rId5" imgW="1714320" imgH="927000" progId="Equation.3">
                  <p:embed/>
                </p:oleObj>
              </mc:Choice>
              <mc:Fallback>
                <p:oleObj name="Equation" r:id="rId5" imgW="171432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3438" y="3111500"/>
                        <a:ext cx="3654425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197" name="Rectangle 8"/>
          <p:cNvSpPr>
            <a:spLocks noChangeArrowheads="1"/>
          </p:cNvSpPr>
          <p:nvPr/>
        </p:nvSpPr>
        <p:spPr bwMode="auto">
          <a:xfrm>
            <a:off x="5748250" y="3386050"/>
            <a:ext cx="1447800" cy="1371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8198" name="TextBox 9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</p:txBody>
      </p:sp>
      <p:sp>
        <p:nvSpPr>
          <p:cNvPr id="8199" name="TextBox 10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pPr>
              <a:buFont typeface="Arial" charset="0"/>
              <a:buChar char="•"/>
            </a:pPr>
            <a:r>
              <a:rPr lang="en-US" sz="2000"/>
              <a:t> Camera at (0,0,0)</a:t>
            </a:r>
          </a:p>
        </p:txBody>
      </p:sp>
      <p:sp>
        <p:nvSpPr>
          <p:cNvPr id="12" name="Right Arrow 11"/>
          <p:cNvSpPr/>
          <p:nvPr/>
        </p:nvSpPr>
        <p:spPr>
          <a:xfrm>
            <a:off x="39624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201" name="TextBox 8"/>
          <p:cNvSpPr txBox="1">
            <a:spLocks noChangeArrowheads="1"/>
          </p:cNvSpPr>
          <p:nvPr/>
        </p:nvSpPr>
        <p:spPr bwMode="auto">
          <a:xfrm>
            <a:off x="1295400" y="6488113"/>
            <a:ext cx="6088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Note: different books use different notation for parameters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Oriented and Translated Camera</a:t>
            </a:r>
          </a:p>
        </p:txBody>
      </p:sp>
      <p:pic>
        <p:nvPicPr>
          <p:cNvPr id="5427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228600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6" name="Line 12"/>
          <p:cNvSpPr>
            <a:spLocks noChangeShapeType="1"/>
          </p:cNvSpPr>
          <p:nvPr/>
        </p:nvSpPr>
        <p:spPr bwMode="auto">
          <a:xfrm flipV="1">
            <a:off x="7315200" y="220980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7" name="Line 13"/>
          <p:cNvSpPr>
            <a:spLocks noChangeShapeType="1"/>
          </p:cNvSpPr>
          <p:nvPr/>
        </p:nvSpPr>
        <p:spPr bwMode="auto">
          <a:xfrm flipH="1">
            <a:off x="6705600" y="342900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8" name="Line 14"/>
          <p:cNvSpPr>
            <a:spLocks noChangeShapeType="1"/>
          </p:cNvSpPr>
          <p:nvPr/>
        </p:nvSpPr>
        <p:spPr bwMode="auto">
          <a:xfrm>
            <a:off x="7315200" y="342900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4279" name="Text Box 15"/>
          <p:cNvSpPr txBox="1">
            <a:spLocks noChangeArrowheads="1"/>
          </p:cNvSpPr>
          <p:nvPr/>
        </p:nvSpPr>
        <p:spPr bwMode="auto">
          <a:xfrm>
            <a:off x="7315200" y="365760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54280" name="Text Box 16"/>
          <p:cNvSpPr txBox="1">
            <a:spLocks noChangeArrowheads="1"/>
          </p:cNvSpPr>
          <p:nvPr/>
        </p:nvSpPr>
        <p:spPr bwMode="auto">
          <a:xfrm>
            <a:off x="7239000" y="348932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54281" name="Text Box 17"/>
          <p:cNvSpPr txBox="1">
            <a:spLocks noChangeArrowheads="1"/>
          </p:cNvSpPr>
          <p:nvPr/>
        </p:nvSpPr>
        <p:spPr bwMode="auto">
          <a:xfrm>
            <a:off x="6553200" y="39624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54282" name="Text Box 18"/>
          <p:cNvSpPr txBox="1">
            <a:spLocks noChangeArrowheads="1"/>
          </p:cNvSpPr>
          <p:nvPr/>
        </p:nvSpPr>
        <p:spPr bwMode="auto">
          <a:xfrm>
            <a:off x="7620000" y="304800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54283" name="Text Box 19"/>
          <p:cNvSpPr txBox="1">
            <a:spLocks noChangeArrowheads="1"/>
          </p:cNvSpPr>
          <p:nvPr/>
        </p:nvSpPr>
        <p:spPr bwMode="auto">
          <a:xfrm>
            <a:off x="7391400" y="213360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7" name="Straight Arrow Connector 16"/>
          <p:cNvCxnSpPr>
            <a:endCxn id="54276" idx="0"/>
          </p:cNvCxnSpPr>
          <p:nvPr/>
        </p:nvCxnSpPr>
        <p:spPr>
          <a:xfrm flipV="1">
            <a:off x="3581400" y="342582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285" name="TextBox 17"/>
          <p:cNvSpPr txBox="1">
            <a:spLocks noChangeArrowheads="1"/>
          </p:cNvSpPr>
          <p:nvPr/>
        </p:nvSpPr>
        <p:spPr bwMode="auto">
          <a:xfrm>
            <a:off x="5943600" y="297180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22" name="Curved Left Arrow 21"/>
          <p:cNvSpPr/>
          <p:nvPr/>
        </p:nvSpPr>
        <p:spPr>
          <a:xfrm rot="19926854">
            <a:off x="8043863" y="174942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54287" name="TextBox 22"/>
          <p:cNvSpPr txBox="1">
            <a:spLocks noChangeArrowheads="1"/>
          </p:cNvSpPr>
          <p:nvPr/>
        </p:nvSpPr>
        <p:spPr bwMode="auto">
          <a:xfrm>
            <a:off x="7772400" y="121920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translation</a:t>
            </a:r>
          </a:p>
        </p:txBody>
      </p:sp>
      <p:graphicFrame>
        <p:nvGraphicFramePr>
          <p:cNvPr id="9218" name="Object 4"/>
          <p:cNvGraphicFramePr>
            <a:graphicFrameLocks noChangeAspect="1"/>
          </p:cNvGraphicFramePr>
          <p:nvPr/>
        </p:nvGraphicFramePr>
        <p:xfrm>
          <a:off x="304800" y="3810000"/>
          <a:ext cx="277812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4" name="Equation" r:id="rId3" imgW="888840" imgH="215640" progId="Equation.3">
                  <p:embed/>
                </p:oleObj>
              </mc:Choice>
              <mc:Fallback>
                <p:oleObj name="Equation" r:id="rId3" imgW="88884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810000"/>
                        <a:ext cx="277812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219" name="Object 7"/>
          <p:cNvGraphicFramePr>
            <a:graphicFrameLocks noChangeAspect="1"/>
          </p:cNvGraphicFramePr>
          <p:nvPr/>
        </p:nvGraphicFramePr>
        <p:xfrm>
          <a:off x="3930650" y="3111500"/>
          <a:ext cx="50847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35" name="Equation" r:id="rId5" imgW="2387520" imgH="927000" progId="Equation.3">
                  <p:embed/>
                </p:oleObj>
              </mc:Choice>
              <mc:Fallback>
                <p:oleObj name="Equation" r:id="rId5" imgW="238752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30650" y="3111500"/>
                        <a:ext cx="50847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1" name="TextBox 6"/>
          <p:cNvSpPr txBox="1">
            <a:spLocks noChangeArrowheads="1"/>
          </p:cNvSpPr>
          <p:nvPr/>
        </p:nvSpPr>
        <p:spPr bwMode="auto">
          <a:xfrm>
            <a:off x="1509713" y="1676400"/>
            <a:ext cx="30765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Intrinsic Assumptions</a:t>
            </a:r>
          </a:p>
        </p:txBody>
      </p:sp>
      <p:sp>
        <p:nvSpPr>
          <p:cNvPr id="9222" name="TextBox 7"/>
          <p:cNvSpPr txBox="1">
            <a:spLocks noChangeArrowheads="1"/>
          </p:cNvSpPr>
          <p:nvPr/>
        </p:nvSpPr>
        <p:spPr bwMode="auto">
          <a:xfrm>
            <a:off x="4562475" y="1676400"/>
            <a:ext cx="3179763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Extrinsic Assumptions</a:t>
            </a:r>
          </a:p>
          <a:p>
            <a:pPr>
              <a:buFont typeface="Arial" charset="0"/>
              <a:buChar char="•"/>
            </a:pPr>
            <a:r>
              <a:rPr lang="en-US" sz="2000"/>
              <a:t> No rotation</a:t>
            </a:r>
          </a:p>
          <a:p>
            <a:endParaRPr lang="en-US" sz="2000"/>
          </a:p>
        </p:txBody>
      </p:sp>
      <p:sp>
        <p:nvSpPr>
          <p:cNvPr id="9" name="Right Arrow 8"/>
          <p:cNvSpPr/>
          <p:nvPr/>
        </p:nvSpPr>
        <p:spPr>
          <a:xfrm>
            <a:off x="3276600" y="39624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smtClean="0"/>
              <a:t>3D Rotation of Points</a:t>
            </a:r>
          </a:p>
        </p:txBody>
      </p:sp>
      <p:sp>
        <p:nvSpPr>
          <p:cNvPr id="393219" name="Text Box 3"/>
          <p:cNvSpPr txBox="1">
            <a:spLocks noChangeArrowheads="1"/>
          </p:cNvSpPr>
          <p:nvPr/>
        </p:nvSpPr>
        <p:spPr bwMode="auto">
          <a:xfrm>
            <a:off x="533400" y="1443038"/>
            <a:ext cx="80121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/>
              <a:t>Rotation around the coordinate axes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en-US" sz="2400">
                <a:solidFill>
                  <a:srgbClr val="CC3300"/>
                </a:solidFill>
              </a:rPr>
              <a:t>counter-clockwise</a:t>
            </a: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</p:txBody>
      </p:sp>
      <p:graphicFrame>
        <p:nvGraphicFramePr>
          <p:cNvPr id="393220" name="Object 4"/>
          <p:cNvGraphicFramePr>
            <a:graphicFrameLocks noChangeAspect="1"/>
          </p:cNvGraphicFramePr>
          <p:nvPr/>
        </p:nvGraphicFramePr>
        <p:xfrm>
          <a:off x="4038600" y="2276475"/>
          <a:ext cx="3470275" cy="4048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2" name="Equation" r:id="rId3" imgW="1828800" imgH="2133360" progId="Equation.3">
                  <p:embed/>
                </p:oleObj>
              </mc:Choice>
              <mc:Fallback>
                <p:oleObj name="Equation" r:id="rId3" imgW="1828800" imgH="213336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276475"/>
                        <a:ext cx="3470275" cy="40481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98525" y="2743200"/>
            <a:ext cx="2241550" cy="2286000"/>
            <a:chOff x="566" y="1680"/>
            <a:chExt cx="1412" cy="1440"/>
          </a:xfrm>
        </p:grpSpPr>
        <p:sp>
          <p:nvSpPr>
            <p:cNvPr id="10250" name="Line 6"/>
            <p:cNvSpPr>
              <a:spLocks noChangeShapeType="1"/>
            </p:cNvSpPr>
            <p:nvPr/>
          </p:nvSpPr>
          <p:spPr bwMode="auto">
            <a:xfrm flipV="1">
              <a:off x="730" y="1680"/>
              <a:ext cx="0" cy="14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1" name="Line 7"/>
            <p:cNvSpPr>
              <a:spLocks noChangeShapeType="1"/>
            </p:cNvSpPr>
            <p:nvPr/>
          </p:nvSpPr>
          <p:spPr bwMode="auto">
            <a:xfrm>
              <a:off x="586" y="2976"/>
              <a:ext cx="1392" cy="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2" name="Line 8"/>
            <p:cNvSpPr>
              <a:spLocks noChangeShapeType="1"/>
            </p:cNvSpPr>
            <p:nvPr/>
          </p:nvSpPr>
          <p:spPr bwMode="auto">
            <a:xfrm flipV="1">
              <a:off x="730" y="2304"/>
              <a:ext cx="710" cy="6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27" name="Text Box 11"/>
            <p:cNvSpPr txBox="1">
              <a:spLocks noChangeArrowheads="1"/>
            </p:cNvSpPr>
            <p:nvPr/>
          </p:nvSpPr>
          <p:spPr bwMode="auto">
            <a:xfrm>
              <a:off x="1680" y="2637"/>
              <a:ext cx="19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</a:p>
          </p:txBody>
        </p:sp>
        <p:sp>
          <p:nvSpPr>
            <p:cNvPr id="393231" name="Text Box 15"/>
            <p:cNvSpPr txBox="1">
              <a:spLocks noChangeArrowheads="1"/>
            </p:cNvSpPr>
            <p:nvPr/>
          </p:nvSpPr>
          <p:spPr bwMode="auto">
            <a:xfrm>
              <a:off x="1056" y="2016"/>
              <a:ext cx="25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defRPr/>
              </a:pPr>
              <a:r>
                <a:rPr lang="en-US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p</a:t>
              </a:r>
              <a:r>
                <a:rPr lang="en-US" sz="20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’</a:t>
              </a:r>
            </a:p>
          </p:txBody>
        </p:sp>
        <p:sp>
          <p:nvSpPr>
            <p:cNvPr id="10255" name="Line 16"/>
            <p:cNvSpPr>
              <a:spLocks noChangeShapeType="1"/>
            </p:cNvSpPr>
            <p:nvPr/>
          </p:nvSpPr>
          <p:spPr bwMode="auto">
            <a:xfrm flipV="1">
              <a:off x="720" y="2832"/>
              <a:ext cx="912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Line 17"/>
            <p:cNvSpPr>
              <a:spLocks noChangeShapeType="1"/>
            </p:cNvSpPr>
            <p:nvPr/>
          </p:nvSpPr>
          <p:spPr bwMode="auto">
            <a:xfrm>
              <a:off x="1632" y="2832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93234" name="Text Box 18"/>
            <p:cNvSpPr txBox="1">
              <a:spLocks noChangeArrowheads="1"/>
            </p:cNvSpPr>
            <p:nvPr/>
          </p:nvSpPr>
          <p:spPr bwMode="auto">
            <a:xfrm>
              <a:off x="1574" y="2333"/>
              <a:ext cx="19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Symbol" pitchFamily="18" charset="2"/>
                  <a:sym typeface="Symbol" pitchFamily="18" charset="2"/>
                </a:rPr>
                <a:t>g</a:t>
              </a:r>
              <a:endPara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sym typeface="Symbol" pitchFamily="18" charset="2"/>
              </a:endParaRPr>
            </a:p>
          </p:txBody>
        </p:sp>
        <p:sp>
          <p:nvSpPr>
            <p:cNvPr id="393236" name="Text Box 20"/>
            <p:cNvSpPr txBox="1">
              <a:spLocks noChangeArrowheads="1"/>
            </p:cNvSpPr>
            <p:nvPr/>
          </p:nvSpPr>
          <p:spPr bwMode="auto">
            <a:xfrm>
              <a:off x="566" y="2669"/>
              <a:ext cx="2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en-US" sz="240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y</a:t>
              </a:r>
            </a:p>
          </p:txBody>
        </p:sp>
        <p:sp>
          <p:nvSpPr>
            <p:cNvPr id="10259" name="Arc 22"/>
            <p:cNvSpPr>
              <a:spLocks/>
            </p:cNvSpPr>
            <p:nvPr/>
          </p:nvSpPr>
          <p:spPr bwMode="auto">
            <a:xfrm>
              <a:off x="1440" y="2304"/>
              <a:ext cx="192" cy="52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46" name="AutoShape 24"/>
          <p:cNvSpPr>
            <a:spLocks noChangeArrowheads="1"/>
          </p:cNvSpPr>
          <p:nvPr/>
        </p:nvSpPr>
        <p:spPr bwMode="auto">
          <a:xfrm rot="3319573" flipH="1">
            <a:off x="2590800" y="3276600"/>
            <a:ext cx="838200" cy="5334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2147483647 w 21600"/>
              <a:gd name="T11" fmla="*/ 2147483647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247" name="Line 25"/>
          <p:cNvSpPr>
            <a:spLocks noChangeShapeType="1"/>
          </p:cNvSpPr>
          <p:nvPr/>
        </p:nvSpPr>
        <p:spPr bwMode="auto">
          <a:xfrm flipH="1">
            <a:off x="330200" y="4800600"/>
            <a:ext cx="838200" cy="1219200"/>
          </a:xfrm>
          <a:prstGeom prst="line">
            <a:avLst/>
          </a:prstGeom>
          <a:noFill/>
          <a:ln w="9525">
            <a:solidFill>
              <a:schemeClr val="hlink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3242" name="Text Box 26"/>
          <p:cNvSpPr txBox="1">
            <a:spLocks noChangeArrowheads="1"/>
          </p:cNvSpPr>
          <p:nvPr/>
        </p:nvSpPr>
        <p:spPr bwMode="auto">
          <a:xfrm>
            <a:off x="441325" y="5608638"/>
            <a:ext cx="347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z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15238" y="0"/>
            <a:ext cx="1528762" cy="254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Slide Credit: </a:t>
            </a:r>
            <a:r>
              <a:rPr lang="en-US" sz="1050" dirty="0" err="1"/>
              <a:t>Saverese</a:t>
            </a:r>
            <a:endParaRPr lang="en-US" sz="105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Allow camera rotation</a:t>
            </a:r>
          </a:p>
        </p:txBody>
      </p:sp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2" name="Equation" r:id="rId3" imgW="939600" imgH="215640" progId="Equation.3">
                  <p:embed/>
                </p:oleObj>
              </mc:Choice>
              <mc:Fallback>
                <p:oleObj name="Equation" r:id="rId3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67" name="Object 7"/>
          <p:cNvGraphicFramePr>
            <a:graphicFrameLocks noChangeAspect="1"/>
          </p:cNvGraphicFramePr>
          <p:nvPr/>
        </p:nvGraphicFramePr>
        <p:xfrm>
          <a:off x="1747838" y="3568700"/>
          <a:ext cx="55181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3" name="Equation" r:id="rId5" imgW="2590560" imgH="927000" progId="Equation.3">
                  <p:embed/>
                </p:oleObj>
              </mc:Choice>
              <mc:Fallback>
                <p:oleObj name="Equation" r:id="rId5" imgW="259056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7838" y="3568700"/>
                        <a:ext cx="55181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 about your final projects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867400"/>
          </a:xfrm>
        </p:spPr>
        <p:txBody>
          <a:bodyPr>
            <a:normAutofit/>
          </a:bodyPr>
          <a:lstStyle/>
          <a:p>
            <a:r>
              <a:rPr lang="en-US" dirty="0" smtClean="0"/>
              <a:t>Strongly encouraged to work in groups of 2-4 (but if you have a good reason to work by self, could be ok)</a:t>
            </a:r>
          </a:p>
          <a:p>
            <a:endParaRPr lang="en-US" dirty="0" smtClean="0"/>
          </a:p>
          <a:p>
            <a:r>
              <a:rPr lang="en-US" dirty="0" smtClean="0"/>
              <a:t>Projects don’t need to be of publishable originality but should evince independent effort to learn about a new topic, try something new, or apply to an application of interest</a:t>
            </a:r>
          </a:p>
          <a:p>
            <a:endParaRPr lang="en-US" dirty="0" smtClean="0"/>
          </a:p>
          <a:p>
            <a:r>
              <a:rPr lang="en-US" dirty="0" smtClean="0"/>
              <a:t>Proposals will be due after Spring Break</a:t>
            </a:r>
            <a:endParaRPr lang="en-US" dirty="0"/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63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Degrees of freedom</a:t>
            </a:r>
          </a:p>
        </p:txBody>
      </p:sp>
      <p:graphicFrame>
        <p:nvGraphicFramePr>
          <p:cNvPr id="12290" name="Object 4"/>
          <p:cNvGraphicFramePr>
            <a:graphicFrameLocks noChangeAspect="1"/>
          </p:cNvGraphicFramePr>
          <p:nvPr/>
        </p:nvGraphicFramePr>
        <p:xfrm>
          <a:off x="3124200" y="2133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6" name="Equation" r:id="rId4" imgW="939600" imgH="215640" progId="Equation.3">
                  <p:embed/>
                </p:oleObj>
              </mc:Choice>
              <mc:Fallback>
                <p:oleObj name="Equation" r:id="rId4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4200" y="2133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ChangeAspect="1"/>
          </p:cNvGraphicFramePr>
          <p:nvPr/>
        </p:nvGraphicFramePr>
        <p:xfrm>
          <a:off x="1749425" y="3568700"/>
          <a:ext cx="5516563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07" name="Equation" r:id="rId6" imgW="2590560" imgH="927000" progId="Equation.3">
                  <p:embed/>
                </p:oleObj>
              </mc:Choice>
              <mc:Fallback>
                <p:oleObj name="Equation" r:id="rId6" imgW="259056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9425" y="3568700"/>
                        <a:ext cx="5516563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ight Arrow 8"/>
          <p:cNvSpPr/>
          <p:nvPr/>
        </p:nvSpPr>
        <p:spPr>
          <a:xfrm rot="5400000">
            <a:off x="4343400" y="29718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32766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5257800" y="3429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Vanishing Point = Projection from Infinity</a:t>
            </a:r>
            <a:endParaRPr lang="en-US" dirty="0"/>
          </a:p>
        </p:txBody>
      </p:sp>
      <p:graphicFrame>
        <p:nvGraphicFramePr>
          <p:cNvPr id="635906" name="Object 4"/>
          <p:cNvGraphicFramePr>
            <a:graphicFrameLocks noChangeAspect="1"/>
          </p:cNvGraphicFramePr>
          <p:nvPr/>
        </p:nvGraphicFramePr>
        <p:xfrm>
          <a:off x="685800" y="1143000"/>
          <a:ext cx="8001000" cy="2607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2" name="Equation" r:id="rId3" imgW="2844720" imgH="927000" progId="Equation.3">
                  <p:embed/>
                </p:oleObj>
              </mc:Choice>
              <mc:Fallback>
                <p:oleObj name="Equation" r:id="rId3" imgW="2844720" imgH="9270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143000"/>
                        <a:ext cx="8001000" cy="260746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499" name="Object 7"/>
          <p:cNvGraphicFramePr>
            <a:graphicFrameLocks noChangeAspect="1"/>
          </p:cNvGraphicFramePr>
          <p:nvPr/>
        </p:nvGraphicFramePr>
        <p:xfrm>
          <a:off x="1855788" y="4419600"/>
          <a:ext cx="3730625" cy="1489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3" name="Equation" r:id="rId5" imgW="1752480" imgH="698400" progId="Equation.3">
                  <p:embed/>
                </p:oleObj>
              </mc:Choice>
              <mc:Fallback>
                <p:oleObj name="Equation" r:id="rId5" imgW="1752480" imgH="6984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55788" y="4419600"/>
                        <a:ext cx="3730625" cy="14890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0" name="Object 7"/>
          <p:cNvGraphicFramePr>
            <a:graphicFrameLocks noChangeAspect="1"/>
          </p:cNvGraphicFramePr>
          <p:nvPr/>
        </p:nvGraphicFramePr>
        <p:xfrm>
          <a:off x="5943600" y="4191000"/>
          <a:ext cx="1649412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4" name="Equation" r:id="rId7" imgW="774360" imgH="431640" progId="Equation.3">
                  <p:embed/>
                </p:oleObj>
              </mc:Choice>
              <mc:Fallback>
                <p:oleObj name="Equation" r:id="rId7" imgW="774360" imgH="431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191000"/>
                        <a:ext cx="1649412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501" name="Object 7"/>
          <p:cNvGraphicFramePr>
            <a:graphicFrameLocks noChangeAspect="1"/>
          </p:cNvGraphicFramePr>
          <p:nvPr/>
        </p:nvGraphicFramePr>
        <p:xfrm>
          <a:off x="5943600" y="5334000"/>
          <a:ext cx="1622425" cy="920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65" name="Equation" r:id="rId9" imgW="761760" imgH="431640" progId="Equation.3">
                  <p:embed/>
                </p:oleObj>
              </mc:Choice>
              <mc:Fallback>
                <p:oleObj name="Equation" r:id="rId9" imgW="761760" imgH="431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5334000"/>
                        <a:ext cx="1622425" cy="920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Distance from the COP to the image plane is infinite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“parallel projection”</a:t>
            </a:r>
          </a:p>
          <a:p>
            <a:pPr lvl="1" eaLnBrk="1" hangingPunct="1"/>
            <a:r>
              <a:rPr lang="en-US" sz="2400" dirty="0" smtClean="0"/>
              <a:t>What’s the projection matrix?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302250" y="4406900"/>
          <a:ext cx="3379788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538" name="Equation" r:id="rId3" imgW="1587240" imgH="927000" progId="Equation.3">
                  <p:embed/>
                </p:oleObj>
              </mc:Choice>
              <mc:Fallback>
                <p:oleObj name="Equation" r:id="rId3" imgW="158724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02250" y="4406900"/>
                        <a:ext cx="3379788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Scaled Orthographic Projection</a:t>
            </a:r>
          </a:p>
        </p:txBody>
      </p:sp>
      <p:sp>
        <p:nvSpPr>
          <p:cNvPr id="133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 smtClean="0"/>
              <a:t>Special case of perspective projection</a:t>
            </a:r>
          </a:p>
          <a:p>
            <a:pPr lvl="1" eaLnBrk="1" hangingPunct="1"/>
            <a:r>
              <a:rPr lang="en-US" sz="2400" dirty="0" smtClean="0"/>
              <a:t>Object dimensions are small compared to distance to camera</a:t>
            </a:r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endParaRPr lang="en-US" sz="2400" dirty="0" smtClean="0"/>
          </a:p>
          <a:p>
            <a:pPr lvl="1" eaLnBrk="1" hangingPunct="1"/>
            <a:r>
              <a:rPr lang="en-US" sz="2400" dirty="0" smtClean="0"/>
              <a:t>Also called “weak perspective”</a:t>
            </a:r>
          </a:p>
        </p:txBody>
      </p:sp>
      <p:sp>
        <p:nvSpPr>
          <p:cNvPr id="13317" name="Freeform 8"/>
          <p:cNvSpPr>
            <a:spLocks/>
          </p:cNvSpPr>
          <p:nvPr/>
        </p:nvSpPr>
        <p:spPr bwMode="auto">
          <a:xfrm>
            <a:off x="2735263" y="2606675"/>
            <a:ext cx="1638300" cy="1177925"/>
          </a:xfrm>
          <a:custGeom>
            <a:avLst/>
            <a:gdLst>
              <a:gd name="T0" fmla="*/ 0 w 1032"/>
              <a:gd name="T1" fmla="*/ 2147483647 h 742"/>
              <a:gd name="T2" fmla="*/ 2147483647 w 1032"/>
              <a:gd name="T3" fmla="*/ 0 h 742"/>
              <a:gd name="T4" fmla="*/ 2147483647 w 1032"/>
              <a:gd name="T5" fmla="*/ 2147483647 h 742"/>
              <a:gd name="T6" fmla="*/ 0 w 1032"/>
              <a:gd name="T7" fmla="*/ 2147483647 h 742"/>
              <a:gd name="T8" fmla="*/ 0 60000 65536"/>
              <a:gd name="T9" fmla="*/ 0 60000 65536"/>
              <a:gd name="T10" fmla="*/ 0 60000 65536"/>
              <a:gd name="T11" fmla="*/ 0 60000 65536"/>
              <a:gd name="T12" fmla="*/ 0 w 1032"/>
              <a:gd name="T13" fmla="*/ 0 h 742"/>
              <a:gd name="T14" fmla="*/ 1032 w 1032"/>
              <a:gd name="T15" fmla="*/ 742 h 742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2" h="742">
                <a:moveTo>
                  <a:pt x="0" y="319"/>
                </a:moveTo>
                <a:lnTo>
                  <a:pt x="1032" y="0"/>
                </a:lnTo>
                <a:lnTo>
                  <a:pt x="401" y="742"/>
                </a:lnTo>
                <a:lnTo>
                  <a:pt x="0" y="319"/>
                </a:lnTo>
                <a:close/>
              </a:path>
            </a:pathLst>
          </a:custGeom>
          <a:noFill/>
          <a:ln w="34925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8" name="Freeform 9"/>
          <p:cNvSpPr>
            <a:spLocks/>
          </p:cNvSpPr>
          <p:nvPr/>
        </p:nvSpPr>
        <p:spPr bwMode="auto">
          <a:xfrm>
            <a:off x="2711450" y="3054350"/>
            <a:ext cx="71438" cy="93663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2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19" name="Freeform 10"/>
          <p:cNvSpPr>
            <a:spLocks/>
          </p:cNvSpPr>
          <p:nvPr/>
        </p:nvSpPr>
        <p:spPr bwMode="auto">
          <a:xfrm>
            <a:off x="4325938" y="2547938"/>
            <a:ext cx="71437" cy="93662"/>
          </a:xfrm>
          <a:custGeom>
            <a:avLst/>
            <a:gdLst>
              <a:gd name="T0" fmla="*/ 2147483647 w 45"/>
              <a:gd name="T1" fmla="*/ 2147483647 h 59"/>
              <a:gd name="T2" fmla="*/ 2147483647 w 45"/>
              <a:gd name="T3" fmla="*/ 0 h 59"/>
              <a:gd name="T4" fmla="*/ 2147483647 w 45"/>
              <a:gd name="T5" fmla="*/ 2147483647 h 59"/>
              <a:gd name="T6" fmla="*/ 2147483647 w 45"/>
              <a:gd name="T7" fmla="*/ 2147483647 h 59"/>
              <a:gd name="T8" fmla="*/ 2147483647 w 45"/>
              <a:gd name="T9" fmla="*/ 2147483647 h 59"/>
              <a:gd name="T10" fmla="*/ 2147483647 w 45"/>
              <a:gd name="T11" fmla="*/ 2147483647 h 59"/>
              <a:gd name="T12" fmla="*/ 2147483647 w 45"/>
              <a:gd name="T13" fmla="*/ 2147483647 h 59"/>
              <a:gd name="T14" fmla="*/ 2147483647 w 45"/>
              <a:gd name="T15" fmla="*/ 2147483647 h 59"/>
              <a:gd name="T16" fmla="*/ 0 w 45"/>
              <a:gd name="T17" fmla="*/ 2147483647 h 59"/>
              <a:gd name="T18" fmla="*/ 0 w 45"/>
              <a:gd name="T19" fmla="*/ 2147483647 h 59"/>
              <a:gd name="T20" fmla="*/ 0 w 45"/>
              <a:gd name="T21" fmla="*/ 2147483647 h 59"/>
              <a:gd name="T22" fmla="*/ 2147483647 w 45"/>
              <a:gd name="T23" fmla="*/ 2147483647 h 59"/>
              <a:gd name="T24" fmla="*/ 2147483647 w 45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"/>
              <a:gd name="T40" fmla="*/ 0 h 59"/>
              <a:gd name="T41" fmla="*/ 45 w 45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" h="59">
                <a:moveTo>
                  <a:pt x="23" y="7"/>
                </a:moveTo>
                <a:lnTo>
                  <a:pt x="37" y="0"/>
                </a:lnTo>
                <a:lnTo>
                  <a:pt x="45" y="7"/>
                </a:lnTo>
                <a:lnTo>
                  <a:pt x="45" y="22"/>
                </a:lnTo>
                <a:lnTo>
                  <a:pt x="45" y="37"/>
                </a:lnTo>
                <a:lnTo>
                  <a:pt x="37" y="52"/>
                </a:lnTo>
                <a:lnTo>
                  <a:pt x="23" y="59"/>
                </a:lnTo>
                <a:lnTo>
                  <a:pt x="8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8" y="7"/>
                </a:lnTo>
                <a:lnTo>
                  <a:pt x="23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0" name="Freeform 11"/>
          <p:cNvSpPr>
            <a:spLocks/>
          </p:cNvSpPr>
          <p:nvPr/>
        </p:nvSpPr>
        <p:spPr bwMode="auto">
          <a:xfrm>
            <a:off x="3336925" y="3736975"/>
            <a:ext cx="69850" cy="93663"/>
          </a:xfrm>
          <a:custGeom>
            <a:avLst/>
            <a:gdLst>
              <a:gd name="T0" fmla="*/ 2147483647 w 44"/>
              <a:gd name="T1" fmla="*/ 2147483647 h 59"/>
              <a:gd name="T2" fmla="*/ 2147483647 w 44"/>
              <a:gd name="T3" fmla="*/ 0 h 59"/>
              <a:gd name="T4" fmla="*/ 2147483647 w 44"/>
              <a:gd name="T5" fmla="*/ 2147483647 h 59"/>
              <a:gd name="T6" fmla="*/ 2147483647 w 44"/>
              <a:gd name="T7" fmla="*/ 2147483647 h 59"/>
              <a:gd name="T8" fmla="*/ 2147483647 w 44"/>
              <a:gd name="T9" fmla="*/ 2147483647 h 59"/>
              <a:gd name="T10" fmla="*/ 2147483647 w 44"/>
              <a:gd name="T11" fmla="*/ 2147483647 h 59"/>
              <a:gd name="T12" fmla="*/ 2147483647 w 44"/>
              <a:gd name="T13" fmla="*/ 2147483647 h 59"/>
              <a:gd name="T14" fmla="*/ 2147483647 w 44"/>
              <a:gd name="T15" fmla="*/ 2147483647 h 59"/>
              <a:gd name="T16" fmla="*/ 0 w 44"/>
              <a:gd name="T17" fmla="*/ 2147483647 h 59"/>
              <a:gd name="T18" fmla="*/ 0 w 44"/>
              <a:gd name="T19" fmla="*/ 2147483647 h 59"/>
              <a:gd name="T20" fmla="*/ 0 w 44"/>
              <a:gd name="T21" fmla="*/ 2147483647 h 59"/>
              <a:gd name="T22" fmla="*/ 2147483647 w 44"/>
              <a:gd name="T23" fmla="*/ 2147483647 h 59"/>
              <a:gd name="T24" fmla="*/ 2147483647 w 44"/>
              <a:gd name="T25" fmla="*/ 2147483647 h 5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4"/>
              <a:gd name="T40" fmla="*/ 0 h 59"/>
              <a:gd name="T41" fmla="*/ 44 w 44"/>
              <a:gd name="T42" fmla="*/ 59 h 5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4" h="59">
                <a:moveTo>
                  <a:pt x="22" y="7"/>
                </a:moveTo>
                <a:lnTo>
                  <a:pt x="37" y="0"/>
                </a:lnTo>
                <a:lnTo>
                  <a:pt x="44" y="7"/>
                </a:lnTo>
                <a:lnTo>
                  <a:pt x="44" y="22"/>
                </a:lnTo>
                <a:lnTo>
                  <a:pt x="44" y="37"/>
                </a:lnTo>
                <a:lnTo>
                  <a:pt x="37" y="52"/>
                </a:lnTo>
                <a:lnTo>
                  <a:pt x="22" y="59"/>
                </a:lnTo>
                <a:lnTo>
                  <a:pt x="7" y="59"/>
                </a:lnTo>
                <a:lnTo>
                  <a:pt x="0" y="52"/>
                </a:lnTo>
                <a:lnTo>
                  <a:pt x="0" y="37"/>
                </a:lnTo>
                <a:lnTo>
                  <a:pt x="0" y="22"/>
                </a:lnTo>
                <a:lnTo>
                  <a:pt x="7" y="7"/>
                </a:lnTo>
                <a:lnTo>
                  <a:pt x="22" y="7"/>
                </a:lnTo>
                <a:close/>
              </a:path>
            </a:pathLst>
          </a:custGeom>
          <a:solidFill>
            <a:srgbClr val="000000"/>
          </a:solidFill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1" name="Freeform 12"/>
          <p:cNvSpPr>
            <a:spLocks/>
          </p:cNvSpPr>
          <p:nvPr/>
        </p:nvSpPr>
        <p:spPr bwMode="auto">
          <a:xfrm>
            <a:off x="2254250" y="1868488"/>
            <a:ext cx="2662238" cy="2574925"/>
          </a:xfrm>
          <a:custGeom>
            <a:avLst/>
            <a:gdLst>
              <a:gd name="T0" fmla="*/ 0 w 1842"/>
              <a:gd name="T1" fmla="*/ 2147483647 h 1847"/>
              <a:gd name="T2" fmla="*/ 2147483647 w 1842"/>
              <a:gd name="T3" fmla="*/ 0 h 1847"/>
              <a:gd name="T4" fmla="*/ 2147483647 w 1842"/>
              <a:gd name="T5" fmla="*/ 2147483647 h 1847"/>
              <a:gd name="T6" fmla="*/ 0 w 1842"/>
              <a:gd name="T7" fmla="*/ 2147483647 h 1847"/>
              <a:gd name="T8" fmla="*/ 0 w 1842"/>
              <a:gd name="T9" fmla="*/ 2147483647 h 184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42"/>
              <a:gd name="T16" fmla="*/ 0 h 1847"/>
              <a:gd name="T17" fmla="*/ 1842 w 1842"/>
              <a:gd name="T18" fmla="*/ 1847 h 1847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42" h="1847">
                <a:moveTo>
                  <a:pt x="0" y="660"/>
                </a:moveTo>
                <a:lnTo>
                  <a:pt x="1842" y="0"/>
                </a:lnTo>
                <a:lnTo>
                  <a:pt x="1842" y="1186"/>
                </a:lnTo>
                <a:lnTo>
                  <a:pt x="0" y="1847"/>
                </a:lnTo>
                <a:lnTo>
                  <a:pt x="0" y="660"/>
                </a:lnTo>
                <a:close/>
              </a:path>
            </a:pathLst>
          </a:custGeom>
          <a:noFill/>
          <a:ln w="11113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2" name="Rectangle 13"/>
          <p:cNvSpPr>
            <a:spLocks noChangeArrowheads="1"/>
          </p:cNvSpPr>
          <p:nvPr/>
        </p:nvSpPr>
        <p:spPr bwMode="auto">
          <a:xfrm>
            <a:off x="4208463" y="2185988"/>
            <a:ext cx="6016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Image</a:t>
            </a:r>
            <a:endParaRPr lang="en-US" sz="2000" b="1">
              <a:latin typeface="Times New Roman" pitchFamily="18" charset="0"/>
            </a:endParaRPr>
          </a:p>
        </p:txBody>
      </p:sp>
      <p:sp>
        <p:nvSpPr>
          <p:cNvPr id="13323" name="Rectangle 14"/>
          <p:cNvSpPr>
            <a:spLocks noChangeArrowheads="1"/>
          </p:cNvSpPr>
          <p:nvPr/>
        </p:nvSpPr>
        <p:spPr bwMode="auto">
          <a:xfrm>
            <a:off x="6424613" y="2205038"/>
            <a:ext cx="563562" cy="233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700">
                <a:solidFill>
                  <a:srgbClr val="000000"/>
                </a:solidFill>
                <a:latin typeface="Helvetica" pitchFamily="34" charset="0"/>
              </a:rPr>
              <a:t>World</a:t>
            </a:r>
            <a:endParaRPr lang="en-US" sz="2000" b="1">
              <a:latin typeface="Times New Roman" pitchFamily="18" charset="0"/>
            </a:endParaRP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562600" y="2527300"/>
            <a:ext cx="1685925" cy="1284288"/>
            <a:chOff x="3978" y="2483"/>
            <a:chExt cx="1062" cy="809"/>
          </a:xfrm>
        </p:grpSpPr>
        <p:sp>
          <p:nvSpPr>
            <p:cNvPr id="13329" name="Freeform 16"/>
            <p:cNvSpPr>
              <a:spLocks/>
            </p:cNvSpPr>
            <p:nvPr/>
          </p:nvSpPr>
          <p:spPr bwMode="auto">
            <a:xfrm>
              <a:off x="3978" y="2802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0" name="Freeform 17"/>
            <p:cNvSpPr>
              <a:spLocks/>
            </p:cNvSpPr>
            <p:nvPr/>
          </p:nvSpPr>
          <p:spPr bwMode="auto">
            <a:xfrm>
              <a:off x="4995" y="2483"/>
              <a:ext cx="45" cy="59"/>
            </a:xfrm>
            <a:custGeom>
              <a:avLst/>
              <a:gdLst>
                <a:gd name="T0" fmla="*/ 22 w 45"/>
                <a:gd name="T1" fmla="*/ 8 h 59"/>
                <a:gd name="T2" fmla="*/ 37 w 45"/>
                <a:gd name="T3" fmla="*/ 0 h 59"/>
                <a:gd name="T4" fmla="*/ 45 w 45"/>
                <a:gd name="T5" fmla="*/ 8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8 h 59"/>
                <a:gd name="T24" fmla="*/ 22 w 45"/>
                <a:gd name="T25" fmla="*/ 8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8"/>
                  </a:lnTo>
                  <a:lnTo>
                    <a:pt x="22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1" name="Freeform 18"/>
            <p:cNvSpPr>
              <a:spLocks/>
            </p:cNvSpPr>
            <p:nvPr/>
          </p:nvSpPr>
          <p:spPr bwMode="auto">
            <a:xfrm>
              <a:off x="4371" y="3232"/>
              <a:ext cx="45" cy="60"/>
            </a:xfrm>
            <a:custGeom>
              <a:avLst/>
              <a:gdLst>
                <a:gd name="T0" fmla="*/ 23 w 45"/>
                <a:gd name="T1" fmla="*/ 8 h 60"/>
                <a:gd name="T2" fmla="*/ 37 w 45"/>
                <a:gd name="T3" fmla="*/ 0 h 60"/>
                <a:gd name="T4" fmla="*/ 45 w 45"/>
                <a:gd name="T5" fmla="*/ 8 h 60"/>
                <a:gd name="T6" fmla="*/ 45 w 45"/>
                <a:gd name="T7" fmla="*/ 22 h 60"/>
                <a:gd name="T8" fmla="*/ 45 w 45"/>
                <a:gd name="T9" fmla="*/ 37 h 60"/>
                <a:gd name="T10" fmla="*/ 37 w 45"/>
                <a:gd name="T11" fmla="*/ 52 h 60"/>
                <a:gd name="T12" fmla="*/ 23 w 45"/>
                <a:gd name="T13" fmla="*/ 60 h 60"/>
                <a:gd name="T14" fmla="*/ 8 w 45"/>
                <a:gd name="T15" fmla="*/ 60 h 60"/>
                <a:gd name="T16" fmla="*/ 0 w 45"/>
                <a:gd name="T17" fmla="*/ 52 h 60"/>
                <a:gd name="T18" fmla="*/ 0 w 45"/>
                <a:gd name="T19" fmla="*/ 37 h 60"/>
                <a:gd name="T20" fmla="*/ 0 w 45"/>
                <a:gd name="T21" fmla="*/ 22 h 60"/>
                <a:gd name="T22" fmla="*/ 8 w 45"/>
                <a:gd name="T23" fmla="*/ 8 h 60"/>
                <a:gd name="T24" fmla="*/ 23 w 45"/>
                <a:gd name="T25" fmla="*/ 8 h 6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60"/>
                <a:gd name="T41" fmla="*/ 45 w 45"/>
                <a:gd name="T42" fmla="*/ 60 h 6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60">
                  <a:moveTo>
                    <a:pt x="23" y="8"/>
                  </a:moveTo>
                  <a:lnTo>
                    <a:pt x="37" y="0"/>
                  </a:lnTo>
                  <a:lnTo>
                    <a:pt x="45" y="8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60"/>
                  </a:lnTo>
                  <a:lnTo>
                    <a:pt x="8" y="60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8"/>
                  </a:lnTo>
                  <a:lnTo>
                    <a:pt x="23" y="8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332" name="Freeform 19"/>
            <p:cNvSpPr>
              <a:spLocks/>
            </p:cNvSpPr>
            <p:nvPr/>
          </p:nvSpPr>
          <p:spPr bwMode="auto">
            <a:xfrm>
              <a:off x="4008" y="2520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325" name="Line 20"/>
          <p:cNvSpPr>
            <a:spLocks noChangeShapeType="1"/>
          </p:cNvSpPr>
          <p:nvPr/>
        </p:nvSpPr>
        <p:spPr bwMode="auto">
          <a:xfrm flipV="1">
            <a:off x="3352800" y="3775075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6" name="Line 21"/>
          <p:cNvSpPr>
            <a:spLocks noChangeShapeType="1"/>
          </p:cNvSpPr>
          <p:nvPr/>
        </p:nvSpPr>
        <p:spPr bwMode="auto">
          <a:xfrm flipV="1">
            <a:off x="2727325" y="3071813"/>
            <a:ext cx="2871788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7" name="Line 22"/>
          <p:cNvSpPr>
            <a:spLocks noChangeShapeType="1"/>
          </p:cNvSpPr>
          <p:nvPr/>
        </p:nvSpPr>
        <p:spPr bwMode="auto">
          <a:xfrm flipV="1">
            <a:off x="4357688" y="2579688"/>
            <a:ext cx="2871787" cy="34925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3328" name="Text Box 23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  <p:graphicFrame>
        <p:nvGraphicFramePr>
          <p:cNvPr id="13314" name="Object 7"/>
          <p:cNvGraphicFramePr>
            <a:graphicFrameLocks noChangeAspect="1"/>
          </p:cNvGraphicFramePr>
          <p:nvPr/>
        </p:nvGraphicFramePr>
        <p:xfrm>
          <a:off x="5233988" y="4406900"/>
          <a:ext cx="3516312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562" name="Equation" r:id="rId3" imgW="1650960" imgH="927000" progId="Equation.3">
                  <p:embed/>
                </p:oleObj>
              </mc:Choice>
              <mc:Fallback>
                <p:oleObj name="Equation" r:id="rId3" imgW="165096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3988" y="4406900"/>
                        <a:ext cx="3516312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114690" name="Picture 2" descr="http://www.cringel.com/files/images/adin-2007-10-13-DSC-8393-cars-street-small-houses-hills-backdrop-christchurch-new-zealand-cringel.co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94" y="1143000"/>
            <a:ext cx="8309073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85476" y="6292334"/>
            <a:ext cx="6186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Near field: object appearance changes as objects translate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133600" y="5943600"/>
            <a:ext cx="0" cy="34873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2294626" y="5105400"/>
            <a:ext cx="1743974" cy="11430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87737" y="773668"/>
            <a:ext cx="6724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Far field: object appearance doesn’t change as objects translate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678630" y="1143000"/>
            <a:ext cx="871987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3678630" y="1143000"/>
            <a:ext cx="1743974" cy="28194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Beyond Pinholes: Radial Distortion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1"/>
            <a:ext cx="5143500" cy="284734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Common in wide-angle lenses or for special applications (e.g., security)</a:t>
            </a:r>
          </a:p>
          <a:p>
            <a:r>
              <a:rPr lang="en-US" dirty="0" smtClean="0"/>
              <a:t>Creates non-linear terms in projection</a:t>
            </a:r>
          </a:p>
          <a:p>
            <a:r>
              <a:rPr lang="en-US" dirty="0" smtClean="0"/>
              <a:t>Usually handled by through solving for non-linear terms and then correcting image</a:t>
            </a:r>
            <a:endParaRPr lang="en-US" dirty="0"/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7547" y="3837946"/>
            <a:ext cx="5295900" cy="2419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1200" y="2209800"/>
            <a:ext cx="3054350" cy="369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-17463" y="6596063"/>
            <a:ext cx="1998663" cy="2619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050" dirty="0"/>
              <a:t>Image from Martin </a:t>
            </a:r>
            <a:r>
              <a:rPr lang="en-US" sz="1050" dirty="0" err="1"/>
              <a:t>Habbecke</a:t>
            </a:r>
            <a:endParaRPr lang="en-US" sz="1050" dirty="0"/>
          </a:p>
        </p:txBody>
      </p:sp>
      <p:sp>
        <p:nvSpPr>
          <p:cNvPr id="56326" name="TextBox 7"/>
          <p:cNvSpPr txBox="1">
            <a:spLocks noChangeArrowheads="1"/>
          </p:cNvSpPr>
          <p:nvPr/>
        </p:nvSpPr>
        <p:spPr bwMode="auto">
          <a:xfrm>
            <a:off x="6019800" y="5943600"/>
            <a:ext cx="26130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Corrected Barrel Distortion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Things to remember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609600" y="1143000"/>
            <a:ext cx="43434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normAutofit lnSpcReduction="10000"/>
          </a:bodyPr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Vanishing points and vanishing lines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>
                <a:latin typeface="+mn-lt"/>
              </a:rPr>
              <a:t>Pinhole camera model and camera projection </a:t>
            </a:r>
            <a:r>
              <a:rPr lang="en-US" sz="3200" dirty="0" smtClean="0">
                <a:latin typeface="+mn-lt"/>
              </a:rPr>
              <a:t>matrix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3200" dirty="0" smtClean="0">
                <a:latin typeface="+mn-lt"/>
              </a:rPr>
              <a:t>Homogeneous coordinates</a:t>
            </a: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 smtClean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  <a:defRPr/>
            </a:pPr>
            <a:endParaRPr lang="en-US" sz="3200" dirty="0">
              <a:latin typeface="+mn-lt"/>
            </a:endParaRPr>
          </a:p>
        </p:txBody>
      </p:sp>
      <p:grpSp>
        <p:nvGrpSpPr>
          <p:cNvPr id="2" name="Group 36"/>
          <p:cNvGrpSpPr>
            <a:grpSpLocks/>
          </p:cNvGrpSpPr>
          <p:nvPr/>
        </p:nvGrpSpPr>
        <p:grpSpPr bwMode="auto">
          <a:xfrm>
            <a:off x="4722813" y="609600"/>
            <a:ext cx="4116387" cy="1862138"/>
            <a:chOff x="-28575" y="1676401"/>
            <a:chExt cx="9296400" cy="4754564"/>
          </a:xfrm>
        </p:grpSpPr>
        <p:graphicFrame>
          <p:nvGraphicFramePr>
            <p:cNvPr id="14339" name="Object 5"/>
            <p:cNvGraphicFramePr>
              <a:graphicFrameLocks noChangeAspect="1"/>
            </p:cNvGraphicFramePr>
            <p:nvPr/>
          </p:nvGraphicFramePr>
          <p:xfrm>
            <a:off x="1743075" y="2590800"/>
            <a:ext cx="4962525" cy="37211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1650" name="Photo Editor Photo" r:id="rId4" imgW="9752381" imgH="7314286" progId="MSPhotoEd.3">
                    <p:embed/>
                  </p:oleObj>
                </mc:Choice>
                <mc:Fallback>
                  <p:oleObj name="Photo Editor Photo" r:id="rId4" imgW="9752381" imgH="7314286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43075" y="2590800"/>
                          <a:ext cx="4962525" cy="372110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345" name="Line 3"/>
            <p:cNvSpPr>
              <a:spLocks noChangeShapeType="1"/>
            </p:cNvSpPr>
            <p:nvPr/>
          </p:nvSpPr>
          <p:spPr bwMode="auto">
            <a:xfrm flipH="1">
              <a:off x="76200" y="3200400"/>
              <a:ext cx="5029200" cy="12954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6" name="Line 4"/>
            <p:cNvSpPr>
              <a:spLocks noChangeShapeType="1"/>
            </p:cNvSpPr>
            <p:nvPr/>
          </p:nvSpPr>
          <p:spPr bwMode="auto">
            <a:xfrm flipH="1" flipV="1">
              <a:off x="76200" y="4495800"/>
              <a:ext cx="3962400" cy="990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7" name="Line 5"/>
            <p:cNvSpPr>
              <a:spLocks noChangeShapeType="1"/>
            </p:cNvSpPr>
            <p:nvPr/>
          </p:nvSpPr>
          <p:spPr bwMode="auto">
            <a:xfrm flipH="1">
              <a:off x="76200" y="4114800"/>
              <a:ext cx="4038600" cy="3810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8" name="Line 6"/>
            <p:cNvSpPr>
              <a:spLocks noChangeShapeType="1"/>
            </p:cNvSpPr>
            <p:nvPr/>
          </p:nvSpPr>
          <p:spPr bwMode="auto">
            <a:xfrm>
              <a:off x="76200" y="4495800"/>
              <a:ext cx="4419600" cy="3048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49" name="Line 7"/>
            <p:cNvSpPr>
              <a:spLocks noChangeShapeType="1"/>
            </p:cNvSpPr>
            <p:nvPr/>
          </p:nvSpPr>
          <p:spPr bwMode="auto">
            <a:xfrm flipV="1">
              <a:off x="76200" y="4267200"/>
              <a:ext cx="4419600" cy="228600"/>
            </a:xfrm>
            <a:prstGeom prst="line">
              <a:avLst/>
            </a:prstGeom>
            <a:noFill/>
            <a:ln w="28575">
              <a:solidFill>
                <a:srgbClr val="FFCC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0" name="Line 8"/>
            <p:cNvSpPr>
              <a:spLocks noChangeShapeType="1"/>
            </p:cNvSpPr>
            <p:nvPr/>
          </p:nvSpPr>
          <p:spPr bwMode="auto">
            <a:xfrm flipV="1">
              <a:off x="4800600" y="46482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1" name="Line 9"/>
            <p:cNvSpPr>
              <a:spLocks noChangeShapeType="1"/>
            </p:cNvSpPr>
            <p:nvPr/>
          </p:nvSpPr>
          <p:spPr bwMode="auto">
            <a:xfrm>
              <a:off x="4800600" y="3581400"/>
              <a:ext cx="4267200" cy="685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2" name="Line 10"/>
            <p:cNvSpPr>
              <a:spLocks noChangeShapeType="1"/>
            </p:cNvSpPr>
            <p:nvPr/>
          </p:nvSpPr>
          <p:spPr bwMode="auto">
            <a:xfrm>
              <a:off x="4800600" y="4343400"/>
              <a:ext cx="4267200" cy="762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3" name="Line 11"/>
            <p:cNvSpPr>
              <a:spLocks noChangeShapeType="1"/>
            </p:cNvSpPr>
            <p:nvPr/>
          </p:nvSpPr>
          <p:spPr bwMode="auto">
            <a:xfrm flipV="1">
              <a:off x="4800600" y="4572000"/>
              <a:ext cx="4267200" cy="5334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54" name="Line 12"/>
            <p:cNvSpPr>
              <a:spLocks noChangeShapeType="1"/>
            </p:cNvSpPr>
            <p:nvPr/>
          </p:nvSpPr>
          <p:spPr bwMode="auto">
            <a:xfrm>
              <a:off x="4800600" y="4038600"/>
              <a:ext cx="4267200" cy="304800"/>
            </a:xfrm>
            <a:prstGeom prst="line">
              <a:avLst/>
            </a:prstGeom>
            <a:noFill/>
            <a:ln w="28575">
              <a:solidFill>
                <a:srgbClr val="CC99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7058025" y="4953002"/>
              <a:ext cx="1857375" cy="1477963"/>
              <a:chOff x="4446" y="3120"/>
              <a:chExt cx="1170" cy="931"/>
            </a:xfrm>
          </p:grpSpPr>
          <p:sp>
            <p:nvSpPr>
              <p:cNvPr id="14374" name="Text Box 14"/>
              <p:cNvSpPr txBox="1">
                <a:spLocks noChangeArrowheads="1"/>
              </p:cNvSpPr>
              <p:nvPr/>
            </p:nvSpPr>
            <p:spPr bwMode="auto">
              <a:xfrm>
                <a:off x="4446" y="3408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5" name="Line 15"/>
              <p:cNvSpPr>
                <a:spLocks noChangeShapeType="1"/>
              </p:cNvSpPr>
              <p:nvPr/>
            </p:nvSpPr>
            <p:spPr bwMode="auto">
              <a:xfrm flipV="1">
                <a:off x="4848" y="3120"/>
                <a:ext cx="768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6" name="Line 16"/>
            <p:cNvSpPr>
              <a:spLocks noChangeShapeType="1"/>
            </p:cNvSpPr>
            <p:nvPr/>
          </p:nvSpPr>
          <p:spPr bwMode="auto">
            <a:xfrm>
              <a:off x="0" y="4495800"/>
              <a:ext cx="9144000" cy="0"/>
            </a:xfrm>
            <a:prstGeom prst="line">
              <a:avLst/>
            </a:prstGeom>
            <a:noFill/>
            <a:ln w="57150">
              <a:solidFill>
                <a:srgbClr val="00FFFF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0" y="2743200"/>
              <a:ext cx="1828800" cy="1600200"/>
              <a:chOff x="0" y="1728"/>
              <a:chExt cx="1152" cy="1008"/>
            </a:xfrm>
          </p:grpSpPr>
          <p:sp>
            <p:nvSpPr>
              <p:cNvPr id="14372" name="Text Box 18"/>
              <p:cNvSpPr txBox="1">
                <a:spLocks noChangeArrowheads="1"/>
              </p:cNvSpPr>
              <p:nvPr/>
            </p:nvSpPr>
            <p:spPr bwMode="auto">
              <a:xfrm>
                <a:off x="0" y="1728"/>
                <a:ext cx="1152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333399"/>
                    </a:solidFill>
                    <a:latin typeface="Tahoma" pitchFamily="34" charset="0"/>
                  </a:rPr>
                  <a:t> </a:t>
                </a:r>
                <a:r>
                  <a:rPr lang="en-US" sz="1000" b="1">
                    <a:solidFill>
                      <a:schemeClr val="hlink"/>
                    </a:solidFill>
                    <a:latin typeface="Tahoma" pitchFamily="34" charset="0"/>
                  </a:rPr>
                  <a:t>line</a:t>
                </a:r>
              </a:p>
            </p:txBody>
          </p:sp>
          <p:sp>
            <p:nvSpPr>
              <p:cNvPr id="14373" name="Line 19"/>
              <p:cNvSpPr>
                <a:spLocks noChangeShapeType="1"/>
              </p:cNvSpPr>
              <p:nvPr/>
            </p:nvSpPr>
            <p:spPr bwMode="auto">
              <a:xfrm>
                <a:off x="528" y="2208"/>
                <a:ext cx="192" cy="528"/>
              </a:xfrm>
              <a:prstGeom prst="line">
                <a:avLst/>
              </a:prstGeom>
              <a:noFill/>
              <a:ln w="38100">
                <a:solidFill>
                  <a:schemeClr val="hlink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-28575" y="4451351"/>
              <a:ext cx="1843088" cy="1843088"/>
              <a:chOff x="-18" y="2804"/>
              <a:chExt cx="1161" cy="1161"/>
            </a:xfrm>
          </p:grpSpPr>
          <p:sp>
            <p:nvSpPr>
              <p:cNvPr id="14369" name="Oval 21"/>
              <p:cNvSpPr>
                <a:spLocks noChangeAspect="1" noChangeArrowheads="1"/>
              </p:cNvSpPr>
              <p:nvPr/>
            </p:nvSpPr>
            <p:spPr bwMode="auto">
              <a:xfrm>
                <a:off x="28" y="2804"/>
                <a:ext cx="63" cy="63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99000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sz="1000"/>
              </a:p>
            </p:txBody>
          </p:sp>
          <p:sp>
            <p:nvSpPr>
              <p:cNvPr id="14370" name="Text Box 22"/>
              <p:cNvSpPr txBox="1">
                <a:spLocks noChangeArrowheads="1"/>
              </p:cNvSpPr>
              <p:nvPr/>
            </p:nvSpPr>
            <p:spPr bwMode="auto">
              <a:xfrm>
                <a:off x="-18" y="3322"/>
                <a:ext cx="1161" cy="64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</p:txBody>
          </p:sp>
          <p:sp>
            <p:nvSpPr>
              <p:cNvPr id="14371" name="Line 23"/>
              <p:cNvSpPr>
                <a:spLocks noChangeShapeType="1"/>
              </p:cNvSpPr>
              <p:nvPr/>
            </p:nvSpPr>
            <p:spPr bwMode="auto">
              <a:xfrm flipH="1" flipV="1">
                <a:off x="96" y="2928"/>
                <a:ext cx="240" cy="43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  <p:sp>
          <p:nvSpPr>
            <p:cNvPr id="14359" name="Line 24"/>
            <p:cNvSpPr>
              <a:spLocks noChangeShapeType="1"/>
            </p:cNvSpPr>
            <p:nvPr/>
          </p:nvSpPr>
          <p:spPr bwMode="auto">
            <a:xfrm flipV="1">
              <a:off x="2438400" y="1981200"/>
              <a:ext cx="0" cy="3124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0" name="Line 25"/>
            <p:cNvSpPr>
              <a:spLocks noChangeShapeType="1"/>
            </p:cNvSpPr>
            <p:nvPr/>
          </p:nvSpPr>
          <p:spPr bwMode="auto">
            <a:xfrm flipV="1">
              <a:off x="2805113" y="1981200"/>
              <a:ext cx="0" cy="3200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1" name="Line 26"/>
            <p:cNvSpPr>
              <a:spLocks noChangeShapeType="1"/>
            </p:cNvSpPr>
            <p:nvPr/>
          </p:nvSpPr>
          <p:spPr bwMode="auto">
            <a:xfrm flipV="1">
              <a:off x="3325813" y="1981200"/>
              <a:ext cx="0" cy="33528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2" name="Line 27"/>
            <p:cNvSpPr>
              <a:spLocks noChangeShapeType="1"/>
            </p:cNvSpPr>
            <p:nvPr/>
          </p:nvSpPr>
          <p:spPr bwMode="auto">
            <a:xfrm flipV="1">
              <a:off x="4114800" y="1981200"/>
              <a:ext cx="0" cy="35052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3" name="Line 28"/>
            <p:cNvSpPr>
              <a:spLocks noChangeShapeType="1"/>
            </p:cNvSpPr>
            <p:nvPr/>
          </p:nvSpPr>
          <p:spPr bwMode="auto">
            <a:xfrm flipV="1">
              <a:off x="4724400" y="1981200"/>
              <a:ext cx="0" cy="34290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4" name="Line 29"/>
            <p:cNvSpPr>
              <a:spLocks noChangeShapeType="1"/>
            </p:cNvSpPr>
            <p:nvPr/>
          </p:nvSpPr>
          <p:spPr bwMode="auto">
            <a:xfrm flipV="1">
              <a:off x="5943600" y="1981200"/>
              <a:ext cx="0" cy="32766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14365" name="Line 30"/>
            <p:cNvSpPr>
              <a:spLocks noChangeShapeType="1"/>
            </p:cNvSpPr>
            <p:nvPr/>
          </p:nvSpPr>
          <p:spPr bwMode="auto">
            <a:xfrm flipV="1">
              <a:off x="5181600" y="1981200"/>
              <a:ext cx="0" cy="2057400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</p:spPr>
          <p:txBody>
            <a:bodyPr wrap="none"/>
            <a:lstStyle/>
            <a:p>
              <a:endParaRPr lang="en-US"/>
            </a:p>
          </p:txBody>
        </p: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6172200" y="1676401"/>
              <a:ext cx="3095625" cy="1414463"/>
              <a:chOff x="4011" y="1248"/>
              <a:chExt cx="1950" cy="891"/>
            </a:xfrm>
          </p:grpSpPr>
          <p:sp>
            <p:nvSpPr>
              <p:cNvPr id="14367" name="Text Box 32"/>
              <p:cNvSpPr txBox="1">
                <a:spLocks noChangeArrowheads="1"/>
              </p:cNvSpPr>
              <p:nvPr/>
            </p:nvSpPr>
            <p:spPr bwMode="auto">
              <a:xfrm>
                <a:off x="4011" y="1248"/>
                <a:ext cx="1950" cy="8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Vertical vanishing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 point</a:t>
                </a:r>
              </a:p>
              <a:p>
                <a:pPr algn="ctr"/>
                <a:r>
                  <a:rPr lang="en-US" sz="1000" b="1">
                    <a:solidFill>
                      <a:srgbClr val="FF6600"/>
                    </a:solidFill>
                    <a:latin typeface="Tahoma" pitchFamily="34" charset="0"/>
                  </a:rPr>
                  <a:t>(at infinity)</a:t>
                </a:r>
              </a:p>
            </p:txBody>
          </p:sp>
          <p:sp>
            <p:nvSpPr>
              <p:cNvPr id="14368" name="Line 33"/>
              <p:cNvSpPr>
                <a:spLocks noChangeShapeType="1"/>
              </p:cNvSpPr>
              <p:nvPr/>
            </p:nvSpPr>
            <p:spPr bwMode="auto">
              <a:xfrm flipH="1" flipV="1">
                <a:off x="4080" y="1248"/>
                <a:ext cx="0" cy="2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 wrap="none"/>
              <a:lstStyle/>
              <a:p>
                <a:endParaRPr lang="en-US"/>
              </a:p>
            </p:txBody>
          </p:sp>
        </p:grpSp>
      </p:grpSp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81600" y="2982913"/>
            <a:ext cx="34226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3253" name="Object 3"/>
          <p:cNvGraphicFramePr>
            <a:graphicFrameLocks noChangeAspect="1"/>
          </p:cNvGraphicFramePr>
          <p:nvPr/>
        </p:nvGraphicFramePr>
        <p:xfrm>
          <a:off x="5638800" y="4267200"/>
          <a:ext cx="2362200" cy="54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51" name="Equation" r:id="rId7" imgW="939600" imgH="215640" progId="Equation.3">
                  <p:embed/>
                </p:oleObj>
              </mc:Choice>
              <mc:Fallback>
                <p:oleObj name="Equation" r:id="rId7" imgW="939600" imgH="21564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8800" y="4267200"/>
                        <a:ext cx="2362200" cy="5429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" name="Picture 3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791200" y="5029200"/>
            <a:ext cx="1843088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Next class</a:t>
            </a:r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Applications of camera model and projective geometry</a:t>
            </a:r>
          </a:p>
          <a:p>
            <a:pPr lvl="1" eaLnBrk="1" hangingPunct="1"/>
            <a:r>
              <a:rPr lang="en-US" dirty="0" smtClean="0"/>
              <a:t>Recovering the camera intrinsic and extrinsic parameters from an image</a:t>
            </a:r>
          </a:p>
          <a:p>
            <a:pPr lvl="1" eaLnBrk="1" hangingPunct="1"/>
            <a:r>
              <a:rPr lang="en-US" dirty="0" smtClean="0"/>
              <a:t>Recovering size in the world</a:t>
            </a:r>
          </a:p>
          <a:p>
            <a:pPr lvl="1" eaLnBrk="1" hangingPunct="1"/>
            <a:r>
              <a:rPr lang="en-US" dirty="0" smtClean="0"/>
              <a:t>Projecting from one plane to another</a:t>
            </a:r>
          </a:p>
          <a:p>
            <a:pPr lvl="1" eaLnBrk="1" hangingPunct="1"/>
            <a:endParaRPr lang="en-US" dirty="0" smtClean="0"/>
          </a:p>
          <a:p>
            <a:pPr lvl="1" eaLnBrk="1" hangingPunct="1"/>
            <a:endParaRPr lang="en-US" dirty="0" smtClean="0"/>
          </a:p>
          <a:p>
            <a:pPr eaLnBrk="1" hangingPunct="1"/>
            <a:endParaRPr lang="en-US" dirty="0" smtClean="0"/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notes </a:t>
            </a:r>
            <a:r>
              <a:rPr lang="en-US" dirty="0" smtClean="0"/>
              <a:t>on registration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Thin-plate splines: combines global affine warp with smooth local deformation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38" y="2209800"/>
            <a:ext cx="8088086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9438" y="3314700"/>
            <a:ext cx="36942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 of predicted vs. actual position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469638" y="28575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6279638" y="2933700"/>
            <a:ext cx="457200" cy="457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716119" y="3358634"/>
            <a:ext cx="35060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Smoothness cost for local warps</a:t>
            </a:r>
            <a:endParaRPr lang="en-US" dirty="0"/>
          </a:p>
        </p:txBody>
      </p:sp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329" y="4571999"/>
            <a:ext cx="38195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048000" y="5562600"/>
            <a:ext cx="1334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Affine warp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3962400" y="5029200"/>
            <a:ext cx="420261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612307" y="5530334"/>
            <a:ext cx="30404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Local deformation according to distance from control points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5612307" y="5029200"/>
            <a:ext cx="483555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1066800" y="3962400"/>
            <a:ext cx="7212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 closed form solution for parameter estimation and warping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52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87" y="427037"/>
            <a:ext cx="8229600" cy="5135563"/>
          </a:xfrm>
        </p:spPr>
        <p:txBody>
          <a:bodyPr/>
          <a:lstStyle/>
          <a:p>
            <a:r>
              <a:rPr lang="en-US" sz="2800" dirty="0"/>
              <a:t>Robust non-rigid point matching: </a:t>
            </a:r>
            <a:r>
              <a:rPr lang="en-US" sz="2800" dirty="0">
                <a:hlinkClick r:id="rId2"/>
              </a:rPr>
              <a:t>http://noodle.med.yale.edu/~chui/tps-rpm.html</a:t>
            </a:r>
            <a:r>
              <a:rPr lang="en-US" sz="2800" dirty="0"/>
              <a:t> (includes code, demo, </a:t>
            </a:r>
            <a:r>
              <a:rPr lang="en-US" sz="2800" dirty="0">
                <a:hlinkClick r:id="rId3"/>
              </a:rPr>
              <a:t>paper</a:t>
            </a:r>
            <a:r>
              <a:rPr lang="en-US" sz="2800" dirty="0" smtClean="0"/>
              <a:t>)</a:t>
            </a:r>
          </a:p>
          <a:p>
            <a:pPr lvl="1"/>
            <a:r>
              <a:rPr lang="en-US" sz="2400" dirty="0" smtClean="0"/>
              <a:t>Thin-plate spline registration with robustness to outliers</a:t>
            </a:r>
            <a:endParaRPr lang="en-US" sz="2400" dirty="0"/>
          </a:p>
          <a:p>
            <a:endParaRPr lang="en-US" dirty="0"/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50" y="2476500"/>
            <a:ext cx="7762875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16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Next two classes: Single-view Geometry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2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defRPr/>
            </a:pPr>
            <a:endParaRPr lang="en-US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en-US" dirty="0" smtClean="0"/>
              <a:t>	Mapping between image and world coordinates</a:t>
            </a:r>
          </a:p>
          <a:p>
            <a:pPr lvl="1" eaLnBrk="1" hangingPunct="1">
              <a:defRPr/>
            </a:pPr>
            <a:r>
              <a:rPr lang="en-US" dirty="0" smtClean="0"/>
              <a:t>Pinhole camera model</a:t>
            </a:r>
          </a:p>
          <a:p>
            <a:pPr lvl="1" eaLnBrk="1" hangingPunct="1">
              <a:defRPr/>
            </a:pPr>
            <a:r>
              <a:rPr lang="en-US" dirty="0" smtClean="0"/>
              <a:t>Projective geometry</a:t>
            </a:r>
          </a:p>
          <a:p>
            <a:pPr lvl="2" eaLnBrk="1" hangingPunct="1">
              <a:defRPr/>
            </a:pPr>
            <a:r>
              <a:rPr lang="en-US" dirty="0" smtClean="0"/>
              <a:t>Vanishing points and lines</a:t>
            </a:r>
          </a:p>
          <a:p>
            <a:pPr lvl="1" eaLnBrk="1" hangingPunct="1">
              <a:defRPr/>
            </a:pPr>
            <a:r>
              <a:rPr lang="en-US" dirty="0" smtClean="0"/>
              <a:t>Projection matrix</a:t>
            </a:r>
          </a:p>
          <a:p>
            <a:pPr lvl="1"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24112</TotalTime>
  <Words>1626</Words>
  <Application>Microsoft Office PowerPoint</Application>
  <PresentationFormat>On-screen Show (4:3)</PresentationFormat>
  <Paragraphs>384</Paragraphs>
  <Slides>57</Slides>
  <Notes>14</Notes>
  <HiddenSlides>2</HiddenSlides>
  <MMClips>2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57</vt:i4>
      </vt:variant>
    </vt:vector>
  </HeadingPairs>
  <TitlesOfParts>
    <vt:vector size="70" baseType="lpstr">
      <vt:lpstr>Arial</vt:lpstr>
      <vt:lpstr>Calibri</vt:lpstr>
      <vt:lpstr>Comic Sans MS</vt:lpstr>
      <vt:lpstr>EngraversGothic BT Regular</vt:lpstr>
      <vt:lpstr>Helvetica</vt:lpstr>
      <vt:lpstr>Palatino Linotype</vt:lpstr>
      <vt:lpstr>Symbol</vt:lpstr>
      <vt:lpstr>Tahoma</vt:lpstr>
      <vt:lpstr>Times New Roman</vt:lpstr>
      <vt:lpstr>Wingdings</vt:lpstr>
      <vt:lpstr>Office Theme</vt:lpstr>
      <vt:lpstr>Photo Editor Photo</vt:lpstr>
      <vt:lpstr>Equation</vt:lpstr>
      <vt:lpstr>Projective Geometry and  Camera Models</vt:lpstr>
      <vt:lpstr>HWs</vt:lpstr>
      <vt:lpstr>Top edge methods</vt:lpstr>
      <vt:lpstr>Top edge methods</vt:lpstr>
      <vt:lpstr>Think about your final projects</vt:lpstr>
      <vt:lpstr>Last notes on registration</vt:lpstr>
      <vt:lpstr>PowerPoint Presentation</vt:lpstr>
      <vt:lpstr>Next two classes: Single-view Geometry</vt:lpstr>
      <vt:lpstr>Today’s class</vt:lpstr>
      <vt:lpstr>Image formation</vt:lpstr>
      <vt:lpstr>Pinhole camera</vt:lpstr>
      <vt:lpstr>Pinhole camera</vt:lpstr>
      <vt:lpstr>Camera obscura: the pre-camera</vt:lpstr>
      <vt:lpstr>Camera Obscura used for Tracing</vt:lpstr>
      <vt:lpstr>First Photograph</vt:lpstr>
      <vt:lpstr>Dimensionality Reduction Machine (3D to 2D)</vt:lpstr>
      <vt:lpstr>Projection can be tricky…</vt:lpstr>
      <vt:lpstr>Projection can be tricky…</vt:lpstr>
      <vt:lpstr>Projective Geometry</vt:lpstr>
      <vt:lpstr>Length is not preserved</vt:lpstr>
      <vt:lpstr>Projective Geometry</vt:lpstr>
      <vt:lpstr>Projective Geometry</vt:lpstr>
      <vt:lpstr>Vanishing points and lines</vt:lpstr>
      <vt:lpstr>Vanishing points and lines</vt:lpstr>
      <vt:lpstr>Vanishing points and lines</vt:lpstr>
      <vt:lpstr>Vanishing points and lines</vt:lpstr>
      <vt:lpstr>Note on estimating vanishing points</vt:lpstr>
      <vt:lpstr>Vanishing objects</vt:lpstr>
      <vt:lpstr>Projection: world coordinatesimage coordinates</vt:lpstr>
      <vt:lpstr>Homogeneous coordinates</vt:lpstr>
      <vt:lpstr>Homogeneous coordinates</vt:lpstr>
      <vt:lpstr>Basic geometry in homogeneous coordinates</vt:lpstr>
      <vt:lpstr>Another problem solved by homogeneous coordinates</vt:lpstr>
      <vt:lpstr>PowerPoint Presentation</vt:lpstr>
      <vt:lpstr>Interlude: 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When have I used this stuff?</vt:lpstr>
      <vt:lpstr>Pinhole Camera Model</vt:lpstr>
      <vt:lpstr>PowerPoint Presentation</vt:lpstr>
      <vt:lpstr>Remove assumption: known optical center</vt:lpstr>
      <vt:lpstr>Remove assumption: square pixels</vt:lpstr>
      <vt:lpstr>Remove assumption: non-skewed pixels</vt:lpstr>
      <vt:lpstr>Oriented and Translated Camera</vt:lpstr>
      <vt:lpstr>Allow camera translation</vt:lpstr>
      <vt:lpstr>3D Rotation of Points</vt:lpstr>
      <vt:lpstr>Allow camera rotation</vt:lpstr>
      <vt:lpstr>Degrees of freedom</vt:lpstr>
      <vt:lpstr>Vanishing Point = Projection from Infinity</vt:lpstr>
      <vt:lpstr>Orthographic Projection</vt:lpstr>
      <vt:lpstr>Scaled Orthographic Projection</vt:lpstr>
      <vt:lpstr>Example</vt:lpstr>
      <vt:lpstr>Beyond Pinholes: Radial Distortion</vt:lpstr>
      <vt:lpstr>Things to remember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</cp:lastModifiedBy>
  <cp:revision>80</cp:revision>
  <dcterms:created xsi:type="dcterms:W3CDTF">2009-12-16T02:55:56Z</dcterms:created>
  <dcterms:modified xsi:type="dcterms:W3CDTF">2015-02-24T16:12:55Z</dcterms:modified>
</cp:coreProperties>
</file>