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25" r:id="rId2"/>
    <p:sldId id="823" r:id="rId3"/>
    <p:sldId id="820" r:id="rId4"/>
    <p:sldId id="778" r:id="rId5"/>
    <p:sldId id="779" r:id="rId6"/>
    <p:sldId id="784" r:id="rId7"/>
    <p:sldId id="785" r:id="rId8"/>
    <p:sldId id="796" r:id="rId9"/>
    <p:sldId id="797" r:id="rId10"/>
    <p:sldId id="798" r:id="rId11"/>
    <p:sldId id="799" r:id="rId12"/>
    <p:sldId id="800" r:id="rId13"/>
    <p:sldId id="786" r:id="rId14"/>
    <p:sldId id="787" r:id="rId15"/>
    <p:sldId id="789" r:id="rId16"/>
    <p:sldId id="790" r:id="rId17"/>
    <p:sldId id="791" r:id="rId18"/>
    <p:sldId id="794" r:id="rId19"/>
    <p:sldId id="793" r:id="rId20"/>
    <p:sldId id="795" r:id="rId21"/>
    <p:sldId id="826" r:id="rId22"/>
    <p:sldId id="827" r:id="rId23"/>
    <p:sldId id="802" r:id="rId24"/>
    <p:sldId id="804" r:id="rId25"/>
    <p:sldId id="782" r:id="rId26"/>
    <p:sldId id="774" r:id="rId27"/>
    <p:sldId id="828" r:id="rId28"/>
    <p:sldId id="829" r:id="rId29"/>
    <p:sldId id="830" r:id="rId30"/>
    <p:sldId id="819" r:id="rId31"/>
    <p:sldId id="737" r:id="rId32"/>
    <p:sldId id="739" r:id="rId33"/>
    <p:sldId id="740" r:id="rId34"/>
    <p:sldId id="742" r:id="rId35"/>
    <p:sldId id="743" r:id="rId36"/>
    <p:sldId id="807" r:id="rId37"/>
    <p:sldId id="814" r:id="rId38"/>
    <p:sldId id="811" r:id="rId39"/>
    <p:sldId id="816" r:id="rId40"/>
    <p:sldId id="817" r:id="rId41"/>
    <p:sldId id="815" r:id="rId42"/>
    <p:sldId id="825" r:id="rId43"/>
    <p:sldId id="810" r:id="rId44"/>
    <p:sldId id="812" r:id="rId45"/>
    <p:sldId id="813" r:id="rId46"/>
    <p:sldId id="808" r:id="rId47"/>
    <p:sldId id="809" r:id="rId48"/>
    <p:sldId id="731" r:id="rId49"/>
    <p:sldId id="821" r:id="rId50"/>
    <p:sldId id="822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88980" autoAdjust="0"/>
  </p:normalViewPr>
  <p:slideViewPr>
    <p:cSldViewPr>
      <p:cViewPr varScale="1">
        <p:scale>
          <a:sx n="53" d="100"/>
          <a:sy n="53" d="100"/>
        </p:scale>
        <p:origin x="4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3" Type="http://schemas.openxmlformats.org/officeDocument/2006/relationships/slide" Target="slides/slide14.xml"/><Relationship Id="rId7" Type="http://schemas.openxmlformats.org/officeDocument/2006/relationships/slide" Target="slides/slide2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Relationship Id="rId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66E5E9-8DE6-4E0D-A81A-D449DB5D1FB9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699F9E-B930-4799-B5D8-890C3913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0613-3F11-4C34-969B-8E902D712F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205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69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03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61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23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04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858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DDA45-8651-4022-A741-5F0C71A2517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Suppose M = vv^T .  What are the eigenvectors and eigenvalues?  Start by considering Mv</a:t>
            </a:r>
          </a:p>
        </p:txBody>
      </p:sp>
    </p:spTree>
    <p:extLst>
      <p:ext uri="{BB962C8B-B14F-4D97-AF65-F5344CB8AC3E}">
        <p14:creationId xmlns:p14="http://schemas.microsoft.com/office/powerpoint/2010/main" val="3574295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781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939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7C29-1D7F-4880-9E17-221BC053D6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893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64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1620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9166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88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47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C3B1AF-C5FA-4B17-9E34-15FD80A0076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94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0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22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0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2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3840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616BF-14A3-41DE-986C-29E0D09C6630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712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01849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58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Brightness constancy equation is equivalent to minimizing the squared error of I(t) and I(t+1)</a:t>
            </a:r>
          </a:p>
        </p:txBody>
      </p:sp>
    </p:spTree>
    <p:extLst>
      <p:ext uri="{BB962C8B-B14F-4D97-AF65-F5344CB8AC3E}">
        <p14:creationId xmlns:p14="http://schemas.microsoft.com/office/powerpoint/2010/main" val="291485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  <p:extLst>
      <p:ext uri="{BB962C8B-B14F-4D97-AF65-F5344CB8AC3E}">
        <p14:creationId xmlns:p14="http://schemas.microsoft.com/office/powerpoint/2010/main" val="39822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11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E722-711A-41F4-8A09-2FFA814DCAD9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2E8-E452-4248-9A3F-92F7EB1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D515-D446-4030-9596-3FF2EA70BF50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8FF-D307-4375-86F8-FF76FDAA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68AD-DCC1-4A99-BD1A-560C4AB67392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5F74-F68D-45AB-8B59-AB60EFAA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4511-5698-494C-B205-62330BC66866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2559-03C7-4139-AF48-763962DC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17B7-574D-404D-A672-CB995BD32BFA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83E-D14E-4694-943E-9A29E323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C973-143B-4129-A22E-C2056EB9CAE8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A7F1-61F1-4576-BC52-B5ACAB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D368-BDDD-4ECD-8416-AAEA6F2BFE76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8E95-D9F9-4816-8AF2-E59EA7B1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8F26-28B6-494D-A028-BA98D0201D83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FD9F-A1BD-4F06-BF37-E5F3DEA5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91CD-38D9-4226-92AE-2B3AF3D2097E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3EC-2EE0-4D5B-B43D-EF246BF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18C6-39A7-410A-99B8-02C87980D510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B1E-B6AE-4EBD-BB1D-818D4A9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233A-0ABC-46B4-8D6D-B6BDDD8CC3FB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3977-D676-4ED7-9933-9A5F5EB3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8D46E-C2B8-46B8-A6BC-7C387C00630D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91E06-FBE1-47C9-845B-68CBED1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.xml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clemson.edu/~stb/klt/shi-tomasi-good-features-cvpr199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.clemson.edu/~stb/klt/shi-tomasi-good-features-cvpr199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3/lucas_bruce_d_1981_1/lucas_bruce_d_1981_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cs.berkeley.edu/~brox/pub/brox_cvpr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.cmu.edu/pub_files/pub3/lucas_bruce_d_1981_1/lucas_bruce_d_1981_1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png"/><Relationship Id="rId18" Type="http://schemas.openxmlformats.org/officeDocument/2006/relationships/oleObject" Target="../embeddings/oleObject5.bin"/><Relationship Id="rId3" Type="http://schemas.openxmlformats.org/officeDocument/2006/relationships/tags" Target="../tags/tag2.xml"/><Relationship Id="rId21" Type="http://schemas.openxmlformats.org/officeDocument/2006/relationships/image" Target="../media/image8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image" Target="../media/image6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4.wmf"/><Relationship Id="rId19" Type="http://schemas.openxmlformats.org/officeDocument/2006/relationships/image" Target="../media/image7.wmf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Tracking and Optical Flow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02/12/15</a:t>
            </a:r>
            <a:endParaRPr lang="en-US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52400" y="62118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Many slides adapted from Lana Lazebnik, Silvio Saverse, who in turn adapted slides from Steve Seitz, Rick Szeliski, Martial Hebert, Mark Pollefeys,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098" name="Picture 2" descr="http://upload.wikimedia.org/wikipedia/commons/thumb/f/f0/Aperture_problem_animated.gif/150px-Aperture_problem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828800"/>
            <a:ext cx="4508765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/>
              </a:rPr>
              <a:t>http://en.wikipedia.org/wiki/Barberpole_illusion</a:t>
            </a:r>
            <a:endParaRPr lang="en-US" sz="2400" dirty="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  <p:pic>
        <p:nvPicPr>
          <p:cNvPr id="3074" name="Picture 2" descr="http://upload.wikimedia.org/wikipedia/commons/thumb/3/39/Barberpole_illusion_animated.gif/155px-Barberpole_illusion_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11636" cy="28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How to get more equations for a pixel?</a:t>
            </a:r>
          </a:p>
          <a:p>
            <a:pPr eaLnBrk="1" hangingPunct="1"/>
            <a:r>
              <a:rPr lang="en-US" sz="2400" b="1" smtClean="0"/>
              <a:t>Spatial coherence constraint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    Assume the pixel’s neighbors have the same (u,v)</a:t>
            </a:r>
          </a:p>
          <a:p>
            <a:pPr lvl="1" eaLnBrk="1" hangingPunct="1"/>
            <a:r>
              <a:rPr lang="en-US" sz="180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89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699000"/>
            <a:ext cx="6130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B. Lucas and T. Kanade. An iterative image registration technique with an application to stereo vision. In </a:t>
            </a:r>
            <a:r>
              <a:rPr lang="en-US" sz="1400" i="1"/>
              <a:t>Proceedings of the International Joint Conference on Artificial Intelligence</a:t>
            </a:r>
            <a:r>
              <a:rPr lang="en-US" sz="1400"/>
              <a:t>, pp. 674–679, 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/>
              <a:t>The summations are over all pixels in the K x K window</a:t>
            </a:r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9613"/>
            <a:ext cx="74310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Eigenvectors and eigenvalues of A</a:t>
            </a:r>
            <a:r>
              <a:rPr lang="en-US" sz="2800" baseline="30000"/>
              <a:t>T</a:t>
            </a:r>
            <a:r>
              <a:rPr lang="en-US" sz="2800"/>
              <a:t>A relate to edge direction and magnitude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eigenvector associated with the larger eigenvalue points in the direction of fastest intensity change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other eigenvector is orthogonal to it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14400" y="457200"/>
            <a:ext cx="7521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i="1"/>
              <a:t>M = </a:t>
            </a:r>
            <a:r>
              <a:rPr lang="en-US" sz="3200"/>
              <a:t>A</a:t>
            </a:r>
            <a:r>
              <a:rPr lang="en-US" sz="3200" baseline="30000"/>
              <a:t>T</a:t>
            </a:r>
            <a:r>
              <a:rPr lang="en-US" sz="3200"/>
              <a:t>A is the </a:t>
            </a:r>
            <a:r>
              <a:rPr lang="en-US" sz="3200" i="1"/>
              <a:t>second moment matrix </a:t>
            </a:r>
            <a:r>
              <a:rPr lang="en-US" sz="3200"/>
              <a:t>!</a:t>
            </a:r>
          </a:p>
          <a:p>
            <a:pPr algn="ctr">
              <a:spcBef>
                <a:spcPct val="20000"/>
              </a:spcBef>
            </a:pPr>
            <a:r>
              <a:rPr lang="en-US" sz="3200"/>
              <a:t>(Harris corner detector…)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detectors:</a:t>
            </a:r>
          </a:p>
          <a:p>
            <a:pPr lvl="1"/>
            <a:r>
              <a:rPr lang="en-US" dirty="0" smtClean="0"/>
              <a:t>Harris: detects corners (patches that have strong gradients in two orthogonal directions)</a:t>
            </a:r>
          </a:p>
          <a:p>
            <a:pPr lvl="1"/>
            <a:r>
              <a:rPr lang="en-US" dirty="0" err="1" smtClean="0"/>
              <a:t>DoG</a:t>
            </a:r>
            <a:r>
              <a:rPr lang="en-US" dirty="0" smtClean="0"/>
              <a:t>: detects peaks/troughs in location-scale space of a fine-scale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  <a:p>
            <a:endParaRPr lang="en-US" dirty="0"/>
          </a:p>
          <a:p>
            <a:r>
              <a:rPr lang="en-US" dirty="0" smtClean="0"/>
              <a:t>Interest point descriptors</a:t>
            </a:r>
          </a:p>
          <a:p>
            <a:pPr lvl="1"/>
            <a:r>
              <a:rPr lang="en-US" dirty="0" smtClean="0"/>
              <a:t>SIFT (do read the paper)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Initialize (x’,y’) = (x,y)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Compute (u,v)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Shift window by (u, v):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=x’+u; y’=y’+v;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Recalculate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Repeat steps 2-4 until small change</a:t>
            </a:r>
          </a:p>
          <a:p>
            <a:pPr marL="1371600" lvl="2" indent="-514350"/>
            <a:r>
              <a:rPr lang="en-US" smtClean="0"/>
              <a:t>Use interpolation for subpixel values</a:t>
            </a:r>
          </a:p>
          <a:p>
            <a:pPr marL="1371600" lvl="2" indent="-514350"/>
            <a:endParaRPr lang="en-US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295400" y="3200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 matrix for feature patch in first image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800600" y="3352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029200" y="3048000"/>
            <a:ext cx="304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10401" y="1981200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5638800" y="1524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6629400" y="838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925594" y="1447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Shi-Tomasi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Window size</a:t>
            </a:r>
          </a:p>
          <a:p>
            <a:pPr lvl="1"/>
            <a:r>
              <a:rPr lang="en-US" sz="2400" smtClean="0"/>
              <a:t>Small window more sensitive to noise and may miss larger motions (without pyramid)</a:t>
            </a:r>
          </a:p>
          <a:p>
            <a:pPr lvl="1"/>
            <a:r>
              <a:rPr lang="en-US" sz="2400" smtClean="0"/>
              <a:t>Large window more likely to cross an occlusion boundary (and it’s slower)</a:t>
            </a:r>
          </a:p>
          <a:p>
            <a:pPr lvl="1"/>
            <a:r>
              <a:rPr lang="en-US" sz="2400" smtClean="0"/>
              <a:t>15x15 to 31x31 seems typical</a:t>
            </a:r>
          </a:p>
          <a:p>
            <a:pPr lvl="1"/>
            <a:endParaRPr lang="en-US" sz="2400" smtClean="0"/>
          </a:p>
          <a:p>
            <a:r>
              <a:rPr lang="en-US" sz="2800" smtClean="0"/>
              <a:t>Weighting the window</a:t>
            </a:r>
          </a:p>
          <a:p>
            <a:pPr lvl="1"/>
            <a:r>
              <a:rPr lang="en-US" sz="2400" smtClean="0"/>
              <a:t>Common to apply weights so that center matters more (e.g., with Gaussian)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just do local template matching?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Slow (need to check more locations)</a:t>
            </a:r>
          </a:p>
          <a:p>
            <a:endParaRPr lang="en-US" dirty="0"/>
          </a:p>
          <a:p>
            <a:r>
              <a:rPr lang="en-US" dirty="0" smtClean="0"/>
              <a:t>Does not give </a:t>
            </a:r>
            <a:r>
              <a:rPr lang="en-US" dirty="0" err="1" smtClean="0"/>
              <a:t>subpixel</a:t>
            </a:r>
            <a:r>
              <a:rPr lang="en-US" dirty="0" smtClean="0"/>
              <a:t> alignment (or becomes much slower)</a:t>
            </a:r>
          </a:p>
          <a:p>
            <a:pPr lvl="1"/>
            <a:r>
              <a:rPr lang="en-US" dirty="0" smtClean="0"/>
              <a:t>Even pixel alignment may not be good enough to prevent drift</a:t>
            </a:r>
          </a:p>
          <a:p>
            <a:endParaRPr lang="en-US" dirty="0"/>
          </a:p>
          <a:p>
            <a:r>
              <a:rPr lang="en-US" dirty="0" smtClean="0"/>
              <a:t>May be useful as a step in tracking if there are large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class: 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Feature-tracking</a:t>
            </a:r>
          </a:p>
          <a:p>
            <a:pPr lvl="1" eaLnBrk="1" hangingPunct="1"/>
            <a:r>
              <a:rPr lang="en-US" sz="2000" dirty="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 flow</a:t>
            </a:r>
          </a:p>
          <a:p>
            <a:pPr lvl="1" eaLnBrk="1" hangingPunct="1"/>
            <a:r>
              <a:rPr lang="en-US" sz="2000" dirty="0" smtClean="0"/>
              <a:t>Recover image motion at each pixel from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image brightness </a:t>
            </a:r>
            <a:r>
              <a:rPr lang="en-US" sz="2000" dirty="0" smtClean="0"/>
              <a:t>variations</a:t>
            </a:r>
            <a:endParaRPr lang="en-US" dirty="0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3"/>
              </a:rPr>
              <a:t>An iterative image registration technique with an application to</a:t>
            </a:r>
          </a:p>
          <a:p>
            <a:r>
              <a:rPr lang="en-US">
                <a:hlinkClick r:id="rId3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Two problems, one registration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Sometimes, motion is the only cue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28788"/>
            <a:ext cx="466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752600"/>
            <a:ext cx="3282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4665" name="Oval 9"/>
          <p:cNvSpPr>
            <a:spLocks noChangeArrowheads="1"/>
          </p:cNvSpPr>
          <p:nvPr/>
        </p:nvSpPr>
        <p:spPr bwMode="auto">
          <a:xfrm>
            <a:off x="228600" y="3657600"/>
            <a:ext cx="5029200" cy="12192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Estimating 3D structure</a:t>
            </a:r>
          </a:p>
          <a:p>
            <a:pPr>
              <a:buFontTx/>
              <a:buChar char="•"/>
            </a:pPr>
            <a:r>
              <a:rPr lang="en-US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smtClean="0"/>
              <a:t>Improving video quality (motion stabilization)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Same as Lucas-Kanade feature tracking, but for each pixel</a:t>
            </a:r>
          </a:p>
          <a:p>
            <a:pPr lvl="1"/>
            <a:r>
              <a:rPr lang="en-US" smtClean="0"/>
              <a:t>As we saw, works better for textured pixels</a:t>
            </a:r>
          </a:p>
          <a:p>
            <a:r>
              <a:rPr lang="en-US" smtClean="0"/>
              <a:t>Operations can be done one frame at a time, rather than pixel by pixel</a:t>
            </a:r>
          </a:p>
          <a:p>
            <a:pPr lvl="1"/>
            <a:r>
              <a:rPr lang="en-US" smtClean="0"/>
              <a:t>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39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Iterative Lukas-Kanade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Estimate displacement at each pixel by solving Lucas-Kanade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Warp I(t)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>
                <a:solidFill>
                  <a:srgbClr val="000000"/>
                </a:solidFill>
              </a:rPr>
              <a:t>-</a:t>
            </a:r>
            <a:r>
              <a:rPr lang="en-US" sz="200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 From Khurram Hassan-Shafique 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problems, such as structure from motion require matching points</a:t>
            </a:r>
          </a:p>
          <a:p>
            <a:r>
              <a:rPr lang="en-US" smtClean="0"/>
              <a:t>If motion is small, tracking is an easy way to get them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87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971800"/>
            <a:ext cx="378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221288" y="4886325"/>
            <a:ext cx="3609975" cy="1203325"/>
            <a:chOff x="3289" y="3273"/>
            <a:chExt cx="2274" cy="758"/>
          </a:xfrm>
        </p:grpSpPr>
        <p:sp>
          <p:nvSpPr>
            <p:cNvPr id="42022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1987" name="Group 5"/>
          <p:cNvGrpSpPr>
            <a:grpSpLocks/>
          </p:cNvGrpSpPr>
          <p:nvPr/>
        </p:nvGrpSpPr>
        <p:grpSpPr bwMode="auto">
          <a:xfrm>
            <a:off x="177800" y="4906963"/>
            <a:ext cx="3606800" cy="1203325"/>
            <a:chOff x="112" y="3286"/>
            <a:chExt cx="2272" cy="758"/>
          </a:xfrm>
        </p:grpSpPr>
        <p:sp>
          <p:nvSpPr>
            <p:cNvPr id="42020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143000"/>
            <a:ext cx="8763000" cy="5321300"/>
            <a:chOff x="112" y="916"/>
            <a:chExt cx="5520" cy="3352"/>
          </a:xfrm>
        </p:grpSpPr>
        <p:grpSp>
          <p:nvGrpSpPr>
            <p:cNvPr id="41995" name="Group 9"/>
            <p:cNvGrpSpPr>
              <a:grpSpLocks/>
            </p:cNvGrpSpPr>
            <p:nvPr/>
          </p:nvGrpSpPr>
          <p:grpSpPr bwMode="auto">
            <a:xfrm>
              <a:off x="112" y="916"/>
              <a:ext cx="5520" cy="3352"/>
              <a:chOff x="112" y="916"/>
              <a:chExt cx="5520" cy="3352"/>
            </a:xfrm>
          </p:grpSpPr>
          <p:grpSp>
            <p:nvGrpSpPr>
              <p:cNvPr id="41998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44" cy="3337"/>
                <a:chOff x="112" y="931"/>
                <a:chExt cx="2344" cy="3337"/>
              </a:xfrm>
            </p:grpSpPr>
            <p:grpSp>
              <p:nvGrpSpPr>
                <p:cNvPr id="42010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2012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3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4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6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7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8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9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</a:t>
                  </a:r>
                </a:p>
              </p:txBody>
            </p:sp>
          </p:grpSp>
          <p:grpSp>
            <p:nvGrpSpPr>
              <p:cNvPr id="41999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343" cy="3352"/>
                <a:chOff x="3289" y="916"/>
                <a:chExt cx="2343" cy="3352"/>
              </a:xfrm>
            </p:grpSpPr>
            <p:grpSp>
              <p:nvGrpSpPr>
                <p:cNvPr id="42000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200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5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7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8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0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</a:t>
                  </a:r>
                </a:p>
              </p:txBody>
            </p:sp>
          </p:grpSp>
        </p:grpSp>
        <p:sp>
          <p:nvSpPr>
            <p:cNvPr id="41996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2</a:t>
              </a:r>
            </a:p>
          </p:txBody>
        </p:sp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043113"/>
            <a:ext cx="1724025" cy="3602037"/>
            <a:chOff x="2489" y="1482"/>
            <a:chExt cx="1086" cy="2269"/>
          </a:xfrm>
        </p:grpSpPr>
        <p:sp>
          <p:nvSpPr>
            <p:cNvPr id="41991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2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3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4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sp>
        <p:nvSpPr>
          <p:cNvPr id="41990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Start with something similar to Lucas-Kanade</a:t>
            </a:r>
          </a:p>
          <a:p>
            <a:pPr>
              <a:buFont typeface="Arial" charset="0"/>
              <a:buNone/>
            </a:pPr>
            <a:r>
              <a:rPr lang="en-US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smtClean="0"/>
              <a:t>	+ keypoint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Large displacement optical flow</a:t>
            </a:r>
            <a:r>
              <a:rPr lang="en-US"/>
              <a:t>, </a:t>
            </a:r>
            <a:r>
              <a:rPr lang="en-US" dirty="0" err="1"/>
              <a:t>Brox</a:t>
            </a:r>
            <a:r>
              <a:rPr lang="en-US" dirty="0"/>
              <a:t>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7086600" y="43434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Region-based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581400" y="61991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+Pixel-based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4992688" y="6184900"/>
            <a:ext cx="192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+Keypoint-based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vs. Optical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Similar dense matching procedures</a:t>
            </a:r>
          </a:p>
          <a:p>
            <a:endParaRPr lang="en-US" smtClean="0"/>
          </a:p>
          <a:p>
            <a:r>
              <a:rPr lang="en-US" smtClean="0"/>
              <a:t>Why don’t we typically use epipolar constraints for optical flow?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9156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2"/>
              </a:rPr>
              <a:t>An iterative image registration technique with an application to</a:t>
            </a:r>
          </a:p>
          <a:p>
            <a:r>
              <a:rPr lang="en-US">
                <a:hlinkClick r:id="rId2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 (later)</a:t>
            </a:r>
          </a:p>
          <a:p>
            <a:pPr lvl="1">
              <a:defRPr/>
            </a:pPr>
            <a:r>
              <a:rPr lang="en-US" dirty="0" smtClean="0"/>
              <a:t>Structure from motion (later)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Figure out which features can be tracked</a:t>
            </a:r>
          </a:p>
          <a:p>
            <a:pPr lvl="1"/>
            <a:r>
              <a:rPr lang="en-US" smtClean="0"/>
              <a:t>Efficiently track across frames</a:t>
            </a:r>
          </a:p>
          <a:p>
            <a:pPr lvl="1"/>
            <a:r>
              <a:rPr lang="en-US" smtClean="0"/>
              <a:t>Some points may change appearance over time (e.g., due to rotation, moving into shadows, etc.)</a:t>
            </a:r>
          </a:p>
          <a:p>
            <a:pPr lvl="1"/>
            <a:r>
              <a:rPr lang="en-US" smtClean="0"/>
              <a:t>Drift: small errors can accumulate as appearance model is updated</a:t>
            </a:r>
          </a:p>
          <a:p>
            <a:pPr lvl="1"/>
            <a:r>
              <a:rPr lang="en-US" smtClean="0"/>
              <a:t>Points may appear or disappear: need to be able to add/delete tracked points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week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HW 1 due </a:t>
            </a:r>
            <a:r>
              <a:rPr lang="en-US" dirty="0" smtClean="0"/>
              <a:t>Monday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Object/image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Feature tracking</a:t>
            </a:r>
            <a:endParaRPr lang="en-US" sz="4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Key assumptions of Lucas-Kanade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Brightness constancy:  </a:t>
            </a:r>
            <a:r>
              <a:rPr lang="en-US" sz="200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Small motion:</a:t>
            </a:r>
            <a:r>
              <a:rPr lang="en-US" sz="200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Spatial coherence:</a:t>
            </a:r>
            <a:r>
              <a:rPr lang="en-US" sz="200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86000" y="28956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62600" y="28956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7" imgW="2908080" imgH="241200" progId="Equation.3">
                  <p:embed/>
                </p:oleObj>
              </mc:Choice>
              <mc:Fallback>
                <p:oleObj name="Equation" r:id="rId7" imgW="2908080" imgH="24120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981575"/>
                        <a:ext cx="6143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505200"/>
                        <a:ext cx="47259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Equation" r:id="rId16" imgW="1231560" imgH="241200" progId="Equation.3">
                    <p:embed/>
                  </p:oleObj>
                </mc:Choice>
                <mc:Fallback>
                  <p:oleObj name="Equation" r:id="rId16" imgW="1231560" imgH="241200" progId="Equation.3">
                    <p:embed/>
                    <p:pic>
                      <p:nvPicPr>
                        <p:cNvPr id="0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460"/>
                          <a:ext cx="20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24400" y="6096000"/>
          <a:ext cx="3048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8" imgW="1307880" imgH="253800" progId="Equation.3">
                  <p:embed/>
                </p:oleObj>
              </mc:Choice>
              <mc:Fallback>
                <p:oleObj name="Equation" r:id="rId18" imgW="1307880" imgH="2538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0"/>
                        <a:ext cx="30480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06271"/>
              </p:ext>
            </p:extLst>
          </p:nvPr>
        </p:nvGraphicFramePr>
        <p:xfrm>
          <a:off x="1438275" y="5562600"/>
          <a:ext cx="6061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20" imgW="2869920" imgH="241200" progId="Equation.3">
                  <p:embed/>
                </p:oleObj>
              </mc:Choice>
              <mc:Fallback>
                <p:oleObj name="Equation" r:id="rId20" imgW="2869920" imgH="2412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562600"/>
                        <a:ext cx="6061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19400" y="1676400"/>
          <a:ext cx="26050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26050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28800" y="5349875"/>
          <a:ext cx="1912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6" imgW="927000" imgH="241200" progId="Equation.3">
                  <p:embed/>
                </p:oleObj>
              </mc:Choice>
              <mc:Fallback>
                <p:oleObj name="Equation" r:id="rId6" imgW="927000" imgH="2412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49875"/>
                        <a:ext cx="19129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62271</TotalTime>
  <Words>1820</Words>
  <Application>Microsoft Office PowerPoint</Application>
  <PresentationFormat>On-screen Show (4:3)</PresentationFormat>
  <Paragraphs>327</Paragraphs>
  <Slides>50</Slides>
  <Notes>34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Equation</vt:lpstr>
      <vt:lpstr>Microsoft Equation 3.0</vt:lpstr>
      <vt:lpstr>Feature Tracking and Optical Flow</vt:lpstr>
      <vt:lpstr>Last class</vt:lpstr>
      <vt:lpstr>This class: recovering motion</vt:lpstr>
      <vt:lpstr>Feature tracking</vt:lpstr>
      <vt:lpstr>Feature tracking</vt:lpstr>
      <vt:lpstr>Feature tracking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PowerPoint Presentation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Why not just do local template matching?</vt:lpstr>
      <vt:lpstr>PowerPoint Presentation</vt:lpstr>
      <vt:lpstr>Motion and perceptual organization</vt:lpstr>
      <vt:lpstr>Motion and perceptual organization</vt:lpstr>
      <vt:lpstr>Motion and perceptual organization</vt:lpstr>
      <vt:lpstr>Uses of motion</vt:lpstr>
      <vt:lpstr>Motion field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Stereo vs. Optical Flow</vt:lpstr>
      <vt:lpstr>Summary</vt:lpstr>
      <vt:lpstr>Next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208</cp:revision>
  <dcterms:created xsi:type="dcterms:W3CDTF">2009-12-16T02:55:56Z</dcterms:created>
  <dcterms:modified xsi:type="dcterms:W3CDTF">2015-02-12T16:44:40Z</dcterms:modified>
</cp:coreProperties>
</file>