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</p:sldMasterIdLst>
  <p:notesMasterIdLst>
    <p:notesMasterId r:id="rId69"/>
  </p:notesMasterIdLst>
  <p:sldIdLst>
    <p:sldId id="398" r:id="rId4"/>
    <p:sldId id="532" r:id="rId5"/>
    <p:sldId id="600" r:id="rId6"/>
    <p:sldId id="598" r:id="rId7"/>
    <p:sldId id="602" r:id="rId8"/>
    <p:sldId id="603" r:id="rId9"/>
    <p:sldId id="604" r:id="rId10"/>
    <p:sldId id="606" r:id="rId11"/>
    <p:sldId id="607" r:id="rId12"/>
    <p:sldId id="621" r:id="rId13"/>
    <p:sldId id="608" r:id="rId14"/>
    <p:sldId id="609" r:id="rId15"/>
    <p:sldId id="610" r:id="rId16"/>
    <p:sldId id="611" r:id="rId17"/>
    <p:sldId id="614" r:id="rId18"/>
    <p:sldId id="615" r:id="rId19"/>
    <p:sldId id="616" r:id="rId20"/>
    <p:sldId id="612" r:id="rId21"/>
    <p:sldId id="613" r:id="rId22"/>
    <p:sldId id="617" r:id="rId23"/>
    <p:sldId id="618" r:id="rId24"/>
    <p:sldId id="619" r:id="rId25"/>
    <p:sldId id="620" r:id="rId26"/>
    <p:sldId id="647" r:id="rId27"/>
    <p:sldId id="652" r:id="rId28"/>
    <p:sldId id="653" r:id="rId29"/>
    <p:sldId id="654" r:id="rId30"/>
    <p:sldId id="655" r:id="rId31"/>
    <p:sldId id="656" r:id="rId32"/>
    <p:sldId id="651" r:id="rId33"/>
    <p:sldId id="625" r:id="rId34"/>
    <p:sldId id="628" r:id="rId35"/>
    <p:sldId id="629" r:id="rId36"/>
    <p:sldId id="627" r:id="rId37"/>
    <p:sldId id="624" r:id="rId38"/>
    <p:sldId id="626" r:id="rId39"/>
    <p:sldId id="632" r:id="rId40"/>
    <p:sldId id="630" r:id="rId41"/>
    <p:sldId id="631" r:id="rId42"/>
    <p:sldId id="633" r:id="rId43"/>
    <p:sldId id="622" r:id="rId44"/>
    <p:sldId id="623" r:id="rId45"/>
    <p:sldId id="634" r:id="rId46"/>
    <p:sldId id="635" r:id="rId47"/>
    <p:sldId id="636" r:id="rId48"/>
    <p:sldId id="663" r:id="rId49"/>
    <p:sldId id="637" r:id="rId50"/>
    <p:sldId id="638" r:id="rId51"/>
    <p:sldId id="599" r:id="rId52"/>
    <p:sldId id="657" r:id="rId53"/>
    <p:sldId id="565" r:id="rId54"/>
    <p:sldId id="639" r:id="rId55"/>
    <p:sldId id="641" r:id="rId56"/>
    <p:sldId id="642" r:id="rId57"/>
    <p:sldId id="643" r:id="rId58"/>
    <p:sldId id="662" r:id="rId59"/>
    <p:sldId id="581" r:id="rId60"/>
    <p:sldId id="595" r:id="rId61"/>
    <p:sldId id="644" r:id="rId62"/>
    <p:sldId id="645" r:id="rId63"/>
    <p:sldId id="649" r:id="rId64"/>
    <p:sldId id="650" r:id="rId65"/>
    <p:sldId id="648" r:id="rId66"/>
    <p:sldId id="591" r:id="rId67"/>
    <p:sldId id="658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9" autoAdjust="0"/>
    <p:restoredTop sz="85404" autoAdjust="0"/>
  </p:normalViewPr>
  <p:slideViewPr>
    <p:cSldViewPr>
      <p:cViewPr varScale="1">
        <p:scale>
          <a:sx n="33" d="100"/>
          <a:sy n="33" d="100"/>
        </p:scale>
        <p:origin x="42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7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" Type="http://schemas.openxmlformats.org/officeDocument/2006/relationships/slide" Target="slides/slide4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png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1/21/2015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49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albedo</a:t>
            </a:r>
            <a:r>
              <a:rPr lang="en-US" baseline="0" dirty="0" smtClean="0"/>
              <a:t> is the fraction of light reflected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52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far, most people have gotten away with just knowing that differences are important and designing features that measure differences.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69D7E-2A51-43F1-9648-E028E7492A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76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8AB31-20F9-4085-AAED-EB22C8E5A8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78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39DDD-B9B3-4367-A890-E759C919FC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41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BC31D-1DFA-4941-BF61-29D755AA78A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05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78474-996B-4F95-85F2-4F691096F3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52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B5AE8-DB77-4FBF-B55F-965D3E41D6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7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64392-E49C-46D7-A5DE-0B6A247ED6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92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3A34A-2074-4FAD-80A9-AAECB4DA61A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F9E64-413A-43AF-A3D5-907C0E723A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91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18984-DC09-411D-AF7F-63851D53A82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525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FFD68-067F-4CEE-A5C1-0C8FE5D851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6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1/21/2015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1/21/2015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1/21/2015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1/21/2015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1/21/2015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1/21/2015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fld id="{DCB06EF2-3BAF-4EFA-9E85-950FA208F594}" type="slidenum">
              <a:rPr lang="en-US" alt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7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en.wikipedia.org/wiki/Lambert's_cosine_law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3.png"/><Relationship Id="rId7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2.png"/><Relationship Id="rId7" Type="http://schemas.openxmlformats.org/officeDocument/2006/relationships/image" Target="../media/image5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7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Bayer_filter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http://www.vischeck.com/vischeck/vischeckImage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Color_vision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lectronics.howstuffworks.com/digital-camera.htm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halk.co.uk/amusements/OpticalIllusions/colourPerception/colourPerception.html" TargetMode="External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763000" cy="1143000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Light and Shading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905000" y="5334000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01/22/15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6344" y="5715000"/>
            <a:ext cx="1960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“Empire of Light”, Magritte</a:t>
            </a:r>
            <a:endParaRPr lang="en-US" sz="1200" dirty="0"/>
          </a:p>
        </p:txBody>
      </p:sp>
      <p:pic>
        <p:nvPicPr>
          <p:cNvPr id="98306" name="Picture 2" descr="http://arthound.net/wp-content/uploads/2010/07/magritte_empire-of-light_guggenheim_1953-4_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1281499"/>
            <a:ext cx="343163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class: Light and Shading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53400" cy="5562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determines a pixel’s intensity?</a:t>
            </a:r>
          </a:p>
          <a:p>
            <a:r>
              <a:rPr lang="en-US" dirty="0" smtClean="0"/>
              <a:t>What can we infer about the scene from pixel intensities?</a:t>
            </a:r>
            <a:endParaRPr lang="en-US" dirty="0"/>
          </a:p>
        </p:txBody>
      </p:sp>
      <p:pic>
        <p:nvPicPr>
          <p:cNvPr id="4" name="Picture 2" descr="C:\Documents and Settings\Derek Hoiem\My Documents\Classes\Spring09 - Visual Scene Understanding\material\figs\neighborhood6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780" y="1023814"/>
            <a:ext cx="4761911" cy="325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04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5787921" y="4655069"/>
            <a:ext cx="209697" cy="595861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 rot="16200000">
            <a:off x="6095198" y="4536056"/>
            <a:ext cx="1524000" cy="833887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a pixel get its value?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8958" y="2590800"/>
            <a:ext cx="2743200" cy="2895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05400" y="1104900"/>
            <a:ext cx="38100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H="1">
            <a:off x="2209800" y="1430104"/>
            <a:ext cx="2951396" cy="230369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08426" y="1925294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emitted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9800" y="3733800"/>
            <a:ext cx="4495800" cy="153598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75765" y="57150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50367" y="526978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87228" y="3419585"/>
            <a:ext cx="2492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Fraction of light reflects into camera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97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1234" y="904372"/>
            <a:ext cx="4016370" cy="304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a pixel get its value?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90600"/>
            <a:ext cx="4254034" cy="5135563"/>
          </a:xfrm>
        </p:spPr>
        <p:txBody>
          <a:bodyPr/>
          <a:lstStyle/>
          <a:p>
            <a:r>
              <a:rPr lang="en-US" dirty="0" smtClean="0"/>
              <a:t>Major factors</a:t>
            </a:r>
          </a:p>
          <a:p>
            <a:pPr lvl="1"/>
            <a:r>
              <a:rPr lang="en-US" dirty="0" smtClean="0"/>
              <a:t>Illumination strength and direction</a:t>
            </a:r>
          </a:p>
          <a:p>
            <a:pPr lvl="1"/>
            <a:r>
              <a:rPr lang="en-US" dirty="0" smtClean="0"/>
              <a:t>Surface geometry</a:t>
            </a:r>
          </a:p>
          <a:p>
            <a:pPr lvl="1"/>
            <a:r>
              <a:rPr lang="en-US" dirty="0" smtClean="0"/>
              <a:t>Surface material </a:t>
            </a:r>
          </a:p>
          <a:p>
            <a:pPr lvl="1"/>
            <a:r>
              <a:rPr lang="en-US" dirty="0" smtClean="0"/>
              <a:t>Nearby surfaces</a:t>
            </a:r>
          </a:p>
          <a:p>
            <a:pPr lvl="1"/>
            <a:r>
              <a:rPr lang="en-US" dirty="0" smtClean="0"/>
              <a:t>Camera gain/exposure</a:t>
            </a:r>
            <a:endParaRPr lang="en-US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4711234" y="1018672"/>
            <a:ext cx="3897636" cy="2811529"/>
            <a:chOff x="508958" y="1104900"/>
            <a:chExt cx="7357512" cy="5307284"/>
          </a:xfrm>
        </p:grpSpPr>
        <p:sp>
          <p:nvSpPr>
            <p:cNvPr id="14" name="Oval 13"/>
            <p:cNvSpPr/>
            <p:nvPr/>
          </p:nvSpPr>
          <p:spPr>
            <a:xfrm>
              <a:off x="5787921" y="4655069"/>
              <a:ext cx="209697" cy="595861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apezoid 11"/>
            <p:cNvSpPr/>
            <p:nvPr/>
          </p:nvSpPr>
          <p:spPr>
            <a:xfrm rot="16200000">
              <a:off x="6095198" y="4536056"/>
              <a:ext cx="1524000" cy="833887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08958" y="2590800"/>
              <a:ext cx="2743200" cy="2895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scene3d>
              <a:camera prst="perspectiveContrastingRigh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105400" y="1104900"/>
              <a:ext cx="381000" cy="381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6" idx="3"/>
            </p:cNvCxnSpPr>
            <p:nvPr/>
          </p:nvCxnSpPr>
          <p:spPr>
            <a:xfrm flipH="1">
              <a:off x="2209800" y="1430104"/>
              <a:ext cx="2951396" cy="230369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408426" y="1925294"/>
              <a:ext cx="1505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Light emitted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209800" y="3733800"/>
              <a:ext cx="4495800" cy="15359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138039" y="5715001"/>
              <a:ext cx="1728431" cy="697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Sensor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50205" y="3123765"/>
              <a:ext cx="3531822" cy="122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Light reflected to camera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6823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models of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6833506" cy="5135563"/>
          </a:xfrm>
        </p:spPr>
        <p:txBody>
          <a:bodyPr/>
          <a:lstStyle/>
          <a:p>
            <a:r>
              <a:rPr lang="en-US" dirty="0" smtClean="0"/>
              <a:t>Specular: light bounces off at the incident angle</a:t>
            </a:r>
          </a:p>
          <a:p>
            <a:pPr lvl="1"/>
            <a:r>
              <a:rPr lang="en-US" dirty="0" smtClean="0"/>
              <a:t>E.g., mirror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Diffuse: light scatters in all directions</a:t>
            </a:r>
          </a:p>
          <a:p>
            <a:pPr lvl="1"/>
            <a:r>
              <a:rPr lang="en-US" dirty="0" smtClean="0"/>
              <a:t>E.g., brick, cloth, rough wood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177640" y="3352800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402778" y="1787858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>
          <a:xfrm flipH="1">
            <a:off x="6606390" y="2194363"/>
            <a:ext cx="866133" cy="11101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02778" y="2288862"/>
            <a:ext cx="1893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ncoming light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959619" y="2597045"/>
            <a:ext cx="646771" cy="68134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41363" y="2236099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specular reflection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78140" y="2935193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140" y="2935193"/>
                <a:ext cx="399468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52888" y="2935193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888" y="2935193"/>
                <a:ext cx="39946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4902465" y="6643099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7231081" y="4997967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 flipH="1">
            <a:off x="6331218" y="5404472"/>
            <a:ext cx="969608" cy="11642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28309" y="5467604"/>
            <a:ext cx="1763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ncoming light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16200000" flipV="1">
            <a:off x="5676371" y="5913843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5378715" y="6211499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350265" y="6214474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44556" y="5474217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</a:t>
            </a:r>
            <a:r>
              <a:rPr lang="en-US" b="1" dirty="0" smtClean="0"/>
              <a:t>iffuse reflection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53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Lambertian</a:t>
            </a:r>
            <a:r>
              <a:rPr lang="en-US" dirty="0" smtClean="0"/>
              <a:t> reflectance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11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990600"/>
                <a:ext cx="7924801" cy="5135563"/>
              </a:xfrm>
            </p:spPr>
            <p:txBody>
              <a:bodyPr>
                <a:normAutofit/>
              </a:bodyPr>
              <a:lstStyle/>
              <a:p>
                <a:endParaRPr lang="en-US" sz="2800" dirty="0" smtClean="0"/>
              </a:p>
              <a:p>
                <a:r>
                  <a:rPr lang="en-US" sz="2800" dirty="0" smtClean="0"/>
                  <a:t>Some light is absorbed (function of albedo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𝜌</m:t>
                    </m:r>
                  </m:oMath>
                </a14:m>
                <a:r>
                  <a:rPr lang="en-US" sz="2800" dirty="0" smtClean="0"/>
                  <a:t>)</a:t>
                </a:r>
              </a:p>
              <a:p>
                <a:r>
                  <a:rPr lang="en-US" sz="2800" dirty="0" smtClean="0"/>
                  <a:t>Remaining light is scattered (diffuse reflection)</a:t>
                </a:r>
              </a:p>
              <a:p>
                <a:r>
                  <a:rPr lang="en-US" sz="2800" dirty="0" smtClean="0"/>
                  <a:t>Examples: soft cloth, concrete, matte paints</a:t>
                </a:r>
                <a:endParaRPr lang="en-US" sz="2800" dirty="0"/>
              </a:p>
            </p:txBody>
          </p:sp>
        </mc:Choice>
        <mc:Fallback xmlns="">
          <p:sp>
            <p:nvSpPr>
              <p:cNvPr id="38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990600"/>
                <a:ext cx="7924801" cy="5135563"/>
              </a:xfrm>
              <a:blipFill rotWithShape="1">
                <a:blip r:embed="rId3"/>
                <a:stretch>
                  <a:fillRect l="-1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>
            <a:off x="4842833" y="628980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7700333" y="395320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>
            <a:stCxn id="40" idx="3"/>
          </p:cNvCxnSpPr>
          <p:nvPr/>
        </p:nvCxnSpPr>
        <p:spPr>
          <a:xfrm rot="5400000">
            <a:off x="6092991" y="453830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282839" y="357518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rot="16200000" flipV="1">
            <a:off x="5616739" y="5560549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>
            <a:off x="5319083" y="5858205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290633" y="586118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3400" y="628980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3390900" y="395320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>
            <a:stCxn id="48" idx="3"/>
          </p:cNvCxnSpPr>
          <p:nvPr/>
        </p:nvCxnSpPr>
        <p:spPr>
          <a:xfrm rot="5400000">
            <a:off x="1783558" y="453830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973406" y="357518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896473" y="5062669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absorption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4831461" y="4460007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</a:t>
            </a:r>
            <a:r>
              <a:rPr lang="en-US" b="1" dirty="0" smtClean="0"/>
              <a:t>iffuse reflection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096239" y="5497057"/>
                <a:ext cx="9777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(1−</m:t>
                      </m:r>
                      <m:r>
                        <a:rPr lang="en-US" b="0" i="1" smtClean="0">
                          <a:latin typeface="Cambria Math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239" y="5497057"/>
                <a:ext cx="97776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413881" y="4878003"/>
                <a:ext cx="381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881" y="4878003"/>
                <a:ext cx="381451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63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upload.wikimedia.org/wikipedia/commons/thumb/8/8f/Lambert_Cosine_Law_2.svg/300px-Lambert_Cosine_Law_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838" y="2998241"/>
            <a:ext cx="4341962" cy="36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Diffuse reflection: Lambert’s cosine law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Intensity does </a:t>
                </a:r>
                <a:r>
                  <a:rPr lang="en-US" sz="2800" i="1" dirty="0" smtClean="0"/>
                  <a:t>not</a:t>
                </a:r>
                <a:r>
                  <a:rPr lang="en-US" sz="2800" dirty="0" smtClean="0"/>
                  <a:t> depend on viewer angle.</a:t>
                </a:r>
              </a:p>
              <a:p>
                <a:pPr lvl="1"/>
                <a:r>
                  <a:rPr lang="en-US" sz="2400" dirty="0" smtClean="0"/>
                  <a:t>Amount of reflected light proportional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cos</m:t>
                    </m:r>
                    <m:r>
                      <a:rPr lang="en-US" sz="2400" b="0" i="1" smtClean="0">
                        <a:latin typeface="Cambria Math"/>
                      </a:rPr>
                      <m:t>⁡(</m:t>
                    </m:r>
                    <m:r>
                      <a:rPr lang="en-US" sz="2400" b="0" i="1" smtClean="0">
                        <a:latin typeface="Cambria Math"/>
                      </a:rPr>
                      <m:t>𝜃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lvl="1"/>
                <a:r>
                  <a:rPr lang="en-US" sz="2400" dirty="0" smtClean="0"/>
                  <a:t>Visible solid angle also proportional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cos</m:t>
                    </m:r>
                    <m:r>
                      <a:rPr lang="en-US" sz="2400" i="1">
                        <a:latin typeface="Cambria Math"/>
                      </a:rPr>
                      <m:t>⁡(</m:t>
                    </m:r>
                    <m:r>
                      <a:rPr lang="en-US" sz="2400" i="1">
                        <a:latin typeface="Cambria Math"/>
                      </a:rPr>
                      <m:t>𝜃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/>
                <a:endParaRPr lang="en-US" sz="2400" dirty="0" smtClean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  <a:blipFill rotWithShape="1">
                <a:blip r:embed="rId3"/>
                <a:stretch>
                  <a:fillRect l="-1481" t="-1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509124" y="6480677"/>
            <a:ext cx="563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http://en.wikipedia.org/wiki/Lambert%27s_cosine_law</a:t>
            </a:r>
            <a:endParaRPr lang="en-US" dirty="0"/>
          </a:p>
        </p:txBody>
      </p:sp>
      <p:pic>
        <p:nvPicPr>
          <p:cNvPr id="105476" name="Picture 4" descr="http://upload.wikimedia.org/wikipedia/commons/thumb/2/25/Lambert_Cosine_Law_1.svg/300px-Lambert_Cosine_Law_1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51" y="3154116"/>
            <a:ext cx="413766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61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Specular Reflection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990600"/>
            <a:ext cx="5257800" cy="513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Reflected direction depends on light orientation and surface normal</a:t>
            </a:r>
          </a:p>
          <a:p>
            <a:pPr lvl="1"/>
            <a:r>
              <a:rPr lang="en-US" sz="2000" dirty="0" smtClean="0"/>
              <a:t>E.g., mirrors are fully specular</a:t>
            </a:r>
          </a:p>
          <a:p>
            <a:pPr lvl="1"/>
            <a:r>
              <a:rPr lang="en-US" sz="2000" dirty="0" smtClean="0"/>
              <a:t>Most surfaces can be modeled with a mixture of diffuse and specular components</a:t>
            </a:r>
            <a:endParaRPr lang="en-US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46144" y="639455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903644" y="405795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2296302" y="464305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86150" y="367993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828123" y="5638800"/>
            <a:ext cx="646771" cy="68134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9868" y="4992224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specular reflection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070" y="1297203"/>
            <a:ext cx="27686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/>
          </p:cNvSpPr>
          <p:nvPr/>
        </p:nvSpPr>
        <p:spPr bwMode="auto">
          <a:xfrm>
            <a:off x="6705600" y="1025827"/>
            <a:ext cx="18256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tabLst>
                <a:tab pos="1066800" algn="l"/>
              </a:tabLst>
            </a:pPr>
            <a:r>
              <a:rPr lang="en-US" sz="1600" dirty="0">
                <a:solidFill>
                  <a:schemeClr val="tx1"/>
                </a:solidFill>
                <a:cs typeface="Times" charset="0"/>
              </a:rPr>
              <a:t>Flickr, by </a:t>
            </a:r>
            <a:r>
              <a:rPr lang="en-US" sz="1600" dirty="0" err="1">
                <a:solidFill>
                  <a:schemeClr val="tx1"/>
                </a:solidFill>
                <a:cs typeface="Times" charset="0"/>
              </a:rPr>
              <a:t>suzysputnik</a:t>
            </a:r>
            <a:endParaRPr lang="en-US" sz="1600" dirty="0">
              <a:solidFill>
                <a:schemeClr val="tx1"/>
              </a:solidFill>
              <a:cs typeface="Times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581" y="3529223"/>
            <a:ext cx="3321844" cy="232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/>
          </p:cNvSpPr>
          <p:nvPr/>
        </p:nvSpPr>
        <p:spPr bwMode="auto">
          <a:xfrm>
            <a:off x="6663707" y="5855002"/>
            <a:ext cx="18833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tabLst>
                <a:tab pos="1066800" algn="l"/>
              </a:tabLst>
            </a:pPr>
            <a:r>
              <a:rPr lang="en-US" sz="1600">
                <a:solidFill>
                  <a:schemeClr val="tx1"/>
                </a:solidFill>
                <a:cs typeface="Times" charset="0"/>
              </a:rPr>
              <a:t>Flickr, by piratejohnny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46644" y="5976948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644" y="5976948"/>
                <a:ext cx="39946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21392" y="5976948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392" y="5976948"/>
                <a:ext cx="39946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01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Most surfaces have both specular and diffuse components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Specularity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smtClean="0"/>
              <a:t>spot </a:t>
            </a:r>
            <a:r>
              <a:rPr lang="en-US" sz="2800" dirty="0"/>
              <a:t>where specular reflection </a:t>
            </a:r>
            <a:r>
              <a:rPr lang="en-US" sz="2800" dirty="0" smtClean="0"/>
              <a:t>dominates (typically reflects light source)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AutoShape 2" descr="data:image/jpg;base64,/9j/4AAQSkZJRgABAQAAAQABAAD/2wBDAAkGBwgHBgkIBwgKCgkLDRYPDQwMDRsUFRAWIB0iIiAdHx8kKDQsJCYxJx8fLT0tMTU3Ojo6Iys/RD84QzQ5Ojf/2wBDAQoKCg0MDRoPDxo3JR8lNzc3Nzc3Nzc3Nzc3Nzc3Nzc3Nzc3Nzc3Nzc3Nzc3Nzc3Nzc3Nzc3Nzc3Nzc3Nzc3Nzf/wAARCACCAMcDASIAAhEBAxEB/8QAHAAAAQUBAQEAAAAAAAAAAAAABAACAwUGAQcI/8QAQBAAAgEDAgMFAwkFCQADAAAAAQIDAAQREiEFMUEGE1FhcRQigQcjMlKRobHB0TNCcoLhFSQ0Q2KSovDxY3Oy/8QAGQEAAgMBAAAAAAAAAAAAAAAAAgMAAQQF/8QAIxEAAgIBBAIDAQEAAAAAAAAAAAECEQMEEiExE0EiMlEzYf/aAAwDAQACEQMRAD8Acj1NDqkcJGrMx2AUZJrjcOnUe6VceVNRbm2cSIJEZTkMuRg+orNbQzhhMiSQtplRkbwYEGkr0rvit9exrHd3EkqqcqJNyDQyyGpvJtDhIKer0CJKkEnnU3k2ByyU8SUCsnnUgk86veTaGhz0p4ncciPsoIS4p4mHWr8jRWwLWXNSoS3IUAb6zicd++j/AFFTj7cYrQ8IPDbnSROrL4qcj7RSp5qDWLgA0NjOKhdyprS31xYWckcQto5RIMKRIBlvA55bb5rMdrO0vCeF3aQ2tk90c/OvG+FXyBxuf++gLUsvx30c1nwpazTIuIQ3Vqk6QTRBxkLKulh6ioWuF8KdHJYDhTJy9NLmhjODXDLmjUgaJ2eo2eoi+etMZvOpuJRIz1Gz1GWqWztJ76burddT4z9IAD4mpuJRCzVGzVLdwSWsxhlKaxz0uGH2gmhmNSyqOM1Ko2alU3Eo0ASUbjS3wxXff5NGfgQayM3HuKwcRuYUIeNJmVcqDgAnFWNv2judhPaD1XIoXmiuxnhlXBdukTDEiD+ZcVE1hbSbqCP4TTbfjlrIBrVoyeeRRK3FnLuChz4iq3wYO2SAn4Wf3JfgdqgeyuUP0M+lXaxIwHdOwz4Eml3Lj6LgnzFRqL6LUmUB1KcMCPUYqe0MDyhbmV44/rImo/iKtXjc7NGGHkc0NJBASdcJU9SBj8Kra/QSkBzFFkIicunRiukn4ZOKaGog2cROI5dPkd6ieymX6OlvQ0DTQSkhjSKDkIzHyx+OaikZsO8VuBJjIIcIxPqB+NOZXT6SkVJLJAQvcrKDj3tZByfLAFC1fYSlRJwn5Ln4larxCbjOmSf3x8wHZT5knnn7DVRxKy4nwy9Nnb3Nndeykp35Q5Y8+nXffzq2hubyJdNvLMq5zhGIGfHnUQglPJQATk5PWqktyqi4ylH2Uct52jAwosmH8J/M1c8Kj4meGe1cTFuCW2EbqCB02zk0ZFw/WPecg+FER8Mh/eLn40ai0DKaZXmTNc155VdR2Fuv+WPic1OLeJcYRP8AaKPaxbaM+qu30VY+gpGOTOND59DWhbCqfIZwKr2uwF2jPnv1otoNleLeYnHdt8acLSbqAPWp2vj0Vfiaia8fppHoM1EkU2NNk55uB5Vz2Bert8BXGuJ2+iX+CVG3tb/uTH4EUSool9gj66j/ADUqGNteNv3TfFx+tKjoo877ScTvrLtTxKKKYBRdNgMM4yf61pbe5nVBqYMRz93Gay/bpNPazin/ANwP2qDWpslyoNZc3SNcVSLOOS5wNVtqH8J3qZZgD79vpPpitdwHg1ne8HgmMqJKc6sn4DalNwyCMOUJYJncHNDHTynyhb1MIumZqO6jUgqXU+INV57TyrxNIu8nMYQAO41KGLYH4VvV4HaSsiTO3dn6QGAfhmqrj3Z3s/ZtbvonRHk+edAC+AAQVJ5HJH3mq8E4q2i454T4RTLxW4173CnPxo6DiRYfOOp9BVDJFCl6y2xZ4QSEL/SK9M+eK0tlYQMoJhQnAx7oJOaCO99BTlCPLIZOJW42kGfhn8ai/tCwcf5ieYB/LNWpsogrMIwDq04CDwzVMbNJZZAVYNr0gLjrTH5I9i4vHPofdSGMKUJZWGctUCTyuMpDn7aNuosW8f8ACfxp/CbfXY3EoGTGcgfAn8qYk5Oim0lYGvtbfRix8BUiwXh6Y/mFH2RaS7MTABQCcjPRQfxqz4fZ3SXKpeWJMXvFnIIwACRy23xTlp2K88fRTWUUiTOsrZ93OM5FZ67+UThdpcSw+z3sjROyNoiGMg4OMtWuixJPI6poDKp0/Vz0rwS+IN/dt43Ep/5mqxxTbTDb9noT/Kfaj9nwy8PrIi/rUS/KVLcXEUMXCyveOqAvcZ5nHQV55RfB118Z4ev1rqIf8hTNiAtnvkqYt5D4A4qvs7dJXfWitjGMiradf7q/oTQ/B48yP5n8jSbuSQT4TZ1eHHmLf/h/SnCxlzgQMM/CruO6DkISQAc5Pl/7UMjMkj6m2P0cUxNGR5pFZDw64nYrFBqI5jPKiU4DfE/sYh6sKseFsFEz6gTkY357mre0m188Z8RTUol+R3RnR2evzyEC+rGlWtL6ULHpSq+RlI+VPlFwna6+HLUI2/4LWs4fFmJT4gH7q72ngV+1SF7dJIyib93nG3U0fFEUA0ocdMDauZlnfFHQS4Rs+zciRcKjWRCMnZ9O3Tb/AL40ZIiaJV1HS0ZxsQMj+lZfgvHBHCIbmwuIkVsFpJIlB88FwaPl43wm2cSvxO3jQqylWmX3iRjx8a1YnS4OXlxy8jdcF4zKJY2GpgSRuDt51W9qh3llCQCDqyQRuMqP0q2sZLO+tY5QwdNIKkHY8zkUF2oYS2Mb7Y1YHwyKLJO8bRWnpZaMLGh9rUYrZ2UfviNcAkLufQ1lUA9rTathaB04hbyJ3SgLg62wTkdKVpeXRr1X0OwWjrKSzgbjI5E+7VJJEBcyhlyO/AII9a2TmNpQ0kihiTkF9sY/9rMcReNJ9gQWuwhOdsliBj7a0ZY8oz4HwyG8X+5xnHRh99S8BITh12eowQP5WpXy4s0/m/GmcJi7zh1yCcDHPfng+FIx8ZEaJ842S2DO91MZFCgD3cjGRp50bwG5uZ7u5FxPPJEsEhGpiVBGMfjQnDrJ4u8OrWmRk7nG58RVjwHhV1HNeGeJmRoHWPX9bO2M8jXQfsxQXRW27IhJZgBoUA+g3rzSTsG0s0jtdXKa3LY0R9ST4+deliMIZtechgp9cCq88e4J3jKeJ2YIOCDMBj7a5yk1J0dCk0jCr8noPO/uf9kf61PY9iYrHidnMZ72QxTJJkJHpGG671uY+KcKkI7viFm38Nwh/OiVltpf2c0b9PdYH86LySK2oMneNrZgrqSRsM1zgiAsxBBxncHPSoZk/umpWGcDcGpeDLksBtlsZ8tqqP2QMvqwp0ZTgHOXxz5b08MiINTPk+8FLZJz412XABKbAHcAnP41WNNMWYE6grjDD6p/PnTKOequi4twvssmW0tnapre5MNyBqyGACr41nri9eGWNMasnOC2BzO3lyNObiEutMZJxnPPTvtmj6YUlybGe+i7ghmKknA2pViZOISy3awu2cDVjYgfHx5UqZGcaLW4AyznJZqaYc9a6tPFc62dEyPaHs6vE+JWkrCPuonbvQ2cuDjAG3lRkPAbOO6srmOMRtZOXhVMKuT1O3lmrqRQXPrT+7+bOACSMYPWmJugfdBTdorzBR5NRGxJIP5ULd8VuLuLu5DqUHI3JxUK298yjHsyAc8KWqOWK6X6V0B5LGB+OazucvbHrEu0C6nFwr4bGfA1sLG7jeJe8hRtgMsPCsaYpi4JnlJz9b+lX3D7y6gUapA645Ooo8GSmVlxNovZZom3MCnA05U9PDb1qsnhjuJIzKoI9rSRR4ENkH4bVL/akbftYYSfENiguJ8SihWJ4IXLCQMQpB5eprS527sR4muKJ+LEJbovT3vxqTs1xGKyRu8BLFjjBGRsR19ag4kdUSMzqowc6vOq6KAOvzcsb+YNJcnGdoNRuNM2kvGIJ4u7Z5iGYE6l2G9EWHELaORzLdZypALBs86w/s0qnZM+hqRO/j3JkUeppi1MvaB8MSykIJnYY3lXl6rXz9xhZlvrkxKWiEpGTvucmve0J9nJJZ8yLknnzFeP2czCW+kkwdUwyf5aqLrkKr4MqLhlPvxoc+OM0VbMxlSI24jLHmfx5VpJL61OkMkb52GU51J2gax7qxuIEiDNpyYxuNtxTE9y6Kqn2eqcLTu+zlgnhbxD/iKsuFL/AHaVgcEKd/DagU9zhNov/wAaf/iiLG8jit3ikMZEgIZWONvWlQdTTZU03FpAFzcyQn3JHLDnhT/3/wAqSGZ5ynvZZZMEZ5+NFSQ2czBh3i42xFcAj7xUkENrBp0JLhW1b6Tk/DFO+N9mFYZr0VPGGaO6t2dQY0U5yOe55/bTeHolxeK+ogsAwTSQFOfs546VZ39vDeT94LiSMaQCjISCfhUsMVrE4dJ4tWNy+oZ8uVXK2+C5Rf4VkUDLezvhdJXGRsef9KVWAACTu7wF5H1HQ4I+zNKpFNKmFCLoqFp4qaOzb95gPTepu4hiGqVtvEnFZtpsv8AApZyAMnwolIVVcyyBRy5jahbziNvCSLZlc/6GyPiarRPLLOrSvtq2AOAPQVfkjHgJYpS5PReFdn4pLaKV2IDKDjG9UvbTh8PDzE8RY94u4x1BracFJPCrY4x7g65rMfKOVWC3JAPPnTsySxsHE3vRhQ2uRc7Dzb8q2HZ3hkN9bOGTOkjfcc6xAnwwwD+Feh/J9IXguxgbaNvDnWLSNOdGrUpqFgl32eVBLJthXK+OMVULDaI4V11kOBvXoEhjkW+jOxDn7SgNeXzTFbrJCpiTJ386fqIxhTQnBKU7TLG8jtHx3kKE+JGfxoB7Gzf3kUKPrVyZ+8AP0gM8vWnQuzRllAXHXG9Y3Lc6NSjSIzavCM29zMF/iIX7/wBKEm47eWp31uPGSLSPt2zRrK8h3LHz5D7agkgKDVpLY6nlU3NMvan2cbtVA1gRcBllyD82MqfeHLevJblrwNKItJhZtRHXOAPyr1ZrJbmI95AmnPNhgVmpeA2MqstvHM0md2iYhR+OadDVJdinpr6ZhQ06AaomAPUHP60dazi7nt4GjYa5lAygwM7fpWkXszOqkxToRnlIgP31234NxCC4RxDFIFkVgyt1BG+/OnLUwYD0017PVriILBBFGc6fd8OQx+VDCORUcd0WyNiN8VmuIcT45GkfuSKQxw8cWTnHxFG2N3xtYsziF/HKcvUg0DnHsDxTDHUqfeQj1FMJYHIJ8sE0l45MrETWbHHVX/UVJ/a9kw+eiZM89UefvFUpRfsjhJeiM3Ey/wCa/oTmue1zjctn1FSrccMn/ZyxD+fT9xpxs4nGY5GI8diKYl+MW/8AUCtfS9Qh9RSp8vDpAMqwI8xilR1MDgAk4hdyfSuZB5IoX+tCl1dveUu31mJY/fQvebZWMt/qc1IjTN9EjB+ou321y5ZWzqLGkSySYONRAHPApqSnUNCaj45zTVg1bySb/wC6pMRxDIjLEdScfdQqfNjNvo9n7PP3nBbNvGIVnPlGRnt7YALjJGWPX0pvZ3tB3fBreLCh4xjSPWi+0Fub+0ikuc/NXCgAHmrYrrZ5rw8ezmY01l5PLZD72GdgAeS1tewHEYrRbsaDlwp8OWf1qn7ScPtuG8Wmhji1YIK5PQ0PaXEyvsQinbFczT5fHks6OWHlx8Gq4nxeSSa5CsFWTBAXnyxWWKqrmRVyxbOW51IZx3uRlj1K1DKdTNnLA8t+VHn1DyMDDhWMdPIzKBv+JrsOe7cb5x1rgBCgFfsrqukaEEgnoBSIy5GNcDoCxlCspx0Zm/Kr20ijjtZ1ciRipIA6VU2dpPO4Zl0J51cBEsVbQS7EYNbMT/TNkXKopmQsmZdoh0J50BNJDp7pVVUzsiDGfXxqykieYMztoU9W6UHHDBE2x7xurGsbNKIII5Jd2Tu1HU8gPSj47aEhWZcKh2c88+VRLrZgCuQOS/rUrXCRyLrPX90cvMCjjSAlb6DTE8xwGIjX6TcsU4ujJ3cYOld+ex9aiN17a+iPKWybuxOCxqy4FZQcUaTQMBByNPhFzdITOW1Wytt7ZJXy4wD91cvLGN5giIBnlWgm4JcaW7gBsdKqO6eFtUwZWGwyKZLDOPaFrJGT4ZS3tjBEjAg94TjahrS1jRhuyknAxRl5HKZhvnO58q5EnuKJAykknbnihW6LCdNHLy49nRTFdzBuq/8AtKoLuKM6GXY433xtSo/NMDxxAVEasQApceJ1GpQpY7nNMgggRvmkJailiP722eg51zWdBUQvlRnl5k03AYZ3bzOwqSSJicAqo6k+832f1rg7pdyDI3Qvv93KqCQTZ3Txe6hJ/g2++tqeNx3PB5RgibCEAeIx+lYmM/vH3fUYo+HvNBzhUI3L8vspnke2hUscW7YR2huBxC8F0qYLoufLHnVasbc8ZH1ulFM6nAX38ciw2pkwkwZJGGkDkTg/Ck+w48KkQac7Y+FNkeOIb7moJblmJWEZPLOadFbb6pd264qw+hM7y8sip7JRCSSF/iNMkGBoXIJ56edE21jJPpMpIQDl1+NWnRTosIbsSp3cb5AO5HSr3h1lDcwl9WTg7+dZuXuYFKqwHiFOB6k1zh/FZY3MduSqdXJxmtenyx3fIzZcTcbiB8RuJTI8EeWYHBUUywgdFYSN3kpOTjkvkKkuGHeutopeRzkt/wB6V1U9jiJGkyHYnNIm0m6HRXxJrh1jULkAkVUOzXco0BhGDnX1aiWbugZrhs7+NOjCzaZVfWCMrjliomTo5N3hRIEbTH+9vy8a1nYydYu8UEBAuwrMLHk6fE860fArP5uQQtiXHTFbNI28qMmprYXV9eSKzG3wc7Hes9xmWaGSEyBlJbOPAVb2rSRqVlhBAbA8aou0d2lzcx4yu++eldTI90W2Yca+VB3tNhcxK01sHb948s7VA1nZynVBrRjtu2RVVKggcLqyD51Z27II1xux60Mfnw0SScOUyk4q4hfu/pacDOBSoDjk+JpNJz71KubN1Jm6EG4pk9qB3RON6fOxCIASAefnSpVgNS7ILnbYbDypvDwMk4HI0qVChgfwwBpGLDJHImuTsxuQCxI8CaVKr9Aew20ALyZ6Lt5VUXjEyAEkjPU0qVCGhttzPkf1o3lFkc8c6VKrZbH8L3mbO/uirO692A4226UqVUwJdmf4mzDSASBjlmiLRRpQYGAhwMcqVKiQcugy3A0yHAzig7j/ABRHQLsKVKowUVPGCdcQztjlVrbgDAAwAOQpUqNdEl0Sx/tE9a0HZsnvpNz9L9aVKt2h/sjFqv5suZicjesvx5V/tRRpGMDp60qVdXJ/NmHF9kUNx/iAPM1ccPJ9zelSpeH7BZejNcZ/bN/GaVKlXKn9mdHH9U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CCAMcDASIAAhEBAxEB/8QAHAAAAQUBAQEAAAAAAAAAAAAABAACAwUGAQcI/8QAQBAAAgEDAgMFAwkFCQADAAAAAQIDAAQREiEFMUEGE1FhcRQigQcjMlKRobHB0TNCcoLhFSQ0Q2KSovDxY3Oy/8QAGQEAAgMBAAAAAAAAAAAAAAAAAgMAAQQF/8QAIxEAAgIBBAIDAQEAAAAAAAAAAAECEQMEEiExE0EiMlEzYf/aAAwDAQACEQMRAD8Acj1NDqkcJGrMx2AUZJrjcOnUe6VceVNRbm2cSIJEZTkMuRg+orNbQzhhMiSQtplRkbwYEGkr0rvit9exrHd3EkqqcqJNyDQyyGpvJtDhIKer0CJKkEnnU3k2ByyU8SUCsnnUgk86veTaGhz0p4ncciPsoIS4p4mHWr8jRWwLWXNSoS3IUAb6zicd++j/AFFTj7cYrQ8IPDbnSROrL4qcj7RSp5qDWLgA0NjOKhdyprS31xYWckcQto5RIMKRIBlvA55bb5rMdrO0vCeF3aQ2tk90c/OvG+FXyBxuf++gLUsvx30c1nwpazTIuIQ3Vqk6QTRBxkLKulh6ioWuF8KdHJYDhTJy9NLmhjODXDLmjUgaJ2eo2eoi+etMZvOpuJRIz1Gz1GWqWztJ76burddT4z9IAD4mpuJRCzVGzVLdwSWsxhlKaxz0uGH2gmhmNSyqOM1Ko2alU3Eo0ASUbjS3wxXff5NGfgQayM3HuKwcRuYUIeNJmVcqDgAnFWNv2judhPaD1XIoXmiuxnhlXBdukTDEiD+ZcVE1hbSbqCP4TTbfjlrIBrVoyeeRRK3FnLuChz4iq3wYO2SAn4Wf3JfgdqgeyuUP0M+lXaxIwHdOwz4Eml3Lj6LgnzFRqL6LUmUB1KcMCPUYqe0MDyhbmV44/rImo/iKtXjc7NGGHkc0NJBASdcJU9SBj8Kra/QSkBzFFkIicunRiukn4ZOKaGog2cROI5dPkd6ieymX6OlvQ0DTQSkhjSKDkIzHyx+OaikZsO8VuBJjIIcIxPqB+NOZXT6SkVJLJAQvcrKDj3tZByfLAFC1fYSlRJwn5Ln4larxCbjOmSf3x8wHZT5knnn7DVRxKy4nwy9Nnb3Nndeykp35Q5Y8+nXffzq2hubyJdNvLMq5zhGIGfHnUQglPJQATk5PWqktyqi4ylH2Uct52jAwosmH8J/M1c8Kj4meGe1cTFuCW2EbqCB02zk0ZFw/WPecg+FER8Mh/eLn40ai0DKaZXmTNc155VdR2Fuv+WPic1OLeJcYRP8AaKPaxbaM+qu30VY+gpGOTOND59DWhbCqfIZwKr2uwF2jPnv1otoNleLeYnHdt8acLSbqAPWp2vj0Vfiaia8fppHoM1EkU2NNk55uB5Vz2Bert8BXGuJ2+iX+CVG3tb/uTH4EUSool9gj66j/ADUqGNteNv3TfFx+tKjoo877ScTvrLtTxKKKYBRdNgMM4yf61pbe5nVBqYMRz93Gay/bpNPazin/ANwP2qDWpslyoNZc3SNcVSLOOS5wNVtqH8J3qZZgD79vpPpitdwHg1ne8HgmMqJKc6sn4DalNwyCMOUJYJncHNDHTynyhb1MIumZqO6jUgqXU+INV57TyrxNIu8nMYQAO41KGLYH4VvV4HaSsiTO3dn6QGAfhmqrj3Z3s/ZtbvonRHk+edAC+AAQVJ5HJH3mq8E4q2i454T4RTLxW4173CnPxo6DiRYfOOp9BVDJFCl6y2xZ4QSEL/SK9M+eK0tlYQMoJhQnAx7oJOaCO99BTlCPLIZOJW42kGfhn8ai/tCwcf5ieYB/LNWpsogrMIwDq04CDwzVMbNJZZAVYNr0gLjrTH5I9i4vHPofdSGMKUJZWGctUCTyuMpDn7aNuosW8f8ACfxp/CbfXY3EoGTGcgfAn8qYk5Oim0lYGvtbfRix8BUiwXh6Y/mFH2RaS7MTABQCcjPRQfxqz4fZ3SXKpeWJMXvFnIIwACRy23xTlp2K88fRTWUUiTOsrZ93OM5FZ67+UThdpcSw+z3sjROyNoiGMg4OMtWuixJPI6poDKp0/Vz0rwS+IN/dt43Ep/5mqxxTbTDb9noT/Kfaj9nwy8PrIi/rUS/KVLcXEUMXCyveOqAvcZ5nHQV55RfB118Z4ev1rqIf8hTNiAtnvkqYt5D4A4qvs7dJXfWitjGMiradf7q/oTQ/B48yP5n8jSbuSQT4TZ1eHHmLf/h/SnCxlzgQMM/CruO6DkISQAc5Pl/7UMjMkj6m2P0cUxNGR5pFZDw64nYrFBqI5jPKiU4DfE/sYh6sKseFsFEz6gTkY357mre0m188Z8RTUol+R3RnR2evzyEC+rGlWtL6ULHpSq+RlI+VPlFwna6+HLUI2/4LWs4fFmJT4gH7q72ngV+1SF7dJIyib93nG3U0fFEUA0ocdMDauZlnfFHQS4Rs+zciRcKjWRCMnZ9O3Tb/AL40ZIiaJV1HS0ZxsQMj+lZfgvHBHCIbmwuIkVsFpJIlB88FwaPl43wm2cSvxO3jQqylWmX3iRjx8a1YnS4OXlxy8jdcF4zKJY2GpgSRuDt51W9qh3llCQCDqyQRuMqP0q2sZLO+tY5QwdNIKkHY8zkUF2oYS2Mb7Y1YHwyKLJO8bRWnpZaMLGh9rUYrZ2UfviNcAkLufQ1lUA9rTathaB04hbyJ3SgLg62wTkdKVpeXRr1X0OwWjrKSzgbjI5E+7VJJEBcyhlyO/AII9a2TmNpQ0kihiTkF9sY/9rMcReNJ9gQWuwhOdsliBj7a0ZY8oz4HwyG8X+5xnHRh99S8BITh12eowQP5WpXy4s0/m/GmcJi7zh1yCcDHPfng+FIx8ZEaJ842S2DO91MZFCgD3cjGRp50bwG5uZ7u5FxPPJEsEhGpiVBGMfjQnDrJ4u8OrWmRk7nG58RVjwHhV1HNeGeJmRoHWPX9bO2M8jXQfsxQXRW27IhJZgBoUA+g3rzSTsG0s0jtdXKa3LY0R9ST4+deliMIZtechgp9cCq88e4J3jKeJ2YIOCDMBj7a5yk1J0dCk0jCr8noPO/uf9kf61PY9iYrHidnMZ72QxTJJkJHpGG671uY+KcKkI7viFm38Nwh/OiVltpf2c0b9PdYH86LySK2oMneNrZgrqSRsM1zgiAsxBBxncHPSoZk/umpWGcDcGpeDLksBtlsZ8tqqP2QMvqwp0ZTgHOXxz5b08MiINTPk+8FLZJz412XABKbAHcAnP41WNNMWYE6grjDD6p/PnTKOequi4twvssmW0tnapre5MNyBqyGACr41nri9eGWNMasnOC2BzO3lyNObiEutMZJxnPPTvtmj6YUlybGe+i7ghmKknA2pViZOISy3awu2cDVjYgfHx5UqZGcaLW4AyznJZqaYc9a6tPFc62dEyPaHs6vE+JWkrCPuonbvQ2cuDjAG3lRkPAbOO6srmOMRtZOXhVMKuT1O3lmrqRQXPrT+7+bOACSMYPWmJugfdBTdorzBR5NRGxJIP5ULd8VuLuLu5DqUHI3JxUK298yjHsyAc8KWqOWK6X6V0B5LGB+OazucvbHrEu0C6nFwr4bGfA1sLG7jeJe8hRtgMsPCsaYpi4JnlJz9b+lX3D7y6gUapA645Ooo8GSmVlxNovZZom3MCnA05U9PDb1qsnhjuJIzKoI9rSRR4ENkH4bVL/akbftYYSfENiguJ8SihWJ4IXLCQMQpB5eprS527sR4muKJ+LEJbovT3vxqTs1xGKyRu8BLFjjBGRsR19ag4kdUSMzqowc6vOq6KAOvzcsb+YNJcnGdoNRuNM2kvGIJ4u7Z5iGYE6l2G9EWHELaORzLdZypALBs86w/s0qnZM+hqRO/j3JkUeppi1MvaB8MSykIJnYY3lXl6rXz9xhZlvrkxKWiEpGTvucmve0J9nJJZ8yLknnzFeP2czCW+kkwdUwyf5aqLrkKr4MqLhlPvxoc+OM0VbMxlSI24jLHmfx5VpJL61OkMkb52GU51J2gax7qxuIEiDNpyYxuNtxTE9y6Kqn2eqcLTu+zlgnhbxD/iKsuFL/AHaVgcEKd/DagU9zhNov/wAaf/iiLG8jit3ikMZEgIZWONvWlQdTTZU03FpAFzcyQn3JHLDnhT/3/wAqSGZ5ynvZZZMEZ5+NFSQ2czBh3i42xFcAj7xUkENrBp0JLhW1b6Tk/DFO+N9mFYZr0VPGGaO6t2dQY0U5yOe55/bTeHolxeK+ogsAwTSQFOfs546VZ39vDeT94LiSMaQCjISCfhUsMVrE4dJ4tWNy+oZ8uVXK2+C5Rf4VkUDLezvhdJXGRsef9KVWAACTu7wF5H1HQ4I+zNKpFNKmFCLoqFp4qaOzb95gPTepu4hiGqVtvEnFZtpsv8AApZyAMnwolIVVcyyBRy5jahbziNvCSLZlc/6GyPiarRPLLOrSvtq2AOAPQVfkjHgJYpS5PReFdn4pLaKV2IDKDjG9UvbTh8PDzE8RY94u4x1BracFJPCrY4x7g65rMfKOVWC3JAPPnTsySxsHE3vRhQ2uRc7Dzb8q2HZ3hkN9bOGTOkjfcc6xAnwwwD+Feh/J9IXguxgbaNvDnWLSNOdGrUpqFgl32eVBLJthXK+OMVULDaI4V11kOBvXoEhjkW+jOxDn7SgNeXzTFbrJCpiTJ386fqIxhTQnBKU7TLG8jtHx3kKE+JGfxoB7Gzf3kUKPrVyZ+8AP0gM8vWnQuzRllAXHXG9Y3Lc6NSjSIzavCM29zMF/iIX7/wBKEm47eWp31uPGSLSPt2zRrK8h3LHz5D7agkgKDVpLY6nlU3NMvan2cbtVA1gRcBllyD82MqfeHLevJblrwNKItJhZtRHXOAPyr1ZrJbmI95AmnPNhgVmpeA2MqstvHM0md2iYhR+OadDVJdinpr6ZhQ06AaomAPUHP60dazi7nt4GjYa5lAygwM7fpWkXszOqkxToRnlIgP31234NxCC4RxDFIFkVgyt1BG+/OnLUwYD0017PVriILBBFGc6fd8OQx+VDCORUcd0WyNiN8VmuIcT45GkfuSKQxw8cWTnHxFG2N3xtYsziF/HKcvUg0DnHsDxTDHUqfeQj1FMJYHIJ8sE0l45MrETWbHHVX/UVJ/a9kw+eiZM89UefvFUpRfsjhJeiM3Ey/wCa/oTmue1zjctn1FSrccMn/ZyxD+fT9xpxs4nGY5GI8diKYl+MW/8AUCtfS9Qh9RSp8vDpAMqwI8xilR1MDgAk4hdyfSuZB5IoX+tCl1dveUu31mJY/fQvebZWMt/qc1IjTN9EjB+ou321y5ZWzqLGkSySYONRAHPApqSnUNCaj45zTVg1bySb/wC6pMRxDIjLEdScfdQqfNjNvo9n7PP3nBbNvGIVnPlGRnt7YALjJGWPX0pvZ3tB3fBreLCh4xjSPWi+0Fub+0ikuc/NXCgAHmrYrrZ5rw8ezmY01l5PLZD72GdgAeS1tewHEYrRbsaDlwp8OWf1qn7ScPtuG8Wmhji1YIK5PQ0PaXEyvsQinbFczT5fHks6OWHlx8Gq4nxeSSa5CsFWTBAXnyxWWKqrmRVyxbOW51IZx3uRlj1K1DKdTNnLA8t+VHn1DyMDDhWMdPIzKBv+JrsOe7cb5x1rgBCgFfsrqukaEEgnoBSIy5GNcDoCxlCspx0Zm/Kr20ijjtZ1ciRipIA6VU2dpPO4Zl0J51cBEsVbQS7EYNbMT/TNkXKopmQsmZdoh0J50BNJDp7pVVUzsiDGfXxqykieYMztoU9W6UHHDBE2x7xurGsbNKIII5Jd2Tu1HU8gPSj47aEhWZcKh2c88+VRLrZgCuQOS/rUrXCRyLrPX90cvMCjjSAlb6DTE8xwGIjX6TcsU4ujJ3cYOld+ex9aiN17a+iPKWybuxOCxqy4FZQcUaTQMBByNPhFzdITOW1Wytt7ZJXy4wD91cvLGN5giIBnlWgm4JcaW7gBsdKqO6eFtUwZWGwyKZLDOPaFrJGT4ZS3tjBEjAg94TjahrS1jRhuyknAxRl5HKZhvnO58q5EnuKJAykknbnihW6LCdNHLy49nRTFdzBuq/8AtKoLuKM6GXY433xtSo/NMDxxAVEasQApceJ1GpQpY7nNMgggRvmkJailiP722eg51zWdBUQvlRnl5k03AYZ3bzOwqSSJicAqo6k+832f1rg7pdyDI3Qvv93KqCQTZ3Txe6hJ/g2++tqeNx3PB5RgibCEAeIx+lYmM/vH3fUYo+HvNBzhUI3L8vspnke2hUscW7YR2huBxC8F0qYLoufLHnVasbc8ZH1ulFM6nAX38ciw2pkwkwZJGGkDkTg/Ck+w48KkQac7Y+FNkeOIb7moJblmJWEZPLOadFbb6pd264qw+hM7y8sip7JRCSSF/iNMkGBoXIJ56edE21jJPpMpIQDl1+NWnRTosIbsSp3cb5AO5HSr3h1lDcwl9WTg7+dZuXuYFKqwHiFOB6k1zh/FZY3MduSqdXJxmtenyx3fIzZcTcbiB8RuJTI8EeWYHBUUywgdFYSN3kpOTjkvkKkuGHeutopeRzkt/wB6V1U9jiJGkyHYnNIm0m6HRXxJrh1jULkAkVUOzXco0BhGDnX1aiWbugZrhs7+NOjCzaZVfWCMrjliomTo5N3hRIEbTH+9vy8a1nYydYu8UEBAuwrMLHk6fE860fArP5uQQtiXHTFbNI28qMmprYXV9eSKzG3wc7Hes9xmWaGSEyBlJbOPAVb2rSRqVlhBAbA8aou0d2lzcx4yu++eldTI90W2Yca+VB3tNhcxK01sHb948s7VA1nZynVBrRjtu2RVVKggcLqyD51Z27II1xux60Mfnw0SScOUyk4q4hfu/pacDOBSoDjk+JpNJz71KubN1Jm6EG4pk9qB3RON6fOxCIASAefnSpVgNS7ILnbYbDypvDwMk4HI0qVChgfwwBpGLDJHImuTsxuQCxI8CaVKr9Aew20ALyZ6Lt5VUXjEyAEkjPU0qVCGhttzPkf1o3lFkc8c6VKrZbH8L3mbO/uirO692A4226UqVUwJdmf4mzDSASBjlmiLRRpQYGAhwMcqVKiQcugy3A0yHAzig7j/ABRHQLsKVKowUVPGCdcQztjlVrbgDAAwAOQpUqNdEl0Sx/tE9a0HZsnvpNz9L9aVKt2h/sjFqv5suZicjesvx5V/tRRpGMDp60qVdXJ/NmHF9kUNx/iAPM1ccPJ9zelSpeH7BZejNcZ/bN/GaVKlXKn9mdHH9U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g;base64,/9j/4AAQSkZJRgABAQAAAQABAAD/2wBDAAkGBwgHBgkIBwgKCgkLDRYPDQwMDRsUFRAWIB0iIiAdHx8kKDQsJCYxJx8fLT0tMTU3Ojo6Iys/RD84QzQ5Ojf/2wBDAQoKCg0MDRoPDxo3JR8lNzc3Nzc3Nzc3Nzc3Nzc3Nzc3Nzc3Nzc3Nzc3Nzc3Nzc3Nzc3Nzc3Nzc3Nzc3Nzc3Nzf/wAARCACCAMcDASIAAhEBAxEB/8QAHAAAAQUBAQEAAAAAAAAAAAAABAACAwUGAQcI/8QAQBAAAgEDAgMFAwkFCQADAAAAAQIDAAQREiEFMUEGE1FhcRQigQcjMlKRobHB0TNCcoLhFSQ0Q2KSovDxY3Oy/8QAGQEAAgMBAAAAAAAAAAAAAAAAAgMAAQQF/8QAIxEAAgIBBAIDAQEAAAAAAAAAAAECEQMEEiExE0EiMlEzYf/aAAwDAQACEQMRAD8Acj1NDqkcJGrMx2AUZJrjcOnUe6VceVNRbm2cSIJEZTkMuRg+orNbQzhhMiSQtplRkbwYEGkr0rvit9exrHd3EkqqcqJNyDQyyGpvJtDhIKer0CJKkEnnU3k2ByyU8SUCsnnUgk86veTaGhz0p4ncciPsoIS4p4mHWr8jRWwLWXNSoS3IUAb6zicd++j/AFFTj7cYrQ8IPDbnSROrL4qcj7RSp5qDWLgA0NjOKhdyprS31xYWckcQto5RIMKRIBlvA55bb5rMdrO0vCeF3aQ2tk90c/OvG+FXyBxuf++gLUsvx30c1nwpazTIuIQ3Vqk6QTRBxkLKulh6ioWuF8KdHJYDhTJy9NLmhjODXDLmjUgaJ2eo2eoi+etMZvOpuJRIz1Gz1GWqWztJ76burddT4z9IAD4mpuJRCzVGzVLdwSWsxhlKaxz0uGH2gmhmNSyqOM1Ko2alU3Eo0ASUbjS3wxXff5NGfgQayM3HuKwcRuYUIeNJmVcqDgAnFWNv2judhPaD1XIoXmiuxnhlXBdukTDEiD+ZcVE1hbSbqCP4TTbfjlrIBrVoyeeRRK3FnLuChz4iq3wYO2SAn4Wf3JfgdqgeyuUP0M+lXaxIwHdOwz4Eml3Lj6LgnzFRqL6LUmUB1KcMCPUYqe0MDyhbmV44/rImo/iKtXjc7NGGHkc0NJBASdcJU9SBj8Kra/QSkBzFFkIicunRiukn4ZOKaGog2cROI5dPkd6ieymX6OlvQ0DTQSkhjSKDkIzHyx+OaikZsO8VuBJjIIcIxPqB+NOZXT6SkVJLJAQvcrKDj3tZByfLAFC1fYSlRJwn5Ln4larxCbjOmSf3x8wHZT5knnn7DVRxKy4nwy9Nnb3Nndeykp35Q5Y8+nXffzq2hubyJdNvLMq5zhGIGfHnUQglPJQATk5PWqktyqi4ylH2Uct52jAwosmH8J/M1c8Kj4meGe1cTFuCW2EbqCB02zk0ZFw/WPecg+FER8Mh/eLn40ai0DKaZXmTNc155VdR2Fuv+WPic1OLeJcYRP8AaKPaxbaM+qu30VY+gpGOTOND59DWhbCqfIZwKr2uwF2jPnv1otoNleLeYnHdt8acLSbqAPWp2vj0Vfiaia8fppHoM1EkU2NNk55uB5Vz2Bert8BXGuJ2+iX+CVG3tb/uTH4EUSool9gj66j/ADUqGNteNv3TfFx+tKjoo877ScTvrLtTxKKKYBRdNgMM4yf61pbe5nVBqYMRz93Gay/bpNPazin/ANwP2qDWpslyoNZc3SNcVSLOOS5wNVtqH8J3qZZgD79vpPpitdwHg1ne8HgmMqJKc6sn4DalNwyCMOUJYJncHNDHTynyhb1MIumZqO6jUgqXU+INV57TyrxNIu8nMYQAO41KGLYH4VvV4HaSsiTO3dn6QGAfhmqrj3Z3s/ZtbvonRHk+edAC+AAQVJ5HJH3mq8E4q2i454T4RTLxW4173CnPxo6DiRYfOOp9BVDJFCl6y2xZ4QSEL/SK9M+eK0tlYQMoJhQnAx7oJOaCO99BTlCPLIZOJW42kGfhn8ai/tCwcf5ieYB/LNWpsogrMIwDq04CDwzVMbNJZZAVYNr0gLjrTH5I9i4vHPofdSGMKUJZWGctUCTyuMpDn7aNuosW8f8ACfxp/CbfXY3EoGTGcgfAn8qYk5Oim0lYGvtbfRix8BUiwXh6Y/mFH2RaS7MTABQCcjPRQfxqz4fZ3SXKpeWJMXvFnIIwACRy23xTlp2K88fRTWUUiTOsrZ93OM5FZ67+UThdpcSw+z3sjROyNoiGMg4OMtWuixJPI6poDKp0/Vz0rwS+IN/dt43Ep/5mqxxTbTDb9noT/Kfaj9nwy8PrIi/rUS/KVLcXEUMXCyveOqAvcZ5nHQV55RfB118Z4ev1rqIf8hTNiAtnvkqYt5D4A4qvs7dJXfWitjGMiradf7q/oTQ/B48yP5n8jSbuSQT4TZ1eHHmLf/h/SnCxlzgQMM/CruO6DkISQAc5Pl/7UMjMkj6m2P0cUxNGR5pFZDw64nYrFBqI5jPKiU4DfE/sYh6sKseFsFEz6gTkY357mre0m188Z8RTUol+R3RnR2evzyEC+rGlWtL6ULHpSq+RlI+VPlFwna6+HLUI2/4LWs4fFmJT4gH7q72ngV+1SF7dJIyib93nG3U0fFEUA0ocdMDauZlnfFHQS4Rs+zciRcKjWRCMnZ9O3Tb/AL40ZIiaJV1HS0ZxsQMj+lZfgvHBHCIbmwuIkVsFpJIlB88FwaPl43wm2cSvxO3jQqylWmX3iRjx8a1YnS4OXlxy8jdcF4zKJY2GpgSRuDt51W9qh3llCQCDqyQRuMqP0q2sZLO+tY5QwdNIKkHY8zkUF2oYS2Mb7Y1YHwyKLJO8bRWnpZaMLGh9rUYrZ2UfviNcAkLufQ1lUA9rTathaB04hbyJ3SgLg62wTkdKVpeXRr1X0OwWjrKSzgbjI5E+7VJJEBcyhlyO/AII9a2TmNpQ0kihiTkF9sY/9rMcReNJ9gQWuwhOdsliBj7a0ZY8oz4HwyG8X+5xnHRh99S8BITh12eowQP5WpXy4s0/m/GmcJi7zh1yCcDHPfng+FIx8ZEaJ842S2DO91MZFCgD3cjGRp50bwG5uZ7u5FxPPJEsEhGpiVBGMfjQnDrJ4u8OrWmRk7nG58RVjwHhV1HNeGeJmRoHWPX9bO2M8jXQfsxQXRW27IhJZgBoUA+g3rzSTsG0s0jtdXKa3LY0R9ST4+deliMIZtechgp9cCq88e4J3jKeJ2YIOCDMBj7a5yk1J0dCk0jCr8noPO/uf9kf61PY9iYrHidnMZ72QxTJJkJHpGG671uY+KcKkI7viFm38Nwh/OiVltpf2c0b9PdYH86LySK2oMneNrZgrqSRsM1zgiAsxBBxncHPSoZk/umpWGcDcGpeDLksBtlsZ8tqqP2QMvqwp0ZTgHOXxz5b08MiINTPk+8FLZJz412XABKbAHcAnP41WNNMWYE6grjDD6p/PnTKOequi4twvssmW0tnapre5MNyBqyGACr41nri9eGWNMasnOC2BzO3lyNObiEutMZJxnPPTvtmj6YUlybGe+i7ghmKknA2pViZOISy3awu2cDVjYgfHx5UqZGcaLW4AyznJZqaYc9a6tPFc62dEyPaHs6vE+JWkrCPuonbvQ2cuDjAG3lRkPAbOO6srmOMRtZOXhVMKuT1O3lmrqRQXPrT+7+bOACSMYPWmJugfdBTdorzBR5NRGxJIP5ULd8VuLuLu5DqUHI3JxUK298yjHsyAc8KWqOWK6X6V0B5LGB+OazucvbHrEu0C6nFwr4bGfA1sLG7jeJe8hRtgMsPCsaYpi4JnlJz9b+lX3D7y6gUapA645Ooo8GSmVlxNovZZom3MCnA05U9PDb1qsnhjuJIzKoI9rSRR4ENkH4bVL/akbftYYSfENiguJ8SihWJ4IXLCQMQpB5eprS527sR4muKJ+LEJbovT3vxqTs1xGKyRu8BLFjjBGRsR19ag4kdUSMzqowc6vOq6KAOvzcsb+YNJcnGdoNRuNM2kvGIJ4u7Z5iGYE6l2G9EWHELaORzLdZypALBs86w/s0qnZM+hqRO/j3JkUeppi1MvaB8MSykIJnYY3lXl6rXz9xhZlvrkxKWiEpGTvucmve0J9nJJZ8yLknnzFeP2czCW+kkwdUwyf5aqLrkKr4MqLhlPvxoc+OM0VbMxlSI24jLHmfx5VpJL61OkMkb52GU51J2gax7qxuIEiDNpyYxuNtxTE9y6Kqn2eqcLTu+zlgnhbxD/iKsuFL/AHaVgcEKd/DagU9zhNov/wAaf/iiLG8jit3ikMZEgIZWONvWlQdTTZU03FpAFzcyQn3JHLDnhT/3/wAqSGZ5ynvZZZMEZ5+NFSQ2czBh3i42xFcAj7xUkENrBp0JLhW1b6Tk/DFO+N9mFYZr0VPGGaO6t2dQY0U5yOe55/bTeHolxeK+ogsAwTSQFOfs546VZ39vDeT94LiSMaQCjISCfhUsMVrE4dJ4tWNy+oZ8uVXK2+C5Rf4VkUDLezvhdJXGRsef9KVWAACTu7wF5H1HQ4I+zNKpFNKmFCLoqFp4qaOzb95gPTepu4hiGqVtvEnFZtpsv8AApZyAMnwolIVVcyyBRy5jahbziNvCSLZlc/6GyPiarRPLLOrSvtq2AOAPQVfkjHgJYpS5PReFdn4pLaKV2IDKDjG9UvbTh8PDzE8RY94u4x1BracFJPCrY4x7g65rMfKOVWC3JAPPnTsySxsHE3vRhQ2uRc7Dzb8q2HZ3hkN9bOGTOkjfcc6xAnwwwD+Feh/J9IXguxgbaNvDnWLSNOdGrUpqFgl32eVBLJthXK+OMVULDaI4V11kOBvXoEhjkW+jOxDn7SgNeXzTFbrJCpiTJ386fqIxhTQnBKU7TLG8jtHx3kKE+JGfxoB7Gzf3kUKPrVyZ+8AP0gM8vWnQuzRllAXHXG9Y3Lc6NSjSIzavCM29zMF/iIX7/wBKEm47eWp31uPGSLSPt2zRrK8h3LHz5D7agkgKDVpLY6nlU3NMvan2cbtVA1gRcBllyD82MqfeHLevJblrwNKItJhZtRHXOAPyr1ZrJbmI95AmnPNhgVmpeA2MqstvHM0md2iYhR+OadDVJdinpr6ZhQ06AaomAPUHP60dazi7nt4GjYa5lAygwM7fpWkXszOqkxToRnlIgP31234NxCC4RxDFIFkVgyt1BG+/OnLUwYD0017PVriILBBFGc6fd8OQx+VDCORUcd0WyNiN8VmuIcT45GkfuSKQxw8cWTnHxFG2N3xtYsziF/HKcvUg0DnHsDxTDHUqfeQj1FMJYHIJ8sE0l45MrETWbHHVX/UVJ/a9kw+eiZM89UefvFUpRfsjhJeiM3Ey/wCa/oTmue1zjctn1FSrccMn/ZyxD+fT9xpxs4nGY5GI8diKYl+MW/8AUCtfS9Qh9RSp8vDpAMqwI8xilR1MDgAk4hdyfSuZB5IoX+tCl1dveUu31mJY/fQvebZWMt/qc1IjTN9EjB+ou321y5ZWzqLGkSySYONRAHPApqSnUNCaj45zTVg1bySb/wC6pMRxDIjLEdScfdQqfNjNvo9n7PP3nBbNvGIVnPlGRnt7YALjJGWPX0pvZ3tB3fBreLCh4xjSPWi+0Fub+0ikuc/NXCgAHmrYrrZ5rw8ezmY01l5PLZD72GdgAeS1tewHEYrRbsaDlwp8OWf1qn7ScPtuG8Wmhji1YIK5PQ0PaXEyvsQinbFczT5fHks6OWHlx8Gq4nxeSSa5CsFWTBAXnyxWWKqrmRVyxbOW51IZx3uRlj1K1DKdTNnLA8t+VHn1DyMDDhWMdPIzKBv+JrsOe7cb5x1rgBCgFfsrqukaEEgnoBSIy5GNcDoCxlCspx0Zm/Kr20ijjtZ1ciRipIA6VU2dpPO4Zl0J51cBEsVbQS7EYNbMT/TNkXKopmQsmZdoh0J50BNJDp7pVVUzsiDGfXxqykieYMztoU9W6UHHDBE2x7xurGsbNKIII5Jd2Tu1HU8gPSj47aEhWZcKh2c88+VRLrZgCuQOS/rUrXCRyLrPX90cvMCjjSAlb6DTE8xwGIjX6TcsU4ujJ3cYOld+ex9aiN17a+iPKWybuxOCxqy4FZQcUaTQMBByNPhFzdITOW1Wytt7ZJXy4wD91cvLGN5giIBnlWgm4JcaW7gBsdKqO6eFtUwZWGwyKZLDOPaFrJGT4ZS3tjBEjAg94TjahrS1jRhuyknAxRl5HKZhvnO58q5EnuKJAykknbnihW6LCdNHLy49nRTFdzBuq/8AtKoLuKM6GXY433xtSo/NMDxxAVEasQApceJ1GpQpY7nNMgggRvmkJailiP722eg51zWdBUQvlRnl5k03AYZ3bzOwqSSJicAqo6k+832f1rg7pdyDI3Qvv93KqCQTZ3Txe6hJ/g2++tqeNx3PB5RgibCEAeIx+lYmM/vH3fUYo+HvNBzhUI3L8vspnke2hUscW7YR2huBxC8F0qYLoufLHnVasbc8ZH1ulFM6nAX38ciw2pkwkwZJGGkDkTg/Ck+w48KkQac7Y+FNkeOIb7moJblmJWEZPLOadFbb6pd264qw+hM7y8sip7JRCSSF/iNMkGBoXIJ56edE21jJPpMpIQDl1+NWnRTosIbsSp3cb5AO5HSr3h1lDcwl9WTg7+dZuXuYFKqwHiFOB6k1zh/FZY3MduSqdXJxmtenyx3fIzZcTcbiB8RuJTI8EeWYHBUUywgdFYSN3kpOTjkvkKkuGHeutopeRzkt/wB6V1U9jiJGkyHYnNIm0m6HRXxJrh1jULkAkVUOzXco0BhGDnX1aiWbugZrhs7+NOjCzaZVfWCMrjliomTo5N3hRIEbTH+9vy8a1nYydYu8UEBAuwrMLHk6fE860fArP5uQQtiXHTFbNI28qMmprYXV9eSKzG3wc7Hes9xmWaGSEyBlJbOPAVb2rSRqVlhBAbA8aou0d2lzcx4yu++eldTI90W2Yca+VB3tNhcxK01sHb948s7VA1nZynVBrRjtu2RVVKggcLqyD51Z27II1xux60Mfnw0SScOUyk4q4hfu/pacDOBSoDjk+JpNJz71KubN1Jm6EG4pk9qB3RON6fOxCIASAefnSpVgNS7ILnbYbDypvDwMk4HI0qVChgfwwBpGLDJHImuTsxuQCxI8CaVKr9Aew20ALyZ6Lt5VUXjEyAEkjPU0qVCGhttzPkf1o3lFkc8c6VKrZbH8L3mbO/uirO692A4226UqVUwJdmf4mzDSASBjlmiLRRpQYGAhwMcqVKiQcugy3A0yHAzig7j/ABRHQLsKVKowUVPGCdcQztjlVrbgDAAwAOQpUqNdEl0Sx/tE9a0HZsnvpNz9L9aVKt2h/sjFqv5suZicjesvx5V/tRRpGMDp60qVdXJ/NmHF9kUNx/iAPM1ccPJ9zelSpeH7BZejNcZ/bN/GaVKlXKn9mdHH9U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g;base64,/9j/4AAQSkZJRgABAQAAAQABAAD/2wBDAAkGBwgHBgkIBwgKCgkLDRYPDQwMDRsUFRAWIB0iIiAdHx8kKDQsJCYxJx8fLT0tMTU3Ojo6Iys/RD84QzQ5Ojf/2wBDAQoKCg0MDRoPDxo3JR8lNzc3Nzc3Nzc3Nzc3Nzc3Nzc3Nzc3Nzc3Nzc3Nzc3Nzc3Nzc3Nzc3Nzc3Nzc3Nzc3Nzf/wAARCACCAMcDASIAAhEBAxEB/8QAHAAAAQUBAQEAAAAAAAAAAAAABAACAwUGAQcI/8QAQBAAAgEDAgMFAwkFCQADAAAAAQIDAAQREiEFMUEGE1FhcRQigQcjMlKRobHB0TNCcoLhFSQ0Q2KSovDxY3Oy/8QAGQEAAgMBAAAAAAAAAAAAAAAAAgMAAQQF/8QAIxEAAgIBBAIDAQEAAAAAAAAAAAECEQMEEiExE0EiMlEzYf/aAAwDAQACEQMRAD8Acj1NDqkcJGrMx2AUZJrjcOnUe6VceVNRbm2cSIJEZTkMuRg+orNbQzhhMiSQtplRkbwYEGkr0rvit9exrHd3EkqqcqJNyDQyyGpvJtDhIKer0CJKkEnnU3k2ByyU8SUCsnnUgk86veTaGhz0p4ncciPsoIS4p4mHWr8jRWwLWXNSoS3IUAb6zicd++j/AFFTj7cYrQ8IPDbnSROrL4qcj7RSp5qDWLgA0NjOKhdyprS31xYWckcQto5RIMKRIBlvA55bb5rMdrO0vCeF3aQ2tk90c/OvG+FXyBxuf++gLUsvx30c1nwpazTIuIQ3Vqk6QTRBxkLKulh6ioWuF8KdHJYDhTJy9NLmhjODXDLmjUgaJ2eo2eoi+etMZvOpuJRIz1Gz1GWqWztJ76burddT4z9IAD4mpuJRCzVGzVLdwSWsxhlKaxz0uGH2gmhmNSyqOM1Ko2alU3Eo0ASUbjS3wxXff5NGfgQayM3HuKwcRuYUIeNJmVcqDgAnFWNv2judhPaD1XIoXmiuxnhlXBdukTDEiD+ZcVE1hbSbqCP4TTbfjlrIBrVoyeeRRK3FnLuChz4iq3wYO2SAn4Wf3JfgdqgeyuUP0M+lXaxIwHdOwz4Eml3Lj6LgnzFRqL6LUmUB1KcMCPUYqe0MDyhbmV44/rImo/iKtXjc7NGGHkc0NJBASdcJU9SBj8Kra/QSkBzFFkIicunRiukn4ZOKaGog2cROI5dPkd6ieymX6OlvQ0DTQSkhjSKDkIzHyx+OaikZsO8VuBJjIIcIxPqB+NOZXT6SkVJLJAQvcrKDj3tZByfLAFC1fYSlRJwn5Ln4larxCbjOmSf3x8wHZT5knnn7DVRxKy4nwy9Nnb3Nndeykp35Q5Y8+nXffzq2hubyJdNvLMq5zhGIGfHnUQglPJQATk5PWqktyqi4ylH2Uct52jAwosmH8J/M1c8Kj4meGe1cTFuCW2EbqCB02zk0ZFw/WPecg+FER8Mh/eLn40ai0DKaZXmTNc155VdR2Fuv+WPic1OLeJcYRP8AaKPaxbaM+qu30VY+gpGOTOND59DWhbCqfIZwKr2uwF2jPnv1otoNleLeYnHdt8acLSbqAPWp2vj0Vfiaia8fppHoM1EkU2NNk55uB5Vz2Bert8BXGuJ2+iX+CVG3tb/uTH4EUSool9gj66j/ADUqGNteNv3TfFx+tKjoo877ScTvrLtTxKKKYBRdNgMM4yf61pbe5nVBqYMRz93Gay/bpNPazin/ANwP2qDWpslyoNZc3SNcVSLOOS5wNVtqH8J3qZZgD79vpPpitdwHg1ne8HgmMqJKc6sn4DalNwyCMOUJYJncHNDHTynyhb1MIumZqO6jUgqXU+INV57TyrxNIu8nMYQAO41KGLYH4VvV4HaSsiTO3dn6QGAfhmqrj3Z3s/ZtbvonRHk+edAC+AAQVJ5HJH3mq8E4q2i454T4RTLxW4173CnPxo6DiRYfOOp9BVDJFCl6y2xZ4QSEL/SK9M+eK0tlYQMoJhQnAx7oJOaCO99BTlCPLIZOJW42kGfhn8ai/tCwcf5ieYB/LNWpsogrMIwDq04CDwzVMbNJZZAVYNr0gLjrTH5I9i4vHPofdSGMKUJZWGctUCTyuMpDn7aNuosW8f8ACfxp/CbfXY3EoGTGcgfAn8qYk5Oim0lYGvtbfRix8BUiwXh6Y/mFH2RaS7MTABQCcjPRQfxqz4fZ3SXKpeWJMXvFnIIwACRy23xTlp2K88fRTWUUiTOsrZ93OM5FZ67+UThdpcSw+z3sjROyNoiGMg4OMtWuixJPI6poDKp0/Vz0rwS+IN/dt43Ep/5mqxxTbTDb9noT/Kfaj9nwy8PrIi/rUS/KVLcXEUMXCyveOqAvcZ5nHQV55RfB118Z4ev1rqIf8hTNiAtnvkqYt5D4A4qvs7dJXfWitjGMiradf7q/oTQ/B48yP5n8jSbuSQT4TZ1eHHmLf/h/SnCxlzgQMM/CruO6DkISQAc5Pl/7UMjMkj6m2P0cUxNGR5pFZDw64nYrFBqI5jPKiU4DfE/sYh6sKseFsFEz6gTkY357mre0m188Z8RTUol+R3RnR2evzyEC+rGlWtL6ULHpSq+RlI+VPlFwna6+HLUI2/4LWs4fFmJT4gH7q72ngV+1SF7dJIyib93nG3U0fFEUA0ocdMDauZlnfFHQS4Rs+zciRcKjWRCMnZ9O3Tb/AL40ZIiaJV1HS0ZxsQMj+lZfgvHBHCIbmwuIkVsFpJIlB88FwaPl43wm2cSvxO3jQqylWmX3iRjx8a1YnS4OXlxy8jdcF4zKJY2GpgSRuDt51W9qh3llCQCDqyQRuMqP0q2sZLO+tY5QwdNIKkHY8zkUF2oYS2Mb7Y1YHwyKLJO8bRWnpZaMLGh9rUYrZ2UfviNcAkLufQ1lUA9rTathaB04hbyJ3SgLg62wTkdKVpeXRr1X0OwWjrKSzgbjI5E+7VJJEBcyhlyO/AII9a2TmNpQ0kihiTkF9sY/9rMcReNJ9gQWuwhOdsliBj7a0ZY8oz4HwyG8X+5xnHRh99S8BITh12eowQP5WpXy4s0/m/GmcJi7zh1yCcDHPfng+FIx8ZEaJ842S2DO91MZFCgD3cjGRp50bwG5uZ7u5FxPPJEsEhGpiVBGMfjQnDrJ4u8OrWmRk7nG58RVjwHhV1HNeGeJmRoHWPX9bO2M8jXQfsxQXRW27IhJZgBoUA+g3rzSTsG0s0jtdXKa3LY0R9ST4+deliMIZtechgp9cCq88e4J3jKeJ2YIOCDMBj7a5yk1J0dCk0jCr8noPO/uf9kf61PY9iYrHidnMZ72QxTJJkJHpGG671uY+KcKkI7viFm38Nwh/OiVltpf2c0b9PdYH86LySK2oMneNrZgrqSRsM1zgiAsxBBxncHPSoZk/umpWGcDcGpeDLksBtlsZ8tqqP2QMvqwp0ZTgHOXxz5b08MiINTPk+8FLZJz412XABKbAHcAnP41WNNMWYE6grjDD6p/PnTKOequi4twvssmW0tnapre5MNyBqyGACr41nri9eGWNMasnOC2BzO3lyNObiEutMZJxnPPTvtmj6YUlybGe+i7ghmKknA2pViZOISy3awu2cDVjYgfHx5UqZGcaLW4AyznJZqaYc9a6tPFc62dEyPaHs6vE+JWkrCPuonbvQ2cuDjAG3lRkPAbOO6srmOMRtZOXhVMKuT1O3lmrqRQXPrT+7+bOACSMYPWmJugfdBTdorzBR5NRGxJIP5ULd8VuLuLu5DqUHI3JxUK298yjHsyAc8KWqOWK6X6V0B5LGB+OazucvbHrEu0C6nFwr4bGfA1sLG7jeJe8hRtgMsPCsaYpi4JnlJz9b+lX3D7y6gUapA645Ooo8GSmVlxNovZZom3MCnA05U9PDb1qsnhjuJIzKoI9rSRR4ENkH4bVL/akbftYYSfENiguJ8SihWJ4IXLCQMQpB5eprS527sR4muKJ+LEJbovT3vxqTs1xGKyRu8BLFjjBGRsR19ag4kdUSMzqowc6vOq6KAOvzcsb+YNJcnGdoNRuNM2kvGIJ4u7Z5iGYE6l2G9EWHELaORzLdZypALBs86w/s0qnZM+hqRO/j3JkUeppi1MvaB8MSykIJnYY3lXl6rXz9xhZlvrkxKWiEpGTvucmve0J9nJJZ8yLknnzFeP2czCW+kkwdUwyf5aqLrkKr4MqLhlPvxoc+OM0VbMxlSI24jLHmfx5VpJL61OkMkb52GU51J2gax7qxuIEiDNpyYxuNtxTE9y6Kqn2eqcLTu+zlgnhbxD/iKsuFL/AHaVgcEKd/DagU9zhNov/wAaf/iiLG8jit3ikMZEgIZWONvWlQdTTZU03FpAFzcyQn3JHLDnhT/3/wAqSGZ5ynvZZZMEZ5+NFSQ2czBh3i42xFcAj7xUkENrBp0JLhW1b6Tk/DFO+N9mFYZr0VPGGaO6t2dQY0U5yOe55/bTeHolxeK+ogsAwTSQFOfs546VZ39vDeT94LiSMaQCjISCfhUsMVrE4dJ4tWNy+oZ8uVXK2+C5Rf4VkUDLezvhdJXGRsef9KVWAACTu7wF5H1HQ4I+zNKpFNKmFCLoqFp4qaOzb95gPTepu4hiGqVtvEnFZtpsv8AApZyAMnwolIVVcyyBRy5jahbziNvCSLZlc/6GyPiarRPLLOrSvtq2AOAPQVfkjHgJYpS5PReFdn4pLaKV2IDKDjG9UvbTh8PDzE8RY94u4x1BracFJPCrY4x7g65rMfKOVWC3JAPPnTsySxsHE3vRhQ2uRc7Dzb8q2HZ3hkN9bOGTOkjfcc6xAnwwwD+Feh/J9IXguxgbaNvDnWLSNOdGrUpqFgl32eVBLJthXK+OMVULDaI4V11kOBvXoEhjkW+jOxDn7SgNeXzTFbrJCpiTJ386fqIxhTQnBKU7TLG8jtHx3kKE+JGfxoB7Gzf3kUKPrVyZ+8AP0gM8vWnQuzRllAXHXG9Y3Lc6NSjSIzavCM29zMF/iIX7/wBKEm47eWp31uPGSLSPt2zRrK8h3LHz5D7agkgKDVpLY6nlU3NMvan2cbtVA1gRcBllyD82MqfeHLevJblrwNKItJhZtRHXOAPyr1ZrJbmI95AmnPNhgVmpeA2MqstvHM0md2iYhR+OadDVJdinpr6ZhQ06AaomAPUHP60dazi7nt4GjYa5lAygwM7fpWkXszOqkxToRnlIgP31234NxCC4RxDFIFkVgyt1BG+/OnLUwYD0017PVriILBBFGc6fd8OQx+VDCORUcd0WyNiN8VmuIcT45GkfuSKQxw8cWTnHxFG2N3xtYsziF/HKcvUg0DnHsDxTDHUqfeQj1FMJYHIJ8sE0l45MrETWbHHVX/UVJ/a9kw+eiZM89UefvFUpRfsjhJeiM3Ey/wCa/oTmue1zjctn1FSrccMn/ZyxD+fT9xpxs4nGY5GI8diKYl+MW/8AUCtfS9Qh9RSp8vDpAMqwI8xilR1MDgAk4hdyfSuZB5IoX+tCl1dveUu31mJY/fQvebZWMt/qc1IjTN9EjB+ou321y5ZWzqLGkSySYONRAHPApqSnUNCaj45zTVg1bySb/wC6pMRxDIjLEdScfdQqfNjNvo9n7PP3nBbNvGIVnPlGRnt7YALjJGWPX0pvZ3tB3fBreLCh4xjSPWi+0Fub+0ikuc/NXCgAHmrYrrZ5rw8ezmY01l5PLZD72GdgAeS1tewHEYrRbsaDlwp8OWf1qn7ScPtuG8Wmhji1YIK5PQ0PaXEyvsQinbFczT5fHks6OWHlx8Gq4nxeSSa5CsFWTBAXnyxWWKqrmRVyxbOW51IZx3uRlj1K1DKdTNnLA8t+VHn1DyMDDhWMdPIzKBv+JrsOe7cb5x1rgBCgFfsrqukaEEgnoBSIy5GNcDoCxlCspx0Zm/Kr20ijjtZ1ciRipIA6VU2dpPO4Zl0J51cBEsVbQS7EYNbMT/TNkXKopmQsmZdoh0J50BNJDp7pVVUzsiDGfXxqykieYMztoU9W6UHHDBE2x7xurGsbNKIII5Jd2Tu1HU8gPSj47aEhWZcKh2c88+VRLrZgCuQOS/rUrXCRyLrPX90cvMCjjSAlb6DTE8xwGIjX6TcsU4ujJ3cYOld+ex9aiN17a+iPKWybuxOCxqy4FZQcUaTQMBByNPhFzdITOW1Wytt7ZJXy4wD91cvLGN5giIBnlWgm4JcaW7gBsdKqO6eFtUwZWGwyKZLDOPaFrJGT4ZS3tjBEjAg94TjahrS1jRhuyknAxRl5HKZhvnO58q5EnuKJAykknbnihW6LCdNHLy49nRTFdzBuq/8AtKoLuKM6GXY433xtSo/NMDxxAVEasQApceJ1GpQpY7nNMgggRvmkJailiP722eg51zWdBUQvlRnl5k03AYZ3bzOwqSSJicAqo6k+832f1rg7pdyDI3Qvv93KqCQTZ3Txe6hJ/g2++tqeNx3PB5RgibCEAeIx+lYmM/vH3fUYo+HvNBzhUI3L8vspnke2hUscW7YR2huBxC8F0qYLoufLHnVasbc8ZH1ulFM6nAX38ciw2pkwkwZJGGkDkTg/Ck+w48KkQac7Y+FNkeOIb7moJblmJWEZPLOadFbb6pd264qw+hM7y8sip7JRCSSF/iNMkGBoXIJ56edE21jJPpMpIQDl1+NWnRTosIbsSp3cb5AO5HSr3h1lDcwl9WTg7+dZuXuYFKqwHiFOB6k1zh/FZY3MduSqdXJxmtenyx3fIzZcTcbiB8RuJTI8EeWYHBUUywgdFYSN3kpOTjkvkKkuGHeutopeRzkt/wB6V1U9jiJGkyHYnNIm0m6HRXxJrh1jULkAkVUOzXco0BhGDnX1aiWbugZrhs7+NOjCzaZVfWCMrjliomTo5N3hRIEbTH+9vy8a1nYydYu8UEBAuwrMLHk6fE860fArP5uQQtiXHTFbNI28qMmprYXV9eSKzG3wc7Hes9xmWaGSEyBlJbOPAVb2rSRqVlhBAbA8aou0d2lzcx4yu++eldTI90W2Yca+VB3tNhcxK01sHb948s7VA1nZynVBrRjtu2RVVKggcLqyD51Z27II1xux60Mfnw0SScOUyk4q4hfu/pacDOBSoDjk+JpNJz71KubN1Jm6EG4pk9qB3RON6fOxCIASAefnSpVgNS7ILnbYbDypvDwMk4HI0qVChgfwwBpGLDJHImuTsxuQCxI8CaVKr9Aew20ALyZ6Lt5VUXjEyAEkjPU0qVCGhttzPkf1o3lFkc8c6VKrZbH8L3mbO/uirO692A4226UqVUwJdmf4mzDSASBjlmiLRRpQYGAhwMcqVKiQcugy3A0yHAzig7j/ABRHQLsKVKowUVPGCdcQztjlVrbgDAAwAOQpUqNdEl0Sx/tE9a0HZsnvpNz9L9aVKt2h/sjFqv5suZicjesvx5V/tRRpGMDp60qVdXJ/NmHF9kUNx/iAPM1ccPJ9zelSpeH7BZejNcZ/bN/GaVKlXKn9mdHH9U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1388" name="Picture 12" descr="http://northcountryhardwoodfloors.com/wp-content/uploads/slideshow-gallery-pro/Hard-Wood-54653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8"/>
          <a:stretch/>
        </p:blipFill>
        <p:spPr bwMode="auto">
          <a:xfrm>
            <a:off x="752235" y="2209799"/>
            <a:ext cx="3524525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66467"/>
            <a:ext cx="3321844" cy="232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83866" y="6493276"/>
            <a:ext cx="33570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Photo: northcountryhardwoodfloors.com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754592" y="5816167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Typically, specular component is small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223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Intensity and Surface Orientation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Intensity depends on illumination angle because less light comes in at oblique angles.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𝜌</m:t>
                    </m:r>
                    <m:r>
                      <a:rPr lang="en-US" sz="2400" b="0" i="0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US" sz="2400" dirty="0" smtClean="0"/>
                  <a:t>albedo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𝑺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/>
                  <a:t> directional source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𝑵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surface normal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I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/>
                  <a:t> reflected intensity</a:t>
                </a:r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544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5318885"/>
                <a:ext cx="472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𝜌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/>
                            </a:rPr>
                            <m:t>𝑺</m:t>
                          </m:r>
                          <m:r>
                            <a:rPr lang="en-US" sz="3600" b="1" i="1">
                              <a:latin typeface="Cambria Math"/>
                            </a:rPr>
                            <m:t>⋅</m:t>
                          </m:r>
                          <m:r>
                            <a:rPr lang="en-US" sz="3600" b="1" i="1">
                              <a:latin typeface="Cambria Math"/>
                            </a:rPr>
                            <m:t>𝑵</m:t>
                          </m:r>
                          <m:r>
                            <a:rPr lang="en-US" sz="3600" i="1">
                              <a:latin typeface="Cambria Math"/>
                            </a:rPr>
                            <m:t>(</m:t>
                          </m:r>
                          <m:r>
                            <a:rPr lang="en-US" sz="3600" b="0" i="1">
                              <a:latin typeface="Cambria Math"/>
                            </a:rPr>
                            <m:t>𝑥</m:t>
                          </m:r>
                          <m:r>
                            <a:rPr lang="en-US" sz="3600" i="1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318885"/>
                <a:ext cx="472440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483" y="3276600"/>
            <a:ext cx="5071749" cy="281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50223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3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3055909" y="1234212"/>
            <a:ext cx="3704388" cy="5065405"/>
            <a:chOff x="1542827" y="1880558"/>
            <a:chExt cx="2649611" cy="3623096"/>
          </a:xfrm>
        </p:grpSpPr>
        <p:pic>
          <p:nvPicPr>
            <p:cNvPr id="5" name="Picture 2" descr="http://www.cranearts.com/wordpress/wp-content/uploads/2009/01/the_crane_building_pic.jp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5274" r="53530" b="16780"/>
            <a:stretch/>
          </p:blipFill>
          <p:spPr bwMode="auto">
            <a:xfrm>
              <a:off x="1542827" y="1880558"/>
              <a:ext cx="2649611" cy="3623096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1915721" y="4085493"/>
              <a:ext cx="234130" cy="286184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</a:t>
              </a:r>
              <a:endParaRPr lang="en-US" sz="2000" dirty="0"/>
            </a:p>
          </p:txBody>
        </p:sp>
        <p:cxnSp>
          <p:nvCxnSpPr>
            <p:cNvPr id="7" name="Straight Arrow Connector 6"/>
            <p:cNvCxnSpPr>
              <a:stCxn id="6" idx="3"/>
            </p:cNvCxnSpPr>
            <p:nvPr/>
          </p:nvCxnSpPr>
          <p:spPr>
            <a:xfrm>
              <a:off x="2149851" y="4228585"/>
              <a:ext cx="459776" cy="37864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906321" y="4912025"/>
              <a:ext cx="234130" cy="286184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</a:t>
              </a:r>
              <a:endParaRPr lang="en-US" sz="2000" dirty="0"/>
            </a:p>
          </p:txBody>
        </p:sp>
        <p:cxnSp>
          <p:nvCxnSpPr>
            <p:cNvPr id="9" name="Straight Arrow Connector 8"/>
            <p:cNvCxnSpPr>
              <a:stCxn id="8" idx="0"/>
            </p:cNvCxnSpPr>
            <p:nvPr/>
          </p:nvCxnSpPr>
          <p:spPr>
            <a:xfrm flipH="1" flipV="1">
              <a:off x="2838229" y="4607225"/>
              <a:ext cx="185157" cy="30480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052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Light and wavelengths</a:t>
            </a:r>
          </a:p>
          <a:p>
            <a:r>
              <a:rPr lang="en-US" dirty="0" smtClean="0"/>
              <a:t>The eye</a:t>
            </a:r>
          </a:p>
          <a:p>
            <a:pPr lvl="1"/>
            <a:r>
              <a:rPr lang="en-US" dirty="0" smtClean="0"/>
              <a:t>Physiology (rods and cones)</a:t>
            </a:r>
          </a:p>
          <a:p>
            <a:pPr lvl="1"/>
            <a:r>
              <a:rPr lang="en-US" dirty="0" smtClean="0"/>
              <a:t>Receptivity, non-linear response</a:t>
            </a:r>
          </a:p>
          <a:p>
            <a:pPr lvl="1"/>
            <a:r>
              <a:rPr lang="en-US" dirty="0" err="1" smtClean="0"/>
              <a:t>Trichromacity</a:t>
            </a:r>
            <a:endParaRPr lang="en-US" dirty="0" smtClean="0"/>
          </a:p>
          <a:p>
            <a:r>
              <a:rPr lang="en-US" dirty="0" smtClean="0"/>
              <a:t>The camera and display</a:t>
            </a:r>
          </a:p>
          <a:p>
            <a:pPr lvl="1"/>
            <a:r>
              <a:rPr lang="en-US" dirty="0" smtClean="0"/>
              <a:t>Bayer filter revisited</a:t>
            </a:r>
          </a:p>
          <a:p>
            <a:pPr lvl="1"/>
            <a:r>
              <a:rPr lang="en-US" dirty="0" smtClean="0"/>
              <a:t>RGB display</a:t>
            </a:r>
          </a:p>
          <a:p>
            <a:r>
              <a:rPr lang="en-US" dirty="0" smtClean="0"/>
              <a:t>Physics of light and reflection</a:t>
            </a:r>
          </a:p>
          <a:p>
            <a:pPr lvl="1"/>
            <a:r>
              <a:rPr lang="en-US" dirty="0" smtClean="0"/>
              <a:t>Direct light: spectrum of wavelengths</a:t>
            </a:r>
          </a:p>
          <a:p>
            <a:pPr lvl="1"/>
            <a:r>
              <a:rPr lang="en-US" dirty="0" smtClean="0"/>
              <a:t>Reflection: influence of albedo, orientation, reflectivity, BRDF</a:t>
            </a:r>
          </a:p>
          <a:p>
            <a:pPr lvl="1"/>
            <a:r>
              <a:rPr lang="en-US" dirty="0" smtClean="0"/>
              <a:t>Inter-reflection: light may be influenced by multiple surfaces</a:t>
            </a:r>
          </a:p>
          <a:p>
            <a:pPr lvl="1"/>
            <a:r>
              <a:rPr lang="en-US" dirty="0" smtClean="0"/>
              <a:t>Illusions, ambiguity of albedo and illumination color, color constancy</a:t>
            </a:r>
          </a:p>
          <a:p>
            <a:pPr lvl="1"/>
            <a:r>
              <a:rPr lang="en-US" dirty="0" smtClean="0"/>
              <a:t>Light sources and shadows</a:t>
            </a:r>
          </a:p>
          <a:p>
            <a:r>
              <a:rPr lang="en-US" dirty="0" smtClean="0"/>
              <a:t>Color spaces</a:t>
            </a:r>
          </a:p>
          <a:p>
            <a:pPr lvl="1"/>
            <a:r>
              <a:rPr lang="en-US" dirty="0" smtClean="0"/>
              <a:t>RGB, HSV, </a:t>
            </a:r>
            <a:r>
              <a:rPr lang="en-US" dirty="0" err="1" smtClean="0"/>
              <a:t>YCrCb</a:t>
            </a:r>
            <a:r>
              <a:rPr lang="en-US" dirty="0" smtClean="0"/>
              <a:t>, XYZ, Lab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35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6148094" cy="5715000"/>
              </a:xfrm>
            </p:spPr>
            <p:txBody>
              <a:bodyPr/>
              <a:lstStyle/>
              <a:p>
                <a:r>
                  <a:rPr lang="en-US" dirty="0" smtClean="0"/>
                  <a:t>When light hits a typical surface</a:t>
                </a:r>
              </a:p>
              <a:p>
                <a:pPr lvl="1"/>
                <a:r>
                  <a:rPr lang="en-US" dirty="0" smtClean="0"/>
                  <a:t>Some light is absorbed (1-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𝜌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2"/>
                <a:r>
                  <a:rPr lang="en-US" dirty="0" smtClean="0"/>
                  <a:t>More absorbed for low albedos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r>
                  <a:rPr lang="en-US" dirty="0" smtClean="0"/>
                  <a:t>Some light is reflected diffusely</a:t>
                </a:r>
              </a:p>
              <a:p>
                <a:pPr lvl="2"/>
                <a:r>
                  <a:rPr lang="en-US" dirty="0" smtClean="0"/>
                  <a:t>Independent of viewing direction</a:t>
                </a:r>
              </a:p>
              <a:p>
                <a:pPr lvl="2"/>
                <a:endParaRPr lang="en-US" dirty="0"/>
              </a:p>
              <a:p>
                <a:pPr lvl="2"/>
                <a:endParaRPr lang="en-US" sz="1200" dirty="0"/>
              </a:p>
              <a:p>
                <a:pPr lvl="1"/>
                <a:r>
                  <a:rPr lang="en-US" dirty="0" smtClean="0"/>
                  <a:t>Some light is reflected </a:t>
                </a:r>
                <a:r>
                  <a:rPr lang="en-US" dirty="0" err="1" smtClean="0"/>
                  <a:t>specularly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Light bounces off (like a mirror), depends on viewing direction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6148094" cy="5715000"/>
              </a:xfrm>
              <a:blipFill rotWithShape="1">
                <a:blip r:embed="rId2"/>
                <a:stretch>
                  <a:fillRect l="-2180" t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6186279" y="6557790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8411417" y="4992848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flipH="1">
            <a:off x="7615029" y="5399353"/>
            <a:ext cx="866133" cy="11101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968258" y="5802035"/>
            <a:ext cx="646771" cy="68134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68258" y="5230973"/>
            <a:ext cx="1804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specular reflection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886779" y="6140183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779" y="6140183"/>
                <a:ext cx="39946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61527" y="6140183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527" y="6140183"/>
                <a:ext cx="39946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6186103" y="4495800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8514719" y="2850668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 flipH="1">
            <a:off x="7614856" y="3257173"/>
            <a:ext cx="969608" cy="11642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6960009" y="3766544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6662353" y="406420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633903" y="4067175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29625" y="3060681"/>
            <a:ext cx="1586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iffuse reflection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282094" y="23139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8507232" y="748983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>
          <a:xfrm flipH="1">
            <a:off x="7710844" y="1155488"/>
            <a:ext cx="866133" cy="11101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605294" y="150160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absorption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88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possible effects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38322" y="5866713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595822" y="3530113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1988480" y="4115211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78328" y="3152088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512228" y="6045307"/>
            <a:ext cx="595313" cy="476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8322" y="315208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transparency</a:t>
            </a:r>
            <a:endParaRPr lang="en-US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0" y="5860807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886700" y="3524207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 rot="5400000">
            <a:off x="6279358" y="4109305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69206" y="3146182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5660859" y="5970388"/>
            <a:ext cx="595313" cy="476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6206705" y="5821808"/>
            <a:ext cx="228600" cy="76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3985" y="363112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refraction</a:t>
            </a:r>
            <a:endParaRPr lang="en-US" b="1" dirty="0"/>
          </a:p>
        </p:txBody>
      </p:sp>
      <p:pic>
        <p:nvPicPr>
          <p:cNvPr id="117762" name="Picture 2" descr="http://t0.gstatic.com/images?q=tbn:ANd9GcStfRcWs4Zd9-P14OXg9VBB2geITrlA6vOhh1LHGCrK-nL-FPg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539" y="1066800"/>
            <a:ext cx="25908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5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72161" y="6299000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529661" y="3962400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1922319" y="4547498"/>
            <a:ext cx="1855683" cy="149849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22658" y="431958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12167" y="3584375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1446067" y="5569744"/>
            <a:ext cx="714378" cy="59531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1148411" y="5867400"/>
            <a:ext cx="952500" cy="3571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219974" y="5867400"/>
            <a:ext cx="952500" cy="3571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81761" y="5108375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00760" y="3997881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fluorescence</a:t>
            </a:r>
            <a:endParaRPr lang="en-US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248545" y="63466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8106045" y="40100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>
          <a:xfrm rot="5400000">
            <a:off x="6498703" y="45951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80066" y="4367213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88551" y="36320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16200000" flipV="1">
            <a:off x="5979321" y="5651873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5681665" y="5949529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628771" y="5949529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86745" y="5232200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&gt;1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216241" y="3896891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phosphorescence</a:t>
            </a:r>
            <a:endParaRPr lang="en-US" b="1" dirty="0"/>
          </a:p>
        </p:txBody>
      </p:sp>
      <p:pic>
        <p:nvPicPr>
          <p:cNvPr id="104450" name="Picture 2" descr="http://www.imagegossips.com/wp-content/uploads/2011/11/12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787" y="1201463"/>
            <a:ext cx="2033715" cy="156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2" name="Picture 4" descr="http://3.bp.blogspot.com/_FLs7qz-WGnA/SYfFreHQYEI/AAAAAAAABgE/rleWDKCEDCQ/s400/IMG_02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64" y="826877"/>
            <a:ext cx="1732191" cy="23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82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235685" y="6120034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6093185" y="3783434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4485843" y="4368532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86182" y="4140622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75691" y="3405409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3924404" y="5486573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3626748" y="5784229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582841" y="5784229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01513" y="3817456"/>
            <a:ext cx="176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subsurface scattering</a:t>
            </a:r>
            <a:endParaRPr lang="en-US" b="1" dirty="0"/>
          </a:p>
        </p:txBody>
      </p:sp>
      <p:pic>
        <p:nvPicPr>
          <p:cNvPr id="105474" name="Picture 2" descr="http://www.itchstudios.com/psg/tuts/h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384" y="635886"/>
            <a:ext cx="1934497" cy="255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06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BRDF</a:t>
            </a:r>
            <a:r>
              <a:rPr lang="en-US" dirty="0"/>
              <a:t>: </a:t>
            </a:r>
            <a:r>
              <a:rPr lang="en-US" sz="3100" dirty="0"/>
              <a:t>Bidirectional Reflectance Distribution Function</a:t>
            </a:r>
          </a:p>
        </p:txBody>
      </p:sp>
      <p:graphicFrame>
        <p:nvGraphicFramePr>
          <p:cNvPr id="7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14338650"/>
              </p:ext>
            </p:extLst>
          </p:nvPr>
        </p:nvGraphicFramePr>
        <p:xfrm>
          <a:off x="5334000" y="4230688"/>
          <a:ext cx="286861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78" name="Equation" r:id="rId3" imgW="1180800" imgH="228600" progId="Equation.3">
                  <p:embed/>
                </p:oleObj>
              </mc:Choice>
              <mc:Fallback>
                <p:oleObj name="Equation" r:id="rId3" imgW="1180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230688"/>
                        <a:ext cx="286861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52400" y="3438525"/>
            <a:ext cx="5029200" cy="3190875"/>
            <a:chOff x="192" y="2208"/>
            <a:chExt cx="2883" cy="1920"/>
          </a:xfrm>
        </p:grpSpPr>
        <p:graphicFrame>
          <p:nvGraphicFramePr>
            <p:cNvPr id="9" name="Object 6"/>
            <p:cNvGraphicFramePr>
              <a:graphicFrameLocks noChangeAspect="1"/>
            </p:cNvGraphicFramePr>
            <p:nvPr/>
          </p:nvGraphicFramePr>
          <p:xfrm>
            <a:off x="192" y="2208"/>
            <a:ext cx="2883" cy="19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679" name="Photo Editor Photo" r:id="rId5" imgW="6563641" imgH="4371429" progId="MSPhotoEd.3">
                    <p:embed/>
                  </p:oleObj>
                </mc:Choice>
                <mc:Fallback>
                  <p:oleObj name="Photo Editor Photo" r:id="rId5" imgW="6563641" imgH="4371429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2208"/>
                          <a:ext cx="2883" cy="19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632" y="2235"/>
              <a:ext cx="701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0">
                  <a:cs typeface="Arial" charset="0"/>
                </a:rPr>
                <a:t>surface normal</a:t>
              </a:r>
            </a:p>
          </p:txBody>
        </p:sp>
      </p:grpSp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4876800" y="5181600"/>
          <a:ext cx="39624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80" name="Equation" r:id="rId7" imgW="1904760" imgH="431640" progId="Equation.3">
                  <p:embed/>
                </p:oleObj>
              </mc:Choice>
              <mc:Fallback>
                <p:oleObj name="Equation" r:id="rId7" imgW="1904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181600"/>
                        <a:ext cx="396240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80005" y="6550223"/>
            <a:ext cx="2146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credit: S. Savarese</a:t>
            </a:r>
            <a:endParaRPr lang="en-US" sz="1400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98050" y="1176068"/>
            <a:ext cx="8686800" cy="156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Model of local reflection that tells how bright a surface appears when viewed from one direction when light falls on it from another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057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 dirty="0" smtClean="0"/>
              <a:t>Application: photometric </a:t>
            </a:r>
            <a:r>
              <a:rPr lang="en-US" dirty="0"/>
              <a:t>stereo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554737">
              <a:spcBef>
                <a:spcPct val="0"/>
              </a:spcBef>
              <a:tabLst>
                <a:tab pos="1010135" algn="l"/>
                <a:tab pos="1289178" algn="l"/>
                <a:tab pos="1289178" algn="l"/>
                <a:tab pos="1289178" algn="l"/>
              </a:tabLst>
            </a:pPr>
            <a:r>
              <a:rPr lang="en-US"/>
              <a:t>Assume:</a:t>
            </a:r>
          </a:p>
          <a:p>
            <a:pPr marL="833780" lvl="1">
              <a:tabLst>
                <a:tab pos="1010135" algn="l"/>
                <a:tab pos="1289178" algn="l"/>
                <a:tab pos="1289178" algn="l"/>
                <a:tab pos="1289178" algn="l"/>
              </a:tabLst>
            </a:pPr>
            <a:r>
              <a:rPr lang="en-US"/>
              <a:t>a set of point sources that are infinitely distant</a:t>
            </a:r>
          </a:p>
          <a:p>
            <a:pPr marL="833780" lvl="1">
              <a:tabLst>
                <a:tab pos="1010135" algn="l"/>
                <a:tab pos="1289178" algn="l"/>
                <a:tab pos="1289178" algn="l"/>
                <a:tab pos="1289178" algn="l"/>
              </a:tabLst>
            </a:pPr>
            <a:r>
              <a:rPr lang="en-US"/>
              <a:t>a set of pictures of an object, obtained in exactly the same camera/object configuration but using different sources</a:t>
            </a:r>
          </a:p>
          <a:p>
            <a:pPr marL="833780" lvl="1">
              <a:tabLst>
                <a:tab pos="1010135" algn="l"/>
                <a:tab pos="1289178" algn="l"/>
                <a:tab pos="1289178" algn="l"/>
                <a:tab pos="1289178" algn="l"/>
              </a:tabLst>
            </a:pPr>
            <a:r>
              <a:rPr lang="en-US"/>
              <a:t>A Lambertian object (or the specular component has been identified and removed)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4183"/>
            <a:ext cx="2133214" cy="213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3965124" y="4419600"/>
            <a:ext cx="2435984" cy="2424958"/>
            <a:chOff x="3515871" y="1662247"/>
            <a:chExt cx="4899341" cy="487716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499" y="1662247"/>
              <a:ext cx="2383111" cy="2383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196" y="1717379"/>
              <a:ext cx="2411016" cy="241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871" y="4137325"/>
              <a:ext cx="2402087" cy="240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3125" y="4146255"/>
              <a:ext cx="2393157" cy="2393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7086600" y="6247391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Photometric stereo slides by Forsyth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05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136430" y="42829"/>
            <a:ext cx="4614964" cy="4584052"/>
            <a:chOff x="2136430" y="42829"/>
            <a:chExt cx="5025786" cy="4992122"/>
          </a:xfrm>
        </p:grpSpPr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6430" y="43436"/>
              <a:ext cx="2383111" cy="238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1200" y="42829"/>
              <a:ext cx="2411016" cy="241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6430" y="2632865"/>
              <a:ext cx="2402086" cy="2402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0130" y="2590800"/>
              <a:ext cx="2393156" cy="2393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46" name="Rectangle 6"/>
          <p:cNvSpPr>
            <a:spLocks/>
          </p:cNvSpPr>
          <p:nvPr/>
        </p:nvSpPr>
        <p:spPr bwMode="auto">
          <a:xfrm>
            <a:off x="359669" y="5278674"/>
            <a:ext cx="20197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tabLst>
                <a:tab pos="750067" algn="l"/>
              </a:tabLst>
            </a:pPr>
            <a:r>
              <a:rPr lang="en-US" sz="2400">
                <a:solidFill>
                  <a:schemeClr val="tx1"/>
                </a:solidFill>
                <a:cs typeface="Times" charset="0"/>
              </a:rPr>
              <a:t>Each image is:</a:t>
            </a:r>
          </a:p>
        </p:txBody>
      </p:sp>
      <p:sp>
        <p:nvSpPr>
          <p:cNvPr id="35848" name="Rectangle 8"/>
          <p:cNvSpPr>
            <a:spLocks/>
          </p:cNvSpPr>
          <p:nvPr/>
        </p:nvSpPr>
        <p:spPr bwMode="auto">
          <a:xfrm>
            <a:off x="359669" y="5858552"/>
            <a:ext cx="5893594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750067" algn="l"/>
              </a:tabLst>
            </a:pPr>
            <a:r>
              <a:rPr lang="en-US" sz="2400" dirty="0">
                <a:solidFill>
                  <a:schemeClr val="tx1"/>
                </a:solidFill>
                <a:cs typeface="Times" charset="0"/>
              </a:rPr>
              <a:t>So if we have enough images with known sources, we can solve for </a:t>
            </a:r>
          </a:p>
        </p:txBody>
      </p:sp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788" y="6310254"/>
            <a:ext cx="2723555" cy="34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62563" y="5201730"/>
                <a:ext cx="39139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 ⋅(</m:t>
                      </m:r>
                      <m:r>
                        <a:rPr lang="en-US" sz="28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</a:rPr>
                        <m:t>𝑵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563" y="5201730"/>
                <a:ext cx="3913957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10000" y="6166197"/>
                <a:ext cx="3065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𝑩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 </m:t>
                      </m:r>
                      <m:r>
                        <a:rPr lang="en-US" sz="28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</a:rPr>
                        <m:t>𝑵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6166197"/>
                <a:ext cx="3065839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875839" y="5591894"/>
            <a:ext cx="2039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lbedo times 3D </a:t>
            </a:r>
            <a:r>
              <a:rPr lang="en-US" dirty="0" smtClean="0"/>
              <a:t>normal vector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476520" y="5938807"/>
            <a:ext cx="399321" cy="2994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667012" y="4776757"/>
                <a:ext cx="34503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Source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direction and strength</a:t>
                </a:r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012" y="4776757"/>
                <a:ext cx="3450331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59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3962400" y="5105875"/>
            <a:ext cx="76200" cy="2522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376769" y="5068128"/>
            <a:ext cx="263521" cy="174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082302" y="4729639"/>
                <a:ext cx="2108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Intensity for pixel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302" y="4729639"/>
                <a:ext cx="2108255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60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38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0702"/>
            <a:ext cx="3695411" cy="369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/>
          </p:cNvSpPr>
          <p:nvPr/>
        </p:nvSpPr>
        <p:spPr bwMode="auto">
          <a:xfrm>
            <a:off x="417077" y="5256123"/>
            <a:ext cx="592819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750067" algn="l"/>
              </a:tabLst>
            </a:pPr>
            <a:r>
              <a:rPr lang="en-US" sz="2400" dirty="0">
                <a:solidFill>
                  <a:schemeClr val="tx1"/>
                </a:solidFill>
                <a:cs typeface="Times" charset="0"/>
              </a:rPr>
              <a:t>And the albedo (shown here) is given by: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60347" y="4425825"/>
                <a:ext cx="3065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𝑩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 </m:t>
                      </m:r>
                      <m:r>
                        <a:rPr lang="en-US" sz="28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</a:rPr>
                        <m:t>𝑵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347" y="4425825"/>
                <a:ext cx="306583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40073" y="5684748"/>
                <a:ext cx="3501663" cy="61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latin typeface="Cambria Math"/>
                            </a:rPr>
                            <m:t>𝑩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i="1">
                              <a:latin typeface="Cambria Math"/>
                            </a:rPr>
                            <m:t>⋅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𝑩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073" y="5684748"/>
                <a:ext cx="3501663" cy="6141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500548" y="5576320"/>
            <a:ext cx="2514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(the normal is a unit vector)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774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36" y="669726"/>
            <a:ext cx="6968505" cy="529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50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0" y="1116211"/>
            <a:ext cx="7401595" cy="567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56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observed intensity of one pixel depends on geometry, material, lighting, and viewpoint</a:t>
            </a:r>
          </a:p>
          <a:p>
            <a:pPr marL="914400" lvl="1" indent="-514350"/>
            <a:r>
              <a:rPr lang="en-US" dirty="0" smtClean="0"/>
              <a:t>Basic pinhole model</a:t>
            </a:r>
          </a:p>
          <a:p>
            <a:pPr marL="914400" lvl="1" indent="-514350"/>
            <a:r>
              <a:rPr lang="en-US" dirty="0" smtClean="0"/>
              <a:t>Diffuse reflectance, specular reflectance</a:t>
            </a:r>
          </a:p>
          <a:p>
            <a:pPr marL="914400" lvl="1" indent="-514350"/>
            <a:r>
              <a:rPr lang="en-US" dirty="0" err="1" smtClean="0"/>
              <a:t>Lambertian</a:t>
            </a:r>
            <a:r>
              <a:rPr lang="en-US" dirty="0" smtClean="0"/>
              <a:t> surfaces, Lambert’s law of cosines</a:t>
            </a:r>
          </a:p>
          <a:p>
            <a:pPr marL="914400" lvl="1" indent="-514350"/>
            <a:r>
              <a:rPr lang="en-US" dirty="0" smtClean="0"/>
              <a:t>Effects due to surroundings: </a:t>
            </a:r>
            <a:r>
              <a:rPr lang="en-US" dirty="0" err="1" smtClean="0"/>
              <a:t>interreflections</a:t>
            </a:r>
            <a:r>
              <a:rPr lang="en-US" dirty="0" smtClean="0"/>
              <a:t>, shadows</a:t>
            </a:r>
            <a:endParaRPr lang="en-US" dirty="0"/>
          </a:p>
          <a:p>
            <a:pPr marL="914400" lvl="1" indent="-514350"/>
            <a:r>
              <a:rPr lang="en-US" dirty="0" smtClean="0"/>
              <a:t>Color: wavelengths, Bayer filter</a:t>
            </a:r>
          </a:p>
          <a:p>
            <a:pPr marL="914400" lvl="1" indent="-514350"/>
            <a:r>
              <a:rPr lang="en-US" dirty="0" smtClean="0"/>
              <a:t>What does the pixel intensity tell us?  Not much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can we infer scene properties from a set of pixels</a:t>
            </a:r>
          </a:p>
          <a:p>
            <a:pPr marL="914400" lvl="1" indent="-514350"/>
            <a:r>
              <a:rPr lang="en-US" dirty="0" smtClean="0"/>
              <a:t>Local analysis (next class)</a:t>
            </a:r>
          </a:p>
          <a:p>
            <a:pPr marL="914400" lvl="1" indent="-514350"/>
            <a:r>
              <a:rPr lang="en-US" dirty="0" smtClean="0"/>
              <a:t>Look at differences in intensity</a:t>
            </a:r>
          </a:p>
          <a:p>
            <a:pPr marL="914400" lvl="1" indent="-514350"/>
            <a:r>
              <a:rPr lang="en-US" dirty="0"/>
              <a:t>Lighting normalization</a:t>
            </a:r>
          </a:p>
          <a:p>
            <a:pPr marL="914400" lvl="1" indent="-514350"/>
            <a:endParaRPr lang="en-US" dirty="0" smtClean="0"/>
          </a:p>
          <a:p>
            <a:pPr marL="914400" lvl="1" indent="-514350"/>
            <a:r>
              <a:rPr lang="en-US" dirty="0" smtClean="0"/>
              <a:t>Photometric stereo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02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range and camera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883" y="1189037"/>
            <a:ext cx="4218317" cy="5135563"/>
          </a:xfrm>
        </p:spPr>
        <p:txBody>
          <a:bodyPr/>
          <a:lstStyle/>
          <a:p>
            <a:r>
              <a:rPr lang="en-US" dirty="0" smtClean="0"/>
              <a:t>Typical scenes have a huge dynamic range </a:t>
            </a:r>
          </a:p>
          <a:p>
            <a:endParaRPr lang="en-US" dirty="0" smtClean="0"/>
          </a:p>
          <a:p>
            <a:r>
              <a:rPr lang="en-US" dirty="0" smtClean="0"/>
              <a:t>Camera </a:t>
            </a:r>
            <a:r>
              <a:rPr lang="en-US" dirty="0"/>
              <a:t>response is roughly linear in the mid range </a:t>
            </a:r>
            <a:r>
              <a:rPr lang="en-US" dirty="0" smtClean="0"/>
              <a:t>(15 </a:t>
            </a:r>
            <a:r>
              <a:rPr lang="en-US" dirty="0"/>
              <a:t>to </a:t>
            </a:r>
            <a:r>
              <a:rPr lang="en-US" dirty="0" smtClean="0"/>
              <a:t>240) </a:t>
            </a:r>
            <a:r>
              <a:rPr lang="en-US" dirty="0"/>
              <a:t>but non-linear at the </a:t>
            </a:r>
            <a:r>
              <a:rPr lang="en-US" dirty="0" smtClean="0"/>
              <a:t>extremes</a:t>
            </a:r>
          </a:p>
          <a:p>
            <a:pPr lvl="1"/>
            <a:r>
              <a:rPr lang="en-US" dirty="0" smtClean="0"/>
              <a:t>called </a:t>
            </a:r>
            <a:r>
              <a:rPr lang="en-US" dirty="0"/>
              <a:t>saturation or </a:t>
            </a:r>
            <a:r>
              <a:rPr lang="en-US" dirty="0" err="1" smtClean="0"/>
              <a:t>undersaturation</a:t>
            </a:r>
            <a:endParaRPr lang="en-US" dirty="0"/>
          </a:p>
          <a:p>
            <a:endParaRPr lang="en-US" dirty="0"/>
          </a:p>
        </p:txBody>
      </p:sp>
      <p:pic>
        <p:nvPicPr>
          <p:cNvPr id="112642" name="Picture 2" descr="http://www.imaging-resource.com/PRODS/EOS1DS2/ZVF5E2528_Step_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 b="62339"/>
          <a:stretch/>
        </p:blipFill>
        <p:spPr bwMode="auto">
          <a:xfrm>
            <a:off x="4785786" y="3963838"/>
            <a:ext cx="4214928" cy="260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4" name="Picture 4" descr="http://www.imaging-resource.com/PRODS/EOS1DS2/ZVF5E2528_Step_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75" r="34798"/>
          <a:stretch/>
        </p:blipFill>
        <p:spPr bwMode="auto">
          <a:xfrm>
            <a:off x="5181600" y="6625087"/>
            <a:ext cx="3477883" cy="2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367" y="841076"/>
            <a:ext cx="416034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53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pic>
        <p:nvPicPr>
          <p:cNvPr id="4" name="Picture 3" descr="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equilumin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586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954713" y="6546850"/>
            <a:ext cx="3189287" cy="311150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CC99"/>
                </a:solidFill>
                <a:cs typeface="Arial" charset="0"/>
                <a:sym typeface="Symbol" pitchFamily="18" charset="2"/>
              </a:rPr>
              <a:t>http://www.yorku.ca/eye/photopik.htm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66800" y="5867400"/>
            <a:ext cx="46185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cs typeface="Arial" charset="0"/>
              </a:rPr>
              <a:t>Human Luminance Sensitivity Function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1566" y="6550223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Credit: Efros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530" y="1152267"/>
            <a:ext cx="786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Light is composed of a spectrum of wavelengths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102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1000" y="437949"/>
            <a:ext cx="85876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dirty="0">
                <a:solidFill>
                  <a:srgbClr val="FFFF00"/>
                </a:solidFill>
                <a:latin typeface="Helvetica" charset="0"/>
              </a:rPr>
              <a:t>Some examples of the spectra of light sources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58674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198902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88842" y="457501"/>
            <a:ext cx="87591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2800" dirty="0">
                <a:solidFill>
                  <a:srgbClr val="FFFF00"/>
                </a:solidFill>
                <a:latin typeface="Helvetica" charset="0"/>
              </a:rPr>
              <a:t>Some examples of the </a:t>
            </a:r>
            <a:r>
              <a:rPr lang="en-US" sz="2800" u="sng" dirty="0">
                <a:solidFill>
                  <a:srgbClr val="FFFF00"/>
                </a:solidFill>
                <a:latin typeface="Helvetica" charset="0"/>
              </a:rPr>
              <a:t>reflectance</a:t>
            </a:r>
            <a:r>
              <a:rPr lang="en-US" sz="2800" dirty="0">
                <a:solidFill>
                  <a:srgbClr val="FFFF00"/>
                </a:solidFill>
                <a:latin typeface="Helvetica" charset="0"/>
              </a:rPr>
              <a:t> spectra of </a:t>
            </a:r>
            <a:r>
              <a:rPr lang="en-US" sz="2800" u="sng" dirty="0">
                <a:solidFill>
                  <a:srgbClr val="FFFF00"/>
                </a:solidFill>
                <a:latin typeface="Helvetica" charset="0"/>
              </a:rPr>
              <a:t>surfaces</a:t>
            </a:r>
            <a:endParaRPr lang="en-US" sz="2800" dirty="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810000" y="6324600"/>
            <a:ext cx="2506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FFFF"/>
                </a:solidFill>
                <a:latin typeface="Helvetica" charset="0"/>
              </a:rPr>
              <a:t>Wavelength (nm)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 rot="-5400000">
            <a:off x="-373063" y="4186238"/>
            <a:ext cx="303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FFFF"/>
                </a:solidFill>
                <a:latin typeface="Helvetica" charset="0"/>
              </a:rPr>
              <a:t>% Photons Reflected</a:t>
            </a:r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1295400" y="3265488"/>
            <a:ext cx="2044700" cy="3046412"/>
            <a:chOff x="816" y="2057"/>
            <a:chExt cx="1288" cy="1919"/>
          </a:xfrm>
        </p:grpSpPr>
        <p:pic>
          <p:nvPicPr>
            <p:cNvPr id="21533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" y="2057"/>
              <a:ext cx="1033" cy="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4" name="Rectangle 9"/>
            <p:cNvSpPr>
              <a:spLocks noChangeArrowheads="1"/>
            </p:cNvSpPr>
            <p:nvPr/>
          </p:nvSpPr>
          <p:spPr bwMode="auto">
            <a:xfrm>
              <a:off x="908" y="2058"/>
              <a:ext cx="1045" cy="161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35" name="Text Box 10"/>
            <p:cNvSpPr txBox="1">
              <a:spLocks noChangeArrowheads="1"/>
            </p:cNvSpPr>
            <p:nvPr/>
          </p:nvSpPr>
          <p:spPr bwMode="auto">
            <a:xfrm>
              <a:off x="1008" y="2160"/>
              <a:ext cx="4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0000"/>
                  </a:solidFill>
                  <a:latin typeface="Helvetica" charset="0"/>
                </a:rPr>
                <a:t>Red</a:t>
              </a:r>
            </a:p>
          </p:txBody>
        </p:sp>
        <p:sp>
          <p:nvSpPr>
            <p:cNvPr id="21536" name="Text Box 11"/>
            <p:cNvSpPr txBox="1">
              <a:spLocks noChangeArrowheads="1"/>
            </p:cNvSpPr>
            <p:nvPr/>
          </p:nvSpPr>
          <p:spPr bwMode="auto">
            <a:xfrm>
              <a:off x="816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FF"/>
                  </a:solidFill>
                  <a:latin typeface="Helvetica" charset="0"/>
                </a:rPr>
                <a:t>400          700</a:t>
              </a:r>
            </a:p>
          </p:txBody>
        </p:sp>
      </p:grpSp>
      <p:grpSp>
        <p:nvGrpSpPr>
          <p:cNvPr id="21512" name="Group 12"/>
          <p:cNvGrpSpPr>
            <a:grpSpLocks/>
          </p:cNvGrpSpPr>
          <p:nvPr/>
        </p:nvGrpSpPr>
        <p:grpSpPr bwMode="auto">
          <a:xfrm>
            <a:off x="3252788" y="3265488"/>
            <a:ext cx="2044700" cy="3046412"/>
            <a:chOff x="2049" y="2057"/>
            <a:chExt cx="1288" cy="1919"/>
          </a:xfrm>
        </p:grpSpPr>
        <p:pic>
          <p:nvPicPr>
            <p:cNvPr id="21529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" y="2057"/>
              <a:ext cx="1042" cy="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0" name="Rectangle 14"/>
            <p:cNvSpPr>
              <a:spLocks noChangeArrowheads="1"/>
            </p:cNvSpPr>
            <p:nvPr/>
          </p:nvSpPr>
          <p:spPr bwMode="auto">
            <a:xfrm>
              <a:off x="2129" y="2057"/>
              <a:ext cx="1046" cy="16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31" name="Text Box 15"/>
            <p:cNvSpPr txBox="1">
              <a:spLocks noChangeArrowheads="1"/>
            </p:cNvSpPr>
            <p:nvPr/>
          </p:nvSpPr>
          <p:spPr bwMode="auto">
            <a:xfrm>
              <a:off x="2112" y="2112"/>
              <a:ext cx="6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00"/>
                  </a:solidFill>
                  <a:latin typeface="Helvetica" charset="0"/>
                </a:rPr>
                <a:t>Yellow</a:t>
              </a:r>
            </a:p>
          </p:txBody>
        </p:sp>
        <p:sp>
          <p:nvSpPr>
            <p:cNvPr id="21532" name="Text Box 16"/>
            <p:cNvSpPr txBox="1">
              <a:spLocks noChangeArrowheads="1"/>
            </p:cNvSpPr>
            <p:nvPr/>
          </p:nvSpPr>
          <p:spPr bwMode="auto">
            <a:xfrm>
              <a:off x="2049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FF"/>
                  </a:solidFill>
                  <a:latin typeface="Helvetica" charset="0"/>
                </a:rPr>
                <a:t>400          700</a:t>
              </a:r>
            </a:p>
          </p:txBody>
        </p:sp>
      </p:grpSp>
      <p:grpSp>
        <p:nvGrpSpPr>
          <p:cNvPr id="21513" name="Group 17"/>
          <p:cNvGrpSpPr>
            <a:grpSpLocks/>
          </p:cNvGrpSpPr>
          <p:nvPr/>
        </p:nvGrpSpPr>
        <p:grpSpPr bwMode="auto">
          <a:xfrm>
            <a:off x="5208588" y="3265488"/>
            <a:ext cx="2044700" cy="3046412"/>
            <a:chOff x="3281" y="2057"/>
            <a:chExt cx="1288" cy="1919"/>
          </a:xfrm>
        </p:grpSpPr>
        <p:pic>
          <p:nvPicPr>
            <p:cNvPr id="21525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" y="2057"/>
              <a:ext cx="1040" cy="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6" name="Rectangle 19"/>
            <p:cNvSpPr>
              <a:spLocks noChangeArrowheads="1"/>
            </p:cNvSpPr>
            <p:nvPr/>
          </p:nvSpPr>
          <p:spPr bwMode="auto">
            <a:xfrm>
              <a:off x="3365" y="2062"/>
              <a:ext cx="1045" cy="16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27" name="Text Box 20"/>
            <p:cNvSpPr txBox="1">
              <a:spLocks noChangeArrowheads="1"/>
            </p:cNvSpPr>
            <p:nvPr/>
          </p:nvSpPr>
          <p:spPr bwMode="auto">
            <a:xfrm>
              <a:off x="3408" y="2112"/>
              <a:ext cx="5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00FFFF"/>
                  </a:solidFill>
                  <a:latin typeface="Helvetica" charset="0"/>
                </a:rPr>
                <a:t>Blue</a:t>
              </a:r>
            </a:p>
          </p:txBody>
        </p:sp>
        <p:sp>
          <p:nvSpPr>
            <p:cNvPr id="21528" name="Text Box 21"/>
            <p:cNvSpPr txBox="1">
              <a:spLocks noChangeArrowheads="1"/>
            </p:cNvSpPr>
            <p:nvPr/>
          </p:nvSpPr>
          <p:spPr bwMode="auto">
            <a:xfrm>
              <a:off x="3281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FF"/>
                  </a:solidFill>
                  <a:latin typeface="Helvetica" charset="0"/>
                </a:rPr>
                <a:t>400          700</a:t>
              </a:r>
            </a:p>
          </p:txBody>
        </p:sp>
      </p:grpSp>
      <p:grpSp>
        <p:nvGrpSpPr>
          <p:cNvPr id="21514" name="Group 22"/>
          <p:cNvGrpSpPr>
            <a:grpSpLocks/>
          </p:cNvGrpSpPr>
          <p:nvPr/>
        </p:nvGrpSpPr>
        <p:grpSpPr bwMode="auto">
          <a:xfrm>
            <a:off x="7165975" y="3263900"/>
            <a:ext cx="2044700" cy="3048000"/>
            <a:chOff x="4514" y="2056"/>
            <a:chExt cx="1288" cy="1920"/>
          </a:xfrm>
        </p:grpSpPr>
        <p:pic>
          <p:nvPicPr>
            <p:cNvPr id="21521" name="Picture 2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2" y="2057"/>
              <a:ext cx="1034" cy="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2" name="Text Box 24"/>
            <p:cNvSpPr txBox="1">
              <a:spLocks noChangeArrowheads="1"/>
            </p:cNvSpPr>
            <p:nvPr/>
          </p:nvSpPr>
          <p:spPr bwMode="auto">
            <a:xfrm>
              <a:off x="4656" y="2112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9966FF"/>
                  </a:solidFill>
                  <a:latin typeface="Helvetica" charset="0"/>
                </a:rPr>
                <a:t>Purple</a:t>
              </a:r>
            </a:p>
          </p:txBody>
        </p:sp>
        <p:sp>
          <p:nvSpPr>
            <p:cNvPr id="21523" name="Text Box 25"/>
            <p:cNvSpPr txBox="1">
              <a:spLocks noChangeArrowheads="1"/>
            </p:cNvSpPr>
            <p:nvPr/>
          </p:nvSpPr>
          <p:spPr bwMode="auto">
            <a:xfrm>
              <a:off x="4514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FF"/>
                  </a:solidFill>
                  <a:latin typeface="Helvetica" charset="0"/>
                </a:rPr>
                <a:t>400          700</a:t>
              </a:r>
            </a:p>
          </p:txBody>
        </p:sp>
        <p:sp>
          <p:nvSpPr>
            <p:cNvPr id="21524" name="Rectangle 26"/>
            <p:cNvSpPr>
              <a:spLocks noChangeArrowheads="1"/>
            </p:cNvSpPr>
            <p:nvPr/>
          </p:nvSpPr>
          <p:spPr bwMode="auto">
            <a:xfrm>
              <a:off x="4620" y="2056"/>
              <a:ext cx="1045" cy="16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21515" name="Rectangle 27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grpSp>
        <p:nvGrpSpPr>
          <p:cNvPr id="21516" name="Group 28"/>
          <p:cNvGrpSpPr>
            <a:grpSpLocks/>
          </p:cNvGrpSpPr>
          <p:nvPr/>
        </p:nvGrpSpPr>
        <p:grpSpPr bwMode="auto">
          <a:xfrm>
            <a:off x="1676400" y="2020888"/>
            <a:ext cx="7010400" cy="1068387"/>
            <a:chOff x="1056" y="1273"/>
            <a:chExt cx="4416" cy="673"/>
          </a:xfrm>
        </p:grpSpPr>
        <p:pic>
          <p:nvPicPr>
            <p:cNvPr id="21517" name="Picture 2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273"/>
              <a:ext cx="768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3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287"/>
              <a:ext cx="768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9" name="Picture 3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296"/>
              <a:ext cx="720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Picture 3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296"/>
              <a:ext cx="720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204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spectra</a:t>
            </a: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132681"/>
            <a:ext cx="7010400" cy="5507038"/>
          </a:xfrm>
          <a:noFill/>
        </p:spPr>
      </p:pic>
      <p:sp>
        <p:nvSpPr>
          <p:cNvPr id="400389" name="Text Box 5"/>
          <p:cNvSpPr txBox="1">
            <a:spLocks noChangeArrowheads="1"/>
          </p:cNvSpPr>
          <p:nvPr/>
        </p:nvSpPr>
        <p:spPr bwMode="auto">
          <a:xfrm>
            <a:off x="1812925" y="1981200"/>
            <a:ext cx="153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000000"/>
                </a:solidFill>
              </a:rPr>
              <a:t>metamers</a:t>
            </a:r>
          </a:p>
        </p:txBody>
      </p:sp>
      <p:sp>
        <p:nvSpPr>
          <p:cNvPr id="400390" name="Line 6"/>
          <p:cNvSpPr>
            <a:spLocks noChangeShapeType="1"/>
          </p:cNvSpPr>
          <p:nvPr/>
        </p:nvSpPr>
        <p:spPr bwMode="auto">
          <a:xfrm>
            <a:off x="2819400" y="2438400"/>
            <a:ext cx="1295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0391" name="Line 7"/>
          <p:cNvSpPr>
            <a:spLocks noChangeShapeType="1"/>
          </p:cNvSpPr>
          <p:nvPr/>
        </p:nvSpPr>
        <p:spPr bwMode="auto">
          <a:xfrm flipH="1">
            <a:off x="2362200" y="2438400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50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9" grpId="0"/>
      <p:bldP spid="400390" grpId="0" animBg="1"/>
      <p:bldP spid="40039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/>
              <a:t>The color of objects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/>
          </a:bodyPr>
          <a:lstStyle/>
          <a:p>
            <a:pPr marL="554737">
              <a:tabLst>
                <a:tab pos="1010135" algn="l"/>
                <a:tab pos="1289178" algn="l"/>
                <a:tab pos="1289178" algn="l"/>
                <a:tab pos="1289178" algn="l"/>
              </a:tabLst>
            </a:pPr>
            <a:r>
              <a:rPr lang="en-US" sz="2400" dirty="0"/>
              <a:t>Colored light arriving at the camera involves two effects</a:t>
            </a:r>
          </a:p>
          <a:p>
            <a:pPr marL="833780" lvl="1">
              <a:tabLst>
                <a:tab pos="1010135" algn="l"/>
                <a:tab pos="1289178" algn="l"/>
                <a:tab pos="1289178" algn="l"/>
                <a:tab pos="1289178" algn="l"/>
              </a:tabLst>
            </a:pPr>
            <a:r>
              <a:rPr lang="en-US" sz="2000" dirty="0"/>
              <a:t>The color of the light </a:t>
            </a:r>
            <a:r>
              <a:rPr lang="en-US" sz="2000" dirty="0" smtClean="0"/>
              <a:t>source (illumination + inter-reflections)</a:t>
            </a:r>
            <a:endParaRPr lang="en-US" sz="2000" dirty="0"/>
          </a:p>
          <a:p>
            <a:pPr marL="833780" lvl="1">
              <a:tabLst>
                <a:tab pos="1010135" algn="l"/>
                <a:tab pos="1289178" algn="l"/>
                <a:tab pos="1289178" algn="l"/>
                <a:tab pos="1289178" algn="l"/>
              </a:tabLst>
            </a:pPr>
            <a:r>
              <a:rPr lang="en-US" sz="2000" dirty="0"/>
              <a:t>The color of the </a:t>
            </a:r>
            <a:r>
              <a:rPr lang="en-US" sz="2000" dirty="0" smtClean="0"/>
              <a:t>surface</a:t>
            </a:r>
            <a:endParaRPr lang="en-US" sz="2000" dirty="0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4934768" cy="372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37166" y="6530196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Forsyth</a:t>
            </a:r>
            <a:endParaRPr lang="en-US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429000"/>
            <a:ext cx="2799788" cy="209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138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Color Sensing: Bayer Grid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3962400"/>
            <a:ext cx="3567113" cy="2052638"/>
          </a:xfrm>
        </p:spPr>
        <p:txBody>
          <a:bodyPr/>
          <a:lstStyle/>
          <a:p>
            <a:r>
              <a:rPr lang="en-US" sz="2000" dirty="0" smtClean="0"/>
              <a:t>	Estimate RGB at each cell from neighboring values</a:t>
            </a:r>
          </a:p>
        </p:txBody>
      </p:sp>
      <p:pic>
        <p:nvPicPr>
          <p:cNvPr id="29700" name="Picture 4" descr="ccd_interpo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212725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BayerPatternFil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31900"/>
            <a:ext cx="56388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6519446"/>
            <a:ext cx="3672800" cy="338554"/>
          </a:xfrm>
          <a:prstGeom prst="rect">
            <a:avLst/>
          </a:prstGeom>
          <a:noFill/>
          <a:ln w="3175">
            <a:noFill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hlinkClick r:id="rId4"/>
              </a:rPr>
              <a:t>http://en.wikipedia.org/wiki/Bayer_filter</a:t>
            </a:r>
            <a:endParaRPr lang="en-US" sz="1600" dirty="0">
              <a:solidFill>
                <a:srgbClr val="00CC99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200">
                <a:solidFill>
                  <a:srgbClr val="000000"/>
                </a:solidFill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315623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 Image</a:t>
            </a:r>
          </a:p>
        </p:txBody>
      </p:sp>
      <p:pic>
        <p:nvPicPr>
          <p:cNvPr id="27651" name="Picture 2" descr="C:\Documents and Settings\Derek Hoiem\My Documents\Classes\Spring09 - Visual Scene Understanding\material\figs\nieghborhoo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37909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C:\Users\Hoiem\Documents\Classes\Computational Photography - Fall 2010\lectures\figs\filters\im_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1143000"/>
            <a:ext cx="2674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C:\Users\Hoiem\Documents\Classes\Computational Photography - Fall 2010\lectures\figs\filters\im_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2819400"/>
            <a:ext cx="2674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 descr="C:\Users\Hoiem\Documents\Classes\Computational Photography - Fall 2010\lectures\figs\filters\im_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419600"/>
            <a:ext cx="2674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7281863" y="762000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R</a:t>
            </a:r>
          </a:p>
        </p:txBody>
      </p:sp>
      <p:sp>
        <p:nvSpPr>
          <p:cNvPr id="27656" name="TextBox 8"/>
          <p:cNvSpPr txBox="1">
            <a:spLocks noChangeArrowheads="1"/>
          </p:cNvSpPr>
          <p:nvPr/>
        </p:nvSpPr>
        <p:spPr bwMode="auto">
          <a:xfrm>
            <a:off x="8043863" y="2438400"/>
            <a:ext cx="363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G</a:t>
            </a:r>
          </a:p>
        </p:txBody>
      </p:sp>
      <p:sp>
        <p:nvSpPr>
          <p:cNvPr id="27657" name="TextBox 9"/>
          <p:cNvSpPr txBox="1">
            <a:spLocks noChangeArrowheads="1"/>
          </p:cNvSpPr>
          <p:nvPr/>
        </p:nvSpPr>
        <p:spPr bwMode="auto">
          <a:xfrm>
            <a:off x="8729663" y="3962400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038600" y="33528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9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RGB?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8229600" cy="39163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If light is a spectrum, why are images RGB?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7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Human color receptors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Long (red), Medium (green), and Short (blue) cones, plus intensity rods</a:t>
            </a:r>
          </a:p>
          <a:p>
            <a:r>
              <a:rPr lang="en-US" sz="2800" dirty="0" smtClean="0"/>
              <a:t>Fun facts</a:t>
            </a:r>
          </a:p>
          <a:p>
            <a:pPr lvl="1"/>
            <a:r>
              <a:rPr lang="en-US" sz="2400" dirty="0" smtClean="0"/>
              <a:t>“M” and “L” on the X-chromosome</a:t>
            </a:r>
          </a:p>
          <a:p>
            <a:pPr lvl="2"/>
            <a:r>
              <a:rPr lang="en-US" sz="1800" dirty="0" smtClean="0"/>
              <a:t>That’s why men are more likely to be color blind (see what it’s like: </a:t>
            </a:r>
            <a:r>
              <a:rPr lang="en-US" sz="1800" dirty="0" smtClean="0">
                <a:hlinkClick r:id="rId2"/>
              </a:rPr>
              <a:t>http://www.vischeck.com/vischeck/vischeckImage.php</a:t>
            </a:r>
            <a:r>
              <a:rPr lang="en-US" sz="1800" dirty="0" smtClean="0"/>
              <a:t>)</a:t>
            </a:r>
            <a:endParaRPr lang="en-US" dirty="0" smtClean="0"/>
          </a:p>
          <a:p>
            <a:pPr lvl="1"/>
            <a:r>
              <a:rPr lang="en-US" sz="2400" dirty="0" smtClean="0"/>
              <a:t>“L” has high variation, so some women are </a:t>
            </a:r>
            <a:r>
              <a:rPr lang="en-US" sz="2400" dirty="0" err="1" smtClean="0"/>
              <a:t>tetrachromatic</a:t>
            </a:r>
            <a:endParaRPr lang="en-US" sz="2400" dirty="0" smtClean="0"/>
          </a:p>
          <a:p>
            <a:pPr lvl="1"/>
            <a:r>
              <a:rPr lang="en-US" sz="2400" dirty="0" smtClean="0"/>
              <a:t>Some animals have 1 (night animals), 2 (e.g., dogs), 4 (fish, birds), 5 (pigeons, some reptiles/amphibians), or even 12 (mantis shrimp) types of cones</a:t>
            </a:r>
            <a:endParaRPr lang="en-US" dirty="0"/>
          </a:p>
        </p:txBody>
      </p:sp>
      <p:pic>
        <p:nvPicPr>
          <p:cNvPr id="100354" name="Picture 2" descr="http://upload.wikimedia.org/wikipedia/commons/thumb/6/65/Cone-response.svg/300px-Cone-respons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09999" cy="240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83034" y="6561140"/>
            <a:ext cx="3760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4"/>
              </a:rPr>
              <a:t>http://en.wikipedia.org/wiki/Color_vision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8941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determines a pixel’s brightness?</a:t>
            </a:r>
          </a:p>
          <a:p>
            <a:pPr lvl="1"/>
            <a:r>
              <a:rPr lang="en-US" dirty="0" smtClean="0"/>
              <a:t>How is light reflected?</a:t>
            </a:r>
          </a:p>
          <a:p>
            <a:pPr lvl="1"/>
            <a:r>
              <a:rPr lang="en-US" dirty="0" smtClean="0"/>
              <a:t>How is light measured?</a:t>
            </a:r>
          </a:p>
          <a:p>
            <a:endParaRPr lang="en-US" dirty="0"/>
          </a:p>
          <a:p>
            <a:r>
              <a:rPr lang="en-US" dirty="0" smtClean="0"/>
              <a:t>What can be inferred about the world from those brightness values?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57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far: </a:t>
            </a:r>
            <a:r>
              <a:rPr lang="en-US" dirty="0" err="1" smtClean="0"/>
              <a:t>light</a:t>
            </a:r>
            <a:r>
              <a:rPr lang="en-US" dirty="0" err="1" smtClean="0">
                <a:sym typeface="Wingdings" pitchFamily="2" charset="2"/>
              </a:rPr>
              <a:t>surfacecamera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Called a local illumination model</a:t>
            </a:r>
          </a:p>
          <a:p>
            <a:r>
              <a:rPr lang="en-US" sz="2800" dirty="0" smtClean="0"/>
              <a:t>But much light comes from surrounding surfaces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18" y="2172980"/>
            <a:ext cx="5541964" cy="415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/>
          </p:cNvSpPr>
          <p:nvPr/>
        </p:nvSpPr>
        <p:spPr bwMode="auto">
          <a:xfrm>
            <a:off x="222250" y="6324600"/>
            <a:ext cx="869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tabLst>
                <a:tab pos="1066800" algn="l"/>
              </a:tabLst>
            </a:pPr>
            <a:r>
              <a:rPr lang="en-US" sz="1800" dirty="0">
                <a:solidFill>
                  <a:schemeClr val="tx1"/>
                </a:solidFill>
                <a:latin typeface="+mj-lt"/>
                <a:cs typeface="Times" charset="0"/>
              </a:rPr>
              <a:t>From </a:t>
            </a:r>
            <a:r>
              <a:rPr lang="en-US" sz="1800" dirty="0" err="1">
                <a:solidFill>
                  <a:schemeClr val="tx1"/>
                </a:solidFill>
                <a:latin typeface="+mj-lt"/>
                <a:cs typeface="Times" charset="0"/>
              </a:rPr>
              <a:t>Koenderink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Times" charset="0"/>
              </a:rPr>
              <a:t> slides on image texture and the flow of light</a:t>
            </a:r>
          </a:p>
        </p:txBody>
      </p:sp>
    </p:spTree>
    <p:extLst>
      <p:ext uri="{BB962C8B-B14F-4D97-AF65-F5344CB8AC3E}">
        <p14:creationId xmlns:p14="http://schemas.microsoft.com/office/powerpoint/2010/main" val="75349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Inter-reflection is a major source of light</a:t>
            </a:r>
            <a:endParaRPr lang="en-US" dirty="0"/>
          </a:p>
        </p:txBody>
      </p:sp>
      <p:pic>
        <p:nvPicPr>
          <p:cNvPr id="103426" name="Picture 2" descr="http://www.taomc.com/ridge/indoors1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4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Inter-reflection affects the apparent color of objects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6" y="1143000"/>
            <a:ext cx="6816725" cy="51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/>
          </p:cNvSpPr>
          <p:nvPr/>
        </p:nvSpPr>
        <p:spPr bwMode="auto">
          <a:xfrm>
            <a:off x="222250" y="6324600"/>
            <a:ext cx="869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tabLst>
                <a:tab pos="1066800" algn="l"/>
              </a:tabLst>
            </a:pPr>
            <a:r>
              <a:rPr lang="en-US" sz="1800" dirty="0">
                <a:solidFill>
                  <a:schemeClr val="tx1"/>
                </a:solidFill>
                <a:latin typeface="+mj-lt"/>
                <a:cs typeface="Times" charset="0"/>
              </a:rPr>
              <a:t>From </a:t>
            </a:r>
            <a:r>
              <a:rPr lang="en-US" sz="1800" dirty="0" err="1">
                <a:solidFill>
                  <a:schemeClr val="tx1"/>
                </a:solidFill>
                <a:latin typeface="+mj-lt"/>
                <a:cs typeface="Times" charset="0"/>
              </a:rPr>
              <a:t>Koenderink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Times" charset="0"/>
              </a:rPr>
              <a:t> slides on image texture and the flow of light</a:t>
            </a:r>
          </a:p>
        </p:txBody>
      </p:sp>
    </p:spTree>
    <p:extLst>
      <p:ext uri="{BB962C8B-B14F-4D97-AF65-F5344CB8AC3E}">
        <p14:creationId xmlns:p14="http://schemas.microsoft.com/office/powerpoint/2010/main" val="252410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 surfaces also cause shadows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Shadow: reduction in intensity due to a blocked source</a:t>
            </a:r>
            <a:endParaRPr lang="en-US" dirty="0"/>
          </a:p>
        </p:txBody>
      </p:sp>
      <p:pic>
        <p:nvPicPr>
          <p:cNvPr id="106502" name="Picture 6" descr="illustration of umbra/penumb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56294"/>
            <a:ext cx="373439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04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654" y="2209800"/>
            <a:ext cx="4914900" cy="3350763"/>
          </a:xfrm>
          <a:prstGeom prst="rect">
            <a:avLst/>
          </a:prstGeom>
          <a:noFill/>
          <a:ln w="254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504" y="5715000"/>
            <a:ext cx="2200096" cy="804868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2" y="2344080"/>
            <a:ext cx="3581400" cy="3082201"/>
          </a:xfrm>
          <a:prstGeom prst="rect">
            <a:avLst/>
          </a:prstGeom>
          <a:noFill/>
          <a:ln w="254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5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of light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Autofit/>
          </a:bodyPr>
          <a:lstStyle/>
          <a:p>
            <a:endParaRPr lang="en-US" sz="1200" dirty="0" smtClean="0"/>
          </a:p>
          <a:p>
            <a:r>
              <a:rPr lang="en-US" sz="2800" dirty="0" smtClean="0"/>
              <a:t>Distant point source</a:t>
            </a:r>
          </a:p>
          <a:p>
            <a:pPr lvl="1"/>
            <a:r>
              <a:rPr lang="en-US" sz="2400" dirty="0"/>
              <a:t>O</a:t>
            </a:r>
            <a:r>
              <a:rPr lang="en-US" sz="2400" dirty="0" smtClean="0"/>
              <a:t>ne illumination direction</a:t>
            </a:r>
          </a:p>
          <a:p>
            <a:pPr lvl="1"/>
            <a:r>
              <a:rPr lang="en-US" sz="2400" dirty="0" smtClean="0"/>
              <a:t>E.g., sun</a:t>
            </a:r>
          </a:p>
          <a:p>
            <a:endParaRPr lang="en-US" sz="1200" dirty="0" smtClean="0"/>
          </a:p>
          <a:p>
            <a:r>
              <a:rPr lang="en-US" sz="2800" dirty="0" smtClean="0"/>
              <a:t>Area source</a:t>
            </a:r>
          </a:p>
          <a:p>
            <a:pPr lvl="1"/>
            <a:r>
              <a:rPr lang="en-US" sz="2400" dirty="0" smtClean="0"/>
              <a:t>E.g., white walls, diffuser lamps, sky</a:t>
            </a:r>
          </a:p>
          <a:p>
            <a:endParaRPr lang="en-US" sz="1200" dirty="0" smtClean="0"/>
          </a:p>
          <a:p>
            <a:r>
              <a:rPr lang="en-US" sz="2800" dirty="0" smtClean="0"/>
              <a:t>Ambient light</a:t>
            </a:r>
          </a:p>
          <a:p>
            <a:pPr lvl="1"/>
            <a:r>
              <a:rPr lang="en-US" sz="2400" dirty="0" smtClean="0"/>
              <a:t>Substitute for dealing with </a:t>
            </a:r>
            <a:r>
              <a:rPr lang="en-US" sz="2400" dirty="0" err="1" smtClean="0"/>
              <a:t>interreflections</a:t>
            </a:r>
            <a:endParaRPr lang="en-US" sz="2400" dirty="0" smtClean="0"/>
          </a:p>
          <a:p>
            <a:endParaRPr lang="en-US" sz="1200" dirty="0" smtClean="0"/>
          </a:p>
          <a:p>
            <a:r>
              <a:rPr lang="en-US" sz="2800" dirty="0" smtClean="0"/>
              <a:t>Global illumination model</a:t>
            </a:r>
          </a:p>
          <a:p>
            <a:pPr lvl="1"/>
            <a:r>
              <a:rPr lang="en-US" sz="2400" dirty="0" smtClean="0"/>
              <a:t>Account for </a:t>
            </a:r>
            <a:r>
              <a:rPr lang="en-US" sz="2400" dirty="0" err="1" smtClean="0"/>
              <a:t>interreflections</a:t>
            </a:r>
            <a:r>
              <a:rPr lang="en-US" sz="2400" dirty="0" smtClean="0"/>
              <a:t> in modeled scene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989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341313" y="6172200"/>
            <a:ext cx="8802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Possible factors: albedo, shadows, texture, specularities, curvature, lighting direction</a:t>
            </a:r>
          </a:p>
        </p:txBody>
      </p:sp>
      <p:pic>
        <p:nvPicPr>
          <p:cNvPr id="112642" name="Picture 2" descr="http://sofiaglobe.com/wp-content/uploads/2012/08/single-glass-of-red-wine-on-a-wooden-table-photo-Antti-Simonen-sxc-hu-e1343756304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26723"/>
            <a:ext cx="637012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0" y="39413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04262" y="8621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73403" y="412598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73403" y="56433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267200" y="1231519"/>
            <a:ext cx="304800" cy="8258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974761" y="2865925"/>
            <a:ext cx="549239" cy="11913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224164" y="3956240"/>
            <a:ext cx="549239" cy="3544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7194550" y="5466124"/>
            <a:ext cx="549239" cy="3544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01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211" y="1676400"/>
            <a:ext cx="3134320" cy="449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/>
              <a:t>Area sources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1" y="1295400"/>
            <a:ext cx="5791200" cy="5161359"/>
          </a:xfrm>
          <a:ln/>
        </p:spPr>
        <p:txBody>
          <a:bodyPr>
            <a:normAutofit/>
          </a:bodyPr>
          <a:lstStyle/>
          <a:p>
            <a:pPr marL="554737">
              <a:spcBef>
                <a:spcPct val="0"/>
              </a:spcBef>
              <a:tabLst>
                <a:tab pos="1010135" algn="l"/>
                <a:tab pos="1010135" algn="l"/>
              </a:tabLst>
            </a:pPr>
            <a:endParaRPr lang="en-US" sz="2800" dirty="0"/>
          </a:p>
          <a:p>
            <a:pPr marL="554737">
              <a:tabLst>
                <a:tab pos="1010135" algn="l"/>
                <a:tab pos="1010135" algn="l"/>
              </a:tabLst>
            </a:pPr>
            <a:r>
              <a:rPr lang="en-US" sz="2800" dirty="0" smtClean="0"/>
              <a:t>A point receives light as the summation of contributions of small elements over the whole source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7543014" y="6478488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82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the intensity of a pixel tell us?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488293"/>
              </p:ext>
            </p:extLst>
          </p:nvPr>
        </p:nvGraphicFramePr>
        <p:xfrm>
          <a:off x="2286000" y="337644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3886200" y="2690640"/>
            <a:ext cx="1219200" cy="1676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21215" y="2176732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im</a:t>
            </a:r>
            <a:r>
              <a:rPr lang="en-US" dirty="0" smtClean="0"/>
              <a:t>(234, 452) = 0.58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0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plight of the poor pixel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 pixel’s brightness is determined by</a:t>
            </a:r>
          </a:p>
          <a:p>
            <a:pPr lvl="1"/>
            <a:r>
              <a:rPr lang="en-US" dirty="0" smtClean="0"/>
              <a:t>Light source (strength, direction, color)</a:t>
            </a:r>
          </a:p>
          <a:p>
            <a:pPr lvl="1"/>
            <a:r>
              <a:rPr lang="en-US" dirty="0" smtClean="0"/>
              <a:t>Surface orientation</a:t>
            </a:r>
          </a:p>
          <a:p>
            <a:pPr lvl="1"/>
            <a:r>
              <a:rPr lang="en-US" dirty="0" smtClean="0"/>
              <a:t>Surface material and albedo</a:t>
            </a:r>
          </a:p>
          <a:p>
            <a:pPr lvl="1"/>
            <a:r>
              <a:rPr lang="en-US" dirty="0" smtClean="0"/>
              <a:t>Reflected light and shadows from surrounding surfaces</a:t>
            </a:r>
          </a:p>
          <a:p>
            <a:pPr lvl="1"/>
            <a:r>
              <a:rPr lang="en-US" dirty="0" smtClean="0"/>
              <a:t>Gain on the sensor</a:t>
            </a:r>
          </a:p>
          <a:p>
            <a:endParaRPr lang="en-US" dirty="0" smtClean="0"/>
          </a:p>
          <a:p>
            <a:r>
              <a:rPr lang="en-US" dirty="0" smtClean="0"/>
              <a:t>A pixel’s brightness tells us nothing by itself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8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03" b="17790"/>
          <a:stretch>
            <a:fillRect/>
          </a:stretch>
        </p:blipFill>
        <p:spPr bwMode="auto">
          <a:xfrm>
            <a:off x="1295400" y="990599"/>
            <a:ext cx="63246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light is recorded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935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66" y="838200"/>
            <a:ext cx="8292353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65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78" y="265659"/>
            <a:ext cx="4464844" cy="632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/>
          </p:cNvSpPr>
          <p:nvPr/>
        </p:nvSpPr>
        <p:spPr bwMode="auto">
          <a:xfrm>
            <a:off x="1510234" y="6536531"/>
            <a:ext cx="6116836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750067" algn="l"/>
              </a:tabLst>
            </a:pPr>
            <a:r>
              <a:rPr lang="en-US" dirty="0" smtClean="0">
                <a:solidFill>
                  <a:schemeClr val="tx1"/>
                </a:solidFill>
                <a:cs typeface="Times" charset="0"/>
              </a:rPr>
              <a:t>Photo by </a:t>
            </a:r>
            <a:r>
              <a:rPr lang="en-US" dirty="0" err="1" smtClean="0">
                <a:solidFill>
                  <a:schemeClr val="tx1"/>
                </a:solidFill>
                <a:cs typeface="Times" charset="0"/>
              </a:rPr>
              <a:t>nickwheeleroz</a:t>
            </a:r>
            <a:r>
              <a:rPr lang="en-US" dirty="0" smtClean="0">
                <a:solidFill>
                  <a:schemeClr val="tx1"/>
                </a:solidFill>
                <a:cs typeface="Times" charset="0"/>
              </a:rPr>
              <a:t>, Flickr</a:t>
            </a:r>
            <a:endParaRPr lang="en-US" dirty="0">
              <a:solidFill>
                <a:schemeClr val="tx1"/>
              </a:solidFill>
              <a:cs typeface="Times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047" y="285750"/>
            <a:ext cx="1080492" cy="233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971" y="4508376"/>
            <a:ext cx="975568" cy="186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36" y="276820"/>
            <a:ext cx="937617" cy="6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00426" y="6536531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Forsyth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6619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yet we can interpret images…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2152"/>
            <a:ext cx="8229600" cy="62484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Key idea: for nearby scene points, most factors do not change much</a:t>
            </a:r>
          </a:p>
          <a:p>
            <a:r>
              <a:rPr lang="en-US" dirty="0" smtClean="0"/>
              <a:t>The </a:t>
            </a:r>
            <a:r>
              <a:rPr lang="en-US" dirty="0"/>
              <a:t>information is mainly contained in </a:t>
            </a:r>
            <a:r>
              <a:rPr lang="en-US" i="1" dirty="0"/>
              <a:t>local differences </a:t>
            </a:r>
            <a:r>
              <a:rPr lang="en-US" dirty="0"/>
              <a:t> of brightness</a:t>
            </a: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C:\Documents and Settings\Derek Hoiem\My Documents\Classes\Spring09 - Visual Scene Understanding\material\figs\neighborhood6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779" y="1066800"/>
            <a:ext cx="512811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43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Darkness = Large Difference in Neighboring Pixels</a:t>
            </a:r>
            <a:endParaRPr lang="en-US" sz="3200" dirty="0"/>
          </a:p>
        </p:txBody>
      </p:sp>
      <p:pic>
        <p:nvPicPr>
          <p:cNvPr id="108547" name="Picture 3" descr="C:\Users\Hoiem\Documents\Classes\Spring 2012 - Computer Vision\lectures\materials\shading\neighborhood6_gradi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4676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56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3" descr="C:\Users\Hoiem\Documents\Classes\Spring 2012 - Computer Vision\lectures\materials\shading\zebra-on-motorcycle_gradi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62" y="1162323"/>
            <a:ext cx="7266432" cy="544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9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C:\Users\Hoiem\Documents\Classes\Spring 2012 - Computer Vision\lectures\materials\shading\zebra-on-motor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79576"/>
            <a:ext cx="7266432" cy="544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63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differences in intensity tell us about 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Changes in surface normal</a:t>
            </a:r>
          </a:p>
          <a:p>
            <a:r>
              <a:rPr lang="en-US" sz="2800" dirty="0" smtClean="0"/>
              <a:t>Texture</a:t>
            </a:r>
          </a:p>
          <a:p>
            <a:r>
              <a:rPr lang="en-US" sz="2800" dirty="0" smtClean="0"/>
              <a:t>Proximity</a:t>
            </a:r>
          </a:p>
          <a:p>
            <a:r>
              <a:rPr lang="en-US" sz="2800" dirty="0" smtClean="0"/>
              <a:t>Indents and bumps</a:t>
            </a:r>
          </a:p>
          <a:p>
            <a:r>
              <a:rPr lang="en-US" sz="2800" dirty="0" smtClean="0"/>
              <a:t>Grooves and creases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507120" cy="467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0" y="6469856"/>
            <a:ext cx="609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066800" algn="l"/>
              </a:tabLst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cs typeface="Times" charset="0"/>
              </a:rPr>
              <a:t>Photos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cs typeface="Times" charset="0"/>
              </a:rPr>
              <a:t>Koenderink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cs typeface="Times" charset="0"/>
              </a:rPr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Times" charset="0"/>
              </a:rPr>
              <a:t>slides on image texture and the flow of light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65709"/>
            <a:ext cx="1981200" cy="262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56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206" y="1455539"/>
            <a:ext cx="6164833" cy="479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/>
          </p:cNvSpPr>
          <p:nvPr/>
        </p:nvSpPr>
        <p:spPr bwMode="auto">
          <a:xfrm>
            <a:off x="762000" y="6340078"/>
            <a:ext cx="6865070" cy="36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750067" algn="l"/>
              </a:tabLst>
            </a:pPr>
            <a:r>
              <a:rPr lang="en-US" dirty="0">
                <a:solidFill>
                  <a:schemeClr val="tx1"/>
                </a:solidFill>
                <a:cs typeface="Times" charset="0"/>
              </a:rPr>
              <a:t>From </a:t>
            </a:r>
            <a:r>
              <a:rPr lang="en-US" dirty="0" err="1">
                <a:solidFill>
                  <a:schemeClr val="tx1"/>
                </a:solidFill>
                <a:cs typeface="Times" charset="0"/>
              </a:rPr>
              <a:t>Koenderink</a:t>
            </a:r>
            <a:r>
              <a:rPr lang="en-US" dirty="0">
                <a:solidFill>
                  <a:schemeClr val="tx1"/>
                </a:solidFill>
                <a:cs typeface="Times" charset="0"/>
              </a:rPr>
              <a:t> slides on image texture and the flow of light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857220" algn="l"/>
              </a:tabLst>
            </a:pPr>
            <a:r>
              <a:rPr lang="en-US" dirty="0" smtClean="0"/>
              <a:t>Shadows as cues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43014" y="6478488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3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constancy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Interpret surface in terms of albedo or “true color”, rather than observed intensity</a:t>
            </a:r>
          </a:p>
          <a:p>
            <a:pPr lvl="1"/>
            <a:r>
              <a:rPr lang="en-US" sz="2000" dirty="0" smtClean="0"/>
              <a:t>Humans are good at it</a:t>
            </a:r>
          </a:p>
          <a:p>
            <a:pPr lvl="1"/>
            <a:r>
              <a:rPr lang="en-US" sz="2000" dirty="0" smtClean="0"/>
              <a:t>Computers are not nearly as good</a:t>
            </a:r>
            <a:endParaRPr lang="en-US" sz="2000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73495"/>
            <a:ext cx="6102350" cy="414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7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source of constancy: local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25040"/>
            <a:ext cx="7368514" cy="573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76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camera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8001000" cy="19050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dirty="0" smtClean="0"/>
              <a:t>A digital camera replaces film with a sensor array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Each cell in the array is light-sensitive diode that converts photons to electrons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Two common types: Charge Coupled Device (CCD) and CMOS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>
                <a:hlinkClick r:id="rId2"/>
              </a:rPr>
              <a:t>http://electronics.howstuffworks.com/digital-camera.htm</a:t>
            </a:r>
            <a:r>
              <a:rPr lang="en-US" sz="2000" dirty="0" smtClean="0"/>
              <a:t> </a:t>
            </a:r>
          </a:p>
          <a:p>
            <a:pPr lvl="2">
              <a:lnSpc>
                <a:spcPct val="90000"/>
              </a:lnSpc>
              <a:defRPr/>
            </a:pPr>
            <a:endParaRPr lang="en-US" sz="1600" dirty="0" smtClean="0"/>
          </a:p>
        </p:txBody>
      </p:sp>
      <p:pic>
        <p:nvPicPr>
          <p:cNvPr id="20484" name="Picture 4" descr="PowerShot SD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1390650"/>
            <a:ext cx="669766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364632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illusionspoint.com/wp-content/uploads/2010/09/Color-Adapting-optical-illusion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19" y="762000"/>
            <a:ext cx="71769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824" y="6511816"/>
            <a:ext cx="8632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://www.echalk.co.uk/amusements/OpticalIllusions/colourPerception/colourPerception.html</a:t>
            </a:r>
            <a:endParaRPr lang="en-US" sz="1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Perception of Intensity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3533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7180263" y="6488113"/>
            <a:ext cx="1963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from Ted Adelson</a:t>
            </a:r>
          </a:p>
        </p:txBody>
      </p:sp>
    </p:spTree>
    <p:extLst>
      <p:ext uri="{BB962C8B-B14F-4D97-AF65-F5344CB8AC3E}">
        <p14:creationId xmlns:p14="http://schemas.microsoft.com/office/powerpoint/2010/main" val="2701107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Perception of Intensity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3533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7180263" y="6488113"/>
            <a:ext cx="1963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from Ted Adelson</a:t>
            </a: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2" t="50751" r="45078" b="41235"/>
          <a:stretch>
            <a:fillRect/>
          </a:stretch>
        </p:blipFill>
        <p:spPr bwMode="auto">
          <a:xfrm>
            <a:off x="762000" y="1600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8" t="29382" r="44041" b="62605"/>
          <a:stretch>
            <a:fillRect/>
          </a:stretch>
        </p:blipFill>
        <p:spPr bwMode="auto">
          <a:xfrm>
            <a:off x="381000" y="1295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278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Correction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609600" y="1143000"/>
                <a:ext cx="8229600" cy="548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85000" lnSpcReduction="10000"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Simple idea: multiply R, G, and B values by separate constants</a:t>
                </a:r>
              </a:p>
              <a:p>
                <a:pPr marL="0" indent="0">
                  <a:buFont typeface="Arial" charset="0"/>
                  <a:buNone/>
                </a:pP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̃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̃"/>
                                  <m:ctrlPr>
                                    <a:rPr lang="en-US" sz="2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 dirty="0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̃"/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1" dirty="0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sz="2800" i="1" baseline="-25000" dirty="0" smtClean="0">
                                  <a:latin typeface="Cambria Math"/>
                                </a:rPr>
                                <m:t>𝑟</m:t>
                              </m:r>
                            </m:e>
                            <m:e>
                              <m:r>
                                <a:rPr lang="en-US" sz="280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i="1" dirty="0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sz="2800" i="1" baseline="-25000" dirty="0" smtClean="0">
                                  <a:latin typeface="Cambria Math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en-US" sz="280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i="1" dirty="0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sz="2800" i="1" baseline="-25000" dirty="0" smtClean="0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/>
                                </a:rPr>
                                <m:t>𝑟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𝑔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Font typeface="Arial" charset="0"/>
                  <a:buNone/>
                </a:pPr>
                <a:endParaRPr lang="en-US" dirty="0" smtClean="0"/>
              </a:p>
              <a:p>
                <a:r>
                  <a:rPr lang="en-US" dirty="0" smtClean="0"/>
                  <a:t>How to choose the constants?</a:t>
                </a:r>
                <a:endParaRPr lang="en-US" dirty="0"/>
              </a:p>
              <a:p>
                <a:pPr lvl="1"/>
                <a:r>
                  <a:rPr lang="en-US" dirty="0" smtClean="0"/>
                  <a:t>“White world” assumption: brightest pixel is white</a:t>
                </a:r>
              </a:p>
              <a:p>
                <a:pPr lvl="2"/>
                <a:r>
                  <a:rPr lang="en-US" dirty="0" smtClean="0"/>
                  <a:t>Divide by largest value</a:t>
                </a:r>
              </a:p>
              <a:p>
                <a:pPr lvl="1"/>
                <a:r>
                  <a:rPr lang="en-US" dirty="0" smtClean="0"/>
                  <a:t>“Gray world” assumption: average value should be gray</a:t>
                </a:r>
              </a:p>
              <a:p>
                <a:pPr lvl="2"/>
                <a:r>
                  <a:rPr lang="en-US" dirty="0" smtClean="0"/>
                  <a:t>E.g., multiply r channel by </a:t>
                </a:r>
                <a:r>
                  <a:rPr lang="en-US" dirty="0" err="1" smtClean="0"/>
                  <a:t>avg</a:t>
                </a:r>
                <a:r>
                  <a:rPr lang="en-US" dirty="0" smtClean="0"/>
                  <a:t>(r) /</a:t>
                </a:r>
                <a:r>
                  <a:rPr lang="en-US" dirty="0" err="1" smtClean="0"/>
                  <a:t>avg</a:t>
                </a:r>
                <a:r>
                  <a:rPr lang="en-US" dirty="0" smtClean="0"/>
                  <a:t>((</a:t>
                </a:r>
                <a:r>
                  <a:rPr lang="en-US" dirty="0" err="1" smtClean="0"/>
                  <a:t>r+g+b</a:t>
                </a:r>
                <a:r>
                  <a:rPr lang="en-US" dirty="0" smtClean="0"/>
                  <a:t>)/3)</a:t>
                </a:r>
              </a:p>
              <a:p>
                <a:pPr lvl="1"/>
                <a:r>
                  <a:rPr lang="en-US" dirty="0" smtClean="0"/>
                  <a:t>White balancing: choose a reference as the white or gray color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143000"/>
                <a:ext cx="8229600" cy="5486400"/>
              </a:xfrm>
              <a:prstGeom prst="rect">
                <a:avLst/>
              </a:prstGeom>
              <a:blipFill rotWithShape="1">
                <a:blip r:embed="rId2"/>
                <a:stretch>
                  <a:fillRect l="-1185" t="-1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15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Hoiem\Documents\Classes\Spring 2012 - Computer Vision\lectures\materials\shading\zebra-on-motorcycle_gradi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980" y="5075450"/>
            <a:ext cx="2307721" cy="173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990600"/>
            <a:ext cx="6134819" cy="5638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Important terms: diffuse/specular reflectance, albedo, umbra/penumbra</a:t>
            </a:r>
          </a:p>
          <a:p>
            <a:endParaRPr lang="en-US" sz="2800" dirty="0"/>
          </a:p>
          <a:p>
            <a:r>
              <a:rPr lang="en-US" sz="2800" dirty="0" smtClean="0"/>
              <a:t>Observed intensity depends on light sources, geometry/material of reflecting surface, surrounding objects, camera settings</a:t>
            </a:r>
          </a:p>
          <a:p>
            <a:endParaRPr lang="en-US" sz="2800" dirty="0"/>
          </a:p>
          <a:p>
            <a:r>
              <a:rPr lang="en-US" sz="2800" dirty="0" smtClean="0"/>
              <a:t>Objects cast light and shadows on each other</a:t>
            </a:r>
          </a:p>
          <a:p>
            <a:endParaRPr lang="en-US" sz="2800" dirty="0"/>
          </a:p>
          <a:p>
            <a:r>
              <a:rPr lang="en-US" sz="2800" dirty="0" smtClean="0"/>
              <a:t>Differences in intensity are primary cues for shape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419" y="3453905"/>
            <a:ext cx="2306283" cy="172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419" y="1600200"/>
            <a:ext cx="242359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40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Next class: Image Filters</a:t>
            </a:r>
          </a:p>
        </p:txBody>
      </p:sp>
    </p:spTree>
    <p:extLst>
      <p:ext uri="{BB962C8B-B14F-4D97-AF65-F5344CB8AC3E}">
        <p14:creationId xmlns:p14="http://schemas.microsoft.com/office/powerpoint/2010/main" val="307551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51974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Sensor Array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066800"/>
            <a:ext cx="19097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6705600" y="3087688"/>
            <a:ext cx="209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CMOS sensor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6227470"/>
            <a:ext cx="855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sensor cell records amount of light coming in at a small range of orientations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30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raster image (pixel matrix)</a:t>
            </a:r>
          </a:p>
        </p:txBody>
      </p:sp>
      <p:pic>
        <p:nvPicPr>
          <p:cNvPr id="22531" name="Picture 2" descr="C:\Documents and Settings\Derek Hoiem\My Documents\Classes\Spring09 - Visual Scene Understanding\material\figs\neighborhood6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64658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5" t="16000" r="37778" b="47556"/>
          <a:stretch>
            <a:fillRect/>
          </a:stretch>
        </p:blipFill>
        <p:spPr bwMode="auto">
          <a:xfrm>
            <a:off x="2743200" y="3276600"/>
            <a:ext cx="3124200" cy="312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rot="16200000" flipH="1">
            <a:off x="647700" y="4305300"/>
            <a:ext cx="3657600" cy="533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79638" y="2528888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438400" y="2514600"/>
            <a:ext cx="3429000" cy="76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60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raster image (pixel matrix)</a:t>
            </a:r>
          </a:p>
        </p:txBody>
      </p:sp>
      <p:pic>
        <p:nvPicPr>
          <p:cNvPr id="23555" name="Picture 2" descr="C:\Documents and Settings\Derek Hoiem\My Documents\Classes\Spring09 - Visual Scene Understanding\material\figs\neighborhood6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64658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5" t="16000" r="37778" b="47556"/>
          <a:stretch>
            <a:fillRect/>
          </a:stretch>
        </p:blipFill>
        <p:spPr bwMode="auto">
          <a:xfrm>
            <a:off x="2743200" y="3276600"/>
            <a:ext cx="3124200" cy="312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rot="16200000" flipH="1">
            <a:off x="647700" y="4305300"/>
            <a:ext cx="3657600" cy="533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79638" y="2528888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438400" y="2514600"/>
            <a:ext cx="3429000" cy="76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05200" y="4038600"/>
            <a:ext cx="1524000" cy="16002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62400" y="9906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 rot="5400000" flipH="1" flipV="1">
            <a:off x="2209800" y="2286000"/>
            <a:ext cx="3048000" cy="457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029200" y="3124200"/>
            <a:ext cx="3810000" cy="2514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37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"/>
        <a:ea typeface=""/>
        <a:cs typeface="Arial"/>
      </a:majorFont>
      <a:minorFont>
        <a:latin typeface="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14527</TotalTime>
  <Words>1801</Words>
  <Application>Microsoft Office PowerPoint</Application>
  <PresentationFormat>On-screen Show (4:3)</PresentationFormat>
  <Paragraphs>592</Paragraphs>
  <Slides>65</Slides>
  <Notes>2</Notes>
  <HiddenSlides>4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80" baseType="lpstr">
      <vt:lpstr>Arial</vt:lpstr>
      <vt:lpstr>Arial Narrow</vt:lpstr>
      <vt:lpstr>Calibri</vt:lpstr>
      <vt:lpstr>Cambria Math</vt:lpstr>
      <vt:lpstr>EngraversGothic BT Regular</vt:lpstr>
      <vt:lpstr>Helvetica</vt:lpstr>
      <vt:lpstr>Symbol</vt:lpstr>
      <vt:lpstr>Times</vt:lpstr>
      <vt:lpstr>Wingdings</vt:lpstr>
      <vt:lpstr>ヒラギノ明朝 ProN W3</vt:lpstr>
      <vt:lpstr>Lecture1 - Introduction - CP Fall 2010</vt:lpstr>
      <vt:lpstr>Custom Design</vt:lpstr>
      <vt:lpstr>1_Blank Presentation</vt:lpstr>
      <vt:lpstr>Equation</vt:lpstr>
      <vt:lpstr>Photo Editor Photo</vt:lpstr>
      <vt:lpstr>Light and Shading</vt:lpstr>
      <vt:lpstr>Outline</vt:lpstr>
      <vt:lpstr>Outline</vt:lpstr>
      <vt:lpstr>Today’s class</vt:lpstr>
      <vt:lpstr>How light is recorded</vt:lpstr>
      <vt:lpstr>Digital camera</vt:lpstr>
      <vt:lpstr>Sensor Array</vt:lpstr>
      <vt:lpstr>The raster image (pixel matrix)</vt:lpstr>
      <vt:lpstr>The raster image (pixel matrix)</vt:lpstr>
      <vt:lpstr>Today’s class: Light and Shading</vt:lpstr>
      <vt:lpstr>How does a pixel get its value?</vt:lpstr>
      <vt:lpstr>How does a pixel get its value?</vt:lpstr>
      <vt:lpstr>Basic models of reflection</vt:lpstr>
      <vt:lpstr>Lambertian reflectance model</vt:lpstr>
      <vt:lpstr>PowerPoint Presentation</vt:lpstr>
      <vt:lpstr>Specular Reflection</vt:lpstr>
      <vt:lpstr>Most surfaces have both specular and diffuse components</vt:lpstr>
      <vt:lpstr>Intensity and Surface Orientation</vt:lpstr>
      <vt:lpstr>PowerPoint Presentation</vt:lpstr>
      <vt:lpstr>Recap</vt:lpstr>
      <vt:lpstr>Other possible effects</vt:lpstr>
      <vt:lpstr>PowerPoint Presentation</vt:lpstr>
      <vt:lpstr>PowerPoint Presentation</vt:lpstr>
      <vt:lpstr>BRDF: Bidirectional Reflectance Distribution Function</vt:lpstr>
      <vt:lpstr>Application: photometric stereo</vt:lpstr>
      <vt:lpstr>PowerPoint Presentation</vt:lpstr>
      <vt:lpstr>PowerPoint Presentation</vt:lpstr>
      <vt:lpstr>PowerPoint Presentation</vt:lpstr>
      <vt:lpstr>PowerPoint Presentation</vt:lpstr>
      <vt:lpstr>Dynamic range and camera response</vt:lpstr>
      <vt:lpstr>Color</vt:lpstr>
      <vt:lpstr>PowerPoint Presentation</vt:lpstr>
      <vt:lpstr>PowerPoint Presentation</vt:lpstr>
      <vt:lpstr>More spectra</vt:lpstr>
      <vt:lpstr>The color of objects</vt:lpstr>
      <vt:lpstr>Color Sensing: Bayer Grid</vt:lpstr>
      <vt:lpstr>Color Image</vt:lpstr>
      <vt:lpstr>Why RGB?</vt:lpstr>
      <vt:lpstr>Human color receptors</vt:lpstr>
      <vt:lpstr>So far: lightsurfacecamera</vt:lpstr>
      <vt:lpstr>Inter-reflection is a major source of light</vt:lpstr>
      <vt:lpstr>Inter-reflection affects the apparent color of objects</vt:lpstr>
      <vt:lpstr>Scene surfaces also cause shadows</vt:lpstr>
      <vt:lpstr>Shadows</vt:lpstr>
      <vt:lpstr>Models of light sources</vt:lpstr>
      <vt:lpstr>Recap</vt:lpstr>
      <vt:lpstr>Area sources</vt:lpstr>
      <vt:lpstr>What does the intensity of a pixel tell us?</vt:lpstr>
      <vt:lpstr>The plight of the poor pixel</vt:lpstr>
      <vt:lpstr>PowerPoint Presentation</vt:lpstr>
      <vt:lpstr>PowerPoint Presentation</vt:lpstr>
      <vt:lpstr>And yet we can interpret images…</vt:lpstr>
      <vt:lpstr>Darkness = Large Difference in Neighboring Pixels</vt:lpstr>
      <vt:lpstr>What is this?</vt:lpstr>
      <vt:lpstr>PowerPoint Presentation</vt:lpstr>
      <vt:lpstr>What differences in intensity tell us about shape</vt:lpstr>
      <vt:lpstr>Shadows as cues</vt:lpstr>
      <vt:lpstr>Color constancy</vt:lpstr>
      <vt:lpstr>One source of constancy: local comparisons</vt:lpstr>
      <vt:lpstr>PowerPoint Presentation</vt:lpstr>
      <vt:lpstr>Perception of Intensity</vt:lpstr>
      <vt:lpstr>Perception of Intensity</vt:lpstr>
      <vt:lpstr>Color Correction</vt:lpstr>
      <vt:lpstr>Things to remember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Derek</cp:lastModifiedBy>
  <cp:revision>57</cp:revision>
  <dcterms:created xsi:type="dcterms:W3CDTF">2010-08-30T03:58:01Z</dcterms:created>
  <dcterms:modified xsi:type="dcterms:W3CDTF">2015-01-22T16:36:36Z</dcterms:modified>
</cp:coreProperties>
</file>