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425" r:id="rId2"/>
    <p:sldId id="938" r:id="rId3"/>
    <p:sldId id="1053" r:id="rId4"/>
    <p:sldId id="937" r:id="rId5"/>
    <p:sldId id="954" r:id="rId6"/>
    <p:sldId id="955" r:id="rId7"/>
    <p:sldId id="956" r:id="rId8"/>
    <p:sldId id="957" r:id="rId9"/>
    <p:sldId id="958" r:id="rId10"/>
    <p:sldId id="959" r:id="rId11"/>
    <p:sldId id="960" r:id="rId12"/>
    <p:sldId id="961" r:id="rId13"/>
    <p:sldId id="963" r:id="rId14"/>
    <p:sldId id="965" r:id="rId15"/>
    <p:sldId id="966" r:id="rId16"/>
    <p:sldId id="1005" r:id="rId17"/>
    <p:sldId id="1006" r:id="rId18"/>
    <p:sldId id="1007" r:id="rId19"/>
    <p:sldId id="1008" r:id="rId20"/>
    <p:sldId id="967" r:id="rId21"/>
    <p:sldId id="968" r:id="rId22"/>
    <p:sldId id="947" r:id="rId23"/>
    <p:sldId id="977" r:id="rId24"/>
    <p:sldId id="974" r:id="rId25"/>
    <p:sldId id="975" r:id="rId26"/>
    <p:sldId id="976" r:id="rId27"/>
    <p:sldId id="978" r:id="rId28"/>
    <p:sldId id="969" r:id="rId29"/>
    <p:sldId id="970" r:id="rId30"/>
    <p:sldId id="979" r:id="rId31"/>
    <p:sldId id="980" r:id="rId32"/>
    <p:sldId id="983" r:id="rId33"/>
    <p:sldId id="1017" r:id="rId34"/>
    <p:sldId id="1018" r:id="rId35"/>
    <p:sldId id="1019" r:id="rId36"/>
    <p:sldId id="1055" r:id="rId37"/>
    <p:sldId id="984" r:id="rId38"/>
    <p:sldId id="985" r:id="rId39"/>
    <p:sldId id="986" r:id="rId40"/>
    <p:sldId id="987" r:id="rId41"/>
    <p:sldId id="988" r:id="rId42"/>
    <p:sldId id="1056" r:id="rId43"/>
    <p:sldId id="1057" r:id="rId44"/>
    <p:sldId id="1058" r:id="rId45"/>
    <p:sldId id="1059" r:id="rId46"/>
    <p:sldId id="1061" r:id="rId47"/>
    <p:sldId id="990" r:id="rId48"/>
    <p:sldId id="991" r:id="rId49"/>
    <p:sldId id="989" r:id="rId50"/>
    <p:sldId id="1054" r:id="rId51"/>
    <p:sldId id="1020" r:id="rId52"/>
    <p:sldId id="1021" r:id="rId53"/>
    <p:sldId id="1022" r:id="rId54"/>
    <p:sldId id="1023" r:id="rId55"/>
    <p:sldId id="1024" r:id="rId56"/>
    <p:sldId id="1025" r:id="rId57"/>
    <p:sldId id="1026" r:id="rId58"/>
    <p:sldId id="1027" r:id="rId59"/>
    <p:sldId id="1030" r:id="rId60"/>
    <p:sldId id="1031" r:id="rId61"/>
    <p:sldId id="1032" r:id="rId62"/>
    <p:sldId id="1033" r:id="rId63"/>
    <p:sldId id="1034" r:id="rId64"/>
    <p:sldId id="1035" r:id="rId65"/>
    <p:sldId id="1036" r:id="rId66"/>
    <p:sldId id="1037" r:id="rId67"/>
    <p:sldId id="1038" r:id="rId68"/>
    <p:sldId id="1040" r:id="rId69"/>
    <p:sldId id="1041" r:id="rId70"/>
    <p:sldId id="1042" r:id="rId71"/>
    <p:sldId id="1043" r:id="rId72"/>
    <p:sldId id="1044" r:id="rId73"/>
    <p:sldId id="1045" r:id="rId74"/>
    <p:sldId id="1046" r:id="rId75"/>
    <p:sldId id="1047" r:id="rId76"/>
    <p:sldId id="1048" r:id="rId77"/>
    <p:sldId id="1049" r:id="rId78"/>
    <p:sldId id="1050" r:id="rId79"/>
    <p:sldId id="1051" r:id="rId80"/>
    <p:sldId id="1052" r:id="rId81"/>
    <p:sldId id="1004" r:id="rId82"/>
    <p:sldId id="1010" r:id="rId8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AA676"/>
    <a:srgbClr val="32000C"/>
    <a:srgbClr val="CB6B30"/>
    <a:srgbClr val="E36243"/>
    <a:srgbClr val="FF4A7E"/>
    <a:srgbClr val="0B0B0B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61" autoAdjust="0"/>
    <p:restoredTop sz="88868" autoAdjust="0"/>
  </p:normalViewPr>
  <p:slideViewPr>
    <p:cSldViewPr>
      <p:cViewPr varScale="1">
        <p:scale>
          <a:sx n="53" d="100"/>
          <a:sy n="53" d="100"/>
        </p:scale>
        <p:origin x="-777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3" y="1384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5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emf"/><Relationship Id="rId1" Type="http://schemas.openxmlformats.org/officeDocument/2006/relationships/image" Target="../media/image14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38916A6-7C52-459B-AB60-C9473499C978}" type="datetimeFigureOut">
              <a:rPr lang="en-US"/>
              <a:pPr>
                <a:defRPr/>
              </a:pPr>
              <a:t>4/25/2012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20738D2-3549-400D-A3D9-0D07D210AF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891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A85C67-2D62-4434-AF48-3D2C198C8EB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5C1613-19BE-4434-85E8-C063631815FE}" type="slidenum">
              <a:rPr lang="en-US"/>
              <a:pPr/>
              <a:t>44</a:t>
            </a:fld>
            <a:endParaRPr lang="en-US"/>
          </a:p>
        </p:txBody>
      </p:sp>
      <p:sp>
        <p:nvSpPr>
          <p:cNvPr id="4546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4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Create ground truth with markings this size!... Put ground truth in here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819594-DE5F-47DE-B284-32DD06EC974D}" type="slidenum">
              <a:rPr lang="en-US"/>
              <a:pPr/>
              <a:t>45</a:t>
            </a:fld>
            <a:endParaRPr lang="en-US"/>
          </a:p>
        </p:txBody>
      </p:sp>
      <p:sp>
        <p:nvSpPr>
          <p:cNvPr id="4567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6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Alyosha suggests unusual viewpoint here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8052DC-E85E-4783-AD83-AE6D162E0579}" type="slidenum">
              <a:rPr lang="en-US"/>
              <a:pPr/>
              <a:t>46</a:t>
            </a:fld>
            <a:endParaRPr lang="en-US"/>
          </a:p>
        </p:txBody>
      </p:sp>
      <p:sp>
        <p:nvSpPr>
          <p:cNvPr id="4270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Turn into intensity confusion matrix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97B07D-B1B4-4B36-B633-EF4CDA94C75E}" type="slidenum">
              <a:rPr lang="en-US" smtClean="0">
                <a:latin typeface="Arial" charset="0"/>
              </a:rPr>
              <a:pPr>
                <a:defRPr/>
              </a:pPr>
              <a:t>47</a:t>
            </a:fld>
            <a:endParaRPr lang="en-US" smtClean="0">
              <a:latin typeface="Arial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Note that horizon estimate is often poor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Explain holes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287ED6-A730-4184-9353-2C473C705472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AA81DF-F42D-4B04-92AB-678FB1175318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53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DEBB1E-BA24-4387-A0DA-940C2F2F6EB5}" type="slidenum">
              <a:rPr lang="en-US" smtClean="0">
                <a:latin typeface="Arial" charset="0"/>
              </a:rPr>
              <a:pPr>
                <a:defRPr/>
              </a:pPr>
              <a:t>22</a:t>
            </a:fld>
            <a:endParaRPr lang="en-US" smtClean="0">
              <a:latin typeface="Arial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charset="0"/>
              </a:rPr>
              <a:t>Clearly, image understanding is a 3D problem.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E87FEF-F65C-49E1-8984-E71B2CD60812}" type="slidenum">
              <a:rPr lang="en-US"/>
              <a:pPr/>
              <a:t>33</a:t>
            </a:fld>
            <a:endParaRPr lang="en-US"/>
          </a:p>
        </p:txBody>
      </p:sp>
      <p:sp>
        <p:nvSpPr>
          <p:cNvPr id="314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Recovering 3D geometry from a SINGLE 2D projection is a very hard problem.  In fact, it’s mathematically impossible.   (next)  A single 2D projection could be produced by any of an infinite number of 3D geometrical configurations. 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9B2D5B-57B0-400F-921B-6CCB2234EE90}" type="slidenum">
              <a:rPr lang="en-US"/>
              <a:pPr/>
              <a:t>34</a:t>
            </a:fld>
            <a:endParaRPr lang="en-US"/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our world were an abstract world, with pieces of matter floating in mid-air, we would have no chance of getting the 3D geometry from a single image.  Fortunately, our world is a structured place.  Most objects do not float but rest on the ground.  Due to gravity,  scenes tend to consist of a fairly flat ground, objects sticking out of the ground at roughly right angles, and the sky.  Ground tends to be below sky, and materials often correspond to 3D orientations.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Regions </a:t>
            </a:r>
            <a:r>
              <a:rPr lang="en-US" dirty="0" smtClean="0">
                <a:sym typeface="Wingdings" pitchFamily="2" charset="2"/>
              </a:rPr>
              <a:t> Surface</a:t>
            </a:r>
            <a:r>
              <a:rPr lang="en-US" baseline="0" dirty="0" smtClean="0">
                <a:sym typeface="Wingdings" pitchFamily="2" charset="2"/>
              </a:rPr>
              <a:t> Orientation Label</a:t>
            </a:r>
          </a:p>
          <a:p>
            <a:r>
              <a:rPr lang="en-US" baseline="0" dirty="0" smtClean="0">
                <a:sym typeface="Wingdings" pitchFamily="2" charset="2"/>
              </a:rPr>
              <a:t>Boundaries  Occlusion Labels</a:t>
            </a:r>
          </a:p>
          <a:p>
            <a:r>
              <a:rPr lang="en-US" baseline="0" dirty="0" smtClean="0">
                <a:sym typeface="Wingdings" pitchFamily="2" charset="2"/>
              </a:rPr>
              <a:t>Similar Images  Viewpoint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287ED6-A730-4184-9353-2C473C705472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C77C163-3550-470B-B60E-76157B06DE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Specify</a:t>
            </a:r>
            <a:r>
              <a:rPr lang="en-US" baseline="0" dirty="0" smtClean="0"/>
              <a:t> how estimates are combined.  Perhaps show result examples</a:t>
            </a:r>
            <a:endParaRPr lang="en-US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C77C163-3550-470B-B60E-76157B06DE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C48640-7F02-4531-AF5F-E16E8EA2CAED}" type="slidenum">
              <a:rPr lang="en-US"/>
              <a:pPr/>
              <a:t>42</a:t>
            </a:fld>
            <a:endParaRPr lang="en-US"/>
          </a:p>
        </p:txBody>
      </p:sp>
      <p:sp>
        <p:nvSpPr>
          <p:cNvPr id="4321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F2163A-B281-4C2F-815B-E4F1C9171666}" type="slidenum">
              <a:rPr lang="en-US"/>
              <a:pPr/>
              <a:t>43</a:t>
            </a:fld>
            <a:endParaRPr lang="en-US"/>
          </a:p>
        </p:txBody>
      </p:sp>
      <p:sp>
        <p:nvSpPr>
          <p:cNvPr id="4362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Create ground truth with markings this size!... Put ground truth in here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5BC18-26AE-44B6-B9B1-C80E7FA6E36A}" type="datetimeFigureOut">
              <a:rPr lang="en-US"/>
              <a:pPr>
                <a:defRPr/>
              </a:pPr>
              <a:t>4/25/2012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3AA9F-5C40-425C-B79F-2CAF1D230C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192D1-49EE-487A-84C7-B41D9F2FFA88}" type="datetimeFigureOut">
              <a:rPr lang="en-US"/>
              <a:pPr>
                <a:defRPr/>
              </a:pPr>
              <a:t>4/25/2012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E5742-C25A-487E-8DEC-20A3C3E986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6B0C5-DD8D-430A-937F-FD09E0214D77}" type="datetimeFigureOut">
              <a:rPr lang="en-US"/>
              <a:pPr>
                <a:defRPr/>
              </a:pPr>
              <a:t>4/25/2012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A1786-1FF2-42F2-ADA7-786C891DF7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E93C5-3820-4660-95C5-DD46C875351B}" type="datetimeFigureOut">
              <a:rPr lang="en-US"/>
              <a:pPr>
                <a:defRPr/>
              </a:pPr>
              <a:t>4/25/2012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BE1C0-B89B-402F-B27F-39AFD9D798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BE2B4-38BE-4709-9C38-ED660033D0D0}" type="datetimeFigureOut">
              <a:rPr lang="en-US"/>
              <a:pPr>
                <a:defRPr/>
              </a:pPr>
              <a:t>4/25/2012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6D488-0DE7-4BF6-B79A-82B2BF15D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0040D-B97F-4102-97A8-F186F6838263}" type="datetimeFigureOut">
              <a:rPr lang="en-US"/>
              <a:pPr>
                <a:defRPr/>
              </a:pPr>
              <a:t>4/25/2012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E7738-5947-4F2C-9E00-36771980DA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DA822-A070-4AAD-B3DB-041EAEE93B09}" type="datetimeFigureOut">
              <a:rPr lang="en-US"/>
              <a:pPr>
                <a:defRPr/>
              </a:pPr>
              <a:t>4/25/2012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E01B9-1F2B-4DDD-9CD1-49B6635AC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F7049-3052-4F98-A826-E52FCA6BE5EC}" type="datetimeFigureOut">
              <a:rPr lang="en-US"/>
              <a:pPr>
                <a:defRPr/>
              </a:pPr>
              <a:t>4/25/2012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D1CB1-E26E-4654-ABFA-559CFF471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ECA66-0C68-4452-803E-AD750D1415AE}" type="datetimeFigureOut">
              <a:rPr lang="en-US"/>
              <a:pPr>
                <a:defRPr/>
              </a:pPr>
              <a:t>4/25/2012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5B0F2-5B3C-4C49-AF80-9655A45D1A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D87BE-D5C6-41AD-B3DF-C8E25E24D3FB}" type="datetimeFigureOut">
              <a:rPr lang="en-US"/>
              <a:pPr>
                <a:defRPr/>
              </a:pPr>
              <a:t>4/25/2012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17400-C321-48BC-A7FD-64D57D716B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9DD8A-D3D5-4226-A76A-130CC17CF11C}" type="datetimeFigureOut">
              <a:rPr lang="en-US"/>
              <a:pPr>
                <a:defRPr/>
              </a:pPr>
              <a:t>4/25/2012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A0A9B-AF70-4D9E-9D12-2E2A996197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E34B5C8-F305-4153-9E5B-04D47D860C9D}" type="datetimeFigureOut">
              <a:rPr lang="en-US"/>
              <a:pPr>
                <a:defRPr/>
              </a:pPr>
              <a:t>4/25/2012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B7A6884-E7ED-4D3E-831F-3124C8A68F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salavon.com/SpecialMoments/Newlyweds.shtml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chenlab.ece.cornell.edu/people/Andy/projectpage_names.html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chenlab.ece.cornell.edu/people/Andy/projectpage_names.html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25.png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9.bin"/><Relationship Id="rId7" Type="http://schemas.openxmlformats.org/officeDocument/2006/relationships/image" Target="../media/image28.jpeg"/><Relationship Id="rId12" Type="http://schemas.openxmlformats.org/officeDocument/2006/relationships/image" Target="../media/image22.png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6.bin"/><Relationship Id="rId23" Type="http://schemas.openxmlformats.org/officeDocument/2006/relationships/oleObject" Target="../embeddings/oleObject10.bin"/><Relationship Id="rId10" Type="http://schemas.openxmlformats.org/officeDocument/2006/relationships/image" Target="../media/image21.png"/><Relationship Id="rId19" Type="http://schemas.openxmlformats.org/officeDocument/2006/relationships/oleObject" Target="../embeddings/oleObject8.bin"/><Relationship Id="rId4" Type="http://schemas.openxmlformats.org/officeDocument/2006/relationships/image" Target="../media/image19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23.png"/><Relationship Id="rId2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2" Type="http://schemas.openxmlformats.org/officeDocument/2006/relationships/image" Target="../media/image53.jpeg"/><Relationship Id="rId16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5" Type="http://schemas.openxmlformats.org/officeDocument/2006/relationships/image" Target="../media/image6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Relationship Id="rId1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18" Type="http://schemas.openxmlformats.org/officeDocument/2006/relationships/image" Target="../media/image67.jpeg"/><Relationship Id="rId3" Type="http://schemas.openxmlformats.org/officeDocument/2006/relationships/image" Target="../media/image45.pn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17" Type="http://schemas.openxmlformats.org/officeDocument/2006/relationships/image" Target="../media/image66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5" Type="http://schemas.openxmlformats.org/officeDocument/2006/relationships/image" Target="../media/image6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Relationship Id="rId14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18" Type="http://schemas.openxmlformats.org/officeDocument/2006/relationships/image" Target="../media/image65.jpeg"/><Relationship Id="rId3" Type="http://schemas.openxmlformats.org/officeDocument/2006/relationships/image" Target="../media/image72.jpeg"/><Relationship Id="rId21" Type="http://schemas.openxmlformats.org/officeDocument/2006/relationships/image" Target="../media/image74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17" Type="http://schemas.openxmlformats.org/officeDocument/2006/relationships/image" Target="../media/image64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3.jpeg"/><Relationship Id="rId20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49.jpeg"/><Relationship Id="rId15" Type="http://schemas.openxmlformats.org/officeDocument/2006/relationships/image" Target="../media/image62.jpeg"/><Relationship Id="rId10" Type="http://schemas.openxmlformats.org/officeDocument/2006/relationships/image" Target="../media/image57.jpeg"/><Relationship Id="rId19" Type="http://schemas.openxmlformats.org/officeDocument/2006/relationships/image" Target="../media/image66.jpeg"/><Relationship Id="rId4" Type="http://schemas.openxmlformats.org/officeDocument/2006/relationships/image" Target="../media/image73.jpe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18" Type="http://schemas.openxmlformats.org/officeDocument/2006/relationships/image" Target="../media/image67.jpeg"/><Relationship Id="rId3" Type="http://schemas.openxmlformats.org/officeDocument/2006/relationships/image" Target="../media/image49.jpeg"/><Relationship Id="rId21" Type="http://schemas.openxmlformats.org/officeDocument/2006/relationships/image" Target="../media/image72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17" Type="http://schemas.openxmlformats.org/officeDocument/2006/relationships/image" Target="../media/image66.jpeg"/><Relationship Id="rId25" Type="http://schemas.openxmlformats.org/officeDocument/2006/relationships/image" Target="../media/image78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5.jpeg"/><Relationship Id="rId20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24" Type="http://schemas.openxmlformats.org/officeDocument/2006/relationships/image" Target="../media/image77.jpeg"/><Relationship Id="rId5" Type="http://schemas.openxmlformats.org/officeDocument/2006/relationships/image" Target="../media/image54.jpeg"/><Relationship Id="rId15" Type="http://schemas.openxmlformats.org/officeDocument/2006/relationships/image" Target="../media/image64.jpeg"/><Relationship Id="rId23" Type="http://schemas.openxmlformats.org/officeDocument/2006/relationships/image" Target="../media/image73.jpeg"/><Relationship Id="rId10" Type="http://schemas.openxmlformats.org/officeDocument/2006/relationships/image" Target="../media/image59.jpeg"/><Relationship Id="rId19" Type="http://schemas.openxmlformats.org/officeDocument/2006/relationships/image" Target="../media/image75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Relationship Id="rId14" Type="http://schemas.openxmlformats.org/officeDocument/2006/relationships/image" Target="../media/image63.jpeg"/><Relationship Id="rId22" Type="http://schemas.openxmlformats.org/officeDocument/2006/relationships/image" Target="../media/image7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wmf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w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8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Hoiem\Desktop\My%20Papers\videos\popupFastTrain.wmv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Hoiem\Videos\cvpr2008_mini.wmv" TargetMode="External"/><Relationship Id="rId1" Type="http://schemas.openxmlformats.org/officeDocument/2006/relationships/tags" Target="../tags/tag5.xml"/><Relationship Id="rId5" Type="http://schemas.openxmlformats.org/officeDocument/2006/relationships/image" Target="../media/image110.png"/><Relationship Id="rId4" Type="http://schemas.openxmlformats.org/officeDocument/2006/relationships/notesSlide" Target="../notesSlides/notesSlide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1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23.png"/><Relationship Id="rId5" Type="http://schemas.openxmlformats.org/officeDocument/2006/relationships/image" Target="../media/image120.png"/><Relationship Id="rId4" Type="http://schemas.openxmlformats.org/officeDocument/2006/relationships/image" Target="../media/image12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0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49.emf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5.png"/><Relationship Id="rId7" Type="http://schemas.openxmlformats.org/officeDocument/2006/relationships/image" Target="../media/image160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Relationship Id="rId9" Type="http://schemas.openxmlformats.org/officeDocument/2006/relationships/image" Target="../media/image16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Context and Spatial Layout</a:t>
            </a:r>
          </a:p>
        </p:txBody>
      </p:sp>
      <p:sp>
        <p:nvSpPr>
          <p:cNvPr id="22531" name="Subtitle 2"/>
          <p:cNvSpPr>
            <a:spLocks noGrp="1"/>
          </p:cNvSpPr>
          <p:nvPr>
            <p:ph type="subTitle" idx="1"/>
          </p:nvPr>
        </p:nvSpPr>
        <p:spPr>
          <a:xfrm>
            <a:off x="1447800" y="3352800"/>
            <a:ext cx="6400800" cy="29718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CS 543 / ECE 549 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University of Illinois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Hoiem</a:t>
            </a:r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7924800" y="87313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04/26/12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More Low-Res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What are these blobs?</a:t>
            </a:r>
          </a:p>
        </p:txBody>
      </p:sp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2738438"/>
            <a:ext cx="42291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Line 8"/>
          <p:cNvSpPr>
            <a:spLocks noChangeShapeType="1"/>
          </p:cNvSpPr>
          <p:nvPr/>
        </p:nvSpPr>
        <p:spPr bwMode="auto">
          <a:xfrm flipV="1">
            <a:off x="2667000" y="4038600"/>
            <a:ext cx="457200" cy="5334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4" name="Line 9"/>
          <p:cNvSpPr>
            <a:spLocks noChangeShapeType="1"/>
          </p:cNvSpPr>
          <p:nvPr/>
        </p:nvSpPr>
        <p:spPr bwMode="auto">
          <a:xfrm flipV="1">
            <a:off x="4038600" y="3810000"/>
            <a:ext cx="457200" cy="5334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5" name="Line 10"/>
          <p:cNvSpPr>
            <a:spLocks noChangeShapeType="1"/>
          </p:cNvSpPr>
          <p:nvPr/>
        </p:nvSpPr>
        <p:spPr bwMode="auto">
          <a:xfrm flipV="1">
            <a:off x="5334000" y="4114800"/>
            <a:ext cx="457200" cy="5334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75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More Low-Res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The same pixels! (a car)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2738438"/>
            <a:ext cx="42291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Oval 9"/>
          <p:cNvSpPr>
            <a:spLocks noChangeArrowheads="1"/>
          </p:cNvSpPr>
          <p:nvPr/>
        </p:nvSpPr>
        <p:spPr bwMode="auto">
          <a:xfrm>
            <a:off x="3114675" y="3543300"/>
            <a:ext cx="304800" cy="533400"/>
          </a:xfrm>
          <a:prstGeom prst="ellips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0" name="Oval 10"/>
          <p:cNvSpPr>
            <a:spLocks noChangeArrowheads="1"/>
          </p:cNvSpPr>
          <p:nvPr/>
        </p:nvSpPr>
        <p:spPr bwMode="auto">
          <a:xfrm rot="16200000">
            <a:off x="4486275" y="3400425"/>
            <a:ext cx="304800" cy="533400"/>
          </a:xfrm>
          <a:prstGeom prst="ellips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1" name="Oval 11"/>
          <p:cNvSpPr>
            <a:spLocks noChangeArrowheads="1"/>
          </p:cNvSpPr>
          <p:nvPr/>
        </p:nvSpPr>
        <p:spPr bwMode="auto">
          <a:xfrm rot="16200000">
            <a:off x="5772150" y="3714750"/>
            <a:ext cx="304800" cy="533400"/>
          </a:xfrm>
          <a:prstGeom prst="ellips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2" name="Rectangle 12"/>
          <p:cNvSpPr>
            <a:spLocks noChangeArrowheads="1"/>
          </p:cNvSpPr>
          <p:nvPr/>
        </p:nvSpPr>
        <p:spPr bwMode="auto">
          <a:xfrm>
            <a:off x="2971800" y="3276600"/>
            <a:ext cx="609600" cy="304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3" name="Rectangle 13"/>
          <p:cNvSpPr>
            <a:spLocks noChangeArrowheads="1"/>
          </p:cNvSpPr>
          <p:nvPr/>
        </p:nvSpPr>
        <p:spPr bwMode="auto">
          <a:xfrm rot="16200000">
            <a:off x="3238500" y="3657600"/>
            <a:ext cx="609600" cy="304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4" name="Rectangle 14"/>
          <p:cNvSpPr>
            <a:spLocks noChangeArrowheads="1"/>
          </p:cNvSpPr>
          <p:nvPr/>
        </p:nvSpPr>
        <p:spPr bwMode="auto">
          <a:xfrm rot="16200000">
            <a:off x="2686050" y="3657600"/>
            <a:ext cx="609600" cy="304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5" name="Rectangle 15"/>
          <p:cNvSpPr>
            <a:spLocks noChangeArrowheads="1"/>
          </p:cNvSpPr>
          <p:nvPr/>
        </p:nvSpPr>
        <p:spPr bwMode="auto">
          <a:xfrm rot="16200000">
            <a:off x="3867150" y="3581400"/>
            <a:ext cx="762000" cy="304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6" name="Rectangle 16"/>
          <p:cNvSpPr>
            <a:spLocks noChangeArrowheads="1"/>
          </p:cNvSpPr>
          <p:nvPr/>
        </p:nvSpPr>
        <p:spPr bwMode="auto">
          <a:xfrm>
            <a:off x="4343400" y="3248025"/>
            <a:ext cx="609600" cy="304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7" name="Rectangle 17"/>
          <p:cNvSpPr>
            <a:spLocks noChangeArrowheads="1"/>
          </p:cNvSpPr>
          <p:nvPr/>
        </p:nvSpPr>
        <p:spPr bwMode="auto">
          <a:xfrm rot="16200000">
            <a:off x="4733925" y="3505200"/>
            <a:ext cx="609600" cy="304800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8" name="Rectangle 18"/>
          <p:cNvSpPr>
            <a:spLocks noChangeArrowheads="1"/>
          </p:cNvSpPr>
          <p:nvPr/>
        </p:nvSpPr>
        <p:spPr bwMode="auto">
          <a:xfrm>
            <a:off x="4352925" y="3790950"/>
            <a:ext cx="609600" cy="3238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9" name="Rectangle 19"/>
          <p:cNvSpPr>
            <a:spLocks noChangeArrowheads="1"/>
          </p:cNvSpPr>
          <p:nvPr/>
        </p:nvSpPr>
        <p:spPr bwMode="auto">
          <a:xfrm rot="16200000">
            <a:off x="4981575" y="3400425"/>
            <a:ext cx="609600" cy="8191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0" name="Rectangle 20"/>
          <p:cNvSpPr>
            <a:spLocks noChangeArrowheads="1"/>
          </p:cNvSpPr>
          <p:nvPr/>
        </p:nvSpPr>
        <p:spPr bwMode="auto">
          <a:xfrm>
            <a:off x="5638800" y="3543300"/>
            <a:ext cx="609600" cy="304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1" name="Rectangle 21"/>
          <p:cNvSpPr>
            <a:spLocks noChangeArrowheads="1"/>
          </p:cNvSpPr>
          <p:nvPr/>
        </p:nvSpPr>
        <p:spPr bwMode="auto">
          <a:xfrm rot="16200000">
            <a:off x="6124575" y="3533775"/>
            <a:ext cx="609600" cy="5524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 rot="16200000">
            <a:off x="2057400" y="3048000"/>
            <a:ext cx="1447800" cy="685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3" name="Rectangle 23"/>
          <p:cNvSpPr>
            <a:spLocks noChangeArrowheads="1"/>
          </p:cNvSpPr>
          <p:nvPr/>
        </p:nvSpPr>
        <p:spPr bwMode="auto">
          <a:xfrm rot="16200000">
            <a:off x="3124200" y="3048000"/>
            <a:ext cx="1447800" cy="685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4" name="Rectangle 24"/>
          <p:cNvSpPr>
            <a:spLocks noChangeArrowheads="1"/>
          </p:cNvSpPr>
          <p:nvPr/>
        </p:nvSpPr>
        <p:spPr bwMode="auto">
          <a:xfrm rot="10800000">
            <a:off x="2895600" y="2667000"/>
            <a:ext cx="3810000" cy="8382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5" name="Rectangle 25"/>
          <p:cNvSpPr>
            <a:spLocks noChangeArrowheads="1"/>
          </p:cNvSpPr>
          <p:nvPr/>
        </p:nvSpPr>
        <p:spPr bwMode="auto">
          <a:xfrm>
            <a:off x="5638800" y="3352800"/>
            <a:ext cx="609600" cy="304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6" name="Rectangle 26"/>
          <p:cNvSpPr>
            <a:spLocks noChangeArrowheads="1"/>
          </p:cNvSpPr>
          <p:nvPr/>
        </p:nvSpPr>
        <p:spPr bwMode="auto">
          <a:xfrm>
            <a:off x="2971800" y="4038600"/>
            <a:ext cx="609600" cy="762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7" name="Rectangle 27"/>
          <p:cNvSpPr>
            <a:spLocks noChangeArrowheads="1"/>
          </p:cNvSpPr>
          <p:nvPr/>
        </p:nvSpPr>
        <p:spPr bwMode="auto">
          <a:xfrm>
            <a:off x="5638800" y="4114800"/>
            <a:ext cx="609600" cy="76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8" name="Rectangle 28"/>
          <p:cNvSpPr>
            <a:spLocks noChangeArrowheads="1"/>
          </p:cNvSpPr>
          <p:nvPr/>
        </p:nvSpPr>
        <p:spPr bwMode="auto">
          <a:xfrm>
            <a:off x="5486400" y="3810000"/>
            <a:ext cx="228600" cy="762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9" name="Rectangle 29"/>
          <p:cNvSpPr>
            <a:spLocks noChangeArrowheads="1"/>
          </p:cNvSpPr>
          <p:nvPr/>
        </p:nvSpPr>
        <p:spPr bwMode="auto">
          <a:xfrm>
            <a:off x="6096000" y="3790950"/>
            <a:ext cx="228600" cy="762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76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 are many types of context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990599"/>
            <a:ext cx="8229600" cy="5867401"/>
          </a:xfrm>
        </p:spPr>
        <p:txBody>
          <a:bodyPr>
            <a:noAutofit/>
          </a:bodyPr>
          <a:lstStyle/>
          <a:p>
            <a:r>
              <a:rPr lang="en-US" sz="1800" b="1" dirty="0" smtClean="0"/>
              <a:t>Local pixels</a:t>
            </a:r>
          </a:p>
          <a:p>
            <a:pPr lvl="1"/>
            <a:r>
              <a:rPr lang="en-US" sz="1400" dirty="0" smtClean="0"/>
              <a:t>window, surround, image neighborhood, object boundary/shape, global image statistics</a:t>
            </a:r>
          </a:p>
          <a:p>
            <a:r>
              <a:rPr lang="en-US" sz="1800" b="1" dirty="0" smtClean="0"/>
              <a:t>2D Scene Gist</a:t>
            </a:r>
          </a:p>
          <a:p>
            <a:pPr lvl="1"/>
            <a:r>
              <a:rPr lang="en-US" sz="1400" dirty="0" smtClean="0"/>
              <a:t>global image statistics</a:t>
            </a:r>
          </a:p>
          <a:p>
            <a:r>
              <a:rPr lang="en-US" sz="1800" b="1" dirty="0" smtClean="0"/>
              <a:t>3D Geometric</a:t>
            </a:r>
          </a:p>
          <a:p>
            <a:pPr lvl="1"/>
            <a:r>
              <a:rPr lang="en-US" sz="1400" dirty="0" smtClean="0"/>
              <a:t>3D scene layout, support surface, surface orientations, occlusions, contact points, etc.</a:t>
            </a:r>
          </a:p>
          <a:p>
            <a:r>
              <a:rPr lang="en-US" sz="1800" b="1" dirty="0" smtClean="0"/>
              <a:t>Semantic</a:t>
            </a:r>
          </a:p>
          <a:p>
            <a:pPr lvl="1"/>
            <a:r>
              <a:rPr lang="en-US" sz="1400" dirty="0" smtClean="0"/>
              <a:t>event/activity depicted, scene category, objects present in the scene and their spatial extents, keywords</a:t>
            </a:r>
          </a:p>
          <a:p>
            <a:r>
              <a:rPr lang="en-US" sz="1800" b="1" dirty="0" smtClean="0"/>
              <a:t>Photogrammetric</a:t>
            </a:r>
          </a:p>
          <a:p>
            <a:pPr lvl="1"/>
            <a:r>
              <a:rPr lang="en-US" sz="1400" dirty="0" smtClean="0"/>
              <a:t>camera height orientation, focal length, lens </a:t>
            </a:r>
            <a:r>
              <a:rPr lang="en-US" sz="1400" dirty="0" err="1" smtClean="0"/>
              <a:t>distorition</a:t>
            </a:r>
            <a:r>
              <a:rPr lang="en-US" sz="1400" dirty="0" smtClean="0"/>
              <a:t>, radiometric, response function</a:t>
            </a:r>
          </a:p>
          <a:p>
            <a:r>
              <a:rPr lang="en-US" sz="1800" b="1" dirty="0" smtClean="0"/>
              <a:t>Illumination</a:t>
            </a:r>
          </a:p>
          <a:p>
            <a:pPr lvl="1"/>
            <a:r>
              <a:rPr lang="en-US" sz="1400" dirty="0" smtClean="0"/>
              <a:t>sun direction, sky color, cloud cover, shadow contrast, etc.</a:t>
            </a:r>
          </a:p>
          <a:p>
            <a:r>
              <a:rPr lang="en-US" sz="1800" b="1" dirty="0" smtClean="0"/>
              <a:t>Geographic</a:t>
            </a:r>
          </a:p>
          <a:p>
            <a:pPr lvl="1"/>
            <a:r>
              <a:rPr lang="en-US" sz="1400" dirty="0" smtClean="0"/>
              <a:t>GPS location, terrain type, land use category, elevation, population density, etc.</a:t>
            </a:r>
          </a:p>
          <a:p>
            <a:r>
              <a:rPr lang="en-US" sz="1800" b="1" dirty="0" smtClean="0"/>
              <a:t>Temporal</a:t>
            </a:r>
          </a:p>
          <a:p>
            <a:pPr lvl="1"/>
            <a:r>
              <a:rPr lang="en-US" sz="1400" dirty="0" smtClean="0"/>
              <a:t>nearby frames of video, photos taken at similar times, videos of similar scenes, time of capture</a:t>
            </a:r>
          </a:p>
          <a:p>
            <a:r>
              <a:rPr lang="en-US" sz="1800" b="1" dirty="0" smtClean="0"/>
              <a:t>Cultural</a:t>
            </a:r>
          </a:p>
          <a:p>
            <a:pPr lvl="1"/>
            <a:r>
              <a:rPr lang="en-US" sz="1400" dirty="0" smtClean="0"/>
              <a:t>photographer bias, dataset selection bias, visual </a:t>
            </a:r>
            <a:r>
              <a:rPr lang="en-US" sz="1400" dirty="0" err="1" smtClean="0"/>
              <a:t>cliches</a:t>
            </a:r>
            <a:r>
              <a:rPr lang="en-US" sz="1400" dirty="0" smtClean="0"/>
              <a:t>, etc.</a:t>
            </a:r>
            <a:endParaRPr lang="en-US" sz="1400" dirty="0"/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6178123" y="6545596"/>
            <a:ext cx="29658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from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Divvala et al. CVPR 2009</a:t>
            </a:r>
          </a:p>
        </p:txBody>
      </p:sp>
    </p:spTree>
    <p:extLst>
      <p:ext uri="{BB962C8B-B14F-4D97-AF65-F5344CB8AC3E}">
        <p14:creationId xmlns:p14="http://schemas.microsoft.com/office/powerpoint/2010/main" val="336836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Cultural context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71" y="6488668"/>
            <a:ext cx="7314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Jason </a:t>
            </a:r>
            <a:r>
              <a:rPr lang="en-US" dirty="0" err="1" smtClean="0"/>
              <a:t>Salavon</a:t>
            </a:r>
            <a:r>
              <a:rPr lang="en-US" dirty="0" smtClean="0"/>
              <a:t>: </a:t>
            </a:r>
            <a:r>
              <a:rPr lang="en-US" dirty="0">
                <a:hlinkClick r:id="rId2"/>
              </a:rPr>
              <a:t>http://salavon.com/SpecialMoments/Newlyweds.shtml</a:t>
            </a:r>
            <a:endParaRPr lang="en-US" dirty="0"/>
          </a:p>
        </p:txBody>
      </p:sp>
      <p:pic>
        <p:nvPicPr>
          <p:cNvPr id="205826" name="Picture 2" descr="http://salavon.com/SpecialMoments/Newlyweds_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19200"/>
            <a:ext cx="3677844" cy="488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33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Cultural context</a:t>
            </a:r>
            <a:endParaRPr lang="en-US" dirty="0"/>
          </a:p>
        </p:txBody>
      </p:sp>
      <p:pic>
        <p:nvPicPr>
          <p:cNvPr id="2334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8" t="28739" r="54626" b="27064"/>
          <a:stretch/>
        </p:blipFill>
        <p:spPr bwMode="auto">
          <a:xfrm>
            <a:off x="1875905" y="1676400"/>
            <a:ext cx="5003321" cy="3157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6927" y="6454248"/>
            <a:ext cx="9110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Andrew Gallagher: </a:t>
            </a:r>
            <a:r>
              <a:rPr lang="en-US" dirty="0">
                <a:hlinkClick r:id="rId3"/>
              </a:rPr>
              <a:t>http://chenlab.ece.cornell.edu/people/Andy/projectpage_names.html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81348" y="4856349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“Mildred and Lisa”: </a:t>
            </a:r>
            <a:r>
              <a:rPr lang="en-US" dirty="0" smtClean="0"/>
              <a:t>Who </a:t>
            </a:r>
            <a:r>
              <a:rPr lang="en-US" dirty="0" smtClean="0"/>
              <a:t>is Mildred?  Who is Lisa?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56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47800"/>
            <a:ext cx="6848475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Cultural context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6927" y="6454248"/>
            <a:ext cx="9110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Andrew Gallagher: </a:t>
            </a:r>
            <a:r>
              <a:rPr lang="en-US" dirty="0">
                <a:hlinkClick r:id="rId3"/>
              </a:rPr>
              <a:t>http://chenlab.ece.cornell.edu/people/Andy/projectpage_names.html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71600" y="1078468"/>
            <a:ext cx="2505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Age given Appearance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10200" y="1011793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Age given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39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layout is especially important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Context for recognition</a:t>
            </a:r>
            <a:endParaRPr lang="en-US" dirty="0"/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133600"/>
            <a:ext cx="2354263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389188"/>
            <a:ext cx="160020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648200"/>
            <a:ext cx="1820863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267200"/>
            <a:ext cx="1158875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81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layout is especially important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Context for recognition</a:t>
            </a:r>
            <a:endParaRPr lang="en-US" dirty="0"/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3600"/>
            <a:ext cx="83058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657600" y="4867275"/>
            <a:ext cx="457200" cy="365125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H="1" flipV="1">
            <a:off x="2486025" y="4695825"/>
            <a:ext cx="1104900" cy="304800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162550" y="4105275"/>
            <a:ext cx="228600" cy="152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H="1" flipV="1">
            <a:off x="2743200" y="2943225"/>
            <a:ext cx="2362200" cy="11715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248400" y="3762375"/>
            <a:ext cx="228600" cy="233363"/>
          </a:xfrm>
          <a:prstGeom prst="rect">
            <a:avLst/>
          </a:prstGeom>
          <a:noFill/>
          <a:ln w="38100">
            <a:solidFill>
              <a:srgbClr val="33CC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V="1">
            <a:off x="6500813" y="2719388"/>
            <a:ext cx="1066800" cy="114300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848350" y="4119563"/>
            <a:ext cx="152400" cy="42068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5995988" y="4319588"/>
            <a:ext cx="1600200" cy="1143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18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layout is especially important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Context for recognition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Scene understanding</a:t>
            </a:r>
            <a:endParaRPr lang="en-US" dirty="0"/>
          </a:p>
        </p:txBody>
      </p:sp>
      <p:pic>
        <p:nvPicPr>
          <p:cNvPr id="8" name="Picture 4" descr="p101017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2" t="23773" b="25648"/>
          <a:stretch/>
        </p:blipFill>
        <p:spPr bwMode="auto">
          <a:xfrm>
            <a:off x="1752600" y="2291542"/>
            <a:ext cx="6035402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165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layout is especially important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Context for recognition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Scene understanding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Many direct applications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Assisted driving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Robot navigation/interaction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2D to 3D conversion for 3D TV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Object insertion</a:t>
            </a:r>
          </a:p>
          <a:p>
            <a:pPr marL="914400" lvl="1" indent="-514350">
              <a:buFont typeface="+mj-lt"/>
              <a:buAutoNum type="alphaLcParenR"/>
            </a:pPr>
            <a:endParaRPr lang="en-US" dirty="0"/>
          </a:p>
        </p:txBody>
      </p:sp>
      <p:pic>
        <p:nvPicPr>
          <p:cNvPr id="261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92684"/>
            <a:ext cx="6324600" cy="1614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1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529" y="4114800"/>
            <a:ext cx="2870608" cy="2692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079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See class web page for details</a:t>
            </a:r>
          </a:p>
          <a:p>
            <a:endParaRPr lang="en-US" dirty="0"/>
          </a:p>
          <a:p>
            <a:r>
              <a:rPr lang="en-US" dirty="0" smtClean="0"/>
              <a:t>Poster session: May 10, 10:30-1pm</a:t>
            </a:r>
          </a:p>
          <a:p>
            <a:pPr lvl="1"/>
            <a:r>
              <a:rPr lang="en-US" dirty="0" smtClean="0"/>
              <a:t>Will send out general invite</a:t>
            </a:r>
          </a:p>
          <a:p>
            <a:pPr lvl="1"/>
            <a:r>
              <a:rPr lang="en-US" dirty="0" smtClean="0"/>
              <a:t>Each person presents for ~</a:t>
            </a:r>
            <a:r>
              <a:rPr lang="en-US" dirty="0" smtClean="0"/>
              <a:t>1.25 </a:t>
            </a:r>
            <a:r>
              <a:rPr lang="en-US" dirty="0" smtClean="0"/>
              <a:t>hour, then look at other half of posters and review two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Paper: 4-8 pages (NIPS format)</a:t>
            </a:r>
          </a:p>
          <a:p>
            <a:pPr lvl="1"/>
            <a:r>
              <a:rPr lang="en-US" dirty="0" smtClean="0"/>
              <a:t>Turn in at poster session or at my office by May 11 noon</a:t>
            </a:r>
          </a:p>
          <a:p>
            <a:pPr lvl="1"/>
            <a:r>
              <a:rPr lang="en-US" dirty="0" smtClean="0"/>
              <a:t>Cannot accept late papers (or posters)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020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Layout: 2D vs. </a:t>
            </a:r>
            <a:r>
              <a:rPr lang="en-US" dirty="0" smtClean="0"/>
              <a:t>3D?</a:t>
            </a:r>
            <a:endParaRPr lang="en-US" dirty="0"/>
          </a:p>
        </p:txBody>
      </p:sp>
      <p:pic>
        <p:nvPicPr>
          <p:cNvPr id="4" name="Picture 4" descr="p10101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6705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6101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57200" y="4451350"/>
            <a:ext cx="2133600" cy="365125"/>
          </a:xfrm>
        </p:spPr>
        <p:txBody>
          <a:bodyPr/>
          <a:lstStyle/>
          <a:p>
            <a:pPr algn="l">
              <a:defRPr/>
            </a:pPr>
            <a:fld id="{585DFA52-FD9A-4202-93AB-1C2186CD6C3A}" type="slidenum">
              <a:rPr lang="en-US" smtClean="0">
                <a:latin typeface="Arial" charset="0"/>
              </a:rPr>
              <a:pPr algn="l">
                <a:defRPr/>
              </a:pPr>
              <a:t>21</a:t>
            </a:fld>
            <a:endParaRPr lang="en-US" smtClean="0">
              <a:latin typeface="Arial" charset="0"/>
            </a:endParaRPr>
          </a:p>
        </p:txBody>
      </p:sp>
      <p:sp>
        <p:nvSpPr>
          <p:cNvPr id="10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Context in Image Space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810000" y="4929188"/>
          <a:ext cx="495300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690" name="Bitmap Image" r:id="rId3" imgW="6219048" imgH="1561905" progId="Paint.Picture">
                  <p:embed/>
                </p:oleObj>
              </mc:Choice>
              <mc:Fallback>
                <p:oleObj name="Bitmap Image" r:id="rId3" imgW="6219048" imgH="156190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4929188"/>
                        <a:ext cx="4953000" cy="124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533400" y="2209800"/>
          <a:ext cx="2562225" cy="200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691" name="Bitmap Image" r:id="rId5" imgW="2561905" imgH="2010056" progId="Paint.Picture">
                  <p:embed/>
                </p:oleObj>
              </mc:Choice>
              <mc:Fallback>
                <p:oleObj name="Bitmap Image" r:id="rId5" imgW="2561905" imgH="201005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209800"/>
                        <a:ext cx="2562225" cy="2009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38" name="Group 58"/>
          <p:cNvGrpSpPr>
            <a:grpSpLocks/>
          </p:cNvGrpSpPr>
          <p:nvPr/>
        </p:nvGrpSpPr>
        <p:grpSpPr bwMode="auto">
          <a:xfrm>
            <a:off x="4572000" y="1371600"/>
            <a:ext cx="3775075" cy="2914650"/>
            <a:chOff x="2854" y="1044"/>
            <a:chExt cx="2018" cy="1581"/>
          </a:xfrm>
        </p:grpSpPr>
        <p:pic>
          <p:nvPicPr>
            <p:cNvPr id="1042" name="Picture 37" descr="resultsDRFQuad_111048"/>
            <p:cNvPicPr preferRelativeResize="0"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1632"/>
              <a:ext cx="962" cy="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3" name="Picture 38" descr="resultsMRF_111048"/>
            <p:cNvPicPr preferRelativeResize="0"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4" y="1627"/>
              <a:ext cx="962" cy="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28" name="Object 4"/>
            <p:cNvGraphicFramePr>
              <a:graphicFrameLocks noChangeAspect="1"/>
            </p:cNvGraphicFramePr>
            <p:nvPr/>
          </p:nvGraphicFramePr>
          <p:xfrm>
            <a:off x="3887" y="1044"/>
            <a:ext cx="962" cy="5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7692" name="Photo Editor Photo" r:id="rId9" imgW="2076740" imgH="1181265" progId="MSPhotoEd.3">
                    <p:embed/>
                  </p:oleObj>
                </mc:Choice>
                <mc:Fallback>
                  <p:oleObj name="Photo Editor Photo" r:id="rId9" imgW="2076740" imgH="1181265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87" y="1044"/>
                          <a:ext cx="962" cy="5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9" name="Object 5"/>
            <p:cNvGraphicFramePr>
              <a:graphicFrameLocks noChangeAspect="1"/>
            </p:cNvGraphicFramePr>
            <p:nvPr/>
          </p:nvGraphicFramePr>
          <p:xfrm>
            <a:off x="2859" y="1053"/>
            <a:ext cx="962" cy="5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7693" name="Photo Editor Photo" r:id="rId11" imgW="2076740" imgH="1181265" progId="MSPhotoEd.3">
                    <p:embed/>
                  </p:oleObj>
                </mc:Choice>
                <mc:Fallback>
                  <p:oleObj name="Photo Editor Photo" r:id="rId11" imgW="2076740" imgH="1181265" progId="MSPhotoEd.3">
                    <p:embed/>
                    <p:pic>
                      <p:nvPicPr>
                        <p:cNvPr id="0" name="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59" y="1053"/>
                          <a:ext cx="962" cy="5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44" name="Group 45"/>
            <p:cNvGrpSpPr>
              <a:grpSpLocks/>
            </p:cNvGrpSpPr>
            <p:nvPr/>
          </p:nvGrpSpPr>
          <p:grpSpPr bwMode="auto">
            <a:xfrm>
              <a:off x="2854" y="2299"/>
              <a:ext cx="962" cy="326"/>
              <a:chOff x="893" y="3223"/>
              <a:chExt cx="1699" cy="608"/>
            </a:xfrm>
          </p:grpSpPr>
          <p:graphicFrame>
            <p:nvGraphicFramePr>
              <p:cNvPr id="1033" name="Object 9"/>
              <p:cNvGraphicFramePr>
                <a:graphicFrameLocks noChangeAspect="1"/>
              </p:cNvGraphicFramePr>
              <p:nvPr/>
            </p:nvGraphicFramePr>
            <p:xfrm>
              <a:off x="1466" y="3223"/>
              <a:ext cx="558" cy="6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694" name="Photo Editor Photo" r:id="rId13" imgW="885949" imgH="961905" progId="MSPhotoEd.3">
                      <p:embed/>
                    </p:oleObj>
                  </mc:Choice>
                  <mc:Fallback>
                    <p:oleObj name="Photo Editor Photo" r:id="rId13" imgW="885949" imgH="961905" progId="MSPhotoEd.3">
                      <p:embed/>
                      <p:pic>
                        <p:nvPicPr>
                          <p:cNvPr id="0" name="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3223"/>
                            <a:ext cx="558" cy="6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2857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34" name="Object 10"/>
              <p:cNvGraphicFramePr>
                <a:graphicFrameLocks noChangeAspect="1"/>
              </p:cNvGraphicFramePr>
              <p:nvPr/>
            </p:nvGraphicFramePr>
            <p:xfrm>
              <a:off x="893" y="3225"/>
              <a:ext cx="558" cy="6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695" name="Photo Editor Photo" r:id="rId15" imgW="885949" imgH="961905" progId="MSPhotoEd.3">
                      <p:embed/>
                    </p:oleObj>
                  </mc:Choice>
                  <mc:Fallback>
                    <p:oleObj name="Photo Editor Photo" r:id="rId15" imgW="885949" imgH="961905" progId="MSPhotoEd.3">
                      <p:embed/>
                      <p:pic>
                        <p:nvPicPr>
                          <p:cNvPr id="0" name="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93" y="3225"/>
                            <a:ext cx="558" cy="6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2857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35" name="Object 11"/>
              <p:cNvGraphicFramePr>
                <a:graphicFrameLocks noChangeAspect="1"/>
              </p:cNvGraphicFramePr>
              <p:nvPr/>
            </p:nvGraphicFramePr>
            <p:xfrm>
              <a:off x="2034" y="3225"/>
              <a:ext cx="558" cy="6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696" name="Photo Editor Photo" r:id="rId17" imgW="885949" imgH="961905" progId="MSPhotoEd.3">
                      <p:embed/>
                    </p:oleObj>
                  </mc:Choice>
                  <mc:Fallback>
                    <p:oleObj name="Photo Editor Photo" r:id="rId17" imgW="885949" imgH="961905" progId="MSPhotoEd.3">
                      <p:embed/>
                      <p:pic>
                        <p:nvPicPr>
                          <p:cNvPr id="0" name="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34" y="3225"/>
                            <a:ext cx="558" cy="6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2857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045" name="Group 49"/>
            <p:cNvGrpSpPr>
              <a:grpSpLocks noChangeAspect="1"/>
            </p:cNvGrpSpPr>
            <p:nvPr/>
          </p:nvGrpSpPr>
          <p:grpSpPr bwMode="auto">
            <a:xfrm>
              <a:off x="3910" y="2347"/>
              <a:ext cx="962" cy="270"/>
              <a:chOff x="2666" y="3217"/>
              <a:chExt cx="1697" cy="612"/>
            </a:xfrm>
          </p:grpSpPr>
          <p:graphicFrame>
            <p:nvGraphicFramePr>
              <p:cNvPr id="1030" name="Object 6"/>
              <p:cNvGraphicFramePr>
                <a:graphicFrameLocks noChangeAspect="1"/>
              </p:cNvGraphicFramePr>
              <p:nvPr/>
            </p:nvGraphicFramePr>
            <p:xfrm>
              <a:off x="3236" y="3222"/>
              <a:ext cx="558" cy="6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697" name="Photo Editor Photo" r:id="rId19" imgW="885949" imgH="961905" progId="MSPhotoEd.3">
                      <p:embed/>
                    </p:oleObj>
                  </mc:Choice>
                  <mc:Fallback>
                    <p:oleObj name="Photo Editor Photo" r:id="rId19" imgW="885949" imgH="961905" progId="MSPhotoEd.3">
                      <p:embed/>
                      <p:pic>
                        <p:nvPicPr>
                          <p:cNvPr id="0" name="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36" y="3222"/>
                            <a:ext cx="558" cy="6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2857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31" name="Object 7"/>
              <p:cNvGraphicFramePr>
                <a:graphicFrameLocks noChangeAspect="1"/>
              </p:cNvGraphicFramePr>
              <p:nvPr/>
            </p:nvGraphicFramePr>
            <p:xfrm>
              <a:off x="3805" y="3217"/>
              <a:ext cx="558" cy="6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698" name="Photo Editor Photo" r:id="rId21" imgW="885949" imgH="961905" progId="MSPhotoEd.3">
                      <p:embed/>
                    </p:oleObj>
                  </mc:Choice>
                  <mc:Fallback>
                    <p:oleObj name="Photo Editor Photo" r:id="rId21" imgW="885949" imgH="961905" progId="MSPhotoEd.3">
                      <p:embed/>
                      <p:pic>
                        <p:nvPicPr>
                          <p:cNvPr id="0" name="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05" y="3217"/>
                            <a:ext cx="558" cy="6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2857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32" name="Object 8"/>
              <p:cNvGraphicFramePr>
                <a:graphicFrameLocks noChangeAspect="1"/>
              </p:cNvGraphicFramePr>
              <p:nvPr/>
            </p:nvGraphicFramePr>
            <p:xfrm>
              <a:off x="2666" y="3223"/>
              <a:ext cx="558" cy="6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699" name="Photo Editor Photo" r:id="rId23" imgW="885949" imgH="961905" progId="MSPhotoEd.3">
                      <p:embed/>
                    </p:oleObj>
                  </mc:Choice>
                  <mc:Fallback>
                    <p:oleObj name="Photo Editor Photo" r:id="rId23" imgW="885949" imgH="961905" progId="MSPhotoEd.3">
                      <p:embed/>
                      <p:pic>
                        <p:nvPicPr>
                          <p:cNvPr id="0" name="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66" y="3223"/>
                            <a:ext cx="558" cy="6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2857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039" name="Text Box 57"/>
          <p:cNvSpPr txBox="1">
            <a:spLocks noChangeArrowheads="1"/>
          </p:cNvSpPr>
          <p:nvPr/>
        </p:nvSpPr>
        <p:spPr bwMode="auto">
          <a:xfrm>
            <a:off x="4572000" y="4267200"/>
            <a:ext cx="381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/>
              <a:t>[Kumar Hebert 2005]</a:t>
            </a:r>
          </a:p>
        </p:txBody>
      </p:sp>
      <p:sp>
        <p:nvSpPr>
          <p:cNvPr id="1040" name="Text Box 80"/>
          <p:cNvSpPr txBox="1">
            <a:spLocks noChangeArrowheads="1"/>
          </p:cNvSpPr>
          <p:nvPr/>
        </p:nvSpPr>
        <p:spPr bwMode="auto">
          <a:xfrm>
            <a:off x="0" y="4200525"/>
            <a:ext cx="373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/>
              <a:t>[Torralba Murphy Freeman 2004]</a:t>
            </a:r>
          </a:p>
        </p:txBody>
      </p:sp>
      <p:sp>
        <p:nvSpPr>
          <p:cNvPr id="1041" name="Text Box 81"/>
          <p:cNvSpPr txBox="1">
            <a:spLocks noChangeArrowheads="1"/>
          </p:cNvSpPr>
          <p:nvPr/>
        </p:nvSpPr>
        <p:spPr bwMode="auto">
          <a:xfrm>
            <a:off x="4267200" y="6172200"/>
            <a:ext cx="3752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/>
              <a:t>[He Zemel Cerreira-Perpiñán 2004]</a:t>
            </a:r>
          </a:p>
        </p:txBody>
      </p:sp>
    </p:spTree>
    <p:extLst>
      <p:ext uri="{BB962C8B-B14F-4D97-AF65-F5344CB8AC3E}">
        <p14:creationId xmlns:p14="http://schemas.microsoft.com/office/powerpoint/2010/main" val="29684856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p10101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6705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But object relations are in 3D…</a:t>
            </a:r>
          </a:p>
        </p:txBody>
      </p:sp>
      <p:sp>
        <p:nvSpPr>
          <p:cNvPr id="113672" name="Oval 8"/>
          <p:cNvSpPr>
            <a:spLocks noChangeArrowheads="1"/>
          </p:cNvSpPr>
          <p:nvPr/>
        </p:nvSpPr>
        <p:spPr bwMode="auto">
          <a:xfrm>
            <a:off x="4778375" y="4419600"/>
            <a:ext cx="304800" cy="3048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3674" name="Oval 10"/>
          <p:cNvSpPr>
            <a:spLocks noChangeArrowheads="1"/>
          </p:cNvSpPr>
          <p:nvPr/>
        </p:nvSpPr>
        <p:spPr bwMode="auto">
          <a:xfrm>
            <a:off x="4779963" y="4038600"/>
            <a:ext cx="304800" cy="3048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2" name="Oval 13"/>
          <p:cNvSpPr>
            <a:spLocks noChangeArrowheads="1"/>
          </p:cNvSpPr>
          <p:nvPr/>
        </p:nvSpPr>
        <p:spPr bwMode="auto">
          <a:xfrm>
            <a:off x="1905000" y="3810000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3" name="Oval 14"/>
          <p:cNvSpPr>
            <a:spLocks noChangeArrowheads="1"/>
          </p:cNvSpPr>
          <p:nvPr/>
        </p:nvSpPr>
        <p:spPr bwMode="auto">
          <a:xfrm>
            <a:off x="1905000" y="3429000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4" name="Text Box 15"/>
          <p:cNvSpPr txBox="1">
            <a:spLocks noChangeArrowheads="1"/>
          </p:cNvSpPr>
          <p:nvPr/>
        </p:nvSpPr>
        <p:spPr bwMode="auto">
          <a:xfrm>
            <a:off x="152400" y="3124200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Close</a:t>
            </a:r>
          </a:p>
        </p:txBody>
      </p:sp>
      <p:sp>
        <p:nvSpPr>
          <p:cNvPr id="45065" name="Line 16"/>
          <p:cNvSpPr>
            <a:spLocks noChangeShapeType="1"/>
          </p:cNvSpPr>
          <p:nvPr/>
        </p:nvSpPr>
        <p:spPr bwMode="auto">
          <a:xfrm>
            <a:off x="914400" y="3352800"/>
            <a:ext cx="8382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81" name="Line 17"/>
          <p:cNvSpPr>
            <a:spLocks noChangeShapeType="1"/>
          </p:cNvSpPr>
          <p:nvPr/>
        </p:nvSpPr>
        <p:spPr bwMode="auto">
          <a:xfrm flipH="1">
            <a:off x="5181600" y="3657600"/>
            <a:ext cx="2743200" cy="685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82" name="Text Box 18"/>
          <p:cNvSpPr txBox="1">
            <a:spLocks noChangeArrowheads="1"/>
          </p:cNvSpPr>
          <p:nvPr/>
        </p:nvSpPr>
        <p:spPr bwMode="auto">
          <a:xfrm>
            <a:off x="7870825" y="3451225"/>
            <a:ext cx="914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</a:rPr>
              <a:t>Not Close</a:t>
            </a:r>
          </a:p>
        </p:txBody>
      </p:sp>
    </p:spTree>
    <p:extLst>
      <p:ext uri="{BB962C8B-B14F-4D97-AF65-F5344CB8AC3E}">
        <p14:creationId xmlns:p14="http://schemas.microsoft.com/office/powerpoint/2010/main" val="28958124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2" grpId="0" animBg="1"/>
      <p:bldP spid="113674" grpId="0" animBg="1"/>
      <p:bldP spid="113681" grpId="0" animBg="1"/>
      <p:bldP spid="11368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How to represent scene space?</a:t>
            </a:r>
          </a:p>
        </p:txBody>
      </p:sp>
    </p:spTree>
    <p:extLst>
      <p:ext uri="{BB962C8B-B14F-4D97-AF65-F5344CB8AC3E}">
        <p14:creationId xmlns:p14="http://schemas.microsoft.com/office/powerpoint/2010/main" val="265965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Wide variety of possible representations</a:t>
            </a:r>
            <a:endParaRPr lang="en-US" dirty="0"/>
          </a:p>
        </p:txBody>
      </p:sp>
      <p:pic>
        <p:nvPicPr>
          <p:cNvPr id="234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43000"/>
            <a:ext cx="6185786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19128" y="6531617"/>
            <a:ext cx="31165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Figs from Hoiem/Savarese Draft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67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3" y="1143000"/>
            <a:ext cx="4981575" cy="501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19128" y="6531617"/>
            <a:ext cx="31165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Figs from Hoiem/Savarese Draft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46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1844675"/>
            <a:ext cx="8318500" cy="316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19128" y="6531617"/>
            <a:ext cx="31165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Figs from Hoiem/Savarese Draft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8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Trade-offs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Level of detail: rough “gist”, or detailed point cloud?</a:t>
            </a:r>
          </a:p>
          <a:p>
            <a:pPr lvl="1"/>
            <a:r>
              <a:rPr lang="en-US" dirty="0" smtClean="0"/>
              <a:t>Precision vs. accuracy</a:t>
            </a:r>
          </a:p>
          <a:p>
            <a:pPr lvl="1"/>
            <a:r>
              <a:rPr lang="en-US" dirty="0" smtClean="0"/>
              <a:t>Difficulty of inference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Abstraction: depth at each pixel, or ground planes and walls?</a:t>
            </a:r>
          </a:p>
          <a:p>
            <a:pPr lvl="1"/>
            <a:r>
              <a:rPr lang="en-US" dirty="0" smtClean="0"/>
              <a:t>What is it for: e.g., metric reconstruction vs. navigation</a:t>
            </a:r>
          </a:p>
        </p:txBody>
      </p:sp>
    </p:spTree>
    <p:extLst>
      <p:ext uri="{BB962C8B-B14F-4D97-AF65-F5344CB8AC3E}">
        <p14:creationId xmlns:p14="http://schemas.microsoft.com/office/powerpoint/2010/main" val="54694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Low detail, </a:t>
            </a:r>
            <a:r>
              <a:rPr lang="en-US" dirty="0" smtClean="0"/>
              <a:t>Low/Med </a:t>
            </a:r>
            <a:r>
              <a:rPr lang="en-US" dirty="0" smtClean="0"/>
              <a:t>abstraction</a:t>
            </a:r>
          </a:p>
        </p:txBody>
      </p:sp>
      <p:sp>
        <p:nvSpPr>
          <p:cNvPr id="47107" name="TextBox 3"/>
          <p:cNvSpPr txBox="1">
            <a:spLocks noChangeArrowheads="1"/>
          </p:cNvSpPr>
          <p:nvPr/>
        </p:nvSpPr>
        <p:spPr bwMode="auto">
          <a:xfrm>
            <a:off x="2743200" y="1371600"/>
            <a:ext cx="3672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/>
              <a:t>Holistic Scene Space: “Gist”</a:t>
            </a:r>
          </a:p>
        </p:txBody>
      </p:sp>
      <p:sp>
        <p:nvSpPr>
          <p:cNvPr id="47108" name="Text Box 10"/>
          <p:cNvSpPr txBox="1">
            <a:spLocks noChangeArrowheads="1"/>
          </p:cNvSpPr>
          <p:nvPr/>
        </p:nvSpPr>
        <p:spPr bwMode="auto">
          <a:xfrm>
            <a:off x="914400" y="6019800"/>
            <a:ext cx="266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0"/>
              <a:t>Oliva &amp; Torralba 2001</a:t>
            </a:r>
          </a:p>
        </p:txBody>
      </p:sp>
      <p:pic>
        <p:nvPicPr>
          <p:cNvPr id="4710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41116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95600"/>
            <a:ext cx="451485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Text Box 10"/>
          <p:cNvSpPr txBox="1">
            <a:spLocks noChangeArrowheads="1"/>
          </p:cNvSpPr>
          <p:nvPr/>
        </p:nvSpPr>
        <p:spPr bwMode="auto">
          <a:xfrm>
            <a:off x="5410200" y="5410200"/>
            <a:ext cx="266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0"/>
              <a:t>Torralba &amp; Oliva 2002</a:t>
            </a:r>
          </a:p>
        </p:txBody>
      </p:sp>
    </p:spTree>
    <p:extLst>
      <p:ext uri="{BB962C8B-B14F-4D97-AF65-F5344CB8AC3E}">
        <p14:creationId xmlns:p14="http://schemas.microsoft.com/office/powerpoint/2010/main" val="221001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High detail, Low abstraction</a:t>
            </a:r>
          </a:p>
        </p:txBody>
      </p:sp>
      <p:sp>
        <p:nvSpPr>
          <p:cNvPr id="48131" name="TextBox 3"/>
          <p:cNvSpPr txBox="1">
            <a:spLocks noChangeArrowheads="1"/>
          </p:cNvSpPr>
          <p:nvPr/>
        </p:nvSpPr>
        <p:spPr bwMode="auto">
          <a:xfrm>
            <a:off x="3890993" y="1447800"/>
            <a:ext cx="14959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dirty="0"/>
              <a:t>Depth Map</a:t>
            </a:r>
          </a:p>
        </p:txBody>
      </p:sp>
      <p:sp>
        <p:nvSpPr>
          <p:cNvPr id="48132" name="Text Box 13"/>
          <p:cNvSpPr txBox="1">
            <a:spLocks noChangeArrowheads="1"/>
          </p:cNvSpPr>
          <p:nvPr/>
        </p:nvSpPr>
        <p:spPr bwMode="auto">
          <a:xfrm>
            <a:off x="2667000" y="5791200"/>
            <a:ext cx="3886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0" dirty="0"/>
              <a:t>Saxena, Chung &amp;  Ng 2005, 2007</a:t>
            </a:r>
          </a:p>
        </p:txBody>
      </p:sp>
      <p:pic>
        <p:nvPicPr>
          <p:cNvPr id="48133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057400"/>
            <a:ext cx="305593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57400"/>
            <a:ext cx="3021013" cy="360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191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Lana is looking for students!</a:t>
            </a:r>
          </a:p>
          <a:p>
            <a:endParaRPr lang="en-US" dirty="0"/>
          </a:p>
          <a:p>
            <a:r>
              <a:rPr lang="en-US" dirty="0" smtClean="0"/>
              <a:t>HW5 almost graded, done by Tues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5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Medium detail, High abstraction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1" t="54618" r="17622" b="8110"/>
          <a:stretch/>
        </p:blipFill>
        <p:spPr bwMode="auto">
          <a:xfrm>
            <a:off x="533400" y="1828800"/>
            <a:ext cx="7480483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70665" y="5105400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Hedau Hoiem Forsyth 2009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05266" y="1396538"/>
            <a:ext cx="2037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Room as a Box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8368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Examples of </a:t>
            </a:r>
            <a:r>
              <a:rPr lang="en-US" dirty="0" smtClean="0"/>
              <a:t>spatial layout estimation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Surface </a:t>
            </a:r>
            <a:r>
              <a:rPr lang="en-US" dirty="0" smtClean="0"/>
              <a:t>layout</a:t>
            </a:r>
          </a:p>
          <a:p>
            <a:pPr lvl="1"/>
            <a:r>
              <a:rPr lang="en-US" dirty="0" smtClean="0"/>
              <a:t>Application to 3D reconstruction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r>
              <a:rPr lang="en-US" dirty="0"/>
              <a:t>The room as a box</a:t>
            </a:r>
          </a:p>
          <a:p>
            <a:pPr lvl="1"/>
            <a:r>
              <a:rPr lang="en-US" dirty="0" smtClean="0"/>
              <a:t>Application to object recognition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55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241098" y="2895600"/>
            <a:ext cx="2971800" cy="19050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Surface Layout: describe 3D surfaces with geometric </a:t>
            </a:r>
            <a:r>
              <a:rPr lang="en-US" dirty="0"/>
              <a:t>c</a:t>
            </a:r>
            <a:r>
              <a:rPr lang="en-US" dirty="0" smtClean="0"/>
              <a:t>lasses</a:t>
            </a:r>
            <a:endParaRPr lang="en-US" dirty="0"/>
          </a:p>
        </p:txBody>
      </p:sp>
      <p:pic>
        <p:nvPicPr>
          <p:cNvPr id="295938" name="Picture 2" descr="C:\Users\Hoiem\Desktop\tmp\popup++\scenery15.v1.png"/>
          <p:cNvPicPr>
            <a:picLocks noChangeAspect="1" noChangeArrowheads="1"/>
          </p:cNvPicPr>
          <p:nvPr/>
        </p:nvPicPr>
        <p:blipFill>
          <a:blip r:embed="rId3" cstate="print"/>
          <a:srcRect t="20513"/>
          <a:stretch>
            <a:fillRect/>
          </a:stretch>
        </p:blipFill>
        <p:spPr bwMode="auto">
          <a:xfrm>
            <a:off x="3469698" y="5270227"/>
            <a:ext cx="2590800" cy="1359173"/>
          </a:xfrm>
          <a:prstGeom prst="rect">
            <a:avLst/>
          </a:prstGeom>
          <a:noFill/>
        </p:spPr>
      </p:pic>
      <p:pic>
        <p:nvPicPr>
          <p:cNvPr id="295939" name="Picture 3" descr="C:\Users\Hoiem\Desktop\tmp\popup++\scenery15.v2.png"/>
          <p:cNvPicPr>
            <a:picLocks noChangeAspect="1" noChangeArrowheads="1"/>
          </p:cNvPicPr>
          <p:nvPr/>
        </p:nvPicPr>
        <p:blipFill>
          <a:blip r:embed="rId4" cstate="print"/>
          <a:srcRect l="44308" t="35431" r="37231" b="51515"/>
          <a:stretch>
            <a:fillRect/>
          </a:stretch>
        </p:blipFill>
        <p:spPr bwMode="auto">
          <a:xfrm>
            <a:off x="3850698" y="4038600"/>
            <a:ext cx="1143000" cy="533400"/>
          </a:xfrm>
          <a:prstGeom prst="rect">
            <a:avLst/>
          </a:prstGeom>
          <a:noFill/>
        </p:spPr>
      </p:pic>
      <p:pic>
        <p:nvPicPr>
          <p:cNvPr id="295940" name="Picture 4" descr="C:\Users\Hoiem\Desktop\tmp\popup++\scenery15.v3.png"/>
          <p:cNvPicPr>
            <a:picLocks noChangeAspect="1" noChangeArrowheads="1"/>
          </p:cNvPicPr>
          <p:nvPr/>
        </p:nvPicPr>
        <p:blipFill>
          <a:blip r:embed="rId5" cstate="print"/>
          <a:srcRect l="59077" t="22378" r="10154" b="62704"/>
          <a:stretch>
            <a:fillRect/>
          </a:stretch>
        </p:blipFill>
        <p:spPr bwMode="auto">
          <a:xfrm>
            <a:off x="4231698" y="3657600"/>
            <a:ext cx="1905000" cy="609600"/>
          </a:xfrm>
          <a:prstGeom prst="rect">
            <a:avLst/>
          </a:prstGeom>
          <a:noFill/>
        </p:spPr>
      </p:pic>
      <p:pic>
        <p:nvPicPr>
          <p:cNvPr id="295941" name="Picture 5" descr="C:\Users\Hoiem\Desktop\tmp\popup++\scenery15.v4.png"/>
          <p:cNvPicPr>
            <a:picLocks noChangeAspect="1" noChangeArrowheads="1"/>
          </p:cNvPicPr>
          <p:nvPr/>
        </p:nvPicPr>
        <p:blipFill>
          <a:blip r:embed="rId6" cstate="print"/>
          <a:srcRect t="7459" r="50769" b="57110"/>
          <a:stretch>
            <a:fillRect/>
          </a:stretch>
        </p:blipFill>
        <p:spPr bwMode="auto">
          <a:xfrm>
            <a:off x="3373445" y="2895600"/>
            <a:ext cx="1925053" cy="914400"/>
          </a:xfrm>
          <a:prstGeom prst="rect">
            <a:avLst/>
          </a:prstGeom>
          <a:noFill/>
        </p:spPr>
      </p:pic>
      <p:pic>
        <p:nvPicPr>
          <p:cNvPr id="295942" name="Picture 6" descr="C:\Users\Hoiem\Desktop\tmp\popup++\scenery15.v11.png"/>
          <p:cNvPicPr>
            <a:picLocks noChangeAspect="1" noChangeArrowheads="1"/>
          </p:cNvPicPr>
          <p:nvPr/>
        </p:nvPicPr>
        <p:blipFill>
          <a:blip r:embed="rId7" cstate="print"/>
          <a:srcRect l="29538" t="41026" r="60616" b="32867"/>
          <a:stretch>
            <a:fillRect/>
          </a:stretch>
        </p:blipFill>
        <p:spPr bwMode="auto">
          <a:xfrm>
            <a:off x="3393498" y="3733800"/>
            <a:ext cx="609600" cy="1066800"/>
          </a:xfrm>
          <a:prstGeom prst="rect">
            <a:avLst/>
          </a:prstGeom>
          <a:noFill/>
        </p:spPr>
      </p:pic>
      <p:pic>
        <p:nvPicPr>
          <p:cNvPr id="295943" name="Picture 7" descr="C:\Users\Hoiem\Desktop\tmp\popup++\scenery15.v9.png"/>
          <p:cNvPicPr>
            <a:picLocks noChangeAspect="1" noChangeArrowheads="1"/>
          </p:cNvPicPr>
          <p:nvPr/>
        </p:nvPicPr>
        <p:blipFill>
          <a:blip r:embed="rId8" cstate="print"/>
          <a:srcRect l="43385" t="24242" r="36923" b="60840"/>
          <a:stretch>
            <a:fillRect/>
          </a:stretch>
        </p:blipFill>
        <p:spPr bwMode="auto">
          <a:xfrm>
            <a:off x="4841298" y="4038600"/>
            <a:ext cx="1219200" cy="609600"/>
          </a:xfrm>
          <a:prstGeom prst="rect">
            <a:avLst/>
          </a:prstGeom>
          <a:noFill/>
        </p:spPr>
      </p:pic>
      <p:pic>
        <p:nvPicPr>
          <p:cNvPr id="295946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88698" y="1522876"/>
            <a:ext cx="3498850" cy="686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47" name="Picture 11" descr="C:\Users\Hoiem\Desktop\tmp\popup++\result\279scenery1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" y="3062287"/>
            <a:ext cx="2402898" cy="1585913"/>
          </a:xfrm>
          <a:prstGeom prst="rect">
            <a:avLst/>
          </a:prstGeom>
          <a:noFill/>
        </p:spPr>
      </p:pic>
      <p:sp>
        <p:nvSpPr>
          <p:cNvPr id="14" name="Right Arrow 13"/>
          <p:cNvSpPr/>
          <p:nvPr/>
        </p:nvSpPr>
        <p:spPr>
          <a:xfrm>
            <a:off x="2631498" y="3657600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384098" y="1065676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Sky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4231698" y="2438400"/>
            <a:ext cx="1195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Vertical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4155498" y="4965427"/>
            <a:ext cx="1263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Support</a:t>
            </a:r>
            <a:endParaRPr lang="en-US" sz="2400" dirty="0"/>
          </a:p>
        </p:txBody>
      </p:sp>
      <p:sp>
        <p:nvSpPr>
          <p:cNvPr id="20" name="Right Arrow 19"/>
          <p:cNvSpPr/>
          <p:nvPr/>
        </p:nvSpPr>
        <p:spPr>
          <a:xfrm>
            <a:off x="6365298" y="3657600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6776788" y="4626114"/>
            <a:ext cx="2291012" cy="2003286"/>
            <a:chOff x="6817486" y="1044714"/>
            <a:chExt cx="2291012" cy="2003286"/>
          </a:xfrm>
        </p:grpSpPr>
        <p:pic>
          <p:nvPicPr>
            <p:cNvPr id="21" name="Picture 10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8363603" y="1905000"/>
              <a:ext cx="671927" cy="1143000"/>
            </a:xfrm>
            <a:prstGeom prst="rect">
              <a:avLst/>
            </a:prstGeom>
            <a:noFill/>
          </p:spPr>
        </p:pic>
        <p:sp>
          <p:nvSpPr>
            <p:cNvPr id="22" name="TextBox 21"/>
            <p:cNvSpPr txBox="1"/>
            <p:nvPr/>
          </p:nvSpPr>
          <p:spPr>
            <a:xfrm>
              <a:off x="6817486" y="1044714"/>
              <a:ext cx="22910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Planar</a:t>
              </a:r>
            </a:p>
            <a:p>
              <a:pPr algn="ctr"/>
              <a:r>
                <a:rPr lang="en-US" sz="2000" dirty="0" smtClean="0"/>
                <a:t>(Left/Center/Right)</a:t>
              </a:r>
              <a:endParaRPr lang="en-US" sz="20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858000" y="1120914"/>
            <a:ext cx="1981200" cy="3352800"/>
            <a:chOff x="6974898" y="3276600"/>
            <a:chExt cx="1981200" cy="3352800"/>
          </a:xfrm>
        </p:grpSpPr>
        <p:pic>
          <p:nvPicPr>
            <p:cNvPr id="23" name="Picture 7" descr="C:\Users\Hoiem\Desktop\tmp\popup++\scenery15.v9.png"/>
            <p:cNvPicPr>
              <a:picLocks noChangeAspect="1" noChangeArrowheads="1"/>
            </p:cNvPicPr>
            <p:nvPr/>
          </p:nvPicPr>
          <p:blipFill>
            <a:blip r:embed="rId8" cstate="print"/>
            <a:srcRect l="43385" t="24242" r="36923" b="60840"/>
            <a:stretch>
              <a:fillRect/>
            </a:stretch>
          </p:blipFill>
          <p:spPr bwMode="auto">
            <a:xfrm>
              <a:off x="7508298" y="4267200"/>
              <a:ext cx="1219200" cy="609600"/>
            </a:xfrm>
            <a:prstGeom prst="rect">
              <a:avLst/>
            </a:prstGeom>
            <a:noFill/>
          </p:spPr>
        </p:pic>
        <p:pic>
          <p:nvPicPr>
            <p:cNvPr id="24" name="Picture 4" descr="C:\Users\Hoiem\Desktop\tmp\popup++\scenery15.v3.png"/>
            <p:cNvPicPr>
              <a:picLocks noChangeAspect="1" noChangeArrowheads="1"/>
            </p:cNvPicPr>
            <p:nvPr/>
          </p:nvPicPr>
          <p:blipFill>
            <a:blip r:embed="rId5" cstate="print"/>
            <a:srcRect l="59077" t="22378" r="10154" b="62704"/>
            <a:stretch>
              <a:fillRect/>
            </a:stretch>
          </p:blipFill>
          <p:spPr bwMode="auto">
            <a:xfrm>
              <a:off x="6974898" y="3962400"/>
              <a:ext cx="1905000" cy="609600"/>
            </a:xfrm>
            <a:prstGeom prst="rect">
              <a:avLst/>
            </a:prstGeom>
            <a:noFill/>
          </p:spPr>
        </p:pic>
        <p:sp>
          <p:nvSpPr>
            <p:cNvPr id="25" name="TextBox 24"/>
            <p:cNvSpPr txBox="1"/>
            <p:nvPr/>
          </p:nvSpPr>
          <p:spPr>
            <a:xfrm>
              <a:off x="7127298" y="3276600"/>
              <a:ext cx="1828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Non-Planar Porous</a:t>
              </a:r>
              <a:endParaRPr lang="en-US" sz="2000" dirty="0"/>
            </a:p>
          </p:txBody>
        </p:sp>
        <p:pic>
          <p:nvPicPr>
            <p:cNvPr id="26" name="Picture 3" descr="C:\Users\Hoiem\Desktop\tmp\popup++\scenery15.v2.png"/>
            <p:cNvPicPr>
              <a:picLocks noChangeAspect="1" noChangeArrowheads="1"/>
            </p:cNvPicPr>
            <p:nvPr/>
          </p:nvPicPr>
          <p:blipFill>
            <a:blip r:embed="rId4" cstate="print"/>
            <a:srcRect l="44308" t="35431" r="37231" b="51515"/>
            <a:stretch>
              <a:fillRect/>
            </a:stretch>
          </p:blipFill>
          <p:spPr bwMode="auto">
            <a:xfrm>
              <a:off x="7736898" y="5867400"/>
              <a:ext cx="1143000" cy="533400"/>
            </a:xfrm>
            <a:prstGeom prst="rect">
              <a:avLst/>
            </a:prstGeom>
            <a:noFill/>
          </p:spPr>
        </p:pic>
        <p:pic>
          <p:nvPicPr>
            <p:cNvPr id="27" name="Picture 6" descr="C:\Users\Hoiem\Desktop\tmp\popup++\scenery15.v11.png"/>
            <p:cNvPicPr>
              <a:picLocks noChangeAspect="1" noChangeArrowheads="1"/>
            </p:cNvPicPr>
            <p:nvPr/>
          </p:nvPicPr>
          <p:blipFill>
            <a:blip r:embed="rId7" cstate="print"/>
            <a:srcRect l="29538" t="41026" r="60616" b="32867"/>
            <a:stretch>
              <a:fillRect/>
            </a:stretch>
          </p:blipFill>
          <p:spPr bwMode="auto">
            <a:xfrm>
              <a:off x="7203498" y="5562600"/>
              <a:ext cx="609600" cy="1066800"/>
            </a:xfrm>
            <a:prstGeom prst="rect">
              <a:avLst/>
            </a:prstGeom>
            <a:noFill/>
          </p:spPr>
        </p:pic>
        <p:sp>
          <p:nvSpPr>
            <p:cNvPr id="28" name="TextBox 27"/>
            <p:cNvSpPr txBox="1"/>
            <p:nvPr/>
          </p:nvSpPr>
          <p:spPr>
            <a:xfrm>
              <a:off x="7127298" y="5105400"/>
              <a:ext cx="1828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Non-Planar Solid</a:t>
              </a:r>
              <a:endParaRPr lang="en-US" sz="2000" dirty="0"/>
            </a:p>
          </p:txBody>
        </p:sp>
      </p:grpSp>
      <p:sp>
        <p:nvSpPr>
          <p:cNvPr id="29" name="Right Arrow 28"/>
          <p:cNvSpPr/>
          <p:nvPr/>
        </p:nvSpPr>
        <p:spPr>
          <a:xfrm rot="19478894">
            <a:off x="6392672" y="2611742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 rot="2108537">
            <a:off x="6392586" y="4551339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0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6629400" y="5410200"/>
            <a:ext cx="671927" cy="1143000"/>
          </a:xfrm>
          <a:prstGeom prst="rect">
            <a:avLst/>
          </a:prstGeom>
          <a:noFill/>
        </p:spPr>
      </p:pic>
      <p:pic>
        <p:nvPicPr>
          <p:cNvPr id="295951" name="Picture 15" descr="http://cache3.asset-cache.net/xc/50653203.jpg?v=1&amp;c=IWSAsset&amp;k=2&amp;d=E41C9FE5C4AA0A143D806DCB00B6499F78B1329F3E1C71AC5F87CC65A683345BB01E70F2B326997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91399" y="5486400"/>
            <a:ext cx="841031" cy="83820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9231381"/>
      </p:ext>
    </p:extLst>
  </p:cSld>
  <p:clrMapOvr>
    <a:masterClrMapping/>
  </p:clrMapOvr>
  <p:transition advTm="440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9" grpId="0" animBg="1"/>
      <p:bldP spid="3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The challenge</a:t>
            </a:r>
            <a:endParaRPr lang="en-US" dirty="0"/>
          </a:p>
        </p:txBody>
      </p:sp>
      <p:pic>
        <p:nvPicPr>
          <p:cNvPr id="313352" name="Picture 8" descr="ground_view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066800"/>
            <a:ext cx="3651670" cy="1676400"/>
          </a:xfrm>
          <a:prstGeom prst="rect">
            <a:avLst/>
          </a:prstGeom>
          <a:noFill/>
        </p:spPr>
      </p:pic>
      <p:pic>
        <p:nvPicPr>
          <p:cNvPr id="313353" name="Picture 9" descr="backdrop_view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3048000"/>
            <a:ext cx="3048000" cy="1524000"/>
          </a:xfrm>
          <a:prstGeom prst="rect">
            <a:avLst/>
          </a:prstGeom>
          <a:noFill/>
        </p:spPr>
      </p:pic>
      <p:pic>
        <p:nvPicPr>
          <p:cNvPr id="313354" name="Picture 10" descr="scenery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2743200"/>
            <a:ext cx="3348031" cy="2209800"/>
          </a:xfrm>
          <a:prstGeom prst="rect">
            <a:avLst/>
          </a:prstGeom>
          <a:noFill/>
        </p:spPr>
      </p:pic>
      <p:pic>
        <p:nvPicPr>
          <p:cNvPr id="313355" name="Picture 11" descr="scenery15_floating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5399" y="5181600"/>
            <a:ext cx="3788229" cy="1676400"/>
          </a:xfrm>
          <a:prstGeom prst="rect">
            <a:avLst/>
          </a:prstGeom>
          <a:noFill/>
        </p:spPr>
      </p:pic>
      <p:sp>
        <p:nvSpPr>
          <p:cNvPr id="10" name="Right Arrow 9"/>
          <p:cNvSpPr/>
          <p:nvPr/>
        </p:nvSpPr>
        <p:spPr>
          <a:xfrm>
            <a:off x="4267200" y="3657600"/>
            <a:ext cx="990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9227765">
            <a:off x="3946096" y="2566430"/>
            <a:ext cx="990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2806939">
            <a:off x="3993530" y="5113512"/>
            <a:ext cx="990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114800" y="2057400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?</a:t>
            </a:r>
            <a:endParaRPr lang="en-US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0" y="3200400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?</a:t>
            </a:r>
            <a:endParaRPr lang="en-US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495800" y="4648200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?</a:t>
            </a:r>
            <a:endParaRPr lang="en-US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4451945"/>
      </p:ext>
    </p:extLst>
  </p:cSld>
  <p:clrMapOvr>
    <a:masterClrMapping/>
  </p:clrMapOvr>
  <p:transition advTm="370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World is Structured</a:t>
            </a:r>
          </a:p>
        </p:txBody>
      </p:sp>
      <p:pic>
        <p:nvPicPr>
          <p:cNvPr id="261123" name="Picture 3" descr="smartdust1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286000"/>
            <a:ext cx="4059238" cy="3044825"/>
          </a:xfrm>
          <a:prstGeom prst="rect">
            <a:avLst/>
          </a:prstGeom>
          <a:noFill/>
        </p:spPr>
      </p:pic>
      <p:sp>
        <p:nvSpPr>
          <p:cNvPr id="261124" name="Text Box 4"/>
          <p:cNvSpPr txBox="1">
            <a:spLocks noChangeArrowheads="1"/>
          </p:cNvSpPr>
          <p:nvPr/>
        </p:nvSpPr>
        <p:spPr bwMode="auto">
          <a:xfrm>
            <a:off x="304800" y="5334000"/>
            <a:ext cx="4038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0"/>
              <a:t>Abstract World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495800" y="2286000"/>
            <a:ext cx="4038600" cy="3414713"/>
            <a:chOff x="2832" y="1440"/>
            <a:chExt cx="2544" cy="2151"/>
          </a:xfrm>
        </p:grpSpPr>
        <p:pic>
          <p:nvPicPr>
            <p:cNvPr id="261126" name="Picture 6" descr="Picture06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32" y="1440"/>
              <a:ext cx="2544" cy="1908"/>
            </a:xfrm>
            <a:prstGeom prst="rect">
              <a:avLst/>
            </a:prstGeom>
            <a:noFill/>
          </p:spPr>
        </p:pic>
        <p:sp>
          <p:nvSpPr>
            <p:cNvPr id="261127" name="Text Box 7"/>
            <p:cNvSpPr txBox="1">
              <a:spLocks noChangeArrowheads="1"/>
            </p:cNvSpPr>
            <p:nvPr/>
          </p:nvSpPr>
          <p:spPr bwMode="auto">
            <a:xfrm>
              <a:off x="2832" y="3360"/>
              <a:ext cx="25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0"/>
                <a:t>Our World</a:t>
              </a:r>
            </a:p>
          </p:txBody>
        </p:sp>
      </p:grpSp>
      <p:sp>
        <p:nvSpPr>
          <p:cNvPr id="261128" name="Text Box 8"/>
          <p:cNvSpPr txBox="1">
            <a:spLocks noChangeArrowheads="1"/>
          </p:cNvSpPr>
          <p:nvPr/>
        </p:nvSpPr>
        <p:spPr bwMode="auto">
          <a:xfrm>
            <a:off x="76200" y="63246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0"/>
              <a:t>Image Credit (left): F. Cunin and M.J. Sailor, UCSD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0381685"/>
      </p:ext>
    </p:extLst>
  </p:cSld>
  <p:clrMapOvr>
    <a:masterClrMapping/>
  </p:clrMapOvr>
  <p:transition advTm="147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 the Structure of the World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81000" y="1752600"/>
            <a:ext cx="8458200" cy="3810000"/>
            <a:chOff x="476" y="2256"/>
            <a:chExt cx="4804" cy="1824"/>
          </a:xfrm>
        </p:grpSpPr>
        <p:pic>
          <p:nvPicPr>
            <p:cNvPr id="263173" name="Picture 5" descr="buildings0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08" y="2256"/>
              <a:ext cx="768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3174" name="Picture 6" descr="city0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08" y="3504"/>
              <a:ext cx="87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3175" name="Picture 7" descr="dirt0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08" y="2880"/>
              <a:ext cx="768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3176" name="Picture 8" descr="lawn0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6" y="3504"/>
              <a:ext cx="820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3177" name="Picture 9" descr="roads0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44" y="3504"/>
              <a:ext cx="81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480" y="2256"/>
              <a:ext cx="1632" cy="1200"/>
              <a:chOff x="480" y="2256"/>
              <a:chExt cx="1632" cy="1200"/>
            </a:xfrm>
          </p:grpSpPr>
          <p:pic>
            <p:nvPicPr>
              <p:cNvPr id="263179" name="Picture 11" descr="scenery1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80" y="2256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3180" name="Picture 12" descr="scenery07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344" y="2880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3181" name="Picture 13" descr="cliff04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80" y="2880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3182" name="Picture 14" descr="beach03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344" y="2256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63183" name="Picture 15" descr="streets0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658" y="2880"/>
              <a:ext cx="43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3184" name="Picture 16" descr="cliff07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135" y="3504"/>
              <a:ext cx="849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3185" name="Picture 17" descr="college1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140" y="2880"/>
              <a:ext cx="88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3186" name="Picture 18" descr="roads01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151" y="2256"/>
              <a:ext cx="83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3187" name="Picture 19" descr="cliff08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514" y="2257"/>
              <a:ext cx="766" cy="575"/>
            </a:xfrm>
            <a:prstGeom prst="rect">
              <a:avLst/>
            </a:prstGeom>
            <a:noFill/>
          </p:spPr>
        </p:pic>
        <p:pic>
          <p:nvPicPr>
            <p:cNvPr id="263188" name="Picture 20" descr="college17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4514" y="3504"/>
              <a:ext cx="766" cy="575"/>
            </a:xfrm>
            <a:prstGeom prst="rect">
              <a:avLst/>
            </a:prstGeom>
            <a:noFill/>
          </p:spPr>
        </p:pic>
        <p:sp>
          <p:nvSpPr>
            <p:cNvPr id="263189" name="Text Box 21"/>
            <p:cNvSpPr txBox="1">
              <a:spLocks noChangeArrowheads="1"/>
            </p:cNvSpPr>
            <p:nvPr/>
          </p:nvSpPr>
          <p:spPr bwMode="auto">
            <a:xfrm>
              <a:off x="4128" y="2821"/>
              <a:ext cx="480" cy="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200" b="0"/>
                <a:t>…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895600" y="1143000"/>
            <a:ext cx="2752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Training Images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59906923"/>
      </p:ext>
    </p:extLst>
  </p:cSld>
  <p:clrMapOvr>
    <a:masterClrMapping/>
  </p:clrMapOvr>
  <p:transition advTm="9079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>
            <a:noAutofit/>
          </a:bodyPr>
          <a:lstStyle/>
          <a:p>
            <a:r>
              <a:rPr lang="en-US" sz="3200" dirty="0" smtClean="0"/>
              <a:t>Infer the most likely interpretation</a:t>
            </a:r>
            <a:endParaRPr lang="en-US" sz="3200" dirty="0"/>
          </a:p>
        </p:txBody>
      </p:sp>
      <p:pic>
        <p:nvPicPr>
          <p:cNvPr id="627716" name="Picture 4" descr="scenery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1524000"/>
            <a:ext cx="3124200" cy="2060575"/>
          </a:xfrm>
          <a:prstGeom prst="rect">
            <a:avLst/>
          </a:prstGeom>
          <a:noFill/>
        </p:spPr>
      </p:pic>
      <p:pic>
        <p:nvPicPr>
          <p:cNvPr id="627717" name="Picture 5" descr="scenery15_floatin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421188"/>
            <a:ext cx="4341813" cy="1920875"/>
          </a:xfrm>
          <a:prstGeom prst="rect">
            <a:avLst/>
          </a:prstGeom>
          <a:noFill/>
        </p:spPr>
      </p:pic>
      <p:pic>
        <p:nvPicPr>
          <p:cNvPr id="627718" name="Picture 6" descr="scenery15_view2_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4191000"/>
            <a:ext cx="4191000" cy="2222500"/>
          </a:xfrm>
          <a:prstGeom prst="rect">
            <a:avLst/>
          </a:prstGeom>
          <a:noFill/>
        </p:spPr>
      </p:pic>
      <p:sp>
        <p:nvSpPr>
          <p:cNvPr id="627719" name="Text Box 7"/>
          <p:cNvSpPr txBox="1">
            <a:spLocks noChangeArrowheads="1"/>
          </p:cNvSpPr>
          <p:nvPr/>
        </p:nvSpPr>
        <p:spPr bwMode="auto">
          <a:xfrm>
            <a:off x="544513" y="6337300"/>
            <a:ext cx="335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Unlikely </a:t>
            </a:r>
          </a:p>
        </p:txBody>
      </p:sp>
      <p:sp>
        <p:nvSpPr>
          <p:cNvPr id="627720" name="Text Box 8"/>
          <p:cNvSpPr txBox="1">
            <a:spLocks noChangeArrowheads="1"/>
          </p:cNvSpPr>
          <p:nvPr/>
        </p:nvSpPr>
        <p:spPr bwMode="auto">
          <a:xfrm>
            <a:off x="5105400" y="6338888"/>
            <a:ext cx="3352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Likely </a:t>
            </a:r>
          </a:p>
        </p:txBody>
      </p:sp>
    </p:spTree>
    <p:extLst>
      <p:ext uri="{BB962C8B-B14F-4D97-AF65-F5344CB8AC3E}">
        <p14:creationId xmlns:p14="http://schemas.microsoft.com/office/powerpoint/2010/main" val="649672379"/>
      </p:ext>
    </p:extLst>
  </p:cSld>
  <p:clrMapOvr>
    <a:masterClrMapping/>
  </p:clrMapOvr>
  <p:transition advTm="1326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Geometry estimation as recognition</a:t>
            </a:r>
            <a:endParaRPr lang="en-US" dirty="0"/>
          </a:p>
        </p:txBody>
      </p:sp>
      <p:pic>
        <p:nvPicPr>
          <p:cNvPr id="4" name="Picture 1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905000"/>
            <a:ext cx="1075083" cy="1828800"/>
          </a:xfrm>
          <a:prstGeom prst="rect">
            <a:avLst/>
          </a:prstGeom>
          <a:noFill/>
        </p:spPr>
      </p:pic>
      <p:sp>
        <p:nvSpPr>
          <p:cNvPr id="5" name="Right Arrow 4"/>
          <p:cNvSpPr/>
          <p:nvPr/>
        </p:nvSpPr>
        <p:spPr>
          <a:xfrm>
            <a:off x="1905000" y="2819400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4794503" y="4495800"/>
            <a:ext cx="2368297" cy="1066800"/>
            <a:chOff x="476" y="2256"/>
            <a:chExt cx="4804" cy="1824"/>
          </a:xfrm>
        </p:grpSpPr>
        <p:pic>
          <p:nvPicPr>
            <p:cNvPr id="7" name="Picture 5" descr="buildings0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08" y="2256"/>
              <a:ext cx="768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6" descr="city0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08" y="3504"/>
              <a:ext cx="87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7" descr="dirt0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08" y="2880"/>
              <a:ext cx="768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8" descr="lawn0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6" y="3504"/>
              <a:ext cx="820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9" descr="roads0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344" y="3504"/>
              <a:ext cx="81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Group 10"/>
            <p:cNvGrpSpPr>
              <a:grpSpLocks/>
            </p:cNvGrpSpPr>
            <p:nvPr/>
          </p:nvGrpSpPr>
          <p:grpSpPr bwMode="auto">
            <a:xfrm>
              <a:off x="480" y="2256"/>
              <a:ext cx="1632" cy="1200"/>
              <a:chOff x="480" y="2256"/>
              <a:chExt cx="1632" cy="1200"/>
            </a:xfrm>
          </p:grpSpPr>
          <p:pic>
            <p:nvPicPr>
              <p:cNvPr id="20" name="Picture 11" descr="scenery1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80" y="2256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" name="Picture 12" descr="scenery07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344" y="2880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" name="Picture 13" descr="cliff04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80" y="2880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" name="Picture 14" descr="beach03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344" y="2256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3" name="Picture 15" descr="streets0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658" y="2880"/>
              <a:ext cx="43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6" descr="cliff07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135" y="3504"/>
              <a:ext cx="849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7" descr="college13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140" y="2880"/>
              <a:ext cx="88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8" descr="roads01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151" y="2256"/>
              <a:ext cx="83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9" descr="cliff08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514" y="2257"/>
              <a:ext cx="766" cy="575"/>
            </a:xfrm>
            <a:prstGeom prst="rect">
              <a:avLst/>
            </a:prstGeom>
            <a:noFill/>
          </p:spPr>
        </p:pic>
        <p:pic>
          <p:nvPicPr>
            <p:cNvPr id="18" name="Picture 20" descr="college17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4514" y="3504"/>
              <a:ext cx="766" cy="575"/>
            </a:xfrm>
            <a:prstGeom prst="rect">
              <a:avLst/>
            </a:prstGeom>
            <a:noFill/>
          </p:spPr>
        </p:pic>
        <p:sp>
          <p:nvSpPr>
            <p:cNvPr id="19" name="Text Box 21"/>
            <p:cNvSpPr txBox="1">
              <a:spLocks noChangeArrowheads="1"/>
            </p:cNvSpPr>
            <p:nvPr/>
          </p:nvSpPr>
          <p:spPr bwMode="auto">
            <a:xfrm>
              <a:off x="4128" y="2821"/>
              <a:ext cx="480" cy="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100" b="0" dirty="0"/>
                <a:t>…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4724400" y="2514600"/>
            <a:ext cx="2514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Surface Geometry Classifier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848600" y="2590800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Vertical, Planar</a:t>
            </a:r>
            <a:endParaRPr lang="en-US" sz="2400" dirty="0"/>
          </a:p>
        </p:txBody>
      </p:sp>
      <p:sp>
        <p:nvSpPr>
          <p:cNvPr id="27" name="Right Arrow 26"/>
          <p:cNvSpPr/>
          <p:nvPr/>
        </p:nvSpPr>
        <p:spPr>
          <a:xfrm rot="16200000">
            <a:off x="5600700" y="3771901"/>
            <a:ext cx="685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060042" y="5562600"/>
            <a:ext cx="17156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Training Data</a:t>
            </a:r>
            <a:endParaRPr lang="en-US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677409" y="3733800"/>
            <a:ext cx="998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Region</a:t>
            </a:r>
            <a:endParaRPr lang="en-US" sz="2000" dirty="0"/>
          </a:p>
        </p:txBody>
      </p:sp>
      <p:sp>
        <p:nvSpPr>
          <p:cNvPr id="36" name="TextBox 35"/>
          <p:cNvSpPr txBox="1"/>
          <p:nvPr/>
        </p:nvSpPr>
        <p:spPr>
          <a:xfrm>
            <a:off x="2624923" y="2286001"/>
            <a:ext cx="139012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Features</a:t>
            </a:r>
          </a:p>
          <a:p>
            <a:pPr algn="ctr"/>
            <a:r>
              <a:rPr lang="en-US" dirty="0" smtClean="0"/>
              <a:t>Color</a:t>
            </a:r>
          </a:p>
          <a:p>
            <a:pPr algn="ctr"/>
            <a:r>
              <a:rPr lang="en-US" dirty="0" smtClean="0"/>
              <a:t>Texture</a:t>
            </a:r>
          </a:p>
          <a:p>
            <a:pPr algn="ctr"/>
            <a:r>
              <a:rPr lang="en-US" dirty="0" smtClean="0"/>
              <a:t>Perspective</a:t>
            </a:r>
          </a:p>
          <a:p>
            <a:pPr algn="ctr"/>
            <a:r>
              <a:rPr lang="en-US" dirty="0" smtClean="0"/>
              <a:t>Position</a:t>
            </a:r>
            <a:endParaRPr lang="en-US" dirty="0"/>
          </a:p>
        </p:txBody>
      </p:sp>
      <p:sp>
        <p:nvSpPr>
          <p:cNvPr id="37" name="Rounded Rectangle 36"/>
          <p:cNvSpPr/>
          <p:nvPr/>
        </p:nvSpPr>
        <p:spPr>
          <a:xfrm>
            <a:off x="2419739" y="2209800"/>
            <a:ext cx="1752600" cy="1581539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/>
          <p:cNvSpPr/>
          <p:nvPr/>
        </p:nvSpPr>
        <p:spPr>
          <a:xfrm>
            <a:off x="4267200" y="2819400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ight Arrow 38"/>
          <p:cNvSpPr/>
          <p:nvPr/>
        </p:nvSpPr>
        <p:spPr>
          <a:xfrm>
            <a:off x="7391400" y="2819400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933016"/>
      </p:ext>
    </p:extLst>
  </p:cSld>
  <p:clrMapOvr>
    <a:masterClrMapping/>
  </p:clrMapOvr>
  <p:transition advTm="22651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Use a variety of image cues</a:t>
            </a:r>
            <a:endParaRPr lang="en-US" dirty="0"/>
          </a:p>
        </p:txBody>
      </p:sp>
      <p:pic>
        <p:nvPicPr>
          <p:cNvPr id="266243" name="Picture 3" descr="buildings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263" y="1752600"/>
            <a:ext cx="2725737" cy="4114800"/>
          </a:xfrm>
          <a:prstGeom prst="rect">
            <a:avLst/>
          </a:prstGeom>
          <a:noFill/>
        </p:spPr>
      </p:pic>
      <p:pic>
        <p:nvPicPr>
          <p:cNvPr id="266244" name="Picture 4" descr="roads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238250"/>
            <a:ext cx="3124200" cy="2343150"/>
          </a:xfrm>
          <a:prstGeom prst="rect">
            <a:avLst/>
          </a:prstGeom>
          <a:noFill/>
        </p:spPr>
      </p:pic>
      <p:pic>
        <p:nvPicPr>
          <p:cNvPr id="266245" name="Picture 5" descr="T629045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4149725"/>
            <a:ext cx="3124200" cy="2327275"/>
          </a:xfrm>
          <a:prstGeom prst="rect">
            <a:avLst/>
          </a:prstGeom>
          <a:noFill/>
        </p:spPr>
      </p:pic>
      <p:sp>
        <p:nvSpPr>
          <p:cNvPr id="266246" name="Text Box 6"/>
          <p:cNvSpPr txBox="1">
            <a:spLocks noChangeArrowheads="1"/>
          </p:cNvSpPr>
          <p:nvPr/>
        </p:nvSpPr>
        <p:spPr bwMode="auto">
          <a:xfrm>
            <a:off x="742950" y="5881688"/>
            <a:ext cx="2457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/>
              <a:t>Vanishing points, lines</a:t>
            </a:r>
          </a:p>
        </p:txBody>
      </p:sp>
      <p:sp>
        <p:nvSpPr>
          <p:cNvPr id="266247" name="Text Box 7"/>
          <p:cNvSpPr txBox="1">
            <a:spLocks noChangeArrowheads="1"/>
          </p:cNvSpPr>
          <p:nvPr/>
        </p:nvSpPr>
        <p:spPr bwMode="auto">
          <a:xfrm>
            <a:off x="4953000" y="3617913"/>
            <a:ext cx="3155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/>
              <a:t>Color, texture, image location</a:t>
            </a:r>
          </a:p>
        </p:txBody>
      </p:sp>
      <p:sp>
        <p:nvSpPr>
          <p:cNvPr id="266248" name="Text Box 8"/>
          <p:cNvSpPr txBox="1">
            <a:spLocks noChangeArrowheads="1"/>
          </p:cNvSpPr>
          <p:nvPr/>
        </p:nvSpPr>
        <p:spPr bwMode="auto">
          <a:xfrm>
            <a:off x="5638800" y="6477000"/>
            <a:ext cx="191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/>
              <a:t>Texture gradient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5121303"/>
      </p:ext>
    </p:extLst>
  </p:cSld>
  <p:clrMapOvr>
    <a:masterClrMapping/>
  </p:clrMapOvr>
  <p:transition advTm="792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47" grpId="0"/>
      <p:bldP spid="26624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3" descr="C:\Documents and Settings\Derek Hoiem\My Documents\Presentations\CVPR2008\figs\surf\surf_segs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828800"/>
            <a:ext cx="2057400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5" descr="C:\Documents and Settings\Derek Hoiem\My Documents\Presentations\CVPR2008\figs\surf\surf_confim_seg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1828800"/>
            <a:ext cx="2057400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Surface Layout Algorithm</a:t>
            </a:r>
            <a:endParaRPr lang="en-US" dirty="0"/>
          </a:p>
        </p:txBody>
      </p:sp>
      <p:pic>
        <p:nvPicPr>
          <p:cNvPr id="36876" name="Picture 7" descr="C:\Documents and Settings\Derek Hoiem\My Documents\Research\CVPR2008\figs\coherent\scenery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9939" y="1828800"/>
            <a:ext cx="205740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83" name="TextBox 24"/>
          <p:cNvSpPr txBox="1">
            <a:spLocks noChangeArrowheads="1"/>
          </p:cNvSpPr>
          <p:nvPr/>
        </p:nvSpPr>
        <p:spPr bwMode="auto">
          <a:xfrm>
            <a:off x="2760171" y="1447800"/>
            <a:ext cx="17107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Segmentation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202169" y="6488668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Hoiem Efros Hebert (2007)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5029200" y="1752600"/>
            <a:ext cx="1390124" cy="1581539"/>
            <a:chOff x="1962676" y="2743200"/>
            <a:chExt cx="1390124" cy="1581539"/>
          </a:xfrm>
        </p:grpSpPr>
        <p:sp>
          <p:nvSpPr>
            <p:cNvPr id="27" name="TextBox 26"/>
            <p:cNvSpPr txBox="1"/>
            <p:nvPr/>
          </p:nvSpPr>
          <p:spPr>
            <a:xfrm>
              <a:off x="1962676" y="2743200"/>
              <a:ext cx="1390124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Features</a:t>
              </a:r>
            </a:p>
            <a:p>
              <a:pPr algn="ctr"/>
              <a:r>
                <a:rPr lang="en-US" dirty="0" smtClean="0"/>
                <a:t>Perspective</a:t>
              </a:r>
            </a:p>
            <a:p>
              <a:pPr algn="ctr"/>
              <a:r>
                <a:rPr lang="en-US" dirty="0" smtClean="0"/>
                <a:t>Color</a:t>
              </a:r>
            </a:p>
            <a:p>
              <a:pPr algn="ctr"/>
              <a:r>
                <a:rPr lang="en-US" dirty="0" smtClean="0"/>
                <a:t>Texture</a:t>
              </a:r>
            </a:p>
            <a:p>
              <a:pPr algn="ctr"/>
              <a:r>
                <a:rPr lang="en-US" dirty="0" smtClean="0"/>
                <a:t>Position</a:t>
              </a:r>
              <a:endParaRPr lang="en-US" dirty="0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1981200" y="2743200"/>
              <a:ext cx="1371600" cy="1581539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ight Arrow 28"/>
          <p:cNvSpPr/>
          <p:nvPr/>
        </p:nvSpPr>
        <p:spPr>
          <a:xfrm>
            <a:off x="2324878" y="2343539"/>
            <a:ext cx="228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6477000" y="2362200"/>
            <a:ext cx="228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>
            <a:off x="4705739" y="2362200"/>
            <a:ext cx="228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24"/>
          <p:cNvSpPr txBox="1">
            <a:spLocks noChangeArrowheads="1"/>
          </p:cNvSpPr>
          <p:nvPr/>
        </p:nvSpPr>
        <p:spPr bwMode="auto">
          <a:xfrm>
            <a:off x="465136" y="1429139"/>
            <a:ext cx="14798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Input Image</a:t>
            </a:r>
            <a:endParaRPr lang="en-US" b="1" dirty="0"/>
          </a:p>
        </p:txBody>
      </p:sp>
      <p:sp>
        <p:nvSpPr>
          <p:cNvPr id="34" name="TextBox 24"/>
          <p:cNvSpPr txBox="1">
            <a:spLocks noChangeArrowheads="1"/>
          </p:cNvSpPr>
          <p:nvPr/>
        </p:nvSpPr>
        <p:spPr bwMode="auto">
          <a:xfrm>
            <a:off x="6913883" y="1429139"/>
            <a:ext cx="18261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Surface Labels</a:t>
            </a:r>
            <a:endParaRPr lang="en-US" b="1" dirty="0"/>
          </a:p>
        </p:txBody>
      </p:sp>
      <p:grpSp>
        <p:nvGrpSpPr>
          <p:cNvPr id="35" name="Group 4"/>
          <p:cNvGrpSpPr>
            <a:grpSpLocks noChangeAspect="1"/>
          </p:cNvGrpSpPr>
          <p:nvPr/>
        </p:nvGrpSpPr>
        <p:grpSpPr bwMode="auto">
          <a:xfrm>
            <a:off x="4718303" y="4648200"/>
            <a:ext cx="2368297" cy="1066800"/>
            <a:chOff x="476" y="2256"/>
            <a:chExt cx="4804" cy="1824"/>
          </a:xfrm>
        </p:grpSpPr>
        <p:pic>
          <p:nvPicPr>
            <p:cNvPr id="36" name="Picture 5" descr="buildings0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08" y="2256"/>
              <a:ext cx="768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6" descr="city0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08" y="3504"/>
              <a:ext cx="87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7" descr="dirt0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08" y="2880"/>
              <a:ext cx="768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8" descr="lawn0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76" y="3504"/>
              <a:ext cx="820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9" descr="roads0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344" y="3504"/>
              <a:ext cx="81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1" name="Group 10"/>
            <p:cNvGrpSpPr>
              <a:grpSpLocks/>
            </p:cNvGrpSpPr>
            <p:nvPr/>
          </p:nvGrpSpPr>
          <p:grpSpPr bwMode="auto">
            <a:xfrm>
              <a:off x="480" y="2256"/>
              <a:ext cx="1632" cy="1200"/>
              <a:chOff x="480" y="2256"/>
              <a:chExt cx="1632" cy="1200"/>
            </a:xfrm>
          </p:grpSpPr>
          <p:pic>
            <p:nvPicPr>
              <p:cNvPr id="49" name="Picture 11" descr="scenery11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80" y="2256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0" name="Picture 12" descr="scenery07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344" y="2880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" name="Picture 13" descr="cliff04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480" y="2880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2" name="Picture 14" descr="beach03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344" y="2256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2" name="Picture 15" descr="streets03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658" y="2880"/>
              <a:ext cx="43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16" descr="cliff07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135" y="3504"/>
              <a:ext cx="849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17" descr="college13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140" y="2880"/>
              <a:ext cx="88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18" descr="roads01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3151" y="2256"/>
              <a:ext cx="83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19" descr="cliff08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4514" y="2257"/>
              <a:ext cx="766" cy="575"/>
            </a:xfrm>
            <a:prstGeom prst="rect">
              <a:avLst/>
            </a:prstGeom>
            <a:noFill/>
          </p:spPr>
        </p:pic>
        <p:pic>
          <p:nvPicPr>
            <p:cNvPr id="47" name="Picture 20" descr="college17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4514" y="3504"/>
              <a:ext cx="766" cy="575"/>
            </a:xfrm>
            <a:prstGeom prst="rect">
              <a:avLst/>
            </a:prstGeom>
            <a:noFill/>
          </p:spPr>
        </p:pic>
        <p:sp>
          <p:nvSpPr>
            <p:cNvPr id="48" name="Text Box 21"/>
            <p:cNvSpPr txBox="1">
              <a:spLocks noChangeArrowheads="1"/>
            </p:cNvSpPr>
            <p:nvPr/>
          </p:nvSpPr>
          <p:spPr bwMode="auto">
            <a:xfrm>
              <a:off x="4128" y="2821"/>
              <a:ext cx="480" cy="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100" b="0" dirty="0"/>
                <a:t>…</a:t>
              </a: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5144532" y="5715000"/>
            <a:ext cx="1561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Training Data</a:t>
            </a:r>
            <a:endParaRPr lang="en-US" dirty="0"/>
          </a:p>
        </p:txBody>
      </p:sp>
      <p:sp>
        <p:nvSpPr>
          <p:cNvPr id="55" name="Up Arrow 54"/>
          <p:cNvSpPr/>
          <p:nvPr/>
        </p:nvSpPr>
        <p:spPr>
          <a:xfrm>
            <a:off x="6400800" y="3276600"/>
            <a:ext cx="381000" cy="1143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5029200" y="3505200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Trained Region Classifier</a:t>
            </a:r>
            <a:endParaRPr lang="en-US" b="1" dirty="0"/>
          </a:p>
        </p:txBody>
      </p:sp>
      <p:pic>
        <p:nvPicPr>
          <p:cNvPr id="54" name="Picture 4" descr="C:\Documents and Settings\Derek Hoiem\My Documents\Presentations\CVPR2008\figs\surf\surf_segs3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579914" y="1817132"/>
            <a:ext cx="2075084" cy="1368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2786245"/>
      </p:ext>
    </p:extLst>
  </p:cSld>
  <p:clrMapOvr>
    <a:masterClrMapping/>
  </p:clrMapOvr>
  <p:transition advTm="57128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class: Context and 3D Scenes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3547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Surface Layout Algorithm</a:t>
            </a:r>
            <a:endParaRPr lang="en-US" dirty="0"/>
          </a:p>
        </p:txBody>
      </p:sp>
      <p:pic>
        <p:nvPicPr>
          <p:cNvPr id="36876" name="Picture 7" descr="C:\Documents and Settings\Derek Hoiem\My Documents\Research\CVPR2008\figs\coherent\scenery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22" y="1598644"/>
            <a:ext cx="1600200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83" name="TextBox 24"/>
          <p:cNvSpPr txBox="1">
            <a:spLocks noChangeArrowheads="1"/>
          </p:cNvSpPr>
          <p:nvPr/>
        </p:nvSpPr>
        <p:spPr bwMode="auto">
          <a:xfrm>
            <a:off x="1618861" y="964391"/>
            <a:ext cx="22661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Multiple Segmentations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202169" y="6488668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Hoiem Efros Hebert (2007)</a:t>
            </a:r>
            <a:endParaRPr lang="en-US" dirty="0"/>
          </a:p>
        </p:txBody>
      </p:sp>
      <p:grpSp>
        <p:nvGrpSpPr>
          <p:cNvPr id="3" name="Group 29"/>
          <p:cNvGrpSpPr/>
          <p:nvPr/>
        </p:nvGrpSpPr>
        <p:grpSpPr>
          <a:xfrm>
            <a:off x="3828661" y="1466461"/>
            <a:ext cx="1314061" cy="1581539"/>
            <a:chOff x="1962676" y="2743200"/>
            <a:chExt cx="1390124" cy="1581539"/>
          </a:xfrm>
        </p:grpSpPr>
        <p:sp>
          <p:nvSpPr>
            <p:cNvPr id="27" name="TextBox 26"/>
            <p:cNvSpPr txBox="1"/>
            <p:nvPr/>
          </p:nvSpPr>
          <p:spPr>
            <a:xfrm>
              <a:off x="1962676" y="2743200"/>
              <a:ext cx="1390124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Features</a:t>
              </a:r>
            </a:p>
            <a:p>
              <a:pPr algn="ctr"/>
              <a:r>
                <a:rPr lang="en-US" dirty="0" smtClean="0"/>
                <a:t>Perspective</a:t>
              </a:r>
            </a:p>
            <a:p>
              <a:pPr algn="ctr"/>
              <a:r>
                <a:rPr lang="en-US" dirty="0" smtClean="0"/>
                <a:t>Color</a:t>
              </a:r>
            </a:p>
            <a:p>
              <a:pPr algn="ctr"/>
              <a:r>
                <a:rPr lang="en-US" dirty="0" smtClean="0"/>
                <a:t>Texture</a:t>
              </a:r>
            </a:p>
            <a:p>
              <a:pPr algn="ctr"/>
              <a:r>
                <a:rPr lang="en-US" dirty="0" smtClean="0"/>
                <a:t>Position</a:t>
              </a:r>
              <a:endParaRPr lang="en-US" dirty="0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1981200" y="2743200"/>
              <a:ext cx="1371600" cy="1581539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ight Arrow 28"/>
          <p:cNvSpPr/>
          <p:nvPr/>
        </p:nvSpPr>
        <p:spPr>
          <a:xfrm>
            <a:off x="1656183" y="1981200"/>
            <a:ext cx="228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5198705" y="2040295"/>
            <a:ext cx="228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>
            <a:off x="3562739" y="2038739"/>
            <a:ext cx="228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24"/>
          <p:cNvSpPr txBox="1">
            <a:spLocks noChangeArrowheads="1"/>
          </p:cNvSpPr>
          <p:nvPr/>
        </p:nvSpPr>
        <p:spPr bwMode="auto">
          <a:xfrm>
            <a:off x="120308" y="1198983"/>
            <a:ext cx="14798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Input Image</a:t>
            </a:r>
            <a:endParaRPr lang="en-US" b="1" dirty="0"/>
          </a:p>
        </p:txBody>
      </p:sp>
      <p:sp>
        <p:nvSpPr>
          <p:cNvPr id="34" name="TextBox 24"/>
          <p:cNvSpPr txBox="1">
            <a:spLocks noChangeArrowheads="1"/>
          </p:cNvSpPr>
          <p:nvPr/>
        </p:nvSpPr>
        <p:spPr bwMode="auto">
          <a:xfrm>
            <a:off x="5029200" y="953869"/>
            <a:ext cx="2667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Confidence-Weighted Predictions</a:t>
            </a:r>
            <a:endParaRPr lang="en-US" b="1" dirty="0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2895600" y="5791200"/>
            <a:ext cx="2368297" cy="1066800"/>
            <a:chOff x="476" y="2256"/>
            <a:chExt cx="4804" cy="1824"/>
          </a:xfrm>
        </p:grpSpPr>
        <p:pic>
          <p:nvPicPr>
            <p:cNvPr id="36" name="Picture 5" descr="buildings0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08" y="2256"/>
              <a:ext cx="768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6" descr="city0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08" y="3504"/>
              <a:ext cx="87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7" descr="dirt0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08" y="2880"/>
              <a:ext cx="768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8" descr="lawn0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6" y="3504"/>
              <a:ext cx="820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9" descr="roads0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344" y="3504"/>
              <a:ext cx="81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480" y="2256"/>
              <a:ext cx="1632" cy="1200"/>
              <a:chOff x="480" y="2256"/>
              <a:chExt cx="1632" cy="1200"/>
            </a:xfrm>
          </p:grpSpPr>
          <p:pic>
            <p:nvPicPr>
              <p:cNvPr id="49" name="Picture 11" descr="scenery1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80" y="2256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0" name="Picture 12" descr="scenery07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344" y="2880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" name="Picture 13" descr="cliff04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80" y="2880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2" name="Picture 14" descr="beach03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344" y="2256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2" name="Picture 15" descr="streets0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658" y="2880"/>
              <a:ext cx="43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16" descr="cliff07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135" y="3504"/>
              <a:ext cx="849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17" descr="college13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140" y="2880"/>
              <a:ext cx="88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18" descr="roads01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151" y="2256"/>
              <a:ext cx="83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19" descr="cliff08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514" y="2257"/>
              <a:ext cx="766" cy="575"/>
            </a:xfrm>
            <a:prstGeom prst="rect">
              <a:avLst/>
            </a:prstGeom>
            <a:noFill/>
          </p:spPr>
        </p:pic>
        <p:pic>
          <p:nvPicPr>
            <p:cNvPr id="47" name="Picture 20" descr="college17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4514" y="3504"/>
              <a:ext cx="766" cy="575"/>
            </a:xfrm>
            <a:prstGeom prst="rect">
              <a:avLst/>
            </a:prstGeom>
            <a:noFill/>
          </p:spPr>
        </p:pic>
        <p:sp>
          <p:nvSpPr>
            <p:cNvPr id="48" name="Text Box 21"/>
            <p:cNvSpPr txBox="1">
              <a:spLocks noChangeArrowheads="1"/>
            </p:cNvSpPr>
            <p:nvPr/>
          </p:nvSpPr>
          <p:spPr bwMode="auto">
            <a:xfrm>
              <a:off x="4128" y="2821"/>
              <a:ext cx="480" cy="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100" b="0" dirty="0"/>
                <a:t>…</a:t>
              </a: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1295400" y="6096000"/>
            <a:ext cx="1561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Training Data</a:t>
            </a:r>
            <a:endParaRPr lang="en-US" dirty="0"/>
          </a:p>
        </p:txBody>
      </p:sp>
      <p:sp>
        <p:nvSpPr>
          <p:cNvPr id="55" name="Up Arrow 54"/>
          <p:cNvSpPr/>
          <p:nvPr/>
        </p:nvSpPr>
        <p:spPr>
          <a:xfrm>
            <a:off x="5105400" y="2895600"/>
            <a:ext cx="304800" cy="28194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3886200" y="4724400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Trained Region Classifier</a:t>
            </a:r>
            <a:endParaRPr lang="en-US" b="1" dirty="0"/>
          </a:p>
        </p:txBody>
      </p:sp>
      <p:pic>
        <p:nvPicPr>
          <p:cNvPr id="41" name="Picture 3" descr="C:\Documents and Settings\Derek Hoiem\My Documents\Presentations\CVPR2008\figs\scenery15_surf3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428722" y="1639078"/>
            <a:ext cx="1676400" cy="1106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Right Arrow 53"/>
          <p:cNvSpPr/>
          <p:nvPr/>
        </p:nvSpPr>
        <p:spPr>
          <a:xfrm>
            <a:off x="7144139" y="2037183"/>
            <a:ext cx="228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24"/>
          <p:cNvSpPr txBox="1">
            <a:spLocks noChangeArrowheads="1"/>
          </p:cNvSpPr>
          <p:nvPr/>
        </p:nvSpPr>
        <p:spPr bwMode="auto">
          <a:xfrm>
            <a:off x="7296539" y="990600"/>
            <a:ext cx="194387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Final</a:t>
            </a:r>
          </a:p>
          <a:p>
            <a:pPr algn="ctr"/>
            <a:r>
              <a:rPr lang="en-US" b="1" dirty="0" smtClean="0"/>
              <a:t>Surface Labels</a:t>
            </a:r>
            <a:endParaRPr lang="en-US" b="1" dirty="0"/>
          </a:p>
        </p:txBody>
      </p:sp>
      <p:pic>
        <p:nvPicPr>
          <p:cNvPr id="63" name="Picture 2" descr="C:\Documents and Settings\Derek Hoiem\My Documents\Presentations\CVPR2008\figs\surf\surf_segs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923661" y="2716991"/>
            <a:ext cx="1600200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3" descr="C:\Documents and Settings\Derek Hoiem\My Documents\Presentations\CVPR2008\figs\surf\surf_segs2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925217" y="4191000"/>
            <a:ext cx="1600200" cy="10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4" descr="C:\Documents and Settings\Derek Hoiem\My Documents\Presentations\CVPR2008\figs\surf\surf_segs3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923661" y="1592652"/>
            <a:ext cx="1600200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5" descr="C:\Documents and Settings\Derek Hoiem\My Documents\Presentations\CVPR2008\figs\surf\surf_confim_seg4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5482313" y="4240991"/>
            <a:ext cx="1600200" cy="10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7" descr="C:\Documents and Settings\Derek Hoiem\My Documents\Presentations\CVPR2008\figs\surf\surf_confim_seg2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482313" y="2761270"/>
            <a:ext cx="1600200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8" descr="C:\Documents and Settings\Derek Hoiem\My Documents\Presentations\CVPR2008\figs\surf\surf_confim_seg3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482313" y="1618270"/>
            <a:ext cx="1600200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TextBox 69"/>
          <p:cNvSpPr txBox="1"/>
          <p:nvPr/>
        </p:nvSpPr>
        <p:spPr>
          <a:xfrm rot="5551696">
            <a:off x="2597631" y="376154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…</a:t>
            </a:r>
            <a:endParaRPr lang="en-US" sz="2400" b="1" dirty="0"/>
          </a:p>
        </p:txBody>
      </p:sp>
      <p:sp>
        <p:nvSpPr>
          <p:cNvPr id="71" name="TextBox 70"/>
          <p:cNvSpPr txBox="1"/>
          <p:nvPr/>
        </p:nvSpPr>
        <p:spPr>
          <a:xfrm rot="5551696">
            <a:off x="6128570" y="3779349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…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13663657"/>
      </p:ext>
    </p:extLst>
  </p:cSld>
  <p:clrMapOvr>
    <a:masterClrMapping/>
  </p:clrMapOvr>
  <p:transition advTm="52541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Description Result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Documents and Settings\Derek Hoiem\My Documents\Presentations\CVPR2008\figs\scenery15_surf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524000"/>
            <a:ext cx="7157703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226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904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13" y="1676400"/>
            <a:ext cx="2833687" cy="211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3903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1676400"/>
            <a:ext cx="2833687" cy="213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38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3930650"/>
            <a:ext cx="2833688" cy="213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38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788" y="3930650"/>
            <a:ext cx="2833687" cy="213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3899" name="Picture 11" descr="streets05_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3930650"/>
            <a:ext cx="2833687" cy="212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3905" name="Picture 17" descr="flat0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13" y="1665288"/>
            <a:ext cx="2833687" cy="212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</a:p>
        </p:txBody>
      </p:sp>
      <p:sp>
        <p:nvSpPr>
          <p:cNvPr id="293900" name="Text Box 12"/>
          <p:cNvSpPr txBox="1">
            <a:spLocks noChangeArrowheads="1"/>
          </p:cNvSpPr>
          <p:nvPr/>
        </p:nvSpPr>
        <p:spPr bwMode="auto">
          <a:xfrm>
            <a:off x="522288" y="6151563"/>
            <a:ext cx="2286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Input Image</a:t>
            </a:r>
          </a:p>
        </p:txBody>
      </p:sp>
      <p:sp>
        <p:nvSpPr>
          <p:cNvPr id="293901" name="Text Box 13"/>
          <p:cNvSpPr txBox="1">
            <a:spLocks noChangeArrowheads="1"/>
          </p:cNvSpPr>
          <p:nvPr/>
        </p:nvSpPr>
        <p:spPr bwMode="auto">
          <a:xfrm>
            <a:off x="3394075" y="6149975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Ground Truth</a:t>
            </a:r>
          </a:p>
        </p:txBody>
      </p:sp>
      <p:sp>
        <p:nvSpPr>
          <p:cNvPr id="293902" name="Text Box 14"/>
          <p:cNvSpPr txBox="1">
            <a:spLocks noChangeArrowheads="1"/>
          </p:cNvSpPr>
          <p:nvPr/>
        </p:nvSpPr>
        <p:spPr bwMode="auto">
          <a:xfrm>
            <a:off x="6327775" y="6149975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Our Result</a:t>
            </a:r>
          </a:p>
        </p:txBody>
      </p:sp>
    </p:spTree>
    <p:extLst>
      <p:ext uri="{BB962C8B-B14F-4D97-AF65-F5344CB8AC3E}">
        <p14:creationId xmlns:p14="http://schemas.microsoft.com/office/powerpoint/2010/main" val="352168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213" name="Picture 13" descr="dirt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3951288"/>
            <a:ext cx="2833687" cy="212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521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5" y="3951288"/>
            <a:ext cx="2833688" cy="213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5212" name="Picture 12" descr="dirt02_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3951288"/>
            <a:ext cx="2833688" cy="212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5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</a:p>
        </p:txBody>
      </p:sp>
      <p:pic>
        <p:nvPicPr>
          <p:cNvPr id="435205" name="Picture 5" descr="streets04_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263" y="1677988"/>
            <a:ext cx="2833687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5206" name="Picture 6" descr="streets0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1677988"/>
            <a:ext cx="2833687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5208" name="Text Box 8"/>
          <p:cNvSpPr txBox="1">
            <a:spLocks noChangeArrowheads="1"/>
          </p:cNvSpPr>
          <p:nvPr/>
        </p:nvSpPr>
        <p:spPr bwMode="auto">
          <a:xfrm>
            <a:off x="522288" y="6151563"/>
            <a:ext cx="2286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Input Image</a:t>
            </a:r>
          </a:p>
        </p:txBody>
      </p:sp>
      <p:sp>
        <p:nvSpPr>
          <p:cNvPr id="435209" name="Text Box 9"/>
          <p:cNvSpPr txBox="1">
            <a:spLocks noChangeArrowheads="1"/>
          </p:cNvSpPr>
          <p:nvPr/>
        </p:nvSpPr>
        <p:spPr bwMode="auto">
          <a:xfrm>
            <a:off x="3394075" y="6149975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Ground Truth</a:t>
            </a:r>
          </a:p>
        </p:txBody>
      </p:sp>
      <p:sp>
        <p:nvSpPr>
          <p:cNvPr id="435210" name="Text Box 10"/>
          <p:cNvSpPr txBox="1">
            <a:spLocks noChangeArrowheads="1"/>
          </p:cNvSpPr>
          <p:nvPr/>
        </p:nvSpPr>
        <p:spPr bwMode="auto">
          <a:xfrm>
            <a:off x="6327775" y="6149975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Our Result</a:t>
            </a:r>
          </a:p>
        </p:txBody>
      </p:sp>
      <p:pic>
        <p:nvPicPr>
          <p:cNvPr id="435214" name="Picture 14" descr="streets0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950" y="1676400"/>
            <a:ext cx="2833688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2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649" name="Picture 17" descr="outdoor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3951288"/>
            <a:ext cx="2833687" cy="212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3648" name="Picture 16" descr="flat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88" y="1543050"/>
            <a:ext cx="2833687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3646" name="Picture 14" descr="outdoor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13" y="3951288"/>
            <a:ext cx="2833687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3647" name="Picture 15" descr="outdoor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3960813"/>
            <a:ext cx="2833687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3644" name="Picture 12" descr="flat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535113"/>
            <a:ext cx="2833688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3645" name="Picture 13" descr="flat0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1535113"/>
            <a:ext cx="2833687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363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</a:p>
        </p:txBody>
      </p:sp>
      <p:sp>
        <p:nvSpPr>
          <p:cNvPr id="453640" name="Text Box 8"/>
          <p:cNvSpPr txBox="1">
            <a:spLocks noChangeArrowheads="1"/>
          </p:cNvSpPr>
          <p:nvPr/>
        </p:nvSpPr>
        <p:spPr bwMode="auto">
          <a:xfrm>
            <a:off x="522288" y="6151563"/>
            <a:ext cx="2286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Input Image</a:t>
            </a:r>
          </a:p>
        </p:txBody>
      </p:sp>
      <p:sp>
        <p:nvSpPr>
          <p:cNvPr id="453641" name="Text Box 9"/>
          <p:cNvSpPr txBox="1">
            <a:spLocks noChangeArrowheads="1"/>
          </p:cNvSpPr>
          <p:nvPr/>
        </p:nvSpPr>
        <p:spPr bwMode="auto">
          <a:xfrm>
            <a:off x="3394075" y="6149975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Ground Truth</a:t>
            </a:r>
          </a:p>
        </p:txBody>
      </p:sp>
      <p:sp>
        <p:nvSpPr>
          <p:cNvPr id="453642" name="Text Box 10"/>
          <p:cNvSpPr txBox="1">
            <a:spLocks noChangeArrowheads="1"/>
          </p:cNvSpPr>
          <p:nvPr/>
        </p:nvSpPr>
        <p:spPr bwMode="auto">
          <a:xfrm>
            <a:off x="6327775" y="6149975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Our Result</a:t>
            </a:r>
          </a:p>
        </p:txBody>
      </p:sp>
    </p:spTree>
    <p:extLst>
      <p:ext uri="{BB962C8B-B14F-4D97-AF65-F5344CB8AC3E}">
        <p14:creationId xmlns:p14="http://schemas.microsoft.com/office/powerpoint/2010/main" val="272461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699" name="Picture 19" descr="cliff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5" y="3946525"/>
            <a:ext cx="2833688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5700" name="Picture 20" descr="cliff0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3952875"/>
            <a:ext cx="2833687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5701" name="Picture 21" descr="cliff0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3941763"/>
            <a:ext cx="2833688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568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/>
              <a:t>Failures: Reflections, Rare Viewpoint</a:t>
            </a:r>
          </a:p>
        </p:txBody>
      </p:sp>
      <p:sp>
        <p:nvSpPr>
          <p:cNvPr id="455689" name="Text Box 9"/>
          <p:cNvSpPr txBox="1">
            <a:spLocks noChangeArrowheads="1"/>
          </p:cNvSpPr>
          <p:nvPr/>
        </p:nvSpPr>
        <p:spPr bwMode="auto">
          <a:xfrm>
            <a:off x="522288" y="6151563"/>
            <a:ext cx="2286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Input Image</a:t>
            </a:r>
          </a:p>
        </p:txBody>
      </p:sp>
      <p:sp>
        <p:nvSpPr>
          <p:cNvPr id="455690" name="Text Box 10"/>
          <p:cNvSpPr txBox="1">
            <a:spLocks noChangeArrowheads="1"/>
          </p:cNvSpPr>
          <p:nvPr/>
        </p:nvSpPr>
        <p:spPr bwMode="auto">
          <a:xfrm>
            <a:off x="3394075" y="6149975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Ground Truth</a:t>
            </a:r>
          </a:p>
        </p:txBody>
      </p:sp>
      <p:sp>
        <p:nvSpPr>
          <p:cNvPr id="455691" name="Text Box 11"/>
          <p:cNvSpPr txBox="1">
            <a:spLocks noChangeArrowheads="1"/>
          </p:cNvSpPr>
          <p:nvPr/>
        </p:nvSpPr>
        <p:spPr bwMode="auto">
          <a:xfrm>
            <a:off x="6327775" y="6149975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Our Result</a:t>
            </a:r>
          </a:p>
        </p:txBody>
      </p:sp>
      <p:pic>
        <p:nvPicPr>
          <p:cNvPr id="455692" name="Picture 12" descr="buildings0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1876425"/>
            <a:ext cx="2833688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5693" name="Picture 13" descr="buildings0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868488"/>
            <a:ext cx="2833688" cy="193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5697" name="Picture 17" descr="buildings0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88" y="1868488"/>
            <a:ext cx="2833687" cy="193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8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Average Accuracy</a:t>
            </a:r>
          </a:p>
        </p:txBody>
      </p:sp>
      <p:pic>
        <p:nvPicPr>
          <p:cNvPr id="2385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393950"/>
            <a:ext cx="6248400" cy="431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8598" name="Text Box 6"/>
          <p:cNvSpPr txBox="1">
            <a:spLocks noChangeArrowheads="1"/>
          </p:cNvSpPr>
          <p:nvPr/>
        </p:nvSpPr>
        <p:spPr bwMode="auto">
          <a:xfrm>
            <a:off x="381000" y="1371600"/>
            <a:ext cx="39624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Main Class: </a:t>
            </a:r>
            <a:r>
              <a:rPr lang="en-US" dirty="0" smtClean="0"/>
              <a:t>88%</a:t>
            </a:r>
            <a:endParaRPr lang="en-US" dirty="0"/>
          </a:p>
          <a:p>
            <a:pPr>
              <a:spcBef>
                <a:spcPct val="50000"/>
              </a:spcBef>
            </a:pPr>
            <a:r>
              <a:rPr lang="en-US" dirty="0"/>
              <a:t>Subclasses: </a:t>
            </a:r>
            <a:r>
              <a:rPr lang="en-US" dirty="0" smtClean="0"/>
              <a:t>61%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23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Automatic Photo Popup</a:t>
            </a:r>
          </a:p>
        </p:txBody>
      </p:sp>
      <p:pic>
        <p:nvPicPr>
          <p:cNvPr id="84995" name="Picture 3" descr="Amtrak5_l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362200"/>
            <a:ext cx="2057400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4" descr="amtrak_segments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371725"/>
            <a:ext cx="2057400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AutoShape 5"/>
          <p:cNvSpPr>
            <a:spLocks noChangeArrowheads="1"/>
          </p:cNvSpPr>
          <p:nvPr/>
        </p:nvSpPr>
        <p:spPr bwMode="auto">
          <a:xfrm>
            <a:off x="2162175" y="3143250"/>
            <a:ext cx="152400" cy="152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4998" name="Group 6"/>
          <p:cNvGrpSpPr>
            <a:grpSpLocks noChangeAspect="1"/>
          </p:cNvGrpSpPr>
          <p:nvPr/>
        </p:nvGrpSpPr>
        <p:grpSpPr bwMode="auto">
          <a:xfrm>
            <a:off x="4629150" y="2419350"/>
            <a:ext cx="2057400" cy="1614488"/>
            <a:chOff x="3168" y="1200"/>
            <a:chExt cx="2352" cy="1733"/>
          </a:xfrm>
        </p:grpSpPr>
        <p:grpSp>
          <p:nvGrpSpPr>
            <p:cNvPr id="85009" name="Group 7"/>
            <p:cNvGrpSpPr>
              <a:grpSpLocks noChangeAspect="1"/>
            </p:cNvGrpSpPr>
            <p:nvPr/>
          </p:nvGrpSpPr>
          <p:grpSpPr bwMode="auto">
            <a:xfrm>
              <a:off x="3168" y="1200"/>
              <a:ext cx="2352" cy="1733"/>
              <a:chOff x="2112" y="144"/>
              <a:chExt cx="2352" cy="1733"/>
            </a:xfrm>
          </p:grpSpPr>
          <p:pic>
            <p:nvPicPr>
              <p:cNvPr id="85011" name="Picture 8" descr="Amtrak5_l"/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2" y="144"/>
                <a:ext cx="2352" cy="17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5012" name="Line 9"/>
              <p:cNvSpPr>
                <a:spLocks noChangeAspect="1" noChangeShapeType="1"/>
              </p:cNvSpPr>
              <p:nvPr/>
            </p:nvSpPr>
            <p:spPr bwMode="auto">
              <a:xfrm flipV="1">
                <a:off x="2112" y="1420"/>
                <a:ext cx="311" cy="5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3" name="Line 10"/>
              <p:cNvSpPr>
                <a:spLocks noChangeAspect="1" noChangeShapeType="1"/>
              </p:cNvSpPr>
              <p:nvPr/>
            </p:nvSpPr>
            <p:spPr bwMode="auto">
              <a:xfrm>
                <a:off x="2448" y="1680"/>
                <a:ext cx="720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4" name="Line 11"/>
              <p:cNvSpPr>
                <a:spLocks noChangeAspect="1" noChangeShapeType="1"/>
              </p:cNvSpPr>
              <p:nvPr/>
            </p:nvSpPr>
            <p:spPr bwMode="auto">
              <a:xfrm flipH="1">
                <a:off x="3168" y="1296"/>
                <a:ext cx="720" cy="38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5" name="Line 12"/>
              <p:cNvSpPr>
                <a:spLocks noChangeAspect="1" noChangeShapeType="1"/>
              </p:cNvSpPr>
              <p:nvPr/>
            </p:nvSpPr>
            <p:spPr bwMode="auto">
              <a:xfrm flipV="1">
                <a:off x="3888" y="1248"/>
                <a:ext cx="576" cy="4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5010" name="Line 13"/>
            <p:cNvSpPr>
              <a:spLocks noChangeAspect="1" noChangeShapeType="1"/>
            </p:cNvSpPr>
            <p:nvPr/>
          </p:nvSpPr>
          <p:spPr bwMode="auto">
            <a:xfrm flipV="1">
              <a:off x="3168" y="2256"/>
              <a:ext cx="2352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4999" name="Picture 14" descr="amtrak_cutfold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438400"/>
            <a:ext cx="2133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0" name="AutoShape 15"/>
          <p:cNvSpPr>
            <a:spLocks noChangeArrowheads="1"/>
          </p:cNvSpPr>
          <p:nvPr/>
        </p:nvSpPr>
        <p:spPr bwMode="auto">
          <a:xfrm>
            <a:off x="4438650" y="3152775"/>
            <a:ext cx="152400" cy="152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001" name="AutoShape 16"/>
          <p:cNvSpPr>
            <a:spLocks noChangeArrowheads="1"/>
          </p:cNvSpPr>
          <p:nvPr/>
        </p:nvSpPr>
        <p:spPr bwMode="auto">
          <a:xfrm>
            <a:off x="6734175" y="3152775"/>
            <a:ext cx="152400" cy="152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002" name="Text Box 17"/>
          <p:cNvSpPr txBox="1">
            <a:spLocks noChangeArrowheads="1"/>
          </p:cNvSpPr>
          <p:nvPr/>
        </p:nvSpPr>
        <p:spPr bwMode="auto">
          <a:xfrm>
            <a:off x="76200" y="1495425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0"/>
              <a:t>Labeled Image</a:t>
            </a:r>
          </a:p>
        </p:txBody>
      </p:sp>
      <p:sp>
        <p:nvSpPr>
          <p:cNvPr id="85003" name="Text Box 18"/>
          <p:cNvSpPr txBox="1">
            <a:spLocks noChangeArrowheads="1"/>
          </p:cNvSpPr>
          <p:nvPr/>
        </p:nvSpPr>
        <p:spPr bwMode="auto">
          <a:xfrm>
            <a:off x="2209800" y="1485900"/>
            <a:ext cx="25146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0"/>
              <a:t>Fit Ground-Vertical Boundary with Line Segments</a:t>
            </a:r>
          </a:p>
        </p:txBody>
      </p:sp>
      <p:sp>
        <p:nvSpPr>
          <p:cNvPr id="85004" name="Text Box 19"/>
          <p:cNvSpPr txBox="1">
            <a:spLocks noChangeArrowheads="1"/>
          </p:cNvSpPr>
          <p:nvPr/>
        </p:nvSpPr>
        <p:spPr bwMode="auto">
          <a:xfrm>
            <a:off x="4581525" y="1485900"/>
            <a:ext cx="2057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0"/>
              <a:t>Form Segments into Polylines</a:t>
            </a:r>
          </a:p>
        </p:txBody>
      </p:sp>
      <p:sp>
        <p:nvSpPr>
          <p:cNvPr id="85005" name="Text Box 20"/>
          <p:cNvSpPr txBox="1">
            <a:spLocks noChangeArrowheads="1"/>
          </p:cNvSpPr>
          <p:nvPr/>
        </p:nvSpPr>
        <p:spPr bwMode="auto">
          <a:xfrm>
            <a:off x="6934200" y="148590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0"/>
              <a:t>Cut and Fold</a:t>
            </a:r>
          </a:p>
        </p:txBody>
      </p:sp>
      <p:sp>
        <p:nvSpPr>
          <p:cNvPr id="85006" name="Text Box 21"/>
          <p:cNvSpPr txBox="1">
            <a:spLocks noChangeArrowheads="1"/>
          </p:cNvSpPr>
          <p:nvPr/>
        </p:nvSpPr>
        <p:spPr bwMode="auto">
          <a:xfrm>
            <a:off x="3276600" y="4433888"/>
            <a:ext cx="2209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/>
              <a:t>Final Pop-up Model</a:t>
            </a:r>
          </a:p>
        </p:txBody>
      </p:sp>
      <p:sp>
        <p:nvSpPr>
          <p:cNvPr id="85007" name="Text Box 22"/>
          <p:cNvSpPr txBox="1">
            <a:spLocks noChangeArrowheads="1"/>
          </p:cNvSpPr>
          <p:nvPr/>
        </p:nvSpPr>
        <p:spPr bwMode="auto">
          <a:xfrm>
            <a:off x="6129338" y="6469063"/>
            <a:ext cx="304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/>
              <a:t>[Hoiem Efros Hebert 2005]</a:t>
            </a:r>
          </a:p>
        </p:txBody>
      </p:sp>
      <p:pic>
        <p:nvPicPr>
          <p:cNvPr id="85008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"/>
          <a:stretch>
            <a:fillRect/>
          </a:stretch>
        </p:blipFill>
        <p:spPr bwMode="auto">
          <a:xfrm>
            <a:off x="2568575" y="4800600"/>
            <a:ext cx="37750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76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Automatic Photo </a:t>
            </a:r>
            <a:r>
              <a:rPr lang="en-US" dirty="0" smtClean="0"/>
              <a:t>Popup</a:t>
            </a:r>
            <a:endParaRPr lang="en-US" dirty="0"/>
          </a:p>
        </p:txBody>
      </p:sp>
      <p:pic>
        <p:nvPicPr>
          <p:cNvPr id="5" name="popupFastTrain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71600"/>
            <a:ext cx="9144000" cy="5486400"/>
          </a:xfrm>
        </p:spPr>
      </p:pic>
    </p:spTree>
    <p:extLst>
      <p:ext uri="{BB962C8B-B14F-4D97-AF65-F5344CB8AC3E}">
        <p14:creationId xmlns:p14="http://schemas.microsoft.com/office/powerpoint/2010/main" val="111966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vpr2008_mini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0" y="-1"/>
            <a:ext cx="9144000" cy="68566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234008"/>
      </p:ext>
    </p:extLst>
  </p:cSld>
  <p:clrMapOvr>
    <a:masterClrMapping/>
  </p:clrMapOvr>
  <p:transition advTm="639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Context in Recognition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Objects usually are surrounded by a scene that can provide context in the form of nearby objects, surfaces, scene category, geometry, etc.</a:t>
            </a:r>
          </a:p>
          <a:p>
            <a:pPr>
              <a:buFont typeface="Arial" charset="0"/>
              <a:buNone/>
            </a:pPr>
            <a:endParaRPr lang="en-US" dirty="0" smtClean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657600"/>
            <a:ext cx="51816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44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Mini-conclusions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Can learn to predict surface geometry from a single image</a:t>
            </a:r>
          </a:p>
          <a:p>
            <a:r>
              <a:rPr lang="en-US" dirty="0" smtClean="0"/>
              <a:t>Very rough models, much room for improvement</a:t>
            </a:r>
            <a:endParaRPr lang="en-US" dirty="0"/>
          </a:p>
        </p:txBody>
      </p:sp>
      <p:pic>
        <p:nvPicPr>
          <p:cNvPr id="4" name="Picture 14" descr="amtrak_cutfold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19200"/>
            <a:ext cx="3276600" cy="2411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49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Interpretation of indoor scenes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990600"/>
            <a:ext cx="6705600" cy="55661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225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70"/>
    </mc:Choice>
    <mc:Fallback xmlns="">
      <p:transition spd="slow" advTm="1887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Vision = assigning labels to pixels?</a:t>
            </a:r>
            <a:endParaRPr lang="en-US" dirty="0"/>
          </a:p>
        </p:txBody>
      </p: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1219200" y="990600"/>
            <a:ext cx="6705600" cy="5566172"/>
            <a:chOff x="1219200" y="990600"/>
            <a:chExt cx="6705600" cy="5566172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19200" y="990600"/>
              <a:ext cx="6705600" cy="55661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6" name="Freeform 5"/>
            <p:cNvSpPr/>
            <p:nvPr/>
          </p:nvSpPr>
          <p:spPr>
            <a:xfrm>
              <a:off x="1224951" y="1656272"/>
              <a:ext cx="1104181" cy="1190445"/>
            </a:xfrm>
            <a:custGeom>
              <a:avLst/>
              <a:gdLst>
                <a:gd name="connsiteX0" fmla="*/ 17253 w 1104181"/>
                <a:gd name="connsiteY0" fmla="*/ 0 h 1190445"/>
                <a:gd name="connsiteX1" fmla="*/ 500332 w 1104181"/>
                <a:gd name="connsiteY1" fmla="*/ 34505 h 1190445"/>
                <a:gd name="connsiteX2" fmla="*/ 465826 w 1104181"/>
                <a:gd name="connsiteY2" fmla="*/ 189781 h 1190445"/>
                <a:gd name="connsiteX3" fmla="*/ 724619 w 1104181"/>
                <a:gd name="connsiteY3" fmla="*/ 258792 h 1190445"/>
                <a:gd name="connsiteX4" fmla="*/ 879894 w 1104181"/>
                <a:gd name="connsiteY4" fmla="*/ 483079 h 1190445"/>
                <a:gd name="connsiteX5" fmla="*/ 1104181 w 1104181"/>
                <a:gd name="connsiteY5" fmla="*/ 1155939 h 1190445"/>
                <a:gd name="connsiteX6" fmla="*/ 948906 w 1104181"/>
                <a:gd name="connsiteY6" fmla="*/ 1052422 h 1190445"/>
                <a:gd name="connsiteX7" fmla="*/ 828136 w 1104181"/>
                <a:gd name="connsiteY7" fmla="*/ 1173192 h 1190445"/>
                <a:gd name="connsiteX8" fmla="*/ 586596 w 1104181"/>
                <a:gd name="connsiteY8" fmla="*/ 1035170 h 1190445"/>
                <a:gd name="connsiteX9" fmla="*/ 258792 w 1104181"/>
                <a:gd name="connsiteY9" fmla="*/ 1190445 h 1190445"/>
                <a:gd name="connsiteX10" fmla="*/ 0 w 1104181"/>
                <a:gd name="connsiteY10" fmla="*/ 1052422 h 1190445"/>
                <a:gd name="connsiteX11" fmla="*/ 17253 w 1104181"/>
                <a:gd name="connsiteY11" fmla="*/ 0 h 119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04181" h="1190445">
                  <a:moveTo>
                    <a:pt x="17253" y="0"/>
                  </a:moveTo>
                  <a:lnTo>
                    <a:pt x="500332" y="34505"/>
                  </a:lnTo>
                  <a:lnTo>
                    <a:pt x="465826" y="189781"/>
                  </a:lnTo>
                  <a:lnTo>
                    <a:pt x="724619" y="258792"/>
                  </a:lnTo>
                  <a:lnTo>
                    <a:pt x="879894" y="483079"/>
                  </a:lnTo>
                  <a:lnTo>
                    <a:pt x="1104181" y="1155939"/>
                  </a:lnTo>
                  <a:lnTo>
                    <a:pt x="948906" y="1052422"/>
                  </a:lnTo>
                  <a:lnTo>
                    <a:pt x="828136" y="1173192"/>
                  </a:lnTo>
                  <a:lnTo>
                    <a:pt x="586596" y="1035170"/>
                  </a:lnTo>
                  <a:lnTo>
                    <a:pt x="258792" y="1190445"/>
                  </a:lnTo>
                  <a:lnTo>
                    <a:pt x="0" y="1052422"/>
                  </a:lnTo>
                  <a:lnTo>
                    <a:pt x="17253" y="0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24951" y="2039040"/>
              <a:ext cx="761747" cy="369332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Lamp</a:t>
              </a:r>
              <a:endParaRPr lang="en-US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3485072" y="4623758"/>
              <a:ext cx="2570671" cy="1915065"/>
            </a:xfrm>
            <a:custGeom>
              <a:avLst/>
              <a:gdLst>
                <a:gd name="connsiteX0" fmla="*/ 0 w 2570671"/>
                <a:gd name="connsiteY0" fmla="*/ 1915065 h 1915065"/>
                <a:gd name="connsiteX1" fmla="*/ 189781 w 2570671"/>
                <a:gd name="connsiteY1" fmla="*/ 1035170 h 1915065"/>
                <a:gd name="connsiteX2" fmla="*/ 189781 w 2570671"/>
                <a:gd name="connsiteY2" fmla="*/ 690114 h 1915065"/>
                <a:gd name="connsiteX3" fmla="*/ 897147 w 2570671"/>
                <a:gd name="connsiteY3" fmla="*/ 241540 h 1915065"/>
                <a:gd name="connsiteX4" fmla="*/ 914400 w 2570671"/>
                <a:gd name="connsiteY4" fmla="*/ 655608 h 1915065"/>
                <a:gd name="connsiteX5" fmla="*/ 1017917 w 2570671"/>
                <a:gd name="connsiteY5" fmla="*/ 655608 h 1915065"/>
                <a:gd name="connsiteX6" fmla="*/ 1035170 w 2570671"/>
                <a:gd name="connsiteY6" fmla="*/ 172529 h 1915065"/>
                <a:gd name="connsiteX7" fmla="*/ 1690777 w 2570671"/>
                <a:gd name="connsiteY7" fmla="*/ 189782 h 1915065"/>
                <a:gd name="connsiteX8" fmla="*/ 1639019 w 2570671"/>
                <a:gd name="connsiteY8" fmla="*/ 707367 h 1915065"/>
                <a:gd name="connsiteX9" fmla="*/ 1828800 w 2570671"/>
                <a:gd name="connsiteY9" fmla="*/ 707367 h 1915065"/>
                <a:gd name="connsiteX10" fmla="*/ 1828800 w 2570671"/>
                <a:gd name="connsiteY10" fmla="*/ 172529 h 1915065"/>
                <a:gd name="connsiteX11" fmla="*/ 2035834 w 2570671"/>
                <a:gd name="connsiteY11" fmla="*/ 0 h 1915065"/>
                <a:gd name="connsiteX12" fmla="*/ 2053086 w 2570671"/>
                <a:gd name="connsiteY12" fmla="*/ 362310 h 1915065"/>
                <a:gd name="connsiteX13" fmla="*/ 2173856 w 2570671"/>
                <a:gd name="connsiteY13" fmla="*/ 310551 h 1915065"/>
                <a:gd name="connsiteX14" fmla="*/ 2173856 w 2570671"/>
                <a:gd name="connsiteY14" fmla="*/ 17253 h 1915065"/>
                <a:gd name="connsiteX15" fmla="*/ 2484407 w 2570671"/>
                <a:gd name="connsiteY15" fmla="*/ 51759 h 1915065"/>
                <a:gd name="connsiteX16" fmla="*/ 2570671 w 2570671"/>
                <a:gd name="connsiteY16" fmla="*/ 345057 h 1915065"/>
                <a:gd name="connsiteX17" fmla="*/ 2570671 w 2570671"/>
                <a:gd name="connsiteY17" fmla="*/ 1915065 h 1915065"/>
                <a:gd name="connsiteX18" fmla="*/ 0 w 2570671"/>
                <a:gd name="connsiteY18" fmla="*/ 1915065 h 191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70671" h="1915065">
                  <a:moveTo>
                    <a:pt x="0" y="1915065"/>
                  </a:moveTo>
                  <a:lnTo>
                    <a:pt x="189781" y="1035170"/>
                  </a:lnTo>
                  <a:lnTo>
                    <a:pt x="189781" y="690114"/>
                  </a:lnTo>
                  <a:lnTo>
                    <a:pt x="897147" y="241540"/>
                  </a:lnTo>
                  <a:lnTo>
                    <a:pt x="914400" y="655608"/>
                  </a:lnTo>
                  <a:lnTo>
                    <a:pt x="1017917" y="655608"/>
                  </a:lnTo>
                  <a:lnTo>
                    <a:pt x="1035170" y="172529"/>
                  </a:lnTo>
                  <a:lnTo>
                    <a:pt x="1690777" y="189782"/>
                  </a:lnTo>
                  <a:lnTo>
                    <a:pt x="1639019" y="707367"/>
                  </a:lnTo>
                  <a:lnTo>
                    <a:pt x="1828800" y="707367"/>
                  </a:lnTo>
                  <a:lnTo>
                    <a:pt x="1828800" y="172529"/>
                  </a:lnTo>
                  <a:lnTo>
                    <a:pt x="2035834" y="0"/>
                  </a:lnTo>
                  <a:lnTo>
                    <a:pt x="2053086" y="362310"/>
                  </a:lnTo>
                  <a:lnTo>
                    <a:pt x="2173856" y="310551"/>
                  </a:lnTo>
                  <a:lnTo>
                    <a:pt x="2173856" y="17253"/>
                  </a:lnTo>
                  <a:lnTo>
                    <a:pt x="2484407" y="51759"/>
                  </a:lnTo>
                  <a:lnTo>
                    <a:pt x="2570671" y="345057"/>
                  </a:lnTo>
                  <a:lnTo>
                    <a:pt x="2570671" y="1915065"/>
                  </a:lnTo>
                  <a:lnTo>
                    <a:pt x="0" y="1915065"/>
                  </a:lnTo>
                  <a:close/>
                </a:path>
              </a:pathLst>
            </a:custGeom>
            <a:solidFill>
              <a:srgbClr val="00B050">
                <a:alpha val="7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7211683" y="5538158"/>
              <a:ext cx="672860" cy="1017917"/>
            </a:xfrm>
            <a:custGeom>
              <a:avLst/>
              <a:gdLst>
                <a:gd name="connsiteX0" fmla="*/ 672860 w 672860"/>
                <a:gd name="connsiteY0" fmla="*/ 1017917 h 1017917"/>
                <a:gd name="connsiteX1" fmla="*/ 655608 w 672860"/>
                <a:gd name="connsiteY1" fmla="*/ 17253 h 1017917"/>
                <a:gd name="connsiteX2" fmla="*/ 0 w 672860"/>
                <a:gd name="connsiteY2" fmla="*/ 0 h 1017917"/>
                <a:gd name="connsiteX3" fmla="*/ 17253 w 672860"/>
                <a:gd name="connsiteY3" fmla="*/ 966159 h 1017917"/>
                <a:gd name="connsiteX4" fmla="*/ 276045 w 672860"/>
                <a:gd name="connsiteY4" fmla="*/ 1000665 h 1017917"/>
                <a:gd name="connsiteX5" fmla="*/ 672860 w 672860"/>
                <a:gd name="connsiteY5" fmla="*/ 1017917 h 1017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2860" h="1017917">
                  <a:moveTo>
                    <a:pt x="672860" y="1017917"/>
                  </a:moveTo>
                  <a:lnTo>
                    <a:pt x="655608" y="17253"/>
                  </a:lnTo>
                  <a:lnTo>
                    <a:pt x="0" y="0"/>
                  </a:lnTo>
                  <a:lnTo>
                    <a:pt x="17253" y="966159"/>
                  </a:lnTo>
                  <a:lnTo>
                    <a:pt x="276045" y="1000665"/>
                  </a:lnTo>
                  <a:lnTo>
                    <a:pt x="672860" y="1017917"/>
                  </a:lnTo>
                  <a:close/>
                </a:path>
              </a:pathLst>
            </a:custGeom>
            <a:solidFill>
              <a:srgbClr val="00B050">
                <a:alpha val="7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2311879" y="3709358"/>
              <a:ext cx="2467155" cy="1621767"/>
            </a:xfrm>
            <a:custGeom>
              <a:avLst/>
              <a:gdLst>
                <a:gd name="connsiteX0" fmla="*/ 2398144 w 2467155"/>
                <a:gd name="connsiteY0" fmla="*/ 707367 h 1621767"/>
                <a:gd name="connsiteX1" fmla="*/ 2380891 w 2467155"/>
                <a:gd name="connsiteY1" fmla="*/ 379563 h 1621767"/>
                <a:gd name="connsiteX2" fmla="*/ 2467155 w 2467155"/>
                <a:gd name="connsiteY2" fmla="*/ 310551 h 1621767"/>
                <a:gd name="connsiteX3" fmla="*/ 2449902 w 2467155"/>
                <a:gd name="connsiteY3" fmla="*/ 172529 h 1621767"/>
                <a:gd name="connsiteX4" fmla="*/ 1966823 w 2467155"/>
                <a:gd name="connsiteY4" fmla="*/ 189782 h 1621767"/>
                <a:gd name="connsiteX5" fmla="*/ 2053087 w 2467155"/>
                <a:gd name="connsiteY5" fmla="*/ 534838 h 1621767"/>
                <a:gd name="connsiteX6" fmla="*/ 1293963 w 2467155"/>
                <a:gd name="connsiteY6" fmla="*/ 707367 h 1621767"/>
                <a:gd name="connsiteX7" fmla="*/ 1242204 w 2467155"/>
                <a:gd name="connsiteY7" fmla="*/ 69012 h 1621767"/>
                <a:gd name="connsiteX8" fmla="*/ 862642 w 2467155"/>
                <a:gd name="connsiteY8" fmla="*/ 0 h 1621767"/>
                <a:gd name="connsiteX9" fmla="*/ 586596 w 2467155"/>
                <a:gd name="connsiteY9" fmla="*/ 120770 h 1621767"/>
                <a:gd name="connsiteX10" fmla="*/ 86264 w 2467155"/>
                <a:gd name="connsiteY10" fmla="*/ 362310 h 1621767"/>
                <a:gd name="connsiteX11" fmla="*/ 0 w 2467155"/>
                <a:gd name="connsiteY11" fmla="*/ 793631 h 1621767"/>
                <a:gd name="connsiteX12" fmla="*/ 845389 w 2467155"/>
                <a:gd name="connsiteY12" fmla="*/ 897148 h 1621767"/>
                <a:gd name="connsiteX13" fmla="*/ 828136 w 2467155"/>
                <a:gd name="connsiteY13" fmla="*/ 1190446 h 1621767"/>
                <a:gd name="connsiteX14" fmla="*/ 1017917 w 2467155"/>
                <a:gd name="connsiteY14" fmla="*/ 1276710 h 1621767"/>
                <a:gd name="connsiteX15" fmla="*/ 828136 w 2467155"/>
                <a:gd name="connsiteY15" fmla="*/ 1466491 h 1621767"/>
                <a:gd name="connsiteX16" fmla="*/ 828136 w 2467155"/>
                <a:gd name="connsiteY16" fmla="*/ 1621767 h 1621767"/>
                <a:gd name="connsiteX17" fmla="*/ 1207698 w 2467155"/>
                <a:gd name="connsiteY17" fmla="*/ 1621767 h 1621767"/>
                <a:gd name="connsiteX18" fmla="*/ 1362974 w 2467155"/>
                <a:gd name="connsiteY18" fmla="*/ 1518250 h 1621767"/>
                <a:gd name="connsiteX19" fmla="*/ 2053087 w 2467155"/>
                <a:gd name="connsiteY19" fmla="*/ 1121434 h 1621767"/>
                <a:gd name="connsiteX20" fmla="*/ 2035834 w 2467155"/>
                <a:gd name="connsiteY20" fmla="*/ 948906 h 1621767"/>
                <a:gd name="connsiteX21" fmla="*/ 1984076 w 2467155"/>
                <a:gd name="connsiteY21" fmla="*/ 914400 h 1621767"/>
                <a:gd name="connsiteX22" fmla="*/ 2398144 w 2467155"/>
                <a:gd name="connsiteY22" fmla="*/ 707367 h 1621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67155" h="1621767">
                  <a:moveTo>
                    <a:pt x="2398144" y="707367"/>
                  </a:moveTo>
                  <a:lnTo>
                    <a:pt x="2380891" y="379563"/>
                  </a:lnTo>
                  <a:lnTo>
                    <a:pt x="2467155" y="310551"/>
                  </a:lnTo>
                  <a:lnTo>
                    <a:pt x="2449902" y="172529"/>
                  </a:lnTo>
                  <a:lnTo>
                    <a:pt x="1966823" y="189782"/>
                  </a:lnTo>
                  <a:lnTo>
                    <a:pt x="2053087" y="534838"/>
                  </a:lnTo>
                  <a:lnTo>
                    <a:pt x="1293963" y="707367"/>
                  </a:lnTo>
                  <a:lnTo>
                    <a:pt x="1242204" y="69012"/>
                  </a:lnTo>
                  <a:lnTo>
                    <a:pt x="862642" y="0"/>
                  </a:lnTo>
                  <a:lnTo>
                    <a:pt x="586596" y="120770"/>
                  </a:lnTo>
                  <a:lnTo>
                    <a:pt x="86264" y="362310"/>
                  </a:lnTo>
                  <a:lnTo>
                    <a:pt x="0" y="793631"/>
                  </a:lnTo>
                  <a:lnTo>
                    <a:pt x="845389" y="897148"/>
                  </a:lnTo>
                  <a:lnTo>
                    <a:pt x="828136" y="1190446"/>
                  </a:lnTo>
                  <a:lnTo>
                    <a:pt x="1017917" y="1276710"/>
                  </a:lnTo>
                  <a:lnTo>
                    <a:pt x="828136" y="1466491"/>
                  </a:lnTo>
                  <a:lnTo>
                    <a:pt x="828136" y="1621767"/>
                  </a:lnTo>
                  <a:lnTo>
                    <a:pt x="1207698" y="1621767"/>
                  </a:lnTo>
                  <a:lnTo>
                    <a:pt x="1362974" y="1518250"/>
                  </a:lnTo>
                  <a:lnTo>
                    <a:pt x="2053087" y="1121434"/>
                  </a:lnTo>
                  <a:lnTo>
                    <a:pt x="2035834" y="948906"/>
                  </a:lnTo>
                  <a:lnTo>
                    <a:pt x="1984076" y="914400"/>
                  </a:lnTo>
                  <a:lnTo>
                    <a:pt x="2398144" y="70736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7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4330460" y="4330460"/>
              <a:ext cx="1380227" cy="1000665"/>
            </a:xfrm>
            <a:custGeom>
              <a:avLst/>
              <a:gdLst>
                <a:gd name="connsiteX0" fmla="*/ 51759 w 1380227"/>
                <a:gd name="connsiteY0" fmla="*/ 931653 h 1000665"/>
                <a:gd name="connsiteX1" fmla="*/ 69012 w 1380227"/>
                <a:gd name="connsiteY1" fmla="*/ 379563 h 1000665"/>
                <a:gd name="connsiteX2" fmla="*/ 69012 w 1380227"/>
                <a:gd name="connsiteY2" fmla="*/ 379563 h 1000665"/>
                <a:gd name="connsiteX3" fmla="*/ 0 w 1380227"/>
                <a:gd name="connsiteY3" fmla="*/ 276046 h 1000665"/>
                <a:gd name="connsiteX4" fmla="*/ 569344 w 1380227"/>
                <a:gd name="connsiteY4" fmla="*/ 0 h 1000665"/>
                <a:gd name="connsiteX5" fmla="*/ 1380227 w 1380227"/>
                <a:gd name="connsiteY5" fmla="*/ 34506 h 1000665"/>
                <a:gd name="connsiteX6" fmla="*/ 1328468 w 1380227"/>
                <a:gd name="connsiteY6" fmla="*/ 155276 h 1000665"/>
                <a:gd name="connsiteX7" fmla="*/ 1328468 w 1380227"/>
                <a:gd name="connsiteY7" fmla="*/ 586597 h 1000665"/>
                <a:gd name="connsiteX8" fmla="*/ 1207698 w 1380227"/>
                <a:gd name="connsiteY8" fmla="*/ 638355 h 1000665"/>
                <a:gd name="connsiteX9" fmla="*/ 1224951 w 1380227"/>
                <a:gd name="connsiteY9" fmla="*/ 258793 h 1000665"/>
                <a:gd name="connsiteX10" fmla="*/ 983412 w 1380227"/>
                <a:gd name="connsiteY10" fmla="*/ 448574 h 1000665"/>
                <a:gd name="connsiteX11" fmla="*/ 983412 w 1380227"/>
                <a:gd name="connsiteY11" fmla="*/ 1000665 h 1000665"/>
                <a:gd name="connsiteX12" fmla="*/ 810883 w 1380227"/>
                <a:gd name="connsiteY12" fmla="*/ 1000665 h 1000665"/>
                <a:gd name="connsiteX13" fmla="*/ 845389 w 1380227"/>
                <a:gd name="connsiteY13" fmla="*/ 465827 h 1000665"/>
                <a:gd name="connsiteX14" fmla="*/ 638355 w 1380227"/>
                <a:gd name="connsiteY14" fmla="*/ 431321 h 1000665"/>
                <a:gd name="connsiteX15" fmla="*/ 638355 w 1380227"/>
                <a:gd name="connsiteY15" fmla="*/ 569344 h 1000665"/>
                <a:gd name="connsiteX16" fmla="*/ 534838 w 1380227"/>
                <a:gd name="connsiteY16" fmla="*/ 569344 h 1000665"/>
                <a:gd name="connsiteX17" fmla="*/ 552091 w 1380227"/>
                <a:gd name="connsiteY17" fmla="*/ 448574 h 1000665"/>
                <a:gd name="connsiteX18" fmla="*/ 172529 w 1380227"/>
                <a:gd name="connsiteY18" fmla="*/ 465827 h 1000665"/>
                <a:gd name="connsiteX19" fmla="*/ 189782 w 1380227"/>
                <a:gd name="connsiteY19" fmla="*/ 948906 h 1000665"/>
                <a:gd name="connsiteX20" fmla="*/ 51759 w 1380227"/>
                <a:gd name="connsiteY20" fmla="*/ 931653 h 1000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80227" h="1000665">
                  <a:moveTo>
                    <a:pt x="51759" y="931653"/>
                  </a:moveTo>
                  <a:lnTo>
                    <a:pt x="69012" y="379563"/>
                  </a:lnTo>
                  <a:lnTo>
                    <a:pt x="69012" y="379563"/>
                  </a:lnTo>
                  <a:lnTo>
                    <a:pt x="0" y="276046"/>
                  </a:lnTo>
                  <a:lnTo>
                    <a:pt x="569344" y="0"/>
                  </a:lnTo>
                  <a:lnTo>
                    <a:pt x="1380227" y="34506"/>
                  </a:lnTo>
                  <a:lnTo>
                    <a:pt x="1328468" y="155276"/>
                  </a:lnTo>
                  <a:lnTo>
                    <a:pt x="1328468" y="586597"/>
                  </a:lnTo>
                  <a:lnTo>
                    <a:pt x="1207698" y="638355"/>
                  </a:lnTo>
                  <a:lnTo>
                    <a:pt x="1224951" y="258793"/>
                  </a:lnTo>
                  <a:lnTo>
                    <a:pt x="983412" y="448574"/>
                  </a:lnTo>
                  <a:lnTo>
                    <a:pt x="983412" y="1000665"/>
                  </a:lnTo>
                  <a:lnTo>
                    <a:pt x="810883" y="1000665"/>
                  </a:lnTo>
                  <a:lnTo>
                    <a:pt x="845389" y="465827"/>
                  </a:lnTo>
                  <a:lnTo>
                    <a:pt x="638355" y="431321"/>
                  </a:lnTo>
                  <a:lnTo>
                    <a:pt x="638355" y="569344"/>
                  </a:lnTo>
                  <a:lnTo>
                    <a:pt x="534838" y="569344"/>
                  </a:lnTo>
                  <a:lnTo>
                    <a:pt x="552091" y="448574"/>
                  </a:lnTo>
                  <a:lnTo>
                    <a:pt x="172529" y="465827"/>
                  </a:lnTo>
                  <a:lnTo>
                    <a:pt x="189782" y="948906"/>
                  </a:lnTo>
                  <a:lnTo>
                    <a:pt x="51759" y="931653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7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1224951" y="1052423"/>
              <a:ext cx="2863970" cy="3950898"/>
            </a:xfrm>
            <a:custGeom>
              <a:avLst/>
              <a:gdLst>
                <a:gd name="connsiteX0" fmla="*/ 2863970 w 2863970"/>
                <a:gd name="connsiteY0" fmla="*/ 2639683 h 3950898"/>
                <a:gd name="connsiteX1" fmla="*/ 2812211 w 2863970"/>
                <a:gd name="connsiteY1" fmla="*/ 1138686 h 3950898"/>
                <a:gd name="connsiteX2" fmla="*/ 2725947 w 2863970"/>
                <a:gd name="connsiteY2" fmla="*/ 1017917 h 3950898"/>
                <a:gd name="connsiteX3" fmla="*/ 2656936 w 2863970"/>
                <a:gd name="connsiteY3" fmla="*/ 1017917 h 3950898"/>
                <a:gd name="connsiteX4" fmla="*/ 2674189 w 2863970"/>
                <a:gd name="connsiteY4" fmla="*/ 793630 h 3950898"/>
                <a:gd name="connsiteX5" fmla="*/ 0 w 2863970"/>
                <a:gd name="connsiteY5" fmla="*/ 0 h 3950898"/>
                <a:gd name="connsiteX6" fmla="*/ 51758 w 2863970"/>
                <a:gd name="connsiteY6" fmla="*/ 638354 h 3950898"/>
                <a:gd name="connsiteX7" fmla="*/ 569343 w 2863970"/>
                <a:gd name="connsiteY7" fmla="*/ 638354 h 3950898"/>
                <a:gd name="connsiteX8" fmla="*/ 500332 w 2863970"/>
                <a:gd name="connsiteY8" fmla="*/ 793630 h 3950898"/>
                <a:gd name="connsiteX9" fmla="*/ 724619 w 2863970"/>
                <a:gd name="connsiteY9" fmla="*/ 862641 h 3950898"/>
                <a:gd name="connsiteX10" fmla="*/ 1173192 w 2863970"/>
                <a:gd name="connsiteY10" fmla="*/ 1828800 h 3950898"/>
                <a:gd name="connsiteX11" fmla="*/ 966158 w 2863970"/>
                <a:gd name="connsiteY11" fmla="*/ 1708030 h 3950898"/>
                <a:gd name="connsiteX12" fmla="*/ 879894 w 2863970"/>
                <a:gd name="connsiteY12" fmla="*/ 1811547 h 3950898"/>
                <a:gd name="connsiteX13" fmla="*/ 603849 w 2863970"/>
                <a:gd name="connsiteY13" fmla="*/ 1690777 h 3950898"/>
                <a:gd name="connsiteX14" fmla="*/ 293298 w 2863970"/>
                <a:gd name="connsiteY14" fmla="*/ 1811547 h 3950898"/>
                <a:gd name="connsiteX15" fmla="*/ 17253 w 2863970"/>
                <a:gd name="connsiteY15" fmla="*/ 1690777 h 3950898"/>
                <a:gd name="connsiteX16" fmla="*/ 17253 w 2863970"/>
                <a:gd name="connsiteY16" fmla="*/ 3950898 h 3950898"/>
                <a:gd name="connsiteX17" fmla="*/ 310551 w 2863970"/>
                <a:gd name="connsiteY17" fmla="*/ 3864634 h 3950898"/>
                <a:gd name="connsiteX18" fmla="*/ 310551 w 2863970"/>
                <a:gd name="connsiteY18" fmla="*/ 3743864 h 3950898"/>
                <a:gd name="connsiteX19" fmla="*/ 310551 w 2863970"/>
                <a:gd name="connsiteY19" fmla="*/ 3743864 h 3950898"/>
                <a:gd name="connsiteX20" fmla="*/ 207034 w 2863970"/>
                <a:gd name="connsiteY20" fmla="*/ 3674852 h 3950898"/>
                <a:gd name="connsiteX21" fmla="*/ 931653 w 2863970"/>
                <a:gd name="connsiteY21" fmla="*/ 3467819 h 3950898"/>
                <a:gd name="connsiteX22" fmla="*/ 828136 w 2863970"/>
                <a:gd name="connsiteY22" fmla="*/ 3329796 h 3950898"/>
                <a:gd name="connsiteX23" fmla="*/ 879894 w 2863970"/>
                <a:gd name="connsiteY23" fmla="*/ 3157268 h 3950898"/>
                <a:gd name="connsiteX24" fmla="*/ 879894 w 2863970"/>
                <a:gd name="connsiteY24" fmla="*/ 2915728 h 3950898"/>
                <a:gd name="connsiteX25" fmla="*/ 569343 w 2863970"/>
                <a:gd name="connsiteY25" fmla="*/ 2881222 h 3950898"/>
                <a:gd name="connsiteX26" fmla="*/ 810883 w 2863970"/>
                <a:gd name="connsiteY26" fmla="*/ 2294626 h 3950898"/>
                <a:gd name="connsiteX27" fmla="*/ 1190445 w 2863970"/>
                <a:gd name="connsiteY27" fmla="*/ 2294626 h 3950898"/>
                <a:gd name="connsiteX28" fmla="*/ 1414732 w 2863970"/>
                <a:gd name="connsiteY28" fmla="*/ 2881222 h 3950898"/>
                <a:gd name="connsiteX29" fmla="*/ 1880558 w 2863970"/>
                <a:gd name="connsiteY29" fmla="*/ 2656935 h 3950898"/>
                <a:gd name="connsiteX30" fmla="*/ 2398143 w 2863970"/>
                <a:gd name="connsiteY30" fmla="*/ 2725947 h 3950898"/>
                <a:gd name="connsiteX31" fmla="*/ 2501660 w 2863970"/>
                <a:gd name="connsiteY31" fmla="*/ 2674188 h 3950898"/>
                <a:gd name="connsiteX32" fmla="*/ 2691441 w 2863970"/>
                <a:gd name="connsiteY32" fmla="*/ 2656935 h 3950898"/>
                <a:gd name="connsiteX33" fmla="*/ 2863970 w 2863970"/>
                <a:gd name="connsiteY33" fmla="*/ 2639683 h 3950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863970" h="3950898">
                  <a:moveTo>
                    <a:pt x="2863970" y="2639683"/>
                  </a:moveTo>
                  <a:lnTo>
                    <a:pt x="2812211" y="1138686"/>
                  </a:lnTo>
                  <a:lnTo>
                    <a:pt x="2725947" y="1017917"/>
                  </a:lnTo>
                  <a:lnTo>
                    <a:pt x="2656936" y="1017917"/>
                  </a:lnTo>
                  <a:lnTo>
                    <a:pt x="2674189" y="793630"/>
                  </a:lnTo>
                  <a:lnTo>
                    <a:pt x="0" y="0"/>
                  </a:lnTo>
                  <a:lnTo>
                    <a:pt x="51758" y="638354"/>
                  </a:lnTo>
                  <a:lnTo>
                    <a:pt x="569343" y="638354"/>
                  </a:lnTo>
                  <a:lnTo>
                    <a:pt x="500332" y="793630"/>
                  </a:lnTo>
                  <a:lnTo>
                    <a:pt x="724619" y="862641"/>
                  </a:lnTo>
                  <a:lnTo>
                    <a:pt x="1173192" y="1828800"/>
                  </a:lnTo>
                  <a:lnTo>
                    <a:pt x="966158" y="1708030"/>
                  </a:lnTo>
                  <a:lnTo>
                    <a:pt x="879894" y="1811547"/>
                  </a:lnTo>
                  <a:lnTo>
                    <a:pt x="603849" y="1690777"/>
                  </a:lnTo>
                  <a:lnTo>
                    <a:pt x="293298" y="1811547"/>
                  </a:lnTo>
                  <a:lnTo>
                    <a:pt x="17253" y="1690777"/>
                  </a:lnTo>
                  <a:lnTo>
                    <a:pt x="17253" y="3950898"/>
                  </a:lnTo>
                  <a:lnTo>
                    <a:pt x="310551" y="3864634"/>
                  </a:lnTo>
                  <a:lnTo>
                    <a:pt x="310551" y="3743864"/>
                  </a:lnTo>
                  <a:lnTo>
                    <a:pt x="310551" y="3743864"/>
                  </a:lnTo>
                  <a:lnTo>
                    <a:pt x="207034" y="3674852"/>
                  </a:lnTo>
                  <a:lnTo>
                    <a:pt x="931653" y="3467819"/>
                  </a:lnTo>
                  <a:lnTo>
                    <a:pt x="828136" y="3329796"/>
                  </a:lnTo>
                  <a:lnTo>
                    <a:pt x="879894" y="3157268"/>
                  </a:lnTo>
                  <a:lnTo>
                    <a:pt x="879894" y="2915728"/>
                  </a:lnTo>
                  <a:lnTo>
                    <a:pt x="569343" y="2881222"/>
                  </a:lnTo>
                  <a:lnTo>
                    <a:pt x="810883" y="2294626"/>
                  </a:lnTo>
                  <a:lnTo>
                    <a:pt x="1190445" y="2294626"/>
                  </a:lnTo>
                  <a:lnTo>
                    <a:pt x="1414732" y="2881222"/>
                  </a:lnTo>
                  <a:lnTo>
                    <a:pt x="1880558" y="2656935"/>
                  </a:lnTo>
                  <a:lnTo>
                    <a:pt x="2398143" y="2725947"/>
                  </a:lnTo>
                  <a:lnTo>
                    <a:pt x="2501660" y="2674188"/>
                  </a:lnTo>
                  <a:lnTo>
                    <a:pt x="2691441" y="2656935"/>
                  </a:lnTo>
                  <a:lnTo>
                    <a:pt x="2863970" y="2639683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7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70671" y="2258542"/>
              <a:ext cx="624915" cy="369332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Wall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32998" y="4488304"/>
              <a:ext cx="659155" cy="369332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Sofa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449456" y="5712290"/>
              <a:ext cx="710451" cy="369332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Floor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211683" y="5912937"/>
              <a:ext cx="710451" cy="369332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Floor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652491" y="4439092"/>
              <a:ext cx="736164" cy="369332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Table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6987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99"/>
    </mc:Choice>
    <mc:Fallback xmlns="">
      <p:transition spd="slow" advTm="50999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990600"/>
            <a:ext cx="6705600" cy="55661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2" name="Freeform 91"/>
          <p:cNvSpPr/>
          <p:nvPr/>
        </p:nvSpPr>
        <p:spPr>
          <a:xfrm>
            <a:off x="1219200" y="4572000"/>
            <a:ext cx="6727371" cy="2002971"/>
          </a:xfrm>
          <a:custGeom>
            <a:avLst/>
            <a:gdLst>
              <a:gd name="connsiteX0" fmla="*/ 0 w 6727371"/>
              <a:gd name="connsiteY0" fmla="*/ 1001486 h 2002971"/>
              <a:gd name="connsiteX1" fmla="*/ 2764971 w 6727371"/>
              <a:gd name="connsiteY1" fmla="*/ 0 h 2002971"/>
              <a:gd name="connsiteX2" fmla="*/ 6727371 w 6727371"/>
              <a:gd name="connsiteY2" fmla="*/ 174171 h 2002971"/>
              <a:gd name="connsiteX3" fmla="*/ 6683829 w 6727371"/>
              <a:gd name="connsiteY3" fmla="*/ 2002971 h 2002971"/>
              <a:gd name="connsiteX4" fmla="*/ 0 w 6727371"/>
              <a:gd name="connsiteY4" fmla="*/ 1981200 h 2002971"/>
              <a:gd name="connsiteX5" fmla="*/ 0 w 6727371"/>
              <a:gd name="connsiteY5" fmla="*/ 1001486 h 2002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27371" h="2002971">
                <a:moveTo>
                  <a:pt x="0" y="1001486"/>
                </a:moveTo>
                <a:lnTo>
                  <a:pt x="2764971" y="0"/>
                </a:lnTo>
                <a:lnTo>
                  <a:pt x="6727371" y="174171"/>
                </a:lnTo>
                <a:lnTo>
                  <a:pt x="6683829" y="2002971"/>
                </a:lnTo>
                <a:lnTo>
                  <a:pt x="0" y="1981200"/>
                </a:lnTo>
                <a:lnTo>
                  <a:pt x="0" y="1001486"/>
                </a:lnTo>
                <a:close/>
              </a:path>
            </a:pathLst>
          </a:custGeom>
          <a:solidFill>
            <a:srgbClr val="00B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 90"/>
          <p:cNvSpPr/>
          <p:nvPr/>
        </p:nvSpPr>
        <p:spPr>
          <a:xfrm>
            <a:off x="1175657" y="1001486"/>
            <a:ext cx="2808514" cy="4593771"/>
          </a:xfrm>
          <a:custGeom>
            <a:avLst/>
            <a:gdLst>
              <a:gd name="connsiteX0" fmla="*/ 0 w 2808514"/>
              <a:gd name="connsiteY0" fmla="*/ 0 h 4593771"/>
              <a:gd name="connsiteX1" fmla="*/ 2808514 w 2808514"/>
              <a:gd name="connsiteY1" fmla="*/ 849085 h 4593771"/>
              <a:gd name="connsiteX2" fmla="*/ 2808514 w 2808514"/>
              <a:gd name="connsiteY2" fmla="*/ 3592285 h 4593771"/>
              <a:gd name="connsiteX3" fmla="*/ 21772 w 2808514"/>
              <a:gd name="connsiteY3" fmla="*/ 4593771 h 4593771"/>
              <a:gd name="connsiteX4" fmla="*/ 0 w 2808514"/>
              <a:gd name="connsiteY4" fmla="*/ 0 h 459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8514" h="4593771">
                <a:moveTo>
                  <a:pt x="0" y="0"/>
                </a:moveTo>
                <a:lnTo>
                  <a:pt x="2808514" y="849085"/>
                </a:lnTo>
                <a:lnTo>
                  <a:pt x="2808514" y="3592285"/>
                </a:lnTo>
                <a:lnTo>
                  <a:pt x="21772" y="4593771"/>
                </a:lnTo>
                <a:lnTo>
                  <a:pt x="0" y="0"/>
                </a:lnTo>
                <a:close/>
              </a:path>
            </a:pathLst>
          </a:custGeom>
          <a:solidFill>
            <a:srgbClr val="FFCC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3962400" y="1828800"/>
            <a:ext cx="0" cy="2743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219200" y="4572000"/>
            <a:ext cx="2743200" cy="9776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3948023" y="4595004"/>
            <a:ext cx="3976777" cy="1293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45079" y="1030486"/>
            <a:ext cx="2717321" cy="79831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H="1" flipV="1">
            <a:off x="3810340" y="4619317"/>
            <a:ext cx="865177" cy="105083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H="1">
            <a:off x="3810340" y="4247817"/>
            <a:ext cx="1" cy="39319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Vision = interpreting within physical space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948023" y="1676400"/>
            <a:ext cx="3976777" cy="152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09995" y="1872734"/>
            <a:ext cx="624915" cy="369332"/>
          </a:xfrm>
          <a:prstGeom prst="rect">
            <a:avLst/>
          </a:prstGeom>
          <a:solidFill>
            <a:schemeClr val="bg1">
              <a:alpha val="4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Wall</a:t>
            </a:r>
            <a:endParaRPr lang="en-US" dirty="0"/>
          </a:p>
        </p:txBody>
      </p:sp>
      <p:sp>
        <p:nvSpPr>
          <p:cNvPr id="32" name="Freeform 31"/>
          <p:cNvSpPr/>
          <p:nvPr/>
        </p:nvSpPr>
        <p:spPr>
          <a:xfrm>
            <a:off x="2173857" y="3795623"/>
            <a:ext cx="2501660" cy="1570007"/>
          </a:xfrm>
          <a:custGeom>
            <a:avLst/>
            <a:gdLst>
              <a:gd name="connsiteX0" fmla="*/ 0 w 2570671"/>
              <a:gd name="connsiteY0" fmla="*/ 1397479 h 1570007"/>
              <a:gd name="connsiteX1" fmla="*/ 34505 w 2570671"/>
              <a:gd name="connsiteY1" fmla="*/ 293298 h 1570007"/>
              <a:gd name="connsiteX2" fmla="*/ 1621766 w 2570671"/>
              <a:gd name="connsiteY2" fmla="*/ 0 h 1570007"/>
              <a:gd name="connsiteX3" fmla="*/ 2570671 w 2570671"/>
              <a:gd name="connsiteY3" fmla="*/ 86264 h 1570007"/>
              <a:gd name="connsiteX4" fmla="*/ 2501660 w 2570671"/>
              <a:gd name="connsiteY4" fmla="*/ 948905 h 1570007"/>
              <a:gd name="connsiteX5" fmla="*/ 1276709 w 2570671"/>
              <a:gd name="connsiteY5" fmla="*/ 1570007 h 1570007"/>
              <a:gd name="connsiteX6" fmla="*/ 0 w 2570671"/>
              <a:gd name="connsiteY6" fmla="*/ 1397479 h 1570007"/>
              <a:gd name="connsiteX0" fmla="*/ 0 w 2501660"/>
              <a:gd name="connsiteY0" fmla="*/ 1405112 h 1577640"/>
              <a:gd name="connsiteX1" fmla="*/ 34505 w 2501660"/>
              <a:gd name="connsiteY1" fmla="*/ 300931 h 1577640"/>
              <a:gd name="connsiteX2" fmla="*/ 1621766 w 2501660"/>
              <a:gd name="connsiteY2" fmla="*/ 7633 h 1577640"/>
              <a:gd name="connsiteX3" fmla="*/ 2501660 w 2501660"/>
              <a:gd name="connsiteY3" fmla="*/ 93897 h 1577640"/>
              <a:gd name="connsiteX4" fmla="*/ 2501660 w 2501660"/>
              <a:gd name="connsiteY4" fmla="*/ 956538 h 1577640"/>
              <a:gd name="connsiteX5" fmla="*/ 1276709 w 2501660"/>
              <a:gd name="connsiteY5" fmla="*/ 1577640 h 1577640"/>
              <a:gd name="connsiteX6" fmla="*/ 0 w 2501660"/>
              <a:gd name="connsiteY6" fmla="*/ 1405112 h 1577640"/>
              <a:gd name="connsiteX0" fmla="*/ 0 w 2501660"/>
              <a:gd name="connsiteY0" fmla="*/ 1397479 h 1570007"/>
              <a:gd name="connsiteX1" fmla="*/ 34505 w 2501660"/>
              <a:gd name="connsiteY1" fmla="*/ 293298 h 1570007"/>
              <a:gd name="connsiteX2" fmla="*/ 1621766 w 2501660"/>
              <a:gd name="connsiteY2" fmla="*/ 0 h 1570007"/>
              <a:gd name="connsiteX3" fmla="*/ 2501660 w 2501660"/>
              <a:gd name="connsiteY3" fmla="*/ 86264 h 1570007"/>
              <a:gd name="connsiteX4" fmla="*/ 2501660 w 2501660"/>
              <a:gd name="connsiteY4" fmla="*/ 948905 h 1570007"/>
              <a:gd name="connsiteX5" fmla="*/ 1276709 w 2501660"/>
              <a:gd name="connsiteY5" fmla="*/ 1570007 h 1570007"/>
              <a:gd name="connsiteX6" fmla="*/ 0 w 2501660"/>
              <a:gd name="connsiteY6" fmla="*/ 1397479 h 157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1660" h="1570007">
                <a:moveTo>
                  <a:pt x="0" y="1397479"/>
                </a:moveTo>
                <a:lnTo>
                  <a:pt x="34505" y="293298"/>
                </a:lnTo>
                <a:cubicBezTo>
                  <a:pt x="563592" y="195532"/>
                  <a:pt x="1210574" y="34506"/>
                  <a:pt x="1621766" y="0"/>
                </a:cubicBezTo>
                <a:lnTo>
                  <a:pt x="2501660" y="86264"/>
                </a:lnTo>
                <a:lnTo>
                  <a:pt x="2501660" y="948905"/>
                </a:lnTo>
                <a:lnTo>
                  <a:pt x="1276709" y="1570007"/>
                </a:lnTo>
                <a:lnTo>
                  <a:pt x="0" y="139747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 w="38100">
            <a:solidFill>
              <a:schemeClr val="tx1"/>
            </a:solidFill>
          </a:ln>
          <a:effectLst>
            <a:outerShdw blurRad="508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>
            <a:endCxn id="32" idx="5"/>
          </p:cNvCxnSpPr>
          <p:nvPr/>
        </p:nvCxnSpPr>
        <p:spPr>
          <a:xfrm flipH="1">
            <a:off x="3450566" y="4841443"/>
            <a:ext cx="8626" cy="5241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3459192" y="4330461"/>
            <a:ext cx="1216325" cy="5250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822812" y="4247817"/>
            <a:ext cx="869957" cy="6539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3810340" y="3795623"/>
            <a:ext cx="1" cy="47019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2173857" y="4233119"/>
            <a:ext cx="1661056" cy="49128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 flipV="1">
            <a:off x="2219908" y="4280512"/>
            <a:ext cx="1230658" cy="1026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459192" y="4383136"/>
            <a:ext cx="0" cy="4723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3442704" y="4796762"/>
            <a:ext cx="659155" cy="369332"/>
          </a:xfrm>
          <a:prstGeom prst="rect">
            <a:avLst/>
          </a:prstGeom>
          <a:solidFill>
            <a:schemeClr val="bg1">
              <a:alpha val="4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Sofa</a:t>
            </a:r>
            <a:endParaRPr lang="en-US" dirty="0"/>
          </a:p>
        </p:txBody>
      </p:sp>
      <p:cxnSp>
        <p:nvCxnSpPr>
          <p:cNvPr id="85" name="Straight Connector 84"/>
          <p:cNvCxnSpPr/>
          <p:nvPr/>
        </p:nvCxnSpPr>
        <p:spPr>
          <a:xfrm flipH="1" flipV="1">
            <a:off x="2173857" y="4724400"/>
            <a:ext cx="1352715" cy="11704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H="1">
            <a:off x="2173857" y="4641011"/>
            <a:ext cx="1636483" cy="530198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H="1">
            <a:off x="4321447" y="4917057"/>
            <a:ext cx="561614" cy="34349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24" idx="4"/>
          </p:cNvCxnSpPr>
          <p:nvPr/>
        </p:nvCxnSpPr>
        <p:spPr>
          <a:xfrm flipH="1">
            <a:off x="4883061" y="4917057"/>
            <a:ext cx="827626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flipV="1">
            <a:off x="4883061" y="4337126"/>
            <a:ext cx="0" cy="5689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4313208" y="4330460"/>
            <a:ext cx="1397479" cy="1000665"/>
          </a:xfrm>
          <a:custGeom>
            <a:avLst/>
            <a:gdLst>
              <a:gd name="connsiteX0" fmla="*/ 103517 w 1483744"/>
              <a:gd name="connsiteY0" fmla="*/ 948906 h 1000665"/>
              <a:gd name="connsiteX1" fmla="*/ 138023 w 1483744"/>
              <a:gd name="connsiteY1" fmla="*/ 276046 h 1000665"/>
              <a:gd name="connsiteX2" fmla="*/ 655608 w 1483744"/>
              <a:gd name="connsiteY2" fmla="*/ 0 h 1000665"/>
              <a:gd name="connsiteX3" fmla="*/ 1483744 w 1483744"/>
              <a:gd name="connsiteY3" fmla="*/ 34506 h 1000665"/>
              <a:gd name="connsiteX4" fmla="*/ 1483744 w 1483744"/>
              <a:gd name="connsiteY4" fmla="*/ 586597 h 1000665"/>
              <a:gd name="connsiteX5" fmla="*/ 1000665 w 1483744"/>
              <a:gd name="connsiteY5" fmla="*/ 1000665 h 1000665"/>
              <a:gd name="connsiteX6" fmla="*/ 0 w 1483744"/>
              <a:gd name="connsiteY6" fmla="*/ 966159 h 1000665"/>
              <a:gd name="connsiteX7" fmla="*/ 69012 w 1483744"/>
              <a:gd name="connsiteY7" fmla="*/ 862642 h 1000665"/>
              <a:gd name="connsiteX0" fmla="*/ 103517 w 1483744"/>
              <a:gd name="connsiteY0" fmla="*/ 948906 h 1000665"/>
              <a:gd name="connsiteX1" fmla="*/ 138023 w 1483744"/>
              <a:gd name="connsiteY1" fmla="*/ 276046 h 1000665"/>
              <a:gd name="connsiteX2" fmla="*/ 655608 w 1483744"/>
              <a:gd name="connsiteY2" fmla="*/ 0 h 1000665"/>
              <a:gd name="connsiteX3" fmla="*/ 1483744 w 1483744"/>
              <a:gd name="connsiteY3" fmla="*/ 34506 h 1000665"/>
              <a:gd name="connsiteX4" fmla="*/ 1483744 w 1483744"/>
              <a:gd name="connsiteY4" fmla="*/ 586597 h 1000665"/>
              <a:gd name="connsiteX5" fmla="*/ 1000665 w 1483744"/>
              <a:gd name="connsiteY5" fmla="*/ 1000665 h 1000665"/>
              <a:gd name="connsiteX6" fmla="*/ 0 w 1483744"/>
              <a:gd name="connsiteY6" fmla="*/ 966159 h 1000665"/>
              <a:gd name="connsiteX0" fmla="*/ 0 w 1380227"/>
              <a:gd name="connsiteY0" fmla="*/ 948906 h 1000665"/>
              <a:gd name="connsiteX1" fmla="*/ 34506 w 1380227"/>
              <a:gd name="connsiteY1" fmla="*/ 276046 h 1000665"/>
              <a:gd name="connsiteX2" fmla="*/ 552091 w 1380227"/>
              <a:gd name="connsiteY2" fmla="*/ 0 h 1000665"/>
              <a:gd name="connsiteX3" fmla="*/ 1380227 w 1380227"/>
              <a:gd name="connsiteY3" fmla="*/ 34506 h 1000665"/>
              <a:gd name="connsiteX4" fmla="*/ 1380227 w 1380227"/>
              <a:gd name="connsiteY4" fmla="*/ 586597 h 1000665"/>
              <a:gd name="connsiteX5" fmla="*/ 897148 w 1380227"/>
              <a:gd name="connsiteY5" fmla="*/ 1000665 h 1000665"/>
              <a:gd name="connsiteX0" fmla="*/ 0 w 1380227"/>
              <a:gd name="connsiteY0" fmla="*/ 948906 h 1031336"/>
              <a:gd name="connsiteX1" fmla="*/ 34506 w 1380227"/>
              <a:gd name="connsiteY1" fmla="*/ 276046 h 1031336"/>
              <a:gd name="connsiteX2" fmla="*/ 552091 w 1380227"/>
              <a:gd name="connsiteY2" fmla="*/ 0 h 1031336"/>
              <a:gd name="connsiteX3" fmla="*/ 1380227 w 1380227"/>
              <a:gd name="connsiteY3" fmla="*/ 34506 h 1031336"/>
              <a:gd name="connsiteX4" fmla="*/ 1380227 w 1380227"/>
              <a:gd name="connsiteY4" fmla="*/ 586597 h 1031336"/>
              <a:gd name="connsiteX5" fmla="*/ 897148 w 1380227"/>
              <a:gd name="connsiteY5" fmla="*/ 1000665 h 1031336"/>
              <a:gd name="connsiteX6" fmla="*/ 862642 w 1380227"/>
              <a:gd name="connsiteY6" fmla="*/ 1000665 h 1031336"/>
              <a:gd name="connsiteX0" fmla="*/ 17252 w 1397479"/>
              <a:gd name="connsiteY0" fmla="*/ 948906 h 1021964"/>
              <a:gd name="connsiteX1" fmla="*/ 51758 w 1397479"/>
              <a:gd name="connsiteY1" fmla="*/ 276046 h 1021964"/>
              <a:gd name="connsiteX2" fmla="*/ 569343 w 1397479"/>
              <a:gd name="connsiteY2" fmla="*/ 0 h 1021964"/>
              <a:gd name="connsiteX3" fmla="*/ 1397479 w 1397479"/>
              <a:gd name="connsiteY3" fmla="*/ 34506 h 1021964"/>
              <a:gd name="connsiteX4" fmla="*/ 1397479 w 1397479"/>
              <a:gd name="connsiteY4" fmla="*/ 586597 h 1021964"/>
              <a:gd name="connsiteX5" fmla="*/ 914400 w 1397479"/>
              <a:gd name="connsiteY5" fmla="*/ 1000665 h 1021964"/>
              <a:gd name="connsiteX6" fmla="*/ 0 w 1397479"/>
              <a:gd name="connsiteY6" fmla="*/ 948906 h 1021964"/>
              <a:gd name="connsiteX0" fmla="*/ 17252 w 1397479"/>
              <a:gd name="connsiteY0" fmla="*/ 948906 h 1000665"/>
              <a:gd name="connsiteX1" fmla="*/ 51758 w 1397479"/>
              <a:gd name="connsiteY1" fmla="*/ 276046 h 1000665"/>
              <a:gd name="connsiteX2" fmla="*/ 569343 w 1397479"/>
              <a:gd name="connsiteY2" fmla="*/ 0 h 1000665"/>
              <a:gd name="connsiteX3" fmla="*/ 1397479 w 1397479"/>
              <a:gd name="connsiteY3" fmla="*/ 34506 h 1000665"/>
              <a:gd name="connsiteX4" fmla="*/ 1397479 w 1397479"/>
              <a:gd name="connsiteY4" fmla="*/ 586597 h 1000665"/>
              <a:gd name="connsiteX5" fmla="*/ 914400 w 1397479"/>
              <a:gd name="connsiteY5" fmla="*/ 1000665 h 1000665"/>
              <a:gd name="connsiteX6" fmla="*/ 0 w 1397479"/>
              <a:gd name="connsiteY6" fmla="*/ 948906 h 100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7479" h="1000665">
                <a:moveTo>
                  <a:pt x="17252" y="948906"/>
                </a:moveTo>
                <a:lnTo>
                  <a:pt x="51758" y="276046"/>
                </a:lnTo>
                <a:lnTo>
                  <a:pt x="569343" y="0"/>
                </a:lnTo>
                <a:lnTo>
                  <a:pt x="1397479" y="34506"/>
                </a:lnTo>
                <a:lnTo>
                  <a:pt x="1397479" y="586597"/>
                </a:lnTo>
                <a:lnTo>
                  <a:pt x="914400" y="1000665"/>
                </a:lnTo>
                <a:lnTo>
                  <a:pt x="0" y="948906"/>
                </a:lnTo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449456" y="5712290"/>
            <a:ext cx="710451" cy="369332"/>
          </a:xfrm>
          <a:prstGeom prst="rect">
            <a:avLst/>
          </a:prstGeom>
          <a:solidFill>
            <a:schemeClr val="bg1">
              <a:alpha val="4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Floor</a:t>
            </a:r>
            <a:endParaRPr lang="en-US" dirty="0"/>
          </a:p>
        </p:txBody>
      </p:sp>
      <p:cxnSp>
        <p:nvCxnSpPr>
          <p:cNvPr id="26" name="Straight Connector 25"/>
          <p:cNvCxnSpPr>
            <a:stCxn id="24" idx="1"/>
          </p:cNvCxnSpPr>
          <p:nvPr/>
        </p:nvCxnSpPr>
        <p:spPr>
          <a:xfrm>
            <a:off x="4364966" y="4606506"/>
            <a:ext cx="836953" cy="531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endCxn id="24" idx="3"/>
          </p:cNvCxnSpPr>
          <p:nvPr/>
        </p:nvCxnSpPr>
        <p:spPr>
          <a:xfrm flipV="1">
            <a:off x="5201919" y="4364966"/>
            <a:ext cx="508768" cy="2947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201919" y="4641011"/>
            <a:ext cx="0" cy="6941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4442647" y="4801877"/>
            <a:ext cx="736164" cy="369332"/>
          </a:xfrm>
          <a:prstGeom prst="rect">
            <a:avLst/>
          </a:prstGeom>
          <a:solidFill>
            <a:schemeClr val="bg1">
              <a:alpha val="4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16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86"/>
    </mc:Choice>
    <mc:Fallback xmlns="">
      <p:transition spd="slow" advTm="37286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1867" y="1767941"/>
            <a:ext cx="4703798" cy="390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Physical space needed for affordance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68367" y="3128685"/>
            <a:ext cx="1752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Could I stand over here?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805666" y="3752295"/>
            <a:ext cx="325402" cy="35737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720868" y="4109665"/>
            <a:ext cx="533400" cy="17868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49267" y="3429129"/>
            <a:ext cx="1752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Is this a good place to sit?</a:t>
            </a:r>
            <a:endParaRPr lang="en-US" dirty="0"/>
          </a:p>
        </p:txBody>
      </p:sp>
      <p:sp>
        <p:nvSpPr>
          <p:cNvPr id="14" name="Freeform 13"/>
          <p:cNvSpPr/>
          <p:nvPr/>
        </p:nvSpPr>
        <p:spPr>
          <a:xfrm>
            <a:off x="4107607" y="4194523"/>
            <a:ext cx="1363851" cy="1518834"/>
          </a:xfrm>
          <a:custGeom>
            <a:avLst/>
            <a:gdLst>
              <a:gd name="connsiteX0" fmla="*/ 0 w 1363851"/>
              <a:gd name="connsiteY0" fmla="*/ 1518834 h 1518834"/>
              <a:gd name="connsiteX1" fmla="*/ 123986 w 1363851"/>
              <a:gd name="connsiteY1" fmla="*/ 1425844 h 1518834"/>
              <a:gd name="connsiteX2" fmla="*/ 170481 w 1363851"/>
              <a:gd name="connsiteY2" fmla="*/ 1410346 h 1518834"/>
              <a:gd name="connsiteX3" fmla="*/ 216976 w 1363851"/>
              <a:gd name="connsiteY3" fmla="*/ 1379349 h 1518834"/>
              <a:gd name="connsiteX4" fmla="*/ 263471 w 1363851"/>
              <a:gd name="connsiteY4" fmla="*/ 1363851 h 1518834"/>
              <a:gd name="connsiteX5" fmla="*/ 356461 w 1363851"/>
              <a:gd name="connsiteY5" fmla="*/ 1301858 h 1518834"/>
              <a:gd name="connsiteX6" fmla="*/ 387458 w 1363851"/>
              <a:gd name="connsiteY6" fmla="*/ 1255363 h 1518834"/>
              <a:gd name="connsiteX7" fmla="*/ 433953 w 1363851"/>
              <a:gd name="connsiteY7" fmla="*/ 1239865 h 1518834"/>
              <a:gd name="connsiteX8" fmla="*/ 526942 w 1363851"/>
              <a:gd name="connsiteY8" fmla="*/ 1177871 h 1518834"/>
              <a:gd name="connsiteX9" fmla="*/ 573437 w 1363851"/>
              <a:gd name="connsiteY9" fmla="*/ 1146875 h 1518834"/>
              <a:gd name="connsiteX10" fmla="*/ 604434 w 1363851"/>
              <a:gd name="connsiteY10" fmla="*/ 1100380 h 1518834"/>
              <a:gd name="connsiteX11" fmla="*/ 697424 w 1363851"/>
              <a:gd name="connsiteY11" fmla="*/ 1022888 h 1518834"/>
              <a:gd name="connsiteX12" fmla="*/ 821410 w 1363851"/>
              <a:gd name="connsiteY12" fmla="*/ 914400 h 1518834"/>
              <a:gd name="connsiteX13" fmla="*/ 867905 w 1363851"/>
              <a:gd name="connsiteY13" fmla="*/ 883404 h 1518834"/>
              <a:gd name="connsiteX14" fmla="*/ 960895 w 1363851"/>
              <a:gd name="connsiteY14" fmla="*/ 836909 h 1518834"/>
              <a:gd name="connsiteX15" fmla="*/ 1053885 w 1363851"/>
              <a:gd name="connsiteY15" fmla="*/ 805912 h 1518834"/>
              <a:gd name="connsiteX16" fmla="*/ 1146875 w 1363851"/>
              <a:gd name="connsiteY16" fmla="*/ 759417 h 1518834"/>
              <a:gd name="connsiteX17" fmla="*/ 1193369 w 1363851"/>
              <a:gd name="connsiteY17" fmla="*/ 728420 h 1518834"/>
              <a:gd name="connsiteX18" fmla="*/ 1224366 w 1363851"/>
              <a:gd name="connsiteY18" fmla="*/ 681926 h 1518834"/>
              <a:gd name="connsiteX19" fmla="*/ 1270861 w 1363851"/>
              <a:gd name="connsiteY19" fmla="*/ 666427 h 1518834"/>
              <a:gd name="connsiteX20" fmla="*/ 1317356 w 1363851"/>
              <a:gd name="connsiteY20" fmla="*/ 619932 h 1518834"/>
              <a:gd name="connsiteX21" fmla="*/ 1348353 w 1363851"/>
              <a:gd name="connsiteY21" fmla="*/ 526943 h 1518834"/>
              <a:gd name="connsiteX22" fmla="*/ 1363851 w 1363851"/>
              <a:gd name="connsiteY22" fmla="*/ 480448 h 1518834"/>
              <a:gd name="connsiteX23" fmla="*/ 1348353 w 1363851"/>
              <a:gd name="connsiteY23" fmla="*/ 402956 h 1518834"/>
              <a:gd name="connsiteX24" fmla="*/ 1332854 w 1363851"/>
              <a:gd name="connsiteY24" fmla="*/ 356461 h 1518834"/>
              <a:gd name="connsiteX25" fmla="*/ 1317356 w 1363851"/>
              <a:gd name="connsiteY25" fmla="*/ 294468 h 1518834"/>
              <a:gd name="connsiteX26" fmla="*/ 1270861 w 1363851"/>
              <a:gd name="connsiteY26" fmla="*/ 201478 h 1518834"/>
              <a:gd name="connsiteX27" fmla="*/ 1146875 w 1363851"/>
              <a:gd name="connsiteY27" fmla="*/ 170481 h 1518834"/>
              <a:gd name="connsiteX28" fmla="*/ 1100380 w 1363851"/>
              <a:gd name="connsiteY28" fmla="*/ 154983 h 1518834"/>
              <a:gd name="connsiteX29" fmla="*/ 929898 w 1363851"/>
              <a:gd name="connsiteY29" fmla="*/ 123987 h 1518834"/>
              <a:gd name="connsiteX30" fmla="*/ 867905 w 1363851"/>
              <a:gd name="connsiteY30" fmla="*/ 108488 h 1518834"/>
              <a:gd name="connsiteX31" fmla="*/ 774915 w 1363851"/>
              <a:gd name="connsiteY31" fmla="*/ 77492 h 1518834"/>
              <a:gd name="connsiteX32" fmla="*/ 743919 w 1363851"/>
              <a:gd name="connsiteY32" fmla="*/ 30997 h 1518834"/>
              <a:gd name="connsiteX33" fmla="*/ 697424 w 1363851"/>
              <a:gd name="connsiteY33" fmla="*/ 0 h 151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363851" h="1518834">
                <a:moveTo>
                  <a:pt x="0" y="1518834"/>
                </a:moveTo>
                <a:cubicBezTo>
                  <a:pt x="18999" y="1503635"/>
                  <a:pt x="91095" y="1442290"/>
                  <a:pt x="123986" y="1425844"/>
                </a:cubicBezTo>
                <a:cubicBezTo>
                  <a:pt x="138598" y="1418538"/>
                  <a:pt x="154983" y="1415512"/>
                  <a:pt x="170481" y="1410346"/>
                </a:cubicBezTo>
                <a:cubicBezTo>
                  <a:pt x="185979" y="1400014"/>
                  <a:pt x="200316" y="1387679"/>
                  <a:pt x="216976" y="1379349"/>
                </a:cubicBezTo>
                <a:cubicBezTo>
                  <a:pt x="231588" y="1372043"/>
                  <a:pt x="249190" y="1371785"/>
                  <a:pt x="263471" y="1363851"/>
                </a:cubicBezTo>
                <a:cubicBezTo>
                  <a:pt x="296036" y="1345759"/>
                  <a:pt x="356461" y="1301858"/>
                  <a:pt x="356461" y="1301858"/>
                </a:cubicBezTo>
                <a:cubicBezTo>
                  <a:pt x="366793" y="1286360"/>
                  <a:pt x="372913" y="1266999"/>
                  <a:pt x="387458" y="1255363"/>
                </a:cubicBezTo>
                <a:cubicBezTo>
                  <a:pt x="400215" y="1245158"/>
                  <a:pt x="419672" y="1247799"/>
                  <a:pt x="433953" y="1239865"/>
                </a:cubicBezTo>
                <a:cubicBezTo>
                  <a:pt x="466518" y="1221773"/>
                  <a:pt x="495946" y="1198535"/>
                  <a:pt x="526942" y="1177871"/>
                </a:cubicBezTo>
                <a:lnTo>
                  <a:pt x="573437" y="1146875"/>
                </a:lnTo>
                <a:cubicBezTo>
                  <a:pt x="583769" y="1131377"/>
                  <a:pt x="591263" y="1113551"/>
                  <a:pt x="604434" y="1100380"/>
                </a:cubicBezTo>
                <a:cubicBezTo>
                  <a:pt x="726338" y="978476"/>
                  <a:pt x="570484" y="1175217"/>
                  <a:pt x="697424" y="1022888"/>
                </a:cubicBezTo>
                <a:cubicBezTo>
                  <a:pt x="778144" y="926024"/>
                  <a:pt x="654802" y="1025471"/>
                  <a:pt x="821410" y="914400"/>
                </a:cubicBezTo>
                <a:cubicBezTo>
                  <a:pt x="836908" y="904068"/>
                  <a:pt x="850234" y="889294"/>
                  <a:pt x="867905" y="883404"/>
                </a:cubicBezTo>
                <a:cubicBezTo>
                  <a:pt x="1037483" y="826875"/>
                  <a:pt x="780619" y="917031"/>
                  <a:pt x="960895" y="836909"/>
                </a:cubicBezTo>
                <a:cubicBezTo>
                  <a:pt x="990752" y="823639"/>
                  <a:pt x="1053885" y="805912"/>
                  <a:pt x="1053885" y="805912"/>
                </a:cubicBezTo>
                <a:cubicBezTo>
                  <a:pt x="1187138" y="717075"/>
                  <a:pt x="1018539" y="823586"/>
                  <a:pt x="1146875" y="759417"/>
                </a:cubicBezTo>
                <a:cubicBezTo>
                  <a:pt x="1163535" y="751087"/>
                  <a:pt x="1177871" y="738752"/>
                  <a:pt x="1193369" y="728420"/>
                </a:cubicBezTo>
                <a:cubicBezTo>
                  <a:pt x="1203701" y="712922"/>
                  <a:pt x="1209821" y="693562"/>
                  <a:pt x="1224366" y="681926"/>
                </a:cubicBezTo>
                <a:cubicBezTo>
                  <a:pt x="1237123" y="671721"/>
                  <a:pt x="1257268" y="675489"/>
                  <a:pt x="1270861" y="666427"/>
                </a:cubicBezTo>
                <a:cubicBezTo>
                  <a:pt x="1289098" y="654269"/>
                  <a:pt x="1301858" y="635430"/>
                  <a:pt x="1317356" y="619932"/>
                </a:cubicBezTo>
                <a:lnTo>
                  <a:pt x="1348353" y="526943"/>
                </a:lnTo>
                <a:lnTo>
                  <a:pt x="1363851" y="480448"/>
                </a:lnTo>
                <a:cubicBezTo>
                  <a:pt x="1358685" y="454617"/>
                  <a:pt x="1354742" y="428512"/>
                  <a:pt x="1348353" y="402956"/>
                </a:cubicBezTo>
                <a:cubicBezTo>
                  <a:pt x="1344391" y="387107"/>
                  <a:pt x="1337342" y="372169"/>
                  <a:pt x="1332854" y="356461"/>
                </a:cubicBezTo>
                <a:cubicBezTo>
                  <a:pt x="1327002" y="335980"/>
                  <a:pt x="1323208" y="314949"/>
                  <a:pt x="1317356" y="294468"/>
                </a:cubicBezTo>
                <a:cubicBezTo>
                  <a:pt x="1311243" y="273073"/>
                  <a:pt x="1293503" y="212799"/>
                  <a:pt x="1270861" y="201478"/>
                </a:cubicBezTo>
                <a:cubicBezTo>
                  <a:pt x="1232758" y="182426"/>
                  <a:pt x="1188204" y="180813"/>
                  <a:pt x="1146875" y="170481"/>
                </a:cubicBezTo>
                <a:cubicBezTo>
                  <a:pt x="1131026" y="166519"/>
                  <a:pt x="1116229" y="158945"/>
                  <a:pt x="1100380" y="154983"/>
                </a:cubicBezTo>
                <a:cubicBezTo>
                  <a:pt x="1033884" y="138359"/>
                  <a:pt x="998995" y="137807"/>
                  <a:pt x="929898" y="123987"/>
                </a:cubicBezTo>
                <a:cubicBezTo>
                  <a:pt x="909011" y="119810"/>
                  <a:pt x="888307" y="114609"/>
                  <a:pt x="867905" y="108488"/>
                </a:cubicBezTo>
                <a:cubicBezTo>
                  <a:pt x="836610" y="99099"/>
                  <a:pt x="774915" y="77492"/>
                  <a:pt x="774915" y="77492"/>
                </a:cubicBezTo>
                <a:cubicBezTo>
                  <a:pt x="764583" y="61994"/>
                  <a:pt x="758464" y="42633"/>
                  <a:pt x="743919" y="30997"/>
                </a:cubicBezTo>
                <a:cubicBezTo>
                  <a:pt x="692523" y="-10120"/>
                  <a:pt x="697424" y="39419"/>
                  <a:pt x="697424" y="0"/>
                </a:cubicBezTo>
              </a:path>
            </a:pathLst>
          </a:cu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453767" y="5704555"/>
            <a:ext cx="1638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Walkable</a:t>
            </a:r>
            <a:r>
              <a:rPr lang="en-US" dirty="0" smtClean="0"/>
              <a:t> path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131068" y="4953940"/>
            <a:ext cx="1752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Can I put my cup here?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6597668" y="4619435"/>
            <a:ext cx="533400" cy="4643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54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42"/>
    </mc:Choice>
    <mc:Fallback xmlns="">
      <p:transition spd="slow" advTm="54842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space needed for recognition</a:t>
            </a:r>
            <a:endParaRPr lang="en-US" dirty="0"/>
          </a:p>
        </p:txBody>
      </p:sp>
      <p:pic>
        <p:nvPicPr>
          <p:cNvPr id="180230" name="Picture 6" descr="http://2.bp.blogspot.com/_aFvWPVwHdXw/S-9XLwrpbKI/AAAAAAAADNM/0lnnZfnpGUw/s400/Kitchen+Table+Woodworking+DIY+Bamboo+Flooring+Walnut+Black+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52993"/>
            <a:ext cx="3330676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32" name="Picture 8" descr="http://1.bp.blogspot.com/_aFvWPVwHdXw/S-9YXx5wEuI/AAAAAAAADNk/9_ypkUmKPJ0/s400/Kitchen+Table+Woodworking+DIY+Bamboo+Flooring+Walnut+Black+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52992"/>
            <a:ext cx="3810000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>
            <a:off x="1053885" y="2309247"/>
            <a:ext cx="2960176" cy="495946"/>
          </a:xfrm>
          <a:custGeom>
            <a:avLst/>
            <a:gdLst>
              <a:gd name="connsiteX0" fmla="*/ 0 w 2960176"/>
              <a:gd name="connsiteY0" fmla="*/ 247973 h 495946"/>
              <a:gd name="connsiteX1" fmla="*/ 960895 w 2960176"/>
              <a:gd name="connsiteY1" fmla="*/ 0 h 495946"/>
              <a:gd name="connsiteX2" fmla="*/ 2960176 w 2960176"/>
              <a:gd name="connsiteY2" fmla="*/ 108489 h 495946"/>
              <a:gd name="connsiteX3" fmla="*/ 2727701 w 2960176"/>
              <a:gd name="connsiteY3" fmla="*/ 495946 h 495946"/>
              <a:gd name="connsiteX4" fmla="*/ 0 w 2960176"/>
              <a:gd name="connsiteY4" fmla="*/ 247973 h 49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0176" h="495946">
                <a:moveTo>
                  <a:pt x="0" y="247973"/>
                </a:moveTo>
                <a:lnTo>
                  <a:pt x="960895" y="0"/>
                </a:lnTo>
                <a:lnTo>
                  <a:pt x="2960176" y="108489"/>
                </a:lnTo>
                <a:lnTo>
                  <a:pt x="2727701" y="495946"/>
                </a:lnTo>
                <a:lnTo>
                  <a:pt x="0" y="247973"/>
                </a:lnTo>
                <a:close/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675323" y="2044728"/>
            <a:ext cx="3378630" cy="1549830"/>
          </a:xfrm>
          <a:custGeom>
            <a:avLst/>
            <a:gdLst>
              <a:gd name="connsiteX0" fmla="*/ 0 w 2960176"/>
              <a:gd name="connsiteY0" fmla="*/ 247973 h 495946"/>
              <a:gd name="connsiteX1" fmla="*/ 960895 w 2960176"/>
              <a:gd name="connsiteY1" fmla="*/ 0 h 495946"/>
              <a:gd name="connsiteX2" fmla="*/ 2960176 w 2960176"/>
              <a:gd name="connsiteY2" fmla="*/ 108489 h 495946"/>
              <a:gd name="connsiteX3" fmla="*/ 2727701 w 2960176"/>
              <a:gd name="connsiteY3" fmla="*/ 495946 h 495946"/>
              <a:gd name="connsiteX4" fmla="*/ 0 w 2960176"/>
              <a:gd name="connsiteY4" fmla="*/ 247973 h 495946"/>
              <a:gd name="connsiteX0" fmla="*/ 0 w 3161653"/>
              <a:gd name="connsiteY0" fmla="*/ 247973 h 1239864"/>
              <a:gd name="connsiteX1" fmla="*/ 960895 w 3161653"/>
              <a:gd name="connsiteY1" fmla="*/ 0 h 1239864"/>
              <a:gd name="connsiteX2" fmla="*/ 2960176 w 3161653"/>
              <a:gd name="connsiteY2" fmla="*/ 108489 h 1239864"/>
              <a:gd name="connsiteX3" fmla="*/ 3161653 w 3161653"/>
              <a:gd name="connsiteY3" fmla="*/ 1239864 h 1239864"/>
              <a:gd name="connsiteX4" fmla="*/ 0 w 3161653"/>
              <a:gd name="connsiteY4" fmla="*/ 247973 h 1239864"/>
              <a:gd name="connsiteX0" fmla="*/ 0 w 3177152"/>
              <a:gd name="connsiteY0" fmla="*/ 262755 h 1254646"/>
              <a:gd name="connsiteX1" fmla="*/ 960895 w 3177152"/>
              <a:gd name="connsiteY1" fmla="*/ 14782 h 1254646"/>
              <a:gd name="connsiteX2" fmla="*/ 3177152 w 3177152"/>
              <a:gd name="connsiteY2" fmla="*/ 30281 h 1254646"/>
              <a:gd name="connsiteX3" fmla="*/ 3161653 w 3177152"/>
              <a:gd name="connsiteY3" fmla="*/ 1254646 h 1254646"/>
              <a:gd name="connsiteX4" fmla="*/ 0 w 3177152"/>
              <a:gd name="connsiteY4" fmla="*/ 262755 h 1254646"/>
              <a:gd name="connsiteX0" fmla="*/ 0 w 3177152"/>
              <a:gd name="connsiteY0" fmla="*/ 560862 h 1552753"/>
              <a:gd name="connsiteX1" fmla="*/ 867905 w 3177152"/>
              <a:gd name="connsiteY1" fmla="*/ 2923 h 1552753"/>
              <a:gd name="connsiteX2" fmla="*/ 3177152 w 3177152"/>
              <a:gd name="connsiteY2" fmla="*/ 328388 h 1552753"/>
              <a:gd name="connsiteX3" fmla="*/ 3161653 w 3177152"/>
              <a:gd name="connsiteY3" fmla="*/ 1552753 h 1552753"/>
              <a:gd name="connsiteX4" fmla="*/ 0 w 3177152"/>
              <a:gd name="connsiteY4" fmla="*/ 560862 h 1552753"/>
              <a:gd name="connsiteX0" fmla="*/ 0 w 3177152"/>
              <a:gd name="connsiteY0" fmla="*/ 560862 h 1552753"/>
              <a:gd name="connsiteX1" fmla="*/ 867905 w 3177152"/>
              <a:gd name="connsiteY1" fmla="*/ 2923 h 1552753"/>
              <a:gd name="connsiteX2" fmla="*/ 3177152 w 3177152"/>
              <a:gd name="connsiteY2" fmla="*/ 328388 h 1552753"/>
              <a:gd name="connsiteX3" fmla="*/ 3161653 w 3177152"/>
              <a:gd name="connsiteY3" fmla="*/ 1552753 h 1552753"/>
              <a:gd name="connsiteX4" fmla="*/ 0 w 3177152"/>
              <a:gd name="connsiteY4" fmla="*/ 560862 h 1552753"/>
              <a:gd name="connsiteX0" fmla="*/ 0 w 3425125"/>
              <a:gd name="connsiteY0" fmla="*/ 608506 h 1553903"/>
              <a:gd name="connsiteX1" fmla="*/ 1115878 w 3425125"/>
              <a:gd name="connsiteY1" fmla="*/ 4073 h 1553903"/>
              <a:gd name="connsiteX2" fmla="*/ 3425125 w 3425125"/>
              <a:gd name="connsiteY2" fmla="*/ 329538 h 1553903"/>
              <a:gd name="connsiteX3" fmla="*/ 3409626 w 3425125"/>
              <a:gd name="connsiteY3" fmla="*/ 1553903 h 1553903"/>
              <a:gd name="connsiteX4" fmla="*/ 0 w 3425125"/>
              <a:gd name="connsiteY4" fmla="*/ 608506 h 1553903"/>
              <a:gd name="connsiteX0" fmla="*/ 0 w 3425125"/>
              <a:gd name="connsiteY0" fmla="*/ 608506 h 1553903"/>
              <a:gd name="connsiteX1" fmla="*/ 1115878 w 3425125"/>
              <a:gd name="connsiteY1" fmla="*/ 4073 h 1553903"/>
              <a:gd name="connsiteX2" fmla="*/ 3425125 w 3425125"/>
              <a:gd name="connsiteY2" fmla="*/ 329538 h 1553903"/>
              <a:gd name="connsiteX3" fmla="*/ 3409626 w 3425125"/>
              <a:gd name="connsiteY3" fmla="*/ 1553903 h 1553903"/>
              <a:gd name="connsiteX4" fmla="*/ 0 w 3425125"/>
              <a:gd name="connsiteY4" fmla="*/ 608506 h 1553903"/>
              <a:gd name="connsiteX0" fmla="*/ 0 w 3425125"/>
              <a:gd name="connsiteY0" fmla="*/ 608506 h 1553903"/>
              <a:gd name="connsiteX1" fmla="*/ 501112 w 3425125"/>
              <a:gd name="connsiteY1" fmla="*/ 361583 h 1553903"/>
              <a:gd name="connsiteX2" fmla="*/ 1115878 w 3425125"/>
              <a:gd name="connsiteY2" fmla="*/ 4073 h 1553903"/>
              <a:gd name="connsiteX3" fmla="*/ 3425125 w 3425125"/>
              <a:gd name="connsiteY3" fmla="*/ 329538 h 1553903"/>
              <a:gd name="connsiteX4" fmla="*/ 3409626 w 3425125"/>
              <a:gd name="connsiteY4" fmla="*/ 1553903 h 1553903"/>
              <a:gd name="connsiteX5" fmla="*/ 0 w 3425125"/>
              <a:gd name="connsiteY5" fmla="*/ 608506 h 1553903"/>
              <a:gd name="connsiteX0" fmla="*/ 0 w 3425125"/>
              <a:gd name="connsiteY0" fmla="*/ 604454 h 1549851"/>
              <a:gd name="connsiteX1" fmla="*/ 51662 w 3425125"/>
              <a:gd name="connsiteY1" fmla="*/ 311036 h 1549851"/>
              <a:gd name="connsiteX2" fmla="*/ 1115878 w 3425125"/>
              <a:gd name="connsiteY2" fmla="*/ 21 h 1549851"/>
              <a:gd name="connsiteX3" fmla="*/ 3425125 w 3425125"/>
              <a:gd name="connsiteY3" fmla="*/ 325486 h 1549851"/>
              <a:gd name="connsiteX4" fmla="*/ 3409626 w 3425125"/>
              <a:gd name="connsiteY4" fmla="*/ 1549851 h 1549851"/>
              <a:gd name="connsiteX5" fmla="*/ 0 w 3425125"/>
              <a:gd name="connsiteY5" fmla="*/ 604454 h 1549851"/>
              <a:gd name="connsiteX0" fmla="*/ 0 w 3425125"/>
              <a:gd name="connsiteY0" fmla="*/ 604433 h 1549830"/>
              <a:gd name="connsiteX1" fmla="*/ 51662 w 3425125"/>
              <a:gd name="connsiteY1" fmla="*/ 311015 h 1549830"/>
              <a:gd name="connsiteX2" fmla="*/ 1115878 w 3425125"/>
              <a:gd name="connsiteY2" fmla="*/ 0 h 1549830"/>
              <a:gd name="connsiteX3" fmla="*/ 3425125 w 3425125"/>
              <a:gd name="connsiteY3" fmla="*/ 325465 h 1549830"/>
              <a:gd name="connsiteX4" fmla="*/ 3409626 w 3425125"/>
              <a:gd name="connsiteY4" fmla="*/ 1549830 h 1549830"/>
              <a:gd name="connsiteX5" fmla="*/ 0 w 3425125"/>
              <a:gd name="connsiteY5" fmla="*/ 604433 h 1549830"/>
              <a:gd name="connsiteX0" fmla="*/ 0 w 3378630"/>
              <a:gd name="connsiteY0" fmla="*/ 604433 h 1549830"/>
              <a:gd name="connsiteX1" fmla="*/ 5167 w 3378630"/>
              <a:gd name="connsiteY1" fmla="*/ 311015 h 1549830"/>
              <a:gd name="connsiteX2" fmla="*/ 1069383 w 3378630"/>
              <a:gd name="connsiteY2" fmla="*/ 0 h 1549830"/>
              <a:gd name="connsiteX3" fmla="*/ 3378630 w 3378630"/>
              <a:gd name="connsiteY3" fmla="*/ 325465 h 1549830"/>
              <a:gd name="connsiteX4" fmla="*/ 3363131 w 3378630"/>
              <a:gd name="connsiteY4" fmla="*/ 1549830 h 1549830"/>
              <a:gd name="connsiteX5" fmla="*/ 0 w 3378630"/>
              <a:gd name="connsiteY5" fmla="*/ 604433 h 1549830"/>
              <a:gd name="connsiteX0" fmla="*/ 0 w 3378630"/>
              <a:gd name="connsiteY0" fmla="*/ 604433 h 1549830"/>
              <a:gd name="connsiteX1" fmla="*/ 5167 w 3378630"/>
              <a:gd name="connsiteY1" fmla="*/ 311015 h 1549830"/>
              <a:gd name="connsiteX2" fmla="*/ 1069383 w 3378630"/>
              <a:gd name="connsiteY2" fmla="*/ 0 h 1549830"/>
              <a:gd name="connsiteX3" fmla="*/ 3378630 w 3378630"/>
              <a:gd name="connsiteY3" fmla="*/ 325465 h 1549830"/>
              <a:gd name="connsiteX4" fmla="*/ 3363131 w 3378630"/>
              <a:gd name="connsiteY4" fmla="*/ 1549830 h 1549830"/>
              <a:gd name="connsiteX5" fmla="*/ 0 w 3378630"/>
              <a:gd name="connsiteY5" fmla="*/ 604433 h 154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8630" h="1549830">
                <a:moveTo>
                  <a:pt x="0" y="604433"/>
                </a:moveTo>
                <a:cubicBezTo>
                  <a:pt x="1722" y="506627"/>
                  <a:pt x="3445" y="408821"/>
                  <a:pt x="5167" y="311015"/>
                </a:cubicBezTo>
                <a:lnTo>
                  <a:pt x="1069383" y="0"/>
                </a:lnTo>
                <a:lnTo>
                  <a:pt x="3378630" y="325465"/>
                </a:lnTo>
                <a:lnTo>
                  <a:pt x="3363131" y="1549830"/>
                </a:lnTo>
                <a:lnTo>
                  <a:pt x="0" y="604433"/>
                </a:lnTo>
                <a:close/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099650" y="5003370"/>
            <a:ext cx="2960176" cy="495946"/>
          </a:xfrm>
          <a:custGeom>
            <a:avLst/>
            <a:gdLst>
              <a:gd name="connsiteX0" fmla="*/ 0 w 2960176"/>
              <a:gd name="connsiteY0" fmla="*/ 247973 h 495946"/>
              <a:gd name="connsiteX1" fmla="*/ 960895 w 2960176"/>
              <a:gd name="connsiteY1" fmla="*/ 0 h 495946"/>
              <a:gd name="connsiteX2" fmla="*/ 2960176 w 2960176"/>
              <a:gd name="connsiteY2" fmla="*/ 108489 h 495946"/>
              <a:gd name="connsiteX3" fmla="*/ 2727701 w 2960176"/>
              <a:gd name="connsiteY3" fmla="*/ 495946 h 495946"/>
              <a:gd name="connsiteX4" fmla="*/ 0 w 2960176"/>
              <a:gd name="connsiteY4" fmla="*/ 247973 h 49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0176" h="495946">
                <a:moveTo>
                  <a:pt x="0" y="247973"/>
                </a:moveTo>
                <a:lnTo>
                  <a:pt x="960895" y="0"/>
                </a:lnTo>
                <a:lnTo>
                  <a:pt x="2960176" y="108489"/>
                </a:lnTo>
                <a:lnTo>
                  <a:pt x="2727701" y="495946"/>
                </a:lnTo>
                <a:lnTo>
                  <a:pt x="0" y="247973"/>
                </a:lnTo>
                <a:close/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863885" y="4826431"/>
            <a:ext cx="3378630" cy="1549830"/>
          </a:xfrm>
          <a:custGeom>
            <a:avLst/>
            <a:gdLst>
              <a:gd name="connsiteX0" fmla="*/ 0 w 2960176"/>
              <a:gd name="connsiteY0" fmla="*/ 247973 h 495946"/>
              <a:gd name="connsiteX1" fmla="*/ 960895 w 2960176"/>
              <a:gd name="connsiteY1" fmla="*/ 0 h 495946"/>
              <a:gd name="connsiteX2" fmla="*/ 2960176 w 2960176"/>
              <a:gd name="connsiteY2" fmla="*/ 108489 h 495946"/>
              <a:gd name="connsiteX3" fmla="*/ 2727701 w 2960176"/>
              <a:gd name="connsiteY3" fmla="*/ 495946 h 495946"/>
              <a:gd name="connsiteX4" fmla="*/ 0 w 2960176"/>
              <a:gd name="connsiteY4" fmla="*/ 247973 h 495946"/>
              <a:gd name="connsiteX0" fmla="*/ 0 w 3161653"/>
              <a:gd name="connsiteY0" fmla="*/ 247973 h 1239864"/>
              <a:gd name="connsiteX1" fmla="*/ 960895 w 3161653"/>
              <a:gd name="connsiteY1" fmla="*/ 0 h 1239864"/>
              <a:gd name="connsiteX2" fmla="*/ 2960176 w 3161653"/>
              <a:gd name="connsiteY2" fmla="*/ 108489 h 1239864"/>
              <a:gd name="connsiteX3" fmla="*/ 3161653 w 3161653"/>
              <a:gd name="connsiteY3" fmla="*/ 1239864 h 1239864"/>
              <a:gd name="connsiteX4" fmla="*/ 0 w 3161653"/>
              <a:gd name="connsiteY4" fmla="*/ 247973 h 1239864"/>
              <a:gd name="connsiteX0" fmla="*/ 0 w 3177152"/>
              <a:gd name="connsiteY0" fmla="*/ 262755 h 1254646"/>
              <a:gd name="connsiteX1" fmla="*/ 960895 w 3177152"/>
              <a:gd name="connsiteY1" fmla="*/ 14782 h 1254646"/>
              <a:gd name="connsiteX2" fmla="*/ 3177152 w 3177152"/>
              <a:gd name="connsiteY2" fmla="*/ 30281 h 1254646"/>
              <a:gd name="connsiteX3" fmla="*/ 3161653 w 3177152"/>
              <a:gd name="connsiteY3" fmla="*/ 1254646 h 1254646"/>
              <a:gd name="connsiteX4" fmla="*/ 0 w 3177152"/>
              <a:gd name="connsiteY4" fmla="*/ 262755 h 1254646"/>
              <a:gd name="connsiteX0" fmla="*/ 0 w 3177152"/>
              <a:gd name="connsiteY0" fmla="*/ 560862 h 1552753"/>
              <a:gd name="connsiteX1" fmla="*/ 867905 w 3177152"/>
              <a:gd name="connsiteY1" fmla="*/ 2923 h 1552753"/>
              <a:gd name="connsiteX2" fmla="*/ 3177152 w 3177152"/>
              <a:gd name="connsiteY2" fmla="*/ 328388 h 1552753"/>
              <a:gd name="connsiteX3" fmla="*/ 3161653 w 3177152"/>
              <a:gd name="connsiteY3" fmla="*/ 1552753 h 1552753"/>
              <a:gd name="connsiteX4" fmla="*/ 0 w 3177152"/>
              <a:gd name="connsiteY4" fmla="*/ 560862 h 1552753"/>
              <a:gd name="connsiteX0" fmla="*/ 0 w 3177152"/>
              <a:gd name="connsiteY0" fmla="*/ 560862 h 1552753"/>
              <a:gd name="connsiteX1" fmla="*/ 867905 w 3177152"/>
              <a:gd name="connsiteY1" fmla="*/ 2923 h 1552753"/>
              <a:gd name="connsiteX2" fmla="*/ 3177152 w 3177152"/>
              <a:gd name="connsiteY2" fmla="*/ 328388 h 1552753"/>
              <a:gd name="connsiteX3" fmla="*/ 3161653 w 3177152"/>
              <a:gd name="connsiteY3" fmla="*/ 1552753 h 1552753"/>
              <a:gd name="connsiteX4" fmla="*/ 0 w 3177152"/>
              <a:gd name="connsiteY4" fmla="*/ 560862 h 1552753"/>
              <a:gd name="connsiteX0" fmla="*/ 0 w 3425125"/>
              <a:gd name="connsiteY0" fmla="*/ 608506 h 1553903"/>
              <a:gd name="connsiteX1" fmla="*/ 1115878 w 3425125"/>
              <a:gd name="connsiteY1" fmla="*/ 4073 h 1553903"/>
              <a:gd name="connsiteX2" fmla="*/ 3425125 w 3425125"/>
              <a:gd name="connsiteY2" fmla="*/ 329538 h 1553903"/>
              <a:gd name="connsiteX3" fmla="*/ 3409626 w 3425125"/>
              <a:gd name="connsiteY3" fmla="*/ 1553903 h 1553903"/>
              <a:gd name="connsiteX4" fmla="*/ 0 w 3425125"/>
              <a:gd name="connsiteY4" fmla="*/ 608506 h 1553903"/>
              <a:gd name="connsiteX0" fmla="*/ 0 w 3425125"/>
              <a:gd name="connsiteY0" fmla="*/ 608506 h 1553903"/>
              <a:gd name="connsiteX1" fmla="*/ 1115878 w 3425125"/>
              <a:gd name="connsiteY1" fmla="*/ 4073 h 1553903"/>
              <a:gd name="connsiteX2" fmla="*/ 3425125 w 3425125"/>
              <a:gd name="connsiteY2" fmla="*/ 329538 h 1553903"/>
              <a:gd name="connsiteX3" fmla="*/ 3409626 w 3425125"/>
              <a:gd name="connsiteY3" fmla="*/ 1553903 h 1553903"/>
              <a:gd name="connsiteX4" fmla="*/ 0 w 3425125"/>
              <a:gd name="connsiteY4" fmla="*/ 608506 h 1553903"/>
              <a:gd name="connsiteX0" fmla="*/ 0 w 3425125"/>
              <a:gd name="connsiteY0" fmla="*/ 608506 h 1553903"/>
              <a:gd name="connsiteX1" fmla="*/ 501112 w 3425125"/>
              <a:gd name="connsiteY1" fmla="*/ 361583 h 1553903"/>
              <a:gd name="connsiteX2" fmla="*/ 1115878 w 3425125"/>
              <a:gd name="connsiteY2" fmla="*/ 4073 h 1553903"/>
              <a:gd name="connsiteX3" fmla="*/ 3425125 w 3425125"/>
              <a:gd name="connsiteY3" fmla="*/ 329538 h 1553903"/>
              <a:gd name="connsiteX4" fmla="*/ 3409626 w 3425125"/>
              <a:gd name="connsiteY4" fmla="*/ 1553903 h 1553903"/>
              <a:gd name="connsiteX5" fmla="*/ 0 w 3425125"/>
              <a:gd name="connsiteY5" fmla="*/ 608506 h 1553903"/>
              <a:gd name="connsiteX0" fmla="*/ 0 w 3425125"/>
              <a:gd name="connsiteY0" fmla="*/ 604454 h 1549851"/>
              <a:gd name="connsiteX1" fmla="*/ 51662 w 3425125"/>
              <a:gd name="connsiteY1" fmla="*/ 311036 h 1549851"/>
              <a:gd name="connsiteX2" fmla="*/ 1115878 w 3425125"/>
              <a:gd name="connsiteY2" fmla="*/ 21 h 1549851"/>
              <a:gd name="connsiteX3" fmla="*/ 3425125 w 3425125"/>
              <a:gd name="connsiteY3" fmla="*/ 325486 h 1549851"/>
              <a:gd name="connsiteX4" fmla="*/ 3409626 w 3425125"/>
              <a:gd name="connsiteY4" fmla="*/ 1549851 h 1549851"/>
              <a:gd name="connsiteX5" fmla="*/ 0 w 3425125"/>
              <a:gd name="connsiteY5" fmla="*/ 604454 h 1549851"/>
              <a:gd name="connsiteX0" fmla="*/ 0 w 3425125"/>
              <a:gd name="connsiteY0" fmla="*/ 604433 h 1549830"/>
              <a:gd name="connsiteX1" fmla="*/ 51662 w 3425125"/>
              <a:gd name="connsiteY1" fmla="*/ 311015 h 1549830"/>
              <a:gd name="connsiteX2" fmla="*/ 1115878 w 3425125"/>
              <a:gd name="connsiteY2" fmla="*/ 0 h 1549830"/>
              <a:gd name="connsiteX3" fmla="*/ 3425125 w 3425125"/>
              <a:gd name="connsiteY3" fmla="*/ 325465 h 1549830"/>
              <a:gd name="connsiteX4" fmla="*/ 3409626 w 3425125"/>
              <a:gd name="connsiteY4" fmla="*/ 1549830 h 1549830"/>
              <a:gd name="connsiteX5" fmla="*/ 0 w 3425125"/>
              <a:gd name="connsiteY5" fmla="*/ 604433 h 1549830"/>
              <a:gd name="connsiteX0" fmla="*/ 0 w 3378630"/>
              <a:gd name="connsiteY0" fmla="*/ 604433 h 1549830"/>
              <a:gd name="connsiteX1" fmla="*/ 5167 w 3378630"/>
              <a:gd name="connsiteY1" fmla="*/ 311015 h 1549830"/>
              <a:gd name="connsiteX2" fmla="*/ 1069383 w 3378630"/>
              <a:gd name="connsiteY2" fmla="*/ 0 h 1549830"/>
              <a:gd name="connsiteX3" fmla="*/ 3378630 w 3378630"/>
              <a:gd name="connsiteY3" fmla="*/ 325465 h 1549830"/>
              <a:gd name="connsiteX4" fmla="*/ 3363131 w 3378630"/>
              <a:gd name="connsiteY4" fmla="*/ 1549830 h 1549830"/>
              <a:gd name="connsiteX5" fmla="*/ 0 w 3378630"/>
              <a:gd name="connsiteY5" fmla="*/ 604433 h 1549830"/>
              <a:gd name="connsiteX0" fmla="*/ 0 w 3378630"/>
              <a:gd name="connsiteY0" fmla="*/ 604433 h 1549830"/>
              <a:gd name="connsiteX1" fmla="*/ 5167 w 3378630"/>
              <a:gd name="connsiteY1" fmla="*/ 311015 h 1549830"/>
              <a:gd name="connsiteX2" fmla="*/ 1069383 w 3378630"/>
              <a:gd name="connsiteY2" fmla="*/ 0 h 1549830"/>
              <a:gd name="connsiteX3" fmla="*/ 3378630 w 3378630"/>
              <a:gd name="connsiteY3" fmla="*/ 325465 h 1549830"/>
              <a:gd name="connsiteX4" fmla="*/ 3363131 w 3378630"/>
              <a:gd name="connsiteY4" fmla="*/ 1549830 h 1549830"/>
              <a:gd name="connsiteX5" fmla="*/ 0 w 3378630"/>
              <a:gd name="connsiteY5" fmla="*/ 604433 h 154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8630" h="1549830">
                <a:moveTo>
                  <a:pt x="0" y="604433"/>
                </a:moveTo>
                <a:cubicBezTo>
                  <a:pt x="1722" y="506627"/>
                  <a:pt x="3445" y="408821"/>
                  <a:pt x="5167" y="311015"/>
                </a:cubicBezTo>
                <a:lnTo>
                  <a:pt x="1069383" y="0"/>
                </a:lnTo>
                <a:lnTo>
                  <a:pt x="3378630" y="325465"/>
                </a:lnTo>
                <a:lnTo>
                  <a:pt x="3363131" y="1549830"/>
                </a:lnTo>
                <a:lnTo>
                  <a:pt x="0" y="604433"/>
                </a:lnTo>
                <a:close/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14766" y="5715000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Apparent shape depends strongly on viewpoint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1927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79"/>
    </mc:Choice>
    <mc:Fallback xmlns="">
      <p:transition spd="slow" advTm="43479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/>
              <a:t>Physical space needed for recognition</a:t>
            </a:r>
          </a:p>
        </p:txBody>
      </p: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1196021" y="1303753"/>
            <a:ext cx="6550356" cy="4918146"/>
            <a:chOff x="1679244" y="1477818"/>
            <a:chExt cx="4648200" cy="3489967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79244" y="1477818"/>
              <a:ext cx="4648200" cy="3489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24" name="Straight Connector 23"/>
            <p:cNvCxnSpPr/>
            <p:nvPr/>
          </p:nvCxnSpPr>
          <p:spPr bwMode="auto">
            <a:xfrm rot="16200000" flipH="1">
              <a:off x="737548" y="2585562"/>
              <a:ext cx="2286000" cy="152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 rot="5400000" flipH="1" flipV="1">
              <a:off x="1564944" y="3878118"/>
              <a:ext cx="533400" cy="3048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 flipV="1">
              <a:off x="1984044" y="3535218"/>
              <a:ext cx="3352800" cy="2286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 rot="5400000">
              <a:off x="4346244" y="2468418"/>
              <a:ext cx="2057400" cy="762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rot="10800000">
              <a:off x="5336844" y="3535218"/>
              <a:ext cx="990600" cy="533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>
              <a:off x="3175408" y="4188808"/>
              <a:ext cx="0" cy="63081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 rot="5400000">
              <a:off x="5243756" y="4281113"/>
              <a:ext cx="5334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 flipV="1">
              <a:off x="3175408" y="4548608"/>
              <a:ext cx="2334254" cy="28201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 flipH="1" flipV="1">
              <a:off x="2969747" y="3763818"/>
              <a:ext cx="205661" cy="10668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>
              <a:off x="2969746" y="3350409"/>
              <a:ext cx="0" cy="43540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8" name="Freeform 37"/>
            <p:cNvSpPr/>
            <p:nvPr/>
          </p:nvSpPr>
          <p:spPr bwMode="auto">
            <a:xfrm>
              <a:off x="2994459" y="3328415"/>
              <a:ext cx="2527088" cy="870807"/>
            </a:xfrm>
            <a:custGeom>
              <a:avLst/>
              <a:gdLst>
                <a:gd name="connsiteX0" fmla="*/ 0 w 2593074"/>
                <a:gd name="connsiteY0" fmla="*/ 54591 h 859809"/>
                <a:gd name="connsiteX1" fmla="*/ 341194 w 2593074"/>
                <a:gd name="connsiteY1" fmla="*/ 859809 h 859809"/>
                <a:gd name="connsiteX2" fmla="*/ 2593074 w 2593074"/>
                <a:gd name="connsiteY2" fmla="*/ 682388 h 859809"/>
                <a:gd name="connsiteX3" fmla="*/ 1473958 w 2593074"/>
                <a:gd name="connsiteY3" fmla="*/ 0 h 859809"/>
                <a:gd name="connsiteX4" fmla="*/ 0 w 2593074"/>
                <a:gd name="connsiteY4" fmla="*/ 54591 h 859809"/>
                <a:gd name="connsiteX0" fmla="*/ 0 w 2593074"/>
                <a:gd name="connsiteY0" fmla="*/ 54591 h 859809"/>
                <a:gd name="connsiteX1" fmla="*/ 341194 w 2593074"/>
                <a:gd name="connsiteY1" fmla="*/ 859809 h 859809"/>
                <a:gd name="connsiteX2" fmla="*/ 2593074 w 2593074"/>
                <a:gd name="connsiteY2" fmla="*/ 682388 h 859809"/>
                <a:gd name="connsiteX3" fmla="*/ 1473958 w 2593074"/>
                <a:gd name="connsiteY3" fmla="*/ 0 h 859809"/>
                <a:gd name="connsiteX4" fmla="*/ 0 w 2593074"/>
                <a:gd name="connsiteY4" fmla="*/ 54591 h 859809"/>
                <a:gd name="connsiteX0" fmla="*/ 0 w 2472098"/>
                <a:gd name="connsiteY0" fmla="*/ 32595 h 859809"/>
                <a:gd name="connsiteX1" fmla="*/ 220218 w 2472098"/>
                <a:gd name="connsiteY1" fmla="*/ 859809 h 859809"/>
                <a:gd name="connsiteX2" fmla="*/ 2472098 w 2472098"/>
                <a:gd name="connsiteY2" fmla="*/ 682388 h 859809"/>
                <a:gd name="connsiteX3" fmla="*/ 1352982 w 2472098"/>
                <a:gd name="connsiteY3" fmla="*/ 0 h 859809"/>
                <a:gd name="connsiteX4" fmla="*/ 0 w 2472098"/>
                <a:gd name="connsiteY4" fmla="*/ 32595 h 859809"/>
                <a:gd name="connsiteX0" fmla="*/ 0 w 2472098"/>
                <a:gd name="connsiteY0" fmla="*/ 32595 h 826816"/>
                <a:gd name="connsiteX1" fmla="*/ 231216 w 2472098"/>
                <a:gd name="connsiteY1" fmla="*/ 826816 h 826816"/>
                <a:gd name="connsiteX2" fmla="*/ 2472098 w 2472098"/>
                <a:gd name="connsiteY2" fmla="*/ 682388 h 826816"/>
                <a:gd name="connsiteX3" fmla="*/ 1352982 w 2472098"/>
                <a:gd name="connsiteY3" fmla="*/ 0 h 826816"/>
                <a:gd name="connsiteX4" fmla="*/ 0 w 2472098"/>
                <a:gd name="connsiteY4" fmla="*/ 32595 h 826816"/>
                <a:gd name="connsiteX0" fmla="*/ 0 w 2472098"/>
                <a:gd name="connsiteY0" fmla="*/ 32595 h 837814"/>
                <a:gd name="connsiteX1" fmla="*/ 187224 w 2472098"/>
                <a:gd name="connsiteY1" fmla="*/ 837814 h 837814"/>
                <a:gd name="connsiteX2" fmla="*/ 2472098 w 2472098"/>
                <a:gd name="connsiteY2" fmla="*/ 682388 h 837814"/>
                <a:gd name="connsiteX3" fmla="*/ 1352982 w 2472098"/>
                <a:gd name="connsiteY3" fmla="*/ 0 h 837814"/>
                <a:gd name="connsiteX4" fmla="*/ 0 w 2472098"/>
                <a:gd name="connsiteY4" fmla="*/ 32595 h 837814"/>
                <a:gd name="connsiteX0" fmla="*/ 0 w 2527087"/>
                <a:gd name="connsiteY0" fmla="*/ 43593 h 837814"/>
                <a:gd name="connsiteX1" fmla="*/ 242213 w 2527087"/>
                <a:gd name="connsiteY1" fmla="*/ 837814 h 837814"/>
                <a:gd name="connsiteX2" fmla="*/ 2527087 w 2527087"/>
                <a:gd name="connsiteY2" fmla="*/ 682388 h 837814"/>
                <a:gd name="connsiteX3" fmla="*/ 1407971 w 2527087"/>
                <a:gd name="connsiteY3" fmla="*/ 0 h 837814"/>
                <a:gd name="connsiteX4" fmla="*/ 0 w 2527087"/>
                <a:gd name="connsiteY4" fmla="*/ 43593 h 837814"/>
                <a:gd name="connsiteX0" fmla="*/ 0 w 2527087"/>
                <a:gd name="connsiteY0" fmla="*/ 43593 h 826816"/>
                <a:gd name="connsiteX1" fmla="*/ 187224 w 2527087"/>
                <a:gd name="connsiteY1" fmla="*/ 826816 h 826816"/>
                <a:gd name="connsiteX2" fmla="*/ 2527087 w 2527087"/>
                <a:gd name="connsiteY2" fmla="*/ 682388 h 826816"/>
                <a:gd name="connsiteX3" fmla="*/ 1407971 w 2527087"/>
                <a:gd name="connsiteY3" fmla="*/ 0 h 826816"/>
                <a:gd name="connsiteX4" fmla="*/ 0 w 2527087"/>
                <a:gd name="connsiteY4" fmla="*/ 43593 h 826816"/>
                <a:gd name="connsiteX0" fmla="*/ 0 w 2549083"/>
                <a:gd name="connsiteY0" fmla="*/ 43593 h 826816"/>
                <a:gd name="connsiteX1" fmla="*/ 209220 w 2549083"/>
                <a:gd name="connsiteY1" fmla="*/ 826816 h 826816"/>
                <a:gd name="connsiteX2" fmla="*/ 2549083 w 2549083"/>
                <a:gd name="connsiteY2" fmla="*/ 682388 h 826816"/>
                <a:gd name="connsiteX3" fmla="*/ 1429967 w 2549083"/>
                <a:gd name="connsiteY3" fmla="*/ 0 h 826816"/>
                <a:gd name="connsiteX4" fmla="*/ 0 w 2549083"/>
                <a:gd name="connsiteY4" fmla="*/ 43593 h 826816"/>
                <a:gd name="connsiteX0" fmla="*/ 0 w 2549083"/>
                <a:gd name="connsiteY0" fmla="*/ 43593 h 793823"/>
                <a:gd name="connsiteX1" fmla="*/ 253211 w 2549083"/>
                <a:gd name="connsiteY1" fmla="*/ 793823 h 793823"/>
                <a:gd name="connsiteX2" fmla="*/ 2549083 w 2549083"/>
                <a:gd name="connsiteY2" fmla="*/ 682388 h 793823"/>
                <a:gd name="connsiteX3" fmla="*/ 1429967 w 2549083"/>
                <a:gd name="connsiteY3" fmla="*/ 0 h 793823"/>
                <a:gd name="connsiteX4" fmla="*/ 0 w 2549083"/>
                <a:gd name="connsiteY4" fmla="*/ 43593 h 793823"/>
                <a:gd name="connsiteX0" fmla="*/ 0 w 2527088"/>
                <a:gd name="connsiteY0" fmla="*/ 43593 h 793823"/>
                <a:gd name="connsiteX1" fmla="*/ 231216 w 2527088"/>
                <a:gd name="connsiteY1" fmla="*/ 793823 h 793823"/>
                <a:gd name="connsiteX2" fmla="*/ 2527088 w 2527088"/>
                <a:gd name="connsiteY2" fmla="*/ 682388 h 793823"/>
                <a:gd name="connsiteX3" fmla="*/ 1407972 w 2527088"/>
                <a:gd name="connsiteY3" fmla="*/ 0 h 793823"/>
                <a:gd name="connsiteX4" fmla="*/ 0 w 2527088"/>
                <a:gd name="connsiteY4" fmla="*/ 43593 h 793823"/>
                <a:gd name="connsiteX0" fmla="*/ 0 w 2527088"/>
                <a:gd name="connsiteY0" fmla="*/ 43593 h 870807"/>
                <a:gd name="connsiteX1" fmla="*/ 187225 w 2527088"/>
                <a:gd name="connsiteY1" fmla="*/ 870807 h 870807"/>
                <a:gd name="connsiteX2" fmla="*/ 2527088 w 2527088"/>
                <a:gd name="connsiteY2" fmla="*/ 682388 h 870807"/>
                <a:gd name="connsiteX3" fmla="*/ 1407972 w 2527088"/>
                <a:gd name="connsiteY3" fmla="*/ 0 h 870807"/>
                <a:gd name="connsiteX4" fmla="*/ 0 w 2527088"/>
                <a:gd name="connsiteY4" fmla="*/ 43593 h 87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7088" h="870807">
                  <a:moveTo>
                    <a:pt x="0" y="43593"/>
                  </a:moveTo>
                  <a:lnTo>
                    <a:pt x="187225" y="870807"/>
                  </a:lnTo>
                  <a:lnTo>
                    <a:pt x="2527088" y="682388"/>
                  </a:lnTo>
                  <a:lnTo>
                    <a:pt x="1407972" y="0"/>
                  </a:lnTo>
                  <a:lnTo>
                    <a:pt x="0" y="43593"/>
                  </a:lnTo>
                  <a:close/>
                </a:path>
              </a:pathLst>
            </a:custGeom>
            <a:solidFill>
              <a:schemeClr val="accent1">
                <a:alpha val="58000"/>
              </a:schemeClr>
            </a:solidFill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181248" name="Straight Connector 181247"/>
          <p:cNvCxnSpPr/>
          <p:nvPr/>
        </p:nvCxnSpPr>
        <p:spPr>
          <a:xfrm flipV="1">
            <a:off x="1196021" y="2514600"/>
            <a:ext cx="1623379" cy="2762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 flipV="1">
            <a:off x="2819400" y="2514600"/>
            <a:ext cx="475564" cy="25612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 flipV="1">
            <a:off x="2819400" y="2514600"/>
            <a:ext cx="4926978" cy="2420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38" idx="2"/>
          </p:cNvCxnSpPr>
          <p:nvPr/>
        </p:nvCxnSpPr>
        <p:spPr>
          <a:xfrm flipH="1" flipV="1">
            <a:off x="2819400" y="2514600"/>
            <a:ext cx="3791288" cy="23586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8843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56"/>
    </mc:Choice>
    <mc:Fallback xmlns="">
      <p:transition spd="slow" advTm="26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i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130" y="1501380"/>
            <a:ext cx="5999375" cy="3984660"/>
          </a:xfrm>
          <a:prstGeom prst="rect">
            <a:avLst/>
          </a:prstGeom>
        </p:spPr>
      </p:pic>
      <p:pic>
        <p:nvPicPr>
          <p:cNvPr id="5" name="Picture 4" descr="buddha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95" y="2425127"/>
            <a:ext cx="2121157" cy="271669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6106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Physical space needed to predict </a:t>
            </a:r>
            <a:r>
              <a:rPr lang="en-US" dirty="0" smtClean="0"/>
              <a:t>appearance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957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89"/>
    </mc:Choice>
    <mc:Fallback xmlns="">
      <p:transition spd="slow" advTm="28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06358E-6 C 0.13611 -0.06335 0.27361 -0.12624 0.39219 -0.1156 C 0.51111 -0.10474 0.64705 0.03399 0.71198 0.06821 " pathEditMode="fixed" rAng="0" ptsTypes="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90" y="-29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6106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Physical space needed to predict </a:t>
            </a:r>
            <a:r>
              <a:rPr lang="en-US" dirty="0" smtClean="0"/>
              <a:t>appearance</a:t>
            </a:r>
            <a:endParaRPr lang="en-US" dirty="0"/>
          </a:p>
        </p:txBody>
      </p:sp>
      <p:pic>
        <p:nvPicPr>
          <p:cNvPr id="4" name="Picture 3" descr="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487" y="1524000"/>
            <a:ext cx="5965861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03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17"/>
    </mc:Choice>
    <mc:Fallback xmlns="">
      <p:transition spd="slow" advTm="17317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800" dirty="0" smtClean="0"/>
          </a:p>
          <a:p>
            <a:r>
              <a:rPr lang="en-US" dirty="0" smtClean="0"/>
              <a:t>How to represent the physical space?</a:t>
            </a:r>
          </a:p>
          <a:p>
            <a:pPr lvl="1"/>
            <a:r>
              <a:rPr lang="en-US" i="1" dirty="0" smtClean="0"/>
              <a:t>Requires seeing beyond the visible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How to estimate the physical space?</a:t>
            </a:r>
          </a:p>
          <a:p>
            <a:pPr lvl="1"/>
            <a:r>
              <a:rPr lang="en-US" dirty="0" smtClean="0"/>
              <a:t>Requires simplified models</a:t>
            </a:r>
          </a:p>
          <a:p>
            <a:pPr lvl="1"/>
            <a:r>
              <a:rPr lang="en-US" dirty="0" smtClean="0"/>
              <a:t>Requires learning from examples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26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025"/>
    </mc:Choice>
    <mc:Fallback xmlns="">
      <p:transition spd="slow" advTm="144025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Context provides clues for function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What is this?</a:t>
            </a:r>
          </a:p>
        </p:txBody>
      </p:sp>
      <p:grpSp>
        <p:nvGrpSpPr>
          <p:cNvPr id="13316" name="Group 13"/>
          <p:cNvGrpSpPr>
            <a:grpSpLocks/>
          </p:cNvGrpSpPr>
          <p:nvPr/>
        </p:nvGrpSpPr>
        <p:grpSpPr bwMode="auto">
          <a:xfrm>
            <a:off x="3810000" y="2286000"/>
            <a:ext cx="2514600" cy="1828800"/>
            <a:chOff x="2400" y="1440"/>
            <a:chExt cx="1584" cy="1152"/>
          </a:xfrm>
        </p:grpSpPr>
        <p:pic>
          <p:nvPicPr>
            <p:cNvPr id="13318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1536"/>
              <a:ext cx="1013" cy="1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19" name="Rectangle 6"/>
            <p:cNvSpPr>
              <a:spLocks noChangeArrowheads="1"/>
            </p:cNvSpPr>
            <p:nvPr/>
          </p:nvSpPr>
          <p:spPr bwMode="auto">
            <a:xfrm>
              <a:off x="2736" y="1992"/>
              <a:ext cx="246" cy="1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0" name="Rectangle 7"/>
            <p:cNvSpPr>
              <a:spLocks noChangeArrowheads="1"/>
            </p:cNvSpPr>
            <p:nvPr/>
          </p:nvSpPr>
          <p:spPr bwMode="auto">
            <a:xfrm>
              <a:off x="2976" y="2118"/>
              <a:ext cx="288" cy="54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1" name="Rectangle 8"/>
            <p:cNvSpPr>
              <a:spLocks noChangeArrowheads="1"/>
            </p:cNvSpPr>
            <p:nvPr/>
          </p:nvSpPr>
          <p:spPr bwMode="auto">
            <a:xfrm>
              <a:off x="2400" y="1536"/>
              <a:ext cx="480" cy="1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2" name="Rectangle 9"/>
            <p:cNvSpPr>
              <a:spLocks noChangeArrowheads="1"/>
            </p:cNvSpPr>
            <p:nvPr/>
          </p:nvSpPr>
          <p:spPr bwMode="auto">
            <a:xfrm>
              <a:off x="2736" y="1440"/>
              <a:ext cx="1152" cy="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3" name="Rectangle 10"/>
            <p:cNvSpPr>
              <a:spLocks noChangeArrowheads="1"/>
            </p:cNvSpPr>
            <p:nvPr/>
          </p:nvSpPr>
          <p:spPr bwMode="auto">
            <a:xfrm>
              <a:off x="2832" y="2112"/>
              <a:ext cx="1152" cy="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4" name="Rectangle 11"/>
            <p:cNvSpPr>
              <a:spLocks noChangeArrowheads="1"/>
            </p:cNvSpPr>
            <p:nvPr/>
          </p:nvSpPr>
          <p:spPr bwMode="auto">
            <a:xfrm>
              <a:off x="3264" y="1632"/>
              <a:ext cx="480" cy="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317" name="TextBox 11"/>
          <p:cNvSpPr txBox="1">
            <a:spLocks noChangeArrowheads="1"/>
          </p:cNvSpPr>
          <p:nvPr/>
        </p:nvSpPr>
        <p:spPr bwMode="auto">
          <a:xfrm>
            <a:off x="0" y="6488113"/>
            <a:ext cx="4130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These examples from Antonio Torralba</a:t>
            </a:r>
          </a:p>
        </p:txBody>
      </p:sp>
    </p:spTree>
    <p:extLst>
      <p:ext uri="{BB962C8B-B14F-4D97-AF65-F5344CB8AC3E}">
        <p14:creationId xmlns:p14="http://schemas.microsoft.com/office/powerpoint/2010/main" val="33034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Hoiem\AppData\Local\Temp\wz7560\groundtruth\Images\00000000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258" y="4188483"/>
            <a:ext cx="3352800" cy="251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Box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Room is an oriented 3D box</a:t>
            </a:r>
          </a:p>
          <a:p>
            <a:pPr lvl="1"/>
            <a:r>
              <a:rPr lang="en-US" dirty="0" smtClean="0"/>
              <a:t>Three vanishing points specify orientation</a:t>
            </a:r>
          </a:p>
          <a:p>
            <a:pPr lvl="1"/>
            <a:r>
              <a:rPr lang="en-US" dirty="0" smtClean="0"/>
              <a:t>Two pairs of sampled rays specify position/size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4863538" y="4960812"/>
            <a:ext cx="0" cy="61993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3683258" y="5560083"/>
            <a:ext cx="1180280" cy="762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3671634" y="4656011"/>
            <a:ext cx="1191904" cy="30480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6047584" y="4368838"/>
            <a:ext cx="986726" cy="48431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H="1" flipV="1">
            <a:off x="6033834" y="5578160"/>
            <a:ext cx="1002224" cy="89632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6048324" y="4841988"/>
            <a:ext cx="0" cy="73875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V="1">
            <a:off x="4853206" y="4841988"/>
            <a:ext cx="1208868" cy="11882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4853206" y="5578160"/>
            <a:ext cx="120886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>
          <a:xfrm flipH="1">
            <a:off x="5500434" y="4696508"/>
            <a:ext cx="863858" cy="459483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514184" y="5149116"/>
            <a:ext cx="761997" cy="60960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4433634" y="5149116"/>
            <a:ext cx="1066800" cy="677811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433634" y="4841988"/>
            <a:ext cx="1078302" cy="317686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5457640" y="5102883"/>
            <a:ext cx="118994" cy="108484"/>
          </a:xfrm>
          <a:prstGeom prst="ellipse">
            <a:avLst/>
          </a:prstGeom>
          <a:solidFill>
            <a:srgbClr val="FF7979">
              <a:alpha val="69804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 flipV="1">
            <a:off x="4863538" y="2862087"/>
            <a:ext cx="51748" cy="2098726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 flipV="1">
            <a:off x="5977980" y="2862087"/>
            <a:ext cx="50737" cy="2476488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381000" y="4893192"/>
            <a:ext cx="5067686" cy="445383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 flipV="1">
            <a:off x="381000" y="5503519"/>
            <a:ext cx="5220086" cy="72063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Oval 74"/>
          <p:cNvSpPr/>
          <p:nvPr/>
        </p:nvSpPr>
        <p:spPr>
          <a:xfrm>
            <a:off x="5367406" y="2558516"/>
            <a:ext cx="118994" cy="108484"/>
          </a:xfrm>
          <a:prstGeom prst="ellipse">
            <a:avLst/>
          </a:prstGeom>
          <a:solidFill>
            <a:srgbClr val="FF7979">
              <a:alpha val="69804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262006" y="5363160"/>
            <a:ext cx="118994" cy="108484"/>
          </a:xfrm>
          <a:prstGeom prst="ellipse">
            <a:avLst/>
          </a:prstGeom>
          <a:solidFill>
            <a:srgbClr val="FF7979">
              <a:alpha val="69804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5484392" y="0"/>
            <a:ext cx="368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Hedau Hoiem Forsyth, ICCV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45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71"/>
    </mc:Choice>
    <mc:Fallback xmlns="">
      <p:transition spd="slow" advTm="15171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Hoiem\AppData\Local\Temp\wz7560\groundtruth\Images\00000000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258" y="4188483"/>
            <a:ext cx="3352800" cy="251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Box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Room is an oriented 3D box</a:t>
            </a:r>
          </a:p>
          <a:p>
            <a:pPr lvl="1"/>
            <a:r>
              <a:rPr lang="en-US" dirty="0" smtClean="0"/>
              <a:t>Three vanishing points (VPs) specify orientation</a:t>
            </a:r>
          </a:p>
          <a:p>
            <a:pPr lvl="1"/>
            <a:r>
              <a:rPr lang="en-US" dirty="0" smtClean="0"/>
              <a:t>Two pairs of sampled rays specify position/size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 flipH="1">
            <a:off x="4277532" y="4673639"/>
            <a:ext cx="73078" cy="125717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3683258" y="5930817"/>
            <a:ext cx="594274" cy="39126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3683258" y="4188483"/>
            <a:ext cx="693722" cy="4851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6355765" y="4188483"/>
            <a:ext cx="349835" cy="18035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H="1" flipV="1">
            <a:off x="6415030" y="6141204"/>
            <a:ext cx="621028" cy="56439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6359750" y="4352559"/>
            <a:ext cx="55279" cy="178864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V="1">
            <a:off x="4392478" y="4368838"/>
            <a:ext cx="2022551" cy="30270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4277532" y="5930817"/>
            <a:ext cx="2137497" cy="21038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Oval 60"/>
          <p:cNvSpPr/>
          <p:nvPr/>
        </p:nvSpPr>
        <p:spPr>
          <a:xfrm>
            <a:off x="5457640" y="5102883"/>
            <a:ext cx="118994" cy="108484"/>
          </a:xfrm>
          <a:prstGeom prst="ellipse">
            <a:avLst/>
          </a:prstGeom>
          <a:solidFill>
            <a:srgbClr val="FF7979">
              <a:alpha val="69804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5367406" y="2558516"/>
            <a:ext cx="118994" cy="108484"/>
          </a:xfrm>
          <a:prstGeom prst="ellipse">
            <a:avLst/>
          </a:prstGeom>
          <a:solidFill>
            <a:srgbClr val="FF7979">
              <a:alpha val="69804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262006" y="5363160"/>
            <a:ext cx="118994" cy="108484"/>
          </a:xfrm>
          <a:prstGeom prst="ellipse">
            <a:avLst/>
          </a:prstGeom>
          <a:solidFill>
            <a:srgbClr val="FF7979">
              <a:alpha val="69804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Connector 79"/>
          <p:cNvCxnSpPr/>
          <p:nvPr/>
        </p:nvCxnSpPr>
        <p:spPr>
          <a:xfrm flipH="1">
            <a:off x="381001" y="4038600"/>
            <a:ext cx="8153399" cy="1232179"/>
          </a:xfrm>
          <a:prstGeom prst="line">
            <a:avLst/>
          </a:prstGeom>
          <a:ln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 flipV="1">
            <a:off x="402956" y="5539551"/>
            <a:ext cx="7979044" cy="782532"/>
          </a:xfrm>
          <a:prstGeom prst="line">
            <a:avLst/>
          </a:prstGeom>
          <a:ln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4267586" y="2774974"/>
            <a:ext cx="166048" cy="3699509"/>
          </a:xfrm>
          <a:prstGeom prst="line">
            <a:avLst/>
          </a:prstGeom>
          <a:ln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 flipV="1">
            <a:off x="6276181" y="2862087"/>
            <a:ext cx="138848" cy="3843513"/>
          </a:xfrm>
          <a:prstGeom prst="line">
            <a:avLst/>
          </a:prstGeom>
          <a:ln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21970" y="3570774"/>
            <a:ext cx="3423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Another box consistent with the same vanishing points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7577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"/>
    </mc:Choice>
    <mc:Fallback xmlns="">
      <p:transition spd="slow" advTm="669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Cues for Box Layout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3962400" cy="5715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Straight edges</a:t>
            </a:r>
          </a:p>
          <a:p>
            <a:pPr lvl="1"/>
            <a:r>
              <a:rPr lang="en-US" sz="2400" dirty="0" smtClean="0"/>
              <a:t>Edges on floor/wall surfaces are usually oriented towards VPs</a:t>
            </a:r>
          </a:p>
          <a:p>
            <a:pPr lvl="1"/>
            <a:r>
              <a:rPr lang="en-US" sz="2400" dirty="0" smtClean="0"/>
              <a:t>Edges on objects might mislead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800" dirty="0" smtClean="0"/>
              <a:t>Appearance of visible surfaces</a:t>
            </a:r>
          </a:p>
          <a:p>
            <a:pPr lvl="1"/>
            <a:r>
              <a:rPr lang="en-US" sz="2400" dirty="0" smtClean="0"/>
              <a:t>Floor, wall, ceiling, object labels should be consistent with box</a:t>
            </a:r>
            <a:endParaRPr lang="en-US" sz="2400" dirty="0"/>
          </a:p>
        </p:txBody>
      </p:sp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928" y="905119"/>
            <a:ext cx="3867767" cy="290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33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345" y="3840996"/>
            <a:ext cx="3870350" cy="294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58653" y="4831574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left wall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10400" y="4831574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right wall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57800" y="5353306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floor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15200" y="5353306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objects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40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796"/>
    </mc:Choice>
    <mc:Fallback xmlns="">
      <p:transition spd="slow" advTm="173796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Box Layout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914400"/>
            <a:ext cx="6096000" cy="596220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Detect edges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Estimate 3 orthogonal vanishing points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Apply region classifier to label pixels with visible surfaces</a:t>
            </a:r>
          </a:p>
          <a:p>
            <a:pPr marL="914400" lvl="1" indent="-514350"/>
            <a:r>
              <a:rPr lang="en-US" sz="2400" dirty="0" smtClean="0"/>
              <a:t>Boosted decision trees on region based on color, texture, edges, position</a:t>
            </a:r>
          </a:p>
          <a:p>
            <a:pPr marL="514350" indent="-514350">
              <a:buFont typeface="+mj-lt"/>
              <a:buAutoNum type="arabicPeriod"/>
            </a:pPr>
            <a:endParaRPr lang="en-US" sz="1600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Generate </a:t>
            </a:r>
            <a:r>
              <a:rPr lang="en-US" dirty="0"/>
              <a:t>box candidates by sampling pairs of rays from </a:t>
            </a:r>
            <a:r>
              <a:rPr lang="en-US" dirty="0" smtClean="0"/>
              <a:t>VPs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Score each box based on edges and pixel labels</a:t>
            </a:r>
          </a:p>
          <a:p>
            <a:pPr marL="914400" lvl="1" indent="-514350"/>
            <a:r>
              <a:rPr lang="en-US" sz="2400" dirty="0" smtClean="0"/>
              <a:t>Learn score via structured learning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sz="1600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Jointly refine box layout and pixel labels to get final estimate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7" y="862500"/>
            <a:ext cx="2362200" cy="1774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4"/>
          <a:srcRect t="50000"/>
          <a:stretch/>
        </p:blipFill>
        <p:spPr bwMode="auto">
          <a:xfrm>
            <a:off x="67805" y="3988889"/>
            <a:ext cx="2362200" cy="901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67806" y="2895600"/>
            <a:ext cx="2345410" cy="89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303" y="5136396"/>
            <a:ext cx="2317642" cy="174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Down Arrow 7"/>
          <p:cNvSpPr/>
          <p:nvPr/>
        </p:nvSpPr>
        <p:spPr>
          <a:xfrm>
            <a:off x="1066800" y="2636628"/>
            <a:ext cx="304800" cy="2124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37094" y="3626604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+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1074226" y="4906173"/>
            <a:ext cx="304800" cy="2124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483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780"/>
    </mc:Choice>
    <mc:Fallback xmlns="">
      <p:transition spd="slow" advTm="105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Dataset: 308 indoor images</a:t>
            </a:r>
          </a:p>
          <a:p>
            <a:pPr lvl="1"/>
            <a:r>
              <a:rPr lang="en-US" dirty="0" smtClean="0"/>
              <a:t>Train with 204 images, test with 104 images</a:t>
            </a:r>
            <a:endParaRPr lang="en-US" dirty="0"/>
          </a:p>
        </p:txBody>
      </p:sp>
      <p:pic>
        <p:nvPicPr>
          <p:cNvPr id="184322" name="Picture 2" descr="C:\Users\Hoiem\AppData\Local\Temp\wz512f\groundtruth\Images\0000000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7" y="2185593"/>
            <a:ext cx="2923153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3" name="Picture 3" descr="C:\Users\Hoiem\AppData\Local\Temp\wz6aa7\groundtruth\Images\00000000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193473"/>
            <a:ext cx="3278672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4" name="Picture 4" descr="C:\Users\Hoiem\AppData\Local\Temp\wz87a9\groundtruth\Images\1_furnitu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9" y="4521991"/>
            <a:ext cx="292608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5" name="Picture 5" descr="C:\Users\Hoiem\AppData\Local\Temp\wzb3b8\groundtruth\Images\00000000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957" y="2193473"/>
            <a:ext cx="2237422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9" name="Picture 9" descr="C:\Users\Hoiem\AppData\Local\Temp\wz827b\groundtruth\Images\img_022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031" y="4538033"/>
            <a:ext cx="2923154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30" name="Picture 10" descr="C:\Users\Hoiem\AppData\Local\Temp\wzd6b2\groundtruth\Images\indoor_003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926" y="4509458"/>
            <a:ext cx="292608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4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12"/>
    </mc:Choice>
    <mc:Fallback xmlns="">
      <p:transition spd="slow" advTm="51612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</a:t>
            </a:r>
          </a:p>
        </p:txBody>
      </p:sp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26" y="1323975"/>
            <a:ext cx="2781300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763" y="1362075"/>
            <a:ext cx="2752725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838" y="1323973"/>
            <a:ext cx="2752725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71" y="4163973"/>
            <a:ext cx="2762250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763" y="4163972"/>
            <a:ext cx="2762250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901" y="4163972"/>
            <a:ext cx="275272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" y="3348790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Detected Edges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11817" y="3368843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Labels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890772" y="334496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Box Layout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82316" y="6197992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Detected Edges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679733" y="6218045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Labels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58688" y="619416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Box Layout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94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05"/>
    </mc:Choice>
    <mc:Fallback xmlns="">
      <p:transition spd="slow" advTm="45505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3348790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Detected Edges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11817" y="3368843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Labels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890772" y="334496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Box Layout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82316" y="6197992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Detected Edges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679733" y="6218045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Labels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58688" y="619416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Box Layout</a:t>
            </a:r>
            <a:endParaRPr lang="en-US" dirty="0"/>
          </a:p>
        </p:txBody>
      </p:sp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86" y="1533090"/>
            <a:ext cx="2743200" cy="1836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63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224" y="1533090"/>
            <a:ext cx="2743200" cy="181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63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502" y="1531661"/>
            <a:ext cx="2743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63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86" y="4168529"/>
            <a:ext cx="2743199" cy="2049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63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539" y="4168529"/>
            <a:ext cx="2726818" cy="202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63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313" y="4138165"/>
            <a:ext cx="2731576" cy="2052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48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91"/>
    </mc:Choice>
    <mc:Fallback xmlns="">
      <p:transition spd="slow" advTm="75091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3276599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Joint reasoning of surface label / box layout helps</a:t>
            </a:r>
          </a:p>
          <a:p>
            <a:pPr lvl="1"/>
            <a:r>
              <a:rPr lang="en-US" dirty="0" smtClean="0"/>
              <a:t>Pixel error: 26.5% </a:t>
            </a:r>
            <a:r>
              <a:rPr lang="en-US" dirty="0" smtClean="0">
                <a:sym typeface="Wingdings" pitchFamily="2" charset="2"/>
              </a:rPr>
              <a:t> 21.2%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Corner error: 7.4%  6.3%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Similar performance for cluttered and uncluttered rooms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84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82"/>
    </mc:Choice>
    <mc:Fallback xmlns="">
      <p:transition spd="slow" advTm="64182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Mini-Conclusions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3837"/>
            <a:ext cx="8229600" cy="513556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Can fit a 3D box to the rooms boundaries from one image</a:t>
            </a:r>
          </a:p>
          <a:p>
            <a:pPr lvl="1"/>
            <a:r>
              <a:rPr lang="en-US" dirty="0" smtClean="0"/>
              <a:t>Robust to occluding objects</a:t>
            </a:r>
          </a:p>
          <a:p>
            <a:pPr lvl="1"/>
            <a:r>
              <a:rPr lang="en-US" dirty="0" smtClean="0"/>
              <a:t>Decent accuracy, but still much room for improvement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161691"/>
            <a:ext cx="3429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705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29"/>
    </mc:Choice>
    <mc:Fallback xmlns="">
      <p:transition spd="slow" advTm="25629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Using room layout to improve object detection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0437"/>
            <a:ext cx="8229600" cy="513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Box layout helps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 smtClean="0"/>
              <a:t>Predict the appearance of objects, because they are often aligned with the room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 smtClean="0"/>
              <a:t>Predict the position and size of objects, due to physical constraints and size consistency</a:t>
            </a:r>
            <a:endParaRPr lang="en-US" sz="2400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182" y="3713320"/>
            <a:ext cx="4041648" cy="2680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2590" y="3745977"/>
            <a:ext cx="404495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Arrow 6"/>
          <p:cNvSpPr/>
          <p:nvPr/>
        </p:nvSpPr>
        <p:spPr>
          <a:xfrm>
            <a:off x="4455230" y="4812777"/>
            <a:ext cx="3810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89437" y="3313637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2D Bed Detection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62061" y="3313637"/>
            <a:ext cx="4321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3D Bed Detection with Scene Geometry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51782" y="4888977"/>
            <a:ext cx="2362200" cy="12192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251782" y="4888977"/>
            <a:ext cx="2362200" cy="12192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468170" y="6535947"/>
            <a:ext cx="4821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Hedau, Hoiem, Forsyth, ECCV 2010, CVPR 2012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9617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80"/>
    </mc:Choice>
    <mc:Fallback xmlns="">
      <p:transition spd="slow" advTm="7168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4210617" y="651163"/>
            <a:ext cx="4572000" cy="3325091"/>
            <a:chOff x="3810000" y="2286000"/>
            <a:chExt cx="2514600" cy="1828800"/>
          </a:xfrm>
        </p:grpSpPr>
        <p:grpSp>
          <p:nvGrpSpPr>
            <p:cNvPr id="14341" name="Group 16"/>
            <p:cNvGrpSpPr>
              <a:grpSpLocks/>
            </p:cNvGrpSpPr>
            <p:nvPr/>
          </p:nvGrpSpPr>
          <p:grpSpPr bwMode="auto">
            <a:xfrm>
              <a:off x="3810000" y="2286000"/>
              <a:ext cx="2514600" cy="1828800"/>
              <a:chOff x="2400" y="1440"/>
              <a:chExt cx="1584" cy="1152"/>
            </a:xfrm>
          </p:grpSpPr>
          <p:pic>
            <p:nvPicPr>
              <p:cNvPr id="14342" name="Picture 17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8" y="1536"/>
                <a:ext cx="1013" cy="10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44" name="Rectangle 19"/>
              <p:cNvSpPr>
                <a:spLocks noChangeArrowheads="1"/>
              </p:cNvSpPr>
              <p:nvPr/>
            </p:nvSpPr>
            <p:spPr bwMode="auto">
              <a:xfrm>
                <a:off x="2976" y="2118"/>
                <a:ext cx="288" cy="5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45" name="Rectangle 20"/>
              <p:cNvSpPr>
                <a:spLocks noChangeArrowheads="1"/>
              </p:cNvSpPr>
              <p:nvPr/>
            </p:nvSpPr>
            <p:spPr bwMode="auto">
              <a:xfrm>
                <a:off x="2400" y="1536"/>
                <a:ext cx="480" cy="10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46" name="Rectangle 21"/>
              <p:cNvSpPr>
                <a:spLocks noChangeArrowheads="1"/>
              </p:cNvSpPr>
              <p:nvPr/>
            </p:nvSpPr>
            <p:spPr bwMode="auto">
              <a:xfrm>
                <a:off x="2736" y="1440"/>
                <a:ext cx="1152" cy="4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47" name="Rectangle 22"/>
              <p:cNvSpPr>
                <a:spLocks noChangeArrowheads="1"/>
              </p:cNvSpPr>
              <p:nvPr/>
            </p:nvSpPr>
            <p:spPr bwMode="auto">
              <a:xfrm>
                <a:off x="2832" y="2112"/>
                <a:ext cx="1152" cy="4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48" name="Rectangle 23"/>
              <p:cNvSpPr>
                <a:spLocks noChangeArrowheads="1"/>
              </p:cNvSpPr>
              <p:nvPr/>
            </p:nvSpPr>
            <p:spPr bwMode="auto">
              <a:xfrm>
                <a:off x="3264" y="1632"/>
                <a:ext cx="480" cy="6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4343400" y="3162300"/>
              <a:ext cx="390525" cy="242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Context provides clues for function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What is this?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Now can you tell?</a:t>
            </a:r>
          </a:p>
        </p:txBody>
      </p:sp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310" y="4147457"/>
            <a:ext cx="2667001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154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Search for objects in room coordinates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14379" y="6519446"/>
            <a:ext cx="2829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Hedau Forsyth Hoiem (2010)</a:t>
            </a:r>
            <a:endParaRPr lang="en-US" sz="1600" dirty="0"/>
          </a:p>
        </p:txBody>
      </p:sp>
      <p:grpSp>
        <p:nvGrpSpPr>
          <p:cNvPr id="8" name="Group 17"/>
          <p:cNvGrpSpPr>
            <a:grpSpLocks noChangeAspect="1"/>
          </p:cNvGrpSpPr>
          <p:nvPr/>
        </p:nvGrpSpPr>
        <p:grpSpPr bwMode="auto">
          <a:xfrm>
            <a:off x="304800" y="1371600"/>
            <a:ext cx="4285618" cy="2133600"/>
            <a:chOff x="1612" y="1120"/>
            <a:chExt cx="1396" cy="695"/>
          </a:xfrm>
        </p:grpSpPr>
        <p:pic>
          <p:nvPicPr>
            <p:cNvPr id="9" name="Picture 18"/>
            <p:cNvPicPr>
              <a:picLocks noChangeAspect="1" noChangeArrowheads="1"/>
            </p:cNvPicPr>
            <p:nvPr/>
          </p:nvPicPr>
          <p:blipFill>
            <a:blip r:embed="rId2" cstate="print"/>
            <a:srcRect l="7053" t="10454"/>
            <a:stretch>
              <a:fillRect/>
            </a:stretch>
          </p:blipFill>
          <p:spPr bwMode="auto">
            <a:xfrm>
              <a:off x="1612" y="1120"/>
              <a:ext cx="1393" cy="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19"/>
            <p:cNvSpPr>
              <a:spLocks noChangeArrowheads="1"/>
            </p:cNvSpPr>
            <p:nvPr/>
          </p:nvSpPr>
          <p:spPr bwMode="auto">
            <a:xfrm>
              <a:off x="2896" y="1216"/>
              <a:ext cx="112" cy="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Oval 10"/>
          <p:cNvSpPr/>
          <p:nvPr/>
        </p:nvSpPr>
        <p:spPr>
          <a:xfrm>
            <a:off x="2514600" y="762000"/>
            <a:ext cx="152400" cy="1524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52400" y="2333624"/>
            <a:ext cx="152400" cy="1524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AA6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419600" y="1752600"/>
            <a:ext cx="152400" cy="1524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4397829"/>
            <a:ext cx="3048000" cy="2045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914400" y="3505200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Recover Room Coordinates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5638800" y="3429000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Rectify Features to Room Coordinates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3048000" y="6436119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Rectified Sliding Windows</a:t>
            </a:r>
            <a:endParaRPr lang="en-US" sz="2000" dirty="0"/>
          </a:p>
        </p:txBody>
      </p:sp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4953000" y="2286000"/>
            <a:ext cx="2387600" cy="1066800"/>
            <a:chOff x="990600" y="2209800"/>
            <a:chExt cx="7162800" cy="3200400"/>
          </a:xfrm>
        </p:grpSpPr>
        <p:pic>
          <p:nvPicPr>
            <p:cNvPr id="321542" name="Picture 6" descr="C:\Users\Hoiem\Documents\Presentations\CMU Distinguished Lecture\varsha\indoor_0268_rect_13 - Copy.png"/>
            <p:cNvPicPr>
              <a:picLocks noChangeAspect="1" noChangeArrowheads="1"/>
            </p:cNvPicPr>
            <p:nvPr/>
          </p:nvPicPr>
          <p:blipFill>
            <a:blip r:embed="rId4" cstate="print"/>
            <a:srcRect l="14134" t="24712" r="14133" b="8863"/>
            <a:stretch>
              <a:fillRect/>
            </a:stretch>
          </p:blipFill>
          <p:spPr bwMode="auto">
            <a:xfrm>
              <a:off x="990600" y="2209800"/>
              <a:ext cx="7162800" cy="3200400"/>
            </a:xfrm>
            <a:prstGeom prst="rect">
              <a:avLst/>
            </a:prstGeom>
            <a:noFill/>
          </p:spPr>
        </p:pic>
        <p:sp>
          <p:nvSpPr>
            <p:cNvPr id="25" name="Rectangle 24"/>
            <p:cNvSpPr/>
            <p:nvPr/>
          </p:nvSpPr>
          <p:spPr>
            <a:xfrm>
              <a:off x="3276600" y="3962400"/>
              <a:ext cx="1447800" cy="38100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7467600" y="1281953"/>
            <a:ext cx="1371600" cy="1613647"/>
            <a:chOff x="3276600" y="1219199"/>
            <a:chExt cx="2209800" cy="2599765"/>
          </a:xfrm>
        </p:grpSpPr>
        <p:pic>
          <p:nvPicPr>
            <p:cNvPr id="321541" name="Picture 5" descr="C:\Users\Hoiem\Documents\Presentations\CMU Distinguished Lecture\varsha\indoor_0268_rect_23 - Copy.png"/>
            <p:cNvPicPr>
              <a:picLocks noChangeAspect="1" noChangeArrowheads="1"/>
            </p:cNvPicPr>
            <p:nvPr/>
          </p:nvPicPr>
          <p:blipFill>
            <a:blip r:embed="rId5" cstate="print"/>
            <a:srcRect l="37027" t="4152" r="50000" b="64217"/>
            <a:stretch>
              <a:fillRect/>
            </a:stretch>
          </p:blipFill>
          <p:spPr bwMode="auto">
            <a:xfrm>
              <a:off x="3276600" y="1219199"/>
              <a:ext cx="2209800" cy="2599765"/>
            </a:xfrm>
            <a:prstGeom prst="rect">
              <a:avLst/>
            </a:prstGeom>
            <a:noFill/>
          </p:spPr>
        </p:pic>
        <p:sp>
          <p:nvSpPr>
            <p:cNvPr id="27" name="Rectangle 26"/>
            <p:cNvSpPr/>
            <p:nvPr/>
          </p:nvSpPr>
          <p:spPr>
            <a:xfrm>
              <a:off x="4419600" y="2209800"/>
              <a:ext cx="609600" cy="609600"/>
            </a:xfrm>
            <a:prstGeom prst="rect">
              <a:avLst/>
            </a:prstGeom>
            <a:noFill/>
            <a:ln w="127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>
            <a:grpSpLocks noChangeAspect="1"/>
          </p:cNvGrpSpPr>
          <p:nvPr/>
        </p:nvGrpSpPr>
        <p:grpSpPr>
          <a:xfrm>
            <a:off x="4953000" y="914400"/>
            <a:ext cx="2345724" cy="1295400"/>
            <a:chOff x="304800" y="1600200"/>
            <a:chExt cx="5105400" cy="2819400"/>
          </a:xfrm>
        </p:grpSpPr>
        <p:pic>
          <p:nvPicPr>
            <p:cNvPr id="321540" name="Picture 4" descr="C:\Users\Hoiem\Documents\Presentations\CMU Distinguished Lecture\varsha\indoor_0268_rect_12 - Copy.png"/>
            <p:cNvPicPr>
              <a:picLocks noChangeAspect="1" noChangeArrowheads="1"/>
            </p:cNvPicPr>
            <p:nvPr/>
          </p:nvPicPr>
          <p:blipFill>
            <a:blip r:embed="rId6" cstate="print"/>
            <a:srcRect l="18258" t="15107" r="10827" b="26182"/>
            <a:stretch>
              <a:fillRect/>
            </a:stretch>
          </p:blipFill>
          <p:spPr bwMode="auto">
            <a:xfrm>
              <a:off x="304800" y="1600200"/>
              <a:ext cx="5105400" cy="2819400"/>
            </a:xfrm>
            <a:prstGeom prst="rect">
              <a:avLst/>
            </a:prstGeom>
            <a:noFill/>
          </p:spPr>
        </p:pic>
        <p:sp>
          <p:nvSpPr>
            <p:cNvPr id="29" name="Rectangle 28"/>
            <p:cNvSpPr/>
            <p:nvPr/>
          </p:nvSpPr>
          <p:spPr>
            <a:xfrm>
              <a:off x="2401110" y="3276600"/>
              <a:ext cx="2133600" cy="533400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71524758"/>
      </p:ext>
    </p:extLst>
  </p:cSld>
  <p:clrMapOvr>
    <a:masterClrMapping/>
  </p:clrMapOvr>
  <p:transition advTm="111412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Reason about 3D room and bed space</a:t>
            </a:r>
            <a:endParaRPr lang="en-US" dirty="0"/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609600" y="1066800"/>
            <a:ext cx="4267200" cy="5135563"/>
          </a:xfrm>
        </p:spPr>
        <p:txBody>
          <a:bodyPr/>
          <a:lstStyle/>
          <a:p>
            <a:pPr>
              <a:buNone/>
            </a:pPr>
            <a:r>
              <a:rPr lang="en-US" sz="2800" dirty="0" smtClean="0"/>
              <a:t>Joint Inference with Priors</a:t>
            </a:r>
          </a:p>
          <a:p>
            <a:r>
              <a:rPr lang="en-US" sz="2400" dirty="0" smtClean="0"/>
              <a:t>Beds close to walls</a:t>
            </a:r>
          </a:p>
          <a:p>
            <a:r>
              <a:rPr lang="en-US" sz="2400" dirty="0" smtClean="0"/>
              <a:t>Beds within room</a:t>
            </a:r>
          </a:p>
          <a:p>
            <a:r>
              <a:rPr lang="en-US" sz="2400" dirty="0" smtClean="0"/>
              <a:t>Consistent bed/wall size</a:t>
            </a:r>
          </a:p>
          <a:p>
            <a:r>
              <a:rPr lang="en-US" sz="2400" dirty="0" smtClean="0"/>
              <a:t>Two objects cannot occupy the same space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314379" y="6519446"/>
            <a:ext cx="2829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Hedau Forsyth Hoiem (2010)</a:t>
            </a:r>
            <a:endParaRPr lang="en-US" sz="1600" dirty="0"/>
          </a:p>
        </p:txBody>
      </p:sp>
      <p:sp>
        <p:nvSpPr>
          <p:cNvPr id="16" name="Left-Right Arrow 15"/>
          <p:cNvSpPr/>
          <p:nvPr/>
        </p:nvSpPr>
        <p:spPr>
          <a:xfrm rot="16200000">
            <a:off x="6781800" y="3485760"/>
            <a:ext cx="533400" cy="3048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22564" name="Object 4"/>
          <p:cNvGraphicFramePr>
            <a:graphicFrameLocks noChangeAspect="1"/>
          </p:cNvGraphicFramePr>
          <p:nvPr/>
        </p:nvGraphicFramePr>
        <p:xfrm>
          <a:off x="5105400" y="3962400"/>
          <a:ext cx="3627863" cy="244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750" name="Acrobat Document" r:id="rId3" imgW="4080233" imgH="2751745" progId="AcroExch.Document.7">
                  <p:embed/>
                </p:oleObj>
              </mc:Choice>
              <mc:Fallback>
                <p:oleObj name="Acrobat Document" r:id="rId3" imgW="4080233" imgH="2751745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3962400"/>
                        <a:ext cx="3627863" cy="2446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2565" name="Object 5"/>
          <p:cNvGraphicFramePr>
            <a:graphicFrameLocks noChangeAspect="1"/>
          </p:cNvGraphicFramePr>
          <p:nvPr/>
        </p:nvGraphicFramePr>
        <p:xfrm>
          <a:off x="5105400" y="838200"/>
          <a:ext cx="3738055" cy="2506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751" name="Acrobat Document" r:id="rId5" imgW="4192315" imgH="2812049" progId="AcroExch.Document.7">
                  <p:embed/>
                </p:oleObj>
              </mc:Choice>
              <mc:Fallback>
                <p:oleObj name="Acrobat Document" r:id="rId5" imgW="4192315" imgH="2812049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838200"/>
                        <a:ext cx="3738055" cy="2506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2617823"/>
      </p:ext>
    </p:extLst>
  </p:cSld>
  <p:clrMapOvr>
    <a:masterClrMapping/>
  </p:clrMapOvr>
  <p:transition advTm="36841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Bed Detection from an Image</a:t>
            </a:r>
            <a:endParaRPr lang="en-US" dirty="0"/>
          </a:p>
        </p:txBody>
      </p:sp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295400"/>
            <a:ext cx="8993187" cy="534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85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495"/>
    </mc:Choice>
    <mc:Fallback xmlns="">
      <p:transition spd="slow" advTm="103495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Generic boxy object detection</a:t>
            </a:r>
            <a:endParaRPr lang="en-US" dirty="0"/>
          </a:p>
        </p:txBody>
      </p:sp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94448"/>
            <a:ext cx="7851013" cy="4653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18195" y="6483553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Hedau et al.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92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09"/>
    </mc:Choice>
    <mc:Fallback xmlns="">
      <p:transition spd="slow" advTm="36709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boxy object detection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7718677" cy="4867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318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31"/>
    </mc:Choice>
    <mc:Fallback xmlns="">
      <p:transition spd="slow" advTm="11331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Generic boxy object detection</a:t>
            </a:r>
            <a:endParaRPr lang="en-US" dirty="0"/>
          </a:p>
        </p:txBody>
      </p:sp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4" y="1524000"/>
            <a:ext cx="7477125" cy="495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39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82"/>
    </mc:Choice>
    <mc:Fallback xmlns="">
      <p:transition spd="slow" advTm="14082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Good localization in image doesn’t mean good localization in 3D 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856957"/>
            <a:ext cx="2438400" cy="279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5" name="Group 44"/>
          <p:cNvGrpSpPr/>
          <p:nvPr/>
        </p:nvGrpSpPr>
        <p:grpSpPr>
          <a:xfrm>
            <a:off x="673471" y="2361132"/>
            <a:ext cx="4178128" cy="3293868"/>
            <a:chOff x="902071" y="1752600"/>
            <a:chExt cx="4178128" cy="3293868"/>
          </a:xfrm>
        </p:grpSpPr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071" y="1752600"/>
              <a:ext cx="4178128" cy="32938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4" name="Group 43"/>
            <p:cNvGrpSpPr/>
            <p:nvPr/>
          </p:nvGrpSpPr>
          <p:grpSpPr>
            <a:xfrm>
              <a:off x="1676400" y="3645425"/>
              <a:ext cx="2082338" cy="976289"/>
              <a:chOff x="1676400" y="3645425"/>
              <a:chExt cx="2082338" cy="976289"/>
            </a:xfrm>
          </p:grpSpPr>
          <p:cxnSp>
            <p:nvCxnSpPr>
              <p:cNvPr id="9" name="Straight Connector 8"/>
              <p:cNvCxnSpPr/>
              <p:nvPr/>
            </p:nvCxnSpPr>
            <p:spPr>
              <a:xfrm flipV="1">
                <a:off x="1676400" y="3657600"/>
                <a:ext cx="1219200" cy="131775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2895600" y="3657600"/>
                <a:ext cx="863138" cy="44975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3758738" y="3702575"/>
                <a:ext cx="0" cy="49530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1676400" y="3789375"/>
                <a:ext cx="0" cy="60960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1676400" y="4398975"/>
                <a:ext cx="1066800" cy="222739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V="1">
                <a:off x="2743200" y="4197875"/>
                <a:ext cx="1015538" cy="423839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 flipV="1">
                <a:off x="1689217" y="3789375"/>
                <a:ext cx="1041168" cy="96825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2868100" y="3645425"/>
                <a:ext cx="0" cy="448750"/>
              </a:xfrm>
              <a:prstGeom prst="line">
                <a:avLst/>
              </a:prstGeom>
              <a:ln w="38100">
                <a:solidFill>
                  <a:srgbClr val="FFFF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2868100" y="4094175"/>
                <a:ext cx="890638" cy="103700"/>
              </a:xfrm>
              <a:prstGeom prst="line">
                <a:avLst/>
              </a:prstGeom>
              <a:ln w="38100">
                <a:solidFill>
                  <a:srgbClr val="FFFF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V="1">
                <a:off x="1709421" y="4094175"/>
                <a:ext cx="1158679" cy="296140"/>
              </a:xfrm>
              <a:prstGeom prst="line">
                <a:avLst/>
              </a:prstGeom>
              <a:ln w="38100">
                <a:solidFill>
                  <a:srgbClr val="FFFF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V="1">
                <a:off x="2717569" y="3886200"/>
                <a:ext cx="12815" cy="735514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H="1">
                <a:off x="2730385" y="3702575"/>
                <a:ext cx="1028353" cy="183625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6" name="TextBox 45"/>
          <p:cNvSpPr txBox="1"/>
          <p:nvPr/>
        </p:nvSpPr>
        <p:spPr>
          <a:xfrm>
            <a:off x="5334000" y="5788353"/>
            <a:ext cx="2165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Detected location</a:t>
            </a:r>
            <a:endParaRPr lang="en-US" sz="2000" dirty="0"/>
          </a:p>
        </p:txBody>
      </p:sp>
      <p:cxnSp>
        <p:nvCxnSpPr>
          <p:cNvPr id="48" name="Straight Arrow Connector 47"/>
          <p:cNvCxnSpPr>
            <a:stCxn id="46" idx="0"/>
          </p:cNvCxnSpPr>
          <p:nvPr/>
        </p:nvCxnSpPr>
        <p:spPr>
          <a:xfrm flipV="1">
            <a:off x="6416989" y="5118877"/>
            <a:ext cx="60011" cy="669476"/>
          </a:xfrm>
          <a:prstGeom prst="straightConnector1">
            <a:avLst/>
          </a:prstGeom>
          <a:ln w="2857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 flipV="1">
            <a:off x="7194176" y="4402919"/>
            <a:ext cx="806824" cy="548337"/>
          </a:xfrm>
          <a:prstGeom prst="straightConnector1">
            <a:avLst/>
          </a:prstGeom>
          <a:ln w="28575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7696200" y="4951256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True Location</a:t>
            </a:r>
            <a:endParaRPr lang="en-US" sz="2000" dirty="0"/>
          </a:p>
        </p:txBody>
      </p:sp>
      <p:sp>
        <p:nvSpPr>
          <p:cNvPr id="52" name="TextBox 51"/>
          <p:cNvSpPr txBox="1"/>
          <p:nvPr/>
        </p:nvSpPr>
        <p:spPr>
          <a:xfrm>
            <a:off x="1248338" y="1989614"/>
            <a:ext cx="3028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2D Cuboid Detection</a:t>
            </a:r>
            <a:endParaRPr lang="en-US" sz="2400" dirty="0"/>
          </a:p>
        </p:txBody>
      </p:sp>
      <p:sp>
        <p:nvSpPr>
          <p:cNvPr id="55" name="TextBox 54"/>
          <p:cNvSpPr txBox="1"/>
          <p:nvPr/>
        </p:nvSpPr>
        <p:spPr>
          <a:xfrm>
            <a:off x="6096000" y="1989614"/>
            <a:ext cx="1588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Floor Plan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6218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09"/>
    </mc:Choice>
    <mc:Fallback xmlns="">
      <p:transition spd="slow" advTm="55309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Refining 3D 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Refit bounding box by detecting bottom edges of objects and furniture legs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77109" y="3211265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pic>
        <p:nvPicPr>
          <p:cNvPr id="1925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3535557"/>
            <a:ext cx="1800225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25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734" y="5062900"/>
            <a:ext cx="1206350" cy="1382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922862" y="3200731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Refined</a:t>
            </a:r>
            <a:endParaRPr lang="en-US" dirty="0"/>
          </a:p>
        </p:txBody>
      </p:sp>
      <p:pic>
        <p:nvPicPr>
          <p:cNvPr id="19251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3573657"/>
            <a:ext cx="1800225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252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617" y="5032915"/>
            <a:ext cx="1219200" cy="1393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2900" y="3930576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Cuboid Fit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83953" y="5569372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Floor Plan</a:t>
            </a:r>
            <a:endParaRPr lang="en-US" dirty="0"/>
          </a:p>
        </p:txBody>
      </p:sp>
      <p:pic>
        <p:nvPicPr>
          <p:cNvPr id="19252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3573657"/>
            <a:ext cx="10287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252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947" y="3573657"/>
            <a:ext cx="103822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252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233" y="5032915"/>
            <a:ext cx="1085850" cy="1372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2524" name="Picture 1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50"/>
          <a:stretch/>
        </p:blipFill>
        <p:spPr bwMode="auto">
          <a:xfrm>
            <a:off x="7175538" y="5036742"/>
            <a:ext cx="968633" cy="1368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010033" y="3171367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124700" y="3160833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Refined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92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59"/>
    </mc:Choice>
    <mc:Fallback xmlns="">
      <p:transition spd="slow" advTm="43959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Evaluation</a:t>
            </a:r>
            <a:endParaRPr lang="en-US" dirty="0"/>
          </a:p>
        </p:txBody>
      </p:sp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3" y="1295400"/>
            <a:ext cx="449406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14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294" y="1295400"/>
            <a:ext cx="4392706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599" y="5726668"/>
            <a:ext cx="1544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Ground Truth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32452" y="5709415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Estimate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81600" y="5694402"/>
            <a:ext cx="1544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Ground Truth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04453" y="5677149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Estimate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59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32"/>
    </mc:Choice>
    <mc:Fallback xmlns="">
      <p:transition spd="slow" advTm="59232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Evaluation</a:t>
            </a:r>
            <a:endParaRPr lang="en-US" dirty="0"/>
          </a:p>
        </p:txBody>
      </p:sp>
      <p:pic>
        <p:nvPicPr>
          <p:cNvPr id="1935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95" y="2362200"/>
            <a:ext cx="4412412" cy="308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35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307" y="2459206"/>
            <a:ext cx="4317076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7549" y="1905325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Precision-Recall for </a:t>
            </a:r>
          </a:p>
          <a:p>
            <a:pPr algn="ctr"/>
            <a:r>
              <a:rPr lang="en-US" b="1" dirty="0" smtClean="0"/>
              <a:t>3D Voxel Occupancy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876800" y="1961722"/>
            <a:ext cx="3712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Precision-Recall for </a:t>
            </a:r>
          </a:p>
          <a:p>
            <a:pPr algn="ctr"/>
            <a:r>
              <a:rPr lang="en-US" b="1" dirty="0" smtClean="0"/>
              <a:t>Floor Layout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659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12"/>
    </mc:Choice>
    <mc:Fallback xmlns="">
      <p:transition spd="slow" advTm="28112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Sometimes context is </a:t>
            </a:r>
            <a:r>
              <a:rPr lang="en-US" i="1" dirty="0" smtClean="0"/>
              <a:t>the</a:t>
            </a:r>
            <a:r>
              <a:rPr lang="en-US" dirty="0" smtClean="0"/>
              <a:t> major component of recognition</a:t>
            </a:r>
            <a:endParaRPr lang="en-US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What is this?</a:t>
            </a:r>
          </a:p>
        </p:txBody>
      </p:sp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71750"/>
            <a:ext cx="15430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034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Mini-Conclusions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5237"/>
            <a:ext cx="8229600" cy="5135563"/>
          </a:xfrm>
        </p:spPr>
        <p:txBody>
          <a:bodyPr>
            <a:normAutofit/>
          </a:bodyPr>
          <a:lstStyle/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Our simple room box layout helps detect objects by predicting appearance and constraining position</a:t>
            </a:r>
          </a:p>
          <a:p>
            <a:endParaRPr lang="en-US" sz="2800" dirty="0"/>
          </a:p>
          <a:p>
            <a:r>
              <a:rPr lang="en-US" sz="2800" dirty="0" smtClean="0"/>
              <a:t>We can search for objects in 3D space and directly evaluate on 3D localization</a:t>
            </a:r>
            <a:endParaRPr lang="en-U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66800"/>
            <a:ext cx="4038601" cy="239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970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82"/>
    </mc:Choice>
    <mc:Fallback xmlns="">
      <p:transition spd="slow" advTm="43782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Objects should be interpreted in the context of the surrounding scene</a:t>
            </a:r>
          </a:p>
          <a:p>
            <a:pPr lvl="1"/>
            <a:r>
              <a:rPr lang="en-US" dirty="0" smtClean="0"/>
              <a:t>Many types of context to consider</a:t>
            </a:r>
          </a:p>
          <a:p>
            <a:endParaRPr lang="en-US" dirty="0"/>
          </a:p>
          <a:p>
            <a:r>
              <a:rPr lang="en-US" dirty="0" smtClean="0"/>
              <a:t>Spatial layout is an important part of scene interpretation, but many open problems</a:t>
            </a:r>
          </a:p>
          <a:p>
            <a:pPr lvl="1"/>
            <a:r>
              <a:rPr lang="en-US" dirty="0" smtClean="0"/>
              <a:t>How to represent space?</a:t>
            </a:r>
          </a:p>
          <a:p>
            <a:pPr lvl="1"/>
            <a:r>
              <a:rPr lang="en-US" dirty="0" smtClean="0"/>
              <a:t>How to learn and infer spatial models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Important to see beyond the visible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Consider </a:t>
            </a:r>
            <a:r>
              <a:rPr lang="en-US" dirty="0" smtClean="0"/>
              <a:t>trade-off </a:t>
            </a:r>
            <a:r>
              <a:rPr lang="en-US" dirty="0" smtClean="0"/>
              <a:t>of </a:t>
            </a:r>
            <a:r>
              <a:rPr lang="en-US" dirty="0" smtClean="0"/>
              <a:t>abstraction vs. precision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7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class: last day of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HW 5 returned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Overview of vision</a:t>
            </a:r>
          </a:p>
          <a:p>
            <a:endParaRPr lang="en-US" dirty="0"/>
          </a:p>
          <a:p>
            <a:r>
              <a:rPr lang="en-US" dirty="0" smtClean="0"/>
              <a:t>Important open research problems</a:t>
            </a:r>
          </a:p>
          <a:p>
            <a:endParaRPr lang="en-US" dirty="0"/>
          </a:p>
          <a:p>
            <a:r>
              <a:rPr lang="en-US" dirty="0" smtClean="0"/>
              <a:t>Feedback / ICES forms</a:t>
            </a:r>
            <a:r>
              <a:rPr lang="en-US" dirty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0715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Sometimes context is </a:t>
            </a:r>
            <a:r>
              <a:rPr lang="en-US" i="1" dirty="0" smtClean="0"/>
              <a:t>the</a:t>
            </a:r>
            <a:r>
              <a:rPr lang="en-US" dirty="0" smtClean="0"/>
              <a:t> major component of recognition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What is this?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z="2400" smtClean="0"/>
          </a:p>
          <a:p>
            <a:r>
              <a:rPr lang="en-US" smtClean="0"/>
              <a:t>Now can you tell?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71750"/>
            <a:ext cx="15430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1816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28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5.8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7|35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6|40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72851</TotalTime>
  <Words>1811</Words>
  <Application>Microsoft Office PowerPoint</Application>
  <PresentationFormat>On-screen Show (4:3)</PresentationFormat>
  <Paragraphs>445</Paragraphs>
  <Slides>82</Slides>
  <Notes>15</Notes>
  <HiddenSlides>1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82</vt:i4>
      </vt:variant>
    </vt:vector>
  </HeadingPairs>
  <TitlesOfParts>
    <vt:vector size="86" baseType="lpstr">
      <vt:lpstr>Office Theme</vt:lpstr>
      <vt:lpstr>Bitmap Image</vt:lpstr>
      <vt:lpstr>Photo Editor Photo</vt:lpstr>
      <vt:lpstr>Acrobat Document</vt:lpstr>
      <vt:lpstr>Context and Spatial Layout</vt:lpstr>
      <vt:lpstr>Final projects</vt:lpstr>
      <vt:lpstr>Announcements</vt:lpstr>
      <vt:lpstr>Today’s class: Context and 3D Scenes</vt:lpstr>
      <vt:lpstr>Context in Recognition</vt:lpstr>
      <vt:lpstr>Context provides clues for function</vt:lpstr>
      <vt:lpstr>Context provides clues for function</vt:lpstr>
      <vt:lpstr>Sometimes context is the major component of recognition</vt:lpstr>
      <vt:lpstr>Sometimes context is the major component of recognition</vt:lpstr>
      <vt:lpstr>More Low-Res</vt:lpstr>
      <vt:lpstr>More Low-Res</vt:lpstr>
      <vt:lpstr>There are many types of context</vt:lpstr>
      <vt:lpstr>Cultural context</vt:lpstr>
      <vt:lpstr>Cultural context</vt:lpstr>
      <vt:lpstr>Cultural context</vt:lpstr>
      <vt:lpstr>Spatial layout is especially important</vt:lpstr>
      <vt:lpstr>Spatial layout is especially important</vt:lpstr>
      <vt:lpstr>Spatial layout is especially important</vt:lpstr>
      <vt:lpstr>Spatial layout is especially important</vt:lpstr>
      <vt:lpstr>Spatial Layout: 2D vs. 3D?</vt:lpstr>
      <vt:lpstr>Context in Image Space</vt:lpstr>
      <vt:lpstr>But object relations are in 3D…</vt:lpstr>
      <vt:lpstr>How to represent scene space?</vt:lpstr>
      <vt:lpstr>Wide variety of possible representations</vt:lpstr>
      <vt:lpstr>PowerPoint Presentation</vt:lpstr>
      <vt:lpstr>PowerPoint Presentation</vt:lpstr>
      <vt:lpstr>Key Trade-offs</vt:lpstr>
      <vt:lpstr>Low detail, Low/Med abstraction</vt:lpstr>
      <vt:lpstr>High detail, Low abstraction</vt:lpstr>
      <vt:lpstr>Medium detail, High abstraction</vt:lpstr>
      <vt:lpstr>Examples of spatial layout estimation</vt:lpstr>
      <vt:lpstr>Surface Layout: describe 3D surfaces with geometric classes</vt:lpstr>
      <vt:lpstr>The challenge</vt:lpstr>
      <vt:lpstr>Our World is Structured</vt:lpstr>
      <vt:lpstr>Learn the Structure of the World</vt:lpstr>
      <vt:lpstr>Infer the most likely interpretation</vt:lpstr>
      <vt:lpstr>Geometry estimation as recognition</vt:lpstr>
      <vt:lpstr>Use a variety of image cues</vt:lpstr>
      <vt:lpstr>Surface Layout Algorithm</vt:lpstr>
      <vt:lpstr>Surface Layout Algorithm</vt:lpstr>
      <vt:lpstr>Surface Description Result</vt:lpstr>
      <vt:lpstr>Results</vt:lpstr>
      <vt:lpstr>Results</vt:lpstr>
      <vt:lpstr>Results</vt:lpstr>
      <vt:lpstr>Failures: Reflections, Rare Viewpoint</vt:lpstr>
      <vt:lpstr>Average Accuracy</vt:lpstr>
      <vt:lpstr>Automatic Photo Popup</vt:lpstr>
      <vt:lpstr>Automatic Photo Popup</vt:lpstr>
      <vt:lpstr>PowerPoint Presentation</vt:lpstr>
      <vt:lpstr>Mini-conclusions</vt:lpstr>
      <vt:lpstr>Interpretation of indoor scenes</vt:lpstr>
      <vt:lpstr>Vision = assigning labels to pixels?</vt:lpstr>
      <vt:lpstr>Vision = interpreting within physical space</vt:lpstr>
      <vt:lpstr>Physical space needed for affordance </vt:lpstr>
      <vt:lpstr>Physical space needed for recognition</vt:lpstr>
      <vt:lpstr>Physical space needed for recognition</vt:lpstr>
      <vt:lpstr>Physical space needed to predict appearance</vt:lpstr>
      <vt:lpstr>Physical space needed to predict appearance</vt:lpstr>
      <vt:lpstr>Key challenges</vt:lpstr>
      <vt:lpstr>Our Box Layout</vt:lpstr>
      <vt:lpstr>Our Box Layout</vt:lpstr>
      <vt:lpstr>Image Cues for Box Layout</vt:lpstr>
      <vt:lpstr>Box Layout Algorithm</vt:lpstr>
      <vt:lpstr>Evaluation</vt:lpstr>
      <vt:lpstr>Experimental results</vt:lpstr>
      <vt:lpstr>Experimental results</vt:lpstr>
      <vt:lpstr>Experimental results</vt:lpstr>
      <vt:lpstr>Mini-Conclusions</vt:lpstr>
      <vt:lpstr>Using room layout to improve object detection</vt:lpstr>
      <vt:lpstr>Search for objects in room coordinates</vt:lpstr>
      <vt:lpstr>Reason about 3D room and bed space</vt:lpstr>
      <vt:lpstr>3D Bed Detection from an Image</vt:lpstr>
      <vt:lpstr>Generic boxy object detection</vt:lpstr>
      <vt:lpstr>Generic boxy object detection</vt:lpstr>
      <vt:lpstr>Generic boxy object detection</vt:lpstr>
      <vt:lpstr>Good localization in image doesn’t mean good localization in 3D </vt:lpstr>
      <vt:lpstr>Refining 3D location</vt:lpstr>
      <vt:lpstr>3D Evaluation</vt:lpstr>
      <vt:lpstr>3D Evaluation</vt:lpstr>
      <vt:lpstr>Mini-Conclusions</vt:lpstr>
      <vt:lpstr>Things to remember</vt:lpstr>
      <vt:lpstr>Next class: last day of class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Derek Hoiem</cp:lastModifiedBy>
  <cp:revision>222</cp:revision>
  <dcterms:created xsi:type="dcterms:W3CDTF">2009-12-16T02:55:56Z</dcterms:created>
  <dcterms:modified xsi:type="dcterms:W3CDTF">2012-04-26T17:58:43Z</dcterms:modified>
</cp:coreProperties>
</file>