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 id="2147483685" r:id="rId2"/>
  </p:sldMasterIdLst>
  <p:notesMasterIdLst>
    <p:notesMasterId r:id="rId72"/>
  </p:notesMasterIdLst>
  <p:handoutMasterIdLst>
    <p:handoutMasterId r:id="rId73"/>
  </p:handoutMasterIdLst>
  <p:sldIdLst>
    <p:sldId id="569" r:id="rId3"/>
    <p:sldId id="563" r:id="rId4"/>
    <p:sldId id="564" r:id="rId5"/>
    <p:sldId id="570" r:id="rId6"/>
    <p:sldId id="566" r:id="rId7"/>
    <p:sldId id="565" r:id="rId8"/>
    <p:sldId id="568" r:id="rId9"/>
    <p:sldId id="567" r:id="rId10"/>
    <p:sldId id="456" r:id="rId11"/>
    <p:sldId id="577" r:id="rId12"/>
    <p:sldId id="579" r:id="rId13"/>
    <p:sldId id="582" r:id="rId14"/>
    <p:sldId id="578" r:id="rId15"/>
    <p:sldId id="451" r:id="rId16"/>
    <p:sldId id="441" r:id="rId17"/>
    <p:sldId id="444" r:id="rId18"/>
    <p:sldId id="494" r:id="rId19"/>
    <p:sldId id="443" r:id="rId20"/>
    <p:sldId id="445" r:id="rId21"/>
    <p:sldId id="446" r:id="rId22"/>
    <p:sldId id="447" r:id="rId23"/>
    <p:sldId id="442" r:id="rId24"/>
    <p:sldId id="362" r:id="rId25"/>
    <p:sldId id="492" r:id="rId26"/>
    <p:sldId id="510" r:id="rId27"/>
    <p:sldId id="576" r:id="rId28"/>
    <p:sldId id="511" r:id="rId29"/>
    <p:sldId id="519" r:id="rId30"/>
    <p:sldId id="500" r:id="rId31"/>
    <p:sldId id="324" r:id="rId32"/>
    <p:sldId id="562" r:id="rId33"/>
    <p:sldId id="505" r:id="rId34"/>
    <p:sldId id="515" r:id="rId35"/>
    <p:sldId id="471" r:id="rId36"/>
    <p:sldId id="580" r:id="rId37"/>
    <p:sldId id="522" r:id="rId38"/>
    <p:sldId id="523" r:id="rId39"/>
    <p:sldId id="525" r:id="rId40"/>
    <p:sldId id="526" r:id="rId41"/>
    <p:sldId id="527" r:id="rId42"/>
    <p:sldId id="528" r:id="rId43"/>
    <p:sldId id="529" r:id="rId44"/>
    <p:sldId id="530" r:id="rId45"/>
    <p:sldId id="531" r:id="rId46"/>
    <p:sldId id="532" r:id="rId47"/>
    <p:sldId id="533" r:id="rId48"/>
    <p:sldId id="534" r:id="rId49"/>
    <p:sldId id="535" r:id="rId50"/>
    <p:sldId id="536" r:id="rId51"/>
    <p:sldId id="537" r:id="rId52"/>
    <p:sldId id="538" r:id="rId53"/>
    <p:sldId id="539" r:id="rId54"/>
    <p:sldId id="540" r:id="rId55"/>
    <p:sldId id="541" r:id="rId56"/>
    <p:sldId id="542" r:id="rId57"/>
    <p:sldId id="543" r:id="rId58"/>
    <p:sldId id="544" r:id="rId59"/>
    <p:sldId id="546" r:id="rId60"/>
    <p:sldId id="571" r:id="rId61"/>
    <p:sldId id="496" r:id="rId62"/>
    <p:sldId id="572" r:id="rId63"/>
    <p:sldId id="497" r:id="rId64"/>
    <p:sldId id="498" r:id="rId65"/>
    <p:sldId id="449" r:id="rId66"/>
    <p:sldId id="518" r:id="rId67"/>
    <p:sldId id="509" r:id="rId68"/>
    <p:sldId id="573" r:id="rId69"/>
    <p:sldId id="581" r:id="rId70"/>
    <p:sldId id="574" r:id="rId71"/>
  </p:sldIdLst>
  <p:sldSz cx="9144000" cy="6858000" type="screen4x3"/>
  <p:notesSz cx="6858000" cy="9144000"/>
  <p:defaultTextStyle>
    <a:defPPr>
      <a:defRPr lang="en-GB"/>
    </a:defPPr>
    <a:lvl1pPr algn="l" defTabSz="457200"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1pPr>
    <a:lvl2pPr marL="457200" algn="l" defTabSz="457200"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2pPr>
    <a:lvl3pPr marL="914400" algn="l" defTabSz="457200"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3pPr>
    <a:lvl4pPr marL="1371600" algn="l" defTabSz="457200"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4pPr>
    <a:lvl5pPr marL="1828800" algn="l" defTabSz="457200"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33FF"/>
    <a:srgbClr val="669900"/>
    <a:srgbClr val="DE2869"/>
    <a:srgbClr val="22B433"/>
    <a:srgbClr val="E8D1FF"/>
    <a:srgbClr val="CC99FF"/>
    <a:srgbClr val="FF99FF"/>
    <a:srgbClr val="CC00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6" autoAdjust="0"/>
    <p:restoredTop sz="80233" autoAdjust="0"/>
  </p:normalViewPr>
  <p:slideViewPr>
    <p:cSldViewPr>
      <p:cViewPr varScale="1">
        <p:scale>
          <a:sx n="63" d="100"/>
          <a:sy n="63" d="100"/>
        </p:scale>
        <p:origin x="-1014" y="-96"/>
      </p:cViewPr>
      <p:guideLst>
        <p:guide orient="horz" pos="2160"/>
        <p:guide pos="2880"/>
      </p:guideLst>
    </p:cSldViewPr>
  </p:slideViewPr>
  <p:outlineViewPr>
    <p:cViewPr varScale="1">
      <p:scale>
        <a:sx n="170" d="200"/>
        <a:sy n="170" d="200"/>
      </p:scale>
      <p:origin x="186" y="59040"/>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ovapo:Documents:CourseWork:bargraph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jovapo:p4:CourseWork:ECCV10:Figures:siftflowLabFreq.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jovapo:p4:CourseWork:ECCV10:Figures:siftflowLabFreq.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ovapo:p4:CourseWork:ECCV10:Figures:siftflowLabFreq.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ovapo:p4:CourseWork:ECCV10:Figures:siftflowLabFreq.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strRef>
              <c:f>Sheet1!$A$11:$A$179</c:f>
              <c:strCache>
                <c:ptCount val="169"/>
                <c:pt idx="0">
                  <c:v>building</c:v>
                </c:pt>
                <c:pt idx="1">
                  <c:v>sky</c:v>
                </c:pt>
                <c:pt idx="2">
                  <c:v>tree</c:v>
                </c:pt>
                <c:pt idx="3">
                  <c:v>wall</c:v>
                </c:pt>
                <c:pt idx="4">
                  <c:v>road</c:v>
                </c:pt>
                <c:pt idx="5">
                  <c:v>floor</c:v>
                </c:pt>
                <c:pt idx="6">
                  <c:v>sidewalk</c:v>
                </c:pt>
                <c:pt idx="7">
                  <c:v>mountain</c:v>
                </c:pt>
                <c:pt idx="8">
                  <c:v>ground</c:v>
                </c:pt>
                <c:pt idx="9">
                  <c:v>plant</c:v>
                </c:pt>
                <c:pt idx="10">
                  <c:v>sea</c:v>
                </c:pt>
                <c:pt idx="11">
                  <c:v>window</c:v>
                </c:pt>
                <c:pt idx="12">
                  <c:v>grass</c:v>
                </c:pt>
                <c:pt idx="13">
                  <c:v>car</c:v>
                </c:pt>
                <c:pt idx="14">
                  <c:v>bed</c:v>
                </c:pt>
                <c:pt idx="15">
                  <c:v>water</c:v>
                </c:pt>
                <c:pt idx="16">
                  <c:v>rock</c:v>
                </c:pt>
                <c:pt idx="17">
                  <c:v>house</c:v>
                </c:pt>
                <c:pt idx="18">
                  <c:v>ceiling</c:v>
                </c:pt>
                <c:pt idx="19">
                  <c:v>field</c:v>
                </c:pt>
                <c:pt idx="20">
                  <c:v>sand</c:v>
                </c:pt>
                <c:pt idx="21">
                  <c:v>painting</c:v>
                </c:pt>
                <c:pt idx="22">
                  <c:v>steps</c:v>
                </c:pt>
                <c:pt idx="23">
                  <c:v>curtain</c:v>
                </c:pt>
                <c:pt idx="24">
                  <c:v>church</c:v>
                </c:pt>
                <c:pt idx="25">
                  <c:v>person</c:v>
                </c:pt>
                <c:pt idx="26">
                  <c:v>door</c:v>
                </c:pt>
                <c:pt idx="27">
                  <c:v>path</c:v>
                </c:pt>
                <c:pt idx="28">
                  <c:v>table</c:v>
                </c:pt>
                <c:pt idx="29">
                  <c:v>bookshelf</c:v>
                </c:pt>
                <c:pt idx="30">
                  <c:v>skyscraper</c:v>
                </c:pt>
                <c:pt idx="31">
                  <c:v>tower</c:v>
                </c:pt>
                <c:pt idx="32">
                  <c:v>chair</c:v>
                </c:pt>
                <c:pt idx="33">
                  <c:v>lake</c:v>
                </c:pt>
                <c:pt idx="34">
                  <c:v>bush</c:v>
                </c:pt>
                <c:pt idx="35">
                  <c:v>sign</c:v>
                </c:pt>
                <c:pt idx="36">
                  <c:v>fence</c:v>
                </c:pt>
                <c:pt idx="37">
                  <c:v>desk</c:v>
                </c:pt>
                <c:pt idx="38">
                  <c:v>picture</c:v>
                </c:pt>
                <c:pt idx="39">
                  <c:v>river</c:v>
                </c:pt>
                <c:pt idx="40">
                  <c:v>mirror</c:v>
                </c:pt>
                <c:pt idx="41">
                  <c:v>shutter</c:v>
                </c:pt>
                <c:pt idx="42">
                  <c:v>sofa</c:v>
                </c:pt>
                <c:pt idx="43">
                  <c:v>refrigerator</c:v>
                </c:pt>
                <c:pt idx="44">
                  <c:v>cupboard</c:v>
                </c:pt>
                <c:pt idx="45">
                  <c:v>pillow</c:v>
                </c:pt>
                <c:pt idx="46">
                  <c:v>hill</c:v>
                </c:pt>
                <c:pt idx="47">
                  <c:v>sink</c:v>
                </c:pt>
                <c:pt idx="48">
                  <c:v>cloud</c:v>
                </c:pt>
                <c:pt idx="49">
                  <c:v>balcony</c:v>
                </c:pt>
                <c:pt idx="50">
                  <c:v>fountain</c:v>
                </c:pt>
                <c:pt idx="51">
                  <c:v>toilet</c:v>
                </c:pt>
                <c:pt idx="52">
                  <c:v>cabinet</c:v>
                </c:pt>
                <c:pt idx="53">
                  <c:v>poster</c:v>
                </c:pt>
                <c:pt idx="54">
                  <c:v>carpet</c:v>
                </c:pt>
                <c:pt idx="55">
                  <c:v>flower</c:v>
                </c:pt>
                <c:pt idx="56">
                  <c:v>towel</c:v>
                </c:pt>
                <c:pt idx="57">
                  <c:v>stove</c:v>
                </c:pt>
                <c:pt idx="58">
                  <c:v>bathtub</c:v>
                </c:pt>
                <c:pt idx="59">
                  <c:v>television</c:v>
                </c:pt>
                <c:pt idx="60">
                  <c:v>shop</c:v>
                </c:pt>
                <c:pt idx="61">
                  <c:v>plate</c:v>
                </c:pt>
                <c:pt idx="62">
                  <c:v>dish</c:v>
                </c:pt>
                <c:pt idx="63">
                  <c:v>waterfall</c:v>
                </c:pt>
                <c:pt idx="64">
                  <c:v>streetlight</c:v>
                </c:pt>
                <c:pt idx="65">
                  <c:v>counter top</c:v>
                </c:pt>
                <c:pt idx="66">
                  <c:v>animal</c:v>
                </c:pt>
                <c:pt idx="67">
                  <c:v>pole</c:v>
                </c:pt>
                <c:pt idx="68">
                  <c:v>bird</c:v>
                </c:pt>
                <c:pt idx="69">
                  <c:v>torso</c:v>
                </c:pt>
                <c:pt idx="70">
                  <c:v>paper</c:v>
                </c:pt>
                <c:pt idx="71">
                  <c:v>roof</c:v>
                </c:pt>
                <c:pt idx="72">
                  <c:v>awning</c:v>
                </c:pt>
                <c:pt idx="73">
                  <c:v>fruit</c:v>
                </c:pt>
                <c:pt idx="74">
                  <c:v>leg</c:v>
                </c:pt>
                <c:pt idx="75">
                  <c:v>furniture</c:v>
                </c:pt>
                <c:pt idx="76">
                  <c:v>railing</c:v>
                </c:pt>
                <c:pt idx="77">
                  <c:v>keyboard</c:v>
                </c:pt>
                <c:pt idx="78">
                  <c:v>column</c:v>
                </c:pt>
                <c:pt idx="79">
                  <c:v>boat</c:v>
                </c:pt>
                <c:pt idx="80">
                  <c:v>crane</c:v>
                </c:pt>
                <c:pt idx="81">
                  <c:v>wheel</c:v>
                </c:pt>
                <c:pt idx="82">
                  <c:v>curb</c:v>
                </c:pt>
                <c:pt idx="83">
                  <c:v>basket</c:v>
                </c:pt>
                <c:pt idx="84">
                  <c:v>lamp</c:v>
                </c:pt>
                <c:pt idx="85">
                  <c:v>pot</c:v>
                </c:pt>
                <c:pt idx="86">
                  <c:v>bench</c:v>
                </c:pt>
                <c:pt idx="87">
                  <c:v>bus</c:v>
                </c:pt>
                <c:pt idx="88">
                  <c:v>books</c:v>
                </c:pt>
                <c:pt idx="89">
                  <c:v>telephone</c:v>
                </c:pt>
                <c:pt idx="90">
                  <c:v>arcade</c:v>
                </c:pt>
                <c:pt idx="91">
                  <c:v>motorbike</c:v>
                </c:pt>
                <c:pt idx="92">
                  <c:v>scaffolding</c:v>
                </c:pt>
                <c:pt idx="93">
                  <c:v>traffic light</c:v>
                </c:pt>
                <c:pt idx="94">
                  <c:v>handrail</c:v>
                </c:pt>
                <c:pt idx="95">
                  <c:v>bridge</c:v>
                </c:pt>
                <c:pt idx="96">
                  <c:v>bison</c:v>
                </c:pt>
                <c:pt idx="97">
                  <c:v>snow</c:v>
                </c:pt>
                <c:pt idx="98">
                  <c:v>arm</c:v>
                </c:pt>
                <c:pt idx="99">
                  <c:v>resturant</c:v>
                </c:pt>
                <c:pt idx="100">
                  <c:v>windshield</c:v>
                </c:pt>
                <c:pt idx="101">
                  <c:v>trash can</c:v>
                </c:pt>
                <c:pt idx="102">
                  <c:v>van</c:v>
                </c:pt>
                <c:pt idx="103">
                  <c:v>bicycle</c:v>
                </c:pt>
                <c:pt idx="104">
                  <c:v>washing machine</c:v>
                </c:pt>
                <c:pt idx="105">
                  <c:v>brick</c:v>
                </c:pt>
                <c:pt idx="106">
                  <c:v>manhole</c:v>
                </c:pt>
                <c:pt idx="107">
                  <c:v>box</c:v>
                </c:pt>
                <c:pt idx="108">
                  <c:v>head</c:v>
                </c:pt>
                <c:pt idx="109">
                  <c:v>light</c:v>
                </c:pt>
                <c:pt idx="110">
                  <c:v>clock</c:v>
                </c:pt>
                <c:pt idx="111">
                  <c:v>central reservation</c:v>
                </c:pt>
                <c:pt idx="112">
                  <c:v>laptop</c:v>
                </c:pt>
                <c:pt idx="113">
                  <c:v>tv</c:v>
                </c:pt>
                <c:pt idx="114">
                  <c:v>screen</c:v>
                </c:pt>
                <c:pt idx="115">
                  <c:v>drawer</c:v>
                </c:pt>
                <c:pt idx="116">
                  <c:v>crosswalk</c:v>
                </c:pt>
                <c:pt idx="117">
                  <c:v>microwave</c:v>
                </c:pt>
                <c:pt idx="118">
                  <c:v>pitcher</c:v>
                </c:pt>
                <c:pt idx="119">
                  <c:v>fireplace</c:v>
                </c:pt>
                <c:pt idx="120">
                  <c:v>fan</c:v>
                </c:pt>
                <c:pt idx="121">
                  <c:v>grille</c:v>
                </c:pt>
                <c:pt idx="122">
                  <c:v>chimney</c:v>
                </c:pt>
                <c:pt idx="123">
                  <c:v>cat</c:v>
                </c:pt>
                <c:pt idx="124">
                  <c:v>faucet</c:v>
                </c:pt>
                <c:pt idx="125">
                  <c:v>dishwasher</c:v>
                </c:pt>
                <c:pt idx="126">
                  <c:v>wire</c:v>
                </c:pt>
                <c:pt idx="127">
                  <c:v>utensil</c:v>
                </c:pt>
                <c:pt idx="128">
                  <c:v>pipe</c:v>
                </c:pt>
                <c:pt idx="129">
                  <c:v>fire hydrant</c:v>
                </c:pt>
                <c:pt idx="130">
                  <c:v>vase</c:v>
                </c:pt>
                <c:pt idx="131">
                  <c:v>attic</c:v>
                </c:pt>
                <c:pt idx="132">
                  <c:v>headlight</c:v>
                </c:pt>
                <c:pt idx="133">
                  <c:v>file cabinet</c:v>
                </c:pt>
                <c:pt idx="134">
                  <c:v>clothes</c:v>
                </c:pt>
                <c:pt idx="135">
                  <c:v>closet</c:v>
                </c:pt>
                <c:pt idx="136">
                  <c:v>umbrella</c:v>
                </c:pt>
                <c:pt idx="137">
                  <c:v>blind</c:v>
                </c:pt>
                <c:pt idx="138">
                  <c:v>valley</c:v>
                </c:pt>
                <c:pt idx="139">
                  <c:v>magazine</c:v>
                </c:pt>
                <c:pt idx="140">
                  <c:v>handle</c:v>
                </c:pt>
                <c:pt idx="141">
                  <c:v>license plate</c:v>
                </c:pt>
                <c:pt idx="142">
                  <c:v>fish</c:v>
                </c:pt>
                <c:pt idx="143">
                  <c:v>truck</c:v>
                </c:pt>
                <c:pt idx="144">
                  <c:v>vent</c:v>
                </c:pt>
                <c:pt idx="145">
                  <c:v>bottle</c:v>
                </c:pt>
                <c:pt idx="146">
                  <c:v>air conditioner</c:v>
                </c:pt>
                <c:pt idx="147">
                  <c:v>computer</c:v>
                </c:pt>
                <c:pt idx="148">
                  <c:v>bowl</c:v>
                </c:pt>
                <c:pt idx="149">
                  <c:v>mailbox</c:v>
                </c:pt>
                <c:pt idx="150">
                  <c:v>outlet</c:v>
                </c:pt>
                <c:pt idx="151">
                  <c:v>dog</c:v>
                </c:pt>
                <c:pt idx="152">
                  <c:v>remote</c:v>
                </c:pt>
                <c:pt idx="153">
                  <c:v>fire extinguisher</c:v>
                </c:pt>
                <c:pt idx="154">
                  <c:v>park</c:v>
                </c:pt>
                <c:pt idx="155">
                  <c:v>bag</c:v>
                </c:pt>
                <c:pt idx="156">
                  <c:v>camera</c:v>
                </c:pt>
                <c:pt idx="157">
                  <c:v>parking meter</c:v>
                </c:pt>
                <c:pt idx="158">
                  <c:v>dock</c:v>
                </c:pt>
                <c:pt idx="159">
                  <c:v>sun</c:v>
                </c:pt>
                <c:pt idx="160">
                  <c:v>tail light</c:v>
                </c:pt>
                <c:pt idx="161">
                  <c:v>cup</c:v>
                </c:pt>
                <c:pt idx="162">
                  <c:v>flag</c:v>
                </c:pt>
                <c:pt idx="163">
                  <c:v>glass</c:v>
                </c:pt>
                <c:pt idx="164">
                  <c:v>duck</c:v>
                </c:pt>
                <c:pt idx="165">
                  <c:v>lightswitch</c:v>
                </c:pt>
                <c:pt idx="166">
                  <c:v>pen</c:v>
                </c:pt>
                <c:pt idx="167">
                  <c:v>mouth</c:v>
                </c:pt>
                <c:pt idx="168">
                  <c:v>pigeon</c:v>
                </c:pt>
              </c:strCache>
            </c:strRef>
          </c:cat>
          <c:val>
            <c:numRef>
              <c:f>Sheet1!$B$11:$B$179</c:f>
              <c:numCache>
                <c:formatCode>General</c:formatCode>
                <c:ptCount val="169"/>
                <c:pt idx="0">
                  <c:v>11322197</c:v>
                </c:pt>
                <c:pt idx="1">
                  <c:v>8835479</c:v>
                </c:pt>
                <c:pt idx="2">
                  <c:v>5517363</c:v>
                </c:pt>
                <c:pt idx="3">
                  <c:v>5209560</c:v>
                </c:pt>
                <c:pt idx="4">
                  <c:v>4184709</c:v>
                </c:pt>
                <c:pt idx="5">
                  <c:v>2256406</c:v>
                </c:pt>
                <c:pt idx="6">
                  <c:v>1834745</c:v>
                </c:pt>
                <c:pt idx="7">
                  <c:v>1581302</c:v>
                </c:pt>
                <c:pt idx="8">
                  <c:v>1575054</c:v>
                </c:pt>
                <c:pt idx="9">
                  <c:v>1514554</c:v>
                </c:pt>
                <c:pt idx="10">
                  <c:v>1479831</c:v>
                </c:pt>
                <c:pt idx="11">
                  <c:v>1476052</c:v>
                </c:pt>
                <c:pt idx="12">
                  <c:v>1465934</c:v>
                </c:pt>
                <c:pt idx="13">
                  <c:v>1188429</c:v>
                </c:pt>
                <c:pt idx="14">
                  <c:v>1100155</c:v>
                </c:pt>
                <c:pt idx="15">
                  <c:v>914975</c:v>
                </c:pt>
                <c:pt idx="16">
                  <c:v>871376</c:v>
                </c:pt>
                <c:pt idx="17">
                  <c:v>854761</c:v>
                </c:pt>
                <c:pt idx="18">
                  <c:v>808910</c:v>
                </c:pt>
                <c:pt idx="19">
                  <c:v>559199</c:v>
                </c:pt>
                <c:pt idx="20">
                  <c:v>553632</c:v>
                </c:pt>
                <c:pt idx="21">
                  <c:v>552540</c:v>
                </c:pt>
                <c:pt idx="22">
                  <c:v>461134</c:v>
                </c:pt>
                <c:pt idx="23">
                  <c:v>459473</c:v>
                </c:pt>
                <c:pt idx="24">
                  <c:v>447814</c:v>
                </c:pt>
                <c:pt idx="25">
                  <c:v>424193</c:v>
                </c:pt>
                <c:pt idx="26">
                  <c:v>397893</c:v>
                </c:pt>
                <c:pt idx="27">
                  <c:v>397635</c:v>
                </c:pt>
                <c:pt idx="28">
                  <c:v>395925</c:v>
                </c:pt>
                <c:pt idx="29">
                  <c:v>390208</c:v>
                </c:pt>
                <c:pt idx="30">
                  <c:v>369108</c:v>
                </c:pt>
                <c:pt idx="31">
                  <c:v>303905</c:v>
                </c:pt>
                <c:pt idx="32">
                  <c:v>281103</c:v>
                </c:pt>
                <c:pt idx="33">
                  <c:v>273084</c:v>
                </c:pt>
                <c:pt idx="34">
                  <c:v>228769</c:v>
                </c:pt>
                <c:pt idx="35">
                  <c:v>204888</c:v>
                </c:pt>
                <c:pt idx="36">
                  <c:v>197616</c:v>
                </c:pt>
                <c:pt idx="37">
                  <c:v>187077</c:v>
                </c:pt>
                <c:pt idx="38">
                  <c:v>185687</c:v>
                </c:pt>
                <c:pt idx="39">
                  <c:v>173424</c:v>
                </c:pt>
                <c:pt idx="40">
                  <c:v>167882</c:v>
                </c:pt>
                <c:pt idx="41">
                  <c:v>166101</c:v>
                </c:pt>
                <c:pt idx="42">
                  <c:v>152060</c:v>
                </c:pt>
                <c:pt idx="43">
                  <c:v>145898</c:v>
                </c:pt>
                <c:pt idx="44">
                  <c:v>142077</c:v>
                </c:pt>
                <c:pt idx="45">
                  <c:v>139877</c:v>
                </c:pt>
                <c:pt idx="46">
                  <c:v>136266</c:v>
                </c:pt>
                <c:pt idx="47">
                  <c:v>136213</c:v>
                </c:pt>
                <c:pt idx="48">
                  <c:v>125446</c:v>
                </c:pt>
                <c:pt idx="49">
                  <c:v>119886</c:v>
                </c:pt>
                <c:pt idx="50">
                  <c:v>118885</c:v>
                </c:pt>
                <c:pt idx="51">
                  <c:v>116768</c:v>
                </c:pt>
                <c:pt idx="52">
                  <c:v>113258</c:v>
                </c:pt>
                <c:pt idx="53">
                  <c:v>108148</c:v>
                </c:pt>
                <c:pt idx="54">
                  <c:v>106968</c:v>
                </c:pt>
                <c:pt idx="55">
                  <c:v>101302</c:v>
                </c:pt>
                <c:pt idx="56">
                  <c:v>93322</c:v>
                </c:pt>
                <c:pt idx="57">
                  <c:v>89644</c:v>
                </c:pt>
                <c:pt idx="58">
                  <c:v>87546</c:v>
                </c:pt>
                <c:pt idx="59">
                  <c:v>80238</c:v>
                </c:pt>
                <c:pt idx="60">
                  <c:v>76771</c:v>
                </c:pt>
                <c:pt idx="61">
                  <c:v>76494</c:v>
                </c:pt>
                <c:pt idx="62">
                  <c:v>73979</c:v>
                </c:pt>
                <c:pt idx="63">
                  <c:v>72780</c:v>
                </c:pt>
                <c:pt idx="64">
                  <c:v>68109</c:v>
                </c:pt>
                <c:pt idx="65">
                  <c:v>59719</c:v>
                </c:pt>
                <c:pt idx="66">
                  <c:v>59465</c:v>
                </c:pt>
                <c:pt idx="67">
                  <c:v>56832</c:v>
                </c:pt>
                <c:pt idx="68">
                  <c:v>54441</c:v>
                </c:pt>
                <c:pt idx="69">
                  <c:v>54001</c:v>
                </c:pt>
                <c:pt idx="70">
                  <c:v>51184</c:v>
                </c:pt>
                <c:pt idx="71">
                  <c:v>50762</c:v>
                </c:pt>
                <c:pt idx="72">
                  <c:v>50239</c:v>
                </c:pt>
                <c:pt idx="73">
                  <c:v>49399</c:v>
                </c:pt>
                <c:pt idx="74">
                  <c:v>47683</c:v>
                </c:pt>
                <c:pt idx="75">
                  <c:v>47162</c:v>
                </c:pt>
                <c:pt idx="76">
                  <c:v>45741</c:v>
                </c:pt>
                <c:pt idx="77">
                  <c:v>45439</c:v>
                </c:pt>
                <c:pt idx="78">
                  <c:v>44422</c:v>
                </c:pt>
                <c:pt idx="79">
                  <c:v>40287</c:v>
                </c:pt>
                <c:pt idx="80">
                  <c:v>35975</c:v>
                </c:pt>
                <c:pt idx="81">
                  <c:v>35390</c:v>
                </c:pt>
                <c:pt idx="82">
                  <c:v>33873</c:v>
                </c:pt>
                <c:pt idx="83">
                  <c:v>33788</c:v>
                </c:pt>
                <c:pt idx="84">
                  <c:v>32138</c:v>
                </c:pt>
                <c:pt idx="85">
                  <c:v>31058</c:v>
                </c:pt>
                <c:pt idx="86">
                  <c:v>30539</c:v>
                </c:pt>
                <c:pt idx="87">
                  <c:v>29971</c:v>
                </c:pt>
                <c:pt idx="88">
                  <c:v>29149</c:v>
                </c:pt>
                <c:pt idx="89">
                  <c:v>27906</c:v>
                </c:pt>
                <c:pt idx="90">
                  <c:v>26587</c:v>
                </c:pt>
                <c:pt idx="91">
                  <c:v>26313</c:v>
                </c:pt>
                <c:pt idx="92">
                  <c:v>25651</c:v>
                </c:pt>
                <c:pt idx="93">
                  <c:v>24012</c:v>
                </c:pt>
                <c:pt idx="94">
                  <c:v>23491</c:v>
                </c:pt>
                <c:pt idx="95">
                  <c:v>23175</c:v>
                </c:pt>
                <c:pt idx="96">
                  <c:v>22837</c:v>
                </c:pt>
                <c:pt idx="97">
                  <c:v>22227</c:v>
                </c:pt>
                <c:pt idx="98">
                  <c:v>21504</c:v>
                </c:pt>
                <c:pt idx="99">
                  <c:v>20747</c:v>
                </c:pt>
                <c:pt idx="100">
                  <c:v>20737</c:v>
                </c:pt>
                <c:pt idx="101">
                  <c:v>19851</c:v>
                </c:pt>
                <c:pt idx="102">
                  <c:v>18225</c:v>
                </c:pt>
                <c:pt idx="103">
                  <c:v>17484</c:v>
                </c:pt>
                <c:pt idx="104">
                  <c:v>17277</c:v>
                </c:pt>
                <c:pt idx="105">
                  <c:v>16701</c:v>
                </c:pt>
                <c:pt idx="106">
                  <c:v>16452</c:v>
                </c:pt>
                <c:pt idx="107">
                  <c:v>16243</c:v>
                </c:pt>
                <c:pt idx="108">
                  <c:v>15909</c:v>
                </c:pt>
                <c:pt idx="109">
                  <c:v>15869</c:v>
                </c:pt>
                <c:pt idx="110">
                  <c:v>15187</c:v>
                </c:pt>
                <c:pt idx="111">
                  <c:v>14884</c:v>
                </c:pt>
                <c:pt idx="112">
                  <c:v>13693</c:v>
                </c:pt>
                <c:pt idx="113">
                  <c:v>13567</c:v>
                </c:pt>
                <c:pt idx="114">
                  <c:v>12528</c:v>
                </c:pt>
                <c:pt idx="115">
                  <c:v>12225</c:v>
                </c:pt>
                <c:pt idx="116">
                  <c:v>11974</c:v>
                </c:pt>
                <c:pt idx="117">
                  <c:v>11536</c:v>
                </c:pt>
                <c:pt idx="118">
                  <c:v>10849</c:v>
                </c:pt>
                <c:pt idx="119">
                  <c:v>10319</c:v>
                </c:pt>
                <c:pt idx="120">
                  <c:v>9120</c:v>
                </c:pt>
                <c:pt idx="121">
                  <c:v>8867</c:v>
                </c:pt>
                <c:pt idx="122">
                  <c:v>8571</c:v>
                </c:pt>
                <c:pt idx="123">
                  <c:v>7188</c:v>
                </c:pt>
                <c:pt idx="124">
                  <c:v>7184</c:v>
                </c:pt>
                <c:pt idx="125">
                  <c:v>7006</c:v>
                </c:pt>
                <c:pt idx="126">
                  <c:v>6840</c:v>
                </c:pt>
                <c:pt idx="127">
                  <c:v>6342</c:v>
                </c:pt>
                <c:pt idx="128">
                  <c:v>5715</c:v>
                </c:pt>
                <c:pt idx="129">
                  <c:v>5309</c:v>
                </c:pt>
                <c:pt idx="130">
                  <c:v>5166</c:v>
                </c:pt>
                <c:pt idx="131">
                  <c:v>4761</c:v>
                </c:pt>
                <c:pt idx="132">
                  <c:v>4282</c:v>
                </c:pt>
                <c:pt idx="133">
                  <c:v>4281</c:v>
                </c:pt>
                <c:pt idx="134">
                  <c:v>3991</c:v>
                </c:pt>
                <c:pt idx="135">
                  <c:v>3988</c:v>
                </c:pt>
                <c:pt idx="136">
                  <c:v>3794</c:v>
                </c:pt>
                <c:pt idx="137">
                  <c:v>2913</c:v>
                </c:pt>
                <c:pt idx="138">
                  <c:v>2776</c:v>
                </c:pt>
                <c:pt idx="139">
                  <c:v>2521</c:v>
                </c:pt>
                <c:pt idx="140">
                  <c:v>2126</c:v>
                </c:pt>
                <c:pt idx="141">
                  <c:v>2018</c:v>
                </c:pt>
                <c:pt idx="142">
                  <c:v>1898</c:v>
                </c:pt>
                <c:pt idx="143">
                  <c:v>1833</c:v>
                </c:pt>
                <c:pt idx="144">
                  <c:v>1613</c:v>
                </c:pt>
                <c:pt idx="145">
                  <c:v>1550</c:v>
                </c:pt>
                <c:pt idx="146">
                  <c:v>1424</c:v>
                </c:pt>
                <c:pt idx="147">
                  <c:v>1278</c:v>
                </c:pt>
                <c:pt idx="148">
                  <c:v>1202</c:v>
                </c:pt>
                <c:pt idx="149">
                  <c:v>987</c:v>
                </c:pt>
                <c:pt idx="150">
                  <c:v>983</c:v>
                </c:pt>
                <c:pt idx="151">
                  <c:v>746</c:v>
                </c:pt>
                <c:pt idx="152">
                  <c:v>667</c:v>
                </c:pt>
                <c:pt idx="153">
                  <c:v>582</c:v>
                </c:pt>
                <c:pt idx="154">
                  <c:v>517</c:v>
                </c:pt>
                <c:pt idx="155">
                  <c:v>504</c:v>
                </c:pt>
                <c:pt idx="156">
                  <c:v>431</c:v>
                </c:pt>
                <c:pt idx="157">
                  <c:v>387</c:v>
                </c:pt>
                <c:pt idx="158">
                  <c:v>343</c:v>
                </c:pt>
                <c:pt idx="159">
                  <c:v>331</c:v>
                </c:pt>
                <c:pt idx="160">
                  <c:v>330</c:v>
                </c:pt>
                <c:pt idx="161">
                  <c:v>295</c:v>
                </c:pt>
                <c:pt idx="162">
                  <c:v>245</c:v>
                </c:pt>
                <c:pt idx="163">
                  <c:v>243</c:v>
                </c:pt>
                <c:pt idx="164">
                  <c:v>209</c:v>
                </c:pt>
                <c:pt idx="165">
                  <c:v>108</c:v>
                </c:pt>
                <c:pt idx="166">
                  <c:v>91</c:v>
                </c:pt>
                <c:pt idx="167">
                  <c:v>82</c:v>
                </c:pt>
                <c:pt idx="168">
                  <c:v>71</c:v>
                </c:pt>
              </c:numCache>
            </c:numRef>
          </c:val>
        </c:ser>
        <c:dLbls>
          <c:showLegendKey val="0"/>
          <c:showVal val="0"/>
          <c:showCatName val="0"/>
          <c:showSerName val="0"/>
          <c:showPercent val="0"/>
          <c:showBubbleSize val="0"/>
        </c:dLbls>
        <c:gapWidth val="20"/>
        <c:axId val="77465856"/>
        <c:axId val="77494144"/>
      </c:barChart>
      <c:catAx>
        <c:axId val="77465856"/>
        <c:scaling>
          <c:orientation val="minMax"/>
        </c:scaling>
        <c:delete val="0"/>
        <c:axPos val="b"/>
        <c:majorTickMark val="out"/>
        <c:minorTickMark val="none"/>
        <c:tickLblPos val="nextTo"/>
        <c:txPr>
          <a:bodyPr rot="-2760000"/>
          <a:lstStyle/>
          <a:p>
            <a:pPr>
              <a:defRPr/>
            </a:pPr>
            <a:endParaRPr lang="en-US"/>
          </a:p>
        </c:txPr>
        <c:crossAx val="77494144"/>
        <c:crosses val="autoZero"/>
        <c:auto val="1"/>
        <c:lblAlgn val="ctr"/>
        <c:lblOffset val="100"/>
        <c:noMultiLvlLbl val="0"/>
      </c:catAx>
      <c:valAx>
        <c:axId val="77494144"/>
        <c:scaling>
          <c:orientation val="minMax"/>
        </c:scaling>
        <c:delete val="0"/>
        <c:axPos val="l"/>
        <c:majorGridlines/>
        <c:numFmt formatCode="General" sourceLinked="1"/>
        <c:majorTickMark val="out"/>
        <c:minorTickMark val="none"/>
        <c:tickLblPos val="nextTo"/>
        <c:crossAx val="77465856"/>
        <c:crosses val="autoZero"/>
        <c:crossBetween val="between"/>
        <c:dispUnits>
          <c:builtInUnit val="millions"/>
          <c:dispUnitsLbl>
            <c:layout/>
            <c:tx>
              <c:rich>
                <a:bodyPr/>
                <a:lstStyle/>
                <a:p>
                  <a:pPr>
                    <a:defRPr/>
                  </a:pPr>
                  <a:r>
                    <a:rPr lang="en-US"/>
                    <a:t>Millions of Pixels</a:t>
                  </a:r>
                </a:p>
              </c:rich>
            </c:tx>
          </c:dispUnitsLbl>
        </c:dispUnits>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490710746544799"/>
          <c:y val="8.3999714826483607E-2"/>
          <c:w val="0.87394567205942097"/>
          <c:h val="0.487743172672508"/>
        </c:manualLayout>
      </c:layout>
      <c:barChart>
        <c:barDir val="col"/>
        <c:grouping val="clustered"/>
        <c:varyColors val="0"/>
        <c:ser>
          <c:idx val="0"/>
          <c:order val="0"/>
          <c:spPr>
            <a:solidFill>
              <a:schemeClr val="accent3"/>
            </a:solidFill>
          </c:spPr>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Sheet1!$J$2:$J$35</c:f>
              <c:numCache>
                <c:formatCode>General</c:formatCode>
                <c:ptCount val="3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numCache>
            </c:numRef>
          </c:val>
        </c:ser>
        <c:ser>
          <c:idx val="1"/>
          <c:order val="1"/>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Sheet1!$K$2:$K$35</c:f>
              <c:numCache>
                <c:formatCode>General</c:formatCode>
                <c:ptCount val="3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numCache>
            </c:numRef>
          </c:val>
        </c:ser>
        <c:ser>
          <c:idx val="2"/>
          <c:order val="2"/>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Sheet1!$L$2:$L$35</c:f>
              <c:numCache>
                <c:formatCode>General</c:formatCode>
                <c:ptCount val="34"/>
                <c:pt idx="0">
                  <c:v>277840</c:v>
                </c:pt>
                <c:pt idx="1">
                  <c:v>93325</c:v>
                </c:pt>
                <c:pt idx="2">
                  <c:v>70958</c:v>
                </c:pt>
                <c:pt idx="3">
                  <c:v>60563</c:v>
                </c:pt>
                <c:pt idx="4">
                  <c:v>59727</c:v>
                </c:pt>
                <c:pt idx="5">
                  <c:v>55867</c:v>
                </c:pt>
                <c:pt idx="6">
                  <c:v>52212</c:v>
                </c:pt>
                <c:pt idx="7">
                  <c:v>51260</c:v>
                </c:pt>
                <c:pt idx="8">
                  <c:v>29760</c:v>
                </c:pt>
                <c:pt idx="9">
                  <c:v>26719</c:v>
                </c:pt>
                <c:pt idx="10">
                  <c:v>22110</c:v>
                </c:pt>
                <c:pt idx="11">
                  <c:v>18678</c:v>
                </c:pt>
                <c:pt idx="12">
                  <c:v>18567</c:v>
                </c:pt>
                <c:pt idx="13">
                  <c:v>18199</c:v>
                </c:pt>
                <c:pt idx="14">
                  <c:v>17724</c:v>
                </c:pt>
                <c:pt idx="15">
                  <c:v>17612</c:v>
                </c:pt>
                <c:pt idx="16">
                  <c:v>17051</c:v>
                </c:pt>
                <c:pt idx="17">
                  <c:v>16600</c:v>
                </c:pt>
                <c:pt idx="18">
                  <c:v>16176</c:v>
                </c:pt>
                <c:pt idx="19">
                  <c:v>15883</c:v>
                </c:pt>
                <c:pt idx="20">
                  <c:v>15192</c:v>
                </c:pt>
                <c:pt idx="21">
                  <c:v>14794</c:v>
                </c:pt>
                <c:pt idx="22">
                  <c:v>13221</c:v>
                </c:pt>
                <c:pt idx="23">
                  <c:v>13138</c:v>
                </c:pt>
                <c:pt idx="24">
                  <c:v>12478</c:v>
                </c:pt>
                <c:pt idx="25">
                  <c:v>12131</c:v>
                </c:pt>
                <c:pt idx="26">
                  <c:v>11889</c:v>
                </c:pt>
                <c:pt idx="27">
                  <c:v>11737</c:v>
                </c:pt>
                <c:pt idx="28">
                  <c:v>11609</c:v>
                </c:pt>
                <c:pt idx="29">
                  <c:v>11605</c:v>
                </c:pt>
                <c:pt idx="30">
                  <c:v>9976</c:v>
                </c:pt>
                <c:pt idx="31">
                  <c:v>7427</c:v>
                </c:pt>
                <c:pt idx="32">
                  <c:v>3588</c:v>
                </c:pt>
                <c:pt idx="33">
                  <c:v>2126</c:v>
                </c:pt>
              </c:numCache>
            </c:numRef>
          </c:val>
        </c:ser>
        <c:dLbls>
          <c:showLegendKey val="0"/>
          <c:showVal val="0"/>
          <c:showCatName val="0"/>
          <c:showSerName val="0"/>
          <c:showPercent val="0"/>
          <c:showBubbleSize val="0"/>
        </c:dLbls>
        <c:gapWidth val="150"/>
        <c:axId val="92943488"/>
        <c:axId val="92945024"/>
      </c:barChart>
      <c:catAx>
        <c:axId val="92943488"/>
        <c:scaling>
          <c:orientation val="minMax"/>
        </c:scaling>
        <c:delete val="0"/>
        <c:axPos val="b"/>
        <c:majorTickMark val="out"/>
        <c:minorTickMark val="none"/>
        <c:tickLblPos val="nextTo"/>
        <c:txPr>
          <a:bodyPr rot="-2700000"/>
          <a:lstStyle/>
          <a:p>
            <a:pPr>
              <a:defRPr sz="1400"/>
            </a:pPr>
            <a:endParaRPr lang="en-US"/>
          </a:p>
        </c:txPr>
        <c:crossAx val="92945024"/>
        <c:crosses val="autoZero"/>
        <c:auto val="1"/>
        <c:lblAlgn val="ctr"/>
        <c:lblOffset val="0"/>
        <c:tickLblSkip val="1"/>
        <c:tickMarkSkip val="1"/>
        <c:noMultiLvlLbl val="0"/>
      </c:catAx>
      <c:valAx>
        <c:axId val="92945024"/>
        <c:scaling>
          <c:logBase val="10"/>
          <c:orientation val="minMax"/>
          <c:max val="1000000"/>
          <c:min val="100"/>
        </c:scaling>
        <c:delete val="0"/>
        <c:axPos val="l"/>
        <c:majorGridlines/>
        <c:title>
          <c:tx>
            <c:rich>
              <a:bodyPr rot="-5400000" vert="horz"/>
              <a:lstStyle/>
              <a:p>
                <a:pPr>
                  <a:defRPr sz="1600"/>
                </a:pPr>
                <a:r>
                  <a:rPr lang="en-US" sz="1600" dirty="0"/>
                  <a:t># of </a:t>
                </a:r>
                <a:r>
                  <a:rPr lang="en-US" sz="1600" dirty="0" err="1" smtClean="0"/>
                  <a:t>Superpixels</a:t>
                </a:r>
                <a:endParaRPr lang="en-US" sz="1600" dirty="0"/>
              </a:p>
            </c:rich>
          </c:tx>
          <c:layout/>
          <c:overlay val="0"/>
        </c:title>
        <c:numFmt formatCode="General" sourceLinked="1"/>
        <c:majorTickMark val="out"/>
        <c:minorTickMark val="none"/>
        <c:tickLblPos val="nextTo"/>
        <c:txPr>
          <a:bodyPr/>
          <a:lstStyle/>
          <a:p>
            <a:pPr>
              <a:defRPr sz="1400"/>
            </a:pPr>
            <a:endParaRPr lang="en-US"/>
          </a:p>
        </c:txPr>
        <c:crossAx val="92943488"/>
        <c:crosses val="autoZero"/>
        <c:crossBetween val="between"/>
        <c:dispUnits>
          <c:builtInUnit val="thousands"/>
        </c:dispUnits>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490710746544799"/>
          <c:y val="0.17127247100072701"/>
          <c:w val="0.87394567205942097"/>
          <c:h val="0.42819358503704802"/>
        </c:manualLayout>
      </c:layout>
      <c:barChart>
        <c:barDir val="col"/>
        <c:grouping val="clustered"/>
        <c:varyColors val="0"/>
        <c:ser>
          <c:idx val="0"/>
          <c:order val="0"/>
          <c:tx>
            <c:strRef>
              <c:f>Sheet1!$B$1</c:f>
              <c:strCache>
                <c:ptCount val="1"/>
                <c:pt idx="0">
                  <c:v>SiftFlow</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Sheet1!$B$2:$B$34</c:f>
              <c:numCache>
                <c:formatCode>General</c:formatCode>
                <c:ptCount val="33"/>
                <c:pt idx="0">
                  <c:v>49680</c:v>
                </c:pt>
                <c:pt idx="1">
                  <c:v>20036</c:v>
                </c:pt>
                <c:pt idx="2">
                  <c:v>18943</c:v>
                </c:pt>
                <c:pt idx="3">
                  <c:v>16395</c:v>
                </c:pt>
                <c:pt idx="4">
                  <c:v>5886</c:v>
                </c:pt>
                <c:pt idx="5">
                  <c:v>5604</c:v>
                </c:pt>
                <c:pt idx="6">
                  <c:v>4028</c:v>
                </c:pt>
                <c:pt idx="7">
                  <c:v>3418</c:v>
                </c:pt>
                <c:pt idx="8">
                  <c:v>3124</c:v>
                </c:pt>
                <c:pt idx="9">
                  <c:v>2564</c:v>
                </c:pt>
                <c:pt idx="10">
                  <c:v>2283</c:v>
                </c:pt>
                <c:pt idx="11">
                  <c:v>2119</c:v>
                </c:pt>
                <c:pt idx="12">
                  <c:v>2043</c:v>
                </c:pt>
                <c:pt idx="13">
                  <c:v>1517</c:v>
                </c:pt>
                <c:pt idx="14">
                  <c:v>1088</c:v>
                </c:pt>
                <c:pt idx="15">
                  <c:v>936</c:v>
                </c:pt>
                <c:pt idx="16">
                  <c:v>607</c:v>
                </c:pt>
                <c:pt idx="17">
                  <c:v>500</c:v>
                </c:pt>
                <c:pt idx="18">
                  <c:v>446</c:v>
                </c:pt>
                <c:pt idx="19">
                  <c:v>399</c:v>
                </c:pt>
                <c:pt idx="20">
                  <c:v>356</c:v>
                </c:pt>
                <c:pt idx="21">
                  <c:v>246</c:v>
                </c:pt>
                <c:pt idx="22">
                  <c:v>225</c:v>
                </c:pt>
                <c:pt idx="23">
                  <c:v>212</c:v>
                </c:pt>
                <c:pt idx="24">
                  <c:v>191</c:v>
                </c:pt>
                <c:pt idx="25">
                  <c:v>105</c:v>
                </c:pt>
                <c:pt idx="26">
                  <c:v>103</c:v>
                </c:pt>
                <c:pt idx="27">
                  <c:v>85</c:v>
                </c:pt>
                <c:pt idx="28">
                  <c:v>65</c:v>
                </c:pt>
                <c:pt idx="29">
                  <c:v>28</c:v>
                </c:pt>
                <c:pt idx="30">
                  <c:v>14</c:v>
                </c:pt>
                <c:pt idx="31">
                  <c:v>4</c:v>
                </c:pt>
                <c:pt idx="32">
                  <c:v>3</c:v>
                </c:pt>
              </c:numCache>
            </c:numRef>
          </c:val>
        </c:ser>
        <c:ser>
          <c:idx val="1"/>
          <c:order val="1"/>
          <c:tx>
            <c:strRef>
              <c:f>Sheet1!$C$1</c:f>
              <c:strCache>
                <c:ptCount val="1"/>
                <c:pt idx="0">
                  <c:v>Barcelona</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Sheet1!$C$2:$C$34</c:f>
              <c:numCache>
                <c:formatCode>General</c:formatCode>
                <c:ptCount val="33"/>
                <c:pt idx="0">
                  <c:v>264945</c:v>
                </c:pt>
                <c:pt idx="1">
                  <c:v>11042</c:v>
                </c:pt>
                <c:pt idx="2">
                  <c:v>63547</c:v>
                </c:pt>
                <c:pt idx="3">
                  <c:v>34673</c:v>
                </c:pt>
                <c:pt idx="4">
                  <c:v>45629</c:v>
                </c:pt>
                <c:pt idx="5">
                  <c:v>6076</c:v>
                </c:pt>
                <c:pt idx="6">
                  <c:v>54780</c:v>
                </c:pt>
                <c:pt idx="7">
                  <c:v>2779</c:v>
                </c:pt>
                <c:pt idx="8">
                  <c:v>27351</c:v>
                </c:pt>
                <c:pt idx="9">
                  <c:v>17484</c:v>
                </c:pt>
                <c:pt idx="10">
                  <c:v>3198</c:v>
                </c:pt>
                <c:pt idx="11">
                  <c:v>7990</c:v>
                </c:pt>
                <c:pt idx="12">
                  <c:v>5927</c:v>
                </c:pt>
                <c:pt idx="13">
                  <c:v>26765</c:v>
                </c:pt>
                <c:pt idx="14">
                  <c:v>2236</c:v>
                </c:pt>
                <c:pt idx="15">
                  <c:v>8789</c:v>
                </c:pt>
                <c:pt idx="17">
                  <c:v>1176</c:v>
                </c:pt>
                <c:pt idx="18">
                  <c:v>19695</c:v>
                </c:pt>
                <c:pt idx="19">
                  <c:v>2834</c:v>
                </c:pt>
                <c:pt idx="20">
                  <c:v>4550</c:v>
                </c:pt>
                <c:pt idx="21">
                  <c:v>4166</c:v>
                </c:pt>
                <c:pt idx="22">
                  <c:v>611</c:v>
                </c:pt>
                <c:pt idx="23">
                  <c:v>6890</c:v>
                </c:pt>
                <c:pt idx="24">
                  <c:v>4489</c:v>
                </c:pt>
                <c:pt idx="25">
                  <c:v>1530</c:v>
                </c:pt>
                <c:pt idx="26">
                  <c:v>5063</c:v>
                </c:pt>
                <c:pt idx="27">
                  <c:v>2305</c:v>
                </c:pt>
                <c:pt idx="28">
                  <c:v>1179</c:v>
                </c:pt>
                <c:pt idx="29">
                  <c:v>24</c:v>
                </c:pt>
                <c:pt idx="31">
                  <c:v>5449</c:v>
                </c:pt>
              </c:numCache>
            </c:numRef>
          </c:val>
        </c:ser>
        <c:ser>
          <c:idx val="2"/>
          <c:order val="2"/>
          <c:tx>
            <c:strRef>
              <c:f>Sheet1!$D$1</c:f>
              <c:strCache>
                <c:ptCount val="1"/>
                <c:pt idx="0">
                  <c:v>LM + Sun</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Sheet1!$D$2:$D$34</c:f>
              <c:numCache>
                <c:formatCode>General</c:formatCode>
                <c:ptCount val="33"/>
                <c:pt idx="0">
                  <c:v>782806</c:v>
                </c:pt>
                <c:pt idx="1">
                  <c:v>78444</c:v>
                </c:pt>
                <c:pt idx="2">
                  <c:v>351157</c:v>
                </c:pt>
                <c:pt idx="3">
                  <c:v>171056</c:v>
                </c:pt>
                <c:pt idx="4">
                  <c:v>120201</c:v>
                </c:pt>
                <c:pt idx="5">
                  <c:v>30498</c:v>
                </c:pt>
                <c:pt idx="6">
                  <c:v>134321</c:v>
                </c:pt>
                <c:pt idx="7">
                  <c:v>17467</c:v>
                </c:pt>
                <c:pt idx="8">
                  <c:v>170796</c:v>
                </c:pt>
                <c:pt idx="9">
                  <c:v>63831</c:v>
                </c:pt>
                <c:pt idx="10">
                  <c:v>16764</c:v>
                </c:pt>
                <c:pt idx="11">
                  <c:v>60270</c:v>
                </c:pt>
                <c:pt idx="12">
                  <c:v>32527</c:v>
                </c:pt>
                <c:pt idx="13">
                  <c:v>71339</c:v>
                </c:pt>
                <c:pt idx="14">
                  <c:v>11774</c:v>
                </c:pt>
                <c:pt idx="15">
                  <c:v>51069</c:v>
                </c:pt>
                <c:pt idx="18">
                  <c:v>79280</c:v>
                </c:pt>
                <c:pt idx="19">
                  <c:v>13513</c:v>
                </c:pt>
                <c:pt idx="20">
                  <c:v>30964</c:v>
                </c:pt>
                <c:pt idx="21">
                  <c:v>35998</c:v>
                </c:pt>
                <c:pt idx="24">
                  <c:v>9379</c:v>
                </c:pt>
                <c:pt idx="25">
                  <c:v>7521</c:v>
                </c:pt>
                <c:pt idx="26">
                  <c:v>19263</c:v>
                </c:pt>
                <c:pt idx="27">
                  <c:v>11798</c:v>
                </c:pt>
              </c:numCache>
            </c:numRef>
          </c:val>
        </c:ser>
        <c:dLbls>
          <c:showLegendKey val="0"/>
          <c:showVal val="0"/>
          <c:showCatName val="0"/>
          <c:showSerName val="0"/>
          <c:showPercent val="0"/>
          <c:showBubbleSize val="0"/>
        </c:dLbls>
        <c:gapWidth val="150"/>
        <c:axId val="92995968"/>
        <c:axId val="92997504"/>
      </c:barChart>
      <c:catAx>
        <c:axId val="92995968"/>
        <c:scaling>
          <c:orientation val="minMax"/>
        </c:scaling>
        <c:delete val="0"/>
        <c:axPos val="b"/>
        <c:majorTickMark val="out"/>
        <c:minorTickMark val="none"/>
        <c:tickLblPos val="nextTo"/>
        <c:txPr>
          <a:bodyPr rot="-2700000"/>
          <a:lstStyle/>
          <a:p>
            <a:pPr>
              <a:defRPr sz="1400"/>
            </a:pPr>
            <a:endParaRPr lang="en-US"/>
          </a:p>
        </c:txPr>
        <c:crossAx val="92997504"/>
        <c:crosses val="autoZero"/>
        <c:auto val="1"/>
        <c:lblAlgn val="ctr"/>
        <c:lblOffset val="0"/>
        <c:tickLblSkip val="1"/>
        <c:tickMarkSkip val="1"/>
        <c:noMultiLvlLbl val="0"/>
      </c:catAx>
      <c:valAx>
        <c:axId val="92997504"/>
        <c:scaling>
          <c:logBase val="10"/>
          <c:orientation val="minMax"/>
          <c:min val="100"/>
        </c:scaling>
        <c:delete val="0"/>
        <c:axPos val="l"/>
        <c:majorGridlines/>
        <c:title>
          <c:tx>
            <c:rich>
              <a:bodyPr rot="-5400000" vert="horz"/>
              <a:lstStyle/>
              <a:p>
                <a:pPr>
                  <a:defRPr sz="1600"/>
                </a:pPr>
                <a:r>
                  <a:rPr lang="en-US" sz="1600" dirty="0" smtClean="0"/>
                  <a:t>Log</a:t>
                </a:r>
                <a:r>
                  <a:rPr lang="en-US" sz="1600" baseline="0" dirty="0" smtClean="0"/>
                  <a:t> </a:t>
                </a:r>
                <a:r>
                  <a:rPr lang="en-US" sz="1600" baseline="0" dirty="0"/>
                  <a:t>Scale </a:t>
                </a:r>
                <a:r>
                  <a:rPr lang="en-US" sz="1600" dirty="0"/>
                  <a:t>(x1000)</a:t>
                </a:r>
              </a:p>
            </c:rich>
          </c:tx>
          <c:layout/>
          <c:overlay val="0"/>
        </c:title>
        <c:numFmt formatCode="General" sourceLinked="1"/>
        <c:majorTickMark val="out"/>
        <c:minorTickMark val="none"/>
        <c:tickLblPos val="nextTo"/>
        <c:txPr>
          <a:bodyPr/>
          <a:lstStyle/>
          <a:p>
            <a:pPr>
              <a:defRPr sz="1400"/>
            </a:pPr>
            <a:endParaRPr lang="en-US"/>
          </a:p>
        </c:txPr>
        <c:crossAx val="92995968"/>
        <c:crosses val="autoZero"/>
        <c:crossBetween val="between"/>
        <c:dispUnits>
          <c:builtInUnit val="thousands"/>
        </c:dispUnits>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01779958453097E-2"/>
          <c:y val="0.166944902638158"/>
          <c:w val="0.92746815883436795"/>
          <c:h val="0.44192337617876798"/>
        </c:manualLayout>
      </c:layout>
      <c:barChart>
        <c:barDir val="col"/>
        <c:grouping val="clustered"/>
        <c:varyColors val="0"/>
        <c:ser>
          <c:idx val="0"/>
          <c:order val="0"/>
          <c:tx>
            <c:strRef>
              <c:f>Sheet4!$C$3</c:f>
              <c:strCache>
                <c:ptCount val="1"/>
                <c:pt idx="0">
                  <c:v>SiftFlow</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Sheet4!$C$4:$C$36</c:f>
              <c:numCache>
                <c:formatCode>0.00%</c:formatCode>
                <c:ptCount val="33"/>
                <c:pt idx="0">
                  <c:v>0.87710000000000099</c:v>
                </c:pt>
                <c:pt idx="1">
                  <c:v>0.72740000000000005</c:v>
                </c:pt>
                <c:pt idx="2">
                  <c:v>0.81990000000000096</c:v>
                </c:pt>
                <c:pt idx="3">
                  <c:v>0.92249999999999999</c:v>
                </c:pt>
                <c:pt idx="4">
                  <c:v>0.80770000000000097</c:v>
                </c:pt>
                <c:pt idx="5">
                  <c:v>0.83460000000000101</c:v>
                </c:pt>
                <c:pt idx="6">
                  <c:v>0.46289999999999998</c:v>
                </c:pt>
                <c:pt idx="7">
                  <c:v>0.55590000000000095</c:v>
                </c:pt>
                <c:pt idx="8">
                  <c:v>8.2000000000000003E-2</c:v>
                </c:pt>
                <c:pt idx="9">
                  <c:v>2.3300000000000001E-2</c:v>
                </c:pt>
                <c:pt idx="10">
                  <c:v>0.13550000000000001</c:v>
                </c:pt>
                <c:pt idx="11">
                  <c:v>0.4521</c:v>
                </c:pt>
                <c:pt idx="12">
                  <c:v>5.8599999999999999E-2</c:v>
                </c:pt>
                <c:pt idx="13">
                  <c:v>0.3155</c:v>
                </c:pt>
                <c:pt idx="14">
                  <c:v>0.27839999999999998</c:v>
                </c:pt>
                <c:pt idx="15">
                  <c:v>5.96E-2</c:v>
                </c:pt>
                <c:pt idx="16">
                  <c:v>3.0499999999999999E-2</c:v>
                </c:pt>
                <c:pt idx="17">
                  <c:v>0</c:v>
                </c:pt>
                <c:pt idx="18">
                  <c:v>0</c:v>
                </c:pt>
                <c:pt idx="19">
                  <c:v>0.28760000000000002</c:v>
                </c:pt>
                <c:pt idx="20">
                  <c:v>0</c:v>
                </c:pt>
                <c:pt idx="21">
                  <c:v>0</c:v>
                </c:pt>
                <c:pt idx="22">
                  <c:v>0</c:v>
                </c:pt>
                <c:pt idx="23">
                  <c:v>0.15090000000000001</c:v>
                </c:pt>
                <c:pt idx="24">
                  <c:v>0</c:v>
                </c:pt>
                <c:pt idx="25">
                  <c:v>0</c:v>
                </c:pt>
                <c:pt idx="26">
                  <c:v>0</c:v>
                </c:pt>
                <c:pt idx="27">
                  <c:v>0</c:v>
                </c:pt>
                <c:pt idx="28">
                  <c:v>0.99519999999999997</c:v>
                </c:pt>
                <c:pt idx="29">
                  <c:v>0</c:v>
                </c:pt>
                <c:pt idx="30">
                  <c:v>0</c:v>
                </c:pt>
                <c:pt idx="31">
                  <c:v>0</c:v>
                </c:pt>
                <c:pt idx="32">
                  <c:v>0</c:v>
                </c:pt>
              </c:numCache>
            </c:numRef>
          </c:val>
        </c:ser>
        <c:ser>
          <c:idx val="1"/>
          <c:order val="1"/>
          <c:tx>
            <c:strRef>
              <c:f>Sheet4!$D$3</c:f>
              <c:strCache>
                <c:ptCount val="1"/>
                <c:pt idx="0">
                  <c:v>Barcelona</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Sheet4!$D$4:$D$36</c:f>
              <c:numCache>
                <c:formatCode>0.00%</c:formatCode>
                <c:ptCount val="33"/>
                <c:pt idx="0">
                  <c:v>0.8155</c:v>
                </c:pt>
                <c:pt idx="1">
                  <c:v>0</c:v>
                </c:pt>
                <c:pt idx="2">
                  <c:v>0.72140000000000004</c:v>
                </c:pt>
                <c:pt idx="3">
                  <c:v>0.82880000000000098</c:v>
                </c:pt>
                <c:pt idx="4">
                  <c:v>0.76230000000000098</c:v>
                </c:pt>
                <c:pt idx="5">
                  <c:v>0.44159999999999999</c:v>
                </c:pt>
                <c:pt idx="6">
                  <c:v>0.65430000000000099</c:v>
                </c:pt>
                <c:pt idx="7">
                  <c:v>7.17E-2</c:v>
                </c:pt>
                <c:pt idx="8">
                  <c:v>0</c:v>
                </c:pt>
                <c:pt idx="9">
                  <c:v>3.2000000000000002E-3</c:v>
                </c:pt>
                <c:pt idx="10">
                  <c:v>0</c:v>
                </c:pt>
                <c:pt idx="11">
                  <c:v>0.16880000000000001</c:v>
                </c:pt>
                <c:pt idx="12">
                  <c:v>0</c:v>
                </c:pt>
                <c:pt idx="13">
                  <c:v>0.34460000000000002</c:v>
                </c:pt>
                <c:pt idx="14">
                  <c:v>0</c:v>
                </c:pt>
                <c:pt idx="15">
                  <c:v>7.8100000000000003E-2</c:v>
                </c:pt>
                <c:pt idx="16">
                  <c:v>0</c:v>
                </c:pt>
                <c:pt idx="17">
                  <c:v>1.8800000000000001E-2</c:v>
                </c:pt>
                <c:pt idx="18">
                  <c:v>0</c:v>
                </c:pt>
                <c:pt idx="19">
                  <c:v>0</c:v>
                </c:pt>
                <c:pt idx="20">
                  <c:v>0</c:v>
                </c:pt>
                <c:pt idx="21">
                  <c:v>0</c:v>
                </c:pt>
                <c:pt idx="22">
                  <c:v>0</c:v>
                </c:pt>
                <c:pt idx="23">
                  <c:v>0.13020000000000001</c:v>
                </c:pt>
                <c:pt idx="24">
                  <c:v>0</c:v>
                </c:pt>
                <c:pt idx="25">
                  <c:v>0</c:v>
                </c:pt>
                <c:pt idx="26">
                  <c:v>0</c:v>
                </c:pt>
                <c:pt idx="27">
                  <c:v>0</c:v>
                </c:pt>
                <c:pt idx="28">
                  <c:v>0</c:v>
                </c:pt>
                <c:pt idx="29">
                  <c:v>0</c:v>
                </c:pt>
                <c:pt idx="30">
                  <c:v>0</c:v>
                </c:pt>
                <c:pt idx="31">
                  <c:v>0</c:v>
                </c:pt>
                <c:pt idx="32">
                  <c:v>0</c:v>
                </c:pt>
              </c:numCache>
            </c:numRef>
          </c:val>
        </c:ser>
        <c:ser>
          <c:idx val="2"/>
          <c:order val="2"/>
          <c:tx>
            <c:strRef>
              <c:f>Sheet4!$E$3</c:f>
              <c:strCache>
                <c:ptCount val="1"/>
                <c:pt idx="0">
                  <c:v>LM + Sun</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Sheet4!$E$4:$E$36</c:f>
              <c:numCache>
                <c:formatCode>0%</c:formatCode>
                <c:ptCount val="33"/>
                <c:pt idx="0">
                  <c:v>0.83190000000000097</c:v>
                </c:pt>
                <c:pt idx="1">
                  <c:v>0.35980000000000001</c:v>
                </c:pt>
                <c:pt idx="2">
                  <c:v>0.69950000000000001</c:v>
                </c:pt>
                <c:pt idx="3">
                  <c:v>0.87430000000000097</c:v>
                </c:pt>
                <c:pt idx="4">
                  <c:v>0.68620000000000003</c:v>
                </c:pt>
                <c:pt idx="5">
                  <c:v>0.40350000000000003</c:v>
                </c:pt>
                <c:pt idx="6">
                  <c:v>0.1966</c:v>
                </c:pt>
                <c:pt idx="7">
                  <c:v>0.53670000000000095</c:v>
                </c:pt>
                <c:pt idx="8">
                  <c:v>3.8699999999999998E-2</c:v>
                </c:pt>
                <c:pt idx="9">
                  <c:v>0.29580000000000001</c:v>
                </c:pt>
                <c:pt idx="10" formatCode="0.00%">
                  <c:v>0</c:v>
                </c:pt>
                <c:pt idx="11">
                  <c:v>0.2848</c:v>
                </c:pt>
                <c:pt idx="12">
                  <c:v>0.20069999999999999</c:v>
                </c:pt>
                <c:pt idx="13">
                  <c:v>0.24299999999999999</c:v>
                </c:pt>
                <c:pt idx="14">
                  <c:v>4.58E-2</c:v>
                </c:pt>
                <c:pt idx="15">
                  <c:v>2.3099999999999999E-2</c:v>
                </c:pt>
                <c:pt idx="16" formatCode="0.00%">
                  <c:v>0</c:v>
                </c:pt>
                <c:pt idx="17">
                  <c:v>0.19109999999999999</c:v>
                </c:pt>
                <c:pt idx="18" formatCode="0.00%">
                  <c:v>0</c:v>
                </c:pt>
                <c:pt idx="19" formatCode="0.00%">
                  <c:v>0</c:v>
                </c:pt>
                <c:pt idx="20" formatCode="0.00%">
                  <c:v>0</c:v>
                </c:pt>
                <c:pt idx="21" formatCode="0.00%">
                  <c:v>0</c:v>
                </c:pt>
                <c:pt idx="22" formatCode="0.00%">
                  <c:v>0</c:v>
                </c:pt>
                <c:pt idx="23" formatCode="0.00%">
                  <c:v>0</c:v>
                </c:pt>
                <c:pt idx="24" formatCode="0.00%">
                  <c:v>0</c:v>
                </c:pt>
                <c:pt idx="25">
                  <c:v>0.43149999999999999</c:v>
                </c:pt>
                <c:pt idx="26" formatCode="0.00%">
                  <c:v>0</c:v>
                </c:pt>
                <c:pt idx="27" formatCode="0.00%">
                  <c:v>0</c:v>
                </c:pt>
                <c:pt idx="28" formatCode="0.00%">
                  <c:v>0</c:v>
                </c:pt>
                <c:pt idx="29" formatCode="0.00%">
                  <c:v>0</c:v>
                </c:pt>
                <c:pt idx="30" formatCode="0.00%">
                  <c:v>0</c:v>
                </c:pt>
                <c:pt idx="31" formatCode="0.00%">
                  <c:v>0</c:v>
                </c:pt>
                <c:pt idx="32" formatCode="0.00%">
                  <c:v>0</c:v>
                </c:pt>
              </c:numCache>
            </c:numRef>
          </c:val>
        </c:ser>
        <c:dLbls>
          <c:showLegendKey val="0"/>
          <c:showVal val="0"/>
          <c:showCatName val="0"/>
          <c:showSerName val="0"/>
          <c:showPercent val="0"/>
          <c:showBubbleSize val="0"/>
        </c:dLbls>
        <c:gapWidth val="150"/>
        <c:axId val="91772800"/>
        <c:axId val="91774336"/>
      </c:barChart>
      <c:catAx>
        <c:axId val="91772800"/>
        <c:scaling>
          <c:orientation val="minMax"/>
        </c:scaling>
        <c:delete val="0"/>
        <c:axPos val="b"/>
        <c:majorTickMark val="out"/>
        <c:minorTickMark val="none"/>
        <c:tickLblPos val="nextTo"/>
        <c:txPr>
          <a:bodyPr rot="-2700000"/>
          <a:lstStyle/>
          <a:p>
            <a:pPr>
              <a:defRPr/>
            </a:pPr>
            <a:endParaRPr lang="en-US"/>
          </a:p>
        </c:txPr>
        <c:crossAx val="91774336"/>
        <c:crosses val="autoZero"/>
        <c:auto val="1"/>
        <c:lblAlgn val="ctr"/>
        <c:lblOffset val="100"/>
        <c:tickLblSkip val="1"/>
        <c:noMultiLvlLbl val="0"/>
      </c:catAx>
      <c:valAx>
        <c:axId val="91774336"/>
        <c:scaling>
          <c:orientation val="minMax"/>
          <c:max val="1"/>
        </c:scaling>
        <c:delete val="0"/>
        <c:axPos val="l"/>
        <c:majorGridlines/>
        <c:numFmt formatCode="0%" sourceLinked="0"/>
        <c:majorTickMark val="out"/>
        <c:minorTickMark val="none"/>
        <c:tickLblPos val="nextTo"/>
        <c:txPr>
          <a:bodyPr/>
          <a:lstStyle/>
          <a:p>
            <a:pPr>
              <a:defRPr sz="1400"/>
            </a:pPr>
            <a:endParaRPr lang="en-US"/>
          </a:p>
        </c:txPr>
        <c:crossAx val="91772800"/>
        <c:crosses val="autoZero"/>
        <c:crossBetween val="between"/>
        <c:majorUnit val="0.25"/>
      </c:valAx>
    </c:plotArea>
    <c:legend>
      <c:legendPos val="t"/>
      <c:layout>
        <c:manualLayout>
          <c:xMode val="edge"/>
          <c:yMode val="edge"/>
          <c:x val="0.278533654683984"/>
          <c:y val="0"/>
          <c:w val="0.44060441593376398"/>
          <c:h val="0.13129999066322201"/>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058149552337702E-2"/>
          <c:y val="7.7353170049723904E-2"/>
          <c:w val="0.92511177317970195"/>
          <c:h val="0.45620884688698299"/>
        </c:manualLayout>
      </c:layout>
      <c:barChart>
        <c:barDir val="col"/>
        <c:grouping val="clustered"/>
        <c:varyColors val="0"/>
        <c:ser>
          <c:idx val="0"/>
          <c:order val="0"/>
          <c:spPr>
            <a:solidFill>
              <a:srgbClr val="9BBB59"/>
            </a:solidFill>
          </c:spPr>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Sheet4!$C$41:$C$72</c:f>
              <c:numCache>
                <c:formatCode>0%</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ser>
          <c:idx val="1"/>
          <c:order val="1"/>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Sheet4!$D$41:$D$72</c:f>
              <c:numCache>
                <c:formatCode>0%</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ser>
          <c:idx val="2"/>
          <c:order val="2"/>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Sheet4!$E$41:$E$72</c:f>
              <c:numCache>
                <c:formatCode>0%</c:formatCode>
                <c:ptCount val="32"/>
                <c:pt idx="0">
                  <c:v>0.60570000000000102</c:v>
                </c:pt>
                <c:pt idx="1">
                  <c:v>9.0800000000000006E-2</c:v>
                </c:pt>
                <c:pt idx="2">
                  <c:v>0.38119999999999998</c:v>
                </c:pt>
                <c:pt idx="5">
                  <c:v>6.6100000000000006E-2</c:v>
                </c:pt>
                <c:pt idx="6">
                  <c:v>0.12859999999999999</c:v>
                </c:pt>
                <c:pt idx="7">
                  <c:v>3.27E-2</c:v>
                </c:pt>
                <c:pt idx="8">
                  <c:v>6.1699999999999998E-2</c:v>
                </c:pt>
                <c:pt idx="10">
                  <c:v>0.98649999999999904</c:v>
                </c:pt>
                <c:pt idx="14">
                  <c:v>0.1452</c:v>
                </c:pt>
                <c:pt idx="15">
                  <c:v>0.56820000000000004</c:v>
                </c:pt>
                <c:pt idx="25">
                  <c:v>0.1174</c:v>
                </c:pt>
                <c:pt idx="31">
                  <c:v>4.9800000000000101E-2</c:v>
                </c:pt>
              </c:numCache>
            </c:numRef>
          </c:val>
        </c:ser>
        <c:dLbls>
          <c:showLegendKey val="0"/>
          <c:showVal val="0"/>
          <c:showCatName val="0"/>
          <c:showSerName val="0"/>
          <c:showPercent val="0"/>
          <c:showBubbleSize val="0"/>
        </c:dLbls>
        <c:gapWidth val="150"/>
        <c:axId val="91830144"/>
        <c:axId val="91831680"/>
      </c:barChart>
      <c:catAx>
        <c:axId val="91830144"/>
        <c:scaling>
          <c:orientation val="minMax"/>
        </c:scaling>
        <c:delete val="0"/>
        <c:axPos val="b"/>
        <c:majorTickMark val="out"/>
        <c:minorTickMark val="none"/>
        <c:tickLblPos val="nextTo"/>
        <c:txPr>
          <a:bodyPr rot="-2700000"/>
          <a:lstStyle/>
          <a:p>
            <a:pPr>
              <a:defRPr/>
            </a:pPr>
            <a:endParaRPr lang="en-US"/>
          </a:p>
        </c:txPr>
        <c:crossAx val="91831680"/>
        <c:crosses val="autoZero"/>
        <c:auto val="1"/>
        <c:lblAlgn val="ctr"/>
        <c:lblOffset val="100"/>
        <c:tickLblSkip val="1"/>
        <c:noMultiLvlLbl val="0"/>
      </c:catAx>
      <c:valAx>
        <c:axId val="91831680"/>
        <c:scaling>
          <c:orientation val="minMax"/>
          <c:max val="1"/>
        </c:scaling>
        <c:delete val="0"/>
        <c:axPos val="l"/>
        <c:majorGridlines/>
        <c:numFmt formatCode="0%" sourceLinked="0"/>
        <c:majorTickMark val="out"/>
        <c:minorTickMark val="none"/>
        <c:tickLblPos val="nextTo"/>
        <c:txPr>
          <a:bodyPr/>
          <a:lstStyle/>
          <a:p>
            <a:pPr>
              <a:defRPr sz="1400"/>
            </a:pPr>
            <a:endParaRPr lang="en-US"/>
          </a:p>
        </c:txPr>
        <c:crossAx val="91830144"/>
        <c:crosses val="autoZero"/>
        <c:crossBetween val="between"/>
        <c:majorUnit val="0.25"/>
      </c:valAx>
    </c:plotArea>
    <c:plotVisOnly val="1"/>
    <c:dispBlanksAs val="gap"/>
    <c:showDLblsOverMax val="0"/>
  </c:chart>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A2FB49-C32D-4458-A420-50BE6AB83375}" type="datetimeFigureOut">
              <a:rPr lang="en-US" smtClean="0"/>
              <a:pPr/>
              <a:t>4/19/2012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FF389C-E42F-4D27-ABBE-D8425DFE6D61}" type="slidenum">
              <a:rPr lang="en-US" smtClean="0"/>
              <a:pPr/>
              <a:t>‹#›</a:t>
            </a:fld>
            <a:endParaRPr lang="en-US"/>
          </a:p>
        </p:txBody>
      </p:sp>
    </p:spTree>
    <p:extLst>
      <p:ext uri="{BB962C8B-B14F-4D97-AF65-F5344CB8AC3E}">
        <p14:creationId xmlns:p14="http://schemas.microsoft.com/office/powerpoint/2010/main" val="34858107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w="9360">
            <a:noFill/>
            <a:miter lim="800000"/>
            <a:headEnd/>
            <a:tailEnd/>
          </a:ln>
          <a:effectLst/>
        </p:spPr>
        <p:txBody>
          <a:bodyPr wrap="none" anchor="ctr"/>
          <a:lstStyle/>
          <a:p>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2051" name="Rectangle 3"/>
          <p:cNvSpPr>
            <a:spLocks noGrp="1" noChangeArrowheads="1"/>
          </p:cNvSpPr>
          <p:nvPr>
            <p:ph type="hdr"/>
          </p:nvPr>
        </p:nvSpPr>
        <p:spPr bwMode="auto">
          <a:xfrm>
            <a:off x="0" y="0"/>
            <a:ext cx="2968625"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Arial" charset="0"/>
              </a:defRPr>
            </a:lvl1pPr>
          </a:lstStyle>
          <a:p>
            <a:endParaRPr lang="en-GB"/>
          </a:p>
        </p:txBody>
      </p:sp>
      <p:sp>
        <p:nvSpPr>
          <p:cNvPr id="2052" name="Rectangle 4"/>
          <p:cNvSpPr>
            <a:spLocks noGrp="1" noChangeArrowheads="1"/>
          </p:cNvSpPr>
          <p:nvPr>
            <p:ph type="dt"/>
          </p:nvPr>
        </p:nvSpPr>
        <p:spPr bwMode="auto">
          <a:xfrm>
            <a:off x="3886200" y="0"/>
            <a:ext cx="2968625"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Arial" charset="0"/>
              </a:defRPr>
            </a:lvl1pPr>
          </a:lstStyle>
          <a:p>
            <a:endParaRPr lang="en-GB"/>
          </a:p>
        </p:txBody>
      </p:sp>
      <p:sp>
        <p:nvSpPr>
          <p:cNvPr id="2053" name="Rectangle 5"/>
          <p:cNvSpPr>
            <a:spLocks noGrp="1" noRot="1" noChangeAspect="1" noChangeArrowheads="1"/>
          </p:cNvSpPr>
          <p:nvPr>
            <p:ph type="sldImg"/>
          </p:nvPr>
        </p:nvSpPr>
        <p:spPr bwMode="auto">
          <a:xfrm>
            <a:off x="1143000" y="685800"/>
            <a:ext cx="4568825" cy="3427413"/>
          </a:xfrm>
          <a:prstGeom prst="rect">
            <a:avLst/>
          </a:prstGeom>
          <a:solidFill>
            <a:srgbClr val="FFFFFF"/>
          </a:solidFill>
          <a:ln w="9360">
            <a:solidFill>
              <a:srgbClr val="000000"/>
            </a:solidFill>
            <a:miter lim="800000"/>
            <a:headEnd/>
            <a:tailEnd/>
          </a:ln>
          <a:effectLst/>
        </p:spPr>
      </p:sp>
      <p:sp>
        <p:nvSpPr>
          <p:cNvPr id="2054" name="Rectangle 6"/>
          <p:cNvSpPr>
            <a:spLocks noGrp="1" noChangeArrowheads="1"/>
          </p:cNvSpPr>
          <p:nvPr>
            <p:ph type="body"/>
          </p:nvPr>
        </p:nvSpPr>
        <p:spPr bwMode="auto">
          <a:xfrm>
            <a:off x="914400" y="4343400"/>
            <a:ext cx="5026025"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smtClean="0"/>
          </a:p>
        </p:txBody>
      </p:sp>
      <p:sp>
        <p:nvSpPr>
          <p:cNvPr id="2055" name="Rectangle 7"/>
          <p:cNvSpPr>
            <a:spLocks noGrp="1" noChangeArrowheads="1"/>
          </p:cNvSpPr>
          <p:nvPr>
            <p:ph type="ftr"/>
          </p:nvPr>
        </p:nvSpPr>
        <p:spPr bwMode="auto">
          <a:xfrm>
            <a:off x="0" y="8686800"/>
            <a:ext cx="2968625"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Arial" charset="0"/>
              </a:defRPr>
            </a:lvl1pPr>
          </a:lstStyle>
          <a:p>
            <a:endParaRPr lang="en-GB"/>
          </a:p>
        </p:txBody>
      </p:sp>
      <p:sp>
        <p:nvSpPr>
          <p:cNvPr id="2056" name="Rectangle 8"/>
          <p:cNvSpPr>
            <a:spLocks noGrp="1" noChangeArrowheads="1"/>
          </p:cNvSpPr>
          <p:nvPr>
            <p:ph type="sldNum"/>
          </p:nvPr>
        </p:nvSpPr>
        <p:spPr bwMode="auto">
          <a:xfrm>
            <a:off x="3886200" y="8686800"/>
            <a:ext cx="2968625"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Arial" charset="0"/>
              </a:defRPr>
            </a:lvl1pPr>
          </a:lstStyle>
          <a:p>
            <a:fld id="{FDE457CA-BE65-4731-BB24-44C5D169DD59}" type="slidenum">
              <a:rPr lang="en-GB"/>
              <a:pPr/>
              <a:t>‹#›</a:t>
            </a:fld>
            <a:endParaRPr lang="en-GB"/>
          </a:p>
        </p:txBody>
      </p:sp>
    </p:spTree>
    <p:extLst>
      <p:ext uri="{BB962C8B-B14F-4D97-AF65-F5344CB8AC3E}">
        <p14:creationId xmlns:p14="http://schemas.microsoft.com/office/powerpoint/2010/main" val="616406867"/>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275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275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Retrieval set: </a:t>
            </a:r>
          </a:p>
          <a:p>
            <a:r>
              <a:rPr lang="en-US" dirty="0" smtClean="0"/>
              <a:t>	Source of possible labels</a:t>
            </a:r>
          </a:p>
          <a:p>
            <a:r>
              <a:rPr lang="en-US" dirty="0" smtClean="0"/>
              <a:t>	Source of region-level matches</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constructed the LM+SUN dataset by taking the data from the Sun dataset and all the available data from </a:t>
            </a:r>
            <a:r>
              <a:rPr lang="en-US" dirty="0" err="1" smtClean="0"/>
              <a:t>LabelMe</a:t>
            </a:r>
            <a:r>
              <a:rPr lang="en-US" dirty="0" smtClean="0"/>
              <a:t>. I then did manual synonym correction on both datasets to make 232 unique labels that both datasets share. I then added any image that had at least 10% of the pixels labeled. Finally I removed approximately 15k images of video surveillance sequences from the </a:t>
            </a:r>
            <a:r>
              <a:rPr lang="en-US" dirty="0" err="1" smtClean="0"/>
              <a:t>LabelMe</a:t>
            </a:r>
            <a:r>
              <a:rPr lang="en-US" dirty="0" smtClean="0"/>
              <a:t> image set that were very repetitive and not very interesting (mostly just people walking on the street).</a:t>
            </a:r>
          </a:p>
          <a:p>
            <a:endParaRPr lang="en-US" dirty="0" smtClean="0"/>
          </a:p>
          <a:p>
            <a:r>
              <a:rPr lang="en-US" dirty="0" smtClean="0"/>
              <a:t>The LM+SUN dataset is approximately 1/3 indoor 2/3 outdoor. The test set is 84 indoor images and 216 outdoor images. The test set is taken at random from all the images that have at least 90% of their pixels labeled.</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average class rate is higher on </a:t>
            </a:r>
            <a:r>
              <a:rPr lang="en-US" dirty="0" err="1" smtClean="0"/>
              <a:t>LM+Sun</a:t>
            </a:r>
            <a:r>
              <a:rPr lang="en-US" dirty="0" smtClean="0"/>
              <a:t> because there is a larger diversity of test images. There are 169 of the 232 unique labels present in the test images whereas there are only 83 of the 170 in Barcelona. This happened because while there are indoor and nature scenes in the Barcelona training set there aren't any in the test set. So in some ways Barcelona is harder because it has a greater number of rare classes in the </a:t>
            </a:r>
            <a:r>
              <a:rPr lang="en-US" dirty="0" err="1" smtClean="0"/>
              <a:t>testset</a:t>
            </a:r>
            <a:r>
              <a:rPr lang="en-US" dirty="0" smtClean="0"/>
              <a:t> because the test set is only street scenes. </a:t>
            </a:r>
            <a:r>
              <a:rPr lang="en-US" dirty="0" err="1" smtClean="0"/>
              <a:t>LM+Sun</a:t>
            </a:r>
            <a:r>
              <a:rPr lang="en-US" dirty="0" smtClean="0"/>
              <a:t> has a range of indoor and even some object images as well as street, highway, and nature outdoor scenes. That gives is a greater number of 'easy' classes.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fld id="{FDE457CA-BE65-4731-BB24-44C5D169DD59}" type="slidenum">
              <a:rPr lang="en-GB" smtClean="0"/>
              <a:pPr/>
              <a:t>32</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46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a closed-universe setting, we would begin by making a short list of all the possible classes we can expect to see at test time, and learn a separate model for each class. [Explain about possible types of models] If we wanted to add new classes or new examples for existing classes to the database, we would have to re-train all the models from scratch. So, the challenge is to have an approach that can very easily accommodate evolving datasets and annotations.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7310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2A5139-DEF0-EF40-849D-53C2DF430693}" type="slidenum">
              <a:rPr lang="en-US" smtClean="0"/>
              <a:t>58</a:t>
            </a:fld>
            <a:endParaRPr lang="en-US"/>
          </a:p>
        </p:txBody>
      </p:sp>
    </p:spTree>
    <p:extLst>
      <p:ext uri="{BB962C8B-B14F-4D97-AF65-F5344CB8AC3E}">
        <p14:creationId xmlns:p14="http://schemas.microsoft.com/office/powerpoint/2010/main" val="145747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fld id="{FDE457CA-BE65-4731-BB24-44C5D169DD59}" type="slidenum">
              <a:rPr lang="en-GB" smtClean="0"/>
              <a:pPr/>
              <a:t>60</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fld id="{FDE457CA-BE65-4731-BB24-44C5D169DD59}" type="slidenum">
              <a:rPr lang="en-GB" smtClean="0"/>
              <a:pPr/>
              <a:t>62</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fld id="{FDE457CA-BE65-4731-BB24-44C5D169DD59}" type="slidenum">
              <a:rPr lang="en-GB" smtClean="0"/>
              <a:pPr/>
              <a:t>63</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AE593A-43BC-4DA1-B326-CDF4A6F10030}"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03028F-A58B-472B-988A-013768B587F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GB"/>
          </a:p>
        </p:txBody>
      </p:sp>
      <p:sp>
        <p:nvSpPr>
          <p:cNvPr id="5" name="Footer Placeholder 4"/>
          <p:cNvSpPr>
            <a:spLocks noGrp="1"/>
          </p:cNvSpPr>
          <p:nvPr>
            <p:ph type="ftr" sz="quarter" idx="11"/>
          </p:nvPr>
        </p:nvSpPr>
        <p:spPr>
          <a:xfrm>
            <a:off x="457201" y="6248207"/>
            <a:ext cx="5573483" cy="365125"/>
          </a:xfrm>
        </p:spPr>
        <p:txBody>
          <a:bodyPr/>
          <a:lstStyle/>
          <a:p>
            <a:endParaRPr lang="en-GB"/>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D411C64-6A89-453C-BB58-A7A0A06429BD}"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AE593A-43BC-4DA1-B326-CDF4A6F1003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64613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8B0C98-60A9-47A8-BE1B-C7679D39859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62488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3F2AD8-8FC8-4ED6-9EEE-E241A1EAF21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89397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961AD8C-ADB7-45B9-8EE1-C1CED0C1DE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567459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D2E17FA-9603-4891-9574-A74679BE3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368683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FC7A46-4561-4E02-9439-F152E17F5BB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81238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883333C-6E68-4B4F-B206-1A717BBB9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252310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54789E6-1A4A-4A1C-ACF9-7ABF20238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1577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8B0C98-60A9-47A8-BE1B-C7679D398591}"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8A4EA2B-5A78-4C0B-A02B-435D50B2801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04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03028F-A58B-472B-988A-013768B587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2149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411C64-6A89-453C-BB58-A7A0A06429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586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GB"/>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63F2AD8-8FC8-4ED6-9EEE-E241A1EAF21E}" type="slidenum">
              <a:rPr lang="en-GB" smtClean="0"/>
              <a:pPr/>
              <a:t>‹#›</a:t>
            </a:fld>
            <a:endParaRPr lang="en-GB"/>
          </a:p>
        </p:txBody>
      </p:sp>
      <p:sp>
        <p:nvSpPr>
          <p:cNvPr id="14" name="Footer Placeholder 13"/>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GB"/>
          </a:p>
        </p:txBody>
      </p:sp>
      <p:sp>
        <p:nvSpPr>
          <p:cNvPr id="10" name="Slide Number Placeholder 9"/>
          <p:cNvSpPr>
            <a:spLocks noGrp="1"/>
          </p:cNvSpPr>
          <p:nvPr>
            <p:ph type="sldNum" sz="quarter" idx="16"/>
          </p:nvPr>
        </p:nvSpPr>
        <p:spPr/>
        <p:txBody>
          <a:bodyPr rtlCol="0"/>
          <a:lstStyle/>
          <a:p>
            <a:fld id="{2961AD8C-ADB7-45B9-8EE1-C1CED0C1DECA}"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GB"/>
          </a:p>
        </p:txBody>
      </p:sp>
      <p:sp>
        <p:nvSpPr>
          <p:cNvPr id="12" name="Slide Number Placeholder 11"/>
          <p:cNvSpPr>
            <a:spLocks noGrp="1"/>
          </p:cNvSpPr>
          <p:nvPr>
            <p:ph type="sldNum" sz="quarter" idx="16"/>
          </p:nvPr>
        </p:nvSpPr>
        <p:spPr/>
        <p:txBody>
          <a:bodyPr rtlCol="0"/>
          <a:lstStyle/>
          <a:p>
            <a:fld id="{4D2E17FA-9603-4891-9574-A74679BE3EC7}"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BFC7A46-4561-4E02-9439-F152E17F5BB5}"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883333C-6E68-4B4F-B206-1A717BBB91C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54789E6-1A4A-4A1C-ACF9-7ABF20238992}"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GB"/>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8A4EA2B-5A78-4C0B-A02B-435D50B28018}" type="slidenum">
              <a:rPr lang="en-GB" smtClean="0"/>
              <a:pPr/>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GB"/>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3022479B-3BC2-4AEF-B7F8-A57A54186F2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71596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990600"/>
            <a:ext cx="8229600" cy="5211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2479B-3BC2-4AEF-B7F8-A57A54186F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80294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emf"/><Relationship Id="rId18" Type="http://schemas.openxmlformats.org/officeDocument/2006/relationships/image" Target="../media/image71.emf"/><Relationship Id="rId26" Type="http://schemas.openxmlformats.org/officeDocument/2006/relationships/image" Target="../media/image79.png"/><Relationship Id="rId3" Type="http://schemas.openxmlformats.org/officeDocument/2006/relationships/image" Target="../media/image50.jpeg"/><Relationship Id="rId21" Type="http://schemas.openxmlformats.org/officeDocument/2006/relationships/image" Target="../media/image74.png"/><Relationship Id="rId7" Type="http://schemas.openxmlformats.org/officeDocument/2006/relationships/image" Target="../media/image60.emf"/><Relationship Id="rId12" Type="http://schemas.openxmlformats.org/officeDocument/2006/relationships/image" Target="../media/image65.emf"/><Relationship Id="rId17" Type="http://schemas.openxmlformats.org/officeDocument/2006/relationships/image" Target="../media/image70.emf"/><Relationship Id="rId25" Type="http://schemas.openxmlformats.org/officeDocument/2006/relationships/image" Target="../media/image78.png"/><Relationship Id="rId2" Type="http://schemas.openxmlformats.org/officeDocument/2006/relationships/notesSlide" Target="../notesSlides/notesSlide13.xml"/><Relationship Id="rId16" Type="http://schemas.openxmlformats.org/officeDocument/2006/relationships/image" Target="../media/image69.emf"/><Relationship Id="rId20" Type="http://schemas.openxmlformats.org/officeDocument/2006/relationships/image" Target="../media/image73.emf"/><Relationship Id="rId29"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59.emf"/><Relationship Id="rId11" Type="http://schemas.openxmlformats.org/officeDocument/2006/relationships/image" Target="../media/image64.emf"/><Relationship Id="rId24" Type="http://schemas.openxmlformats.org/officeDocument/2006/relationships/image" Target="../media/image77.png"/><Relationship Id="rId5" Type="http://schemas.openxmlformats.org/officeDocument/2006/relationships/image" Target="../media/image58.emf"/><Relationship Id="rId15" Type="http://schemas.openxmlformats.org/officeDocument/2006/relationships/image" Target="../media/image68.emf"/><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emf"/><Relationship Id="rId19" Type="http://schemas.openxmlformats.org/officeDocument/2006/relationships/image" Target="../media/image72.emf"/><Relationship Id="rId4" Type="http://schemas.openxmlformats.org/officeDocument/2006/relationships/image" Target="../media/image57.emf"/><Relationship Id="rId9" Type="http://schemas.openxmlformats.org/officeDocument/2006/relationships/image" Target="../media/image62.emf"/><Relationship Id="rId14" Type="http://schemas.openxmlformats.org/officeDocument/2006/relationships/image" Target="../media/image67.emf"/><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6.emf"/><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18" Type="http://schemas.openxmlformats.org/officeDocument/2006/relationships/image" Target="../media/image100.jpeg"/><Relationship Id="rId3" Type="http://schemas.openxmlformats.org/officeDocument/2006/relationships/image" Target="../media/image84.png"/><Relationship Id="rId21" Type="http://schemas.openxmlformats.org/officeDocument/2006/relationships/image" Target="../media/image103.jpeg"/><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image" Target="../media/image99.jpeg"/><Relationship Id="rId2" Type="http://schemas.openxmlformats.org/officeDocument/2006/relationships/notesSlide" Target="../notesSlides/notesSlide15.xml"/><Relationship Id="rId16" Type="http://schemas.openxmlformats.org/officeDocument/2006/relationships/image" Target="../media/image98.jpeg"/><Relationship Id="rId20"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88.jpeg"/><Relationship Id="rId11" Type="http://schemas.openxmlformats.org/officeDocument/2006/relationships/image" Target="../media/image93.jpeg"/><Relationship Id="rId24" Type="http://schemas.openxmlformats.org/officeDocument/2006/relationships/image" Target="../media/image106.jpeg"/><Relationship Id="rId5" Type="http://schemas.openxmlformats.org/officeDocument/2006/relationships/image" Target="../media/image87.jpeg"/><Relationship Id="rId15" Type="http://schemas.openxmlformats.org/officeDocument/2006/relationships/image" Target="../media/image97.jpeg"/><Relationship Id="rId23" Type="http://schemas.openxmlformats.org/officeDocument/2006/relationships/image" Target="../media/image105.jpeg"/><Relationship Id="rId10" Type="http://schemas.openxmlformats.org/officeDocument/2006/relationships/image" Target="../media/image92.jpeg"/><Relationship Id="rId19" Type="http://schemas.openxmlformats.org/officeDocument/2006/relationships/image" Target="../media/image101.jpeg"/><Relationship Id="rId4" Type="http://schemas.openxmlformats.org/officeDocument/2006/relationships/image" Target="../media/image86.emf"/><Relationship Id="rId9" Type="http://schemas.openxmlformats.org/officeDocument/2006/relationships/image" Target="../media/image91.jpeg"/><Relationship Id="rId14" Type="http://schemas.openxmlformats.org/officeDocument/2006/relationships/image" Target="../media/image96.jpeg"/><Relationship Id="rId22" Type="http://schemas.openxmlformats.org/officeDocument/2006/relationships/image" Target="../media/image104.jpeg"/></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113.jpeg"/><Relationship Id="rId18" Type="http://schemas.openxmlformats.org/officeDocument/2006/relationships/image" Target="../media/image117.jpeg"/><Relationship Id="rId3" Type="http://schemas.openxmlformats.org/officeDocument/2006/relationships/image" Target="../media/image86.emf"/><Relationship Id="rId21" Type="http://schemas.openxmlformats.org/officeDocument/2006/relationships/image" Target="../media/image119.jpeg"/><Relationship Id="rId7" Type="http://schemas.openxmlformats.org/officeDocument/2006/relationships/image" Target="../media/image101.jpeg"/><Relationship Id="rId12" Type="http://schemas.openxmlformats.org/officeDocument/2006/relationships/image" Target="../media/image112.jpeg"/><Relationship Id="rId17" Type="http://schemas.openxmlformats.org/officeDocument/2006/relationships/image" Target="../media/image116.jpeg"/><Relationship Id="rId2" Type="http://schemas.openxmlformats.org/officeDocument/2006/relationships/notesSlide" Target="../notesSlides/notesSlide16.xml"/><Relationship Id="rId16" Type="http://schemas.openxmlformats.org/officeDocument/2006/relationships/image" Target="../media/image98.jpeg"/><Relationship Id="rId20"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109.jpeg"/><Relationship Id="rId11" Type="http://schemas.openxmlformats.org/officeDocument/2006/relationships/image" Target="../media/image102.jpeg"/><Relationship Id="rId24" Type="http://schemas.openxmlformats.org/officeDocument/2006/relationships/image" Target="../media/image122.jpeg"/><Relationship Id="rId5" Type="http://schemas.openxmlformats.org/officeDocument/2006/relationships/image" Target="../media/image108.jpeg"/><Relationship Id="rId15" Type="http://schemas.openxmlformats.org/officeDocument/2006/relationships/image" Target="../media/image115.jpeg"/><Relationship Id="rId23" Type="http://schemas.openxmlformats.org/officeDocument/2006/relationships/image" Target="../media/image121.jpeg"/><Relationship Id="rId10" Type="http://schemas.openxmlformats.org/officeDocument/2006/relationships/image" Target="../media/image111.jpeg"/><Relationship Id="rId19" Type="http://schemas.openxmlformats.org/officeDocument/2006/relationships/image" Target="../media/image118.jpeg"/><Relationship Id="rId4" Type="http://schemas.openxmlformats.org/officeDocument/2006/relationships/image" Target="../media/image107.png"/><Relationship Id="rId9" Type="http://schemas.openxmlformats.org/officeDocument/2006/relationships/image" Target="../media/image110.jpeg"/><Relationship Id="rId14" Type="http://schemas.openxmlformats.org/officeDocument/2006/relationships/image" Target="../media/image114.jpeg"/><Relationship Id="rId22" Type="http://schemas.openxmlformats.org/officeDocument/2006/relationships/image" Target="../media/image120.jpeg"/></Relationships>
</file>

<file path=ppt/slides/_rels/slide19.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1.jpeg"/><Relationship Id="rId18" Type="http://schemas.openxmlformats.org/officeDocument/2006/relationships/image" Target="../media/image135.jpeg"/><Relationship Id="rId3" Type="http://schemas.openxmlformats.org/officeDocument/2006/relationships/image" Target="../media/image86.emf"/><Relationship Id="rId21" Type="http://schemas.openxmlformats.org/officeDocument/2006/relationships/image" Target="../media/image137.jpeg"/><Relationship Id="rId7" Type="http://schemas.openxmlformats.org/officeDocument/2006/relationships/image" Target="../media/image126.jpeg"/><Relationship Id="rId12" Type="http://schemas.openxmlformats.org/officeDocument/2006/relationships/image" Target="../media/image120.jpeg"/><Relationship Id="rId17" Type="http://schemas.openxmlformats.org/officeDocument/2006/relationships/image" Target="../media/image112.jpeg"/><Relationship Id="rId2" Type="http://schemas.openxmlformats.org/officeDocument/2006/relationships/notesSlide" Target="../notesSlides/notesSlide17.xml"/><Relationship Id="rId16" Type="http://schemas.openxmlformats.org/officeDocument/2006/relationships/image" Target="../media/image134.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133.jpeg"/><Relationship Id="rId23" Type="http://schemas.openxmlformats.org/officeDocument/2006/relationships/image" Target="../media/image97.jpeg"/><Relationship Id="rId10" Type="http://schemas.openxmlformats.org/officeDocument/2006/relationships/image" Target="../media/image129.jpeg"/><Relationship Id="rId19" Type="http://schemas.openxmlformats.org/officeDocument/2006/relationships/image" Target="../media/image90.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2.jpeg"/><Relationship Id="rId22" Type="http://schemas.openxmlformats.org/officeDocument/2006/relationships/image" Target="../media/image138.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18" Type="http://schemas.openxmlformats.org/officeDocument/2006/relationships/image" Target="../media/image153.jpeg"/><Relationship Id="rId3" Type="http://schemas.openxmlformats.org/officeDocument/2006/relationships/image" Target="../media/image139.jpeg"/><Relationship Id="rId21" Type="http://schemas.openxmlformats.org/officeDocument/2006/relationships/image" Target="../media/image156.jpeg"/><Relationship Id="rId7" Type="http://schemas.openxmlformats.org/officeDocument/2006/relationships/image" Target="../media/image142.jpeg"/><Relationship Id="rId12" Type="http://schemas.openxmlformats.org/officeDocument/2006/relationships/image" Target="../media/image147.jpeg"/><Relationship Id="rId17" Type="http://schemas.openxmlformats.org/officeDocument/2006/relationships/image" Target="../media/image152.jpeg"/><Relationship Id="rId2" Type="http://schemas.openxmlformats.org/officeDocument/2006/relationships/notesSlide" Target="../notesSlides/notesSlide18.xml"/><Relationship Id="rId16" Type="http://schemas.openxmlformats.org/officeDocument/2006/relationships/image" Target="../media/image151.jpeg"/><Relationship Id="rId20"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86.emf"/><Relationship Id="rId11" Type="http://schemas.openxmlformats.org/officeDocument/2006/relationships/image" Target="../media/image146.jpeg"/><Relationship Id="rId5" Type="http://schemas.openxmlformats.org/officeDocument/2006/relationships/image" Target="../media/image141.jpeg"/><Relationship Id="rId15" Type="http://schemas.openxmlformats.org/officeDocument/2006/relationships/image" Target="../media/image150.jpeg"/><Relationship Id="rId23" Type="http://schemas.openxmlformats.org/officeDocument/2006/relationships/image" Target="../media/image158.jpeg"/><Relationship Id="rId10" Type="http://schemas.openxmlformats.org/officeDocument/2006/relationships/image" Target="../media/image145.jpeg"/><Relationship Id="rId19" Type="http://schemas.openxmlformats.org/officeDocument/2006/relationships/image" Target="../media/image154.jpeg"/><Relationship Id="rId4" Type="http://schemas.openxmlformats.org/officeDocument/2006/relationships/image" Target="../media/image140.jpeg"/><Relationship Id="rId9" Type="http://schemas.openxmlformats.org/officeDocument/2006/relationships/image" Target="../media/image144.jpeg"/><Relationship Id="rId14" Type="http://schemas.openxmlformats.org/officeDocument/2006/relationships/image" Target="../media/image149.jpeg"/><Relationship Id="rId22" Type="http://schemas.openxmlformats.org/officeDocument/2006/relationships/image" Target="../media/image15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6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9.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9.png"/><Relationship Id="rId5" Type="http://schemas.openxmlformats.org/officeDocument/2006/relationships/image" Target="../media/image168.w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68.w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3.xml"/><Relationship Id="rId7"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1.png"/><Relationship Id="rId5" Type="http://schemas.openxmlformats.org/officeDocument/2006/relationships/image" Target="../media/image51.png"/><Relationship Id="rId4" Type="http://schemas.openxmlformats.org/officeDocument/2006/relationships/image" Target="../media/image170.png"/><Relationship Id="rId9" Type="http://schemas.openxmlformats.org/officeDocument/2006/relationships/image" Target="../media/image168.wmf"/></Relationships>
</file>

<file path=ppt/slides/_rels/slide2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notesSlide" Target="../notesSlides/notesSlide24.xml"/><Relationship Id="rId7"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73.png"/><Relationship Id="rId5" Type="http://schemas.openxmlformats.org/officeDocument/2006/relationships/image" Target="../media/image168.wmf"/><Relationship Id="rId4" Type="http://schemas.openxmlformats.org/officeDocument/2006/relationships/oleObject" Target="../embeddings/oleObject6.bin"/><Relationship Id="rId9" Type="http://schemas.openxmlformats.org/officeDocument/2006/relationships/image" Target="../media/image176.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81.png"/><Relationship Id="rId4" Type="http://schemas.openxmlformats.org/officeDocument/2006/relationships/image" Target="../media/image180.png"/></Relationships>
</file>

<file path=ppt/slides/_rels/slide3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3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6.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4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abelme.csail.mit.edu/"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labelme.csail.mit.edu/tool.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png"/></Relationships>
</file>

<file path=ppt/slides/_rels/slide5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5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208.png"/><Relationship Id="rId4" Type="http://schemas.openxmlformats.org/officeDocument/2006/relationships/image" Target="../media/image207.png"/></Relationships>
</file>

<file path=ppt/slides/_rels/slide5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208.png"/><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5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png"/></Relationships>
</file>

<file path=ppt/slides/_rels/slide5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 Id="rId4" Type="http://schemas.openxmlformats.org/officeDocument/2006/relationships/image" Target="../media/image2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69.png"/><Relationship Id="rId5" Type="http://schemas.openxmlformats.org/officeDocument/2006/relationships/image" Target="../media/image168.wmf"/><Relationship Id="rId4" Type="http://schemas.openxmlformats.org/officeDocument/2006/relationships/oleObject" Target="../embeddings/oleObject7.bin"/></Relationships>
</file>

<file path=ppt/slides/_rels/slide62.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notesSlide" Target="../notesSlides/notesSlide35.xml"/><Relationship Id="rId7" Type="http://schemas.openxmlformats.org/officeDocument/2006/relationships/image" Target="../media/image21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15.png"/><Relationship Id="rId5" Type="http://schemas.openxmlformats.org/officeDocument/2006/relationships/image" Target="../media/image218.wmf"/><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6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composite.bmp"/>
          <p:cNvPicPr>
            <a:picLocks noChangeAspect="1"/>
          </p:cNvPicPr>
          <p:nvPr/>
        </p:nvPicPr>
        <p:blipFill>
          <a:blip r:embed="rId3" cstate="print"/>
          <a:stretch>
            <a:fillRect/>
          </a:stretch>
        </p:blipFill>
        <p:spPr>
          <a:xfrm rot="16200000">
            <a:off x="1143000" y="-1143000"/>
            <a:ext cx="6858000" cy="9144000"/>
          </a:xfrm>
          <a:prstGeom prst="rect">
            <a:avLst/>
          </a:prstGeom>
        </p:spPr>
      </p:pic>
      <p:sp>
        <p:nvSpPr>
          <p:cNvPr id="7" name="Title 6"/>
          <p:cNvSpPr>
            <a:spLocks noGrp="1"/>
          </p:cNvSpPr>
          <p:nvPr>
            <p:ph type="ctrTitle"/>
          </p:nvPr>
        </p:nvSpPr>
        <p:spPr>
          <a:xfrm>
            <a:off x="685800" y="1676401"/>
            <a:ext cx="7772400" cy="1924050"/>
          </a:xfrm>
        </p:spPr>
        <p:txBody>
          <a:bodyPr>
            <a:normAutofit/>
          </a:bodyPr>
          <a:lstStyle/>
          <a:p>
            <a:r>
              <a:rPr lang="en-US" b="1" dirty="0" smtClean="0">
                <a:solidFill>
                  <a:schemeClr val="bg1"/>
                </a:solidFill>
              </a:rPr>
              <a:t>Recognition Methods for </a:t>
            </a:r>
            <a:br>
              <a:rPr lang="en-US" b="1" dirty="0" smtClean="0">
                <a:solidFill>
                  <a:schemeClr val="bg1"/>
                </a:solidFill>
              </a:rPr>
            </a:br>
            <a:r>
              <a:rPr lang="en-US" b="1" dirty="0" smtClean="0">
                <a:solidFill>
                  <a:schemeClr val="bg1"/>
                </a:solidFill>
              </a:rPr>
              <a:t>Open-Universe Datasets</a:t>
            </a:r>
            <a:endParaRPr lang="en-US" b="1" dirty="0">
              <a:solidFill>
                <a:schemeClr val="bg1"/>
              </a:solidFill>
            </a:endParaRPr>
          </a:p>
        </p:txBody>
      </p:sp>
      <p:sp>
        <p:nvSpPr>
          <p:cNvPr id="8" name="Subtitle 7"/>
          <p:cNvSpPr>
            <a:spLocks noGrp="1"/>
          </p:cNvSpPr>
          <p:nvPr>
            <p:ph type="subTitle" idx="1"/>
          </p:nvPr>
        </p:nvSpPr>
        <p:spPr>
          <a:xfrm>
            <a:off x="1371600" y="4343400"/>
            <a:ext cx="6400800" cy="1295400"/>
          </a:xfrm>
        </p:spPr>
        <p:txBody>
          <a:bodyPr/>
          <a:lstStyle/>
          <a:p>
            <a:r>
              <a:rPr lang="en-US" b="1" dirty="0" smtClean="0">
                <a:solidFill>
                  <a:schemeClr val="bg1"/>
                </a:solidFill>
              </a:rPr>
              <a:t>Lana </a:t>
            </a:r>
            <a:r>
              <a:rPr lang="en-US" b="1" dirty="0" err="1" smtClean="0">
                <a:solidFill>
                  <a:schemeClr val="bg1"/>
                </a:solidFill>
              </a:rPr>
              <a:t>Lazebnik</a:t>
            </a:r>
            <a:endParaRPr lang="en-US" dirty="0">
              <a:solidFill>
                <a:schemeClr val="bg1"/>
              </a:solidFill>
            </a:endParaRPr>
          </a:p>
        </p:txBody>
      </p:sp>
    </p:spTree>
    <p:extLst>
      <p:ext uri="{BB962C8B-B14F-4D97-AF65-F5344CB8AC3E}">
        <p14:creationId xmlns:p14="http://schemas.microsoft.com/office/powerpoint/2010/main" val="3608124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0600"/>
          </a:xfrm>
        </p:spPr>
        <p:txBody>
          <a:bodyPr/>
          <a:lstStyle/>
          <a:p>
            <a:pPr algn="ctr"/>
            <a:r>
              <a:rPr lang="en-US" dirty="0" smtClean="0"/>
              <a:t>Dense Scene Alignment by SIFT Flow</a:t>
            </a:r>
            <a:endParaRPr lang="en-US" dirty="0"/>
          </a:p>
        </p:txBody>
      </p:sp>
      <p:sp>
        <p:nvSpPr>
          <p:cNvPr id="13" name="Rectangle 12"/>
          <p:cNvSpPr/>
          <p:nvPr/>
        </p:nvSpPr>
        <p:spPr>
          <a:xfrm>
            <a:off x="-152400" y="6451260"/>
            <a:ext cx="9296400" cy="330540"/>
          </a:xfrm>
          <a:prstGeom prst="rect">
            <a:avLst/>
          </a:prstGeom>
        </p:spPr>
        <p:txBody>
          <a:bodyPr wrap="square">
            <a:spAutoFit/>
          </a:bodyPr>
          <a:lstStyle/>
          <a:p>
            <a:pPr lvl="1"/>
            <a:r>
              <a:rPr lang="en-US" sz="1800" dirty="0">
                <a:solidFill>
                  <a:schemeClr val="tx1"/>
                </a:solidFill>
                <a:latin typeface="Calibri" pitchFamily="34" charset="0"/>
                <a:cs typeface="Calibri" pitchFamily="34" charset="0"/>
              </a:rPr>
              <a:t>C. Liu, J. Yuen, and A. </a:t>
            </a:r>
            <a:r>
              <a:rPr lang="en-US" sz="1800" dirty="0" err="1">
                <a:solidFill>
                  <a:schemeClr val="tx1"/>
                </a:solidFill>
                <a:latin typeface="Calibri" pitchFamily="34" charset="0"/>
                <a:cs typeface="Calibri" pitchFamily="34" charset="0"/>
              </a:rPr>
              <a:t>Torralba</a:t>
            </a:r>
            <a:r>
              <a:rPr lang="en-US" sz="1800" dirty="0">
                <a:solidFill>
                  <a:schemeClr val="tx1"/>
                </a:solidFill>
                <a:latin typeface="Calibri" pitchFamily="34" charset="0"/>
                <a:cs typeface="Calibri" pitchFamily="34" charset="0"/>
              </a:rPr>
              <a:t>, “Nonparametric Scene Parsing via Label Transfer,” PAMI 2011</a:t>
            </a:r>
          </a:p>
        </p:txBody>
      </p:sp>
      <p:pic>
        <p:nvPicPr>
          <p:cNvPr id="61748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34400" cy="318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629400" y="4800600"/>
            <a:ext cx="2137828" cy="304058"/>
          </a:xfrm>
          <a:prstGeom prst="rect">
            <a:avLst/>
          </a:prstGeom>
          <a:solidFill>
            <a:schemeClr val="bg1"/>
          </a:solidFill>
        </p:spPr>
        <p:txBody>
          <a:bodyPr wrap="square" rtlCol="0">
            <a:spAutoFit/>
          </a:bodyPr>
          <a:lstStyle/>
          <a:p>
            <a:pPr algn="ctr"/>
            <a:r>
              <a:rPr lang="en-US" sz="1600" dirty="0" smtClean="0">
                <a:solidFill>
                  <a:schemeClr val="tx1"/>
                </a:solidFill>
              </a:rPr>
              <a:t>Warped best match</a:t>
            </a:r>
            <a:endParaRPr lang="en-US" sz="1600" dirty="0">
              <a:solidFill>
                <a:schemeClr val="tx1"/>
              </a:solidFill>
            </a:endParaRPr>
          </a:p>
        </p:txBody>
      </p:sp>
    </p:spTree>
    <p:extLst>
      <p:ext uri="{BB962C8B-B14F-4D97-AF65-F5344CB8AC3E}">
        <p14:creationId xmlns:p14="http://schemas.microsoft.com/office/powerpoint/2010/main" val="3907731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0600"/>
          </a:xfrm>
        </p:spPr>
        <p:txBody>
          <a:bodyPr/>
          <a:lstStyle/>
          <a:p>
            <a:pPr algn="ctr"/>
            <a:r>
              <a:rPr lang="en-US" dirty="0" smtClean="0"/>
              <a:t>Dense Scene Alignment by SIFT Flow</a:t>
            </a:r>
            <a:endParaRPr lang="en-US" dirty="0"/>
          </a:p>
        </p:txBody>
      </p:sp>
      <p:pic>
        <p:nvPicPr>
          <p:cNvPr id="617474" name="Picture 2" descr="http://people.csail.mit.edu/celiu/LabelTransfer/Figures/System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68278"/>
            <a:ext cx="8717795" cy="5056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1801678"/>
            <a:ext cx="15240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Test image (SIFT)</a:t>
            </a:r>
            <a:endParaRPr lang="en-US" sz="1400" dirty="0">
              <a:solidFill>
                <a:schemeClr val="tx1"/>
              </a:solidFill>
              <a:latin typeface="Calibri" pitchFamily="34" charset="0"/>
              <a:cs typeface="Calibri" pitchFamily="34" charset="0"/>
            </a:endParaRPr>
          </a:p>
        </p:txBody>
      </p:sp>
      <p:sp>
        <p:nvSpPr>
          <p:cNvPr id="7" name="TextBox 6"/>
          <p:cNvSpPr txBox="1"/>
          <p:nvPr/>
        </p:nvSpPr>
        <p:spPr>
          <a:xfrm>
            <a:off x="1828800" y="1039678"/>
            <a:ext cx="16002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Top scene matches</a:t>
            </a:r>
            <a:endParaRPr lang="en-US" sz="1400" dirty="0">
              <a:solidFill>
                <a:schemeClr val="tx1"/>
              </a:solidFill>
              <a:latin typeface="Calibri" pitchFamily="34" charset="0"/>
              <a:cs typeface="Calibri" pitchFamily="34" charset="0"/>
            </a:endParaRPr>
          </a:p>
        </p:txBody>
      </p:sp>
      <p:sp>
        <p:nvSpPr>
          <p:cNvPr id="8" name="TextBox 7"/>
          <p:cNvSpPr txBox="1"/>
          <p:nvPr/>
        </p:nvSpPr>
        <p:spPr>
          <a:xfrm>
            <a:off x="3429000" y="1039678"/>
            <a:ext cx="6858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Labels</a:t>
            </a:r>
            <a:endParaRPr lang="en-US" sz="1400" dirty="0">
              <a:solidFill>
                <a:schemeClr val="tx1"/>
              </a:solidFill>
              <a:latin typeface="Calibri" pitchFamily="34" charset="0"/>
              <a:cs typeface="Calibri" pitchFamily="34" charset="0"/>
            </a:endParaRPr>
          </a:p>
        </p:txBody>
      </p:sp>
      <p:sp>
        <p:nvSpPr>
          <p:cNvPr id="9" name="TextBox 8"/>
          <p:cNvSpPr txBox="1"/>
          <p:nvPr/>
        </p:nvSpPr>
        <p:spPr>
          <a:xfrm>
            <a:off x="4114800" y="1039678"/>
            <a:ext cx="11430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SIFT Flow</a:t>
            </a:r>
            <a:endParaRPr lang="en-US" sz="1400" dirty="0">
              <a:solidFill>
                <a:schemeClr val="tx1"/>
              </a:solidFill>
              <a:latin typeface="Calibri" pitchFamily="34" charset="0"/>
              <a:cs typeface="Calibri" pitchFamily="34" charset="0"/>
            </a:endParaRPr>
          </a:p>
        </p:txBody>
      </p:sp>
      <p:sp>
        <p:nvSpPr>
          <p:cNvPr id="10" name="TextBox 9"/>
          <p:cNvSpPr txBox="1"/>
          <p:nvPr/>
        </p:nvSpPr>
        <p:spPr>
          <a:xfrm>
            <a:off x="5029200" y="1039678"/>
            <a:ext cx="22098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Warped matches and labels</a:t>
            </a:r>
            <a:endParaRPr lang="en-US" sz="1400" dirty="0">
              <a:solidFill>
                <a:schemeClr val="tx1"/>
              </a:solidFill>
              <a:latin typeface="Calibri" pitchFamily="34" charset="0"/>
              <a:cs typeface="Calibri" pitchFamily="34" charset="0"/>
            </a:endParaRPr>
          </a:p>
        </p:txBody>
      </p:sp>
      <p:sp>
        <p:nvSpPr>
          <p:cNvPr id="11" name="TextBox 10"/>
          <p:cNvSpPr txBox="1"/>
          <p:nvPr/>
        </p:nvSpPr>
        <p:spPr>
          <a:xfrm>
            <a:off x="7315200" y="1420678"/>
            <a:ext cx="838200" cy="462947"/>
          </a:xfrm>
          <a:prstGeom prst="rect">
            <a:avLst/>
          </a:prstGeom>
          <a:noFill/>
        </p:spPr>
        <p:txBody>
          <a:bodyPr wrap="square" rtlCol="0">
            <a:spAutoFit/>
          </a:bodyPr>
          <a:lstStyle/>
          <a:p>
            <a:pPr algn="ctr"/>
            <a:r>
              <a:rPr lang="en-US" sz="1400" dirty="0" smtClean="0">
                <a:solidFill>
                  <a:schemeClr val="tx1"/>
                </a:solidFill>
                <a:latin typeface="Calibri" pitchFamily="34" charset="0"/>
                <a:cs typeface="Calibri" pitchFamily="34" charset="0"/>
              </a:rPr>
              <a:t>Final labels</a:t>
            </a:r>
            <a:endParaRPr lang="en-US" sz="1400" dirty="0">
              <a:solidFill>
                <a:schemeClr val="tx1"/>
              </a:solidFill>
              <a:latin typeface="Calibri" pitchFamily="34" charset="0"/>
              <a:cs typeface="Calibri" pitchFamily="34" charset="0"/>
            </a:endParaRPr>
          </a:p>
        </p:txBody>
      </p:sp>
      <p:sp>
        <p:nvSpPr>
          <p:cNvPr id="12" name="TextBox 11"/>
          <p:cNvSpPr txBox="1"/>
          <p:nvPr/>
        </p:nvSpPr>
        <p:spPr>
          <a:xfrm>
            <a:off x="8077200" y="1420678"/>
            <a:ext cx="838200" cy="464038"/>
          </a:xfrm>
          <a:prstGeom prst="rect">
            <a:avLst/>
          </a:prstGeom>
          <a:noFill/>
        </p:spPr>
        <p:txBody>
          <a:bodyPr wrap="square" rtlCol="0">
            <a:spAutoFit/>
          </a:bodyPr>
          <a:lstStyle/>
          <a:p>
            <a:pPr algn="ctr"/>
            <a:r>
              <a:rPr lang="en-US" sz="1400" dirty="0" smtClean="0">
                <a:solidFill>
                  <a:schemeClr val="tx1"/>
                </a:solidFill>
                <a:latin typeface="Calibri" pitchFamily="34" charset="0"/>
                <a:cs typeface="Calibri" pitchFamily="34" charset="0"/>
              </a:rPr>
              <a:t>Ground truth</a:t>
            </a:r>
            <a:endParaRPr lang="en-US" sz="1400" dirty="0">
              <a:solidFill>
                <a:schemeClr val="tx1"/>
              </a:solidFill>
              <a:latin typeface="Calibri" pitchFamily="34" charset="0"/>
              <a:cs typeface="Calibri" pitchFamily="34" charset="0"/>
            </a:endParaRPr>
          </a:p>
        </p:txBody>
      </p:sp>
      <p:sp>
        <p:nvSpPr>
          <p:cNvPr id="13" name="Rectangle 12"/>
          <p:cNvSpPr/>
          <p:nvPr/>
        </p:nvSpPr>
        <p:spPr>
          <a:xfrm>
            <a:off x="-152400" y="6451260"/>
            <a:ext cx="9296400" cy="330540"/>
          </a:xfrm>
          <a:prstGeom prst="rect">
            <a:avLst/>
          </a:prstGeom>
        </p:spPr>
        <p:txBody>
          <a:bodyPr wrap="square">
            <a:spAutoFit/>
          </a:bodyPr>
          <a:lstStyle/>
          <a:p>
            <a:pPr lvl="1"/>
            <a:r>
              <a:rPr lang="en-US" sz="1800" dirty="0">
                <a:solidFill>
                  <a:schemeClr val="tx1"/>
                </a:solidFill>
                <a:latin typeface="Calibri" pitchFamily="34" charset="0"/>
                <a:cs typeface="Calibri" pitchFamily="34" charset="0"/>
              </a:rPr>
              <a:t>C. Liu, J. Yuen, and A. </a:t>
            </a:r>
            <a:r>
              <a:rPr lang="en-US" sz="1800" dirty="0" err="1">
                <a:solidFill>
                  <a:schemeClr val="tx1"/>
                </a:solidFill>
                <a:latin typeface="Calibri" pitchFamily="34" charset="0"/>
                <a:cs typeface="Calibri" pitchFamily="34" charset="0"/>
              </a:rPr>
              <a:t>Torralba</a:t>
            </a:r>
            <a:r>
              <a:rPr lang="en-US" sz="1800" dirty="0">
                <a:solidFill>
                  <a:schemeClr val="tx1"/>
                </a:solidFill>
                <a:latin typeface="Calibri" pitchFamily="34" charset="0"/>
                <a:cs typeface="Calibri" pitchFamily="34" charset="0"/>
              </a:rPr>
              <a:t>, “Nonparametric Scene Parsing via Label Transfer,” PAMI 2011</a:t>
            </a:r>
          </a:p>
        </p:txBody>
      </p:sp>
      <p:sp>
        <p:nvSpPr>
          <p:cNvPr id="6" name="Rectangle 5"/>
          <p:cNvSpPr/>
          <p:nvPr/>
        </p:nvSpPr>
        <p:spPr>
          <a:xfrm>
            <a:off x="228600" y="3200400"/>
            <a:ext cx="1371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200" y="28194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581400"/>
            <a:ext cx="75057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81900" y="2642616"/>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7200" y="539496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33600" y="6172200"/>
            <a:ext cx="495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81900" y="51054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97140" y="4181856"/>
            <a:ext cx="1318260" cy="2142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822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0600"/>
          </a:xfrm>
        </p:spPr>
        <p:txBody>
          <a:bodyPr/>
          <a:lstStyle/>
          <a:p>
            <a:pPr algn="ctr"/>
            <a:r>
              <a:rPr lang="en-US" dirty="0" smtClean="0"/>
              <a:t>Dense Scene Alignment by SIFT Flow</a:t>
            </a:r>
            <a:endParaRPr lang="en-US" dirty="0"/>
          </a:p>
        </p:txBody>
      </p:sp>
      <p:pic>
        <p:nvPicPr>
          <p:cNvPr id="617474" name="Picture 2" descr="http://people.csail.mit.edu/celiu/LabelTransfer/Figures/System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68278"/>
            <a:ext cx="8717795" cy="5056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1801678"/>
            <a:ext cx="15240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Test image (SIFT)</a:t>
            </a:r>
            <a:endParaRPr lang="en-US" sz="1400" dirty="0">
              <a:solidFill>
                <a:schemeClr val="tx1"/>
              </a:solidFill>
              <a:latin typeface="Calibri" pitchFamily="34" charset="0"/>
              <a:cs typeface="Calibri" pitchFamily="34" charset="0"/>
            </a:endParaRPr>
          </a:p>
        </p:txBody>
      </p:sp>
      <p:sp>
        <p:nvSpPr>
          <p:cNvPr id="7" name="TextBox 6"/>
          <p:cNvSpPr txBox="1"/>
          <p:nvPr/>
        </p:nvSpPr>
        <p:spPr>
          <a:xfrm>
            <a:off x="1828800" y="1039678"/>
            <a:ext cx="16002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Top scene matches</a:t>
            </a:r>
            <a:endParaRPr lang="en-US" sz="1400" dirty="0">
              <a:solidFill>
                <a:schemeClr val="tx1"/>
              </a:solidFill>
              <a:latin typeface="Calibri" pitchFamily="34" charset="0"/>
              <a:cs typeface="Calibri" pitchFamily="34" charset="0"/>
            </a:endParaRPr>
          </a:p>
        </p:txBody>
      </p:sp>
      <p:sp>
        <p:nvSpPr>
          <p:cNvPr id="8" name="TextBox 7"/>
          <p:cNvSpPr txBox="1"/>
          <p:nvPr/>
        </p:nvSpPr>
        <p:spPr>
          <a:xfrm>
            <a:off x="3429000" y="1039678"/>
            <a:ext cx="6858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Labels</a:t>
            </a:r>
            <a:endParaRPr lang="en-US" sz="1400" dirty="0">
              <a:solidFill>
                <a:schemeClr val="tx1"/>
              </a:solidFill>
              <a:latin typeface="Calibri" pitchFamily="34" charset="0"/>
              <a:cs typeface="Calibri" pitchFamily="34" charset="0"/>
            </a:endParaRPr>
          </a:p>
        </p:txBody>
      </p:sp>
      <p:sp>
        <p:nvSpPr>
          <p:cNvPr id="9" name="TextBox 8"/>
          <p:cNvSpPr txBox="1"/>
          <p:nvPr/>
        </p:nvSpPr>
        <p:spPr>
          <a:xfrm>
            <a:off x="4114800" y="1039678"/>
            <a:ext cx="11430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SIFT Flow</a:t>
            </a:r>
            <a:endParaRPr lang="en-US" sz="1400" dirty="0">
              <a:solidFill>
                <a:schemeClr val="tx1"/>
              </a:solidFill>
              <a:latin typeface="Calibri" pitchFamily="34" charset="0"/>
              <a:cs typeface="Calibri" pitchFamily="34" charset="0"/>
            </a:endParaRPr>
          </a:p>
        </p:txBody>
      </p:sp>
      <p:sp>
        <p:nvSpPr>
          <p:cNvPr id="10" name="TextBox 9"/>
          <p:cNvSpPr txBox="1"/>
          <p:nvPr/>
        </p:nvSpPr>
        <p:spPr>
          <a:xfrm>
            <a:off x="5029200" y="1039678"/>
            <a:ext cx="2209800" cy="277640"/>
          </a:xfrm>
          <a:prstGeom prst="rect">
            <a:avLst/>
          </a:prstGeom>
          <a:noFill/>
        </p:spPr>
        <p:txBody>
          <a:bodyPr wrap="square" rtlCol="0">
            <a:spAutoFit/>
          </a:bodyPr>
          <a:lstStyle/>
          <a:p>
            <a:r>
              <a:rPr lang="en-US" sz="1400" dirty="0" smtClean="0">
                <a:solidFill>
                  <a:schemeClr val="tx1"/>
                </a:solidFill>
                <a:latin typeface="Calibri" pitchFamily="34" charset="0"/>
                <a:cs typeface="Calibri" pitchFamily="34" charset="0"/>
              </a:rPr>
              <a:t>Warped matches and labels</a:t>
            </a:r>
            <a:endParaRPr lang="en-US" sz="1400" dirty="0">
              <a:solidFill>
                <a:schemeClr val="tx1"/>
              </a:solidFill>
              <a:latin typeface="Calibri" pitchFamily="34" charset="0"/>
              <a:cs typeface="Calibri" pitchFamily="34" charset="0"/>
            </a:endParaRPr>
          </a:p>
        </p:txBody>
      </p:sp>
      <p:sp>
        <p:nvSpPr>
          <p:cNvPr id="11" name="TextBox 10"/>
          <p:cNvSpPr txBox="1"/>
          <p:nvPr/>
        </p:nvSpPr>
        <p:spPr>
          <a:xfrm>
            <a:off x="7315200" y="1420678"/>
            <a:ext cx="838200" cy="462947"/>
          </a:xfrm>
          <a:prstGeom prst="rect">
            <a:avLst/>
          </a:prstGeom>
          <a:noFill/>
        </p:spPr>
        <p:txBody>
          <a:bodyPr wrap="square" rtlCol="0">
            <a:spAutoFit/>
          </a:bodyPr>
          <a:lstStyle/>
          <a:p>
            <a:pPr algn="ctr"/>
            <a:r>
              <a:rPr lang="en-US" sz="1400" dirty="0" smtClean="0">
                <a:solidFill>
                  <a:schemeClr val="tx1"/>
                </a:solidFill>
                <a:latin typeface="Calibri" pitchFamily="34" charset="0"/>
                <a:cs typeface="Calibri" pitchFamily="34" charset="0"/>
              </a:rPr>
              <a:t>Final labels</a:t>
            </a:r>
            <a:endParaRPr lang="en-US" sz="1400" dirty="0">
              <a:solidFill>
                <a:schemeClr val="tx1"/>
              </a:solidFill>
              <a:latin typeface="Calibri" pitchFamily="34" charset="0"/>
              <a:cs typeface="Calibri" pitchFamily="34" charset="0"/>
            </a:endParaRPr>
          </a:p>
        </p:txBody>
      </p:sp>
      <p:sp>
        <p:nvSpPr>
          <p:cNvPr id="12" name="TextBox 11"/>
          <p:cNvSpPr txBox="1"/>
          <p:nvPr/>
        </p:nvSpPr>
        <p:spPr>
          <a:xfrm>
            <a:off x="8077200" y="1420678"/>
            <a:ext cx="838200" cy="464038"/>
          </a:xfrm>
          <a:prstGeom prst="rect">
            <a:avLst/>
          </a:prstGeom>
          <a:noFill/>
        </p:spPr>
        <p:txBody>
          <a:bodyPr wrap="square" rtlCol="0">
            <a:spAutoFit/>
          </a:bodyPr>
          <a:lstStyle/>
          <a:p>
            <a:pPr algn="ctr"/>
            <a:r>
              <a:rPr lang="en-US" sz="1400" dirty="0" smtClean="0">
                <a:solidFill>
                  <a:schemeClr val="tx1"/>
                </a:solidFill>
                <a:latin typeface="Calibri" pitchFamily="34" charset="0"/>
                <a:cs typeface="Calibri" pitchFamily="34" charset="0"/>
              </a:rPr>
              <a:t>Ground truth</a:t>
            </a:r>
            <a:endParaRPr lang="en-US" sz="1400" dirty="0">
              <a:solidFill>
                <a:schemeClr val="tx1"/>
              </a:solidFill>
              <a:latin typeface="Calibri" pitchFamily="34" charset="0"/>
              <a:cs typeface="Calibri" pitchFamily="34" charset="0"/>
            </a:endParaRPr>
          </a:p>
        </p:txBody>
      </p:sp>
      <p:sp>
        <p:nvSpPr>
          <p:cNvPr id="13" name="Rectangle 12"/>
          <p:cNvSpPr/>
          <p:nvPr/>
        </p:nvSpPr>
        <p:spPr>
          <a:xfrm>
            <a:off x="-152400" y="6451260"/>
            <a:ext cx="9296400" cy="330540"/>
          </a:xfrm>
          <a:prstGeom prst="rect">
            <a:avLst/>
          </a:prstGeom>
        </p:spPr>
        <p:txBody>
          <a:bodyPr wrap="square">
            <a:spAutoFit/>
          </a:bodyPr>
          <a:lstStyle/>
          <a:p>
            <a:pPr lvl="1"/>
            <a:r>
              <a:rPr lang="en-US" sz="1800" dirty="0">
                <a:solidFill>
                  <a:schemeClr val="tx1"/>
                </a:solidFill>
                <a:latin typeface="Calibri" pitchFamily="34" charset="0"/>
                <a:cs typeface="Calibri" pitchFamily="34" charset="0"/>
              </a:rPr>
              <a:t>C. Liu, J. Yuen, and A. </a:t>
            </a:r>
            <a:r>
              <a:rPr lang="en-US" sz="1800" dirty="0" err="1">
                <a:solidFill>
                  <a:schemeClr val="tx1"/>
                </a:solidFill>
                <a:latin typeface="Calibri" pitchFamily="34" charset="0"/>
                <a:cs typeface="Calibri" pitchFamily="34" charset="0"/>
              </a:rPr>
              <a:t>Torralba</a:t>
            </a:r>
            <a:r>
              <a:rPr lang="en-US" sz="1800" dirty="0">
                <a:solidFill>
                  <a:schemeClr val="tx1"/>
                </a:solidFill>
                <a:latin typeface="Calibri" pitchFamily="34" charset="0"/>
                <a:cs typeface="Calibri" pitchFamily="34" charset="0"/>
              </a:rPr>
              <a:t>, “Nonparametric Scene Parsing via Label Transfer,” PAMI 2011</a:t>
            </a:r>
          </a:p>
        </p:txBody>
      </p:sp>
      <p:sp>
        <p:nvSpPr>
          <p:cNvPr id="6" name="Rectangle 5"/>
          <p:cNvSpPr/>
          <p:nvPr/>
        </p:nvSpPr>
        <p:spPr>
          <a:xfrm>
            <a:off x="228600" y="3200400"/>
            <a:ext cx="1371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200" y="28194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3581400"/>
            <a:ext cx="4724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81900" y="2642616"/>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7200" y="539496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33600" y="6172200"/>
            <a:ext cx="495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81900" y="51054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565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Flow: Pros and cons</a:t>
            </a:r>
            <a:endParaRPr lang="en-US" dirty="0"/>
          </a:p>
        </p:txBody>
      </p:sp>
      <p:sp>
        <p:nvSpPr>
          <p:cNvPr id="4" name="Content Placeholder 3"/>
          <p:cNvSpPr>
            <a:spLocks noGrp="1"/>
          </p:cNvSpPr>
          <p:nvPr>
            <p:ph sz="quarter" idx="1"/>
          </p:nvPr>
        </p:nvSpPr>
        <p:spPr/>
        <p:txBody>
          <a:bodyPr/>
          <a:lstStyle/>
          <a:p>
            <a:r>
              <a:rPr lang="en-US" dirty="0" smtClean="0"/>
              <a:t>Advantages</a:t>
            </a:r>
          </a:p>
          <a:p>
            <a:pPr lvl="1"/>
            <a:r>
              <a:rPr lang="en-US" dirty="0" smtClean="0"/>
              <a:t>Nonparametric method, can work with any number of labels, evolving training set</a:t>
            </a:r>
          </a:p>
          <a:p>
            <a:pPr lvl="1"/>
            <a:r>
              <a:rPr lang="en-US" dirty="0" smtClean="0"/>
              <a:t>Initial global scene matching step improves efficiency, provides scene-level context</a:t>
            </a:r>
          </a:p>
          <a:p>
            <a:r>
              <a:rPr lang="en-US" dirty="0" smtClean="0"/>
              <a:t>Disadvantages</a:t>
            </a:r>
          </a:p>
          <a:p>
            <a:pPr lvl="1"/>
            <a:r>
              <a:rPr lang="en-US" dirty="0" smtClean="0"/>
              <a:t>Computing SIFT flow is very computationally intensive</a:t>
            </a:r>
          </a:p>
          <a:p>
            <a:pPr lvl="1"/>
            <a:r>
              <a:rPr lang="en-US" dirty="0" smtClean="0"/>
              <a:t>Warping model is not necessarily the most natural one for describing object-level correspondence</a:t>
            </a:r>
            <a:endParaRPr lang="en-US" dirty="0"/>
          </a:p>
        </p:txBody>
      </p:sp>
    </p:spTree>
    <p:extLst>
      <p:ext uri="{BB962C8B-B14F-4D97-AF65-F5344CB8AC3E}">
        <p14:creationId xmlns:p14="http://schemas.microsoft.com/office/powerpoint/2010/main" val="18253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57150"/>
            <a:ext cx="9144000" cy="933450"/>
          </a:xfrm>
        </p:spPr>
        <p:txBody>
          <a:bodyPr>
            <a:normAutofit fontScale="90000"/>
          </a:bodyPr>
          <a:lstStyle/>
          <a:p>
            <a:r>
              <a:rPr lang="en-US" sz="3600" b="1" dirty="0" smtClean="0"/>
              <a:t>Large-Scale  Nonparametric  Image  Parsing</a:t>
            </a:r>
            <a:endParaRPr lang="en-US" sz="3600" b="1" dirty="0"/>
          </a:p>
        </p:txBody>
      </p:sp>
      <p:sp>
        <p:nvSpPr>
          <p:cNvPr id="8" name="Subtitle 7"/>
          <p:cNvSpPr>
            <a:spLocks noGrp="1"/>
          </p:cNvSpPr>
          <p:nvPr>
            <p:ph type="subTitle" idx="1"/>
          </p:nvPr>
        </p:nvSpPr>
        <p:spPr>
          <a:xfrm>
            <a:off x="2514600" y="1143000"/>
            <a:ext cx="5943600" cy="1752600"/>
          </a:xfrm>
        </p:spPr>
        <p:txBody>
          <a:bodyPr>
            <a:normAutofit/>
          </a:bodyPr>
          <a:lstStyle/>
          <a:p>
            <a:pPr algn="l"/>
            <a:r>
              <a:rPr lang="en-US" sz="2400" b="1" dirty="0" smtClean="0">
                <a:solidFill>
                  <a:schemeClr val="tx1"/>
                </a:solidFill>
              </a:rPr>
              <a:t>Joseph </a:t>
            </a:r>
            <a:r>
              <a:rPr lang="en-US" sz="2400" b="1" dirty="0" err="1" smtClean="0">
                <a:solidFill>
                  <a:schemeClr val="tx1"/>
                </a:solidFill>
              </a:rPr>
              <a:t>Tighe</a:t>
            </a:r>
            <a:r>
              <a:rPr lang="en-US" sz="2400" b="1" dirty="0" smtClean="0">
                <a:solidFill>
                  <a:schemeClr val="tx1"/>
                </a:solidFill>
              </a:rPr>
              <a:t> and Svetlana Lazebnik</a:t>
            </a:r>
          </a:p>
          <a:p>
            <a:pPr algn="l"/>
            <a:r>
              <a:rPr lang="en-US" sz="2400" dirty="0" smtClean="0">
                <a:solidFill>
                  <a:schemeClr val="tx1"/>
                </a:solidFill>
              </a:rPr>
              <a:t>ECCV 2010, new stuff in preparation</a:t>
            </a:r>
          </a:p>
        </p:txBody>
      </p:sp>
      <p:pic>
        <p:nvPicPr>
          <p:cNvPr id="5" name="Picture 1"/>
          <p:cNvPicPr>
            <a:picLocks noChangeAspect="1" noChangeArrowheads="1"/>
          </p:cNvPicPr>
          <p:nvPr/>
        </p:nvPicPr>
        <p:blipFill>
          <a:blip r:embed="rId3" cstate="print"/>
          <a:srcRect/>
          <a:stretch>
            <a:fillRect/>
          </a:stretch>
        </p:blipFill>
        <p:spPr bwMode="auto">
          <a:xfrm>
            <a:off x="762000" y="1143000"/>
            <a:ext cx="1295400" cy="1685534"/>
          </a:xfrm>
          <a:prstGeom prst="rect">
            <a:avLst/>
          </a:prstGeom>
          <a:noFill/>
          <a:ln w="12700">
            <a:solidFill>
              <a:schemeClr val="tx1"/>
            </a:solid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362200" y="2879787"/>
            <a:ext cx="2759012" cy="2759013"/>
          </a:xfrm>
          <a:prstGeom prst="rect">
            <a:avLst/>
          </a:prstGeom>
          <a:noFill/>
          <a:ln w="12700">
            <a:solidFill>
              <a:schemeClr val="tx1"/>
            </a:solidFill>
            <a:miter lim="800000"/>
            <a:headEnd/>
            <a:tailEnd/>
          </a:ln>
        </p:spPr>
      </p:pic>
      <p:pic>
        <p:nvPicPr>
          <p:cNvPr id="22" name="Picture 3"/>
          <p:cNvPicPr>
            <a:picLocks noChangeAspect="1" noChangeArrowheads="1"/>
          </p:cNvPicPr>
          <p:nvPr/>
        </p:nvPicPr>
        <p:blipFill>
          <a:blip r:embed="rId5" cstate="print"/>
          <a:srcRect r="33750"/>
          <a:stretch>
            <a:fillRect/>
          </a:stretch>
        </p:blipFill>
        <p:spPr bwMode="auto">
          <a:xfrm>
            <a:off x="5381029" y="2876739"/>
            <a:ext cx="2744230" cy="2761488"/>
          </a:xfrm>
          <a:prstGeom prst="rect">
            <a:avLst/>
          </a:prstGeom>
          <a:noFill/>
          <a:ln w="12700">
            <a:solidFill>
              <a:schemeClr val="tx1"/>
            </a:solidFill>
            <a:miter lim="800000"/>
            <a:headEnd/>
            <a:tailEnd/>
          </a:ln>
        </p:spPr>
      </p:pic>
      <p:sp>
        <p:nvSpPr>
          <p:cNvPr id="23" name="TextBox 22"/>
          <p:cNvSpPr txBox="1"/>
          <p:nvPr/>
        </p:nvSpPr>
        <p:spPr>
          <a:xfrm>
            <a:off x="6537116" y="5140047"/>
            <a:ext cx="625684" cy="330540"/>
          </a:xfrm>
          <a:prstGeom prst="rect">
            <a:avLst/>
          </a:prstGeom>
          <a:noFill/>
        </p:spPr>
        <p:txBody>
          <a:bodyPr wrap="none" rtlCol="0">
            <a:spAutoFit/>
          </a:bodyPr>
          <a:lstStyle/>
          <a:p>
            <a:r>
              <a:rPr lang="en-US" sz="1800" dirty="0" smtClean="0">
                <a:solidFill>
                  <a:schemeClr val="tx1"/>
                </a:solidFill>
                <a:latin typeface="+mn-lt"/>
              </a:rPr>
              <a:t>road</a:t>
            </a:r>
            <a:endParaRPr lang="en-US" sz="1800" dirty="0">
              <a:solidFill>
                <a:schemeClr val="tx1"/>
              </a:solidFill>
              <a:latin typeface="+mn-lt"/>
            </a:endParaRPr>
          </a:p>
        </p:txBody>
      </p:sp>
      <p:sp>
        <p:nvSpPr>
          <p:cNvPr id="24" name="TextBox 23"/>
          <p:cNvSpPr txBox="1"/>
          <p:nvPr/>
        </p:nvSpPr>
        <p:spPr>
          <a:xfrm>
            <a:off x="6089955" y="3692247"/>
            <a:ext cx="920445" cy="330540"/>
          </a:xfrm>
          <a:prstGeom prst="rect">
            <a:avLst/>
          </a:prstGeom>
          <a:noFill/>
        </p:spPr>
        <p:txBody>
          <a:bodyPr wrap="none" rtlCol="0">
            <a:spAutoFit/>
          </a:bodyPr>
          <a:lstStyle/>
          <a:p>
            <a:r>
              <a:rPr lang="en-US" sz="1800" dirty="0" smtClean="0">
                <a:solidFill>
                  <a:schemeClr val="tx1"/>
                </a:solidFill>
                <a:latin typeface="+mn-lt"/>
              </a:rPr>
              <a:t>building</a:t>
            </a:r>
            <a:endParaRPr lang="en-US" sz="1800" dirty="0">
              <a:solidFill>
                <a:schemeClr val="tx1"/>
              </a:solidFill>
              <a:latin typeface="+mn-lt"/>
            </a:endParaRPr>
          </a:p>
        </p:txBody>
      </p:sp>
      <p:sp>
        <p:nvSpPr>
          <p:cNvPr id="25" name="TextBox 24"/>
          <p:cNvSpPr txBox="1"/>
          <p:nvPr/>
        </p:nvSpPr>
        <p:spPr>
          <a:xfrm>
            <a:off x="7292189" y="4579374"/>
            <a:ext cx="476412" cy="330540"/>
          </a:xfrm>
          <a:prstGeom prst="rect">
            <a:avLst/>
          </a:prstGeom>
          <a:noFill/>
        </p:spPr>
        <p:txBody>
          <a:bodyPr wrap="none" rtlCol="0">
            <a:spAutoFit/>
          </a:bodyPr>
          <a:lstStyle/>
          <a:p>
            <a:r>
              <a:rPr lang="en-US" sz="1800" dirty="0" smtClean="0">
                <a:solidFill>
                  <a:schemeClr val="tx1"/>
                </a:solidFill>
                <a:latin typeface="+mn-lt"/>
              </a:rPr>
              <a:t>car</a:t>
            </a:r>
            <a:endParaRPr lang="en-US" sz="1800" dirty="0">
              <a:solidFill>
                <a:schemeClr val="tx1"/>
              </a:solidFill>
              <a:latin typeface="+mn-lt"/>
            </a:endParaRPr>
          </a:p>
        </p:txBody>
      </p:sp>
      <p:sp>
        <p:nvSpPr>
          <p:cNvPr id="26" name="TextBox 25"/>
          <p:cNvSpPr txBox="1"/>
          <p:nvPr/>
        </p:nvSpPr>
        <p:spPr>
          <a:xfrm>
            <a:off x="7221621" y="2854047"/>
            <a:ext cx="478016" cy="330540"/>
          </a:xfrm>
          <a:prstGeom prst="rect">
            <a:avLst/>
          </a:prstGeom>
          <a:noFill/>
        </p:spPr>
        <p:txBody>
          <a:bodyPr wrap="none" rtlCol="0">
            <a:spAutoFit/>
          </a:bodyPr>
          <a:lstStyle/>
          <a:p>
            <a:r>
              <a:rPr lang="en-US" sz="1800" dirty="0" smtClean="0">
                <a:solidFill>
                  <a:schemeClr val="tx1"/>
                </a:solidFill>
                <a:latin typeface="+mn-lt"/>
              </a:rPr>
              <a:t>sky</a:t>
            </a:r>
            <a:endParaRPr lang="en-US" sz="1800" dirty="0">
              <a:solidFill>
                <a:schemeClr val="tx1"/>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Scene-level matching</a:t>
            </a:r>
            <a:endParaRPr lang="en-US" dirty="0"/>
          </a:p>
        </p:txBody>
      </p:sp>
      <p:pic>
        <p:nvPicPr>
          <p:cNvPr id="54" name="Picture 2"/>
          <p:cNvPicPr>
            <a:picLocks noChangeAspect="1" noChangeArrowheads="1"/>
          </p:cNvPicPr>
          <p:nvPr/>
        </p:nvPicPr>
        <p:blipFill>
          <a:blip r:embed="rId3" cstate="prin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
        <p:nvSpPr>
          <p:cNvPr id="4" name="TextBox 3"/>
          <p:cNvSpPr txBox="1"/>
          <p:nvPr/>
        </p:nvSpPr>
        <p:spPr>
          <a:xfrm>
            <a:off x="6781800" y="1484038"/>
            <a:ext cx="1981200" cy="462947"/>
          </a:xfrm>
          <a:prstGeom prst="rect">
            <a:avLst/>
          </a:prstGeom>
          <a:noFill/>
        </p:spPr>
        <p:txBody>
          <a:bodyPr wrap="square" rtlCol="0">
            <a:spAutoFit/>
          </a:bodyPr>
          <a:lstStyle/>
          <a:p>
            <a:pPr algn="ctr"/>
            <a:r>
              <a:rPr lang="en-US" sz="1400" b="1" dirty="0" smtClean="0">
                <a:solidFill>
                  <a:schemeClr val="tx1"/>
                </a:solidFill>
                <a:latin typeface="+mn-lt"/>
              </a:rPr>
              <a:t>Gist</a:t>
            </a:r>
          </a:p>
          <a:p>
            <a:pPr algn="ctr"/>
            <a:r>
              <a:rPr lang="en-US" sz="1400" dirty="0" smtClean="0">
                <a:solidFill>
                  <a:schemeClr val="tx1"/>
                </a:solidFill>
                <a:latin typeface="+mn-lt"/>
              </a:rPr>
              <a:t>(</a:t>
            </a:r>
            <a:r>
              <a:rPr lang="en-US" sz="1400" dirty="0" err="1" smtClean="0">
                <a:solidFill>
                  <a:schemeClr val="tx1"/>
                </a:solidFill>
                <a:latin typeface="+mn-lt"/>
              </a:rPr>
              <a:t>Oliva</a:t>
            </a:r>
            <a:r>
              <a:rPr lang="en-US" sz="1400" dirty="0" smtClean="0">
                <a:solidFill>
                  <a:schemeClr val="tx1"/>
                </a:solidFill>
                <a:latin typeface="+mn-lt"/>
              </a:rPr>
              <a:t> &amp; </a:t>
            </a:r>
            <a:r>
              <a:rPr lang="en-US" sz="1400" dirty="0" err="1" smtClean="0">
                <a:solidFill>
                  <a:schemeClr val="tx1"/>
                </a:solidFill>
                <a:latin typeface="+mn-lt"/>
              </a:rPr>
              <a:t>Torralba</a:t>
            </a:r>
            <a:r>
              <a:rPr lang="en-US" sz="1400" dirty="0" smtClean="0">
                <a:solidFill>
                  <a:schemeClr val="tx1"/>
                </a:solidFill>
                <a:latin typeface="+mn-lt"/>
              </a:rPr>
              <a:t>, 2001)</a:t>
            </a:r>
            <a:endParaRPr lang="en-US" sz="1400" dirty="0">
              <a:solidFill>
                <a:schemeClr val="tx1"/>
              </a:solidFill>
              <a:latin typeface="+mn-lt"/>
            </a:endParaRPr>
          </a:p>
        </p:txBody>
      </p:sp>
      <p:sp>
        <p:nvSpPr>
          <p:cNvPr id="5" name="TextBox 4"/>
          <p:cNvSpPr txBox="1"/>
          <p:nvPr/>
        </p:nvSpPr>
        <p:spPr>
          <a:xfrm>
            <a:off x="4876800" y="1499641"/>
            <a:ext cx="2057400" cy="462947"/>
          </a:xfrm>
          <a:prstGeom prst="rect">
            <a:avLst/>
          </a:prstGeom>
          <a:noFill/>
        </p:spPr>
        <p:txBody>
          <a:bodyPr wrap="square" rtlCol="0">
            <a:spAutoFit/>
          </a:bodyPr>
          <a:lstStyle/>
          <a:p>
            <a:pPr algn="ctr"/>
            <a:r>
              <a:rPr lang="en-US" sz="1400" b="1" dirty="0" smtClean="0">
                <a:solidFill>
                  <a:schemeClr val="tx1"/>
                </a:solidFill>
                <a:latin typeface="+mn-lt"/>
              </a:rPr>
              <a:t>Spatial Pyramid</a:t>
            </a:r>
            <a:r>
              <a:rPr lang="en-US" sz="1400" dirty="0" smtClean="0">
                <a:solidFill>
                  <a:schemeClr val="tx1"/>
                </a:solidFill>
                <a:latin typeface="+mn-lt"/>
              </a:rPr>
              <a:t/>
            </a:r>
            <a:br>
              <a:rPr lang="en-US" sz="1400" dirty="0" smtClean="0">
                <a:solidFill>
                  <a:schemeClr val="tx1"/>
                </a:solidFill>
                <a:latin typeface="+mn-lt"/>
              </a:rPr>
            </a:br>
            <a:r>
              <a:rPr lang="en-US" sz="1400" dirty="0" smtClean="0">
                <a:solidFill>
                  <a:schemeClr val="tx1"/>
                </a:solidFill>
                <a:latin typeface="+mn-lt"/>
              </a:rPr>
              <a:t>(Lazebnik et al., 2006)</a:t>
            </a:r>
            <a:endParaRPr lang="en-US" sz="1400" dirty="0">
              <a:solidFill>
                <a:schemeClr val="tx1"/>
              </a:solidFill>
              <a:latin typeface="+mn-lt"/>
            </a:endParaRPr>
          </a:p>
        </p:txBody>
      </p:sp>
      <p:sp>
        <p:nvSpPr>
          <p:cNvPr id="6" name="TextBox 5"/>
          <p:cNvSpPr txBox="1"/>
          <p:nvPr/>
        </p:nvSpPr>
        <p:spPr>
          <a:xfrm>
            <a:off x="3124200" y="1595371"/>
            <a:ext cx="1752600" cy="277640"/>
          </a:xfrm>
          <a:prstGeom prst="rect">
            <a:avLst/>
          </a:prstGeom>
          <a:noFill/>
        </p:spPr>
        <p:txBody>
          <a:bodyPr wrap="square" rtlCol="0">
            <a:spAutoFit/>
          </a:bodyPr>
          <a:lstStyle/>
          <a:p>
            <a:pPr algn="ctr"/>
            <a:r>
              <a:rPr lang="en-US" sz="1400" b="1" dirty="0" smtClean="0">
                <a:solidFill>
                  <a:schemeClr val="tx1"/>
                </a:solidFill>
                <a:latin typeface="+mn-lt"/>
              </a:rPr>
              <a:t>Color Histogram</a:t>
            </a:r>
            <a:endParaRPr lang="en-US" sz="1400" b="1" dirty="0">
              <a:solidFill>
                <a:schemeClr val="tx1"/>
              </a:solidFill>
              <a:latin typeface="+mn-lt"/>
            </a:endParaRPr>
          </a:p>
        </p:txBody>
      </p:sp>
      <p:pic>
        <p:nvPicPr>
          <p:cNvPr id="18434" name="Picture 2"/>
          <p:cNvPicPr>
            <a:picLocks noChangeAspect="1" noChangeArrowheads="1"/>
          </p:cNvPicPr>
          <p:nvPr/>
        </p:nvPicPr>
        <p:blipFill>
          <a:blip r:embed="rId4" cstate="print"/>
          <a:srcRect r="2802" b="2804"/>
          <a:stretch>
            <a:fillRect/>
          </a:stretch>
        </p:blipFill>
        <p:spPr bwMode="auto">
          <a:xfrm>
            <a:off x="5073105" y="3175627"/>
            <a:ext cx="763052" cy="763033"/>
          </a:xfrm>
          <a:prstGeom prst="rect">
            <a:avLst/>
          </a:prstGeom>
          <a:noFill/>
          <a:ln w="25400" cap="rnd">
            <a:solidFill>
              <a:schemeClr val="accent4">
                <a:lumMod val="75000"/>
              </a:schemeClr>
            </a:solidFill>
            <a:miter lim="800000"/>
            <a:headEnd/>
            <a:tailEnd/>
          </a:ln>
          <a:effectLst/>
        </p:spPr>
      </p:pic>
      <p:pic>
        <p:nvPicPr>
          <p:cNvPr id="18435" name="Picture 3"/>
          <p:cNvPicPr>
            <a:picLocks noChangeAspect="1" noChangeArrowheads="1"/>
          </p:cNvPicPr>
          <p:nvPr/>
        </p:nvPicPr>
        <p:blipFill>
          <a:blip r:embed="rId5" cstate="print"/>
          <a:srcRect r="2802" b="2804"/>
          <a:stretch>
            <a:fillRect/>
          </a:stretch>
        </p:blipFill>
        <p:spPr bwMode="auto">
          <a:xfrm>
            <a:off x="5979253" y="3175627"/>
            <a:ext cx="763052" cy="763033"/>
          </a:xfrm>
          <a:prstGeom prst="rect">
            <a:avLst/>
          </a:prstGeom>
          <a:noFill/>
          <a:ln w="25400" cap="rnd">
            <a:solidFill>
              <a:schemeClr val="accent4">
                <a:lumMod val="75000"/>
              </a:schemeClr>
            </a:solidFill>
            <a:miter lim="800000"/>
            <a:headEnd/>
            <a:tailEnd/>
          </a:ln>
          <a:effectLst/>
        </p:spPr>
      </p:pic>
      <p:pic>
        <p:nvPicPr>
          <p:cNvPr id="18436" name="Picture 4"/>
          <p:cNvPicPr>
            <a:picLocks noChangeAspect="1" noChangeArrowheads="1"/>
          </p:cNvPicPr>
          <p:nvPr/>
        </p:nvPicPr>
        <p:blipFill>
          <a:blip r:embed="rId6" cstate="print"/>
          <a:srcRect r="2802" b="2804"/>
          <a:stretch>
            <a:fillRect/>
          </a:stretch>
        </p:blipFill>
        <p:spPr bwMode="auto">
          <a:xfrm>
            <a:off x="5979253" y="4081775"/>
            <a:ext cx="763052" cy="763033"/>
          </a:xfrm>
          <a:prstGeom prst="rect">
            <a:avLst/>
          </a:prstGeom>
          <a:noFill/>
          <a:ln w="25400" cap="rnd">
            <a:solidFill>
              <a:schemeClr val="accent4">
                <a:lumMod val="75000"/>
              </a:schemeClr>
            </a:solidFill>
            <a:miter lim="800000"/>
            <a:headEnd/>
            <a:tailEnd/>
          </a:ln>
          <a:effectLst/>
        </p:spPr>
      </p:pic>
      <p:pic>
        <p:nvPicPr>
          <p:cNvPr id="18437" name="Picture 5"/>
          <p:cNvPicPr>
            <a:picLocks noChangeAspect="1" noChangeArrowheads="1"/>
          </p:cNvPicPr>
          <p:nvPr/>
        </p:nvPicPr>
        <p:blipFill>
          <a:blip r:embed="rId7" cstate="print"/>
          <a:srcRect r="2802" b="2804"/>
          <a:stretch>
            <a:fillRect/>
          </a:stretch>
        </p:blipFill>
        <p:spPr bwMode="auto">
          <a:xfrm>
            <a:off x="5073105" y="4081775"/>
            <a:ext cx="763052" cy="763033"/>
          </a:xfrm>
          <a:prstGeom prst="rect">
            <a:avLst/>
          </a:prstGeom>
          <a:noFill/>
          <a:ln w="25400" cap="rnd">
            <a:solidFill>
              <a:schemeClr val="accent4">
                <a:lumMod val="75000"/>
              </a:schemeClr>
            </a:solidFill>
            <a:miter lim="800000"/>
            <a:headEnd/>
            <a:tailEnd/>
          </a:ln>
          <a:effectLst/>
        </p:spPr>
      </p:pic>
      <p:pic>
        <p:nvPicPr>
          <p:cNvPr id="18438" name="Picture 6"/>
          <p:cNvPicPr>
            <a:picLocks noChangeAspect="1" noChangeArrowheads="1"/>
          </p:cNvPicPr>
          <p:nvPr/>
        </p:nvPicPr>
        <p:blipFill>
          <a:blip r:embed="rId8" cstate="print"/>
          <a:srcRect r="2802" b="2804"/>
          <a:stretch>
            <a:fillRect/>
          </a:stretch>
        </p:blipFill>
        <p:spPr bwMode="auto">
          <a:xfrm>
            <a:off x="5073105" y="4987923"/>
            <a:ext cx="763052" cy="763033"/>
          </a:xfrm>
          <a:prstGeom prst="rect">
            <a:avLst/>
          </a:prstGeom>
          <a:noFill/>
          <a:ln w="25400" cap="rnd">
            <a:solidFill>
              <a:schemeClr val="accent4">
                <a:lumMod val="75000"/>
              </a:schemeClr>
            </a:solidFill>
            <a:miter lim="800000"/>
            <a:headEnd/>
            <a:tailEnd/>
          </a:ln>
          <a:effectLst/>
        </p:spPr>
      </p:pic>
      <p:pic>
        <p:nvPicPr>
          <p:cNvPr id="18439" name="Picture 7"/>
          <p:cNvPicPr>
            <a:picLocks noChangeAspect="1" noChangeArrowheads="1"/>
          </p:cNvPicPr>
          <p:nvPr/>
        </p:nvPicPr>
        <p:blipFill>
          <a:blip r:embed="rId9" cstate="print"/>
          <a:srcRect r="2802" b="2804"/>
          <a:stretch>
            <a:fillRect/>
          </a:stretch>
        </p:blipFill>
        <p:spPr bwMode="auto">
          <a:xfrm>
            <a:off x="5979253" y="4987923"/>
            <a:ext cx="763052" cy="763033"/>
          </a:xfrm>
          <a:prstGeom prst="rect">
            <a:avLst/>
          </a:prstGeom>
          <a:noFill/>
          <a:ln w="25400" cap="rnd">
            <a:solidFill>
              <a:schemeClr val="accent4">
                <a:lumMod val="75000"/>
              </a:schemeClr>
            </a:solidFill>
            <a:miter lim="800000"/>
            <a:headEnd/>
            <a:tailEnd/>
          </a:ln>
          <a:effectLst/>
        </p:spPr>
      </p:pic>
      <p:pic>
        <p:nvPicPr>
          <p:cNvPr id="18440" name="Picture 8"/>
          <p:cNvPicPr>
            <a:picLocks noChangeAspect="1" noChangeArrowheads="1"/>
          </p:cNvPicPr>
          <p:nvPr/>
        </p:nvPicPr>
        <p:blipFill>
          <a:blip r:embed="rId10" cstate="print"/>
          <a:srcRect r="2802" b="2804"/>
          <a:stretch>
            <a:fillRect/>
          </a:stretch>
        </p:blipFill>
        <p:spPr bwMode="auto">
          <a:xfrm>
            <a:off x="6945811" y="3175627"/>
            <a:ext cx="763052" cy="763033"/>
          </a:xfrm>
          <a:prstGeom prst="rect">
            <a:avLst/>
          </a:prstGeom>
          <a:ln w="25400" cap="rnd">
            <a:solidFill>
              <a:schemeClr val="tx2">
                <a:lumMod val="60000"/>
                <a:lumOff val="40000"/>
              </a:schemeClr>
            </a:solidFill>
            <a:prstDash val="solid"/>
            <a:miter lim="800000"/>
          </a:ln>
          <a:effectLst/>
        </p:spPr>
      </p:pic>
      <p:pic>
        <p:nvPicPr>
          <p:cNvPr id="18441" name="Picture 9"/>
          <p:cNvPicPr>
            <a:picLocks noChangeAspect="1" noChangeArrowheads="1"/>
          </p:cNvPicPr>
          <p:nvPr/>
        </p:nvPicPr>
        <p:blipFill>
          <a:blip r:embed="rId11" cstate="print"/>
          <a:srcRect r="2802" b="2804"/>
          <a:stretch>
            <a:fillRect/>
          </a:stretch>
        </p:blipFill>
        <p:spPr bwMode="auto">
          <a:xfrm>
            <a:off x="7851958" y="3175627"/>
            <a:ext cx="763052" cy="763033"/>
          </a:xfrm>
          <a:prstGeom prst="rect">
            <a:avLst/>
          </a:prstGeom>
          <a:ln w="25400" cap="rnd">
            <a:solidFill>
              <a:schemeClr val="tx2">
                <a:lumMod val="60000"/>
                <a:lumOff val="40000"/>
              </a:schemeClr>
            </a:solidFill>
            <a:prstDash val="solid"/>
            <a:miter lim="800000"/>
          </a:ln>
          <a:effectLst/>
        </p:spPr>
      </p:pic>
      <p:pic>
        <p:nvPicPr>
          <p:cNvPr id="18442" name="Picture 10"/>
          <p:cNvPicPr>
            <a:picLocks noChangeAspect="1" noChangeArrowheads="1"/>
          </p:cNvPicPr>
          <p:nvPr/>
        </p:nvPicPr>
        <p:blipFill>
          <a:blip r:embed="rId12" cstate="print"/>
          <a:srcRect r="2802" b="2804"/>
          <a:stretch>
            <a:fillRect/>
          </a:stretch>
        </p:blipFill>
        <p:spPr bwMode="auto">
          <a:xfrm>
            <a:off x="6945811" y="4081775"/>
            <a:ext cx="763052" cy="763033"/>
          </a:xfrm>
          <a:prstGeom prst="rect">
            <a:avLst/>
          </a:prstGeom>
          <a:ln w="25400" cap="rnd">
            <a:solidFill>
              <a:schemeClr val="tx2">
                <a:lumMod val="60000"/>
                <a:lumOff val="40000"/>
              </a:schemeClr>
            </a:solidFill>
            <a:prstDash val="solid"/>
            <a:miter lim="800000"/>
          </a:ln>
          <a:effectLst/>
        </p:spPr>
      </p:pic>
      <p:pic>
        <p:nvPicPr>
          <p:cNvPr id="18443" name="Picture 11"/>
          <p:cNvPicPr>
            <a:picLocks noChangeAspect="1" noChangeArrowheads="1"/>
          </p:cNvPicPr>
          <p:nvPr/>
        </p:nvPicPr>
        <p:blipFill>
          <a:blip r:embed="rId13" cstate="print"/>
          <a:srcRect r="2802" b="2804"/>
          <a:stretch>
            <a:fillRect/>
          </a:stretch>
        </p:blipFill>
        <p:spPr bwMode="auto">
          <a:xfrm>
            <a:off x="7851958" y="4081775"/>
            <a:ext cx="763052" cy="763033"/>
          </a:xfrm>
          <a:prstGeom prst="rect">
            <a:avLst/>
          </a:prstGeom>
          <a:ln w="25400" cap="rnd">
            <a:solidFill>
              <a:schemeClr val="tx2">
                <a:lumMod val="60000"/>
                <a:lumOff val="40000"/>
              </a:schemeClr>
            </a:solidFill>
            <a:prstDash val="solid"/>
            <a:miter lim="800000"/>
          </a:ln>
          <a:effectLst/>
        </p:spPr>
      </p:pic>
      <p:pic>
        <p:nvPicPr>
          <p:cNvPr id="18444" name="Picture 12"/>
          <p:cNvPicPr>
            <a:picLocks noChangeAspect="1" noChangeArrowheads="1"/>
          </p:cNvPicPr>
          <p:nvPr/>
        </p:nvPicPr>
        <p:blipFill>
          <a:blip r:embed="rId14" cstate="print"/>
          <a:srcRect r="2802" b="2804"/>
          <a:stretch>
            <a:fillRect/>
          </a:stretch>
        </p:blipFill>
        <p:spPr bwMode="auto">
          <a:xfrm>
            <a:off x="6945811" y="4987923"/>
            <a:ext cx="763052" cy="763033"/>
          </a:xfrm>
          <a:prstGeom prst="rect">
            <a:avLst/>
          </a:prstGeom>
          <a:ln w="25400" cap="rnd">
            <a:solidFill>
              <a:schemeClr val="tx2">
                <a:lumMod val="60000"/>
                <a:lumOff val="40000"/>
              </a:schemeClr>
            </a:solidFill>
            <a:prstDash val="solid"/>
            <a:miter lim="800000"/>
          </a:ln>
          <a:effectLst/>
        </p:spPr>
      </p:pic>
      <p:pic>
        <p:nvPicPr>
          <p:cNvPr id="18445" name="Picture 13"/>
          <p:cNvPicPr>
            <a:picLocks noChangeAspect="1" noChangeArrowheads="1"/>
          </p:cNvPicPr>
          <p:nvPr/>
        </p:nvPicPr>
        <p:blipFill>
          <a:blip r:embed="rId15" cstate="print"/>
          <a:srcRect r="2802" b="2804"/>
          <a:stretch>
            <a:fillRect/>
          </a:stretch>
        </p:blipFill>
        <p:spPr bwMode="auto">
          <a:xfrm>
            <a:off x="7851958" y="4987923"/>
            <a:ext cx="763052" cy="763033"/>
          </a:xfrm>
          <a:prstGeom prst="rect">
            <a:avLst/>
          </a:prstGeom>
          <a:ln w="25400" cap="rnd">
            <a:solidFill>
              <a:schemeClr val="tx2">
                <a:lumMod val="60000"/>
                <a:lumOff val="40000"/>
              </a:schemeClr>
            </a:solidFill>
            <a:prstDash val="solid"/>
            <a:miter lim="800000"/>
          </a:ln>
          <a:effectLst/>
        </p:spPr>
      </p:pic>
      <p:pic>
        <p:nvPicPr>
          <p:cNvPr id="18446" name="Picture 14"/>
          <p:cNvPicPr>
            <a:picLocks noChangeAspect="1" noChangeArrowheads="1"/>
          </p:cNvPicPr>
          <p:nvPr/>
        </p:nvPicPr>
        <p:blipFill>
          <a:blip r:embed="rId16" cstate="print"/>
          <a:srcRect r="2802" b="2804"/>
          <a:stretch>
            <a:fillRect/>
          </a:stretch>
        </p:blipFill>
        <p:spPr bwMode="auto">
          <a:xfrm>
            <a:off x="3200400" y="3175627"/>
            <a:ext cx="763052" cy="763033"/>
          </a:xfrm>
          <a:prstGeom prst="rect">
            <a:avLst/>
          </a:prstGeom>
          <a:noFill/>
          <a:ln w="25400" cap="rnd">
            <a:solidFill>
              <a:schemeClr val="accent3">
                <a:lumMod val="75000"/>
              </a:schemeClr>
            </a:solidFill>
            <a:miter lim="800000"/>
            <a:headEnd/>
            <a:tailEnd/>
          </a:ln>
          <a:effectLst/>
        </p:spPr>
      </p:pic>
      <p:pic>
        <p:nvPicPr>
          <p:cNvPr id="18448" name="Picture 16"/>
          <p:cNvPicPr>
            <a:picLocks noChangeAspect="1" noChangeArrowheads="1"/>
          </p:cNvPicPr>
          <p:nvPr/>
        </p:nvPicPr>
        <p:blipFill>
          <a:blip r:embed="rId17" cstate="print"/>
          <a:srcRect r="2802" b="2804"/>
          <a:stretch>
            <a:fillRect/>
          </a:stretch>
        </p:blipFill>
        <p:spPr bwMode="auto">
          <a:xfrm>
            <a:off x="3200400" y="4081775"/>
            <a:ext cx="763052" cy="763033"/>
          </a:xfrm>
          <a:prstGeom prst="rect">
            <a:avLst/>
          </a:prstGeom>
          <a:noFill/>
          <a:ln w="25400" cap="rnd">
            <a:solidFill>
              <a:schemeClr val="accent3">
                <a:lumMod val="75000"/>
              </a:schemeClr>
            </a:solidFill>
            <a:miter lim="800000"/>
            <a:headEnd/>
            <a:tailEnd/>
          </a:ln>
          <a:effectLst/>
        </p:spPr>
      </p:pic>
      <p:pic>
        <p:nvPicPr>
          <p:cNvPr id="18449" name="Picture 17"/>
          <p:cNvPicPr>
            <a:picLocks noChangeAspect="1" noChangeArrowheads="1"/>
          </p:cNvPicPr>
          <p:nvPr/>
        </p:nvPicPr>
        <p:blipFill>
          <a:blip r:embed="rId18" cstate="print"/>
          <a:srcRect r="2802" b="2804"/>
          <a:stretch>
            <a:fillRect/>
          </a:stretch>
        </p:blipFill>
        <p:spPr bwMode="auto">
          <a:xfrm>
            <a:off x="4106548" y="4081775"/>
            <a:ext cx="763052" cy="763033"/>
          </a:xfrm>
          <a:prstGeom prst="rect">
            <a:avLst/>
          </a:prstGeom>
          <a:noFill/>
          <a:ln w="25400" cap="rnd">
            <a:solidFill>
              <a:schemeClr val="accent3">
                <a:lumMod val="75000"/>
              </a:schemeClr>
            </a:solidFill>
            <a:miter lim="800000"/>
            <a:headEnd/>
            <a:tailEnd/>
          </a:ln>
          <a:effectLst/>
        </p:spPr>
      </p:pic>
      <p:pic>
        <p:nvPicPr>
          <p:cNvPr id="18450" name="Picture 18"/>
          <p:cNvPicPr>
            <a:picLocks noChangeAspect="1" noChangeArrowheads="1"/>
          </p:cNvPicPr>
          <p:nvPr/>
        </p:nvPicPr>
        <p:blipFill>
          <a:blip r:embed="rId19" cstate="print"/>
          <a:srcRect r="2802" b="2804"/>
          <a:stretch>
            <a:fillRect/>
          </a:stretch>
        </p:blipFill>
        <p:spPr bwMode="auto">
          <a:xfrm>
            <a:off x="3200400" y="4987923"/>
            <a:ext cx="763052" cy="763033"/>
          </a:xfrm>
          <a:prstGeom prst="rect">
            <a:avLst/>
          </a:prstGeom>
          <a:noFill/>
          <a:ln w="25400" cap="rnd">
            <a:solidFill>
              <a:schemeClr val="accent3">
                <a:lumMod val="75000"/>
              </a:schemeClr>
            </a:solidFill>
            <a:miter lim="800000"/>
            <a:headEnd/>
            <a:tailEnd/>
          </a:ln>
          <a:effectLst/>
        </p:spPr>
      </p:pic>
      <p:pic>
        <p:nvPicPr>
          <p:cNvPr id="18451" name="Picture 19"/>
          <p:cNvPicPr>
            <a:picLocks noChangeAspect="1" noChangeArrowheads="1"/>
          </p:cNvPicPr>
          <p:nvPr/>
        </p:nvPicPr>
        <p:blipFill>
          <a:blip r:embed="rId20" cstate="print"/>
          <a:srcRect r="2802" b="2804"/>
          <a:stretch>
            <a:fillRect/>
          </a:stretch>
        </p:blipFill>
        <p:spPr bwMode="auto">
          <a:xfrm>
            <a:off x="4106830" y="4988205"/>
            <a:ext cx="763052" cy="763033"/>
          </a:xfrm>
          <a:prstGeom prst="rect">
            <a:avLst/>
          </a:prstGeom>
          <a:noFill/>
          <a:ln w="25400" cap="rnd">
            <a:solidFill>
              <a:schemeClr val="accent3">
                <a:lumMod val="75000"/>
              </a:schemeClr>
            </a:solidFill>
            <a:miter lim="800000"/>
            <a:headEnd/>
            <a:tailEnd/>
          </a:ln>
          <a:effectLst/>
        </p:spPr>
      </p:pic>
      <p:pic>
        <p:nvPicPr>
          <p:cNvPr id="18452" name="Picture 20"/>
          <p:cNvPicPr>
            <a:picLocks noChangeAspect="1" noChangeArrowheads="1"/>
          </p:cNvPicPr>
          <p:nvPr/>
        </p:nvPicPr>
        <p:blipFill>
          <a:blip r:embed="rId21" cstate="print"/>
          <a:srcRect/>
          <a:stretch>
            <a:fillRect/>
          </a:stretch>
        </p:blipFill>
        <p:spPr bwMode="auto">
          <a:xfrm>
            <a:off x="5133516" y="1967431"/>
            <a:ext cx="1542941" cy="1087377"/>
          </a:xfrm>
          <a:prstGeom prst="rect">
            <a:avLst/>
          </a:prstGeom>
          <a:noFill/>
          <a:ln w="28575">
            <a:solidFill>
              <a:schemeClr val="accent4">
                <a:lumMod val="75000"/>
              </a:schemeClr>
            </a:solidFill>
            <a:miter lim="800000"/>
            <a:headEnd/>
            <a:tailEnd/>
          </a:ln>
        </p:spPr>
      </p:pic>
      <p:grpSp>
        <p:nvGrpSpPr>
          <p:cNvPr id="3" name="Group 51"/>
          <p:cNvGrpSpPr/>
          <p:nvPr/>
        </p:nvGrpSpPr>
        <p:grpSpPr>
          <a:xfrm>
            <a:off x="3225910" y="1967431"/>
            <a:ext cx="1602956" cy="1087377"/>
            <a:chOff x="6705600" y="1905000"/>
            <a:chExt cx="1981200" cy="1524000"/>
          </a:xfrm>
        </p:grpSpPr>
        <p:sp>
          <p:nvSpPr>
            <p:cNvPr id="51" name="Rectangle 50"/>
            <p:cNvSpPr/>
            <p:nvPr/>
          </p:nvSpPr>
          <p:spPr>
            <a:xfrm>
              <a:off x="6705600" y="1905000"/>
              <a:ext cx="1981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456" name="Picture 24" descr="D:\tempsp\jump_hist.png"/>
            <p:cNvPicPr>
              <a:picLocks noChangeAspect="1" noChangeArrowheads="1"/>
            </p:cNvPicPr>
            <p:nvPr/>
          </p:nvPicPr>
          <p:blipFill>
            <a:blip r:embed="rId22" cstate="print"/>
            <a:srcRect l="47934"/>
            <a:stretch>
              <a:fillRect/>
            </a:stretch>
          </p:blipFill>
          <p:spPr bwMode="auto">
            <a:xfrm>
              <a:off x="6705600" y="1905000"/>
              <a:ext cx="1981200" cy="1524000"/>
            </a:xfrm>
            <a:prstGeom prst="rect">
              <a:avLst/>
            </a:prstGeom>
            <a:noFill/>
            <a:ln w="28575">
              <a:solidFill>
                <a:schemeClr val="accent3">
                  <a:lumMod val="75000"/>
                </a:schemeClr>
              </a:solidFill>
            </a:ln>
          </p:spPr>
        </p:pic>
      </p:grpSp>
      <p:pic>
        <p:nvPicPr>
          <p:cNvPr id="31" name="Picture 2" descr="D:\tempsp\temp.png"/>
          <p:cNvPicPr>
            <a:picLocks noChangeAspect="1" noChangeArrowheads="1"/>
          </p:cNvPicPr>
          <p:nvPr/>
        </p:nvPicPr>
        <p:blipFill>
          <a:blip r:embed="rId23" cstate="print"/>
          <a:srcRect/>
          <a:stretch>
            <a:fillRect/>
          </a:stretch>
        </p:blipFill>
        <p:spPr bwMode="auto">
          <a:xfrm>
            <a:off x="4105317" y="3177371"/>
            <a:ext cx="764032" cy="764032"/>
          </a:xfrm>
          <a:prstGeom prst="rect">
            <a:avLst/>
          </a:prstGeom>
          <a:noFill/>
          <a:ln w="28575">
            <a:solidFill>
              <a:schemeClr val="accent3">
                <a:lumMod val="75000"/>
              </a:schemeClr>
            </a:solidFill>
          </a:ln>
        </p:spPr>
      </p:pic>
      <p:pic>
        <p:nvPicPr>
          <p:cNvPr id="32" name="Picture 8" descr="D:\tempsp\temp.png"/>
          <p:cNvPicPr>
            <a:picLocks noChangeAspect="1" noChangeArrowheads="1"/>
          </p:cNvPicPr>
          <p:nvPr/>
        </p:nvPicPr>
        <p:blipFill>
          <a:blip r:embed="rId24" cstate="print"/>
          <a:srcRect/>
          <a:stretch>
            <a:fillRect/>
          </a:stretch>
        </p:blipFill>
        <p:spPr bwMode="auto">
          <a:xfrm>
            <a:off x="3200400" y="5886704"/>
            <a:ext cx="764032" cy="764032"/>
          </a:xfrm>
          <a:prstGeom prst="rect">
            <a:avLst/>
          </a:prstGeom>
          <a:noFill/>
          <a:ln w="28575" cap="sq">
            <a:solidFill>
              <a:schemeClr val="accent3">
                <a:lumMod val="75000"/>
              </a:schemeClr>
            </a:solidFill>
            <a:miter lim="800000"/>
          </a:ln>
        </p:spPr>
      </p:pic>
      <p:pic>
        <p:nvPicPr>
          <p:cNvPr id="33" name="Picture 9" descr="D:\tempsp\temp.png"/>
          <p:cNvPicPr>
            <a:picLocks noChangeAspect="1" noChangeArrowheads="1"/>
          </p:cNvPicPr>
          <p:nvPr/>
        </p:nvPicPr>
        <p:blipFill>
          <a:blip r:embed="rId25" cstate="print"/>
          <a:srcRect/>
          <a:stretch>
            <a:fillRect/>
          </a:stretch>
        </p:blipFill>
        <p:spPr bwMode="auto">
          <a:xfrm>
            <a:off x="4105317" y="5886704"/>
            <a:ext cx="764032" cy="764032"/>
          </a:xfrm>
          <a:prstGeom prst="rect">
            <a:avLst/>
          </a:prstGeom>
          <a:noFill/>
          <a:ln w="28575" cap="sq">
            <a:solidFill>
              <a:schemeClr val="accent3">
                <a:lumMod val="75000"/>
              </a:schemeClr>
            </a:solidFill>
            <a:miter lim="800000"/>
          </a:ln>
        </p:spPr>
      </p:pic>
      <p:pic>
        <p:nvPicPr>
          <p:cNvPr id="34" name="Picture 6" descr="D:\tempsp\temp.png"/>
          <p:cNvPicPr>
            <a:picLocks noChangeAspect="1" noChangeArrowheads="1"/>
          </p:cNvPicPr>
          <p:nvPr/>
        </p:nvPicPr>
        <p:blipFill>
          <a:blip r:embed="rId26" cstate="print"/>
          <a:srcRect/>
          <a:stretch>
            <a:fillRect/>
          </a:stretch>
        </p:blipFill>
        <p:spPr bwMode="auto">
          <a:xfrm>
            <a:off x="5072549" y="5886704"/>
            <a:ext cx="764032" cy="764032"/>
          </a:xfrm>
          <a:prstGeom prst="rect">
            <a:avLst/>
          </a:prstGeom>
          <a:noFill/>
          <a:ln w="28575" cap="sq">
            <a:solidFill>
              <a:schemeClr val="accent4">
                <a:lumMod val="75000"/>
              </a:schemeClr>
            </a:solidFill>
            <a:miter lim="800000"/>
          </a:ln>
        </p:spPr>
      </p:pic>
      <p:pic>
        <p:nvPicPr>
          <p:cNvPr id="35" name="Picture 7" descr="D:\tempsp\temp.png"/>
          <p:cNvPicPr>
            <a:picLocks noChangeAspect="1" noChangeArrowheads="1"/>
          </p:cNvPicPr>
          <p:nvPr/>
        </p:nvPicPr>
        <p:blipFill>
          <a:blip r:embed="rId27" cstate="print"/>
          <a:srcRect/>
          <a:stretch>
            <a:fillRect/>
          </a:stretch>
        </p:blipFill>
        <p:spPr bwMode="auto">
          <a:xfrm>
            <a:off x="5977467" y="5886704"/>
            <a:ext cx="764032" cy="764032"/>
          </a:xfrm>
          <a:prstGeom prst="rect">
            <a:avLst/>
          </a:prstGeom>
          <a:noFill/>
          <a:ln w="28575" cap="sq">
            <a:solidFill>
              <a:schemeClr val="accent4">
                <a:lumMod val="75000"/>
              </a:schemeClr>
            </a:solidFill>
            <a:miter lim="800000"/>
          </a:ln>
        </p:spPr>
      </p:pic>
      <p:pic>
        <p:nvPicPr>
          <p:cNvPr id="36" name="Picture 4" descr="D:\tempsp\temp.png"/>
          <p:cNvPicPr>
            <a:picLocks noChangeAspect="1" noChangeArrowheads="1"/>
          </p:cNvPicPr>
          <p:nvPr/>
        </p:nvPicPr>
        <p:blipFill>
          <a:blip r:embed="rId28" cstate="print"/>
          <a:srcRect/>
          <a:stretch>
            <a:fillRect/>
          </a:stretch>
        </p:blipFill>
        <p:spPr bwMode="auto">
          <a:xfrm>
            <a:off x="6950117" y="5886704"/>
            <a:ext cx="764032" cy="764032"/>
          </a:xfrm>
          <a:prstGeom prst="rect">
            <a:avLst/>
          </a:prstGeom>
          <a:noFill/>
          <a:ln w="28575" cap="sq">
            <a:solidFill>
              <a:schemeClr val="tx2">
                <a:lumMod val="60000"/>
                <a:lumOff val="40000"/>
              </a:schemeClr>
            </a:solidFill>
            <a:miter lim="800000"/>
          </a:ln>
        </p:spPr>
      </p:pic>
      <p:pic>
        <p:nvPicPr>
          <p:cNvPr id="37" name="Picture 5" descr="D:\tempsp\temp.png"/>
          <p:cNvPicPr>
            <a:picLocks noChangeAspect="1" noChangeArrowheads="1"/>
          </p:cNvPicPr>
          <p:nvPr/>
        </p:nvPicPr>
        <p:blipFill>
          <a:blip r:embed="rId29" cstate="print"/>
          <a:srcRect/>
          <a:stretch>
            <a:fillRect/>
          </a:stretch>
        </p:blipFill>
        <p:spPr bwMode="auto">
          <a:xfrm>
            <a:off x="7852325" y="5886704"/>
            <a:ext cx="764032" cy="764032"/>
          </a:xfrm>
          <a:prstGeom prst="rect">
            <a:avLst/>
          </a:prstGeom>
          <a:noFill/>
          <a:ln w="28575" cap="sq">
            <a:solidFill>
              <a:schemeClr val="tx2">
                <a:lumMod val="60000"/>
                <a:lumOff val="40000"/>
              </a:schemeClr>
            </a:solidFill>
            <a:miter lim="800000"/>
          </a:ln>
        </p:spPr>
      </p:pic>
      <p:pic>
        <p:nvPicPr>
          <p:cNvPr id="38" name="Picture 3"/>
          <p:cNvPicPr>
            <a:picLocks noChangeAspect="1" noChangeArrowheads="1"/>
          </p:cNvPicPr>
          <p:nvPr/>
        </p:nvPicPr>
        <p:blipFill>
          <a:blip r:embed="rId30" cstate="print"/>
          <a:srcRect/>
          <a:stretch>
            <a:fillRect/>
          </a:stretch>
        </p:blipFill>
        <p:spPr bwMode="auto">
          <a:xfrm>
            <a:off x="6987612" y="1938528"/>
            <a:ext cx="1563720" cy="11514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4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4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4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4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4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4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4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4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4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4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4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D:\tempsp\1.png"/>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sp>
        <p:nvSpPr>
          <p:cNvPr id="31" name="Rectangle 30"/>
          <p:cNvSpPr/>
          <p:nvPr/>
        </p:nvSpPr>
        <p:spPr>
          <a:xfrm>
            <a:off x="11951" y="4606365"/>
            <a:ext cx="2807563" cy="595291"/>
          </a:xfrm>
          <a:prstGeom prst="rect">
            <a:avLst/>
          </a:prstGeom>
        </p:spPr>
        <p:txBody>
          <a:bodyPr wrap="none">
            <a:spAutoFit/>
          </a:bodyPr>
          <a:lstStyle/>
          <a:p>
            <a:pPr algn="ctr"/>
            <a:r>
              <a:rPr lang="en-US" dirty="0" err="1" smtClean="0">
                <a:solidFill>
                  <a:schemeClr val="tx1"/>
                </a:solidFill>
                <a:latin typeface="+mn-lt"/>
              </a:rPr>
              <a:t>Superpixels</a:t>
            </a:r>
            <a:r>
              <a:rPr lang="en-US" dirty="0" smtClean="0">
                <a:solidFill>
                  <a:schemeClr val="tx1"/>
                </a:solidFill>
                <a:latin typeface="+mn-lt"/>
              </a:rPr>
              <a:t/>
            </a:r>
            <a:br>
              <a:rPr lang="en-US" dirty="0" smtClean="0">
                <a:solidFill>
                  <a:schemeClr val="tx1"/>
                </a:solidFill>
                <a:latin typeface="+mn-lt"/>
              </a:rPr>
            </a:br>
            <a:r>
              <a:rPr lang="en-US" sz="1400" dirty="0" smtClean="0">
                <a:solidFill>
                  <a:schemeClr val="tx1"/>
                </a:solidFill>
                <a:latin typeface="+mn-lt"/>
              </a:rPr>
              <a:t>(</a:t>
            </a:r>
            <a:r>
              <a:rPr lang="en-US" sz="1400" dirty="0" err="1" smtClean="0">
                <a:solidFill>
                  <a:schemeClr val="tx1"/>
                </a:solidFill>
                <a:latin typeface="+mn-lt"/>
              </a:rPr>
              <a:t>Felzenszwalb</a:t>
            </a:r>
            <a:r>
              <a:rPr lang="en-US" sz="1400" dirty="0" smtClean="0">
                <a:solidFill>
                  <a:schemeClr val="tx1"/>
                </a:solidFill>
                <a:latin typeface="+mn-lt"/>
              </a:rPr>
              <a:t> &amp; </a:t>
            </a:r>
            <a:r>
              <a:rPr lang="en-US" sz="1400" dirty="0" err="1" smtClean="0">
                <a:solidFill>
                  <a:schemeClr val="tx1"/>
                </a:solidFill>
                <a:latin typeface="+mn-lt"/>
              </a:rPr>
              <a:t>Huttenlocher</a:t>
            </a:r>
            <a:r>
              <a:rPr lang="en-US" sz="1400" dirty="0" smtClean="0">
                <a:solidFill>
                  <a:schemeClr val="tx1"/>
                </a:solidFill>
                <a:latin typeface="+mn-lt"/>
              </a:rPr>
              <a:t>, 2004)</a:t>
            </a:r>
            <a:endParaRPr lang="en-US" sz="1400" dirty="0">
              <a:solidFill>
                <a:schemeClr val="tx1"/>
              </a:solidFill>
              <a:latin typeface="+mn-lt"/>
            </a:endParaRPr>
          </a:p>
        </p:txBody>
      </p:sp>
      <p:sp>
        <p:nvSpPr>
          <p:cNvPr id="33" name="Rectangle 32"/>
          <p:cNvSpPr/>
          <p:nvPr/>
        </p:nvSpPr>
        <p:spPr>
          <a:xfrm>
            <a:off x="3581400" y="1600200"/>
            <a:ext cx="4343400" cy="409984"/>
          </a:xfrm>
          <a:prstGeom prst="rect">
            <a:avLst/>
          </a:prstGeom>
        </p:spPr>
        <p:txBody>
          <a:bodyPr wrap="square">
            <a:spAutoFit/>
          </a:bodyPr>
          <a:lstStyle/>
          <a:p>
            <a:pPr algn="ctr"/>
            <a:r>
              <a:rPr lang="en-US" dirty="0" err="1" smtClean="0">
                <a:solidFill>
                  <a:schemeClr val="tx1"/>
                </a:solidFill>
                <a:latin typeface="+mn-lt"/>
              </a:rPr>
              <a:t>Superpixel</a:t>
            </a:r>
            <a:r>
              <a:rPr lang="en-US" dirty="0" smtClean="0">
                <a:solidFill>
                  <a:schemeClr val="tx1"/>
                </a:solidFill>
                <a:latin typeface="+mn-lt"/>
              </a:rPr>
              <a:t> features</a:t>
            </a:r>
            <a:endParaRPr lang="en-US" dirty="0">
              <a:solidFill>
                <a:schemeClr val="tx1"/>
              </a:solidFill>
              <a:latin typeface="+mn-lt"/>
            </a:endParaRPr>
          </a:p>
        </p:txBody>
      </p:sp>
      <p:pic>
        <p:nvPicPr>
          <p:cNvPr id="236545" name="Picture 1"/>
          <p:cNvPicPr>
            <a:picLocks noChangeAspect="1" noChangeArrowheads="1"/>
          </p:cNvPicPr>
          <p:nvPr/>
        </p:nvPicPr>
        <p:blipFill>
          <a:blip r:embed="rId4" cstate="print"/>
          <a:srcRect/>
          <a:stretch>
            <a:fillRect/>
          </a:stretch>
        </p:blipFill>
        <p:spPr bwMode="auto">
          <a:xfrm>
            <a:off x="2798081" y="2057400"/>
            <a:ext cx="6193519" cy="25908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D:\tempsp\1.png"/>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
        <p:nvSpPr>
          <p:cNvPr id="17" name="TextBox 16"/>
          <p:cNvSpPr txBox="1"/>
          <p:nvPr/>
        </p:nvSpPr>
        <p:spPr>
          <a:xfrm>
            <a:off x="8181019" y="6096000"/>
            <a:ext cx="895053" cy="409984"/>
          </a:xfrm>
          <a:prstGeom prst="rect">
            <a:avLst/>
          </a:prstGeom>
          <a:noFill/>
        </p:spPr>
        <p:txBody>
          <a:bodyPr wrap="none" rtlCol="0">
            <a:spAutoFit/>
          </a:bodyPr>
          <a:lstStyle/>
          <a:p>
            <a:r>
              <a:rPr lang="en-US" b="1" dirty="0" smtClean="0">
                <a:solidFill>
                  <a:srgbClr val="9933FF"/>
                </a:solidFill>
                <a:latin typeface="+mn-lt"/>
              </a:rPr>
              <a:t>Snow</a:t>
            </a:r>
            <a:endParaRPr lang="en-US" b="1" dirty="0">
              <a:solidFill>
                <a:srgbClr val="9933FF"/>
              </a:solidFill>
              <a:latin typeface="+mn-lt"/>
            </a:endParaRPr>
          </a:p>
        </p:txBody>
      </p:sp>
      <p:sp>
        <p:nvSpPr>
          <p:cNvPr id="19" name="TextBox 18"/>
          <p:cNvSpPr txBox="1"/>
          <p:nvPr/>
        </p:nvSpPr>
        <p:spPr>
          <a:xfrm>
            <a:off x="7620000" y="2188876"/>
            <a:ext cx="833883" cy="409984"/>
          </a:xfrm>
          <a:prstGeom prst="rect">
            <a:avLst/>
          </a:prstGeom>
          <a:noFill/>
        </p:spPr>
        <p:txBody>
          <a:bodyPr wrap="none" rtlCol="0">
            <a:spAutoFit/>
          </a:bodyPr>
          <a:lstStyle/>
          <a:p>
            <a:r>
              <a:rPr lang="en-US" b="1" dirty="0" smtClean="0">
                <a:solidFill>
                  <a:schemeClr val="tx1"/>
                </a:solidFill>
                <a:latin typeface="+mn-lt"/>
              </a:rPr>
              <a:t>Road</a:t>
            </a:r>
            <a:endParaRPr lang="en-US" b="1" dirty="0">
              <a:solidFill>
                <a:schemeClr val="tx1"/>
              </a:solidFill>
              <a:latin typeface="+mn-lt"/>
            </a:endParaRPr>
          </a:p>
        </p:txBody>
      </p:sp>
      <p:pic>
        <p:nvPicPr>
          <p:cNvPr id="2056" name="Picture 8" descr="D:\tempsp\39.jpg"/>
          <p:cNvPicPr>
            <a:picLocks noChangeAspect="1" noChangeArrowheads="1"/>
          </p:cNvPicPr>
          <p:nvPr/>
        </p:nvPicPr>
        <p:blipFill>
          <a:blip r:embed="rId5" cstate="print"/>
          <a:srcRect/>
          <a:stretch>
            <a:fillRect/>
          </a:stretch>
        </p:blipFill>
        <p:spPr bwMode="auto">
          <a:xfrm>
            <a:off x="6858000" y="3836515"/>
            <a:ext cx="1676400" cy="438745"/>
          </a:xfrm>
          <a:prstGeom prst="rect">
            <a:avLst/>
          </a:prstGeom>
          <a:noFill/>
        </p:spPr>
      </p:pic>
      <p:pic>
        <p:nvPicPr>
          <p:cNvPr id="21506" name="Picture 2" descr="D:\tempsp\13.jpg"/>
          <p:cNvPicPr>
            <a:picLocks noChangeAspect="1" noChangeArrowheads="1"/>
          </p:cNvPicPr>
          <p:nvPr/>
        </p:nvPicPr>
        <p:blipFill>
          <a:blip r:embed="rId6" cstate="print"/>
          <a:srcRect/>
          <a:stretch>
            <a:fillRect/>
          </a:stretch>
        </p:blipFill>
        <p:spPr bwMode="auto">
          <a:xfrm>
            <a:off x="2761517" y="2179760"/>
            <a:ext cx="1048483" cy="1325440"/>
          </a:xfrm>
          <a:prstGeom prst="rect">
            <a:avLst/>
          </a:prstGeom>
          <a:noFill/>
        </p:spPr>
      </p:pic>
      <p:pic>
        <p:nvPicPr>
          <p:cNvPr id="21507" name="Picture 3" descr="D:\tempsp\14.jpg"/>
          <p:cNvPicPr>
            <a:picLocks noChangeAspect="1" noChangeArrowheads="1"/>
          </p:cNvPicPr>
          <p:nvPr/>
        </p:nvPicPr>
        <p:blipFill>
          <a:blip r:embed="rId7" cstate="print"/>
          <a:srcRect/>
          <a:stretch>
            <a:fillRect/>
          </a:stretch>
        </p:blipFill>
        <p:spPr bwMode="auto">
          <a:xfrm>
            <a:off x="3810000" y="2217860"/>
            <a:ext cx="1688123" cy="547321"/>
          </a:xfrm>
          <a:prstGeom prst="rect">
            <a:avLst/>
          </a:prstGeom>
          <a:noFill/>
        </p:spPr>
      </p:pic>
      <p:pic>
        <p:nvPicPr>
          <p:cNvPr id="21508" name="Picture 4" descr="D:\tempsp\15.jpg"/>
          <p:cNvPicPr>
            <a:picLocks noChangeAspect="1" noChangeArrowheads="1"/>
          </p:cNvPicPr>
          <p:nvPr/>
        </p:nvPicPr>
        <p:blipFill>
          <a:blip r:embed="rId8" cstate="print"/>
          <a:srcRect/>
          <a:stretch>
            <a:fillRect/>
          </a:stretch>
        </p:blipFill>
        <p:spPr bwMode="auto">
          <a:xfrm>
            <a:off x="7310071" y="5570660"/>
            <a:ext cx="1681529" cy="520944"/>
          </a:xfrm>
          <a:prstGeom prst="rect">
            <a:avLst/>
          </a:prstGeom>
          <a:noFill/>
        </p:spPr>
      </p:pic>
      <p:pic>
        <p:nvPicPr>
          <p:cNvPr id="21509" name="Picture 5" descr="D:\tempsp\16.jpg"/>
          <p:cNvPicPr>
            <a:picLocks noChangeAspect="1" noChangeArrowheads="1"/>
          </p:cNvPicPr>
          <p:nvPr/>
        </p:nvPicPr>
        <p:blipFill>
          <a:blip r:embed="rId9" cstate="print"/>
          <a:srcRect/>
          <a:stretch>
            <a:fillRect/>
          </a:stretch>
        </p:blipFill>
        <p:spPr bwMode="auto">
          <a:xfrm>
            <a:off x="7848600" y="4275260"/>
            <a:ext cx="1206744" cy="646235"/>
          </a:xfrm>
          <a:prstGeom prst="rect">
            <a:avLst/>
          </a:prstGeom>
          <a:noFill/>
        </p:spPr>
      </p:pic>
      <p:pic>
        <p:nvPicPr>
          <p:cNvPr id="21510" name="Picture 6" descr="D:\tempsp\17.jpg"/>
          <p:cNvPicPr>
            <a:picLocks noChangeAspect="1" noChangeArrowheads="1"/>
          </p:cNvPicPr>
          <p:nvPr/>
        </p:nvPicPr>
        <p:blipFill>
          <a:blip r:embed="rId10" cstate="print"/>
          <a:srcRect/>
          <a:stretch>
            <a:fillRect/>
          </a:stretch>
        </p:blipFill>
        <p:spPr bwMode="auto">
          <a:xfrm>
            <a:off x="7432431" y="2819400"/>
            <a:ext cx="1635369" cy="633046"/>
          </a:xfrm>
          <a:prstGeom prst="rect">
            <a:avLst/>
          </a:prstGeom>
          <a:noFill/>
        </p:spPr>
      </p:pic>
      <p:pic>
        <p:nvPicPr>
          <p:cNvPr id="21511" name="Picture 7" descr="D:\tempsp\18.jpg"/>
          <p:cNvPicPr>
            <a:picLocks noChangeAspect="1" noChangeArrowheads="1"/>
          </p:cNvPicPr>
          <p:nvPr/>
        </p:nvPicPr>
        <p:blipFill>
          <a:blip r:embed="rId11" cstate="print"/>
          <a:srcRect/>
          <a:stretch>
            <a:fillRect/>
          </a:stretch>
        </p:blipFill>
        <p:spPr bwMode="auto">
          <a:xfrm>
            <a:off x="5486400" y="2971800"/>
            <a:ext cx="1688123" cy="501162"/>
          </a:xfrm>
          <a:prstGeom prst="rect">
            <a:avLst/>
          </a:prstGeom>
          <a:noFill/>
        </p:spPr>
      </p:pic>
      <p:pic>
        <p:nvPicPr>
          <p:cNvPr id="21512" name="Picture 8" descr="D:\tempsp\19.jpg"/>
          <p:cNvPicPr>
            <a:picLocks noChangeAspect="1" noChangeArrowheads="1"/>
          </p:cNvPicPr>
          <p:nvPr/>
        </p:nvPicPr>
        <p:blipFill>
          <a:blip r:embed="rId12" cstate="print"/>
          <a:srcRect/>
          <a:stretch>
            <a:fillRect/>
          </a:stretch>
        </p:blipFill>
        <p:spPr bwMode="auto">
          <a:xfrm>
            <a:off x="3505200" y="3069981"/>
            <a:ext cx="1681529" cy="435219"/>
          </a:xfrm>
          <a:prstGeom prst="rect">
            <a:avLst/>
          </a:prstGeom>
          <a:noFill/>
        </p:spPr>
      </p:pic>
      <p:pic>
        <p:nvPicPr>
          <p:cNvPr id="21513" name="Picture 9" descr="D:\tempsp\20.jpg"/>
          <p:cNvPicPr>
            <a:picLocks noChangeAspect="1" noChangeArrowheads="1"/>
          </p:cNvPicPr>
          <p:nvPr/>
        </p:nvPicPr>
        <p:blipFill>
          <a:blip r:embed="rId13" cstate="print"/>
          <a:srcRect/>
          <a:stretch>
            <a:fillRect/>
          </a:stretch>
        </p:blipFill>
        <p:spPr bwMode="auto">
          <a:xfrm>
            <a:off x="3112477" y="3944815"/>
            <a:ext cx="1688123" cy="1074860"/>
          </a:xfrm>
          <a:prstGeom prst="rect">
            <a:avLst/>
          </a:prstGeom>
          <a:noFill/>
        </p:spPr>
      </p:pic>
      <p:pic>
        <p:nvPicPr>
          <p:cNvPr id="21514" name="Picture 10" descr="D:\tempsp\21.jpg"/>
          <p:cNvPicPr>
            <a:picLocks noChangeAspect="1" noChangeArrowheads="1"/>
          </p:cNvPicPr>
          <p:nvPr/>
        </p:nvPicPr>
        <p:blipFill>
          <a:blip r:embed="rId14" cstate="print"/>
          <a:srcRect/>
          <a:stretch>
            <a:fillRect/>
          </a:stretch>
        </p:blipFill>
        <p:spPr bwMode="auto">
          <a:xfrm>
            <a:off x="4224704" y="3818060"/>
            <a:ext cx="804496" cy="1035294"/>
          </a:xfrm>
          <a:prstGeom prst="rect">
            <a:avLst/>
          </a:prstGeom>
          <a:noFill/>
        </p:spPr>
      </p:pic>
      <p:pic>
        <p:nvPicPr>
          <p:cNvPr id="21515" name="Picture 11" descr="D:\tempsp\22.jpg"/>
          <p:cNvPicPr>
            <a:picLocks noChangeAspect="1" noChangeArrowheads="1"/>
          </p:cNvPicPr>
          <p:nvPr/>
        </p:nvPicPr>
        <p:blipFill>
          <a:blip r:embed="rId15" cstate="print"/>
          <a:srcRect/>
          <a:stretch>
            <a:fillRect/>
          </a:stretch>
        </p:blipFill>
        <p:spPr bwMode="auto">
          <a:xfrm>
            <a:off x="6389077" y="6145823"/>
            <a:ext cx="1688123" cy="415437"/>
          </a:xfrm>
          <a:prstGeom prst="rect">
            <a:avLst/>
          </a:prstGeom>
          <a:noFill/>
        </p:spPr>
      </p:pic>
      <p:pic>
        <p:nvPicPr>
          <p:cNvPr id="2050" name="Picture 2" descr="D:\tempsp\33.jpg"/>
          <p:cNvPicPr>
            <a:picLocks noChangeAspect="1" noChangeArrowheads="1"/>
          </p:cNvPicPr>
          <p:nvPr/>
        </p:nvPicPr>
        <p:blipFill>
          <a:blip r:embed="rId16" cstate="print"/>
          <a:srcRect/>
          <a:stretch>
            <a:fillRect/>
          </a:stretch>
        </p:blipFill>
        <p:spPr bwMode="auto">
          <a:xfrm>
            <a:off x="3112477" y="1608260"/>
            <a:ext cx="1688123" cy="356088"/>
          </a:xfrm>
          <a:prstGeom prst="rect">
            <a:avLst/>
          </a:prstGeom>
          <a:noFill/>
        </p:spPr>
      </p:pic>
      <p:pic>
        <p:nvPicPr>
          <p:cNvPr id="2051" name="Picture 3" descr="D:\tempsp\34.jpg"/>
          <p:cNvPicPr>
            <a:picLocks noChangeAspect="1" noChangeArrowheads="1"/>
          </p:cNvPicPr>
          <p:nvPr/>
        </p:nvPicPr>
        <p:blipFill>
          <a:blip r:embed="rId17" cstate="print"/>
          <a:srcRect/>
          <a:stretch>
            <a:fillRect/>
          </a:stretch>
        </p:blipFill>
        <p:spPr bwMode="auto">
          <a:xfrm>
            <a:off x="2766646" y="5229958"/>
            <a:ext cx="705583" cy="1483702"/>
          </a:xfrm>
          <a:prstGeom prst="rect">
            <a:avLst/>
          </a:prstGeom>
          <a:noFill/>
        </p:spPr>
      </p:pic>
      <p:pic>
        <p:nvPicPr>
          <p:cNvPr id="2052" name="Picture 4" descr="D:\tempsp\35.jpg"/>
          <p:cNvPicPr>
            <a:picLocks noChangeAspect="1" noChangeArrowheads="1"/>
          </p:cNvPicPr>
          <p:nvPr/>
        </p:nvPicPr>
        <p:blipFill>
          <a:blip r:embed="rId18" cstate="print"/>
          <a:srcRect/>
          <a:stretch>
            <a:fillRect/>
          </a:stretch>
        </p:blipFill>
        <p:spPr bwMode="auto">
          <a:xfrm>
            <a:off x="4786273" y="5723060"/>
            <a:ext cx="1385927" cy="779584"/>
          </a:xfrm>
          <a:prstGeom prst="rect">
            <a:avLst/>
          </a:prstGeom>
          <a:noFill/>
        </p:spPr>
      </p:pic>
      <p:pic>
        <p:nvPicPr>
          <p:cNvPr id="2053" name="Picture 5" descr="D:\tempsp\36.jpg"/>
          <p:cNvPicPr>
            <a:picLocks noChangeAspect="1" noChangeArrowheads="1"/>
          </p:cNvPicPr>
          <p:nvPr/>
        </p:nvPicPr>
        <p:blipFill>
          <a:blip r:embed="rId19" cstate="print"/>
          <a:srcRect/>
          <a:stretch>
            <a:fillRect/>
          </a:stretch>
        </p:blipFill>
        <p:spPr bwMode="auto">
          <a:xfrm>
            <a:off x="5715000" y="2217860"/>
            <a:ext cx="1688123" cy="534133"/>
          </a:xfrm>
          <a:prstGeom prst="rect">
            <a:avLst/>
          </a:prstGeom>
          <a:noFill/>
        </p:spPr>
      </p:pic>
      <p:pic>
        <p:nvPicPr>
          <p:cNvPr id="2054" name="Picture 6" descr="D:\tempsp\37.jpg"/>
          <p:cNvPicPr>
            <a:picLocks noChangeAspect="1" noChangeArrowheads="1"/>
          </p:cNvPicPr>
          <p:nvPr/>
        </p:nvPicPr>
        <p:blipFill>
          <a:blip r:embed="rId20" cstate="print"/>
          <a:srcRect/>
          <a:stretch>
            <a:fillRect/>
          </a:stretch>
        </p:blipFill>
        <p:spPr bwMode="auto">
          <a:xfrm>
            <a:off x="6770077" y="1600200"/>
            <a:ext cx="1688123" cy="389060"/>
          </a:xfrm>
          <a:prstGeom prst="rect">
            <a:avLst/>
          </a:prstGeom>
          <a:noFill/>
        </p:spPr>
      </p:pic>
      <p:pic>
        <p:nvPicPr>
          <p:cNvPr id="2055" name="Picture 7" descr="D:\tempsp\38.jpg"/>
          <p:cNvPicPr>
            <a:picLocks noChangeAspect="1" noChangeArrowheads="1"/>
          </p:cNvPicPr>
          <p:nvPr/>
        </p:nvPicPr>
        <p:blipFill>
          <a:blip r:embed="rId21" cstate="print"/>
          <a:srcRect/>
          <a:stretch>
            <a:fillRect/>
          </a:stretch>
        </p:blipFill>
        <p:spPr bwMode="auto">
          <a:xfrm>
            <a:off x="5164015" y="4257675"/>
            <a:ext cx="1160585" cy="817685"/>
          </a:xfrm>
          <a:prstGeom prst="rect">
            <a:avLst/>
          </a:prstGeom>
          <a:noFill/>
        </p:spPr>
      </p:pic>
      <p:pic>
        <p:nvPicPr>
          <p:cNvPr id="2057" name="Picture 9" descr="D:\tempsp\40.jpg"/>
          <p:cNvPicPr>
            <a:picLocks noChangeAspect="1" noChangeArrowheads="1"/>
          </p:cNvPicPr>
          <p:nvPr/>
        </p:nvPicPr>
        <p:blipFill>
          <a:blip r:embed="rId22" cstate="print"/>
          <a:srcRect/>
          <a:stretch>
            <a:fillRect/>
          </a:stretch>
        </p:blipFill>
        <p:spPr bwMode="auto">
          <a:xfrm>
            <a:off x="3675917" y="5731120"/>
            <a:ext cx="1048483" cy="982540"/>
          </a:xfrm>
          <a:prstGeom prst="rect">
            <a:avLst/>
          </a:prstGeom>
          <a:noFill/>
        </p:spPr>
      </p:pic>
      <p:pic>
        <p:nvPicPr>
          <p:cNvPr id="2058" name="Picture 10" descr="D:\tempsp\41.jpg"/>
          <p:cNvPicPr>
            <a:picLocks noChangeAspect="1" noChangeArrowheads="1"/>
          </p:cNvPicPr>
          <p:nvPr/>
        </p:nvPicPr>
        <p:blipFill>
          <a:blip r:embed="rId23" cstate="print"/>
          <a:srcRect/>
          <a:stretch>
            <a:fillRect/>
          </a:stretch>
        </p:blipFill>
        <p:spPr bwMode="auto">
          <a:xfrm>
            <a:off x="4929554" y="1608260"/>
            <a:ext cx="1688123" cy="356088"/>
          </a:xfrm>
          <a:prstGeom prst="rect">
            <a:avLst/>
          </a:prstGeom>
          <a:noFill/>
        </p:spPr>
      </p:pic>
      <p:pic>
        <p:nvPicPr>
          <p:cNvPr id="2059" name="Picture 11" descr="D:\tempsp\42.jpg"/>
          <p:cNvPicPr>
            <a:picLocks noChangeAspect="1" noChangeArrowheads="1"/>
          </p:cNvPicPr>
          <p:nvPr/>
        </p:nvPicPr>
        <p:blipFill>
          <a:blip r:embed="rId24" cstate="print"/>
          <a:srcRect/>
          <a:stretch>
            <a:fillRect/>
          </a:stretch>
        </p:blipFill>
        <p:spPr bwMode="auto">
          <a:xfrm>
            <a:off x="6629400" y="4503860"/>
            <a:ext cx="1107831" cy="830873"/>
          </a:xfrm>
          <a:prstGeom prst="rect">
            <a:avLst/>
          </a:prstGeom>
          <a:noFill/>
        </p:spPr>
      </p:pic>
      <p:sp>
        <p:nvSpPr>
          <p:cNvPr id="16" name="TextBox 15"/>
          <p:cNvSpPr txBox="1"/>
          <p:nvPr/>
        </p:nvSpPr>
        <p:spPr>
          <a:xfrm>
            <a:off x="5257800" y="3810000"/>
            <a:ext cx="736484" cy="409984"/>
          </a:xfrm>
          <a:prstGeom prst="rect">
            <a:avLst/>
          </a:prstGeom>
          <a:noFill/>
        </p:spPr>
        <p:txBody>
          <a:bodyPr wrap="none" rtlCol="0">
            <a:spAutoFit/>
          </a:bodyPr>
          <a:lstStyle/>
          <a:p>
            <a:r>
              <a:rPr lang="en-US" b="1" dirty="0" smtClean="0">
                <a:solidFill>
                  <a:srgbClr val="00B050"/>
                </a:solidFill>
                <a:latin typeface="+mn-lt"/>
              </a:rPr>
              <a:t>Tree</a:t>
            </a:r>
            <a:endParaRPr lang="en-US" b="1" dirty="0">
              <a:solidFill>
                <a:srgbClr val="00B050"/>
              </a:solidFill>
              <a:latin typeface="+mn-lt"/>
            </a:endParaRPr>
          </a:p>
        </p:txBody>
      </p:sp>
      <p:sp>
        <p:nvSpPr>
          <p:cNvPr id="29" name="TextBox 28"/>
          <p:cNvSpPr txBox="1"/>
          <p:nvPr/>
        </p:nvSpPr>
        <p:spPr>
          <a:xfrm>
            <a:off x="3962400" y="5181600"/>
            <a:ext cx="1242648" cy="409984"/>
          </a:xfrm>
          <a:prstGeom prst="rect">
            <a:avLst/>
          </a:prstGeom>
          <a:noFill/>
        </p:spPr>
        <p:txBody>
          <a:bodyPr wrap="none" rtlCol="0">
            <a:spAutoFit/>
          </a:bodyPr>
          <a:lstStyle/>
          <a:p>
            <a:r>
              <a:rPr lang="en-US" b="1" dirty="0" smtClean="0">
                <a:solidFill>
                  <a:srgbClr val="C00000"/>
                </a:solidFill>
                <a:latin typeface="+mn-lt"/>
              </a:rPr>
              <a:t>Building</a:t>
            </a:r>
            <a:endParaRPr lang="en-US" b="1" dirty="0">
              <a:solidFill>
                <a:srgbClr val="C00000"/>
              </a:solidFill>
              <a:latin typeface="+mn-lt"/>
            </a:endParaRPr>
          </a:p>
        </p:txBody>
      </p:sp>
      <p:sp>
        <p:nvSpPr>
          <p:cNvPr id="18" name="TextBox 17"/>
          <p:cNvSpPr txBox="1"/>
          <p:nvPr/>
        </p:nvSpPr>
        <p:spPr>
          <a:xfrm>
            <a:off x="7543800" y="4884860"/>
            <a:ext cx="641522" cy="409984"/>
          </a:xfrm>
          <a:prstGeom prst="rect">
            <a:avLst/>
          </a:prstGeom>
          <a:noFill/>
        </p:spPr>
        <p:txBody>
          <a:bodyPr wrap="none" rtlCol="0">
            <a:spAutoFit/>
          </a:bodyPr>
          <a:lstStyle/>
          <a:p>
            <a:r>
              <a:rPr lang="en-US" b="1" dirty="0" smtClean="0">
                <a:solidFill>
                  <a:srgbClr val="0000FF"/>
                </a:solidFill>
                <a:latin typeface="+mn-lt"/>
              </a:rPr>
              <a:t>Sky</a:t>
            </a:r>
            <a:endParaRPr lang="en-US" b="1" dirty="0">
              <a:solidFill>
                <a:srgbClr val="0000FF"/>
              </a:solidFill>
              <a:latin typeface="+mn-lt"/>
            </a:endParaRPr>
          </a:p>
        </p:txBody>
      </p:sp>
      <p:sp>
        <p:nvSpPr>
          <p:cNvPr id="31" name="Rectangle 30"/>
          <p:cNvSpPr/>
          <p:nvPr/>
        </p:nvSpPr>
        <p:spPr>
          <a:xfrm>
            <a:off x="304800" y="4648200"/>
            <a:ext cx="2129237" cy="411844"/>
          </a:xfrm>
          <a:prstGeom prst="rect">
            <a:avLst/>
          </a:prstGeom>
        </p:spPr>
        <p:txBody>
          <a:bodyPr wrap="none">
            <a:spAutoFit/>
          </a:bodyPr>
          <a:lstStyle/>
          <a:p>
            <a:r>
              <a:rPr lang="en-US" dirty="0" smtClean="0">
                <a:solidFill>
                  <a:schemeClr val="tx1"/>
                </a:solidFill>
                <a:latin typeface="+mn-lt"/>
              </a:rPr>
              <a:t>Pixel Area (size)</a:t>
            </a:r>
            <a:endParaRPr lang="en-US" dirty="0">
              <a:solidFill>
                <a:schemeClr val="tx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6" grpId="0"/>
      <p:bldP spid="29" grpId="0"/>
      <p:bldP spid="18"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22541" name="Picture 13" descr="D:\tempsp\absolutemask93.png"/>
          <p:cNvPicPr>
            <a:picLocks noChangeAspect="1" noChangeArrowheads="1"/>
          </p:cNvPicPr>
          <p:nvPr/>
        </p:nvPicPr>
        <p:blipFill>
          <a:blip r:embed="rId4" cstate="print"/>
          <a:srcRect l="1099" r="13187"/>
          <a:stretch>
            <a:fillRect/>
          </a:stretch>
        </p:blipFill>
        <p:spPr bwMode="auto">
          <a:xfrm>
            <a:off x="762000" y="5552989"/>
            <a:ext cx="1066800" cy="1076411"/>
          </a:xfrm>
          <a:prstGeom prst="rect">
            <a:avLst/>
          </a:prstGeom>
          <a:noFill/>
          <a:ln w="38100">
            <a:solidFill>
              <a:schemeClr val="tx1">
                <a:lumMod val="95000"/>
                <a:lumOff val="5000"/>
              </a:schemeClr>
            </a:solidFill>
          </a:ln>
        </p:spPr>
      </p:pic>
      <p:pic>
        <p:nvPicPr>
          <p:cNvPr id="3075" name="Picture 3" descr="D:\tempsp\34.jpg"/>
          <p:cNvPicPr>
            <a:picLocks noChangeAspect="1" noChangeArrowheads="1"/>
          </p:cNvPicPr>
          <p:nvPr/>
        </p:nvPicPr>
        <p:blipFill>
          <a:blip r:embed="rId5" cstate="print"/>
          <a:srcRect/>
          <a:stretch>
            <a:fillRect/>
          </a:stretch>
        </p:blipFill>
        <p:spPr bwMode="auto">
          <a:xfrm>
            <a:off x="5181600" y="4543778"/>
            <a:ext cx="1799167" cy="606778"/>
          </a:xfrm>
          <a:prstGeom prst="rect">
            <a:avLst/>
          </a:prstGeom>
          <a:noFill/>
        </p:spPr>
      </p:pic>
      <p:pic>
        <p:nvPicPr>
          <p:cNvPr id="3077" name="Picture 5" descr="D:\tempsp\36.jpg"/>
          <p:cNvPicPr>
            <a:picLocks noChangeAspect="1" noChangeArrowheads="1"/>
          </p:cNvPicPr>
          <p:nvPr/>
        </p:nvPicPr>
        <p:blipFill>
          <a:blip r:embed="rId6" cstate="print"/>
          <a:srcRect/>
          <a:stretch>
            <a:fillRect/>
          </a:stretch>
        </p:blipFill>
        <p:spPr bwMode="auto">
          <a:xfrm>
            <a:off x="6872111" y="4617156"/>
            <a:ext cx="1806222" cy="564444"/>
          </a:xfrm>
          <a:prstGeom prst="rect">
            <a:avLst/>
          </a:prstGeom>
          <a:noFill/>
        </p:spPr>
      </p:pic>
      <p:pic>
        <p:nvPicPr>
          <p:cNvPr id="3083" name="Picture 11" descr="D:\tempsp\42.jpg"/>
          <p:cNvPicPr>
            <a:picLocks noChangeAspect="1" noChangeArrowheads="1"/>
          </p:cNvPicPr>
          <p:nvPr/>
        </p:nvPicPr>
        <p:blipFill>
          <a:blip r:embed="rId7" cstate="print"/>
          <a:srcRect/>
          <a:stretch>
            <a:fillRect/>
          </a:stretch>
        </p:blipFill>
        <p:spPr bwMode="auto">
          <a:xfrm>
            <a:off x="6880578" y="3893256"/>
            <a:ext cx="1806222" cy="571500"/>
          </a:xfrm>
          <a:prstGeom prst="rect">
            <a:avLst/>
          </a:prstGeom>
          <a:noFill/>
        </p:spPr>
      </p:pic>
      <p:pic>
        <p:nvPicPr>
          <p:cNvPr id="22530" name="Picture 2" descr="D:\tempsp\17.jpg"/>
          <p:cNvPicPr>
            <a:picLocks noChangeAspect="1" noChangeArrowheads="1"/>
          </p:cNvPicPr>
          <p:nvPr/>
        </p:nvPicPr>
        <p:blipFill>
          <a:blip r:embed="rId8" cstate="print"/>
          <a:srcRect/>
          <a:stretch>
            <a:fillRect/>
          </a:stretch>
        </p:blipFill>
        <p:spPr bwMode="auto">
          <a:xfrm>
            <a:off x="7040033" y="3245556"/>
            <a:ext cx="1799167" cy="465667"/>
          </a:xfrm>
          <a:prstGeom prst="rect">
            <a:avLst/>
          </a:prstGeom>
          <a:noFill/>
        </p:spPr>
      </p:pic>
      <p:pic>
        <p:nvPicPr>
          <p:cNvPr id="22532" name="Picture 4" descr="D:\tempsp\13.jpg"/>
          <p:cNvPicPr>
            <a:picLocks noChangeAspect="1" noChangeArrowheads="1"/>
          </p:cNvPicPr>
          <p:nvPr/>
        </p:nvPicPr>
        <p:blipFill>
          <a:blip r:embed="rId9" cstate="print"/>
          <a:srcRect/>
          <a:stretch>
            <a:fillRect/>
          </a:stretch>
        </p:blipFill>
        <p:spPr bwMode="auto">
          <a:xfrm>
            <a:off x="5017911" y="1981200"/>
            <a:ext cx="1763889" cy="543278"/>
          </a:xfrm>
          <a:prstGeom prst="rect">
            <a:avLst/>
          </a:prstGeom>
          <a:noFill/>
        </p:spPr>
      </p:pic>
      <p:pic>
        <p:nvPicPr>
          <p:cNvPr id="22533" name="Picture 5" descr="D:\tempsp\14.jpg"/>
          <p:cNvPicPr>
            <a:picLocks noChangeAspect="1" noChangeArrowheads="1"/>
          </p:cNvPicPr>
          <p:nvPr/>
        </p:nvPicPr>
        <p:blipFill>
          <a:blip r:embed="rId10" cstate="print"/>
          <a:srcRect/>
          <a:stretch>
            <a:fillRect/>
          </a:stretch>
        </p:blipFill>
        <p:spPr bwMode="auto">
          <a:xfrm>
            <a:off x="7154333" y="2514600"/>
            <a:ext cx="1608667" cy="677333"/>
          </a:xfrm>
          <a:prstGeom prst="rect">
            <a:avLst/>
          </a:prstGeom>
          <a:noFill/>
        </p:spPr>
      </p:pic>
      <p:pic>
        <p:nvPicPr>
          <p:cNvPr id="22534" name="Picture 6" descr="D:\tempsp\15.jpg"/>
          <p:cNvPicPr>
            <a:picLocks noChangeAspect="1" noChangeArrowheads="1"/>
          </p:cNvPicPr>
          <p:nvPr/>
        </p:nvPicPr>
        <p:blipFill>
          <a:blip r:embed="rId11" cstate="print"/>
          <a:srcRect/>
          <a:stretch>
            <a:fillRect/>
          </a:stretch>
        </p:blipFill>
        <p:spPr bwMode="auto">
          <a:xfrm>
            <a:off x="5235222" y="2683934"/>
            <a:ext cx="1806222" cy="416278"/>
          </a:xfrm>
          <a:prstGeom prst="rect">
            <a:avLst/>
          </a:prstGeom>
          <a:noFill/>
        </p:spPr>
      </p:pic>
      <p:pic>
        <p:nvPicPr>
          <p:cNvPr id="22535" name="Picture 7" descr="D:\tempsp\16.jpg"/>
          <p:cNvPicPr>
            <a:picLocks noChangeAspect="1" noChangeArrowheads="1"/>
          </p:cNvPicPr>
          <p:nvPr/>
        </p:nvPicPr>
        <p:blipFill>
          <a:blip r:embed="rId12" cstate="print"/>
          <a:srcRect/>
          <a:stretch>
            <a:fillRect/>
          </a:stretch>
        </p:blipFill>
        <p:spPr bwMode="auto">
          <a:xfrm>
            <a:off x="3200400" y="2627489"/>
            <a:ext cx="1806222" cy="479778"/>
          </a:xfrm>
          <a:prstGeom prst="rect">
            <a:avLst/>
          </a:prstGeom>
          <a:noFill/>
        </p:spPr>
      </p:pic>
      <p:pic>
        <p:nvPicPr>
          <p:cNvPr id="22537" name="Picture 9" descr="D:\tempsp\19.jpg"/>
          <p:cNvPicPr>
            <a:picLocks noChangeAspect="1" noChangeArrowheads="1"/>
          </p:cNvPicPr>
          <p:nvPr/>
        </p:nvPicPr>
        <p:blipFill>
          <a:blip r:embed="rId13" cstate="print"/>
          <a:srcRect/>
          <a:stretch>
            <a:fillRect/>
          </a:stretch>
        </p:blipFill>
        <p:spPr bwMode="auto">
          <a:xfrm>
            <a:off x="3124200" y="3778956"/>
            <a:ext cx="1806222" cy="684389"/>
          </a:xfrm>
          <a:prstGeom prst="rect">
            <a:avLst/>
          </a:prstGeom>
          <a:noFill/>
        </p:spPr>
      </p:pic>
      <p:pic>
        <p:nvPicPr>
          <p:cNvPr id="22538" name="Picture 10" descr="D:\tempsp\20.jpg"/>
          <p:cNvPicPr>
            <a:picLocks noChangeAspect="1" noChangeArrowheads="1"/>
          </p:cNvPicPr>
          <p:nvPr/>
        </p:nvPicPr>
        <p:blipFill>
          <a:blip r:embed="rId14" cstate="print"/>
          <a:srcRect/>
          <a:stretch>
            <a:fillRect/>
          </a:stretch>
        </p:blipFill>
        <p:spPr bwMode="auto">
          <a:xfrm>
            <a:off x="5105400" y="3321756"/>
            <a:ext cx="1806222" cy="381000"/>
          </a:xfrm>
          <a:prstGeom prst="rect">
            <a:avLst/>
          </a:prstGeom>
          <a:noFill/>
        </p:spPr>
      </p:pic>
      <p:pic>
        <p:nvPicPr>
          <p:cNvPr id="22539" name="Picture 11" descr="D:\tempsp\21.jpg"/>
          <p:cNvPicPr>
            <a:picLocks noChangeAspect="1" noChangeArrowheads="1"/>
          </p:cNvPicPr>
          <p:nvPr/>
        </p:nvPicPr>
        <p:blipFill>
          <a:blip r:embed="rId15" cstate="print"/>
          <a:srcRect/>
          <a:stretch>
            <a:fillRect/>
          </a:stretch>
        </p:blipFill>
        <p:spPr bwMode="auto">
          <a:xfrm>
            <a:off x="5257800" y="3914423"/>
            <a:ext cx="1425222" cy="550333"/>
          </a:xfrm>
          <a:prstGeom prst="rect">
            <a:avLst/>
          </a:prstGeom>
          <a:noFill/>
        </p:spPr>
      </p:pic>
      <p:pic>
        <p:nvPicPr>
          <p:cNvPr id="22540" name="Picture 12" descr="D:\tempsp\22.jpg"/>
          <p:cNvPicPr>
            <a:picLocks noChangeAspect="1" noChangeArrowheads="1"/>
          </p:cNvPicPr>
          <p:nvPr/>
        </p:nvPicPr>
        <p:blipFill>
          <a:blip r:embed="rId16" cstate="print"/>
          <a:srcRect/>
          <a:stretch>
            <a:fillRect/>
          </a:stretch>
        </p:blipFill>
        <p:spPr bwMode="auto">
          <a:xfrm>
            <a:off x="3124200" y="3248378"/>
            <a:ext cx="1806222" cy="381000"/>
          </a:xfrm>
          <a:prstGeom prst="rect">
            <a:avLst/>
          </a:prstGeom>
          <a:noFill/>
        </p:spPr>
      </p:pic>
      <p:sp>
        <p:nvSpPr>
          <p:cNvPr id="17" name="TextBox 16"/>
          <p:cNvSpPr txBox="1"/>
          <p:nvPr/>
        </p:nvSpPr>
        <p:spPr>
          <a:xfrm>
            <a:off x="5638800" y="1600200"/>
            <a:ext cx="840808" cy="409984"/>
          </a:xfrm>
          <a:prstGeom prst="rect">
            <a:avLst/>
          </a:prstGeom>
          <a:noFill/>
        </p:spPr>
        <p:txBody>
          <a:bodyPr wrap="none" rtlCol="0">
            <a:spAutoFit/>
          </a:bodyPr>
          <a:lstStyle/>
          <a:p>
            <a:r>
              <a:rPr lang="en-US" b="1" dirty="0" smtClean="0">
                <a:solidFill>
                  <a:schemeClr val="tx1"/>
                </a:solidFill>
                <a:latin typeface="+mn-lt"/>
              </a:rPr>
              <a:t>Road</a:t>
            </a:r>
          </a:p>
        </p:txBody>
      </p:sp>
      <p:sp>
        <p:nvSpPr>
          <p:cNvPr id="18" name="TextBox 17"/>
          <p:cNvSpPr txBox="1"/>
          <p:nvPr/>
        </p:nvSpPr>
        <p:spPr>
          <a:xfrm>
            <a:off x="7010400" y="6400530"/>
            <a:ext cx="1348703" cy="409984"/>
          </a:xfrm>
          <a:prstGeom prst="rect">
            <a:avLst/>
          </a:prstGeom>
          <a:noFill/>
        </p:spPr>
        <p:txBody>
          <a:bodyPr wrap="none" rtlCol="0">
            <a:spAutoFit/>
          </a:bodyPr>
          <a:lstStyle/>
          <a:p>
            <a:r>
              <a:rPr lang="en-US" b="1" dirty="0" smtClean="0">
                <a:solidFill>
                  <a:schemeClr val="tx1">
                    <a:lumMod val="50000"/>
                    <a:lumOff val="50000"/>
                  </a:schemeClr>
                </a:solidFill>
                <a:latin typeface="+mn-lt"/>
              </a:rPr>
              <a:t>Sidewalk</a:t>
            </a:r>
            <a:endParaRPr lang="en-US" b="1" dirty="0">
              <a:solidFill>
                <a:schemeClr val="tx1">
                  <a:lumMod val="50000"/>
                  <a:lumOff val="50000"/>
                </a:schemeClr>
              </a:solidFill>
              <a:latin typeface="+mn-lt"/>
            </a:endParaRPr>
          </a:p>
        </p:txBody>
      </p:sp>
      <p:pic>
        <p:nvPicPr>
          <p:cNvPr id="3074" name="Picture 2" descr="D:\tempsp\33.jpg"/>
          <p:cNvPicPr>
            <a:picLocks noChangeAspect="1" noChangeArrowheads="1"/>
          </p:cNvPicPr>
          <p:nvPr/>
        </p:nvPicPr>
        <p:blipFill>
          <a:blip r:embed="rId17" cstate="print"/>
          <a:srcRect/>
          <a:stretch>
            <a:fillRect/>
          </a:stretch>
        </p:blipFill>
        <p:spPr bwMode="auto">
          <a:xfrm>
            <a:off x="3124200" y="5226756"/>
            <a:ext cx="1806222" cy="592667"/>
          </a:xfrm>
          <a:prstGeom prst="rect">
            <a:avLst/>
          </a:prstGeom>
          <a:noFill/>
        </p:spPr>
      </p:pic>
      <p:pic>
        <p:nvPicPr>
          <p:cNvPr id="3076" name="Picture 4" descr="D:\tempsp\35.jpg"/>
          <p:cNvPicPr>
            <a:picLocks noChangeAspect="1" noChangeArrowheads="1"/>
          </p:cNvPicPr>
          <p:nvPr/>
        </p:nvPicPr>
        <p:blipFill>
          <a:blip r:embed="rId18" cstate="print"/>
          <a:srcRect/>
          <a:stretch>
            <a:fillRect/>
          </a:stretch>
        </p:blipFill>
        <p:spPr bwMode="auto">
          <a:xfrm>
            <a:off x="3124200" y="2133600"/>
            <a:ext cx="1763889" cy="451556"/>
          </a:xfrm>
          <a:prstGeom prst="rect">
            <a:avLst/>
          </a:prstGeom>
          <a:noFill/>
        </p:spPr>
      </p:pic>
      <p:pic>
        <p:nvPicPr>
          <p:cNvPr id="3078" name="Picture 6" descr="D:\tempsp\37.jpg"/>
          <p:cNvPicPr>
            <a:picLocks noChangeAspect="1" noChangeArrowheads="1"/>
          </p:cNvPicPr>
          <p:nvPr/>
        </p:nvPicPr>
        <p:blipFill>
          <a:blip r:embed="rId19" cstate="print"/>
          <a:srcRect/>
          <a:stretch>
            <a:fillRect/>
          </a:stretch>
        </p:blipFill>
        <p:spPr bwMode="auto">
          <a:xfrm>
            <a:off x="6886222" y="1905000"/>
            <a:ext cx="1792111" cy="637822"/>
          </a:xfrm>
          <a:prstGeom prst="rect">
            <a:avLst/>
          </a:prstGeom>
          <a:noFill/>
        </p:spPr>
      </p:pic>
      <p:pic>
        <p:nvPicPr>
          <p:cNvPr id="3079" name="Picture 7" descr="D:\tempsp\38.jpg"/>
          <p:cNvPicPr>
            <a:picLocks noChangeAspect="1" noChangeArrowheads="1"/>
          </p:cNvPicPr>
          <p:nvPr/>
        </p:nvPicPr>
        <p:blipFill>
          <a:blip r:embed="rId20" cstate="print"/>
          <a:srcRect/>
          <a:stretch>
            <a:fillRect/>
          </a:stretch>
        </p:blipFill>
        <p:spPr bwMode="auto">
          <a:xfrm>
            <a:off x="5204178" y="5455356"/>
            <a:ext cx="1806222" cy="381000"/>
          </a:xfrm>
          <a:prstGeom prst="rect">
            <a:avLst/>
          </a:prstGeom>
          <a:noFill/>
        </p:spPr>
      </p:pic>
      <p:pic>
        <p:nvPicPr>
          <p:cNvPr id="3080" name="Picture 8" descr="D:\tempsp\39.jpg"/>
          <p:cNvPicPr>
            <a:picLocks noChangeAspect="1" noChangeArrowheads="1"/>
          </p:cNvPicPr>
          <p:nvPr/>
        </p:nvPicPr>
        <p:blipFill>
          <a:blip r:embed="rId21" cstate="print"/>
          <a:srcRect/>
          <a:stretch>
            <a:fillRect/>
          </a:stretch>
        </p:blipFill>
        <p:spPr bwMode="auto">
          <a:xfrm>
            <a:off x="5105400" y="6172200"/>
            <a:ext cx="1806222" cy="592667"/>
          </a:xfrm>
          <a:prstGeom prst="rect">
            <a:avLst/>
          </a:prstGeom>
          <a:noFill/>
        </p:spPr>
      </p:pic>
      <p:pic>
        <p:nvPicPr>
          <p:cNvPr id="3081" name="Picture 9" descr="D:\tempsp\40.jpg"/>
          <p:cNvPicPr>
            <a:picLocks noChangeAspect="1" noChangeArrowheads="1"/>
          </p:cNvPicPr>
          <p:nvPr/>
        </p:nvPicPr>
        <p:blipFill>
          <a:blip r:embed="rId22" cstate="print"/>
          <a:srcRect/>
          <a:stretch>
            <a:fillRect/>
          </a:stretch>
        </p:blipFill>
        <p:spPr bwMode="auto">
          <a:xfrm>
            <a:off x="7185378" y="5379156"/>
            <a:ext cx="1806222" cy="522111"/>
          </a:xfrm>
          <a:prstGeom prst="rect">
            <a:avLst/>
          </a:prstGeom>
          <a:noFill/>
        </p:spPr>
      </p:pic>
      <p:pic>
        <p:nvPicPr>
          <p:cNvPr id="3082" name="Picture 10" descr="D:\tempsp\41.jpg"/>
          <p:cNvPicPr>
            <a:picLocks noChangeAspect="1" noChangeArrowheads="1"/>
          </p:cNvPicPr>
          <p:nvPr/>
        </p:nvPicPr>
        <p:blipFill>
          <a:blip r:embed="rId23" cstate="print"/>
          <a:srcRect/>
          <a:stretch>
            <a:fillRect/>
          </a:stretch>
        </p:blipFill>
        <p:spPr bwMode="auto">
          <a:xfrm>
            <a:off x="3070578" y="4617156"/>
            <a:ext cx="1806222" cy="486833"/>
          </a:xfrm>
          <a:prstGeom prst="rect">
            <a:avLst/>
          </a:prstGeom>
          <a:noFill/>
        </p:spPr>
      </p:pic>
      <p:pic>
        <p:nvPicPr>
          <p:cNvPr id="22536" name="Picture 8" descr="D:\tempsp\18.jpg"/>
          <p:cNvPicPr>
            <a:picLocks noChangeAspect="1" noChangeArrowheads="1"/>
          </p:cNvPicPr>
          <p:nvPr/>
        </p:nvPicPr>
        <p:blipFill>
          <a:blip r:embed="rId24" cstate="print"/>
          <a:srcRect/>
          <a:stretch>
            <a:fillRect/>
          </a:stretch>
        </p:blipFill>
        <p:spPr bwMode="auto">
          <a:xfrm>
            <a:off x="3276600" y="6400800"/>
            <a:ext cx="1658056" cy="423333"/>
          </a:xfrm>
          <a:prstGeom prst="rect">
            <a:avLst/>
          </a:prstGeom>
          <a:noFill/>
        </p:spPr>
      </p:pic>
      <p:sp>
        <p:nvSpPr>
          <p:cNvPr id="2" name="Title 1"/>
          <p:cNvSpPr>
            <a:spLocks noGrp="1"/>
          </p:cNvSpPr>
          <p:nvPr>
            <p:ph type="title"/>
          </p:nvPr>
        </p:nvSpPr>
        <p:spPr/>
        <p:txBody>
          <a:bodyPr/>
          <a:lstStyle/>
          <a:p>
            <a:r>
              <a:rPr lang="en-US" dirty="0" smtClean="0">
                <a:latin typeface="+mn-lt"/>
              </a:rPr>
              <a:t>Step 2: Region-level matching</a:t>
            </a:r>
            <a:endParaRPr lang="en-US" dirty="0">
              <a:latin typeface="+mn-lt"/>
            </a:endParaRPr>
          </a:p>
        </p:txBody>
      </p:sp>
      <p:sp>
        <p:nvSpPr>
          <p:cNvPr id="29" name="Rectangle 28"/>
          <p:cNvSpPr/>
          <p:nvPr/>
        </p:nvSpPr>
        <p:spPr>
          <a:xfrm>
            <a:off x="304800" y="4648200"/>
            <a:ext cx="2012089" cy="729495"/>
          </a:xfrm>
          <a:prstGeom prst="rect">
            <a:avLst/>
          </a:prstGeom>
        </p:spPr>
        <p:txBody>
          <a:bodyPr wrap="none">
            <a:spAutoFit/>
          </a:bodyPr>
          <a:lstStyle/>
          <a:p>
            <a:pPr algn="ctr"/>
            <a:r>
              <a:rPr lang="en-US" dirty="0" smtClean="0">
                <a:solidFill>
                  <a:schemeClr val="tx1"/>
                </a:solidFill>
                <a:latin typeface="+mn-lt"/>
              </a:rPr>
              <a:t>Absolute mask</a:t>
            </a:r>
            <a:br>
              <a:rPr lang="en-US" dirty="0" smtClean="0">
                <a:solidFill>
                  <a:schemeClr val="tx1"/>
                </a:solidFill>
                <a:latin typeface="+mn-lt"/>
              </a:rPr>
            </a:br>
            <a:r>
              <a:rPr lang="en-US" dirty="0" smtClean="0">
                <a:solidFill>
                  <a:schemeClr val="tx1"/>
                </a:solidFill>
                <a:latin typeface="+mn-lt"/>
              </a:rPr>
              <a:t>(location)</a:t>
            </a:r>
            <a:endParaRPr lang="en-US" dirty="0">
              <a:solidFill>
                <a:schemeClr val="tx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5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Region-level matching</a:t>
            </a:r>
            <a:endParaRPr lang="en-US" dirty="0"/>
          </a:p>
        </p:txBody>
      </p:sp>
      <p:pic>
        <p:nvPicPr>
          <p:cNvPr id="15362" name="Picture 2"/>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4099" name="Picture 3" descr="D:\tempsp\23.jpg"/>
          <p:cNvPicPr>
            <a:picLocks noChangeAspect="1" noChangeArrowheads="1"/>
          </p:cNvPicPr>
          <p:nvPr/>
        </p:nvPicPr>
        <p:blipFill>
          <a:blip r:embed="rId4" cstate="print"/>
          <a:srcRect/>
          <a:stretch>
            <a:fillRect/>
          </a:stretch>
        </p:blipFill>
        <p:spPr bwMode="auto">
          <a:xfrm>
            <a:off x="4876800" y="3822019"/>
            <a:ext cx="1733464" cy="758391"/>
          </a:xfrm>
          <a:prstGeom prst="rect">
            <a:avLst/>
          </a:prstGeom>
          <a:noFill/>
        </p:spPr>
      </p:pic>
      <p:pic>
        <p:nvPicPr>
          <p:cNvPr id="4108" name="Picture 12" descr="D:\tempsp\32.jpg"/>
          <p:cNvPicPr>
            <a:picLocks noChangeAspect="1" noChangeArrowheads="1"/>
          </p:cNvPicPr>
          <p:nvPr/>
        </p:nvPicPr>
        <p:blipFill>
          <a:blip r:embed="rId5" cstate="print"/>
          <a:srcRect/>
          <a:stretch>
            <a:fillRect/>
          </a:stretch>
        </p:blipFill>
        <p:spPr bwMode="auto">
          <a:xfrm>
            <a:off x="6553200" y="3810369"/>
            <a:ext cx="1600200" cy="775097"/>
          </a:xfrm>
          <a:prstGeom prst="rect">
            <a:avLst/>
          </a:prstGeom>
          <a:noFill/>
        </p:spPr>
      </p:pic>
      <p:pic>
        <p:nvPicPr>
          <p:cNvPr id="4098" name="Picture 2" descr="D:\tempsp\42.jpg"/>
          <p:cNvPicPr>
            <a:picLocks noChangeAspect="1" noChangeArrowheads="1"/>
          </p:cNvPicPr>
          <p:nvPr/>
        </p:nvPicPr>
        <p:blipFill>
          <a:blip r:embed="rId6" cstate="print"/>
          <a:srcRect/>
          <a:stretch>
            <a:fillRect/>
          </a:stretch>
        </p:blipFill>
        <p:spPr bwMode="auto">
          <a:xfrm>
            <a:off x="7543800" y="3180457"/>
            <a:ext cx="1447800" cy="599480"/>
          </a:xfrm>
          <a:prstGeom prst="rect">
            <a:avLst/>
          </a:prstGeom>
          <a:noFill/>
        </p:spPr>
      </p:pic>
      <p:pic>
        <p:nvPicPr>
          <p:cNvPr id="4117" name="Picture 21" descr="D:\tempsp\41.jpg"/>
          <p:cNvPicPr>
            <a:picLocks noChangeAspect="1" noChangeArrowheads="1"/>
          </p:cNvPicPr>
          <p:nvPr/>
        </p:nvPicPr>
        <p:blipFill>
          <a:blip r:embed="rId7" cstate="print"/>
          <a:srcRect/>
          <a:stretch>
            <a:fillRect/>
          </a:stretch>
        </p:blipFill>
        <p:spPr bwMode="auto">
          <a:xfrm>
            <a:off x="5334000" y="2983819"/>
            <a:ext cx="1733464" cy="677135"/>
          </a:xfrm>
          <a:prstGeom prst="rect">
            <a:avLst/>
          </a:prstGeom>
          <a:noFill/>
        </p:spPr>
      </p:pic>
      <p:pic>
        <p:nvPicPr>
          <p:cNvPr id="4105" name="Picture 9" descr="D:\tempsp\29.jpg"/>
          <p:cNvPicPr>
            <a:picLocks noChangeAspect="1" noChangeArrowheads="1"/>
          </p:cNvPicPr>
          <p:nvPr/>
        </p:nvPicPr>
        <p:blipFill>
          <a:blip r:embed="rId8" cstate="print"/>
          <a:srcRect/>
          <a:stretch>
            <a:fillRect/>
          </a:stretch>
        </p:blipFill>
        <p:spPr bwMode="auto">
          <a:xfrm>
            <a:off x="3200400" y="2907619"/>
            <a:ext cx="1733464" cy="724534"/>
          </a:xfrm>
          <a:prstGeom prst="rect">
            <a:avLst/>
          </a:prstGeom>
          <a:noFill/>
        </p:spPr>
      </p:pic>
      <p:pic>
        <p:nvPicPr>
          <p:cNvPr id="4116" name="Picture 20" descr="D:\tempsp\40.jpg"/>
          <p:cNvPicPr>
            <a:picLocks noChangeAspect="1" noChangeArrowheads="1"/>
          </p:cNvPicPr>
          <p:nvPr/>
        </p:nvPicPr>
        <p:blipFill>
          <a:blip r:embed="rId9" cstate="print"/>
          <a:srcRect/>
          <a:stretch>
            <a:fillRect/>
          </a:stretch>
        </p:blipFill>
        <p:spPr bwMode="auto">
          <a:xfrm>
            <a:off x="5029200" y="2145619"/>
            <a:ext cx="1733464" cy="812561"/>
          </a:xfrm>
          <a:prstGeom prst="rect">
            <a:avLst/>
          </a:prstGeom>
          <a:noFill/>
        </p:spPr>
      </p:pic>
      <p:sp>
        <p:nvSpPr>
          <p:cNvPr id="31" name="TextBox 30"/>
          <p:cNvSpPr txBox="1"/>
          <p:nvPr/>
        </p:nvSpPr>
        <p:spPr>
          <a:xfrm>
            <a:off x="8077200" y="2667000"/>
            <a:ext cx="840808" cy="409984"/>
          </a:xfrm>
          <a:prstGeom prst="rect">
            <a:avLst/>
          </a:prstGeom>
          <a:noFill/>
        </p:spPr>
        <p:txBody>
          <a:bodyPr wrap="none" rtlCol="0">
            <a:spAutoFit/>
          </a:bodyPr>
          <a:lstStyle/>
          <a:p>
            <a:r>
              <a:rPr lang="en-US" b="1" dirty="0" smtClean="0">
                <a:solidFill>
                  <a:schemeClr val="tx1"/>
                </a:solidFill>
                <a:latin typeface="+mn-lt"/>
              </a:rPr>
              <a:t>Road</a:t>
            </a:r>
            <a:endParaRPr lang="en-US" b="1" dirty="0">
              <a:solidFill>
                <a:schemeClr val="tx1"/>
              </a:solidFill>
              <a:latin typeface="+mn-lt"/>
            </a:endParaRPr>
          </a:p>
        </p:txBody>
      </p:sp>
      <p:pic>
        <p:nvPicPr>
          <p:cNvPr id="4100" name="Picture 4" descr="D:\tempsp\24.jpg"/>
          <p:cNvPicPr>
            <a:picLocks noChangeAspect="1" noChangeArrowheads="1"/>
          </p:cNvPicPr>
          <p:nvPr/>
        </p:nvPicPr>
        <p:blipFill>
          <a:blip r:embed="rId10" cstate="print"/>
          <a:srcRect/>
          <a:stretch>
            <a:fillRect/>
          </a:stretch>
        </p:blipFill>
        <p:spPr bwMode="auto">
          <a:xfrm>
            <a:off x="2971800" y="4050619"/>
            <a:ext cx="1733464" cy="575564"/>
          </a:xfrm>
          <a:prstGeom prst="rect">
            <a:avLst/>
          </a:prstGeom>
          <a:noFill/>
        </p:spPr>
      </p:pic>
      <p:pic>
        <p:nvPicPr>
          <p:cNvPr id="4101" name="Picture 5" descr="D:\tempsp\25.jpg"/>
          <p:cNvPicPr>
            <a:picLocks noChangeAspect="1" noChangeArrowheads="1"/>
          </p:cNvPicPr>
          <p:nvPr/>
        </p:nvPicPr>
        <p:blipFill>
          <a:blip r:embed="rId11" cstate="print"/>
          <a:srcRect/>
          <a:stretch>
            <a:fillRect/>
          </a:stretch>
        </p:blipFill>
        <p:spPr bwMode="auto">
          <a:xfrm>
            <a:off x="7086600" y="1769944"/>
            <a:ext cx="1210271" cy="695623"/>
          </a:xfrm>
          <a:prstGeom prst="rect">
            <a:avLst/>
          </a:prstGeom>
          <a:noFill/>
        </p:spPr>
      </p:pic>
      <p:pic>
        <p:nvPicPr>
          <p:cNvPr id="4102" name="Picture 6" descr="D:\tempsp\26.jpg"/>
          <p:cNvPicPr>
            <a:picLocks noChangeAspect="1" noChangeArrowheads="1"/>
          </p:cNvPicPr>
          <p:nvPr/>
        </p:nvPicPr>
        <p:blipFill>
          <a:blip r:embed="rId12" cstate="print"/>
          <a:srcRect/>
          <a:stretch>
            <a:fillRect/>
          </a:stretch>
        </p:blipFill>
        <p:spPr bwMode="auto">
          <a:xfrm>
            <a:off x="2410957" y="5138796"/>
            <a:ext cx="1733464" cy="501080"/>
          </a:xfrm>
          <a:prstGeom prst="rect">
            <a:avLst/>
          </a:prstGeom>
          <a:noFill/>
        </p:spPr>
      </p:pic>
      <p:pic>
        <p:nvPicPr>
          <p:cNvPr id="4103" name="Picture 7" descr="D:\tempsp\27.jpg"/>
          <p:cNvPicPr>
            <a:picLocks noChangeAspect="1" noChangeArrowheads="1"/>
          </p:cNvPicPr>
          <p:nvPr/>
        </p:nvPicPr>
        <p:blipFill>
          <a:blip r:embed="rId13" cstate="print"/>
          <a:srcRect/>
          <a:stretch>
            <a:fillRect/>
          </a:stretch>
        </p:blipFill>
        <p:spPr bwMode="auto">
          <a:xfrm>
            <a:off x="7010400" y="2679199"/>
            <a:ext cx="933153" cy="508992"/>
          </a:xfrm>
          <a:prstGeom prst="rect">
            <a:avLst/>
          </a:prstGeom>
          <a:noFill/>
        </p:spPr>
      </p:pic>
      <p:pic>
        <p:nvPicPr>
          <p:cNvPr id="4104" name="Picture 8" descr="D:\tempsp\28.jpg"/>
          <p:cNvPicPr>
            <a:picLocks noChangeAspect="1" noChangeArrowheads="1"/>
          </p:cNvPicPr>
          <p:nvPr/>
        </p:nvPicPr>
        <p:blipFill>
          <a:blip r:embed="rId14" cstate="print"/>
          <a:srcRect/>
          <a:stretch>
            <a:fillRect/>
          </a:stretch>
        </p:blipFill>
        <p:spPr bwMode="auto">
          <a:xfrm>
            <a:off x="2410957" y="5757356"/>
            <a:ext cx="765162" cy="385967"/>
          </a:xfrm>
          <a:prstGeom prst="rect">
            <a:avLst/>
          </a:prstGeom>
          <a:noFill/>
        </p:spPr>
      </p:pic>
      <p:pic>
        <p:nvPicPr>
          <p:cNvPr id="4107" name="Picture 11" descr="D:\tempsp\31.jpg"/>
          <p:cNvPicPr>
            <a:picLocks noChangeAspect="1" noChangeArrowheads="1"/>
          </p:cNvPicPr>
          <p:nvPr/>
        </p:nvPicPr>
        <p:blipFill>
          <a:blip r:embed="rId15" cstate="print"/>
          <a:srcRect/>
          <a:stretch>
            <a:fillRect/>
          </a:stretch>
        </p:blipFill>
        <p:spPr bwMode="auto">
          <a:xfrm>
            <a:off x="2958421" y="2372156"/>
            <a:ext cx="1503239" cy="243768"/>
          </a:xfrm>
          <a:prstGeom prst="rect">
            <a:avLst/>
          </a:prstGeom>
          <a:noFill/>
        </p:spPr>
      </p:pic>
      <p:pic>
        <p:nvPicPr>
          <p:cNvPr id="4110" name="Picture 14" descr="D:\tempsp\34.jpg"/>
          <p:cNvPicPr>
            <a:picLocks noChangeAspect="1" noChangeArrowheads="1"/>
          </p:cNvPicPr>
          <p:nvPr/>
        </p:nvPicPr>
        <p:blipFill>
          <a:blip r:embed="rId16" cstate="print"/>
          <a:srcRect/>
          <a:stretch>
            <a:fillRect/>
          </a:stretch>
        </p:blipFill>
        <p:spPr bwMode="auto">
          <a:xfrm>
            <a:off x="7788016" y="5633923"/>
            <a:ext cx="1279784" cy="690677"/>
          </a:xfrm>
          <a:prstGeom prst="rect">
            <a:avLst/>
          </a:prstGeom>
          <a:noFill/>
        </p:spPr>
      </p:pic>
      <p:pic>
        <p:nvPicPr>
          <p:cNvPr id="4112" name="Picture 16" descr="D:\tempsp\36.jpg"/>
          <p:cNvPicPr>
            <a:picLocks noChangeAspect="1" noChangeArrowheads="1"/>
          </p:cNvPicPr>
          <p:nvPr/>
        </p:nvPicPr>
        <p:blipFill>
          <a:blip r:embed="rId17" cstate="print"/>
          <a:srcRect/>
          <a:stretch>
            <a:fillRect/>
          </a:stretch>
        </p:blipFill>
        <p:spPr bwMode="auto">
          <a:xfrm>
            <a:off x="4876800" y="1764619"/>
            <a:ext cx="1733464" cy="460451"/>
          </a:xfrm>
          <a:prstGeom prst="rect">
            <a:avLst/>
          </a:prstGeom>
          <a:noFill/>
        </p:spPr>
      </p:pic>
      <p:pic>
        <p:nvPicPr>
          <p:cNvPr id="4113" name="Picture 17" descr="D:\tempsp\37.jpg"/>
          <p:cNvPicPr>
            <a:picLocks noChangeAspect="1" noChangeArrowheads="1"/>
          </p:cNvPicPr>
          <p:nvPr/>
        </p:nvPicPr>
        <p:blipFill>
          <a:blip r:embed="rId18" cstate="print"/>
          <a:srcRect/>
          <a:stretch>
            <a:fillRect/>
          </a:stretch>
        </p:blipFill>
        <p:spPr bwMode="auto">
          <a:xfrm>
            <a:off x="2904250" y="1830449"/>
            <a:ext cx="1733464" cy="385967"/>
          </a:xfrm>
          <a:prstGeom prst="rect">
            <a:avLst/>
          </a:prstGeom>
          <a:noFill/>
        </p:spPr>
      </p:pic>
      <p:pic>
        <p:nvPicPr>
          <p:cNvPr id="4114" name="Picture 18" descr="D:\tempsp\38.jpg"/>
          <p:cNvPicPr>
            <a:picLocks noChangeAspect="1" noChangeArrowheads="1"/>
          </p:cNvPicPr>
          <p:nvPr/>
        </p:nvPicPr>
        <p:blipFill>
          <a:blip r:embed="rId19" cstate="print"/>
          <a:srcRect/>
          <a:stretch>
            <a:fillRect/>
          </a:stretch>
        </p:blipFill>
        <p:spPr bwMode="auto">
          <a:xfrm>
            <a:off x="4674106" y="5105400"/>
            <a:ext cx="1726694" cy="534936"/>
          </a:xfrm>
          <a:prstGeom prst="rect">
            <a:avLst/>
          </a:prstGeom>
          <a:noFill/>
        </p:spPr>
      </p:pic>
      <p:pic>
        <p:nvPicPr>
          <p:cNvPr id="4115" name="Picture 19" descr="D:\tempsp\39.jpg"/>
          <p:cNvPicPr>
            <a:picLocks noChangeAspect="1" noChangeArrowheads="1"/>
          </p:cNvPicPr>
          <p:nvPr/>
        </p:nvPicPr>
        <p:blipFill>
          <a:blip r:embed="rId20" cstate="print"/>
          <a:srcRect/>
          <a:stretch>
            <a:fillRect/>
          </a:stretch>
        </p:blipFill>
        <p:spPr bwMode="auto">
          <a:xfrm>
            <a:off x="3276600" y="5867400"/>
            <a:ext cx="968302" cy="534936"/>
          </a:xfrm>
          <a:prstGeom prst="rect">
            <a:avLst/>
          </a:prstGeom>
          <a:noFill/>
        </p:spPr>
      </p:pic>
      <p:sp>
        <p:nvSpPr>
          <p:cNvPr id="33" name="TextBox 32"/>
          <p:cNvSpPr txBox="1"/>
          <p:nvPr/>
        </p:nvSpPr>
        <p:spPr>
          <a:xfrm>
            <a:off x="7010400" y="6260419"/>
            <a:ext cx="641522" cy="409984"/>
          </a:xfrm>
          <a:prstGeom prst="rect">
            <a:avLst/>
          </a:prstGeom>
          <a:noFill/>
        </p:spPr>
        <p:txBody>
          <a:bodyPr wrap="none" rtlCol="0">
            <a:spAutoFit/>
          </a:bodyPr>
          <a:lstStyle/>
          <a:p>
            <a:r>
              <a:rPr lang="en-US" b="1" dirty="0" smtClean="0">
                <a:solidFill>
                  <a:srgbClr val="0000FF"/>
                </a:solidFill>
                <a:latin typeface="+mn-lt"/>
              </a:rPr>
              <a:t>Sky</a:t>
            </a:r>
            <a:endParaRPr lang="en-US" b="1" dirty="0">
              <a:solidFill>
                <a:srgbClr val="0000FF"/>
              </a:solidFill>
              <a:latin typeface="+mn-lt"/>
            </a:endParaRPr>
          </a:p>
        </p:txBody>
      </p:sp>
      <p:pic>
        <p:nvPicPr>
          <p:cNvPr id="4109" name="Picture 13" descr="D:\tempsp\33.jpg"/>
          <p:cNvPicPr>
            <a:picLocks noChangeAspect="1" noChangeArrowheads="1"/>
          </p:cNvPicPr>
          <p:nvPr/>
        </p:nvPicPr>
        <p:blipFill>
          <a:blip r:embed="rId21" cstate="print"/>
          <a:srcRect/>
          <a:stretch>
            <a:fillRect/>
          </a:stretch>
        </p:blipFill>
        <p:spPr bwMode="auto">
          <a:xfrm>
            <a:off x="7821872" y="4929703"/>
            <a:ext cx="914132" cy="704220"/>
          </a:xfrm>
          <a:prstGeom prst="rect">
            <a:avLst/>
          </a:prstGeom>
          <a:noFill/>
        </p:spPr>
      </p:pic>
      <p:pic>
        <p:nvPicPr>
          <p:cNvPr id="4106" name="Picture 10" descr="D:\tempsp\30.jpg"/>
          <p:cNvPicPr>
            <a:picLocks noChangeAspect="1" noChangeArrowheads="1"/>
          </p:cNvPicPr>
          <p:nvPr/>
        </p:nvPicPr>
        <p:blipFill>
          <a:blip r:embed="rId22" cstate="print"/>
          <a:srcRect/>
          <a:stretch>
            <a:fillRect/>
          </a:stretch>
        </p:blipFill>
        <p:spPr bwMode="auto">
          <a:xfrm>
            <a:off x="6630116" y="5471410"/>
            <a:ext cx="1415211" cy="487537"/>
          </a:xfrm>
          <a:prstGeom prst="rect">
            <a:avLst/>
          </a:prstGeom>
          <a:noFill/>
        </p:spPr>
      </p:pic>
      <p:sp>
        <p:nvSpPr>
          <p:cNvPr id="32" name="TextBox 31"/>
          <p:cNvSpPr txBox="1"/>
          <p:nvPr/>
        </p:nvSpPr>
        <p:spPr>
          <a:xfrm>
            <a:off x="4929539" y="6260419"/>
            <a:ext cx="895053" cy="409984"/>
          </a:xfrm>
          <a:prstGeom prst="rect">
            <a:avLst/>
          </a:prstGeom>
          <a:noFill/>
        </p:spPr>
        <p:txBody>
          <a:bodyPr wrap="none" rtlCol="0">
            <a:spAutoFit/>
          </a:bodyPr>
          <a:lstStyle/>
          <a:p>
            <a:r>
              <a:rPr lang="en-US" b="1" dirty="0" smtClean="0">
                <a:solidFill>
                  <a:srgbClr val="7030A0"/>
                </a:solidFill>
                <a:latin typeface="+mn-lt"/>
              </a:rPr>
              <a:t>Snow</a:t>
            </a:r>
            <a:endParaRPr lang="en-US" b="1" dirty="0">
              <a:solidFill>
                <a:srgbClr val="7030A0"/>
              </a:solidFill>
              <a:latin typeface="+mn-lt"/>
            </a:endParaRPr>
          </a:p>
        </p:txBody>
      </p:sp>
      <p:sp>
        <p:nvSpPr>
          <p:cNvPr id="40" name="TextBox 39"/>
          <p:cNvSpPr txBox="1"/>
          <p:nvPr/>
        </p:nvSpPr>
        <p:spPr>
          <a:xfrm>
            <a:off x="2613697" y="6371816"/>
            <a:ext cx="1348703" cy="409984"/>
          </a:xfrm>
          <a:prstGeom prst="rect">
            <a:avLst/>
          </a:prstGeom>
          <a:noFill/>
        </p:spPr>
        <p:txBody>
          <a:bodyPr wrap="none" rtlCol="0">
            <a:spAutoFit/>
          </a:bodyPr>
          <a:lstStyle/>
          <a:p>
            <a:r>
              <a:rPr lang="en-US" b="1" dirty="0" smtClean="0">
                <a:solidFill>
                  <a:schemeClr val="tx1">
                    <a:lumMod val="50000"/>
                    <a:lumOff val="50000"/>
                  </a:schemeClr>
                </a:solidFill>
                <a:latin typeface="+mn-lt"/>
              </a:rPr>
              <a:t>Sidewalk</a:t>
            </a:r>
            <a:endParaRPr lang="en-US" b="1" dirty="0">
              <a:solidFill>
                <a:schemeClr val="tx1">
                  <a:lumMod val="50000"/>
                  <a:lumOff val="50000"/>
                </a:schemeClr>
              </a:solidFill>
              <a:latin typeface="+mn-lt"/>
            </a:endParaRPr>
          </a:p>
        </p:txBody>
      </p:sp>
      <p:pic>
        <p:nvPicPr>
          <p:cNvPr id="4111" name="Picture 15" descr="D:\tempsp\35.jpg"/>
          <p:cNvPicPr>
            <a:picLocks noChangeAspect="1" noChangeArrowheads="1"/>
          </p:cNvPicPr>
          <p:nvPr/>
        </p:nvPicPr>
        <p:blipFill>
          <a:blip r:embed="rId23" cstate="print"/>
          <a:srcRect/>
          <a:stretch>
            <a:fillRect/>
          </a:stretch>
        </p:blipFill>
        <p:spPr bwMode="auto">
          <a:xfrm>
            <a:off x="4362536" y="5767366"/>
            <a:ext cx="1733464" cy="426595"/>
          </a:xfrm>
          <a:prstGeom prst="rect">
            <a:avLst/>
          </a:prstGeom>
          <a:noFill/>
        </p:spPr>
      </p:pic>
      <p:sp>
        <p:nvSpPr>
          <p:cNvPr id="30" name="Rectangle 29"/>
          <p:cNvSpPr/>
          <p:nvPr/>
        </p:nvSpPr>
        <p:spPr>
          <a:xfrm>
            <a:off x="838200" y="4648200"/>
            <a:ext cx="1112869" cy="411844"/>
          </a:xfrm>
          <a:prstGeom prst="rect">
            <a:avLst/>
          </a:prstGeom>
        </p:spPr>
        <p:txBody>
          <a:bodyPr wrap="none">
            <a:spAutoFit/>
          </a:bodyPr>
          <a:lstStyle/>
          <a:p>
            <a:pPr algn="ctr"/>
            <a:r>
              <a:rPr lang="en-US" dirty="0" smtClean="0">
                <a:solidFill>
                  <a:schemeClr val="tx1"/>
                </a:solidFill>
                <a:latin typeface="+mn-lt"/>
              </a:rPr>
              <a:t>Texture</a:t>
            </a:r>
            <a:endParaRPr lang="en-US" dirty="0">
              <a:solidFill>
                <a:schemeClr val="tx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2"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6022975" y="1252538"/>
            <a:ext cx="161717" cy="330540"/>
          </a:xfrm>
          <a:prstGeom prst="rect">
            <a:avLst/>
          </a:prstGeom>
          <a:noFill/>
          <a:ln w="19050">
            <a:noFill/>
            <a:miter lim="800000"/>
            <a:headEnd/>
            <a:tailEnd/>
          </a:ln>
          <a:effectLst/>
        </p:spPr>
        <p:txBody>
          <a:bodyPr wrap="square">
            <a:spAutoFit/>
          </a:bodyPr>
          <a:lstStyle/>
          <a:p>
            <a:endParaRPr lang="en-US" sz="1800" b="1" dirty="0">
              <a:solidFill>
                <a:srgbClr val="FFFF00"/>
              </a:solidFill>
              <a:latin typeface="+mn-lt"/>
            </a:endParaRPr>
          </a:p>
        </p:txBody>
      </p:sp>
      <p:sp>
        <p:nvSpPr>
          <p:cNvPr id="4" name="Content Placeholder 3"/>
          <p:cNvSpPr>
            <a:spLocks noGrp="1"/>
          </p:cNvSpPr>
          <p:nvPr>
            <p:ph sz="half" idx="4294967295"/>
          </p:nvPr>
        </p:nvSpPr>
        <p:spPr>
          <a:xfrm>
            <a:off x="0" y="228600"/>
            <a:ext cx="4341813" cy="533400"/>
          </a:xfrm>
        </p:spPr>
        <p:txBody>
          <a:bodyPr>
            <a:normAutofit lnSpcReduction="10000"/>
          </a:bodyPr>
          <a:lstStyle/>
          <a:p>
            <a:pPr algn="ctr">
              <a:buNone/>
            </a:pPr>
            <a:r>
              <a:rPr lang="en-US" sz="3200" dirty="0" smtClean="0"/>
              <a:t>Closed-universe datasets</a:t>
            </a:r>
            <a:endParaRPr lang="en-US" sz="3200" dirty="0"/>
          </a:p>
        </p:txBody>
      </p:sp>
      <p:sp>
        <p:nvSpPr>
          <p:cNvPr id="5" name="Content Placeholder 4"/>
          <p:cNvSpPr>
            <a:spLocks noGrp="1"/>
          </p:cNvSpPr>
          <p:nvPr>
            <p:ph sz="half" idx="4294967295"/>
          </p:nvPr>
        </p:nvSpPr>
        <p:spPr>
          <a:xfrm>
            <a:off x="4572000" y="152400"/>
            <a:ext cx="4341812" cy="533400"/>
          </a:xfrm>
        </p:spPr>
        <p:txBody>
          <a:bodyPr>
            <a:noAutofit/>
          </a:bodyPr>
          <a:lstStyle/>
          <a:p>
            <a:pPr algn="ctr">
              <a:buNone/>
            </a:pPr>
            <a:r>
              <a:rPr lang="en-US" sz="3200" dirty="0" smtClean="0">
                <a:solidFill>
                  <a:srgbClr val="0033CC"/>
                </a:solidFill>
              </a:rPr>
              <a:t>Open-universe datasets</a:t>
            </a:r>
            <a:endParaRPr lang="en-US" sz="3200" dirty="0">
              <a:solidFill>
                <a:srgbClr val="0033CC"/>
              </a:solidFill>
            </a:endParaRPr>
          </a:p>
        </p:txBody>
      </p:sp>
      <p:pic>
        <p:nvPicPr>
          <p:cNvPr id="1026" name="Picture 2"/>
          <p:cNvPicPr>
            <a:picLocks noChangeAspect="1" noChangeArrowheads="1"/>
          </p:cNvPicPr>
          <p:nvPr/>
        </p:nvPicPr>
        <p:blipFill>
          <a:blip r:embed="rId3" cstate="print">
            <a:grayscl/>
          </a:blip>
          <a:srcRect/>
          <a:stretch>
            <a:fillRect/>
          </a:stretch>
        </p:blipFill>
        <p:spPr bwMode="auto">
          <a:xfrm>
            <a:off x="533401" y="914400"/>
            <a:ext cx="3352800" cy="3010864"/>
          </a:xfrm>
          <a:prstGeom prst="rect">
            <a:avLst/>
          </a:prstGeom>
          <a:noFill/>
          <a:ln w="9525">
            <a:solidFill>
              <a:schemeClr val="tx1"/>
            </a:solidFill>
            <a:miter lim="800000"/>
            <a:headEnd/>
            <a:tailEnd/>
          </a:ln>
        </p:spPr>
      </p:pic>
      <p:pic>
        <p:nvPicPr>
          <p:cNvPr id="37" name="Picture 25" descr="movie8"/>
          <p:cNvPicPr>
            <a:picLocks noChangeAspect="1" noChangeArrowheads="1"/>
          </p:cNvPicPr>
          <p:nvPr/>
        </p:nvPicPr>
        <p:blipFill>
          <a:blip r:embed="rId4" cstate="print"/>
          <a:srcRect/>
          <a:stretch>
            <a:fillRect/>
          </a:stretch>
        </p:blipFill>
        <p:spPr bwMode="auto">
          <a:xfrm>
            <a:off x="7253683" y="2667000"/>
            <a:ext cx="1204517" cy="775408"/>
          </a:xfrm>
          <a:prstGeom prst="rect">
            <a:avLst/>
          </a:prstGeom>
          <a:noFill/>
        </p:spPr>
      </p:pic>
      <p:pic>
        <p:nvPicPr>
          <p:cNvPr id="9" name="Picture 30" descr="youtube_logo"/>
          <p:cNvPicPr>
            <a:picLocks noChangeAspect="1" noChangeArrowheads="1"/>
          </p:cNvPicPr>
          <p:nvPr/>
        </p:nvPicPr>
        <p:blipFill>
          <a:blip r:embed="rId5" cstate="print"/>
          <a:srcRect b="23377"/>
          <a:stretch>
            <a:fillRect/>
          </a:stretch>
        </p:blipFill>
        <p:spPr bwMode="auto">
          <a:xfrm>
            <a:off x="8303859" y="3733800"/>
            <a:ext cx="535341" cy="228600"/>
          </a:xfrm>
          <a:prstGeom prst="rect">
            <a:avLst/>
          </a:prstGeom>
          <a:noFill/>
        </p:spPr>
      </p:pic>
      <p:pic>
        <p:nvPicPr>
          <p:cNvPr id="5122" name="Picture 2"/>
          <p:cNvPicPr>
            <a:picLocks noChangeAspect="1" noChangeArrowheads="1"/>
          </p:cNvPicPr>
          <p:nvPr/>
        </p:nvPicPr>
        <p:blipFill>
          <a:blip r:embed="rId6" cstate="print"/>
          <a:srcRect/>
          <a:stretch>
            <a:fillRect/>
          </a:stretch>
        </p:blipFill>
        <p:spPr bwMode="auto">
          <a:xfrm>
            <a:off x="4343400" y="1905000"/>
            <a:ext cx="1133138" cy="803011"/>
          </a:xfrm>
          <a:prstGeom prst="rect">
            <a:avLst/>
          </a:prstGeom>
          <a:noFill/>
          <a:ln w="9525">
            <a:noFill/>
            <a:miter lim="800000"/>
            <a:headEnd/>
            <a:tailEnd/>
          </a:ln>
        </p:spPr>
      </p:pic>
      <p:pic>
        <p:nvPicPr>
          <p:cNvPr id="36" name="Picture 23" descr="sports3"/>
          <p:cNvPicPr>
            <a:picLocks noChangeAspect="1" noChangeArrowheads="1"/>
          </p:cNvPicPr>
          <p:nvPr/>
        </p:nvPicPr>
        <p:blipFill>
          <a:blip r:embed="rId7" cstate="print"/>
          <a:srcRect/>
          <a:stretch>
            <a:fillRect/>
          </a:stretch>
        </p:blipFill>
        <p:spPr bwMode="auto">
          <a:xfrm>
            <a:off x="6248400" y="2743200"/>
            <a:ext cx="936846" cy="936846"/>
          </a:xfrm>
          <a:prstGeom prst="rect">
            <a:avLst/>
          </a:prstGeom>
          <a:noFill/>
        </p:spPr>
      </p:pic>
      <p:pic>
        <p:nvPicPr>
          <p:cNvPr id="11" name="Picture 37" descr="google_logo"/>
          <p:cNvPicPr>
            <a:picLocks noChangeAspect="1" noChangeArrowheads="1"/>
          </p:cNvPicPr>
          <p:nvPr/>
        </p:nvPicPr>
        <p:blipFill>
          <a:blip r:embed="rId8" cstate="print"/>
          <a:srcRect/>
          <a:stretch>
            <a:fillRect/>
          </a:stretch>
        </p:blipFill>
        <p:spPr bwMode="auto">
          <a:xfrm>
            <a:off x="4648201" y="3733800"/>
            <a:ext cx="732021" cy="284675"/>
          </a:xfrm>
          <a:prstGeom prst="rect">
            <a:avLst/>
          </a:prstGeom>
          <a:noFill/>
        </p:spPr>
      </p:pic>
      <p:sp>
        <p:nvSpPr>
          <p:cNvPr id="40" name="Content Placeholder 3"/>
          <p:cNvSpPr txBox="1">
            <a:spLocks/>
          </p:cNvSpPr>
          <p:nvPr/>
        </p:nvSpPr>
        <p:spPr bwMode="auto">
          <a:xfrm>
            <a:off x="76200" y="4419600"/>
            <a:ext cx="4267200" cy="2209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a:lnSpc>
                <a:spcPct val="87000"/>
              </a:lnSpc>
              <a:spcBef>
                <a:spcPts val="600"/>
              </a:spcBef>
              <a:buClrTx/>
              <a:buFont typeface="Arial" pitchFamily="34" charset="0"/>
              <a:buChar char="•"/>
              <a:defRPr/>
            </a:pPr>
            <a:r>
              <a:rPr lang="en-US" kern="0" dirty="0" smtClean="0">
                <a:solidFill>
                  <a:schemeClr val="tx1"/>
                </a:solidFill>
                <a:latin typeface="+mn-lt"/>
              </a:rPr>
              <a:t>Small </a:t>
            </a:r>
            <a:r>
              <a:rPr lang="en-US" kern="0" dirty="0" smtClean="0">
                <a:solidFill>
                  <a:schemeClr val="tx1"/>
                </a:solidFill>
                <a:latin typeface="+mn-lt"/>
              </a:rPr>
              <a:t>amount of data</a:t>
            </a:r>
          </a:p>
          <a:p>
            <a:pPr marL="796925" lvl="1" indent="-339725">
              <a:lnSpc>
                <a:spcPct val="87000"/>
              </a:lnSpc>
              <a:spcBef>
                <a:spcPts val="600"/>
              </a:spcBef>
              <a:buClrTx/>
              <a:buFont typeface="Arial" pitchFamily="34" charset="0"/>
              <a:buChar char="•"/>
              <a:defRPr/>
            </a:pPr>
            <a:r>
              <a:rPr kumimoji="0" lang="en-US" b="0" u="none" strike="noStrike" kern="0" cap="none" spc="0" normalizeH="0" baseline="0" noProof="0" dirty="0" smtClean="0">
                <a:ln>
                  <a:noFill/>
                </a:ln>
                <a:solidFill>
                  <a:schemeClr val="tx1"/>
                </a:solidFill>
                <a:effectLst/>
                <a:uLnTx/>
                <a:uFillTx/>
                <a:latin typeface="+mn-lt"/>
                <a:ea typeface="+mn-ea"/>
                <a:cs typeface="+mn-cs"/>
              </a:rPr>
              <a:t>Static datasets</a:t>
            </a:r>
          </a:p>
          <a:p>
            <a:pPr marL="796925" lvl="1" indent="-339725">
              <a:lnSpc>
                <a:spcPct val="87000"/>
              </a:lnSpc>
              <a:spcBef>
                <a:spcPts val="600"/>
              </a:spcBef>
              <a:buClrTx/>
              <a:buFont typeface="Arial" pitchFamily="34" charset="0"/>
              <a:buChar char="•"/>
              <a:defRPr/>
            </a:pPr>
            <a:r>
              <a:rPr kumimoji="0" lang="en-US" b="0" u="none" strike="noStrike" kern="0" cap="none" spc="0" normalizeH="0" baseline="0" noProof="0" dirty="0" smtClean="0">
                <a:ln>
                  <a:noFill/>
                </a:ln>
                <a:solidFill>
                  <a:schemeClr val="tx1"/>
                </a:solidFill>
                <a:effectLst/>
                <a:uLnTx/>
                <a:uFillTx/>
                <a:latin typeface="+mn-lt"/>
                <a:ea typeface="+mn-ea"/>
                <a:cs typeface="+mn-cs"/>
              </a:rPr>
              <a:t>Limited</a:t>
            </a:r>
            <a:r>
              <a:rPr kumimoji="0" lang="en-US" b="0" u="none" strike="noStrike" kern="0" cap="none" spc="0" normalizeH="0" noProof="0" dirty="0" smtClean="0">
                <a:ln>
                  <a:noFill/>
                </a:ln>
                <a:solidFill>
                  <a:schemeClr val="tx1"/>
                </a:solidFill>
                <a:effectLst/>
                <a:uLnTx/>
                <a:uFillTx/>
                <a:latin typeface="+mn-lt"/>
                <a:ea typeface="+mn-ea"/>
                <a:cs typeface="+mn-cs"/>
              </a:rPr>
              <a:t> variation</a:t>
            </a:r>
          </a:p>
          <a:p>
            <a:pPr marL="796925" lvl="1" indent="-339725">
              <a:lnSpc>
                <a:spcPct val="87000"/>
              </a:lnSpc>
              <a:spcBef>
                <a:spcPts val="600"/>
              </a:spcBef>
              <a:buClrTx/>
              <a:buFont typeface="Arial" pitchFamily="34" charset="0"/>
              <a:buChar char="•"/>
              <a:defRPr/>
            </a:pPr>
            <a:r>
              <a:rPr lang="en-US" kern="0" dirty="0" smtClean="0">
                <a:solidFill>
                  <a:schemeClr val="tx1"/>
                </a:solidFill>
                <a:latin typeface="+mn-lt"/>
              </a:rPr>
              <a:t>Full annotation</a:t>
            </a:r>
          </a:p>
        </p:txBody>
      </p:sp>
      <p:sp>
        <p:nvSpPr>
          <p:cNvPr id="42" name="Content Placeholder 3"/>
          <p:cNvSpPr txBox="1">
            <a:spLocks/>
          </p:cNvSpPr>
          <p:nvPr/>
        </p:nvSpPr>
        <p:spPr bwMode="auto">
          <a:xfrm>
            <a:off x="4572000" y="4419600"/>
            <a:ext cx="4267200" cy="22860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a:lnSpc>
                <a:spcPct val="87000"/>
              </a:lnSpc>
              <a:spcBef>
                <a:spcPts val="600"/>
              </a:spcBef>
              <a:buClrTx/>
              <a:buFont typeface="Arial" pitchFamily="34" charset="0"/>
              <a:buChar char="•"/>
              <a:defRPr/>
            </a:pPr>
            <a:r>
              <a:rPr lang="en-US" kern="0" dirty="0" smtClean="0">
                <a:solidFill>
                  <a:srgbClr val="0033CC"/>
                </a:solidFill>
                <a:latin typeface="+mn-lt"/>
              </a:rPr>
              <a:t>Large </a:t>
            </a:r>
            <a:r>
              <a:rPr lang="en-US" kern="0" dirty="0" smtClean="0">
                <a:solidFill>
                  <a:srgbClr val="0033CC"/>
                </a:solidFill>
                <a:latin typeface="+mn-lt"/>
              </a:rPr>
              <a:t>amount of data</a:t>
            </a:r>
          </a:p>
          <a:p>
            <a:pPr marL="796925" lvl="1" indent="-339725">
              <a:lnSpc>
                <a:spcPct val="87000"/>
              </a:lnSpc>
              <a:spcBef>
                <a:spcPts val="600"/>
              </a:spcBef>
              <a:buClrTx/>
              <a:buFont typeface="Arial" pitchFamily="34" charset="0"/>
              <a:buChar char="•"/>
              <a:defRPr/>
            </a:pPr>
            <a:r>
              <a:rPr lang="en-US" kern="0" noProof="0" dirty="0" smtClean="0">
                <a:solidFill>
                  <a:srgbClr val="0033CC"/>
                </a:solidFill>
                <a:latin typeface="+mn-lt"/>
              </a:rPr>
              <a:t>Evolving datasets</a:t>
            </a:r>
            <a:endParaRPr kumimoji="0" lang="en-US" b="0" u="none" strike="noStrike" kern="0" cap="none" spc="0" normalizeH="0" baseline="0" noProof="0" dirty="0" smtClean="0">
              <a:ln>
                <a:noFill/>
              </a:ln>
              <a:solidFill>
                <a:srgbClr val="0033CC"/>
              </a:solidFill>
              <a:effectLst/>
              <a:uLnTx/>
              <a:uFillTx/>
              <a:latin typeface="+mn-lt"/>
              <a:ea typeface="+mn-ea"/>
              <a:cs typeface="+mn-cs"/>
            </a:endParaRPr>
          </a:p>
          <a:p>
            <a:pPr marL="796925" lvl="1" indent="-339725">
              <a:lnSpc>
                <a:spcPct val="87000"/>
              </a:lnSpc>
              <a:spcBef>
                <a:spcPts val="600"/>
              </a:spcBef>
              <a:buClrTx/>
              <a:buFont typeface="Arial" pitchFamily="34" charset="0"/>
              <a:buChar char="•"/>
              <a:defRPr/>
            </a:pPr>
            <a:r>
              <a:rPr kumimoji="0" lang="en-US" b="0" u="none" strike="noStrike" kern="0" cap="none" spc="0" normalizeH="0" baseline="0" noProof="0" dirty="0" smtClean="0">
                <a:ln>
                  <a:noFill/>
                </a:ln>
                <a:solidFill>
                  <a:srgbClr val="0033CC"/>
                </a:solidFill>
                <a:effectLst/>
                <a:uLnTx/>
                <a:uFillTx/>
                <a:latin typeface="+mn-lt"/>
                <a:ea typeface="+mn-ea"/>
                <a:cs typeface="+mn-cs"/>
              </a:rPr>
              <a:t>Wide</a:t>
            </a:r>
            <a:r>
              <a:rPr kumimoji="0" lang="en-US" b="0" u="none" strike="noStrike" kern="0" cap="none" spc="0" normalizeH="0" noProof="0" dirty="0" smtClean="0">
                <a:ln>
                  <a:noFill/>
                </a:ln>
                <a:solidFill>
                  <a:srgbClr val="0033CC"/>
                </a:solidFill>
                <a:effectLst/>
                <a:uLnTx/>
                <a:uFillTx/>
                <a:latin typeface="+mn-lt"/>
                <a:ea typeface="+mn-ea"/>
                <a:cs typeface="+mn-cs"/>
              </a:rPr>
              <a:t> variation</a:t>
            </a:r>
          </a:p>
          <a:p>
            <a:pPr marL="796925" lvl="1" indent="-339725">
              <a:lnSpc>
                <a:spcPct val="87000"/>
              </a:lnSpc>
              <a:spcBef>
                <a:spcPts val="600"/>
              </a:spcBef>
              <a:buClrTx/>
              <a:buFont typeface="Arial" pitchFamily="34" charset="0"/>
              <a:buChar char="•"/>
              <a:defRPr/>
            </a:pPr>
            <a:r>
              <a:rPr lang="en-US" kern="0" baseline="0" dirty="0" smtClean="0">
                <a:solidFill>
                  <a:srgbClr val="0033CC"/>
                </a:solidFill>
                <a:latin typeface="+mn-lt"/>
              </a:rPr>
              <a:t>Incomplete</a:t>
            </a:r>
            <a:r>
              <a:rPr lang="en-US" kern="0" dirty="0" smtClean="0">
                <a:solidFill>
                  <a:srgbClr val="0033CC"/>
                </a:solidFill>
                <a:latin typeface="+mn-lt"/>
              </a:rPr>
              <a:t> annotation</a:t>
            </a:r>
          </a:p>
        </p:txBody>
      </p:sp>
      <p:pic>
        <p:nvPicPr>
          <p:cNvPr id="10" name="Picture 36" descr="flickr_logo"/>
          <p:cNvPicPr>
            <a:picLocks noChangeAspect="1" noChangeArrowheads="1"/>
          </p:cNvPicPr>
          <p:nvPr/>
        </p:nvPicPr>
        <p:blipFill>
          <a:blip r:embed="rId9" cstate="print"/>
          <a:srcRect/>
          <a:stretch>
            <a:fillRect/>
          </a:stretch>
        </p:blipFill>
        <p:spPr bwMode="auto">
          <a:xfrm>
            <a:off x="6400800" y="3733800"/>
            <a:ext cx="772341" cy="279795"/>
          </a:xfrm>
          <a:prstGeom prst="rect">
            <a:avLst/>
          </a:prstGeom>
          <a:noFill/>
        </p:spPr>
      </p:pic>
      <p:pic>
        <p:nvPicPr>
          <p:cNvPr id="29697" name="Picture 1"/>
          <p:cNvPicPr>
            <a:picLocks noChangeAspect="1" noChangeArrowheads="1"/>
          </p:cNvPicPr>
          <p:nvPr/>
        </p:nvPicPr>
        <p:blipFill>
          <a:blip r:embed="rId10" cstate="print"/>
          <a:srcRect/>
          <a:stretch>
            <a:fillRect/>
          </a:stretch>
        </p:blipFill>
        <p:spPr bwMode="auto">
          <a:xfrm>
            <a:off x="5562600" y="3810000"/>
            <a:ext cx="660581" cy="267670"/>
          </a:xfrm>
          <a:prstGeom prst="rect">
            <a:avLst/>
          </a:prstGeom>
          <a:noFill/>
          <a:ln w="9525">
            <a:noFill/>
            <a:miter lim="800000"/>
            <a:headEnd/>
            <a:tailEnd/>
          </a:ln>
        </p:spPr>
      </p:pic>
      <p:pic>
        <p:nvPicPr>
          <p:cNvPr id="29698" name="Picture 2"/>
          <p:cNvPicPr>
            <a:picLocks noChangeAspect="1" noChangeArrowheads="1"/>
          </p:cNvPicPr>
          <p:nvPr/>
        </p:nvPicPr>
        <p:blipFill>
          <a:blip r:embed="rId11" cstate="print"/>
          <a:srcRect/>
          <a:stretch>
            <a:fillRect/>
          </a:stretch>
        </p:blipFill>
        <p:spPr bwMode="auto">
          <a:xfrm>
            <a:off x="6096000" y="728853"/>
            <a:ext cx="1204517" cy="907403"/>
          </a:xfrm>
          <a:prstGeom prst="rect">
            <a:avLst/>
          </a:prstGeom>
          <a:noFill/>
          <a:ln w="9525">
            <a:noFill/>
            <a:miter lim="800000"/>
            <a:headEnd/>
            <a:tailEnd/>
          </a:ln>
        </p:spPr>
      </p:pic>
      <p:pic>
        <p:nvPicPr>
          <p:cNvPr id="29700" name="Picture 4"/>
          <p:cNvPicPr>
            <a:picLocks noChangeAspect="1" noChangeArrowheads="1"/>
          </p:cNvPicPr>
          <p:nvPr/>
        </p:nvPicPr>
        <p:blipFill>
          <a:blip r:embed="rId12" cstate="print"/>
          <a:srcRect/>
          <a:stretch>
            <a:fillRect/>
          </a:stretch>
        </p:blipFill>
        <p:spPr bwMode="auto">
          <a:xfrm>
            <a:off x="7786166" y="685800"/>
            <a:ext cx="1129234" cy="744458"/>
          </a:xfrm>
          <a:prstGeom prst="rect">
            <a:avLst/>
          </a:prstGeom>
          <a:noFill/>
          <a:ln w="9525">
            <a:noFill/>
            <a:miter lim="800000"/>
            <a:headEnd/>
            <a:tailEnd/>
          </a:ln>
        </p:spPr>
      </p:pic>
      <p:pic>
        <p:nvPicPr>
          <p:cNvPr id="29702" name="Picture 6"/>
          <p:cNvPicPr>
            <a:picLocks noChangeAspect="1" noChangeArrowheads="1"/>
          </p:cNvPicPr>
          <p:nvPr/>
        </p:nvPicPr>
        <p:blipFill>
          <a:blip r:embed="rId13" cstate="print"/>
          <a:srcRect/>
          <a:stretch>
            <a:fillRect/>
          </a:stretch>
        </p:blipFill>
        <p:spPr bwMode="auto">
          <a:xfrm>
            <a:off x="4765094" y="2837859"/>
            <a:ext cx="1254706" cy="819741"/>
          </a:xfrm>
          <a:prstGeom prst="rect">
            <a:avLst/>
          </a:prstGeom>
          <a:noFill/>
          <a:ln w="9525">
            <a:noFill/>
            <a:miter lim="800000"/>
            <a:headEnd/>
            <a:tailEnd/>
          </a:ln>
        </p:spPr>
      </p:pic>
      <p:pic>
        <p:nvPicPr>
          <p:cNvPr id="29699" name="Picture 3"/>
          <p:cNvPicPr>
            <a:picLocks noChangeAspect="1" noChangeArrowheads="1"/>
          </p:cNvPicPr>
          <p:nvPr/>
        </p:nvPicPr>
        <p:blipFill>
          <a:blip r:embed="rId14" cstate="print"/>
          <a:srcRect/>
          <a:stretch>
            <a:fillRect/>
          </a:stretch>
        </p:blipFill>
        <p:spPr bwMode="auto">
          <a:xfrm>
            <a:off x="7819624" y="1905000"/>
            <a:ext cx="1095776" cy="819741"/>
          </a:xfrm>
          <a:prstGeom prst="rect">
            <a:avLst/>
          </a:prstGeom>
          <a:noFill/>
          <a:ln w="9525">
            <a:noFill/>
            <a:miter lim="800000"/>
            <a:headEnd/>
            <a:tailEnd/>
          </a:ln>
        </p:spPr>
      </p:pic>
      <p:pic>
        <p:nvPicPr>
          <p:cNvPr id="73729" name="Picture 1"/>
          <p:cNvPicPr>
            <a:picLocks noChangeAspect="1" noChangeArrowheads="1"/>
          </p:cNvPicPr>
          <p:nvPr/>
        </p:nvPicPr>
        <p:blipFill>
          <a:blip r:embed="rId15" cstate="print"/>
          <a:srcRect/>
          <a:stretch>
            <a:fillRect/>
          </a:stretch>
        </p:blipFill>
        <p:spPr bwMode="auto">
          <a:xfrm>
            <a:off x="7239001" y="3733800"/>
            <a:ext cx="990600" cy="397359"/>
          </a:xfrm>
          <a:prstGeom prst="rect">
            <a:avLst/>
          </a:prstGeom>
          <a:noFill/>
          <a:ln w="9525">
            <a:noFill/>
            <a:miter lim="800000"/>
            <a:headEnd/>
            <a:tailEnd/>
          </a:ln>
        </p:spPr>
      </p:pic>
      <p:pic>
        <p:nvPicPr>
          <p:cNvPr id="29705" name="Picture 9"/>
          <p:cNvPicPr>
            <a:picLocks noChangeAspect="1" noChangeArrowheads="1"/>
          </p:cNvPicPr>
          <p:nvPr/>
        </p:nvPicPr>
        <p:blipFill>
          <a:blip r:embed="rId16" cstate="print"/>
          <a:srcRect/>
          <a:stretch>
            <a:fillRect/>
          </a:stretch>
        </p:blipFill>
        <p:spPr bwMode="auto">
          <a:xfrm>
            <a:off x="6534850" y="1524000"/>
            <a:ext cx="1161350" cy="1002632"/>
          </a:xfrm>
          <a:prstGeom prst="rect">
            <a:avLst/>
          </a:prstGeom>
          <a:noFill/>
          <a:ln w="9525">
            <a:noFill/>
            <a:miter lim="800000"/>
            <a:headEnd/>
            <a:tailEnd/>
          </a:ln>
        </p:spPr>
      </p:pic>
      <p:pic>
        <p:nvPicPr>
          <p:cNvPr id="23" name="Picture 14"/>
          <p:cNvPicPr>
            <a:picLocks noChangeAspect="1" noChangeArrowheads="1"/>
          </p:cNvPicPr>
          <p:nvPr/>
        </p:nvPicPr>
        <p:blipFill>
          <a:blip r:embed="rId17" cstate="print"/>
          <a:srcRect/>
          <a:stretch>
            <a:fillRect/>
          </a:stretch>
        </p:blipFill>
        <p:spPr bwMode="auto">
          <a:xfrm>
            <a:off x="4648200" y="762000"/>
            <a:ext cx="1219200" cy="914400"/>
          </a:xfrm>
          <a:prstGeom prst="rect">
            <a:avLst/>
          </a:prstGeom>
          <a:noFill/>
          <a:ln w="3175" cap="flat" cmpd="sng">
            <a:noFill/>
            <a:prstDash val="solid"/>
            <a:miter lim="800000"/>
            <a:headEnd/>
            <a:tailEnd/>
          </a:ln>
        </p:spPr>
      </p:pic>
      <p:pic>
        <p:nvPicPr>
          <p:cNvPr id="145413" name="Picture 5"/>
          <p:cNvPicPr>
            <a:picLocks noChangeAspect="1" noChangeArrowheads="1"/>
          </p:cNvPicPr>
          <p:nvPr/>
        </p:nvPicPr>
        <p:blipFill>
          <a:blip r:embed="rId18" cstate="print"/>
          <a:srcRect/>
          <a:stretch>
            <a:fillRect/>
          </a:stretch>
        </p:blipFill>
        <p:spPr bwMode="auto">
          <a:xfrm>
            <a:off x="5562600" y="1786731"/>
            <a:ext cx="838200" cy="1108869"/>
          </a:xfrm>
          <a:prstGeom prst="rect">
            <a:avLst/>
          </a:prstGeom>
          <a:noFill/>
          <a:ln w="9525">
            <a:noFill/>
            <a:miter lim="800000"/>
            <a:headEnd/>
            <a:tailEnd/>
          </a:ln>
        </p:spPr>
      </p:pic>
    </p:spTree>
    <p:extLst>
      <p:ext uri="{BB962C8B-B14F-4D97-AF65-F5344CB8AC3E}">
        <p14:creationId xmlns:p14="http://schemas.microsoft.com/office/powerpoint/2010/main" val="1826446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6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6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7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7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7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6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7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5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build="p"/>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D:\tempsp\36.jpg"/>
          <p:cNvPicPr>
            <a:picLocks noChangeAspect="1" noChangeArrowheads="1"/>
          </p:cNvPicPr>
          <p:nvPr/>
        </p:nvPicPr>
        <p:blipFill>
          <a:blip r:embed="rId3" cstate="print"/>
          <a:srcRect/>
          <a:stretch>
            <a:fillRect/>
          </a:stretch>
        </p:blipFill>
        <p:spPr bwMode="auto">
          <a:xfrm>
            <a:off x="7240104" y="2140778"/>
            <a:ext cx="1751496" cy="488122"/>
          </a:xfrm>
          <a:prstGeom prst="rect">
            <a:avLst/>
          </a:prstGeom>
          <a:noFill/>
        </p:spPr>
      </p:pic>
      <p:pic>
        <p:nvPicPr>
          <p:cNvPr id="6147" name="Picture 3" descr="D:\tempsp\34.jpg"/>
          <p:cNvPicPr>
            <a:picLocks noChangeAspect="1" noChangeArrowheads="1"/>
          </p:cNvPicPr>
          <p:nvPr/>
        </p:nvPicPr>
        <p:blipFill>
          <a:blip r:embed="rId4" cstate="print"/>
          <a:srcRect/>
          <a:stretch>
            <a:fillRect/>
          </a:stretch>
        </p:blipFill>
        <p:spPr bwMode="auto">
          <a:xfrm>
            <a:off x="3162300" y="4743450"/>
            <a:ext cx="1390650" cy="1962150"/>
          </a:xfrm>
          <a:prstGeom prst="rect">
            <a:avLst/>
          </a:prstGeom>
          <a:noFill/>
        </p:spPr>
      </p:pic>
      <p:pic>
        <p:nvPicPr>
          <p:cNvPr id="6151" name="Picture 7" descr="D:\tempsp\38.jpg"/>
          <p:cNvPicPr>
            <a:picLocks noChangeAspect="1" noChangeArrowheads="1"/>
          </p:cNvPicPr>
          <p:nvPr/>
        </p:nvPicPr>
        <p:blipFill>
          <a:blip r:embed="rId5" cstate="print"/>
          <a:srcRect/>
          <a:stretch>
            <a:fillRect/>
          </a:stretch>
        </p:blipFill>
        <p:spPr bwMode="auto">
          <a:xfrm>
            <a:off x="5448300" y="4267200"/>
            <a:ext cx="1981200" cy="19431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pic>
        <p:nvPicPr>
          <p:cNvPr id="15362" name="Picture 2"/>
          <p:cNvPicPr>
            <a:picLocks noChangeAspect="1" noChangeArrowheads="1"/>
          </p:cNvPicPr>
          <p:nvPr/>
        </p:nvPicPr>
        <p:blipFill>
          <a:blip r:embed="rId6"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24578" name="Picture 2" descr="D:\tempsp\13.jpg"/>
          <p:cNvPicPr>
            <a:picLocks noChangeAspect="1" noChangeArrowheads="1"/>
          </p:cNvPicPr>
          <p:nvPr/>
        </p:nvPicPr>
        <p:blipFill>
          <a:blip r:embed="rId7" cstate="print"/>
          <a:srcRect/>
          <a:stretch>
            <a:fillRect/>
          </a:stretch>
        </p:blipFill>
        <p:spPr bwMode="auto">
          <a:xfrm>
            <a:off x="8165548" y="1708426"/>
            <a:ext cx="445052" cy="272774"/>
          </a:xfrm>
          <a:prstGeom prst="rect">
            <a:avLst/>
          </a:prstGeom>
          <a:noFill/>
        </p:spPr>
      </p:pic>
      <p:pic>
        <p:nvPicPr>
          <p:cNvPr id="24579" name="Picture 3" descr="D:\tempsp\14.jpg"/>
          <p:cNvPicPr>
            <a:picLocks noChangeAspect="1" noChangeArrowheads="1"/>
          </p:cNvPicPr>
          <p:nvPr/>
        </p:nvPicPr>
        <p:blipFill>
          <a:blip r:embed="rId8" cstate="print"/>
          <a:srcRect/>
          <a:stretch>
            <a:fillRect/>
          </a:stretch>
        </p:blipFill>
        <p:spPr bwMode="auto">
          <a:xfrm>
            <a:off x="6248400" y="1599096"/>
            <a:ext cx="287130" cy="229704"/>
          </a:xfrm>
          <a:prstGeom prst="rect">
            <a:avLst/>
          </a:prstGeom>
          <a:noFill/>
        </p:spPr>
      </p:pic>
      <p:pic>
        <p:nvPicPr>
          <p:cNvPr id="24580" name="Picture 4" descr="D:\tempsp\15.jpg"/>
          <p:cNvPicPr>
            <a:picLocks noChangeAspect="1" noChangeArrowheads="1"/>
          </p:cNvPicPr>
          <p:nvPr/>
        </p:nvPicPr>
        <p:blipFill>
          <a:blip r:embed="rId9" cstate="print"/>
          <a:srcRect/>
          <a:stretch>
            <a:fillRect/>
          </a:stretch>
        </p:blipFill>
        <p:spPr bwMode="auto">
          <a:xfrm>
            <a:off x="4270512" y="1863035"/>
            <a:ext cx="2282687" cy="803965"/>
          </a:xfrm>
          <a:prstGeom prst="rect">
            <a:avLst/>
          </a:prstGeom>
          <a:noFill/>
        </p:spPr>
      </p:pic>
      <p:pic>
        <p:nvPicPr>
          <p:cNvPr id="24581" name="Picture 5" descr="D:\tempsp\16.jpg"/>
          <p:cNvPicPr>
            <a:picLocks noChangeAspect="1" noChangeArrowheads="1"/>
          </p:cNvPicPr>
          <p:nvPr/>
        </p:nvPicPr>
        <p:blipFill>
          <a:blip r:embed="rId10" cstate="print"/>
          <a:srcRect/>
          <a:stretch>
            <a:fillRect/>
          </a:stretch>
        </p:blipFill>
        <p:spPr bwMode="auto">
          <a:xfrm>
            <a:off x="6680200" y="2075070"/>
            <a:ext cx="1320800" cy="287130"/>
          </a:xfrm>
          <a:prstGeom prst="rect">
            <a:avLst/>
          </a:prstGeom>
          <a:noFill/>
        </p:spPr>
      </p:pic>
      <p:pic>
        <p:nvPicPr>
          <p:cNvPr id="24582" name="Picture 6" descr="D:\tempsp\17.jpg"/>
          <p:cNvPicPr>
            <a:picLocks noChangeAspect="1" noChangeArrowheads="1"/>
          </p:cNvPicPr>
          <p:nvPr/>
        </p:nvPicPr>
        <p:blipFill>
          <a:blip r:embed="rId11" cstate="print"/>
          <a:srcRect/>
          <a:stretch>
            <a:fillRect/>
          </a:stretch>
        </p:blipFill>
        <p:spPr bwMode="auto">
          <a:xfrm>
            <a:off x="7589906" y="3786808"/>
            <a:ext cx="1306443" cy="861391"/>
          </a:xfrm>
          <a:prstGeom prst="rect">
            <a:avLst/>
          </a:prstGeom>
          <a:noFill/>
        </p:spPr>
      </p:pic>
      <p:pic>
        <p:nvPicPr>
          <p:cNvPr id="24583" name="Picture 7" descr="D:\tempsp\18.jpg"/>
          <p:cNvPicPr>
            <a:picLocks noChangeAspect="1" noChangeArrowheads="1"/>
          </p:cNvPicPr>
          <p:nvPr/>
        </p:nvPicPr>
        <p:blipFill>
          <a:blip r:embed="rId12" cstate="print"/>
          <a:srcRect/>
          <a:stretch>
            <a:fillRect/>
          </a:stretch>
        </p:blipFill>
        <p:spPr bwMode="auto">
          <a:xfrm>
            <a:off x="4076700" y="5257800"/>
            <a:ext cx="361950" cy="171450"/>
          </a:xfrm>
          <a:prstGeom prst="rect">
            <a:avLst/>
          </a:prstGeom>
          <a:noFill/>
        </p:spPr>
      </p:pic>
      <p:pic>
        <p:nvPicPr>
          <p:cNvPr id="24584" name="Picture 8" descr="D:\tempsp\19.jpg"/>
          <p:cNvPicPr>
            <a:picLocks noChangeAspect="1" noChangeArrowheads="1"/>
          </p:cNvPicPr>
          <p:nvPr/>
        </p:nvPicPr>
        <p:blipFill>
          <a:blip r:embed="rId13" cstate="print"/>
          <a:srcRect/>
          <a:stretch>
            <a:fillRect/>
          </a:stretch>
        </p:blipFill>
        <p:spPr bwMode="auto">
          <a:xfrm>
            <a:off x="5829300" y="5562600"/>
            <a:ext cx="495300" cy="552450"/>
          </a:xfrm>
          <a:prstGeom prst="rect">
            <a:avLst/>
          </a:prstGeom>
          <a:noFill/>
        </p:spPr>
      </p:pic>
      <p:pic>
        <p:nvPicPr>
          <p:cNvPr id="24585" name="Picture 9" descr="D:\tempsp\20.jpg"/>
          <p:cNvPicPr>
            <a:picLocks noChangeAspect="1" noChangeArrowheads="1"/>
          </p:cNvPicPr>
          <p:nvPr/>
        </p:nvPicPr>
        <p:blipFill>
          <a:blip r:embed="rId14" cstate="print"/>
          <a:srcRect/>
          <a:stretch>
            <a:fillRect/>
          </a:stretch>
        </p:blipFill>
        <p:spPr bwMode="auto">
          <a:xfrm>
            <a:off x="5143500" y="4724400"/>
            <a:ext cx="514350" cy="1352550"/>
          </a:xfrm>
          <a:prstGeom prst="rect">
            <a:avLst/>
          </a:prstGeom>
          <a:noFill/>
        </p:spPr>
      </p:pic>
      <p:pic>
        <p:nvPicPr>
          <p:cNvPr id="24586" name="Picture 10" descr="D:\tempsp\21.jpg"/>
          <p:cNvPicPr>
            <a:picLocks noChangeAspect="1" noChangeArrowheads="1"/>
          </p:cNvPicPr>
          <p:nvPr/>
        </p:nvPicPr>
        <p:blipFill>
          <a:blip r:embed="rId15" cstate="print"/>
          <a:srcRect/>
          <a:stretch>
            <a:fillRect/>
          </a:stretch>
        </p:blipFill>
        <p:spPr bwMode="auto">
          <a:xfrm>
            <a:off x="6822660" y="1622287"/>
            <a:ext cx="416339" cy="358913"/>
          </a:xfrm>
          <a:prstGeom prst="rect">
            <a:avLst/>
          </a:prstGeom>
          <a:noFill/>
        </p:spPr>
      </p:pic>
      <p:pic>
        <p:nvPicPr>
          <p:cNvPr id="24587" name="Picture 11" descr="D:\tempsp\22.jpg"/>
          <p:cNvPicPr>
            <a:picLocks noChangeAspect="1" noChangeArrowheads="1"/>
          </p:cNvPicPr>
          <p:nvPr/>
        </p:nvPicPr>
        <p:blipFill>
          <a:blip r:embed="rId16" cstate="print"/>
          <a:srcRect/>
          <a:stretch>
            <a:fillRect/>
          </a:stretch>
        </p:blipFill>
        <p:spPr bwMode="auto">
          <a:xfrm>
            <a:off x="4076700" y="4724400"/>
            <a:ext cx="190500" cy="419100"/>
          </a:xfrm>
          <a:prstGeom prst="rect">
            <a:avLst/>
          </a:prstGeom>
          <a:noFill/>
        </p:spPr>
      </p:pic>
      <p:sp>
        <p:nvSpPr>
          <p:cNvPr id="29" name="TextBox 28"/>
          <p:cNvSpPr txBox="1"/>
          <p:nvPr/>
        </p:nvSpPr>
        <p:spPr>
          <a:xfrm>
            <a:off x="7162800" y="5105400"/>
            <a:ext cx="1242648" cy="409984"/>
          </a:xfrm>
          <a:prstGeom prst="rect">
            <a:avLst/>
          </a:prstGeom>
          <a:noFill/>
        </p:spPr>
        <p:txBody>
          <a:bodyPr wrap="none" rtlCol="0">
            <a:spAutoFit/>
          </a:bodyPr>
          <a:lstStyle/>
          <a:p>
            <a:r>
              <a:rPr lang="en-US" b="1" dirty="0" smtClean="0">
                <a:solidFill>
                  <a:srgbClr val="C00000"/>
                </a:solidFill>
                <a:latin typeface="+mn-lt"/>
              </a:rPr>
              <a:t>Building</a:t>
            </a:r>
            <a:endParaRPr lang="en-US" b="1" dirty="0">
              <a:solidFill>
                <a:srgbClr val="C00000"/>
              </a:solidFill>
              <a:latin typeface="+mn-lt"/>
            </a:endParaRPr>
          </a:p>
        </p:txBody>
      </p:sp>
      <p:sp>
        <p:nvSpPr>
          <p:cNvPr id="31" name="TextBox 30"/>
          <p:cNvSpPr txBox="1"/>
          <p:nvPr/>
        </p:nvSpPr>
        <p:spPr>
          <a:xfrm>
            <a:off x="5562600" y="3733800"/>
            <a:ext cx="1501314" cy="409984"/>
          </a:xfrm>
          <a:prstGeom prst="rect">
            <a:avLst/>
          </a:prstGeom>
          <a:noFill/>
        </p:spPr>
        <p:txBody>
          <a:bodyPr wrap="square" rtlCol="0">
            <a:spAutoFit/>
          </a:bodyPr>
          <a:lstStyle/>
          <a:p>
            <a:r>
              <a:rPr lang="en-US" b="1" dirty="0" smtClean="0">
                <a:solidFill>
                  <a:schemeClr val="tx1">
                    <a:lumMod val="50000"/>
                    <a:lumOff val="50000"/>
                  </a:schemeClr>
                </a:solidFill>
                <a:latin typeface="+mn-lt"/>
              </a:rPr>
              <a:t>Sidewalk</a:t>
            </a:r>
          </a:p>
        </p:txBody>
      </p:sp>
      <p:sp>
        <p:nvSpPr>
          <p:cNvPr id="32" name="TextBox 31"/>
          <p:cNvSpPr txBox="1"/>
          <p:nvPr/>
        </p:nvSpPr>
        <p:spPr>
          <a:xfrm>
            <a:off x="3733800" y="1952216"/>
            <a:ext cx="1432851" cy="409984"/>
          </a:xfrm>
          <a:prstGeom prst="rect">
            <a:avLst/>
          </a:prstGeom>
          <a:noFill/>
        </p:spPr>
        <p:txBody>
          <a:bodyPr wrap="square" rtlCol="0">
            <a:spAutoFit/>
          </a:bodyPr>
          <a:lstStyle/>
          <a:p>
            <a:r>
              <a:rPr lang="en-US" b="1" dirty="0" smtClean="0">
                <a:solidFill>
                  <a:schemeClr val="tx1"/>
                </a:solidFill>
                <a:latin typeface="+mn-lt"/>
              </a:rPr>
              <a:t>Road</a:t>
            </a:r>
            <a:endParaRPr lang="en-US" b="1" dirty="0">
              <a:solidFill>
                <a:schemeClr val="tx1"/>
              </a:solidFill>
              <a:latin typeface="+mn-lt"/>
            </a:endParaRPr>
          </a:p>
        </p:txBody>
      </p:sp>
      <p:pic>
        <p:nvPicPr>
          <p:cNvPr id="6146" name="Picture 2" descr="D:\tempsp\33.jpg"/>
          <p:cNvPicPr>
            <a:picLocks noChangeAspect="1" noChangeArrowheads="1"/>
          </p:cNvPicPr>
          <p:nvPr/>
        </p:nvPicPr>
        <p:blipFill>
          <a:blip r:embed="rId17" cstate="print"/>
          <a:srcRect/>
          <a:stretch>
            <a:fillRect/>
          </a:stretch>
        </p:blipFill>
        <p:spPr bwMode="auto">
          <a:xfrm>
            <a:off x="5240130" y="3409122"/>
            <a:ext cx="3675270" cy="172278"/>
          </a:xfrm>
          <a:prstGeom prst="rect">
            <a:avLst/>
          </a:prstGeom>
          <a:noFill/>
        </p:spPr>
      </p:pic>
      <p:pic>
        <p:nvPicPr>
          <p:cNvPr id="6148" name="Picture 4" descr="D:\tempsp\35.jpg"/>
          <p:cNvPicPr>
            <a:picLocks noChangeAspect="1" noChangeArrowheads="1"/>
          </p:cNvPicPr>
          <p:nvPr/>
        </p:nvPicPr>
        <p:blipFill>
          <a:blip r:embed="rId18" cstate="print"/>
          <a:srcRect/>
          <a:stretch>
            <a:fillRect/>
          </a:stretch>
        </p:blipFill>
        <p:spPr bwMode="auto">
          <a:xfrm>
            <a:off x="6172200" y="2502452"/>
            <a:ext cx="990600" cy="545548"/>
          </a:xfrm>
          <a:prstGeom prst="rect">
            <a:avLst/>
          </a:prstGeom>
          <a:noFill/>
        </p:spPr>
      </p:pic>
      <p:pic>
        <p:nvPicPr>
          <p:cNvPr id="6150" name="Picture 6" descr="D:\tempsp\37.jpg"/>
          <p:cNvPicPr>
            <a:picLocks noChangeAspect="1" noChangeArrowheads="1"/>
          </p:cNvPicPr>
          <p:nvPr/>
        </p:nvPicPr>
        <p:blipFill>
          <a:blip r:embed="rId19" cstate="print"/>
          <a:srcRect/>
          <a:stretch>
            <a:fillRect/>
          </a:stretch>
        </p:blipFill>
        <p:spPr bwMode="auto">
          <a:xfrm>
            <a:off x="4686300" y="4953000"/>
            <a:ext cx="400050" cy="1314450"/>
          </a:xfrm>
          <a:prstGeom prst="rect">
            <a:avLst/>
          </a:prstGeom>
          <a:noFill/>
        </p:spPr>
      </p:pic>
      <p:pic>
        <p:nvPicPr>
          <p:cNvPr id="6152" name="Picture 8" descr="D:\tempsp\39.jpg"/>
          <p:cNvPicPr>
            <a:picLocks noChangeAspect="1" noChangeArrowheads="1"/>
          </p:cNvPicPr>
          <p:nvPr/>
        </p:nvPicPr>
        <p:blipFill>
          <a:blip r:embed="rId20" cstate="print"/>
          <a:srcRect/>
          <a:stretch>
            <a:fillRect/>
          </a:stretch>
        </p:blipFill>
        <p:spPr bwMode="auto">
          <a:xfrm>
            <a:off x="6866282" y="3688246"/>
            <a:ext cx="258417" cy="559904"/>
          </a:xfrm>
          <a:prstGeom prst="rect">
            <a:avLst/>
          </a:prstGeom>
          <a:noFill/>
        </p:spPr>
      </p:pic>
      <p:pic>
        <p:nvPicPr>
          <p:cNvPr id="6153" name="Picture 9" descr="D:\tempsp\40.jpg"/>
          <p:cNvPicPr>
            <a:picLocks noChangeAspect="1" noChangeArrowheads="1"/>
          </p:cNvPicPr>
          <p:nvPr/>
        </p:nvPicPr>
        <p:blipFill>
          <a:blip r:embed="rId21" cstate="print"/>
          <a:srcRect/>
          <a:stretch>
            <a:fillRect/>
          </a:stretch>
        </p:blipFill>
        <p:spPr bwMode="auto">
          <a:xfrm>
            <a:off x="3848100" y="4724400"/>
            <a:ext cx="133350" cy="571500"/>
          </a:xfrm>
          <a:prstGeom prst="rect">
            <a:avLst/>
          </a:prstGeom>
          <a:noFill/>
        </p:spPr>
      </p:pic>
      <p:pic>
        <p:nvPicPr>
          <p:cNvPr id="6154" name="Picture 10" descr="D:\tempsp\41.jpg"/>
          <p:cNvPicPr>
            <a:picLocks noChangeAspect="1" noChangeArrowheads="1"/>
          </p:cNvPicPr>
          <p:nvPr/>
        </p:nvPicPr>
        <p:blipFill>
          <a:blip r:embed="rId22" cstate="print"/>
          <a:srcRect/>
          <a:stretch>
            <a:fillRect/>
          </a:stretch>
        </p:blipFill>
        <p:spPr bwMode="auto">
          <a:xfrm>
            <a:off x="7597912" y="4385640"/>
            <a:ext cx="631687" cy="129209"/>
          </a:xfrm>
          <a:prstGeom prst="rect">
            <a:avLst/>
          </a:prstGeom>
          <a:noFill/>
        </p:spPr>
      </p:pic>
      <p:pic>
        <p:nvPicPr>
          <p:cNvPr id="6155" name="Picture 11" descr="D:\tempsp\42.jpg"/>
          <p:cNvPicPr>
            <a:picLocks noChangeAspect="1" noChangeArrowheads="1"/>
          </p:cNvPicPr>
          <p:nvPr/>
        </p:nvPicPr>
        <p:blipFill>
          <a:blip r:embed="rId23" cstate="print"/>
          <a:srcRect/>
          <a:stretch>
            <a:fillRect/>
          </a:stretch>
        </p:blipFill>
        <p:spPr bwMode="auto">
          <a:xfrm>
            <a:off x="6667500" y="5791200"/>
            <a:ext cx="304800" cy="304800"/>
          </a:xfrm>
          <a:prstGeom prst="rect">
            <a:avLst/>
          </a:prstGeom>
          <a:noFill/>
        </p:spPr>
      </p:pic>
      <p:sp>
        <p:nvSpPr>
          <p:cNvPr id="28" name="Rectangle 27"/>
          <p:cNvSpPr/>
          <p:nvPr/>
        </p:nvSpPr>
        <p:spPr>
          <a:xfrm>
            <a:off x="310815" y="4648200"/>
            <a:ext cx="2167645" cy="411844"/>
          </a:xfrm>
          <a:prstGeom prst="rect">
            <a:avLst/>
          </a:prstGeom>
        </p:spPr>
        <p:txBody>
          <a:bodyPr wrap="none">
            <a:spAutoFit/>
          </a:bodyPr>
          <a:lstStyle/>
          <a:p>
            <a:pPr algn="ctr"/>
            <a:r>
              <a:rPr lang="en-US" dirty="0" smtClean="0">
                <a:solidFill>
                  <a:schemeClr val="tx1"/>
                </a:solidFill>
                <a:latin typeface="+mn-lt"/>
              </a:rPr>
              <a:t>Color histogram</a:t>
            </a:r>
            <a:endParaRPr lang="en-US" dirty="0">
              <a:solidFill>
                <a:schemeClr val="tx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5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5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5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Region-level likelihoods</a:t>
            </a:r>
            <a:endParaRPr lang="en-US" dirty="0"/>
          </a:p>
        </p:txBody>
      </p:sp>
      <p:sp>
        <p:nvSpPr>
          <p:cNvPr id="3" name="Content Placeholder 2"/>
          <p:cNvSpPr>
            <a:spLocks noGrp="1"/>
          </p:cNvSpPr>
          <p:nvPr>
            <p:ph sz="quarter" idx="1"/>
          </p:nvPr>
        </p:nvSpPr>
        <p:spPr>
          <a:xfrm>
            <a:off x="304800" y="1752599"/>
            <a:ext cx="8839200" cy="4572001"/>
          </a:xfrm>
        </p:spPr>
        <p:txBody>
          <a:bodyPr/>
          <a:lstStyle/>
          <a:p>
            <a:r>
              <a:rPr lang="en-US" dirty="0" smtClean="0"/>
              <a:t>Nonparametric estimate of class-conditional densities for each class </a:t>
            </a:r>
            <a:r>
              <a:rPr lang="en-US" i="1" dirty="0" smtClean="0"/>
              <a:t>c</a:t>
            </a:r>
            <a:r>
              <a:rPr lang="en-US" dirty="0" smtClean="0"/>
              <a:t> and feature type </a:t>
            </a:r>
            <a:r>
              <a:rPr lang="en-US" i="1" dirty="0" smtClean="0"/>
              <a:t>k</a:t>
            </a:r>
            <a:r>
              <a:rPr lang="en-US" dirty="0" smtClean="0"/>
              <a: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sz="1100" dirty="0" smtClean="0"/>
          </a:p>
          <a:p>
            <a:r>
              <a:rPr lang="en-US" dirty="0" smtClean="0"/>
              <a:t>Per-feature likelihoods combined via Naïve </a:t>
            </a:r>
            <a:r>
              <a:rPr lang="en-US" dirty="0" err="1" smtClean="0"/>
              <a:t>Bayes</a:t>
            </a:r>
            <a:r>
              <a:rPr lang="en-US" dirty="0" smtClean="0"/>
              <a:t>:</a:t>
            </a:r>
            <a:endParaRPr lang="en-US" dirty="0"/>
          </a:p>
        </p:txBody>
      </p:sp>
      <p:graphicFrame>
        <p:nvGraphicFramePr>
          <p:cNvPr id="4" name="Object 3"/>
          <p:cNvGraphicFramePr>
            <a:graphicFrameLocks noChangeAspect="1"/>
          </p:cNvGraphicFramePr>
          <p:nvPr/>
        </p:nvGraphicFramePr>
        <p:xfrm>
          <a:off x="1406525" y="2895600"/>
          <a:ext cx="4986338" cy="1143000"/>
        </p:xfrm>
        <a:graphic>
          <a:graphicData uri="http://schemas.openxmlformats.org/presentationml/2006/ole">
            <mc:AlternateContent xmlns:mc="http://schemas.openxmlformats.org/markup-compatibility/2006">
              <mc:Choice xmlns:v="urn:schemas-microsoft-com:vml" Requires="v">
                <p:oleObj spid="_x0000_s228510" name="Equation" r:id="rId4" imgW="1828800" imgH="419040" progId="Equation.3">
                  <p:embed/>
                </p:oleObj>
              </mc:Choice>
              <mc:Fallback>
                <p:oleObj name="Equation" r:id="rId4" imgW="1828800" imgH="419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525" y="2895600"/>
                        <a:ext cx="498633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888821" y="3733800"/>
            <a:ext cx="1616379" cy="462947"/>
          </a:xfrm>
          <a:prstGeom prst="rect">
            <a:avLst/>
          </a:prstGeom>
          <a:noFill/>
        </p:spPr>
        <p:txBody>
          <a:bodyPr wrap="square" rtlCol="0">
            <a:spAutoFit/>
          </a:bodyPr>
          <a:lstStyle/>
          <a:p>
            <a:pPr algn="ctr"/>
            <a:r>
              <a:rPr lang="en-US" sz="1400" i="1" dirty="0" err="1" smtClean="0">
                <a:solidFill>
                  <a:srgbClr val="0000FF"/>
                </a:solidFill>
                <a:latin typeface="+mn-lt"/>
              </a:rPr>
              <a:t>kth</a:t>
            </a:r>
            <a:r>
              <a:rPr lang="en-US" sz="1400" i="1" dirty="0" smtClean="0">
                <a:solidFill>
                  <a:srgbClr val="0000FF"/>
                </a:solidFill>
                <a:latin typeface="+mn-lt"/>
              </a:rPr>
              <a:t> feature  type  </a:t>
            </a:r>
            <a:br>
              <a:rPr lang="en-US" sz="1400" i="1" dirty="0" smtClean="0">
                <a:solidFill>
                  <a:srgbClr val="0000FF"/>
                </a:solidFill>
                <a:latin typeface="+mn-lt"/>
              </a:rPr>
            </a:br>
            <a:r>
              <a:rPr lang="en-US" sz="1400" i="1" dirty="0" smtClean="0">
                <a:solidFill>
                  <a:srgbClr val="0000FF"/>
                </a:solidFill>
                <a:latin typeface="+mn-lt"/>
              </a:rPr>
              <a:t>of </a:t>
            </a:r>
            <a:r>
              <a:rPr lang="en-US" sz="1400" i="1" dirty="0" err="1" smtClean="0">
                <a:solidFill>
                  <a:srgbClr val="0000FF"/>
                </a:solidFill>
                <a:latin typeface="+mn-lt"/>
              </a:rPr>
              <a:t>ith</a:t>
            </a:r>
            <a:r>
              <a:rPr lang="en-US" sz="1400" i="1" dirty="0" smtClean="0">
                <a:solidFill>
                  <a:srgbClr val="0000FF"/>
                </a:solidFill>
                <a:latin typeface="+mn-lt"/>
              </a:rPr>
              <a:t> region</a:t>
            </a:r>
            <a:endParaRPr lang="en-US" sz="1400" i="1" dirty="0">
              <a:solidFill>
                <a:srgbClr val="0000FF"/>
              </a:solidFill>
              <a:latin typeface="+mn-lt"/>
            </a:endParaRPr>
          </a:p>
        </p:txBody>
      </p:sp>
      <p:sp>
        <p:nvSpPr>
          <p:cNvPr id="25" name="TextBox 24"/>
          <p:cNvSpPr txBox="1"/>
          <p:nvPr/>
        </p:nvSpPr>
        <p:spPr>
          <a:xfrm>
            <a:off x="6400800" y="2895600"/>
            <a:ext cx="1905000" cy="462947"/>
          </a:xfrm>
          <a:prstGeom prst="rect">
            <a:avLst/>
          </a:prstGeom>
          <a:noFill/>
        </p:spPr>
        <p:txBody>
          <a:bodyPr wrap="square" rtlCol="0">
            <a:spAutoFit/>
          </a:bodyPr>
          <a:lstStyle/>
          <a:p>
            <a:pPr algn="ctr"/>
            <a:r>
              <a:rPr lang="en-US" sz="1400" i="1" dirty="0" smtClean="0">
                <a:solidFill>
                  <a:srgbClr val="0000FF"/>
                </a:solidFill>
                <a:latin typeface="+mn-lt"/>
              </a:rPr>
              <a:t>Features of class c within some radius of r</a:t>
            </a:r>
            <a:r>
              <a:rPr lang="en-US" sz="1400" i="1" baseline="-25000" dirty="0" smtClean="0">
                <a:solidFill>
                  <a:srgbClr val="0000FF"/>
                </a:solidFill>
                <a:latin typeface="+mn-lt"/>
              </a:rPr>
              <a:t>i</a:t>
            </a:r>
            <a:endParaRPr lang="en-US" sz="1400" i="1" baseline="-25000" dirty="0">
              <a:solidFill>
                <a:srgbClr val="0000FF"/>
              </a:solidFill>
              <a:latin typeface="+mn-lt"/>
            </a:endParaRPr>
          </a:p>
        </p:txBody>
      </p:sp>
      <p:sp>
        <p:nvSpPr>
          <p:cNvPr id="26" name="TextBox 25"/>
          <p:cNvSpPr txBox="1"/>
          <p:nvPr/>
        </p:nvSpPr>
        <p:spPr>
          <a:xfrm>
            <a:off x="6400800" y="3505200"/>
            <a:ext cx="1905000" cy="464038"/>
          </a:xfrm>
          <a:prstGeom prst="rect">
            <a:avLst/>
          </a:prstGeom>
          <a:noFill/>
        </p:spPr>
        <p:txBody>
          <a:bodyPr wrap="square" rtlCol="0">
            <a:spAutoFit/>
          </a:bodyPr>
          <a:lstStyle/>
          <a:p>
            <a:pPr algn="ctr"/>
            <a:r>
              <a:rPr lang="en-US" sz="1400" i="1" dirty="0" smtClean="0">
                <a:solidFill>
                  <a:srgbClr val="0000FF"/>
                </a:solidFill>
                <a:latin typeface="+mn-lt"/>
              </a:rPr>
              <a:t>Total features of class c in the dataset</a:t>
            </a:r>
            <a:endParaRPr lang="en-US" sz="1400" i="1" dirty="0">
              <a:solidFill>
                <a:srgbClr val="0000FF"/>
              </a:solidFill>
              <a:latin typeface="+mn-lt"/>
            </a:endParaRPr>
          </a:p>
        </p:txBody>
      </p:sp>
      <p:graphicFrame>
        <p:nvGraphicFramePr>
          <p:cNvPr id="228355" name="Object 3"/>
          <p:cNvGraphicFramePr>
            <a:graphicFrameLocks noChangeAspect="1"/>
          </p:cNvGraphicFramePr>
          <p:nvPr/>
        </p:nvGraphicFramePr>
        <p:xfrm>
          <a:off x="2314575" y="5438775"/>
          <a:ext cx="4467225" cy="1038225"/>
        </p:xfrm>
        <a:graphic>
          <a:graphicData uri="http://schemas.openxmlformats.org/presentationml/2006/ole">
            <mc:AlternateContent xmlns:mc="http://schemas.openxmlformats.org/markup-compatibility/2006">
              <mc:Choice xmlns:v="urn:schemas-microsoft-com:vml" Requires="v">
                <p:oleObj spid="_x0000_s228511" name="Equation" r:id="rId6" imgW="1638000" imgH="380880" progId="Equation.3">
                  <p:embed/>
                </p:oleObj>
              </mc:Choice>
              <mc:Fallback>
                <p:oleObj name="Equation" r:id="rId6" imgW="1638000" imgH="3808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4575" y="5438775"/>
                        <a:ext cx="4467225"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Region-level likelihoods</a:t>
            </a:r>
            <a:endParaRPr lang="en-US" dirty="0"/>
          </a:p>
        </p:txBody>
      </p:sp>
      <p:grpSp>
        <p:nvGrpSpPr>
          <p:cNvPr id="16" name="Group 15"/>
          <p:cNvGrpSpPr/>
          <p:nvPr/>
        </p:nvGrpSpPr>
        <p:grpSpPr>
          <a:xfrm>
            <a:off x="1005472" y="1586714"/>
            <a:ext cx="7452728" cy="5300269"/>
            <a:chOff x="533400" y="990600"/>
            <a:chExt cx="8290928" cy="5896384"/>
          </a:xfrm>
        </p:grpSpPr>
        <p:pic>
          <p:nvPicPr>
            <p:cNvPr id="1032" name="Picture 8" descr="D:\tempsp\lmaps\building.png"/>
            <p:cNvPicPr>
              <a:picLocks noChangeAspect="1" noChangeArrowheads="1"/>
            </p:cNvPicPr>
            <p:nvPr/>
          </p:nvPicPr>
          <p:blipFill>
            <a:blip r:embed="rId3" cstate="print"/>
            <a:srcRect/>
            <a:stretch>
              <a:fillRect/>
            </a:stretch>
          </p:blipFill>
          <p:spPr bwMode="auto">
            <a:xfrm>
              <a:off x="533400" y="990600"/>
              <a:ext cx="2438400" cy="2438400"/>
            </a:xfrm>
            <a:prstGeom prst="rect">
              <a:avLst/>
            </a:prstGeom>
            <a:noFill/>
          </p:spPr>
        </p:pic>
        <p:pic>
          <p:nvPicPr>
            <p:cNvPr id="1027" name="Picture 3" descr="D:\tempsp\lmaps\car.png"/>
            <p:cNvPicPr>
              <a:picLocks noChangeAspect="1" noChangeArrowheads="1"/>
            </p:cNvPicPr>
            <p:nvPr/>
          </p:nvPicPr>
          <p:blipFill>
            <a:blip r:embed="rId4" cstate="print"/>
            <a:srcRect/>
            <a:stretch>
              <a:fillRect/>
            </a:stretch>
          </p:blipFill>
          <p:spPr bwMode="auto">
            <a:xfrm>
              <a:off x="3200400" y="990600"/>
              <a:ext cx="2438400" cy="2438400"/>
            </a:xfrm>
            <a:prstGeom prst="rect">
              <a:avLst/>
            </a:prstGeom>
            <a:noFill/>
          </p:spPr>
        </p:pic>
        <p:pic>
          <p:nvPicPr>
            <p:cNvPr id="1028" name="Picture 4" descr="D:\tempsp\lmaps\crosswalk.png"/>
            <p:cNvPicPr>
              <a:picLocks noChangeAspect="1" noChangeArrowheads="1"/>
            </p:cNvPicPr>
            <p:nvPr/>
          </p:nvPicPr>
          <p:blipFill>
            <a:blip r:embed="rId5" cstate="print"/>
            <a:srcRect/>
            <a:stretch>
              <a:fillRect/>
            </a:stretch>
          </p:blipFill>
          <p:spPr bwMode="auto">
            <a:xfrm>
              <a:off x="5867400" y="990600"/>
              <a:ext cx="2438400" cy="2438400"/>
            </a:xfrm>
            <a:prstGeom prst="rect">
              <a:avLst/>
            </a:prstGeom>
            <a:noFill/>
          </p:spPr>
        </p:pic>
        <p:pic>
          <p:nvPicPr>
            <p:cNvPr id="1029" name="Picture 5" descr="D:\tempsp\lmaps\road.png"/>
            <p:cNvPicPr>
              <a:picLocks noChangeAspect="1" noChangeArrowheads="1"/>
            </p:cNvPicPr>
            <p:nvPr/>
          </p:nvPicPr>
          <p:blipFill>
            <a:blip r:embed="rId6" cstate="print"/>
            <a:srcRect/>
            <a:stretch>
              <a:fillRect/>
            </a:stretch>
          </p:blipFill>
          <p:spPr bwMode="auto">
            <a:xfrm>
              <a:off x="533400" y="4038600"/>
              <a:ext cx="2438400" cy="2438400"/>
            </a:xfrm>
            <a:prstGeom prst="rect">
              <a:avLst/>
            </a:prstGeom>
            <a:noFill/>
          </p:spPr>
        </p:pic>
        <p:pic>
          <p:nvPicPr>
            <p:cNvPr id="1030" name="Picture 6" descr="D:\tempsp\lmaps\window.png"/>
            <p:cNvPicPr>
              <a:picLocks noChangeAspect="1" noChangeArrowheads="1"/>
            </p:cNvPicPr>
            <p:nvPr/>
          </p:nvPicPr>
          <p:blipFill>
            <a:blip r:embed="rId7" cstate="print"/>
            <a:srcRect/>
            <a:stretch>
              <a:fillRect/>
            </a:stretch>
          </p:blipFill>
          <p:spPr bwMode="auto">
            <a:xfrm>
              <a:off x="3200400" y="4038600"/>
              <a:ext cx="2438400" cy="2438400"/>
            </a:xfrm>
            <a:prstGeom prst="rect">
              <a:avLst/>
            </a:prstGeom>
            <a:noFill/>
          </p:spPr>
        </p:pic>
        <p:pic>
          <p:nvPicPr>
            <p:cNvPr id="1031" name="Picture 7" descr="D:\tempsp\lmaps\sky.png"/>
            <p:cNvPicPr>
              <a:picLocks noChangeAspect="1" noChangeArrowheads="1"/>
            </p:cNvPicPr>
            <p:nvPr/>
          </p:nvPicPr>
          <p:blipFill>
            <a:blip r:embed="rId8" cstate="print"/>
            <a:srcRect/>
            <a:stretch>
              <a:fillRect/>
            </a:stretch>
          </p:blipFill>
          <p:spPr bwMode="auto">
            <a:xfrm>
              <a:off x="5867400" y="4038600"/>
              <a:ext cx="2438400" cy="2438400"/>
            </a:xfrm>
            <a:prstGeom prst="rect">
              <a:avLst/>
            </a:prstGeom>
            <a:noFill/>
          </p:spPr>
        </p:pic>
        <p:sp>
          <p:nvSpPr>
            <p:cNvPr id="10" name="TextBox 9"/>
            <p:cNvSpPr txBox="1"/>
            <p:nvPr/>
          </p:nvSpPr>
          <p:spPr>
            <a:xfrm>
              <a:off x="1170366" y="3476216"/>
              <a:ext cx="1192955" cy="409984"/>
            </a:xfrm>
            <a:prstGeom prst="rect">
              <a:avLst/>
            </a:prstGeom>
            <a:noFill/>
          </p:spPr>
          <p:txBody>
            <a:bodyPr wrap="none" rtlCol="0">
              <a:spAutoFit/>
            </a:bodyPr>
            <a:lstStyle/>
            <a:p>
              <a:pPr algn="ctr"/>
              <a:r>
                <a:rPr lang="en-US" dirty="0" smtClean="0">
                  <a:solidFill>
                    <a:schemeClr val="tx1"/>
                  </a:solidFill>
                  <a:latin typeface="+mn-lt"/>
                </a:rPr>
                <a:t>Building</a:t>
              </a:r>
              <a:endParaRPr lang="en-US" dirty="0">
                <a:solidFill>
                  <a:schemeClr val="tx1"/>
                </a:solidFill>
                <a:latin typeface="+mn-lt"/>
              </a:endParaRPr>
            </a:p>
          </p:txBody>
        </p:sp>
        <p:sp>
          <p:nvSpPr>
            <p:cNvPr id="11" name="TextBox 10"/>
            <p:cNvSpPr txBox="1"/>
            <p:nvPr/>
          </p:nvSpPr>
          <p:spPr>
            <a:xfrm>
              <a:off x="4132319" y="3476216"/>
              <a:ext cx="603049" cy="409984"/>
            </a:xfrm>
            <a:prstGeom prst="rect">
              <a:avLst/>
            </a:prstGeom>
            <a:noFill/>
          </p:spPr>
          <p:txBody>
            <a:bodyPr wrap="none" rtlCol="0">
              <a:spAutoFit/>
            </a:bodyPr>
            <a:lstStyle/>
            <a:p>
              <a:pPr algn="ctr"/>
              <a:r>
                <a:rPr lang="en-US" dirty="0" smtClean="0">
                  <a:solidFill>
                    <a:schemeClr val="tx1"/>
                  </a:solidFill>
                  <a:latin typeface="+mn-lt"/>
                </a:rPr>
                <a:t>Car</a:t>
              </a:r>
              <a:endParaRPr lang="en-US" dirty="0">
                <a:solidFill>
                  <a:schemeClr val="tx1"/>
                </a:solidFill>
                <a:latin typeface="+mn-lt"/>
              </a:endParaRPr>
            </a:p>
          </p:txBody>
        </p:sp>
        <p:sp>
          <p:nvSpPr>
            <p:cNvPr id="12" name="TextBox 11"/>
            <p:cNvSpPr txBox="1"/>
            <p:nvPr/>
          </p:nvSpPr>
          <p:spPr>
            <a:xfrm>
              <a:off x="6312078" y="3476216"/>
              <a:ext cx="1425134" cy="409984"/>
            </a:xfrm>
            <a:prstGeom prst="rect">
              <a:avLst/>
            </a:prstGeom>
            <a:noFill/>
          </p:spPr>
          <p:txBody>
            <a:bodyPr wrap="none" rtlCol="0">
              <a:spAutoFit/>
            </a:bodyPr>
            <a:lstStyle/>
            <a:p>
              <a:pPr algn="ctr"/>
              <a:r>
                <a:rPr lang="en-US" dirty="0" smtClean="0">
                  <a:solidFill>
                    <a:schemeClr val="tx1"/>
                  </a:solidFill>
                  <a:latin typeface="+mn-lt"/>
                </a:rPr>
                <a:t>Crosswalk</a:t>
              </a:r>
              <a:endParaRPr lang="en-US" dirty="0">
                <a:solidFill>
                  <a:schemeClr val="tx1"/>
                </a:solidFill>
                <a:latin typeface="+mn-lt"/>
              </a:endParaRPr>
            </a:p>
          </p:txBody>
        </p:sp>
        <p:sp>
          <p:nvSpPr>
            <p:cNvPr id="13" name="TextBox 12"/>
            <p:cNvSpPr txBox="1"/>
            <p:nvPr/>
          </p:nvSpPr>
          <p:spPr>
            <a:xfrm>
              <a:off x="6786747" y="6477000"/>
              <a:ext cx="604653" cy="409984"/>
            </a:xfrm>
            <a:prstGeom prst="rect">
              <a:avLst/>
            </a:prstGeom>
            <a:noFill/>
          </p:spPr>
          <p:txBody>
            <a:bodyPr wrap="none" rtlCol="0">
              <a:spAutoFit/>
            </a:bodyPr>
            <a:lstStyle/>
            <a:p>
              <a:pPr algn="ctr"/>
              <a:r>
                <a:rPr lang="en-US" dirty="0" smtClean="0">
                  <a:solidFill>
                    <a:schemeClr val="tx1"/>
                  </a:solidFill>
                  <a:latin typeface="+mn-lt"/>
                </a:rPr>
                <a:t>Sky</a:t>
              </a:r>
              <a:endParaRPr lang="en-US" dirty="0">
                <a:solidFill>
                  <a:schemeClr val="tx1"/>
                </a:solidFill>
                <a:latin typeface="+mn-lt"/>
              </a:endParaRPr>
            </a:p>
          </p:txBody>
        </p:sp>
        <p:sp>
          <p:nvSpPr>
            <p:cNvPr id="14" name="TextBox 13"/>
            <p:cNvSpPr txBox="1"/>
            <p:nvPr/>
          </p:nvSpPr>
          <p:spPr>
            <a:xfrm>
              <a:off x="3882305" y="6477000"/>
              <a:ext cx="1231940" cy="409984"/>
            </a:xfrm>
            <a:prstGeom prst="rect">
              <a:avLst/>
            </a:prstGeom>
            <a:noFill/>
          </p:spPr>
          <p:txBody>
            <a:bodyPr wrap="none" rtlCol="0">
              <a:spAutoFit/>
            </a:bodyPr>
            <a:lstStyle/>
            <a:p>
              <a:pPr algn="ctr"/>
              <a:r>
                <a:rPr lang="en-US" dirty="0" smtClean="0">
                  <a:solidFill>
                    <a:schemeClr val="tx1"/>
                  </a:solidFill>
                  <a:latin typeface="+mn-lt"/>
                </a:rPr>
                <a:t>Window</a:t>
              </a:r>
              <a:endParaRPr lang="en-US" dirty="0">
                <a:solidFill>
                  <a:schemeClr val="tx1"/>
                </a:solidFill>
                <a:latin typeface="+mn-lt"/>
              </a:endParaRPr>
            </a:p>
          </p:txBody>
        </p:sp>
        <p:sp>
          <p:nvSpPr>
            <p:cNvPr id="15" name="TextBox 14"/>
            <p:cNvSpPr txBox="1"/>
            <p:nvPr/>
          </p:nvSpPr>
          <p:spPr>
            <a:xfrm>
              <a:off x="1414333" y="6477000"/>
              <a:ext cx="833883" cy="409984"/>
            </a:xfrm>
            <a:prstGeom prst="rect">
              <a:avLst/>
            </a:prstGeom>
            <a:noFill/>
          </p:spPr>
          <p:txBody>
            <a:bodyPr wrap="none" rtlCol="0">
              <a:spAutoFit/>
            </a:bodyPr>
            <a:lstStyle/>
            <a:p>
              <a:pPr algn="ctr"/>
              <a:r>
                <a:rPr lang="en-US" dirty="0" smtClean="0">
                  <a:solidFill>
                    <a:schemeClr val="tx1"/>
                  </a:solidFill>
                  <a:latin typeface="+mn-lt"/>
                </a:rPr>
                <a:t>Road</a:t>
              </a:r>
              <a:endParaRPr lang="en-US" dirty="0">
                <a:solidFill>
                  <a:schemeClr val="tx1"/>
                </a:solidFill>
                <a:latin typeface="+mn-lt"/>
              </a:endParaRPr>
            </a:p>
          </p:txBody>
        </p:sp>
        <p:pic>
          <p:nvPicPr>
            <p:cNvPr id="1033" name="Picture 9" descr="D:\tempsp\colorbar.png"/>
            <p:cNvPicPr>
              <a:picLocks noChangeAspect="1" noChangeArrowheads="1"/>
            </p:cNvPicPr>
            <p:nvPr/>
          </p:nvPicPr>
          <p:blipFill>
            <a:blip r:embed="rId9" cstate="print"/>
            <a:srcRect l="88414"/>
            <a:stretch>
              <a:fillRect/>
            </a:stretch>
          </p:blipFill>
          <p:spPr bwMode="auto">
            <a:xfrm>
              <a:off x="8534400" y="2514600"/>
              <a:ext cx="289928" cy="2399705"/>
            </a:xfrm>
            <a:prstGeom prst="rect">
              <a:avLst/>
            </a:prstGeom>
            <a:noFill/>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20" name="Group 19"/>
          <p:cNvGrpSpPr/>
          <p:nvPr/>
        </p:nvGrpSpPr>
        <p:grpSpPr>
          <a:xfrm>
            <a:off x="276225" y="2443163"/>
            <a:ext cx="8867775" cy="1595437"/>
            <a:chOff x="276225" y="1833563"/>
            <a:chExt cx="8867775" cy="1595437"/>
          </a:xfrm>
        </p:grpSpPr>
        <p:graphicFrame>
          <p:nvGraphicFramePr>
            <p:cNvPr id="27" name="Object 26"/>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63573" name="Equation" r:id="rId4" imgW="3174840" imgH="355320" progId="Equation.3">
                    <p:embed/>
                  </p:oleObj>
                </mc:Choice>
                <mc:Fallback>
                  <p:oleObj name="Equation" r:id="rId4" imgW="3174840" imgH="35532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ight Brace 27"/>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29" name="Right Brace 28"/>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2422221" y="2737453"/>
              <a:ext cx="2225979" cy="462947"/>
            </a:xfrm>
            <a:prstGeom prst="rect">
              <a:avLst/>
            </a:prstGeom>
            <a:noFill/>
          </p:spPr>
          <p:txBody>
            <a:bodyPr wrap="square" rtlCol="0">
              <a:spAutoFit/>
            </a:bodyPr>
            <a:lstStyle/>
            <a:p>
              <a:pPr algn="ctr"/>
              <a:r>
                <a:rPr lang="en-US" sz="1400" i="1" dirty="0" smtClean="0">
                  <a:solidFill>
                    <a:srgbClr val="0000FF"/>
                  </a:solidFill>
                  <a:latin typeface="+mn-lt"/>
                </a:rPr>
                <a:t>Likelihood score for </a:t>
              </a:r>
              <a:br>
                <a:rPr lang="en-US" sz="1400" i="1" dirty="0" smtClean="0">
                  <a:solidFill>
                    <a:srgbClr val="0000FF"/>
                  </a:solidFill>
                  <a:latin typeface="+mn-lt"/>
                </a:rPr>
              </a:br>
              <a:r>
                <a:rPr lang="en-US" sz="1400" i="1" dirty="0" smtClean="0">
                  <a:solidFill>
                    <a:srgbClr val="0000FF"/>
                  </a:solidFill>
                  <a:latin typeface="+mn-lt"/>
                </a:rPr>
                <a:t>region r</a:t>
              </a:r>
              <a:r>
                <a:rPr lang="en-US" sz="1400" i="1" baseline="-14000" dirty="0" smtClean="0">
                  <a:solidFill>
                    <a:srgbClr val="0000FF"/>
                  </a:solidFill>
                  <a:latin typeface="+mn-lt"/>
                </a:rPr>
                <a:t>i</a:t>
              </a:r>
              <a:r>
                <a:rPr lang="en-US" sz="1400" i="1" dirty="0" smtClean="0">
                  <a:solidFill>
                    <a:srgbClr val="0000FF"/>
                  </a:solidFill>
                  <a:latin typeface="+mn-lt"/>
                </a:rPr>
                <a:t> and label </a:t>
              </a:r>
              <a:r>
                <a:rPr lang="en-US" sz="1400" i="1" dirty="0" err="1" smtClean="0">
                  <a:solidFill>
                    <a:srgbClr val="0000FF"/>
                  </a:solidFill>
                  <a:latin typeface="+mn-lt"/>
                </a:rPr>
                <a:t>c</a:t>
              </a:r>
              <a:r>
                <a:rPr lang="en-US" sz="1400" i="1" baseline="-14000" dirty="0" err="1" smtClean="0">
                  <a:solidFill>
                    <a:srgbClr val="0000FF"/>
                  </a:solidFill>
                  <a:latin typeface="+mn-lt"/>
                </a:rPr>
                <a:t>i</a:t>
              </a:r>
              <a:r>
                <a:rPr lang="en-US" sz="1400" i="1" dirty="0" smtClean="0">
                  <a:solidFill>
                    <a:srgbClr val="0000FF"/>
                  </a:solidFill>
                  <a:latin typeface="+mn-lt"/>
                </a:rPr>
                <a:t> </a:t>
              </a:r>
              <a:endParaRPr lang="en-US" sz="1400" i="1" dirty="0">
                <a:solidFill>
                  <a:srgbClr val="0000FF"/>
                </a:solidFill>
                <a:latin typeface="+mn-lt"/>
              </a:endParaRPr>
            </a:p>
          </p:txBody>
        </p:sp>
        <p:sp>
          <p:nvSpPr>
            <p:cNvPr id="31" name="TextBox 30"/>
            <p:cNvSpPr txBox="1"/>
            <p:nvPr/>
          </p:nvSpPr>
          <p:spPr>
            <a:xfrm>
              <a:off x="7543800" y="2737453"/>
              <a:ext cx="1600200" cy="462947"/>
            </a:xfrm>
            <a:prstGeom prst="rect">
              <a:avLst/>
            </a:prstGeom>
            <a:noFill/>
          </p:spPr>
          <p:txBody>
            <a:bodyPr wrap="square" rtlCol="0">
              <a:spAutoFit/>
            </a:bodyPr>
            <a:lstStyle/>
            <a:p>
              <a:pPr algn="ctr"/>
              <a:r>
                <a:rPr lang="en-US" sz="1400" i="1" dirty="0" smtClean="0">
                  <a:solidFill>
                    <a:srgbClr val="0000FF"/>
                  </a:solidFill>
                  <a:latin typeface="+mn-lt"/>
                </a:rPr>
                <a:t>Co-occurrence penalty</a:t>
              </a:r>
              <a:endParaRPr lang="en-US" sz="1400" i="1" dirty="0">
                <a:solidFill>
                  <a:srgbClr val="0000FF"/>
                </a:solidFill>
                <a:latin typeface="+mn-lt"/>
              </a:endParaRPr>
            </a:p>
          </p:txBody>
        </p:sp>
        <p:sp>
          <p:nvSpPr>
            <p:cNvPr id="32" name="TextBox 31"/>
            <p:cNvSpPr txBox="1"/>
            <p:nvPr/>
          </p:nvSpPr>
          <p:spPr>
            <a:xfrm>
              <a:off x="381000" y="2780746"/>
              <a:ext cx="930579" cy="648254"/>
            </a:xfrm>
            <a:prstGeom prst="rect">
              <a:avLst/>
            </a:prstGeom>
            <a:noFill/>
          </p:spPr>
          <p:txBody>
            <a:bodyPr wrap="square" rtlCol="0">
              <a:spAutoFit/>
            </a:bodyPr>
            <a:lstStyle/>
            <a:p>
              <a:pPr algn="ctr"/>
              <a:r>
                <a:rPr lang="en-US" sz="1400" i="1" dirty="0" smtClean="0">
                  <a:solidFill>
                    <a:srgbClr val="0000FF"/>
                  </a:solidFill>
                  <a:latin typeface="+mn-lt"/>
                </a:rPr>
                <a:t>Vector of region labels</a:t>
              </a:r>
              <a:endParaRPr lang="en-US" sz="1400" i="1" dirty="0">
                <a:solidFill>
                  <a:srgbClr val="0000FF"/>
                </a:solidFill>
                <a:latin typeface="+mn-lt"/>
              </a:endParaRPr>
            </a:p>
          </p:txBody>
        </p:sp>
        <p:cxnSp>
          <p:nvCxnSpPr>
            <p:cNvPr id="39" name="Straight Arrow Connector 38"/>
            <p:cNvCxnSpPr>
              <a:stCxn id="32"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415390" y="2770360"/>
              <a:ext cx="753796" cy="278731"/>
            </a:xfrm>
            <a:prstGeom prst="rect">
              <a:avLst/>
            </a:prstGeom>
          </p:spPr>
          <p:txBody>
            <a:bodyPr wrap="none">
              <a:spAutoFit/>
            </a:bodyPr>
            <a:lstStyle/>
            <a:p>
              <a:r>
                <a:rPr lang="en-US" sz="1400" i="1" dirty="0" smtClean="0">
                  <a:solidFill>
                    <a:srgbClr val="0000FF"/>
                  </a:solidFill>
                  <a:latin typeface="+mn-lt"/>
                </a:rPr>
                <a:t>Regions</a:t>
              </a:r>
              <a:endParaRPr lang="en-US" sz="1400" dirty="0">
                <a:latin typeface="+mn-lt"/>
              </a:endParaRPr>
            </a:p>
          </p:txBody>
        </p:sp>
        <p:sp>
          <p:nvSpPr>
            <p:cNvPr id="52" name="Rectangle 51"/>
            <p:cNvSpPr/>
            <p:nvPr/>
          </p:nvSpPr>
          <p:spPr>
            <a:xfrm>
              <a:off x="4923219" y="2743200"/>
              <a:ext cx="1401381" cy="462947"/>
            </a:xfrm>
            <a:prstGeom prst="rect">
              <a:avLst/>
            </a:prstGeom>
          </p:spPr>
          <p:txBody>
            <a:bodyPr wrap="square">
              <a:spAutoFit/>
            </a:bodyPr>
            <a:lstStyle/>
            <a:p>
              <a:pPr algn="ctr"/>
              <a:r>
                <a:rPr lang="en-US" sz="1400" i="1" dirty="0" smtClean="0">
                  <a:solidFill>
                    <a:srgbClr val="0000FF"/>
                  </a:solidFill>
                  <a:latin typeface="+mn-lt"/>
                </a:rPr>
                <a:t>Neighboring regions</a:t>
              </a:r>
              <a:endParaRPr lang="en-US" sz="1400" dirty="0">
                <a:latin typeface="+mn-lt"/>
              </a:endParaRPr>
            </a:p>
          </p:txBody>
        </p:sp>
        <p:sp>
          <p:nvSpPr>
            <p:cNvPr id="54" name="Right Brace 53"/>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6096000" y="2737453"/>
              <a:ext cx="1295400" cy="462947"/>
            </a:xfrm>
            <a:prstGeom prst="rect">
              <a:avLst/>
            </a:prstGeom>
            <a:noFill/>
          </p:spPr>
          <p:txBody>
            <a:bodyPr wrap="square" rtlCol="0">
              <a:spAutoFit/>
            </a:bodyPr>
            <a:lstStyle/>
            <a:p>
              <a:pPr algn="ctr"/>
              <a:r>
                <a:rPr lang="en-US" sz="1400" i="1" dirty="0" smtClean="0">
                  <a:solidFill>
                    <a:srgbClr val="0000FF"/>
                  </a:solidFill>
                  <a:latin typeface="+mn-lt"/>
                </a:rPr>
                <a:t>Smoothing penalty</a:t>
              </a:r>
              <a:endParaRPr lang="en-US" sz="1400" i="1" dirty="0">
                <a:solidFill>
                  <a:srgbClr val="0000FF"/>
                </a:solidFill>
                <a:latin typeface="+mn-lt"/>
              </a:endParaRPr>
            </a:p>
          </p:txBody>
        </p:sp>
      </p:grpSp>
      <p:grpSp>
        <p:nvGrpSpPr>
          <p:cNvPr id="21" name="Group 20"/>
          <p:cNvGrpSpPr/>
          <p:nvPr/>
        </p:nvGrpSpPr>
        <p:grpSpPr>
          <a:xfrm>
            <a:off x="1447800" y="4065780"/>
            <a:ext cx="2667000" cy="2658869"/>
            <a:chOff x="1266039" y="3352800"/>
            <a:chExt cx="3382161" cy="3371850"/>
          </a:xfrm>
        </p:grpSpPr>
        <p:pic>
          <p:nvPicPr>
            <p:cNvPr id="63497" name="Picture 9"/>
            <p:cNvPicPr>
              <a:picLocks noChangeAspect="1" noChangeArrowheads="1"/>
            </p:cNvPicPr>
            <p:nvPr/>
          </p:nvPicPr>
          <p:blipFill>
            <a:blip r:embed="rId6" cstate="print"/>
            <a:srcRect/>
            <a:stretch>
              <a:fillRect/>
            </a:stretch>
          </p:blipFill>
          <p:spPr bwMode="auto">
            <a:xfrm>
              <a:off x="1266039" y="3352800"/>
              <a:ext cx="3382161" cy="3371850"/>
            </a:xfrm>
            <a:prstGeom prst="rect">
              <a:avLst/>
            </a:prstGeom>
            <a:noFill/>
            <a:ln w="9525">
              <a:noFill/>
              <a:miter lim="800000"/>
              <a:headEnd/>
              <a:tailEnd/>
            </a:ln>
          </p:spPr>
        </p:pic>
        <p:sp>
          <p:nvSpPr>
            <p:cNvPr id="64" name="TextBox 63"/>
            <p:cNvSpPr txBox="1"/>
            <p:nvPr/>
          </p:nvSpPr>
          <p:spPr>
            <a:xfrm>
              <a:off x="3142600" y="6019800"/>
              <a:ext cx="362600" cy="409984"/>
            </a:xfrm>
            <a:prstGeom prst="rect">
              <a:avLst/>
            </a:prstGeom>
            <a:noFill/>
          </p:spPr>
          <p:txBody>
            <a:bodyPr wrap="none" rtlCol="0">
              <a:spAutoFit/>
            </a:bodyPr>
            <a:lstStyle/>
            <a:p>
              <a:r>
                <a:rPr lang="en-US" i="1" dirty="0" smtClean="0">
                  <a:solidFill>
                    <a:schemeClr val="tx1"/>
                  </a:solidFill>
                </a:rPr>
                <a:t>r</a:t>
              </a:r>
              <a:r>
                <a:rPr lang="en-US" i="1" baseline="-25000" dirty="0" smtClean="0">
                  <a:solidFill>
                    <a:schemeClr val="tx1"/>
                  </a:solidFill>
                </a:rPr>
                <a:t>i</a:t>
              </a:r>
              <a:endParaRPr lang="en-US" i="1" baseline="-25000" dirty="0">
                <a:solidFill>
                  <a:schemeClr val="tx1"/>
                </a:solidFill>
              </a:endParaRPr>
            </a:p>
          </p:txBody>
        </p:sp>
        <p:sp>
          <p:nvSpPr>
            <p:cNvPr id="65" name="TextBox 64"/>
            <p:cNvSpPr txBox="1"/>
            <p:nvPr/>
          </p:nvSpPr>
          <p:spPr>
            <a:xfrm>
              <a:off x="4285600" y="6172200"/>
              <a:ext cx="362600" cy="409984"/>
            </a:xfrm>
            <a:prstGeom prst="rect">
              <a:avLst/>
            </a:prstGeom>
            <a:noFill/>
          </p:spPr>
          <p:txBody>
            <a:bodyPr wrap="none" rtlCol="0">
              <a:spAutoFit/>
            </a:bodyPr>
            <a:lstStyle/>
            <a:p>
              <a:r>
                <a:rPr lang="en-US" i="1" dirty="0" err="1" smtClean="0">
                  <a:solidFill>
                    <a:schemeClr val="tx1"/>
                  </a:solidFill>
                </a:rPr>
                <a:t>r</a:t>
              </a:r>
              <a:r>
                <a:rPr lang="en-US" i="1" baseline="-25000" dirty="0" err="1" smtClean="0">
                  <a:solidFill>
                    <a:schemeClr val="tx1"/>
                  </a:solidFill>
                </a:rPr>
                <a:t>j</a:t>
              </a:r>
              <a:endParaRPr lang="en-US" i="1" baseline="-25000" dirty="0">
                <a:solidFill>
                  <a:schemeClr val="tx1"/>
                </a:solidFill>
              </a:endParaRPr>
            </a:p>
          </p:txBody>
        </p:sp>
        <p:sp>
          <p:nvSpPr>
            <p:cNvPr id="67" name="Freeform 66"/>
            <p:cNvSpPr/>
            <p:nvPr/>
          </p:nvSpPr>
          <p:spPr>
            <a:xfrm>
              <a:off x="3454831" y="6142495"/>
              <a:ext cx="888569" cy="182105"/>
            </a:xfrm>
            <a:custGeom>
              <a:avLst/>
              <a:gdLst>
                <a:gd name="connsiteX0" fmla="*/ 0 w 712922"/>
                <a:gd name="connsiteY0" fmla="*/ 41329 h 196312"/>
                <a:gd name="connsiteX1" fmla="*/ 371960 w 712922"/>
                <a:gd name="connsiteY1" fmla="*/ 25830 h 196312"/>
                <a:gd name="connsiteX2" fmla="*/ 712922 w 712922"/>
                <a:gd name="connsiteY2" fmla="*/ 196312 h 196312"/>
              </a:gdLst>
              <a:ahLst/>
              <a:cxnLst>
                <a:cxn ang="0">
                  <a:pos x="connsiteX0" y="connsiteY0"/>
                </a:cxn>
                <a:cxn ang="0">
                  <a:pos x="connsiteX1" y="connsiteY1"/>
                </a:cxn>
                <a:cxn ang="0">
                  <a:pos x="connsiteX2" y="connsiteY2"/>
                </a:cxn>
              </a:cxnLst>
              <a:rect l="l" t="t" r="r" b="b"/>
              <a:pathLst>
                <a:path w="712922" h="196312">
                  <a:moveTo>
                    <a:pt x="0" y="41329"/>
                  </a:moveTo>
                  <a:cubicBezTo>
                    <a:pt x="126570" y="20664"/>
                    <a:pt x="253140" y="0"/>
                    <a:pt x="371960" y="25830"/>
                  </a:cubicBezTo>
                  <a:cubicBezTo>
                    <a:pt x="490780" y="51660"/>
                    <a:pt x="601851" y="123986"/>
                    <a:pt x="712922" y="196312"/>
                  </a:cubicBezTo>
                </a:path>
              </a:pathLst>
            </a:custGeom>
            <a:ln w="31750">
              <a:solidFill>
                <a:srgbClr val="22B433"/>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p:cNvSpPr/>
          <p:nvPr/>
        </p:nvSpPr>
        <p:spPr>
          <a:xfrm>
            <a:off x="4267200" y="4800600"/>
            <a:ext cx="4267200" cy="1045286"/>
          </a:xfrm>
          <a:prstGeom prst="rect">
            <a:avLst/>
          </a:prstGeom>
        </p:spPr>
        <p:txBody>
          <a:bodyPr wrap="square">
            <a:spAutoFit/>
          </a:bodyPr>
          <a:lstStyle/>
          <a:p>
            <a:r>
              <a:rPr lang="en-US" dirty="0" smtClean="0">
                <a:solidFill>
                  <a:schemeClr val="tx1"/>
                </a:solidFill>
                <a:latin typeface="+mn-lt"/>
              </a:rPr>
              <a:t>Efficient approximate minimization using </a:t>
            </a:r>
            <a:r>
              <a:rPr lang="en-US" dirty="0" smtClean="0">
                <a:solidFill>
                  <a:schemeClr val="tx1"/>
                </a:solidFill>
                <a:latin typeface="+mn-lt"/>
                <a:sym typeface="Symbol"/>
              </a:rPr>
              <a:t>-</a:t>
            </a:r>
            <a:r>
              <a:rPr lang="en-US" dirty="0" smtClean="0">
                <a:solidFill>
                  <a:schemeClr val="tx1"/>
                </a:solidFill>
                <a:latin typeface="+mn-lt"/>
              </a:rPr>
              <a:t>expansion (</a:t>
            </a:r>
            <a:r>
              <a:rPr lang="en-US" dirty="0" err="1" smtClean="0">
                <a:solidFill>
                  <a:schemeClr val="tx1"/>
                </a:solidFill>
                <a:latin typeface="+mn-lt"/>
              </a:rPr>
              <a:t>Boykov</a:t>
            </a:r>
            <a:r>
              <a:rPr lang="en-US" dirty="0" smtClean="0">
                <a:solidFill>
                  <a:schemeClr val="tx1"/>
                </a:solidFill>
                <a:latin typeface="+mn-lt"/>
              </a:rPr>
              <a:t> et al., 2002)</a:t>
            </a:r>
            <a:endParaRPr lang="en-US" dirty="0">
              <a:solidFill>
                <a:schemeClr val="tx1"/>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47"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605265" name="Equation" r:id="rId4" imgW="3174840" imgH="355320" progId="Equation.3">
                    <p:embed/>
                  </p:oleObj>
                </mc:Choice>
                <mc:Fallback>
                  <p:oleObj name="Equation" r:id="rId4" imgW="3174840" imgH="35532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a:r>
                <a:rPr lang="en-US" sz="1400" i="1" dirty="0" smtClean="0">
                  <a:solidFill>
                    <a:srgbClr val="0000FF"/>
                  </a:solidFill>
                  <a:latin typeface="+mn-lt"/>
                </a:rPr>
                <a:t>Likelihood score for </a:t>
              </a:r>
              <a:br>
                <a:rPr lang="en-US" sz="1400" i="1" dirty="0" smtClean="0">
                  <a:solidFill>
                    <a:srgbClr val="0000FF"/>
                  </a:solidFill>
                  <a:latin typeface="+mn-lt"/>
                </a:rPr>
              </a:br>
              <a:r>
                <a:rPr lang="en-US" sz="1400" i="1" dirty="0" smtClean="0">
                  <a:solidFill>
                    <a:srgbClr val="0000FF"/>
                  </a:solidFill>
                  <a:latin typeface="+mn-lt"/>
                </a:rPr>
                <a:t>region r</a:t>
              </a:r>
              <a:r>
                <a:rPr lang="en-US" sz="1400" i="1" baseline="-14000" dirty="0" smtClean="0">
                  <a:solidFill>
                    <a:srgbClr val="0000FF"/>
                  </a:solidFill>
                  <a:latin typeface="+mn-lt"/>
                </a:rPr>
                <a:t>i</a:t>
              </a:r>
              <a:r>
                <a:rPr lang="en-US" sz="1400" i="1" dirty="0" smtClean="0">
                  <a:solidFill>
                    <a:srgbClr val="0000FF"/>
                  </a:solidFill>
                  <a:latin typeface="+mn-lt"/>
                </a:rPr>
                <a:t> and label </a:t>
              </a:r>
              <a:r>
                <a:rPr lang="en-US" sz="1400" i="1" dirty="0" err="1" smtClean="0">
                  <a:solidFill>
                    <a:srgbClr val="0000FF"/>
                  </a:solidFill>
                  <a:latin typeface="+mn-lt"/>
                </a:rPr>
                <a:t>c</a:t>
              </a:r>
              <a:r>
                <a:rPr lang="en-US" sz="1400" i="1" baseline="-14000" dirty="0" err="1" smtClean="0">
                  <a:solidFill>
                    <a:srgbClr val="0000FF"/>
                  </a:solidFill>
                  <a:latin typeface="+mn-lt"/>
                </a:rPr>
                <a:t>i</a:t>
              </a:r>
              <a:r>
                <a:rPr lang="en-US" sz="1400" i="1" dirty="0" smtClean="0">
                  <a:solidFill>
                    <a:srgbClr val="0000FF"/>
                  </a:solidFill>
                  <a:latin typeface="+mn-lt"/>
                </a:rPr>
                <a:t> </a:t>
              </a:r>
              <a:endParaRPr lang="en-US" sz="1400" i="1" dirty="0">
                <a:solidFill>
                  <a:srgbClr val="0000FF"/>
                </a:solidFill>
                <a:latin typeface="+mn-lt"/>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a:r>
                <a:rPr lang="en-US" sz="1400" i="1" dirty="0" smtClean="0">
                  <a:solidFill>
                    <a:srgbClr val="0000FF"/>
                  </a:solidFill>
                  <a:latin typeface="+mn-lt"/>
                </a:rPr>
                <a:t>Co-occurrence penalty</a:t>
              </a:r>
              <a:endParaRPr lang="en-US" sz="1400" i="1" dirty="0">
                <a:solidFill>
                  <a:srgbClr val="0000FF"/>
                </a:solidFill>
                <a:latin typeface="+mn-lt"/>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a:r>
                <a:rPr lang="en-US" sz="1400" i="1" dirty="0" smtClean="0">
                  <a:solidFill>
                    <a:srgbClr val="0000FF"/>
                  </a:solidFill>
                  <a:latin typeface="+mn-lt"/>
                </a:rPr>
                <a:t>Vector of region labels</a:t>
              </a:r>
              <a:endParaRPr lang="en-US" sz="1400" i="1" dirty="0">
                <a:solidFill>
                  <a:srgbClr val="0000FF"/>
                </a:solidFill>
                <a:latin typeface="+mn-lt"/>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r>
                <a:rPr lang="en-US" sz="1400" i="1" dirty="0" smtClean="0">
                  <a:solidFill>
                    <a:srgbClr val="0000FF"/>
                  </a:solidFill>
                  <a:latin typeface="+mn-lt"/>
                </a:rPr>
                <a:t>Regions</a:t>
              </a:r>
              <a:endParaRPr lang="en-US" sz="1400" dirty="0">
                <a:latin typeface="+mn-lt"/>
              </a:endParaRPr>
            </a:p>
          </p:txBody>
        </p:sp>
        <p:sp>
          <p:nvSpPr>
            <p:cNvPr id="59" name="Rectangle 58"/>
            <p:cNvSpPr/>
            <p:nvPr/>
          </p:nvSpPr>
          <p:spPr>
            <a:xfrm>
              <a:off x="4923219" y="2743200"/>
              <a:ext cx="1401381" cy="462947"/>
            </a:xfrm>
            <a:prstGeom prst="rect">
              <a:avLst/>
            </a:prstGeom>
          </p:spPr>
          <p:txBody>
            <a:bodyPr wrap="square">
              <a:spAutoFit/>
            </a:bodyPr>
            <a:lstStyle/>
            <a:p>
              <a:pPr algn="ctr"/>
              <a:r>
                <a:rPr lang="en-US" sz="1400" i="1" dirty="0" smtClean="0">
                  <a:solidFill>
                    <a:srgbClr val="0000FF"/>
                  </a:solidFill>
                  <a:latin typeface="+mn-lt"/>
                </a:rPr>
                <a:t>Neighboring regions</a:t>
              </a:r>
              <a:endParaRPr lang="en-US" sz="1400" dirty="0">
                <a:latin typeface="+mn-lt"/>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a:r>
                <a:rPr lang="en-US" sz="1400" i="1" dirty="0" smtClean="0">
                  <a:solidFill>
                    <a:srgbClr val="0000FF"/>
                  </a:solidFill>
                  <a:latin typeface="+mn-lt"/>
                </a:rPr>
                <a:t>Smoothing penalty</a:t>
              </a:r>
              <a:endParaRPr lang="en-US" sz="1400" i="1" dirty="0">
                <a:solidFill>
                  <a:srgbClr val="0000FF"/>
                </a:solidFill>
                <a:latin typeface="+mn-lt"/>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pic>
        <p:nvPicPr>
          <p:cNvPr id="22" name="Picture 2"/>
          <p:cNvPicPr>
            <a:picLocks noChangeAspect="1" noChangeArrowheads="1"/>
          </p:cNvPicPr>
          <p:nvPr/>
        </p:nvPicPr>
        <p:blipFill>
          <a:blip r:embed="rId4" cstate="print"/>
          <a:srcRect r="30000"/>
          <a:stretch>
            <a:fillRect/>
          </a:stretch>
        </p:blipFill>
        <p:spPr bwMode="auto">
          <a:xfrm>
            <a:off x="78210" y="4615461"/>
            <a:ext cx="2047341" cy="1949847"/>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a:stretch>
            <a:fillRect/>
          </a:stretch>
        </p:blipFill>
        <p:spPr bwMode="auto">
          <a:xfrm>
            <a:off x="4497811" y="4615461"/>
            <a:ext cx="2924771" cy="1949847"/>
          </a:xfrm>
          <a:prstGeom prst="rect">
            <a:avLst/>
          </a:prstGeom>
          <a:noFill/>
          <a:ln w="9525">
            <a:noFill/>
            <a:miter lim="800000"/>
            <a:headEnd/>
            <a:tailEnd/>
          </a:ln>
        </p:spPr>
      </p:pic>
      <p:sp>
        <p:nvSpPr>
          <p:cNvPr id="24" name="TextBox 23"/>
          <p:cNvSpPr txBox="1"/>
          <p:nvPr/>
        </p:nvSpPr>
        <p:spPr>
          <a:xfrm>
            <a:off x="0" y="4038600"/>
            <a:ext cx="2225979" cy="621709"/>
          </a:xfrm>
          <a:prstGeom prst="rect">
            <a:avLst/>
          </a:prstGeom>
          <a:noFill/>
        </p:spPr>
        <p:txBody>
          <a:bodyPr wrap="square" rtlCol="0">
            <a:spAutoFit/>
          </a:bodyPr>
          <a:lstStyle/>
          <a:p>
            <a:pPr algn="ctr"/>
            <a:r>
              <a:rPr lang="en-US" sz="2000" dirty="0" smtClean="0">
                <a:solidFill>
                  <a:schemeClr val="tx1"/>
                </a:solidFill>
                <a:latin typeface="+mn-lt"/>
              </a:rPr>
              <a:t>Maximum likelihood labeling</a:t>
            </a:r>
            <a:endParaRPr lang="en-US" sz="2000" dirty="0">
              <a:solidFill>
                <a:schemeClr val="tx1"/>
              </a:solidFill>
              <a:latin typeface="+mn-lt"/>
            </a:endParaRPr>
          </a:p>
        </p:txBody>
      </p:sp>
      <p:sp>
        <p:nvSpPr>
          <p:cNvPr id="25" name="TextBox 24"/>
          <p:cNvSpPr txBox="1"/>
          <p:nvPr/>
        </p:nvSpPr>
        <p:spPr>
          <a:xfrm>
            <a:off x="2041221" y="4279309"/>
            <a:ext cx="2225979" cy="358560"/>
          </a:xfrm>
          <a:prstGeom prst="rect">
            <a:avLst/>
          </a:prstGeom>
          <a:noFill/>
        </p:spPr>
        <p:txBody>
          <a:bodyPr wrap="square" rtlCol="0">
            <a:spAutoFit/>
          </a:bodyPr>
          <a:lstStyle/>
          <a:p>
            <a:pPr algn="ctr"/>
            <a:r>
              <a:rPr lang="en-US" sz="2000" dirty="0" smtClean="0">
                <a:solidFill>
                  <a:schemeClr val="tx1"/>
                </a:solidFill>
                <a:latin typeface="+mn-lt"/>
              </a:rPr>
              <a:t>Edge penalties</a:t>
            </a:r>
            <a:endParaRPr lang="en-US" sz="2000" dirty="0">
              <a:solidFill>
                <a:schemeClr val="tx1"/>
              </a:solidFill>
              <a:latin typeface="+mn-lt"/>
            </a:endParaRPr>
          </a:p>
        </p:txBody>
      </p:sp>
      <p:sp>
        <p:nvSpPr>
          <p:cNvPr id="26" name="TextBox 25"/>
          <p:cNvSpPr txBox="1"/>
          <p:nvPr/>
        </p:nvSpPr>
        <p:spPr>
          <a:xfrm>
            <a:off x="4403421" y="4279309"/>
            <a:ext cx="2225979" cy="357021"/>
          </a:xfrm>
          <a:prstGeom prst="rect">
            <a:avLst/>
          </a:prstGeom>
          <a:noFill/>
        </p:spPr>
        <p:txBody>
          <a:bodyPr wrap="square" rtlCol="0">
            <a:spAutoFit/>
          </a:bodyPr>
          <a:lstStyle/>
          <a:p>
            <a:pPr algn="ctr"/>
            <a:r>
              <a:rPr lang="en-US" sz="2000" dirty="0" smtClean="0">
                <a:solidFill>
                  <a:schemeClr val="tx1"/>
                </a:solidFill>
                <a:latin typeface="+mn-lt"/>
              </a:rPr>
              <a:t>Final labeling</a:t>
            </a:r>
            <a:endParaRPr lang="en-US" sz="2000" dirty="0">
              <a:solidFill>
                <a:schemeClr val="tx1"/>
              </a:solidFill>
              <a:latin typeface="+mn-lt"/>
            </a:endParaRPr>
          </a:p>
        </p:txBody>
      </p:sp>
      <p:sp>
        <p:nvSpPr>
          <p:cNvPr id="33" name="TextBox 32"/>
          <p:cNvSpPr txBox="1"/>
          <p:nvPr/>
        </p:nvSpPr>
        <p:spPr>
          <a:xfrm>
            <a:off x="6324600" y="4279309"/>
            <a:ext cx="2454579" cy="357021"/>
          </a:xfrm>
          <a:prstGeom prst="rect">
            <a:avLst/>
          </a:prstGeom>
          <a:noFill/>
        </p:spPr>
        <p:txBody>
          <a:bodyPr wrap="square" rtlCol="0">
            <a:spAutoFit/>
          </a:bodyPr>
          <a:lstStyle/>
          <a:p>
            <a:pPr algn="ctr"/>
            <a:r>
              <a:rPr lang="en-US" sz="2000" dirty="0" smtClean="0">
                <a:solidFill>
                  <a:schemeClr val="tx1"/>
                </a:solidFill>
                <a:latin typeface="+mn-lt"/>
              </a:rPr>
              <a:t>Final edge penalties</a:t>
            </a:r>
            <a:endParaRPr lang="en-US" sz="2000" dirty="0">
              <a:solidFill>
                <a:schemeClr val="tx1"/>
              </a:solidFill>
              <a:latin typeface="+mn-lt"/>
            </a:endParaRPr>
          </a:p>
        </p:txBody>
      </p:sp>
      <p:sp>
        <p:nvSpPr>
          <p:cNvPr id="34" name="TextBox 33"/>
          <p:cNvSpPr txBox="1"/>
          <p:nvPr/>
        </p:nvSpPr>
        <p:spPr>
          <a:xfrm>
            <a:off x="775386" y="6232579"/>
            <a:ext cx="520014" cy="278731"/>
          </a:xfrm>
          <a:prstGeom prst="rect">
            <a:avLst/>
          </a:prstGeom>
          <a:noFill/>
        </p:spPr>
        <p:txBody>
          <a:bodyPr wrap="none" rtlCol="0">
            <a:spAutoFit/>
          </a:bodyPr>
          <a:lstStyle/>
          <a:p>
            <a:r>
              <a:rPr lang="en-US" sz="1400" dirty="0" smtClean="0">
                <a:latin typeface="+mn-lt"/>
              </a:rPr>
              <a:t>road</a:t>
            </a:r>
            <a:endParaRPr lang="en-US" sz="1400" dirty="0">
              <a:latin typeface="+mn-lt"/>
            </a:endParaRPr>
          </a:p>
        </p:txBody>
      </p:sp>
      <p:sp>
        <p:nvSpPr>
          <p:cNvPr id="35" name="TextBox 34"/>
          <p:cNvSpPr txBox="1"/>
          <p:nvPr/>
        </p:nvSpPr>
        <p:spPr>
          <a:xfrm>
            <a:off x="276403" y="5013379"/>
            <a:ext cx="714197" cy="256530"/>
          </a:xfrm>
          <a:prstGeom prst="rect">
            <a:avLst/>
          </a:prstGeom>
          <a:noFill/>
        </p:spPr>
        <p:txBody>
          <a:bodyPr wrap="none" rtlCol="0">
            <a:spAutoFit/>
          </a:bodyPr>
          <a:lstStyle/>
          <a:p>
            <a:r>
              <a:rPr lang="en-US" sz="1400" dirty="0" smtClean="0">
                <a:latin typeface="+mn-lt"/>
              </a:rPr>
              <a:t>building</a:t>
            </a:r>
            <a:endParaRPr lang="en-US" sz="1400" dirty="0">
              <a:latin typeface="+mn-lt"/>
            </a:endParaRPr>
          </a:p>
        </p:txBody>
      </p:sp>
      <p:sp>
        <p:nvSpPr>
          <p:cNvPr id="36" name="TextBox 35"/>
          <p:cNvSpPr txBox="1"/>
          <p:nvPr/>
        </p:nvSpPr>
        <p:spPr>
          <a:xfrm>
            <a:off x="1421188" y="5785047"/>
            <a:ext cx="407612" cy="278731"/>
          </a:xfrm>
          <a:prstGeom prst="rect">
            <a:avLst/>
          </a:prstGeom>
          <a:noFill/>
        </p:spPr>
        <p:txBody>
          <a:bodyPr wrap="none" rtlCol="0">
            <a:spAutoFit/>
          </a:bodyPr>
          <a:lstStyle/>
          <a:p>
            <a:r>
              <a:rPr lang="en-US" sz="1400" dirty="0" smtClean="0">
                <a:latin typeface="+mn-lt"/>
              </a:rPr>
              <a:t>car</a:t>
            </a:r>
            <a:endParaRPr lang="en-US" sz="1400" dirty="0">
              <a:latin typeface="+mn-lt"/>
            </a:endParaRPr>
          </a:p>
        </p:txBody>
      </p:sp>
      <p:sp>
        <p:nvSpPr>
          <p:cNvPr id="37" name="TextBox 36"/>
          <p:cNvSpPr txBox="1"/>
          <p:nvPr/>
        </p:nvSpPr>
        <p:spPr>
          <a:xfrm>
            <a:off x="457200" y="5422309"/>
            <a:ext cx="765851" cy="278731"/>
          </a:xfrm>
          <a:prstGeom prst="rect">
            <a:avLst/>
          </a:prstGeom>
          <a:noFill/>
        </p:spPr>
        <p:txBody>
          <a:bodyPr wrap="none" rtlCol="0">
            <a:spAutoFit/>
          </a:bodyPr>
          <a:lstStyle/>
          <a:p>
            <a:r>
              <a:rPr lang="en-US" sz="1400" dirty="0" smtClean="0">
                <a:latin typeface="+mn-lt"/>
              </a:rPr>
              <a:t>window</a:t>
            </a:r>
            <a:endParaRPr lang="en-US" sz="1400" dirty="0">
              <a:latin typeface="+mn-lt"/>
            </a:endParaRPr>
          </a:p>
        </p:txBody>
      </p:sp>
      <p:sp>
        <p:nvSpPr>
          <p:cNvPr id="40" name="TextBox 39"/>
          <p:cNvSpPr txBox="1"/>
          <p:nvPr/>
        </p:nvSpPr>
        <p:spPr>
          <a:xfrm>
            <a:off x="1371600" y="4610178"/>
            <a:ext cx="418704" cy="278731"/>
          </a:xfrm>
          <a:prstGeom prst="rect">
            <a:avLst/>
          </a:prstGeom>
          <a:noFill/>
        </p:spPr>
        <p:txBody>
          <a:bodyPr wrap="none" rtlCol="0">
            <a:spAutoFit/>
          </a:bodyPr>
          <a:lstStyle/>
          <a:p>
            <a:r>
              <a:rPr lang="en-US" sz="1400" dirty="0" smtClean="0">
                <a:latin typeface="+mn-lt"/>
              </a:rPr>
              <a:t>sky</a:t>
            </a:r>
            <a:endParaRPr lang="en-US" sz="1400" dirty="0">
              <a:latin typeface="+mn-lt"/>
            </a:endParaRPr>
          </a:p>
        </p:txBody>
      </p:sp>
      <p:sp>
        <p:nvSpPr>
          <p:cNvPr id="41" name="TextBox 40"/>
          <p:cNvSpPr txBox="1"/>
          <p:nvPr/>
        </p:nvSpPr>
        <p:spPr>
          <a:xfrm>
            <a:off x="5194986" y="6206510"/>
            <a:ext cx="520014" cy="278731"/>
          </a:xfrm>
          <a:prstGeom prst="rect">
            <a:avLst/>
          </a:prstGeom>
          <a:noFill/>
        </p:spPr>
        <p:txBody>
          <a:bodyPr wrap="none" rtlCol="0">
            <a:spAutoFit/>
          </a:bodyPr>
          <a:lstStyle/>
          <a:p>
            <a:r>
              <a:rPr lang="en-US" sz="1400" dirty="0" smtClean="0">
                <a:latin typeface="+mn-lt"/>
              </a:rPr>
              <a:t>road</a:t>
            </a:r>
            <a:endParaRPr lang="en-US" sz="1400" dirty="0">
              <a:latin typeface="+mn-lt"/>
            </a:endParaRPr>
          </a:p>
        </p:txBody>
      </p:sp>
      <p:sp>
        <p:nvSpPr>
          <p:cNvPr id="42" name="TextBox 41"/>
          <p:cNvSpPr txBox="1"/>
          <p:nvPr/>
        </p:nvSpPr>
        <p:spPr>
          <a:xfrm>
            <a:off x="4648200" y="4987310"/>
            <a:ext cx="714197" cy="256530"/>
          </a:xfrm>
          <a:prstGeom prst="rect">
            <a:avLst/>
          </a:prstGeom>
          <a:noFill/>
        </p:spPr>
        <p:txBody>
          <a:bodyPr wrap="none" rtlCol="0">
            <a:spAutoFit/>
          </a:bodyPr>
          <a:lstStyle/>
          <a:p>
            <a:r>
              <a:rPr lang="en-US" sz="1400" dirty="0" smtClean="0">
                <a:latin typeface="+mn-lt"/>
              </a:rPr>
              <a:t>building</a:t>
            </a:r>
            <a:endParaRPr lang="en-US" sz="1400" dirty="0">
              <a:latin typeface="+mn-lt"/>
            </a:endParaRPr>
          </a:p>
        </p:txBody>
      </p:sp>
      <p:sp>
        <p:nvSpPr>
          <p:cNvPr id="43" name="TextBox 42"/>
          <p:cNvSpPr txBox="1"/>
          <p:nvPr/>
        </p:nvSpPr>
        <p:spPr>
          <a:xfrm>
            <a:off x="5840788" y="5758978"/>
            <a:ext cx="407612" cy="278731"/>
          </a:xfrm>
          <a:prstGeom prst="rect">
            <a:avLst/>
          </a:prstGeom>
          <a:noFill/>
        </p:spPr>
        <p:txBody>
          <a:bodyPr wrap="none" rtlCol="0">
            <a:spAutoFit/>
          </a:bodyPr>
          <a:lstStyle/>
          <a:p>
            <a:r>
              <a:rPr lang="en-US" sz="1400" dirty="0" smtClean="0">
                <a:latin typeface="+mn-lt"/>
              </a:rPr>
              <a:t>car</a:t>
            </a:r>
            <a:endParaRPr lang="en-US" sz="1400" dirty="0">
              <a:latin typeface="+mn-lt"/>
            </a:endParaRPr>
          </a:p>
        </p:txBody>
      </p:sp>
      <p:sp>
        <p:nvSpPr>
          <p:cNvPr id="44" name="TextBox 43"/>
          <p:cNvSpPr txBox="1"/>
          <p:nvPr/>
        </p:nvSpPr>
        <p:spPr>
          <a:xfrm>
            <a:off x="5791200" y="4584109"/>
            <a:ext cx="418704" cy="278731"/>
          </a:xfrm>
          <a:prstGeom prst="rect">
            <a:avLst/>
          </a:prstGeom>
          <a:noFill/>
        </p:spPr>
        <p:txBody>
          <a:bodyPr wrap="none" rtlCol="0">
            <a:spAutoFit/>
          </a:bodyPr>
          <a:lstStyle/>
          <a:p>
            <a:r>
              <a:rPr lang="en-US" sz="1400" dirty="0" smtClean="0">
                <a:latin typeface="+mn-lt"/>
              </a:rPr>
              <a:t>sky</a:t>
            </a:r>
            <a:endParaRPr lang="en-US" sz="1400" dirty="0">
              <a:latin typeface="+mn-lt"/>
            </a:endParaRPr>
          </a:p>
        </p:txBody>
      </p:sp>
      <p:pic>
        <p:nvPicPr>
          <p:cNvPr id="45" name="Picture 2" descr="D:\tempsp\psd.png"/>
          <p:cNvPicPr>
            <a:picLocks noChangeAspect="1" noChangeArrowheads="1"/>
          </p:cNvPicPr>
          <p:nvPr/>
        </p:nvPicPr>
        <p:blipFill>
          <a:blip r:embed="rId6" cstate="print"/>
          <a:srcRect r="20856"/>
          <a:stretch>
            <a:fillRect/>
          </a:stretch>
        </p:blipFill>
        <p:spPr bwMode="auto">
          <a:xfrm>
            <a:off x="2133600" y="4584110"/>
            <a:ext cx="1993422" cy="1981200"/>
          </a:xfrm>
          <a:prstGeom prst="rect">
            <a:avLst/>
          </a:prstGeom>
          <a:noFill/>
        </p:spPr>
      </p:pic>
      <p:pic>
        <p:nvPicPr>
          <p:cNvPr id="46" name="Picture 5"/>
          <p:cNvPicPr>
            <a:picLocks noChangeAspect="1" noChangeArrowheads="1"/>
          </p:cNvPicPr>
          <p:nvPr/>
        </p:nvPicPr>
        <p:blipFill>
          <a:blip r:embed="rId7" cstate="print"/>
          <a:stretch>
            <a:fillRect/>
          </a:stretch>
        </p:blipFill>
        <p:spPr bwMode="auto">
          <a:xfrm>
            <a:off x="6553200" y="4584109"/>
            <a:ext cx="2518735" cy="1981200"/>
          </a:xfrm>
          <a:prstGeom prst="rect">
            <a:avLst/>
          </a:prstGeom>
          <a:noFill/>
          <a:ln w="9525">
            <a:noFill/>
            <a:miter lim="800000"/>
            <a:headEnd/>
            <a:tailEnd/>
          </a:ln>
        </p:spPr>
      </p:pic>
      <p:grpSp>
        <p:nvGrpSpPr>
          <p:cNvPr id="4"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613456" name="Equation" r:id="rId8" imgW="3174840" imgH="355320" progId="Equation.3">
                    <p:embed/>
                  </p:oleObj>
                </mc:Choice>
                <mc:Fallback>
                  <p:oleObj name="Equation" r:id="rId8" imgW="3174840" imgH="355320"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a:r>
                <a:rPr lang="en-US" sz="1400" i="1" dirty="0" smtClean="0">
                  <a:solidFill>
                    <a:srgbClr val="0000FF"/>
                  </a:solidFill>
                  <a:latin typeface="+mn-lt"/>
                </a:rPr>
                <a:t>Likelihood score for </a:t>
              </a:r>
              <a:br>
                <a:rPr lang="en-US" sz="1400" i="1" dirty="0" smtClean="0">
                  <a:solidFill>
                    <a:srgbClr val="0000FF"/>
                  </a:solidFill>
                  <a:latin typeface="+mn-lt"/>
                </a:rPr>
              </a:br>
              <a:r>
                <a:rPr lang="en-US" sz="1400" i="1" dirty="0" smtClean="0">
                  <a:solidFill>
                    <a:srgbClr val="0000FF"/>
                  </a:solidFill>
                  <a:latin typeface="+mn-lt"/>
                </a:rPr>
                <a:t>region r</a:t>
              </a:r>
              <a:r>
                <a:rPr lang="en-US" sz="1400" i="1" baseline="-14000" dirty="0" smtClean="0">
                  <a:solidFill>
                    <a:srgbClr val="0000FF"/>
                  </a:solidFill>
                  <a:latin typeface="+mn-lt"/>
                </a:rPr>
                <a:t>i</a:t>
              </a:r>
              <a:r>
                <a:rPr lang="en-US" sz="1400" i="1" dirty="0" smtClean="0">
                  <a:solidFill>
                    <a:srgbClr val="0000FF"/>
                  </a:solidFill>
                  <a:latin typeface="+mn-lt"/>
                </a:rPr>
                <a:t> and label </a:t>
              </a:r>
              <a:r>
                <a:rPr lang="en-US" sz="1400" i="1" dirty="0" err="1" smtClean="0">
                  <a:solidFill>
                    <a:srgbClr val="0000FF"/>
                  </a:solidFill>
                  <a:latin typeface="+mn-lt"/>
                </a:rPr>
                <a:t>c</a:t>
              </a:r>
              <a:r>
                <a:rPr lang="en-US" sz="1400" i="1" baseline="-14000" dirty="0" err="1" smtClean="0">
                  <a:solidFill>
                    <a:srgbClr val="0000FF"/>
                  </a:solidFill>
                  <a:latin typeface="+mn-lt"/>
                </a:rPr>
                <a:t>i</a:t>
              </a:r>
              <a:r>
                <a:rPr lang="en-US" sz="1400" i="1" dirty="0" smtClean="0">
                  <a:solidFill>
                    <a:srgbClr val="0000FF"/>
                  </a:solidFill>
                  <a:latin typeface="+mn-lt"/>
                </a:rPr>
                <a:t> </a:t>
              </a:r>
              <a:endParaRPr lang="en-US" sz="1400" i="1" dirty="0">
                <a:solidFill>
                  <a:srgbClr val="0000FF"/>
                </a:solidFill>
                <a:latin typeface="+mn-lt"/>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a:r>
                <a:rPr lang="en-US" sz="1400" i="1" dirty="0" smtClean="0">
                  <a:solidFill>
                    <a:srgbClr val="0000FF"/>
                  </a:solidFill>
                  <a:latin typeface="+mn-lt"/>
                </a:rPr>
                <a:t>Co-occurrence penalty</a:t>
              </a:r>
              <a:endParaRPr lang="en-US" sz="1400" i="1" dirty="0">
                <a:solidFill>
                  <a:srgbClr val="0000FF"/>
                </a:solidFill>
                <a:latin typeface="+mn-lt"/>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a:r>
                <a:rPr lang="en-US" sz="1400" i="1" dirty="0" smtClean="0">
                  <a:solidFill>
                    <a:srgbClr val="0000FF"/>
                  </a:solidFill>
                  <a:latin typeface="+mn-lt"/>
                </a:rPr>
                <a:t>Vector of region labels</a:t>
              </a:r>
              <a:endParaRPr lang="en-US" sz="1400" i="1" dirty="0">
                <a:solidFill>
                  <a:srgbClr val="0000FF"/>
                </a:solidFill>
                <a:latin typeface="+mn-lt"/>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r>
                <a:rPr lang="en-US" sz="1400" i="1" dirty="0" smtClean="0">
                  <a:solidFill>
                    <a:srgbClr val="0000FF"/>
                  </a:solidFill>
                  <a:latin typeface="+mn-lt"/>
                </a:rPr>
                <a:t>Regions</a:t>
              </a:r>
              <a:endParaRPr lang="en-US" sz="1400" dirty="0">
                <a:latin typeface="+mn-lt"/>
              </a:endParaRPr>
            </a:p>
          </p:txBody>
        </p:sp>
        <p:sp>
          <p:nvSpPr>
            <p:cNvPr id="59" name="Rectangle 58"/>
            <p:cNvSpPr/>
            <p:nvPr/>
          </p:nvSpPr>
          <p:spPr>
            <a:xfrm>
              <a:off x="4923219" y="2743200"/>
              <a:ext cx="1401381" cy="462947"/>
            </a:xfrm>
            <a:prstGeom prst="rect">
              <a:avLst/>
            </a:prstGeom>
          </p:spPr>
          <p:txBody>
            <a:bodyPr wrap="square">
              <a:spAutoFit/>
            </a:bodyPr>
            <a:lstStyle/>
            <a:p>
              <a:pPr algn="ctr"/>
              <a:r>
                <a:rPr lang="en-US" sz="1400" i="1" dirty="0" smtClean="0">
                  <a:solidFill>
                    <a:srgbClr val="0000FF"/>
                  </a:solidFill>
                  <a:latin typeface="+mn-lt"/>
                </a:rPr>
                <a:t>Neighboring regions</a:t>
              </a:r>
              <a:endParaRPr lang="en-US" sz="1400" dirty="0">
                <a:latin typeface="+mn-lt"/>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a:r>
                <a:rPr lang="en-US" sz="1400" i="1" dirty="0" smtClean="0">
                  <a:solidFill>
                    <a:srgbClr val="0000FF"/>
                  </a:solidFill>
                  <a:latin typeface="+mn-lt"/>
                </a:rPr>
                <a:t>Smoothing penalty</a:t>
              </a:r>
              <a:endParaRPr lang="en-US" sz="1400" i="1" dirty="0">
                <a:solidFill>
                  <a:srgbClr val="0000FF"/>
                </a:solidFill>
                <a:latin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4"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616472"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a:r>
                <a:rPr lang="en-US" sz="1400" i="1" dirty="0" smtClean="0">
                  <a:solidFill>
                    <a:srgbClr val="0000FF"/>
                  </a:solidFill>
                  <a:latin typeface="+mn-lt"/>
                </a:rPr>
                <a:t>Likelihood score for </a:t>
              </a:r>
              <a:br>
                <a:rPr lang="en-US" sz="1400" i="1" dirty="0" smtClean="0">
                  <a:solidFill>
                    <a:srgbClr val="0000FF"/>
                  </a:solidFill>
                  <a:latin typeface="+mn-lt"/>
                </a:rPr>
              </a:br>
              <a:r>
                <a:rPr lang="en-US" sz="1400" i="1" dirty="0" smtClean="0">
                  <a:solidFill>
                    <a:srgbClr val="0000FF"/>
                  </a:solidFill>
                  <a:latin typeface="+mn-lt"/>
                </a:rPr>
                <a:t>region r</a:t>
              </a:r>
              <a:r>
                <a:rPr lang="en-US" sz="1400" i="1" baseline="-14000" dirty="0" smtClean="0">
                  <a:solidFill>
                    <a:srgbClr val="0000FF"/>
                  </a:solidFill>
                  <a:latin typeface="+mn-lt"/>
                </a:rPr>
                <a:t>i</a:t>
              </a:r>
              <a:r>
                <a:rPr lang="en-US" sz="1400" i="1" dirty="0" smtClean="0">
                  <a:solidFill>
                    <a:srgbClr val="0000FF"/>
                  </a:solidFill>
                  <a:latin typeface="+mn-lt"/>
                </a:rPr>
                <a:t> and label </a:t>
              </a:r>
              <a:r>
                <a:rPr lang="en-US" sz="1400" i="1" dirty="0" err="1" smtClean="0">
                  <a:solidFill>
                    <a:srgbClr val="0000FF"/>
                  </a:solidFill>
                  <a:latin typeface="+mn-lt"/>
                </a:rPr>
                <a:t>c</a:t>
              </a:r>
              <a:r>
                <a:rPr lang="en-US" sz="1400" i="1" baseline="-14000" dirty="0" err="1" smtClean="0">
                  <a:solidFill>
                    <a:srgbClr val="0000FF"/>
                  </a:solidFill>
                  <a:latin typeface="+mn-lt"/>
                </a:rPr>
                <a:t>i</a:t>
              </a:r>
              <a:r>
                <a:rPr lang="en-US" sz="1400" i="1" dirty="0" smtClean="0">
                  <a:solidFill>
                    <a:srgbClr val="0000FF"/>
                  </a:solidFill>
                  <a:latin typeface="+mn-lt"/>
                </a:rPr>
                <a:t> </a:t>
              </a:r>
              <a:endParaRPr lang="en-US" sz="1400" i="1" dirty="0">
                <a:solidFill>
                  <a:srgbClr val="0000FF"/>
                </a:solidFill>
                <a:latin typeface="+mn-lt"/>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a:r>
                <a:rPr lang="en-US" sz="1400" i="1" dirty="0" smtClean="0">
                  <a:solidFill>
                    <a:srgbClr val="0000FF"/>
                  </a:solidFill>
                  <a:latin typeface="+mn-lt"/>
                </a:rPr>
                <a:t>Co-occurrence penalty</a:t>
              </a:r>
              <a:endParaRPr lang="en-US" sz="1400" i="1" dirty="0">
                <a:solidFill>
                  <a:srgbClr val="0000FF"/>
                </a:solidFill>
                <a:latin typeface="+mn-lt"/>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a:r>
                <a:rPr lang="en-US" sz="1400" i="1" dirty="0" smtClean="0">
                  <a:solidFill>
                    <a:srgbClr val="0000FF"/>
                  </a:solidFill>
                  <a:latin typeface="+mn-lt"/>
                </a:rPr>
                <a:t>Vector of region labels</a:t>
              </a:r>
              <a:endParaRPr lang="en-US" sz="1400" i="1" dirty="0">
                <a:solidFill>
                  <a:srgbClr val="0000FF"/>
                </a:solidFill>
                <a:latin typeface="+mn-lt"/>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r>
                <a:rPr lang="en-US" sz="1400" i="1" dirty="0" smtClean="0">
                  <a:solidFill>
                    <a:srgbClr val="0000FF"/>
                  </a:solidFill>
                  <a:latin typeface="+mn-lt"/>
                </a:rPr>
                <a:t>Regions</a:t>
              </a:r>
              <a:endParaRPr lang="en-US" sz="1400" dirty="0">
                <a:latin typeface="+mn-lt"/>
              </a:endParaRPr>
            </a:p>
          </p:txBody>
        </p:sp>
        <p:sp>
          <p:nvSpPr>
            <p:cNvPr id="59" name="Rectangle 58"/>
            <p:cNvSpPr/>
            <p:nvPr/>
          </p:nvSpPr>
          <p:spPr>
            <a:xfrm>
              <a:off x="4923219" y="2743200"/>
              <a:ext cx="1401381" cy="462947"/>
            </a:xfrm>
            <a:prstGeom prst="rect">
              <a:avLst/>
            </a:prstGeom>
          </p:spPr>
          <p:txBody>
            <a:bodyPr wrap="square">
              <a:spAutoFit/>
            </a:bodyPr>
            <a:lstStyle/>
            <a:p>
              <a:pPr algn="ctr"/>
              <a:r>
                <a:rPr lang="en-US" sz="1400" i="1" dirty="0" smtClean="0">
                  <a:solidFill>
                    <a:srgbClr val="0000FF"/>
                  </a:solidFill>
                  <a:latin typeface="+mn-lt"/>
                </a:rPr>
                <a:t>Neighboring regions</a:t>
              </a:r>
              <a:endParaRPr lang="en-US" sz="1400" dirty="0">
                <a:latin typeface="+mn-lt"/>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a:r>
                <a:rPr lang="en-US" sz="1400" i="1" dirty="0" smtClean="0">
                  <a:solidFill>
                    <a:srgbClr val="0000FF"/>
                  </a:solidFill>
                  <a:latin typeface="+mn-lt"/>
                </a:rPr>
                <a:t>Smoothing penalty</a:t>
              </a:r>
              <a:endParaRPr lang="en-US" sz="1400" i="1" dirty="0">
                <a:solidFill>
                  <a:srgbClr val="0000FF"/>
                </a:solidFill>
                <a:latin typeface="+mn-lt"/>
              </a:endParaRPr>
            </a:p>
          </p:txBody>
        </p:sp>
      </p:grpSp>
      <p:pic>
        <p:nvPicPr>
          <p:cNvPr id="38" name="Picture 3"/>
          <p:cNvPicPr>
            <a:picLocks noChangeAspect="1" noChangeArrowheads="1"/>
          </p:cNvPicPr>
          <p:nvPr/>
        </p:nvPicPr>
        <p:blipFill>
          <a:blip r:embed="rId6" cstate="print"/>
          <a:srcRect/>
          <a:stretch>
            <a:fillRect/>
          </a:stretch>
        </p:blipFill>
        <p:spPr bwMode="auto">
          <a:xfrm>
            <a:off x="152400" y="4648200"/>
            <a:ext cx="1981200" cy="1981200"/>
          </a:xfrm>
          <a:prstGeom prst="rect">
            <a:avLst/>
          </a:prstGeom>
          <a:noFill/>
          <a:ln w="9525">
            <a:noFill/>
            <a:miter lim="800000"/>
            <a:headEnd/>
            <a:tailEnd/>
          </a:ln>
        </p:spPr>
      </p:pic>
      <p:pic>
        <p:nvPicPr>
          <p:cNvPr id="39" name="Picture 4"/>
          <p:cNvPicPr>
            <a:picLocks noChangeAspect="1" noChangeArrowheads="1"/>
          </p:cNvPicPr>
          <p:nvPr/>
        </p:nvPicPr>
        <p:blipFill>
          <a:blip r:embed="rId7" cstate="print"/>
          <a:srcRect/>
          <a:stretch>
            <a:fillRect/>
          </a:stretch>
        </p:blipFill>
        <p:spPr bwMode="auto">
          <a:xfrm>
            <a:off x="2286000" y="4648200"/>
            <a:ext cx="1981200" cy="1981200"/>
          </a:xfrm>
          <a:prstGeom prst="rect">
            <a:avLst/>
          </a:prstGeom>
          <a:noFill/>
          <a:ln w="9525">
            <a:noFill/>
            <a:miter lim="800000"/>
            <a:headEnd/>
            <a:tailEnd/>
          </a:ln>
        </p:spPr>
      </p:pic>
      <p:pic>
        <p:nvPicPr>
          <p:cNvPr id="47" name="Picture 5"/>
          <p:cNvPicPr>
            <a:picLocks noChangeAspect="1" noChangeArrowheads="1"/>
          </p:cNvPicPr>
          <p:nvPr/>
        </p:nvPicPr>
        <p:blipFill>
          <a:blip r:embed="rId8" cstate="print"/>
          <a:srcRect/>
          <a:stretch>
            <a:fillRect/>
          </a:stretch>
        </p:blipFill>
        <p:spPr bwMode="auto">
          <a:xfrm>
            <a:off x="4411266" y="4648200"/>
            <a:ext cx="2522934" cy="1981200"/>
          </a:xfrm>
          <a:prstGeom prst="rect">
            <a:avLst/>
          </a:prstGeom>
          <a:noFill/>
          <a:ln w="9525">
            <a:noFill/>
            <a:miter lim="800000"/>
            <a:headEnd/>
            <a:tailEnd/>
          </a:ln>
        </p:spPr>
      </p:pic>
      <p:pic>
        <p:nvPicPr>
          <p:cNvPr id="52" name="Picture 6"/>
          <p:cNvPicPr>
            <a:picLocks noChangeAspect="1" noChangeArrowheads="1"/>
          </p:cNvPicPr>
          <p:nvPr/>
        </p:nvPicPr>
        <p:blipFill>
          <a:blip r:embed="rId9" cstate="print"/>
          <a:srcRect/>
          <a:stretch>
            <a:fillRect/>
          </a:stretch>
        </p:blipFill>
        <p:spPr bwMode="auto">
          <a:xfrm>
            <a:off x="7010400" y="4648200"/>
            <a:ext cx="1981200" cy="1981200"/>
          </a:xfrm>
          <a:prstGeom prst="rect">
            <a:avLst/>
          </a:prstGeom>
          <a:noFill/>
          <a:ln w="9525">
            <a:noFill/>
            <a:miter lim="800000"/>
            <a:headEnd/>
            <a:tailEnd/>
          </a:ln>
        </p:spPr>
      </p:pic>
      <p:sp>
        <p:nvSpPr>
          <p:cNvPr id="54" name="Rectangle 53"/>
          <p:cNvSpPr/>
          <p:nvPr/>
        </p:nvSpPr>
        <p:spPr>
          <a:xfrm>
            <a:off x="4419600" y="4648200"/>
            <a:ext cx="1981200" cy="1981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438400" y="4648200"/>
            <a:ext cx="418704" cy="277640"/>
          </a:xfrm>
          <a:prstGeom prst="rect">
            <a:avLst/>
          </a:prstGeom>
          <a:noFill/>
        </p:spPr>
        <p:txBody>
          <a:bodyPr wrap="none" rtlCol="0">
            <a:spAutoFit/>
          </a:bodyPr>
          <a:lstStyle/>
          <a:p>
            <a:r>
              <a:rPr lang="en-US" sz="1400" dirty="0" smtClean="0">
                <a:latin typeface="+mn-lt"/>
              </a:rPr>
              <a:t>sky</a:t>
            </a:r>
            <a:endParaRPr lang="en-US" sz="1400" dirty="0">
              <a:latin typeface="+mn-lt"/>
            </a:endParaRPr>
          </a:p>
        </p:txBody>
      </p:sp>
      <p:sp>
        <p:nvSpPr>
          <p:cNvPr id="62" name="TextBox 61"/>
          <p:cNvSpPr txBox="1"/>
          <p:nvPr/>
        </p:nvSpPr>
        <p:spPr>
          <a:xfrm>
            <a:off x="3053178" y="5485924"/>
            <a:ext cx="485261" cy="277640"/>
          </a:xfrm>
          <a:prstGeom prst="rect">
            <a:avLst/>
          </a:prstGeom>
          <a:noFill/>
        </p:spPr>
        <p:txBody>
          <a:bodyPr wrap="none" rtlCol="0">
            <a:spAutoFit/>
          </a:bodyPr>
          <a:lstStyle/>
          <a:p>
            <a:r>
              <a:rPr lang="en-US" sz="1400" dirty="0" smtClean="0">
                <a:latin typeface="+mn-lt"/>
              </a:rPr>
              <a:t>tree</a:t>
            </a:r>
            <a:endParaRPr lang="en-US" sz="1400" dirty="0">
              <a:latin typeface="+mn-lt"/>
            </a:endParaRPr>
          </a:p>
        </p:txBody>
      </p:sp>
      <p:sp>
        <p:nvSpPr>
          <p:cNvPr id="63" name="TextBox 62"/>
          <p:cNvSpPr txBox="1"/>
          <p:nvPr/>
        </p:nvSpPr>
        <p:spPr>
          <a:xfrm>
            <a:off x="2590800" y="6324124"/>
            <a:ext cx="530915" cy="277640"/>
          </a:xfrm>
          <a:prstGeom prst="rect">
            <a:avLst/>
          </a:prstGeom>
          <a:noFill/>
        </p:spPr>
        <p:txBody>
          <a:bodyPr wrap="none" rtlCol="0">
            <a:spAutoFit/>
          </a:bodyPr>
          <a:lstStyle/>
          <a:p>
            <a:r>
              <a:rPr lang="en-US" sz="1400" dirty="0" smtClean="0">
                <a:latin typeface="+mn-lt"/>
              </a:rPr>
              <a:t>sand</a:t>
            </a:r>
            <a:endParaRPr lang="en-US" sz="1400" dirty="0">
              <a:latin typeface="+mn-lt"/>
            </a:endParaRPr>
          </a:p>
        </p:txBody>
      </p:sp>
      <p:sp>
        <p:nvSpPr>
          <p:cNvPr id="64" name="TextBox 63"/>
          <p:cNvSpPr txBox="1"/>
          <p:nvPr/>
        </p:nvSpPr>
        <p:spPr>
          <a:xfrm>
            <a:off x="2667000" y="5029200"/>
            <a:ext cx="520014" cy="277640"/>
          </a:xfrm>
          <a:prstGeom prst="rect">
            <a:avLst/>
          </a:prstGeom>
          <a:noFill/>
        </p:spPr>
        <p:txBody>
          <a:bodyPr wrap="none" rtlCol="0">
            <a:spAutoFit/>
          </a:bodyPr>
          <a:lstStyle/>
          <a:p>
            <a:r>
              <a:rPr lang="en-US" sz="1400" dirty="0" smtClean="0">
                <a:solidFill>
                  <a:schemeClr val="tx1"/>
                </a:solidFill>
                <a:latin typeface="+mn-lt"/>
              </a:rPr>
              <a:t>road</a:t>
            </a:r>
            <a:endParaRPr lang="en-US" sz="1400" dirty="0">
              <a:solidFill>
                <a:schemeClr val="tx1"/>
              </a:solidFill>
              <a:latin typeface="+mn-lt"/>
            </a:endParaRPr>
          </a:p>
        </p:txBody>
      </p:sp>
      <p:sp>
        <p:nvSpPr>
          <p:cNvPr id="65" name="TextBox 64"/>
          <p:cNvSpPr txBox="1"/>
          <p:nvPr/>
        </p:nvSpPr>
        <p:spPr>
          <a:xfrm>
            <a:off x="2394398" y="5867400"/>
            <a:ext cx="431528" cy="277640"/>
          </a:xfrm>
          <a:prstGeom prst="rect">
            <a:avLst/>
          </a:prstGeom>
          <a:noFill/>
        </p:spPr>
        <p:txBody>
          <a:bodyPr wrap="none" rtlCol="0">
            <a:spAutoFit/>
          </a:bodyPr>
          <a:lstStyle/>
          <a:p>
            <a:r>
              <a:rPr lang="en-US" sz="1400" dirty="0" smtClean="0">
                <a:latin typeface="+mn-lt"/>
              </a:rPr>
              <a:t>sea</a:t>
            </a:r>
            <a:endParaRPr lang="en-US" sz="1400" dirty="0">
              <a:latin typeface="+mn-lt"/>
            </a:endParaRPr>
          </a:p>
        </p:txBody>
      </p:sp>
      <p:sp>
        <p:nvSpPr>
          <p:cNvPr id="66" name="TextBox 65"/>
          <p:cNvSpPr txBox="1"/>
          <p:nvPr/>
        </p:nvSpPr>
        <p:spPr>
          <a:xfrm>
            <a:off x="3623344" y="6019324"/>
            <a:ext cx="520014" cy="277640"/>
          </a:xfrm>
          <a:prstGeom prst="rect">
            <a:avLst/>
          </a:prstGeom>
          <a:noFill/>
        </p:spPr>
        <p:txBody>
          <a:bodyPr wrap="none" rtlCol="0">
            <a:spAutoFit/>
          </a:bodyPr>
          <a:lstStyle/>
          <a:p>
            <a:r>
              <a:rPr lang="en-US" sz="1400" dirty="0" smtClean="0">
                <a:solidFill>
                  <a:schemeClr val="tx1"/>
                </a:solidFill>
                <a:latin typeface="+mn-lt"/>
              </a:rPr>
              <a:t>road</a:t>
            </a:r>
            <a:endParaRPr lang="en-US" sz="1400" dirty="0">
              <a:solidFill>
                <a:schemeClr val="tx1"/>
              </a:solidFill>
              <a:latin typeface="+mn-lt"/>
            </a:endParaRPr>
          </a:p>
        </p:txBody>
      </p:sp>
      <p:sp>
        <p:nvSpPr>
          <p:cNvPr id="67" name="TextBox 66"/>
          <p:cNvSpPr txBox="1"/>
          <p:nvPr/>
        </p:nvSpPr>
        <p:spPr>
          <a:xfrm>
            <a:off x="7194998" y="4648200"/>
            <a:ext cx="418704" cy="277640"/>
          </a:xfrm>
          <a:prstGeom prst="rect">
            <a:avLst/>
          </a:prstGeom>
          <a:noFill/>
        </p:spPr>
        <p:txBody>
          <a:bodyPr wrap="none" rtlCol="0">
            <a:spAutoFit/>
          </a:bodyPr>
          <a:lstStyle/>
          <a:p>
            <a:r>
              <a:rPr lang="en-US" sz="1400" dirty="0" smtClean="0">
                <a:latin typeface="+mn-lt"/>
              </a:rPr>
              <a:t>sky</a:t>
            </a:r>
            <a:endParaRPr lang="en-US" sz="1400" dirty="0">
              <a:latin typeface="+mn-lt"/>
            </a:endParaRPr>
          </a:p>
        </p:txBody>
      </p:sp>
      <p:sp>
        <p:nvSpPr>
          <p:cNvPr id="68" name="TextBox 67"/>
          <p:cNvSpPr txBox="1"/>
          <p:nvPr/>
        </p:nvSpPr>
        <p:spPr>
          <a:xfrm>
            <a:off x="7347398" y="6324124"/>
            <a:ext cx="530915" cy="277640"/>
          </a:xfrm>
          <a:prstGeom prst="rect">
            <a:avLst/>
          </a:prstGeom>
          <a:noFill/>
        </p:spPr>
        <p:txBody>
          <a:bodyPr wrap="none" rtlCol="0">
            <a:spAutoFit/>
          </a:bodyPr>
          <a:lstStyle/>
          <a:p>
            <a:r>
              <a:rPr lang="en-US" sz="1400" dirty="0" smtClean="0">
                <a:latin typeface="+mn-lt"/>
              </a:rPr>
              <a:t>sand</a:t>
            </a:r>
            <a:endParaRPr lang="en-US" sz="1400" dirty="0">
              <a:latin typeface="+mn-lt"/>
            </a:endParaRPr>
          </a:p>
        </p:txBody>
      </p:sp>
      <p:sp>
        <p:nvSpPr>
          <p:cNvPr id="69" name="TextBox 68"/>
          <p:cNvSpPr txBox="1"/>
          <p:nvPr/>
        </p:nvSpPr>
        <p:spPr>
          <a:xfrm>
            <a:off x="7772400" y="5638800"/>
            <a:ext cx="431528" cy="277640"/>
          </a:xfrm>
          <a:prstGeom prst="rect">
            <a:avLst/>
          </a:prstGeom>
          <a:noFill/>
        </p:spPr>
        <p:txBody>
          <a:bodyPr wrap="none" rtlCol="0">
            <a:spAutoFit/>
          </a:bodyPr>
          <a:lstStyle/>
          <a:p>
            <a:r>
              <a:rPr lang="en-US" sz="1400" dirty="0" smtClean="0">
                <a:latin typeface="+mn-lt"/>
              </a:rPr>
              <a:t>sea</a:t>
            </a:r>
            <a:endParaRPr lang="en-US" sz="1400" dirty="0">
              <a:latin typeface="+mn-lt"/>
            </a:endParaRPr>
          </a:p>
        </p:txBody>
      </p:sp>
      <p:sp>
        <p:nvSpPr>
          <p:cNvPr id="70" name="TextBox 69"/>
          <p:cNvSpPr txBox="1"/>
          <p:nvPr/>
        </p:nvSpPr>
        <p:spPr>
          <a:xfrm>
            <a:off x="304800" y="4291179"/>
            <a:ext cx="1692579" cy="357021"/>
          </a:xfrm>
          <a:prstGeom prst="rect">
            <a:avLst/>
          </a:prstGeom>
          <a:noFill/>
        </p:spPr>
        <p:txBody>
          <a:bodyPr wrap="none" rtlCol="0">
            <a:spAutoFit/>
          </a:bodyPr>
          <a:lstStyle/>
          <a:p>
            <a:r>
              <a:rPr lang="en-US" sz="2000" dirty="0" smtClean="0">
                <a:solidFill>
                  <a:schemeClr val="tx1"/>
                </a:solidFill>
                <a:latin typeface="+mn-lt"/>
              </a:rPr>
              <a:t>Original image</a:t>
            </a:r>
            <a:endParaRPr lang="en-US" sz="2000" dirty="0">
              <a:solidFill>
                <a:schemeClr val="tx1"/>
              </a:solidFill>
              <a:latin typeface="+mn-lt"/>
            </a:endParaRPr>
          </a:p>
        </p:txBody>
      </p:sp>
      <p:sp>
        <p:nvSpPr>
          <p:cNvPr id="71" name="TextBox 70"/>
          <p:cNvSpPr txBox="1"/>
          <p:nvPr/>
        </p:nvSpPr>
        <p:spPr>
          <a:xfrm>
            <a:off x="2193621" y="4038600"/>
            <a:ext cx="2225979" cy="621709"/>
          </a:xfrm>
          <a:prstGeom prst="rect">
            <a:avLst/>
          </a:prstGeom>
          <a:noFill/>
        </p:spPr>
        <p:txBody>
          <a:bodyPr wrap="square" rtlCol="0">
            <a:spAutoFit/>
          </a:bodyPr>
          <a:lstStyle/>
          <a:p>
            <a:pPr algn="ctr"/>
            <a:r>
              <a:rPr lang="en-US" sz="2000" dirty="0" smtClean="0">
                <a:solidFill>
                  <a:schemeClr val="tx1"/>
                </a:solidFill>
                <a:latin typeface="+mn-lt"/>
              </a:rPr>
              <a:t>Maximum likelihood labeling</a:t>
            </a:r>
            <a:endParaRPr lang="en-US" sz="2000" dirty="0">
              <a:solidFill>
                <a:schemeClr val="tx1"/>
              </a:solidFill>
              <a:latin typeface="+mn-lt"/>
            </a:endParaRPr>
          </a:p>
        </p:txBody>
      </p:sp>
      <p:sp>
        <p:nvSpPr>
          <p:cNvPr id="72" name="TextBox 71"/>
          <p:cNvSpPr txBox="1"/>
          <p:nvPr/>
        </p:nvSpPr>
        <p:spPr>
          <a:xfrm>
            <a:off x="4327221" y="4289640"/>
            <a:ext cx="2225979" cy="358560"/>
          </a:xfrm>
          <a:prstGeom prst="rect">
            <a:avLst/>
          </a:prstGeom>
          <a:noFill/>
        </p:spPr>
        <p:txBody>
          <a:bodyPr wrap="square" rtlCol="0">
            <a:spAutoFit/>
          </a:bodyPr>
          <a:lstStyle/>
          <a:p>
            <a:pPr algn="ctr"/>
            <a:r>
              <a:rPr lang="en-US" sz="2000" dirty="0" smtClean="0">
                <a:solidFill>
                  <a:schemeClr val="tx1"/>
                </a:solidFill>
                <a:latin typeface="+mn-lt"/>
              </a:rPr>
              <a:t>Edge penalties</a:t>
            </a:r>
            <a:endParaRPr lang="en-US" sz="2000" dirty="0">
              <a:solidFill>
                <a:schemeClr val="tx1"/>
              </a:solidFill>
              <a:latin typeface="+mn-lt"/>
            </a:endParaRPr>
          </a:p>
        </p:txBody>
      </p:sp>
      <p:sp>
        <p:nvSpPr>
          <p:cNvPr id="73" name="TextBox 72"/>
          <p:cNvSpPr txBox="1"/>
          <p:nvPr/>
        </p:nvSpPr>
        <p:spPr>
          <a:xfrm>
            <a:off x="6841821" y="4291179"/>
            <a:ext cx="2225979" cy="357021"/>
          </a:xfrm>
          <a:prstGeom prst="rect">
            <a:avLst/>
          </a:prstGeom>
          <a:noFill/>
        </p:spPr>
        <p:txBody>
          <a:bodyPr wrap="square" rtlCol="0">
            <a:spAutoFit/>
          </a:bodyPr>
          <a:lstStyle/>
          <a:p>
            <a:pPr algn="ctr"/>
            <a:r>
              <a:rPr lang="en-US" sz="2000" dirty="0" smtClean="0">
                <a:solidFill>
                  <a:schemeClr val="tx1"/>
                </a:solidFill>
                <a:latin typeface="+mn-lt"/>
              </a:rPr>
              <a:t>MRF labeling</a:t>
            </a:r>
            <a:endParaRPr lang="en-US" sz="2000" dirty="0">
              <a:solidFill>
                <a:schemeClr val="tx1"/>
              </a:solidFill>
              <a:latin typeface="+mn-lt"/>
            </a:endParaRPr>
          </a:p>
        </p:txBody>
      </p:sp>
    </p:spTree>
    <p:extLst>
      <p:ext uri="{BB962C8B-B14F-4D97-AF65-F5344CB8AC3E}">
        <p14:creationId xmlns:p14="http://schemas.microsoft.com/office/powerpoint/2010/main" val="3089815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endParaRPr lang="en-GB" dirty="0"/>
          </a:p>
        </p:txBody>
      </p:sp>
      <p:graphicFrame>
        <p:nvGraphicFramePr>
          <p:cNvPr id="5" name="Chart 4"/>
          <p:cNvGraphicFramePr>
            <a:graphicFrameLocks/>
          </p:cNvGraphicFramePr>
          <p:nvPr>
            <p:extLst>
              <p:ext uri="{D42A27DB-BD31-4B8C-83A1-F6EECF244321}">
                <p14:modId xmlns:p14="http://schemas.microsoft.com/office/powerpoint/2010/main" val="1792087924"/>
              </p:ext>
            </p:extLst>
          </p:nvPr>
        </p:nvGraphicFramePr>
        <p:xfrm>
          <a:off x="381000" y="4824349"/>
          <a:ext cx="8074450" cy="20336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110336206"/>
              </p:ext>
            </p:extLst>
          </p:nvPr>
        </p:nvGraphicFramePr>
        <p:xfrm>
          <a:off x="381000" y="2766949"/>
          <a:ext cx="8053688" cy="22877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nvGraphicFramePr>
        <p:xfrm>
          <a:off x="1295400" y="1656456"/>
          <a:ext cx="7010400" cy="1239144"/>
        </p:xfrm>
        <a:graphic>
          <a:graphicData uri="http://schemas.openxmlformats.org/drawingml/2006/table">
            <a:tbl>
              <a:tblPr firstRow="1" bandRow="1">
                <a:tableStyleId>{69012ECD-51FC-41F1-AA8D-1B2483CD663E}</a:tableStyleId>
              </a:tblPr>
              <a:tblGrid>
                <a:gridCol w="2419517"/>
                <a:gridCol w="1550974"/>
                <a:gridCol w="1550974"/>
                <a:gridCol w="1488935"/>
              </a:tblGrid>
              <a:tr h="309786">
                <a:tc>
                  <a:txBody>
                    <a:bodyPr/>
                    <a:lstStyle/>
                    <a:p>
                      <a:endParaRPr lang="en-US" sz="1400" dirty="0"/>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Training images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Test images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Labels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r>
              <a:tr h="309786">
                <a:tc>
                  <a:txBody>
                    <a:bodyPr/>
                    <a:lstStyle/>
                    <a:p>
                      <a:r>
                        <a:rPr lang="en-US" sz="1400" b="1" dirty="0" smtClean="0">
                          <a:solidFill>
                            <a:srgbClr val="0070C0"/>
                          </a:solidFill>
                        </a:rPr>
                        <a:t>SIFT Flow</a:t>
                      </a:r>
                      <a:r>
                        <a:rPr lang="en-US" sz="1400" b="1" baseline="0" dirty="0" smtClean="0">
                          <a:solidFill>
                            <a:srgbClr val="0070C0"/>
                          </a:solidFill>
                        </a:rPr>
                        <a:t> </a:t>
                      </a:r>
                      <a:r>
                        <a:rPr lang="en-US" sz="1400" dirty="0" smtClean="0"/>
                        <a:t>(Liu</a:t>
                      </a:r>
                      <a:r>
                        <a:rPr lang="en-US" sz="1400" baseline="0" dirty="0" smtClean="0"/>
                        <a:t> et al., 2009)</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2,488</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200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33</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r>
              <a:tr h="309786">
                <a:tc>
                  <a:txBody>
                    <a:bodyPr/>
                    <a:lstStyle/>
                    <a:p>
                      <a:r>
                        <a:rPr lang="en-US" sz="1400" b="1" dirty="0" smtClean="0">
                          <a:solidFill>
                            <a:schemeClr val="accent2">
                              <a:lumMod val="75000"/>
                            </a:schemeClr>
                          </a:solidFill>
                        </a:rPr>
                        <a:t>Barcelona</a:t>
                      </a:r>
                      <a:endParaRPr lang="en-US" sz="1400" b="1" dirty="0">
                        <a:solidFill>
                          <a:schemeClr val="accent2">
                            <a:lumMod val="75000"/>
                          </a:schemeClr>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14,871</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279</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170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09786">
                <a:tc>
                  <a:txBody>
                    <a:bodyPr/>
                    <a:lstStyle/>
                    <a:p>
                      <a:r>
                        <a:rPr lang="en-US" sz="1400" b="1" dirty="0" smtClean="0">
                          <a:solidFill>
                            <a:srgbClr val="669900"/>
                          </a:solidFill>
                        </a:rPr>
                        <a:t>LabelMe+SUN</a:t>
                      </a:r>
                      <a:endParaRPr lang="en-US" sz="1400" b="1" dirty="0">
                        <a:solidFill>
                          <a:srgbClr val="669900"/>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50,424</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300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232</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endParaRPr lang="en-GB" dirty="0"/>
          </a:p>
        </p:txBody>
      </p:sp>
      <p:sp>
        <p:nvSpPr>
          <p:cNvPr id="4" name="Content Placeholder 3"/>
          <p:cNvSpPr>
            <a:spLocks noGrp="1"/>
          </p:cNvSpPr>
          <p:nvPr>
            <p:ph sz="quarter" idx="1"/>
          </p:nvPr>
        </p:nvSpPr>
        <p:spPr/>
        <p:txBody>
          <a:bodyPr/>
          <a:lstStyle/>
          <a:p>
            <a:endParaRPr lang="en-US"/>
          </a:p>
        </p:txBody>
      </p:sp>
      <p:pic>
        <p:nvPicPr>
          <p:cNvPr id="5" name="Picture 4"/>
          <p:cNvPicPr>
            <a:picLocks noChangeAspect="1"/>
          </p:cNvPicPr>
          <p:nvPr/>
        </p:nvPicPr>
        <p:blipFill>
          <a:blip r:embed="rId2"/>
          <a:stretch>
            <a:fillRect/>
          </a:stretch>
        </p:blipFill>
        <p:spPr>
          <a:xfrm>
            <a:off x="609600" y="1644573"/>
            <a:ext cx="7772400" cy="52134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graphicFrame>
        <p:nvGraphicFramePr>
          <p:cNvPr id="5" name="Content Placeholder 4"/>
          <p:cNvGraphicFramePr>
            <a:graphicFrameLocks noGrp="1"/>
          </p:cNvGraphicFramePr>
          <p:nvPr>
            <p:ph sz="quarter" idx="1"/>
          </p:nvPr>
        </p:nvGraphicFramePr>
        <p:xfrm>
          <a:off x="301628" y="2209800"/>
          <a:ext cx="8537572" cy="1854200"/>
        </p:xfrm>
        <a:graphic>
          <a:graphicData uri="http://schemas.openxmlformats.org/drawingml/2006/table">
            <a:tbl>
              <a:tblPr firstRow="1">
                <a:tableStyleId>{5C22544A-7EE6-4342-B048-85BDC9FD1C3A}</a:tableStyleId>
              </a:tblPr>
              <a:tblGrid>
                <a:gridCol w="1548946"/>
                <a:gridCol w="1426026"/>
                <a:gridCol w="903516"/>
                <a:gridCol w="1382484"/>
                <a:gridCol w="947058"/>
                <a:gridCol w="1338942"/>
                <a:gridCol w="990600"/>
              </a:tblGrid>
              <a:tr h="370840">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r>
                        <a:rPr lang="en-US" dirty="0" smtClean="0"/>
                        <a:t>SIFT</a:t>
                      </a:r>
                      <a:r>
                        <a:rPr lang="en-US" baseline="0" dirty="0" smtClean="0"/>
                        <a:t> Flow</a:t>
                      </a:r>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c gridSpan="2">
                  <a:txBody>
                    <a:bodyPr/>
                    <a:lstStyle/>
                    <a:p>
                      <a:r>
                        <a:rPr lang="en-US" dirty="0" smtClean="0"/>
                        <a:t>Barcelona</a:t>
                      </a:r>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c gridSpan="2">
                  <a:txBody>
                    <a:bodyPr/>
                    <a:lstStyle/>
                    <a:p>
                      <a:r>
                        <a:rPr lang="en-US" dirty="0" err="1" smtClean="0"/>
                        <a:t>LabelMe</a:t>
                      </a:r>
                      <a:r>
                        <a:rPr lang="en-US" dirty="0" smtClean="0"/>
                        <a:t> + SUN</a:t>
                      </a:r>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r>
              <a:tr h="370840">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r>
              <a:tr h="370840">
                <a:tc>
                  <a:txBody>
                    <a:bodyPr/>
                    <a:lstStyle/>
                    <a:p>
                      <a:r>
                        <a:rPr lang="en-US" dirty="0" smtClean="0"/>
                        <a:t>Base</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73.2 (29.1)</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89.8</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62.5 (8.0)</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lang="en-US" dirty="0" smtClean="0"/>
                        <a:t>89.9</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lang="en-US" dirty="0" smtClean="0"/>
                        <a:t>46.8</a:t>
                      </a:r>
                      <a:r>
                        <a:rPr lang="en-US" baseline="0" dirty="0" smtClean="0"/>
                        <a:t> (10.7)</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lang="en-US" dirty="0" smtClean="0"/>
                        <a:t>81.5</a:t>
                      </a:r>
                    </a:p>
                  </a:txBody>
                  <a:tcPr>
                    <a:lnT w="38100" cap="flat" cmpd="sng" algn="ctr">
                      <a:solidFill>
                        <a:schemeClr val="bg1"/>
                      </a:solidFill>
                      <a:prstDash val="solid"/>
                      <a:round/>
                      <a:headEnd type="none" w="med" len="med"/>
                      <a:tailEnd type="none" w="med" len="med"/>
                    </a:lnT>
                  </a:tcPr>
                </a:tc>
              </a:tr>
              <a:tr h="370840">
                <a:tc>
                  <a:txBody>
                    <a:bodyPr/>
                    <a:lstStyle/>
                    <a:p>
                      <a:r>
                        <a:rPr lang="en-US" dirty="0" smtClean="0"/>
                        <a:t>MRF</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76.3 (28.8)</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89.9</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66.6 (7.6)</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90.2</a:t>
                      </a:r>
                      <a:endParaRPr lang="en-US" dirty="0"/>
                    </a:p>
                  </a:txBody>
                  <a:tcPr>
                    <a:lnR w="38100" cap="flat" cmpd="sng" algn="ctr">
                      <a:solidFill>
                        <a:schemeClr val="bg1"/>
                      </a:solidFill>
                      <a:prstDash val="solid"/>
                      <a:round/>
                      <a:headEnd type="none" w="med" len="med"/>
                      <a:tailEnd type="none" w="med" len="med"/>
                    </a:lnR>
                  </a:tcPr>
                </a:tc>
                <a:tc>
                  <a:txBody>
                    <a:bodyPr/>
                    <a:lstStyle/>
                    <a:p>
                      <a:r>
                        <a:rPr lang="en-US" dirty="0" smtClean="0"/>
                        <a:t>50.0</a:t>
                      </a:r>
                      <a:r>
                        <a:rPr lang="en-US" baseline="0" dirty="0" smtClean="0"/>
                        <a:t> (9.1)</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81.0</a:t>
                      </a:r>
                      <a:endParaRPr lang="en-US" dirty="0"/>
                    </a:p>
                  </a:txBody>
                  <a:tcPr/>
                </a:tc>
              </a:tr>
              <a:tr h="370840">
                <a:tc>
                  <a:txBody>
                    <a:bodyPr/>
                    <a:lstStyle/>
                    <a:p>
                      <a:r>
                        <a:rPr lang="en-US" dirty="0" smtClean="0"/>
                        <a:t>MRF + Joint</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76.9 (29.4)</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90.8</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66.9 (7.6)</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90.7</a:t>
                      </a:r>
                      <a:endParaRPr lang="en-US" dirty="0"/>
                    </a:p>
                  </a:txBody>
                  <a:tcPr>
                    <a:lnR w="381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50.2 (10.5)</a:t>
                      </a:r>
                    </a:p>
                  </a:txBody>
                  <a:tcPr>
                    <a:lnL w="38100" cap="flat" cmpd="sng" algn="ctr">
                      <a:solidFill>
                        <a:schemeClr val="bg1"/>
                      </a:solidFill>
                      <a:prstDash val="solid"/>
                      <a:round/>
                      <a:headEnd type="none" w="med" len="med"/>
                      <a:tailEnd type="none" w="med" len="med"/>
                    </a:lnL>
                  </a:tcPr>
                </a:tc>
                <a:tc>
                  <a:txBody>
                    <a:bodyPr/>
                    <a:lstStyle/>
                    <a:p>
                      <a:r>
                        <a:rPr lang="en-US" dirty="0" smtClean="0"/>
                        <a:t>82.2</a:t>
                      </a:r>
                      <a:endParaRPr lang="en-US" dirty="0"/>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271621876"/>
              </p:ext>
            </p:extLst>
          </p:nvPr>
        </p:nvGraphicFramePr>
        <p:xfrm>
          <a:off x="457200" y="4572000"/>
          <a:ext cx="8229600" cy="1854200"/>
        </p:xfrm>
        <a:graphic>
          <a:graphicData uri="http://schemas.openxmlformats.org/drawingml/2006/table">
            <a:tbl>
              <a:tblPr firstRow="1">
                <a:tableStyleId>{5C22544A-7EE6-4342-B048-85BDC9FD1C3A}</a:tableStyleId>
              </a:tblPr>
              <a:tblGrid>
                <a:gridCol w="1645920"/>
                <a:gridCol w="1645920"/>
                <a:gridCol w="1645920"/>
                <a:gridCol w="1645920"/>
                <a:gridCol w="1645920"/>
              </a:tblGrid>
              <a:tr h="370840">
                <a:tc>
                  <a:txBody>
                    <a:bodyPr/>
                    <a:lstStyle/>
                    <a:p>
                      <a:endParaRPr lang="en-US" dirty="0"/>
                    </a:p>
                  </a:txBody>
                  <a:tcPr>
                    <a:solidFill>
                      <a:schemeClr val="accent1">
                        <a:lumMod val="75000"/>
                      </a:schemeClr>
                    </a:solidFill>
                  </a:tcPr>
                </a:tc>
                <a:tc gridSpan="2">
                  <a:txBody>
                    <a:bodyPr/>
                    <a:lstStyle/>
                    <a:p>
                      <a:r>
                        <a:rPr lang="en-US" dirty="0" err="1" smtClean="0"/>
                        <a:t>LabelMe</a:t>
                      </a:r>
                      <a:r>
                        <a:rPr lang="en-US" dirty="0" smtClean="0"/>
                        <a:t> + SUN</a:t>
                      </a:r>
                      <a:r>
                        <a:rPr lang="en-US" baseline="0" dirty="0" smtClean="0"/>
                        <a:t> </a:t>
                      </a:r>
                      <a:r>
                        <a:rPr lang="en-US" dirty="0" smtClean="0"/>
                        <a:t>Indoor</a:t>
                      </a:r>
                      <a:endParaRPr lang="en-US" dirty="0"/>
                    </a:p>
                  </a:txBody>
                  <a:tcPr>
                    <a:solidFill>
                      <a:schemeClr val="accent1">
                        <a:lumMod val="75000"/>
                      </a:schemeClr>
                    </a:solidFill>
                  </a:tcPr>
                </a:tc>
                <a:tc hMerge="1">
                  <a:txBody>
                    <a:bodyPr/>
                    <a:lstStyle/>
                    <a:p>
                      <a:endParaRPr lang="en-US" dirty="0"/>
                    </a:p>
                  </a:txBody>
                  <a:tcPr/>
                </a:tc>
                <a:tc gridSpan="2">
                  <a:txBody>
                    <a:bodyPr/>
                    <a:lstStyle/>
                    <a:p>
                      <a:r>
                        <a:rPr lang="en-US" dirty="0" err="1" smtClean="0"/>
                        <a:t>LabelMe</a:t>
                      </a:r>
                      <a:r>
                        <a:rPr lang="en-US" dirty="0" smtClean="0"/>
                        <a:t> + SUN Outdoor</a:t>
                      </a:r>
                      <a:endParaRPr lang="en-US" dirty="0"/>
                    </a:p>
                  </a:txBody>
                  <a:tcPr>
                    <a:solidFill>
                      <a:schemeClr val="accent1">
                        <a:lumMod val="75000"/>
                      </a:schemeClr>
                    </a:solidFill>
                  </a:tcPr>
                </a:tc>
                <a:tc hMerge="1">
                  <a:txBody>
                    <a:bodyPr/>
                    <a:lstStyle/>
                    <a:p>
                      <a:endParaRPr lang="en-US" dirty="0"/>
                    </a:p>
                  </a:txBody>
                  <a:tcPr/>
                </a:tc>
              </a:tr>
              <a:tr h="370840">
                <a:tc>
                  <a:txBody>
                    <a:bodyPr/>
                    <a:lstStyle/>
                    <a:p>
                      <a:endParaRPr lang="en-US" dirty="0"/>
                    </a:p>
                  </a:txBody>
                  <a:tcPr>
                    <a:solidFill>
                      <a:schemeClr val="accent1">
                        <a:lumMod val="60000"/>
                        <a:lumOff val="40000"/>
                      </a:schemeClr>
                    </a:solidFill>
                  </a:tcPr>
                </a:tc>
                <a:tc>
                  <a:txBody>
                    <a:bodyPr/>
                    <a:lstStyle/>
                    <a:p>
                      <a:r>
                        <a:rPr lang="en-US" dirty="0" smtClean="0"/>
                        <a:t>Semantic</a:t>
                      </a:r>
                      <a:endParaRPr lang="en-US" dirty="0"/>
                    </a:p>
                  </a:txBody>
                  <a:tcPr>
                    <a:solidFill>
                      <a:schemeClr val="accent1">
                        <a:lumMod val="60000"/>
                        <a:lumOff val="40000"/>
                      </a:schemeClr>
                    </a:solidFill>
                  </a:tcPr>
                </a:tc>
                <a:tc>
                  <a:txBody>
                    <a:bodyPr/>
                    <a:lstStyle/>
                    <a:p>
                      <a:r>
                        <a:rPr lang="en-US" dirty="0" smtClean="0"/>
                        <a:t>Geom.</a:t>
                      </a:r>
                      <a:endParaRPr lang="en-US" dirty="0"/>
                    </a:p>
                  </a:txBody>
                  <a:tcPr>
                    <a:solidFill>
                      <a:schemeClr val="accent1">
                        <a:lumMod val="60000"/>
                        <a:lumOff val="40000"/>
                      </a:schemeClr>
                    </a:solidFill>
                  </a:tcPr>
                </a:tc>
                <a:tc>
                  <a:txBody>
                    <a:bodyPr/>
                    <a:lstStyle/>
                    <a:p>
                      <a:r>
                        <a:rPr lang="en-US" dirty="0" smtClean="0"/>
                        <a:t>Semantic</a:t>
                      </a:r>
                      <a:endParaRPr lang="en-US" dirty="0"/>
                    </a:p>
                  </a:txBody>
                  <a:tcPr>
                    <a:solidFill>
                      <a:schemeClr val="accent1">
                        <a:lumMod val="60000"/>
                        <a:lumOff val="40000"/>
                      </a:schemeClr>
                    </a:solidFill>
                  </a:tcPr>
                </a:tc>
                <a:tc>
                  <a:txBody>
                    <a:bodyPr/>
                    <a:lstStyle/>
                    <a:p>
                      <a:r>
                        <a:rPr lang="en-US" dirty="0" smtClean="0"/>
                        <a:t>Geom.</a:t>
                      </a:r>
                      <a:endParaRPr lang="en-US" dirty="0"/>
                    </a:p>
                  </a:txBody>
                  <a:tcPr>
                    <a:solidFill>
                      <a:schemeClr val="accent1">
                        <a:lumMod val="60000"/>
                        <a:lumOff val="40000"/>
                      </a:schemeClr>
                    </a:solidFill>
                  </a:tcPr>
                </a:tc>
              </a:tr>
              <a:tr h="370840">
                <a:tc>
                  <a:txBody>
                    <a:bodyPr/>
                    <a:lstStyle/>
                    <a:p>
                      <a:r>
                        <a:rPr lang="en-US" dirty="0" smtClean="0"/>
                        <a:t>Base</a:t>
                      </a:r>
                    </a:p>
                  </a:txBody>
                  <a:tcPr/>
                </a:tc>
                <a:tc>
                  <a:txBody>
                    <a:bodyPr/>
                    <a:lstStyle/>
                    <a:p>
                      <a:r>
                        <a:rPr lang="en-US" dirty="0" smtClean="0"/>
                        <a:t>22.4</a:t>
                      </a:r>
                      <a:r>
                        <a:rPr lang="en-US" baseline="0" dirty="0" smtClean="0"/>
                        <a:t> (9.5)</a:t>
                      </a:r>
                      <a:endParaRPr lang="en-US" dirty="0"/>
                    </a:p>
                  </a:txBody>
                  <a:tcPr/>
                </a:tc>
                <a:tc>
                  <a:txBody>
                    <a:bodyPr/>
                    <a:lstStyle/>
                    <a:p>
                      <a:r>
                        <a:rPr lang="en-US" dirty="0" smtClean="0"/>
                        <a:t>76.1</a:t>
                      </a:r>
                      <a:endParaRPr lang="en-US" dirty="0"/>
                    </a:p>
                  </a:txBody>
                  <a:tcPr/>
                </a:tc>
                <a:tc>
                  <a:txBody>
                    <a:bodyPr/>
                    <a:lstStyle/>
                    <a:p>
                      <a:r>
                        <a:rPr lang="en-US" dirty="0" smtClean="0"/>
                        <a:t>53.8 (11.0)</a:t>
                      </a:r>
                      <a:endParaRPr lang="en-US" dirty="0"/>
                    </a:p>
                  </a:txBody>
                  <a:tcPr/>
                </a:tc>
                <a:tc>
                  <a:txBody>
                    <a:bodyPr/>
                    <a:lstStyle/>
                    <a:p>
                      <a:r>
                        <a:rPr lang="en-US" dirty="0" smtClean="0"/>
                        <a:t>83.1</a:t>
                      </a:r>
                      <a:endParaRPr lang="en-US" dirty="0"/>
                    </a:p>
                  </a:txBody>
                  <a:tcPr/>
                </a:tc>
              </a:tr>
              <a:tr h="370840">
                <a:tc>
                  <a:txBody>
                    <a:bodyPr/>
                    <a:lstStyle/>
                    <a:p>
                      <a:r>
                        <a:rPr lang="en-US" dirty="0" smtClean="0"/>
                        <a:t>MRF</a:t>
                      </a:r>
                      <a:endParaRPr lang="en-US" dirty="0"/>
                    </a:p>
                  </a:txBody>
                  <a:tcPr/>
                </a:tc>
                <a:tc>
                  <a:txBody>
                    <a:bodyPr/>
                    <a:lstStyle/>
                    <a:p>
                      <a:r>
                        <a:rPr lang="en-US" dirty="0" smtClean="0"/>
                        <a:t>27.5 (6.5)</a:t>
                      </a:r>
                      <a:endParaRPr lang="en-US" dirty="0"/>
                    </a:p>
                  </a:txBody>
                  <a:tcPr/>
                </a:tc>
                <a:tc>
                  <a:txBody>
                    <a:bodyPr/>
                    <a:lstStyle/>
                    <a:p>
                      <a:r>
                        <a:rPr lang="en-US" dirty="0" smtClean="0"/>
                        <a:t>76.4</a:t>
                      </a:r>
                      <a:endParaRPr lang="en-US" dirty="0"/>
                    </a:p>
                  </a:txBody>
                  <a:tcPr/>
                </a:tc>
                <a:tc>
                  <a:txBody>
                    <a:bodyPr/>
                    <a:lstStyle/>
                    <a:p>
                      <a:r>
                        <a:rPr lang="en-US" dirty="0" smtClean="0"/>
                        <a:t>56.4 (8.6)</a:t>
                      </a:r>
                      <a:endParaRPr lang="en-US" dirty="0"/>
                    </a:p>
                  </a:txBody>
                  <a:tcPr/>
                </a:tc>
                <a:tc>
                  <a:txBody>
                    <a:bodyPr/>
                    <a:lstStyle/>
                    <a:p>
                      <a:r>
                        <a:rPr lang="en-US" dirty="0" smtClean="0"/>
                        <a:t>82.3</a:t>
                      </a:r>
                      <a:endParaRPr lang="en-US" dirty="0"/>
                    </a:p>
                  </a:txBody>
                  <a:tcPr/>
                </a:tc>
              </a:tr>
              <a:tr h="370840">
                <a:tc>
                  <a:txBody>
                    <a:bodyPr/>
                    <a:lstStyle/>
                    <a:p>
                      <a:r>
                        <a:rPr lang="en-US" dirty="0" smtClean="0"/>
                        <a:t>MRF + Joint</a:t>
                      </a:r>
                      <a:endParaRPr lang="en-US" dirty="0"/>
                    </a:p>
                  </a:txBody>
                  <a:tcPr/>
                </a:tc>
                <a:tc>
                  <a:txBody>
                    <a:bodyPr/>
                    <a:lstStyle/>
                    <a:p>
                      <a:r>
                        <a:rPr lang="en-US" dirty="0" smtClean="0"/>
                        <a:t>27.8</a:t>
                      </a:r>
                      <a:r>
                        <a:rPr lang="en-US" baseline="0" dirty="0" smtClean="0"/>
                        <a:t> </a:t>
                      </a:r>
                      <a:r>
                        <a:rPr lang="en-US" dirty="0" smtClean="0"/>
                        <a:t>(9.0)</a:t>
                      </a:r>
                      <a:endParaRPr lang="en-US" dirty="0"/>
                    </a:p>
                  </a:txBody>
                  <a:tcPr/>
                </a:tc>
                <a:tc>
                  <a:txBody>
                    <a:bodyPr/>
                    <a:lstStyle/>
                    <a:p>
                      <a:r>
                        <a:rPr lang="en-US" dirty="0" smtClean="0"/>
                        <a:t>78.2</a:t>
                      </a:r>
                      <a:endParaRPr lang="en-US" dirty="0"/>
                    </a:p>
                  </a:txBody>
                  <a:tcPr/>
                </a:tc>
                <a:tc>
                  <a:txBody>
                    <a:bodyPr/>
                    <a:lstStyle/>
                    <a:p>
                      <a:r>
                        <a:rPr lang="en-US" dirty="0" smtClean="0"/>
                        <a:t>56.6 (10.8)</a:t>
                      </a:r>
                      <a:endParaRPr lang="en-US" dirty="0"/>
                    </a:p>
                  </a:txBody>
                  <a:tcPr/>
                </a:tc>
                <a:tc>
                  <a:txBody>
                    <a:bodyPr/>
                    <a:lstStyle/>
                    <a:p>
                      <a:r>
                        <a:rPr lang="en-US" dirty="0" smtClean="0"/>
                        <a:t>84.1</a:t>
                      </a:r>
                      <a:endParaRPr lang="en-US" dirty="0"/>
                    </a:p>
                  </a:txBody>
                  <a:tcPr/>
                </a:tc>
              </a:tr>
            </a:tbl>
          </a:graphicData>
        </a:graphic>
      </p:graphicFrame>
      <p:sp>
        <p:nvSpPr>
          <p:cNvPr id="7" name="Rectangle 6"/>
          <p:cNvSpPr/>
          <p:nvPr/>
        </p:nvSpPr>
        <p:spPr>
          <a:xfrm>
            <a:off x="4191000" y="1905000"/>
            <a:ext cx="2362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1905000"/>
            <a:ext cx="2362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33600" y="4114800"/>
            <a:ext cx="1806457" cy="330540"/>
          </a:xfrm>
          <a:prstGeom prst="rect">
            <a:avLst/>
          </a:prstGeom>
        </p:spPr>
        <p:txBody>
          <a:bodyPr wrap="none">
            <a:spAutoFit/>
          </a:bodyPr>
          <a:lstStyle/>
          <a:p>
            <a:r>
              <a:rPr lang="en-US" sz="1800" dirty="0" smtClean="0">
                <a:solidFill>
                  <a:schemeClr val="dk1"/>
                </a:solidFill>
                <a:latin typeface="+mn-lt"/>
              </a:rPr>
              <a:t>*SIFT Flow: 74.75</a:t>
            </a:r>
            <a:endParaRPr lang="en-US" sz="180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0"/>
            <a:ext cx="6934200" cy="990600"/>
          </a:xfrm>
        </p:spPr>
        <p:txBody>
          <a:bodyPr>
            <a:normAutofit/>
          </a:bodyPr>
          <a:lstStyle/>
          <a:p>
            <a:pPr algn="ctr"/>
            <a:r>
              <a:rPr lang="en-US" dirty="0" smtClean="0"/>
              <a:t>Closed-universe recognition</a:t>
            </a:r>
            <a:endParaRPr lang="en-US" dirty="0"/>
          </a:p>
        </p:txBody>
      </p:sp>
      <p:pic>
        <p:nvPicPr>
          <p:cNvPr id="144390" name="Picture 6"/>
          <p:cNvPicPr>
            <a:picLocks noChangeAspect="1" noChangeArrowheads="1"/>
          </p:cNvPicPr>
          <p:nvPr/>
        </p:nvPicPr>
        <p:blipFill>
          <a:blip r:embed="rId3" cstate="print"/>
          <a:srcRect/>
          <a:stretch>
            <a:fillRect/>
          </a:stretch>
        </p:blipFill>
        <p:spPr bwMode="auto">
          <a:xfrm>
            <a:off x="1981200" y="1371600"/>
            <a:ext cx="5105400" cy="304713"/>
          </a:xfrm>
          <a:prstGeom prst="rect">
            <a:avLst/>
          </a:prstGeom>
          <a:noFill/>
          <a:ln w="9525">
            <a:noFill/>
            <a:miter lim="800000"/>
            <a:headEnd/>
            <a:tailEnd/>
          </a:ln>
        </p:spPr>
      </p:pic>
      <p:sp>
        <p:nvSpPr>
          <p:cNvPr id="20" name="TextBox 19"/>
          <p:cNvSpPr txBox="1"/>
          <p:nvPr/>
        </p:nvSpPr>
        <p:spPr>
          <a:xfrm>
            <a:off x="3191525" y="1066800"/>
            <a:ext cx="2883610" cy="305276"/>
          </a:xfrm>
          <a:prstGeom prst="rect">
            <a:avLst/>
          </a:prstGeom>
          <a:noFill/>
        </p:spPr>
        <p:txBody>
          <a:bodyPr wrap="none" rtlCol="0">
            <a:spAutoFit/>
          </a:bodyPr>
          <a:lstStyle/>
          <a:p>
            <a:r>
              <a:rPr lang="en-US" sz="1600" b="1" dirty="0" smtClean="0">
                <a:solidFill>
                  <a:srgbClr val="0000FF"/>
                </a:solidFill>
                <a:latin typeface="+mn-lt"/>
              </a:rPr>
              <a:t>Fixed, pre-defined set of classes</a:t>
            </a:r>
            <a:endParaRPr lang="en-US" sz="1600" b="1" dirty="0">
              <a:solidFill>
                <a:srgbClr val="0000FF"/>
              </a:solidFill>
              <a:latin typeface="+mn-lt"/>
            </a:endParaRPr>
          </a:p>
        </p:txBody>
      </p:sp>
      <p:sp>
        <p:nvSpPr>
          <p:cNvPr id="9" name="Can 8"/>
          <p:cNvSpPr/>
          <p:nvPr/>
        </p:nvSpPr>
        <p:spPr>
          <a:xfrm>
            <a:off x="609600" y="2438401"/>
            <a:ext cx="2187787" cy="2819400"/>
          </a:xfrm>
          <a:prstGeom prst="can">
            <a:avLst>
              <a:gd name="adj" fmla="val 2794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360452" name="Picture 4"/>
          <p:cNvPicPr>
            <a:picLocks noChangeAspect="1" noChangeArrowheads="1"/>
          </p:cNvPicPr>
          <p:nvPr/>
        </p:nvPicPr>
        <p:blipFill>
          <a:blip r:embed="rId4" cstate="print"/>
          <a:srcRect/>
          <a:stretch>
            <a:fillRect/>
          </a:stretch>
        </p:blipFill>
        <p:spPr bwMode="auto">
          <a:xfrm rot="5400000">
            <a:off x="1006983" y="3115683"/>
            <a:ext cx="593266" cy="812299"/>
          </a:xfrm>
          <a:prstGeom prst="rect">
            <a:avLst/>
          </a:prstGeom>
          <a:noFill/>
          <a:ln w="9525">
            <a:noFill/>
            <a:miter lim="800000"/>
            <a:headEnd/>
            <a:tailEnd/>
          </a:ln>
        </p:spPr>
      </p:pic>
      <p:pic>
        <p:nvPicPr>
          <p:cNvPr id="360453" name="Picture 5"/>
          <p:cNvPicPr>
            <a:picLocks noChangeAspect="1" noChangeArrowheads="1"/>
          </p:cNvPicPr>
          <p:nvPr/>
        </p:nvPicPr>
        <p:blipFill>
          <a:blip r:embed="rId5" cstate="print"/>
          <a:srcRect/>
          <a:stretch>
            <a:fillRect/>
          </a:stretch>
        </p:blipFill>
        <p:spPr bwMode="auto">
          <a:xfrm rot="5400000">
            <a:off x="1857545" y="3122352"/>
            <a:ext cx="586202" cy="806027"/>
          </a:xfrm>
          <a:prstGeom prst="rect">
            <a:avLst/>
          </a:prstGeom>
          <a:noFill/>
          <a:ln w="9525">
            <a:noFill/>
            <a:miter lim="800000"/>
            <a:headEnd/>
            <a:tailEnd/>
          </a:ln>
        </p:spPr>
      </p:pic>
      <p:pic>
        <p:nvPicPr>
          <p:cNvPr id="360454" name="Picture 6"/>
          <p:cNvPicPr>
            <a:picLocks noChangeAspect="1" noChangeArrowheads="1"/>
          </p:cNvPicPr>
          <p:nvPr/>
        </p:nvPicPr>
        <p:blipFill>
          <a:blip r:embed="rId6" cstate="print"/>
          <a:srcRect/>
          <a:stretch>
            <a:fillRect/>
          </a:stretch>
        </p:blipFill>
        <p:spPr bwMode="auto">
          <a:xfrm rot="5400000">
            <a:off x="1870979" y="3766128"/>
            <a:ext cx="586202" cy="806027"/>
          </a:xfrm>
          <a:prstGeom prst="rect">
            <a:avLst/>
          </a:prstGeom>
          <a:noFill/>
          <a:ln w="9525">
            <a:noFill/>
            <a:miter lim="800000"/>
            <a:headEnd/>
            <a:tailEnd/>
          </a:ln>
        </p:spPr>
      </p:pic>
      <p:pic>
        <p:nvPicPr>
          <p:cNvPr id="360455" name="Picture 7"/>
          <p:cNvPicPr>
            <a:picLocks noChangeAspect="1" noChangeArrowheads="1"/>
          </p:cNvPicPr>
          <p:nvPr/>
        </p:nvPicPr>
        <p:blipFill>
          <a:blip r:embed="rId7" cstate="print"/>
          <a:srcRect/>
          <a:stretch>
            <a:fillRect/>
          </a:stretch>
        </p:blipFill>
        <p:spPr bwMode="auto">
          <a:xfrm rot="5400000">
            <a:off x="1007379" y="3766127"/>
            <a:ext cx="586202" cy="806027"/>
          </a:xfrm>
          <a:prstGeom prst="rect">
            <a:avLst/>
          </a:prstGeom>
          <a:noFill/>
          <a:ln w="9525">
            <a:noFill/>
            <a:miter lim="800000"/>
            <a:headEnd/>
            <a:tailEnd/>
          </a:ln>
        </p:spPr>
      </p:pic>
      <p:pic>
        <p:nvPicPr>
          <p:cNvPr id="360456" name="Picture 8"/>
          <p:cNvPicPr>
            <a:picLocks noChangeAspect="1" noChangeArrowheads="1"/>
          </p:cNvPicPr>
          <p:nvPr/>
        </p:nvPicPr>
        <p:blipFill>
          <a:blip r:embed="rId8" cstate="print"/>
          <a:srcRect/>
          <a:stretch>
            <a:fillRect/>
          </a:stretch>
        </p:blipFill>
        <p:spPr bwMode="auto">
          <a:xfrm rot="5400000">
            <a:off x="1870979" y="4399434"/>
            <a:ext cx="586202" cy="806027"/>
          </a:xfrm>
          <a:prstGeom prst="rect">
            <a:avLst/>
          </a:prstGeom>
          <a:noFill/>
          <a:ln w="9525">
            <a:noFill/>
            <a:miter lim="800000"/>
            <a:headEnd/>
            <a:tailEnd/>
          </a:ln>
        </p:spPr>
      </p:pic>
      <p:pic>
        <p:nvPicPr>
          <p:cNvPr id="360457" name="Picture 9"/>
          <p:cNvPicPr>
            <a:picLocks noChangeAspect="1" noChangeArrowheads="1"/>
          </p:cNvPicPr>
          <p:nvPr/>
        </p:nvPicPr>
        <p:blipFill>
          <a:blip r:embed="rId9" cstate="print"/>
          <a:srcRect/>
          <a:stretch>
            <a:fillRect/>
          </a:stretch>
        </p:blipFill>
        <p:spPr bwMode="auto">
          <a:xfrm rot="5400000">
            <a:off x="1007379" y="4399434"/>
            <a:ext cx="586202" cy="806027"/>
          </a:xfrm>
          <a:prstGeom prst="rect">
            <a:avLst/>
          </a:prstGeom>
          <a:noFill/>
          <a:ln w="9525">
            <a:noFill/>
            <a:miter lim="800000"/>
            <a:headEnd/>
            <a:tailEnd/>
          </a:ln>
        </p:spPr>
      </p:pic>
      <p:sp>
        <p:nvSpPr>
          <p:cNvPr id="18" name="TextBox 17"/>
          <p:cNvSpPr txBox="1"/>
          <p:nvPr/>
        </p:nvSpPr>
        <p:spPr>
          <a:xfrm>
            <a:off x="913969" y="2515342"/>
            <a:ext cx="1753031" cy="532658"/>
          </a:xfrm>
          <a:prstGeom prst="rect">
            <a:avLst/>
          </a:prstGeom>
          <a:noFill/>
        </p:spPr>
        <p:txBody>
          <a:bodyPr wrap="square" rtlCol="0">
            <a:spAutoFit/>
          </a:bodyPr>
          <a:lstStyle/>
          <a:p>
            <a:pPr algn="ctr"/>
            <a:r>
              <a:rPr lang="en-US" sz="1600" b="1" dirty="0" smtClean="0">
                <a:solidFill>
                  <a:srgbClr val="0000FF"/>
                </a:solidFill>
                <a:latin typeface="+mn-lt"/>
              </a:rPr>
              <a:t>Fixed, static training set</a:t>
            </a:r>
            <a:endParaRPr lang="en-US" sz="1600" b="1" dirty="0">
              <a:solidFill>
                <a:srgbClr val="0000FF"/>
              </a:solidFill>
              <a:latin typeface="+mn-lt"/>
            </a:endParaRPr>
          </a:p>
        </p:txBody>
      </p:sp>
      <p:sp>
        <p:nvSpPr>
          <p:cNvPr id="21" name="Right Arrow 20"/>
          <p:cNvSpPr/>
          <p:nvPr/>
        </p:nvSpPr>
        <p:spPr>
          <a:xfrm>
            <a:off x="2970107" y="3588173"/>
            <a:ext cx="1209040" cy="690880"/>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Learning</a:t>
            </a:r>
            <a:endParaRPr lang="en-US" sz="1600" dirty="0">
              <a:solidFill>
                <a:schemeClr val="tx1"/>
              </a:solidFill>
            </a:endParaRPr>
          </a:p>
        </p:txBody>
      </p:sp>
      <p:pic>
        <p:nvPicPr>
          <p:cNvPr id="25" name="Picture 3"/>
          <p:cNvPicPr>
            <a:picLocks noChangeAspect="1" noChangeArrowheads="1"/>
          </p:cNvPicPr>
          <p:nvPr/>
        </p:nvPicPr>
        <p:blipFill>
          <a:blip r:embed="rId10" cstate="print"/>
          <a:srcRect r="50512"/>
          <a:stretch>
            <a:fillRect/>
          </a:stretch>
        </p:blipFill>
        <p:spPr bwMode="auto">
          <a:xfrm>
            <a:off x="6857990" y="2209800"/>
            <a:ext cx="1447810" cy="975185"/>
          </a:xfrm>
          <a:prstGeom prst="rect">
            <a:avLst/>
          </a:prstGeom>
          <a:noFill/>
          <a:ln w="9525">
            <a:solidFill>
              <a:schemeClr val="tx1">
                <a:lumMod val="50000"/>
                <a:lumOff val="50000"/>
              </a:schemeClr>
            </a:solidFill>
            <a:miter lim="800000"/>
            <a:headEnd/>
            <a:tailEnd/>
          </a:ln>
        </p:spPr>
      </p:pic>
      <p:pic>
        <p:nvPicPr>
          <p:cNvPr id="26" name="Picture 3"/>
          <p:cNvPicPr>
            <a:picLocks noChangeAspect="1" noChangeArrowheads="1"/>
          </p:cNvPicPr>
          <p:nvPr/>
        </p:nvPicPr>
        <p:blipFill>
          <a:blip r:embed="rId10" cstate="print"/>
          <a:srcRect l="50512"/>
          <a:stretch>
            <a:fillRect/>
          </a:stretch>
        </p:blipFill>
        <p:spPr bwMode="auto">
          <a:xfrm>
            <a:off x="6858000" y="5273215"/>
            <a:ext cx="1447800" cy="975185"/>
          </a:xfrm>
          <a:prstGeom prst="rect">
            <a:avLst/>
          </a:prstGeom>
          <a:noFill/>
          <a:ln w="9525">
            <a:noFill/>
            <a:miter lim="800000"/>
            <a:headEnd/>
            <a:tailEnd/>
          </a:ln>
        </p:spPr>
      </p:pic>
      <p:sp>
        <p:nvSpPr>
          <p:cNvPr id="27" name="TextBox 26"/>
          <p:cNvSpPr txBox="1"/>
          <p:nvPr/>
        </p:nvSpPr>
        <p:spPr>
          <a:xfrm>
            <a:off x="7086890" y="1828324"/>
            <a:ext cx="1066510" cy="305276"/>
          </a:xfrm>
          <a:prstGeom prst="rect">
            <a:avLst/>
          </a:prstGeom>
          <a:noFill/>
        </p:spPr>
        <p:txBody>
          <a:bodyPr wrap="none" rtlCol="0">
            <a:spAutoFit/>
          </a:bodyPr>
          <a:lstStyle/>
          <a:p>
            <a:r>
              <a:rPr lang="en-US" sz="1600" dirty="0" smtClean="0">
                <a:solidFill>
                  <a:schemeClr val="tx1"/>
                </a:solidFill>
                <a:latin typeface="+mn-lt"/>
              </a:rPr>
              <a:t>Test image</a:t>
            </a:r>
            <a:endParaRPr lang="en-US" sz="1600" dirty="0">
              <a:solidFill>
                <a:schemeClr val="tx1"/>
              </a:solidFill>
              <a:latin typeface="+mn-lt"/>
            </a:endParaRPr>
          </a:p>
        </p:txBody>
      </p:sp>
      <p:sp>
        <p:nvSpPr>
          <p:cNvPr id="29" name="TextBox 28"/>
          <p:cNvSpPr txBox="1"/>
          <p:nvPr/>
        </p:nvSpPr>
        <p:spPr>
          <a:xfrm>
            <a:off x="7220017" y="6248400"/>
            <a:ext cx="780983" cy="305276"/>
          </a:xfrm>
          <a:prstGeom prst="rect">
            <a:avLst/>
          </a:prstGeom>
          <a:noFill/>
        </p:spPr>
        <p:txBody>
          <a:bodyPr wrap="none" rtlCol="0">
            <a:spAutoFit/>
          </a:bodyPr>
          <a:lstStyle/>
          <a:p>
            <a:r>
              <a:rPr lang="en-US" sz="1600" dirty="0" smtClean="0">
                <a:solidFill>
                  <a:schemeClr val="tx1"/>
                </a:solidFill>
                <a:latin typeface="+mn-lt"/>
              </a:rPr>
              <a:t>Output</a:t>
            </a:r>
            <a:endParaRPr lang="en-US" sz="1600" dirty="0">
              <a:solidFill>
                <a:schemeClr val="tx1"/>
              </a:solidFill>
              <a:latin typeface="+mn-lt"/>
            </a:endParaRPr>
          </a:p>
        </p:txBody>
      </p:sp>
      <p:sp>
        <p:nvSpPr>
          <p:cNvPr id="30" name="Bent Arrow 29"/>
          <p:cNvSpPr/>
          <p:nvPr/>
        </p:nvSpPr>
        <p:spPr>
          <a:xfrm rot="5400000">
            <a:off x="6248400" y="3429000"/>
            <a:ext cx="1371600" cy="1981200"/>
          </a:xfrm>
          <a:prstGeom prst="ben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Down Arrow 30"/>
          <p:cNvSpPr/>
          <p:nvPr/>
        </p:nvSpPr>
        <p:spPr>
          <a:xfrm>
            <a:off x="7162800" y="3276600"/>
            <a:ext cx="838200" cy="190500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248400" y="3733800"/>
            <a:ext cx="970715" cy="305276"/>
          </a:xfrm>
          <a:prstGeom prst="rect">
            <a:avLst/>
          </a:prstGeom>
          <a:noFill/>
        </p:spPr>
        <p:txBody>
          <a:bodyPr wrap="none" rtlCol="0">
            <a:spAutoFit/>
          </a:bodyPr>
          <a:lstStyle/>
          <a:p>
            <a:r>
              <a:rPr lang="en-US" sz="1600" dirty="0" smtClean="0">
                <a:solidFill>
                  <a:schemeClr val="tx1"/>
                </a:solidFill>
                <a:latin typeface="+mn-lt"/>
              </a:rPr>
              <a:t>Inference</a:t>
            </a:r>
            <a:endParaRPr lang="en-US" sz="1600" dirty="0">
              <a:solidFill>
                <a:schemeClr val="tx1"/>
              </a:solidFill>
              <a:latin typeface="+mn-lt"/>
            </a:endParaRPr>
          </a:p>
        </p:txBody>
      </p:sp>
      <p:sp>
        <p:nvSpPr>
          <p:cNvPr id="34" name="TextBox 33"/>
          <p:cNvSpPr txBox="1"/>
          <p:nvPr/>
        </p:nvSpPr>
        <p:spPr>
          <a:xfrm>
            <a:off x="3041482" y="4114800"/>
            <a:ext cx="844718" cy="305276"/>
          </a:xfrm>
          <a:prstGeom prst="rect">
            <a:avLst/>
          </a:prstGeom>
          <a:noFill/>
        </p:spPr>
        <p:txBody>
          <a:bodyPr wrap="none" rtlCol="0">
            <a:spAutoFit/>
          </a:bodyPr>
          <a:lstStyle/>
          <a:p>
            <a:r>
              <a:rPr lang="en-US" sz="1600" dirty="0" smtClean="0">
                <a:solidFill>
                  <a:schemeClr val="tx1"/>
                </a:solidFill>
                <a:latin typeface="+mn-lt"/>
              </a:rPr>
              <a:t>(offline)</a:t>
            </a:r>
            <a:endParaRPr lang="en-US" sz="1600" dirty="0">
              <a:solidFill>
                <a:schemeClr val="tx1"/>
              </a:solidFill>
              <a:latin typeface="+mn-lt"/>
            </a:endParaRPr>
          </a:p>
        </p:txBody>
      </p:sp>
      <p:sp>
        <p:nvSpPr>
          <p:cNvPr id="35" name="Rectangle 34"/>
          <p:cNvSpPr/>
          <p:nvPr/>
        </p:nvSpPr>
        <p:spPr>
          <a:xfrm>
            <a:off x="1828800" y="990600"/>
            <a:ext cx="53340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294293" y="3127586"/>
            <a:ext cx="1496907" cy="1554480"/>
            <a:chOff x="4294293" y="3127586"/>
            <a:chExt cx="1496907" cy="1554480"/>
          </a:xfrm>
        </p:grpSpPr>
        <p:sp>
          <p:nvSpPr>
            <p:cNvPr id="22" name="Can 21"/>
            <p:cNvSpPr/>
            <p:nvPr/>
          </p:nvSpPr>
          <p:spPr>
            <a:xfrm>
              <a:off x="4294293" y="3127586"/>
              <a:ext cx="1496907" cy="1554480"/>
            </a:xfrm>
            <a:prstGeom prst="can">
              <a:avLst>
                <a:gd name="adj" fmla="val 2430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p:cNvSpPr txBox="1"/>
            <p:nvPr/>
          </p:nvSpPr>
          <p:spPr>
            <a:xfrm>
              <a:off x="4648200" y="3163261"/>
              <a:ext cx="805029" cy="304058"/>
            </a:xfrm>
            <a:prstGeom prst="rect">
              <a:avLst/>
            </a:prstGeom>
            <a:noFill/>
          </p:spPr>
          <p:txBody>
            <a:bodyPr wrap="none" rtlCol="0">
              <a:spAutoFit/>
            </a:bodyPr>
            <a:lstStyle/>
            <a:p>
              <a:r>
                <a:rPr lang="en-US" sz="1600" dirty="0" smtClean="0">
                  <a:solidFill>
                    <a:schemeClr val="tx1"/>
                  </a:solidFill>
                  <a:latin typeface="+mn-lt"/>
                </a:rPr>
                <a:t>Models</a:t>
              </a:r>
              <a:endParaRPr lang="en-US" sz="1600" dirty="0">
                <a:solidFill>
                  <a:schemeClr val="tx1"/>
                </a:solidFill>
                <a:latin typeface="+mn-lt"/>
              </a:endParaRPr>
            </a:p>
          </p:txBody>
        </p:sp>
        <p:pic>
          <p:nvPicPr>
            <p:cNvPr id="244739" name="Picture 3"/>
            <p:cNvPicPr>
              <a:picLocks noChangeAspect="1" noChangeArrowheads="1"/>
            </p:cNvPicPr>
            <p:nvPr/>
          </p:nvPicPr>
          <p:blipFill>
            <a:blip r:embed="rId11" cstate="print"/>
            <a:srcRect/>
            <a:stretch>
              <a:fillRect/>
            </a:stretch>
          </p:blipFill>
          <p:spPr bwMode="auto">
            <a:xfrm>
              <a:off x="4648200" y="3638550"/>
              <a:ext cx="161925" cy="171450"/>
            </a:xfrm>
            <a:prstGeom prst="rect">
              <a:avLst/>
            </a:prstGeom>
            <a:noFill/>
            <a:ln w="9525">
              <a:noFill/>
              <a:miter lim="800000"/>
              <a:headEnd/>
              <a:tailEnd/>
            </a:ln>
          </p:spPr>
        </p:pic>
        <p:pic>
          <p:nvPicPr>
            <p:cNvPr id="244741" name="Picture 5"/>
            <p:cNvPicPr>
              <a:picLocks noChangeAspect="1" noChangeArrowheads="1"/>
            </p:cNvPicPr>
            <p:nvPr/>
          </p:nvPicPr>
          <p:blipFill>
            <a:blip r:embed="rId12" cstate="print"/>
            <a:srcRect/>
            <a:stretch>
              <a:fillRect/>
            </a:stretch>
          </p:blipFill>
          <p:spPr bwMode="auto">
            <a:xfrm>
              <a:off x="5024437" y="3638550"/>
              <a:ext cx="161925" cy="171450"/>
            </a:xfrm>
            <a:prstGeom prst="rect">
              <a:avLst/>
            </a:prstGeom>
            <a:noFill/>
            <a:ln w="9525">
              <a:noFill/>
              <a:miter lim="800000"/>
              <a:headEnd/>
              <a:tailEnd/>
            </a:ln>
          </p:spPr>
        </p:pic>
        <p:pic>
          <p:nvPicPr>
            <p:cNvPr id="244742" name="Picture 6"/>
            <p:cNvPicPr>
              <a:picLocks noChangeAspect="1" noChangeArrowheads="1"/>
            </p:cNvPicPr>
            <p:nvPr/>
          </p:nvPicPr>
          <p:blipFill>
            <a:blip r:embed="rId13" cstate="print"/>
            <a:srcRect/>
            <a:stretch>
              <a:fillRect/>
            </a:stretch>
          </p:blipFill>
          <p:spPr bwMode="auto">
            <a:xfrm>
              <a:off x="5395912" y="3638550"/>
              <a:ext cx="171450" cy="171450"/>
            </a:xfrm>
            <a:prstGeom prst="rect">
              <a:avLst/>
            </a:prstGeom>
            <a:noFill/>
            <a:ln w="9525">
              <a:noFill/>
              <a:miter lim="800000"/>
              <a:headEnd/>
              <a:tailEnd/>
            </a:ln>
          </p:spPr>
        </p:pic>
        <p:pic>
          <p:nvPicPr>
            <p:cNvPr id="244743" name="Picture 7"/>
            <p:cNvPicPr>
              <a:picLocks noChangeAspect="1" noChangeArrowheads="1"/>
            </p:cNvPicPr>
            <p:nvPr/>
          </p:nvPicPr>
          <p:blipFill>
            <a:blip r:embed="rId14" cstate="print"/>
            <a:srcRect/>
            <a:stretch>
              <a:fillRect/>
            </a:stretch>
          </p:blipFill>
          <p:spPr bwMode="auto">
            <a:xfrm>
              <a:off x="4486275" y="3943350"/>
              <a:ext cx="171450" cy="171450"/>
            </a:xfrm>
            <a:prstGeom prst="rect">
              <a:avLst/>
            </a:prstGeom>
            <a:noFill/>
            <a:ln w="9525">
              <a:noFill/>
              <a:miter lim="800000"/>
              <a:headEnd/>
              <a:tailEnd/>
            </a:ln>
          </p:spPr>
        </p:pic>
        <p:pic>
          <p:nvPicPr>
            <p:cNvPr id="244744" name="Picture 8"/>
            <p:cNvPicPr>
              <a:picLocks noChangeAspect="1" noChangeArrowheads="1"/>
            </p:cNvPicPr>
            <p:nvPr/>
          </p:nvPicPr>
          <p:blipFill>
            <a:blip r:embed="rId15" cstate="print"/>
            <a:srcRect/>
            <a:stretch>
              <a:fillRect/>
            </a:stretch>
          </p:blipFill>
          <p:spPr bwMode="auto">
            <a:xfrm>
              <a:off x="4857750" y="3943350"/>
              <a:ext cx="171450" cy="171450"/>
            </a:xfrm>
            <a:prstGeom prst="rect">
              <a:avLst/>
            </a:prstGeom>
            <a:noFill/>
            <a:ln w="9525">
              <a:noFill/>
              <a:miter lim="800000"/>
              <a:headEnd/>
              <a:tailEnd/>
            </a:ln>
          </p:spPr>
        </p:pic>
        <p:pic>
          <p:nvPicPr>
            <p:cNvPr id="244745" name="Picture 9"/>
            <p:cNvPicPr>
              <a:picLocks noChangeAspect="1" noChangeArrowheads="1"/>
            </p:cNvPicPr>
            <p:nvPr/>
          </p:nvPicPr>
          <p:blipFill>
            <a:blip r:embed="rId16" cstate="print"/>
            <a:srcRect/>
            <a:stretch>
              <a:fillRect/>
            </a:stretch>
          </p:blipFill>
          <p:spPr bwMode="auto">
            <a:xfrm>
              <a:off x="5257800" y="3943350"/>
              <a:ext cx="171450" cy="171450"/>
            </a:xfrm>
            <a:prstGeom prst="rect">
              <a:avLst/>
            </a:prstGeom>
            <a:noFill/>
            <a:ln w="9525">
              <a:noFill/>
              <a:miter lim="800000"/>
              <a:headEnd/>
              <a:tailEnd/>
            </a:ln>
          </p:spPr>
        </p:pic>
        <p:pic>
          <p:nvPicPr>
            <p:cNvPr id="244746" name="Picture 10"/>
            <p:cNvPicPr>
              <a:picLocks noChangeAspect="1" noChangeArrowheads="1"/>
            </p:cNvPicPr>
            <p:nvPr/>
          </p:nvPicPr>
          <p:blipFill>
            <a:blip r:embed="rId17" cstate="print"/>
            <a:srcRect/>
            <a:stretch>
              <a:fillRect/>
            </a:stretch>
          </p:blipFill>
          <p:spPr bwMode="auto">
            <a:xfrm>
              <a:off x="4695825" y="4248150"/>
              <a:ext cx="171450" cy="171450"/>
            </a:xfrm>
            <a:prstGeom prst="rect">
              <a:avLst/>
            </a:prstGeom>
            <a:noFill/>
            <a:ln w="9525">
              <a:noFill/>
              <a:miter lim="800000"/>
              <a:headEnd/>
              <a:tailEnd/>
            </a:ln>
          </p:spPr>
        </p:pic>
        <p:pic>
          <p:nvPicPr>
            <p:cNvPr id="244747" name="Picture 11"/>
            <p:cNvPicPr>
              <a:picLocks noChangeAspect="1" noChangeArrowheads="1"/>
            </p:cNvPicPr>
            <p:nvPr/>
          </p:nvPicPr>
          <p:blipFill>
            <a:blip r:embed="rId18" cstate="print"/>
            <a:srcRect/>
            <a:stretch>
              <a:fillRect/>
            </a:stretch>
          </p:blipFill>
          <p:spPr bwMode="auto">
            <a:xfrm>
              <a:off x="5086350" y="4248150"/>
              <a:ext cx="171450" cy="171450"/>
            </a:xfrm>
            <a:prstGeom prst="rect">
              <a:avLst/>
            </a:prstGeom>
            <a:noFill/>
            <a:ln w="9525">
              <a:noFill/>
              <a:miter lim="800000"/>
              <a:headEnd/>
              <a:tailEnd/>
            </a:ln>
          </p:spPr>
        </p:pic>
      </p:grpSp>
    </p:spTree>
    <p:extLst>
      <p:ext uri="{BB962C8B-B14F-4D97-AF65-F5344CB8AC3E}">
        <p14:creationId xmlns:p14="http://schemas.microsoft.com/office/powerpoint/2010/main" val="108601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P spid="29" grpId="0"/>
      <p:bldP spid="30" grpId="0" animBg="1"/>
      <p:bldP spid="31" grpId="0" animBg="1"/>
      <p:bldP spid="33"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Per-class classification rates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615887616"/>
              </p:ext>
            </p:extLst>
          </p:nvPr>
        </p:nvGraphicFramePr>
        <p:xfrm>
          <a:off x="335761" y="1676400"/>
          <a:ext cx="8808239" cy="238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738740708"/>
              </p:ext>
            </p:extLst>
          </p:nvPr>
        </p:nvGraphicFramePr>
        <p:xfrm>
          <a:off x="381000" y="4191000"/>
          <a:ext cx="8763000" cy="2209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spatial support</a:t>
            </a:r>
            <a:endParaRPr lang="en-US" dirty="0"/>
          </a:p>
        </p:txBody>
      </p:sp>
      <p:sp>
        <p:nvSpPr>
          <p:cNvPr id="4" name="Content Placeholder 3"/>
          <p:cNvSpPr>
            <a:spLocks noGrp="1"/>
          </p:cNvSpPr>
          <p:nvPr>
            <p:ph sz="quarter" idx="1"/>
          </p:nvPr>
        </p:nvSpPr>
        <p:spPr/>
        <p:txBody>
          <a:bodyPr/>
          <a:lstStyle/>
          <a:p>
            <a:endParaRPr lang="en-US"/>
          </a:p>
        </p:txBody>
      </p:sp>
      <p:pic>
        <p:nvPicPr>
          <p:cNvPr id="625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9188644"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877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0"/>
            <a:ext cx="8153400" cy="990600"/>
          </a:xfrm>
        </p:spPr>
        <p:txBody>
          <a:bodyPr>
            <a:normAutofit/>
          </a:bodyPr>
          <a:lstStyle/>
          <a:p>
            <a:r>
              <a:rPr lang="en-US" dirty="0" smtClean="0"/>
              <a:t>Results on SIFT Flow dataset</a:t>
            </a:r>
            <a:endParaRPr lang="en-US" dirty="0"/>
          </a:p>
        </p:txBody>
      </p:sp>
      <p:pic>
        <p:nvPicPr>
          <p:cNvPr id="49154" name="Picture 2"/>
          <p:cNvPicPr>
            <a:picLocks noChangeAspect="1" noChangeArrowheads="1"/>
          </p:cNvPicPr>
          <p:nvPr/>
        </p:nvPicPr>
        <p:blipFill>
          <a:blip r:embed="rId3" cstate="print"/>
          <a:srcRect l="2734" t="25168"/>
          <a:stretch>
            <a:fillRect/>
          </a:stretch>
        </p:blipFill>
        <p:spPr bwMode="auto">
          <a:xfrm>
            <a:off x="866044" y="1524000"/>
            <a:ext cx="8811356" cy="5257800"/>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1272444" y="990601"/>
            <a:ext cx="8204200" cy="514293"/>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942244" y="5029200"/>
            <a:ext cx="8686800" cy="1757361"/>
          </a:xfrm>
          <a:prstGeom prst="rect">
            <a:avLst/>
          </a:prstGeom>
          <a:noFill/>
          <a:ln w="9525">
            <a:noFill/>
            <a:miter lim="800000"/>
            <a:headEnd/>
            <a:tailEnd/>
          </a:ln>
        </p:spPr>
      </p:pic>
      <p:sp>
        <p:nvSpPr>
          <p:cNvPr id="3" name="Rectangle 2"/>
          <p:cNvSpPr/>
          <p:nvPr/>
        </p:nvSpPr>
        <p:spPr>
          <a:xfrm>
            <a:off x="8181244" y="838200"/>
            <a:ext cx="1419956"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52644" y="1447800"/>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52644" y="3248053"/>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76444" y="4953000"/>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0"/>
            <a:ext cx="8153400" cy="990600"/>
          </a:xfrm>
        </p:spPr>
        <p:txBody>
          <a:bodyPr/>
          <a:lstStyle/>
          <a:p>
            <a:r>
              <a:rPr lang="en-US" dirty="0" smtClean="0"/>
              <a:t>Results on LM+SUN dataset</a:t>
            </a:r>
            <a:endParaRPr lang="en-US" dirty="0"/>
          </a:p>
        </p:txBody>
      </p:sp>
      <p:pic>
        <p:nvPicPr>
          <p:cNvPr id="4" name="Picture 3"/>
          <p:cNvPicPr>
            <a:picLocks noChangeAspect="1"/>
          </p:cNvPicPr>
          <p:nvPr/>
        </p:nvPicPr>
        <p:blipFill>
          <a:blip r:embed="rId3"/>
          <a:stretch>
            <a:fillRect/>
          </a:stretch>
        </p:blipFill>
        <p:spPr>
          <a:xfrm>
            <a:off x="1447800" y="946747"/>
            <a:ext cx="7924800" cy="5789333"/>
          </a:xfrm>
          <a:prstGeom prst="rect">
            <a:avLst/>
          </a:prstGeom>
        </p:spPr>
      </p:pic>
      <p:sp>
        <p:nvSpPr>
          <p:cNvPr id="5" name="Rectangle 4"/>
          <p:cNvSpPr/>
          <p:nvPr/>
        </p:nvSpPr>
        <p:spPr>
          <a:xfrm>
            <a:off x="7239000" y="685800"/>
            <a:ext cx="2438400"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l="91954" r="-91954"/>
          <a:stretch/>
        </p:blipFill>
        <p:spPr>
          <a:xfrm>
            <a:off x="7315200" y="946747"/>
            <a:ext cx="7955280" cy="578933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times</a:t>
            </a:r>
            <a:endParaRPr lang="en-US" dirty="0"/>
          </a:p>
        </p:txBody>
      </p:sp>
      <p:pic>
        <p:nvPicPr>
          <p:cNvPr id="7" name="Picture 2"/>
          <p:cNvPicPr>
            <a:picLocks noGrp="1" noChangeAspect="1" noChangeArrowheads="1"/>
          </p:cNvPicPr>
          <p:nvPr>
            <p:ph sz="quarter" idx="1"/>
          </p:nvPr>
        </p:nvPicPr>
        <p:blipFill>
          <a:blip r:embed="rId3" cstate="print"/>
          <a:srcRect/>
          <a:stretch>
            <a:fillRect/>
          </a:stretch>
        </p:blipFill>
        <p:spPr bwMode="auto">
          <a:xfrm>
            <a:off x="2437111" y="2590800"/>
            <a:ext cx="4039889" cy="3047999"/>
          </a:xfrm>
          <a:prstGeom prst="rect">
            <a:avLst/>
          </a:prstGeom>
          <a:noFill/>
          <a:ln w="9525">
            <a:noFill/>
            <a:miter lim="800000"/>
            <a:headEnd/>
            <a:tailEnd/>
          </a:ln>
        </p:spPr>
      </p:pic>
      <p:sp>
        <p:nvSpPr>
          <p:cNvPr id="10" name="TextBox 9"/>
          <p:cNvSpPr txBox="1"/>
          <p:nvPr/>
        </p:nvSpPr>
        <p:spPr>
          <a:xfrm>
            <a:off x="2943160" y="4490053"/>
            <a:ext cx="714440" cy="462947"/>
          </a:xfrm>
          <a:prstGeom prst="rect">
            <a:avLst/>
          </a:prstGeom>
          <a:noFill/>
        </p:spPr>
        <p:txBody>
          <a:bodyPr wrap="square" rtlCol="0">
            <a:spAutoFit/>
          </a:bodyPr>
          <a:lstStyle/>
          <a:p>
            <a:pPr algn="ctr"/>
            <a:r>
              <a:rPr lang="en-US" sz="1400" b="1" dirty="0" smtClean="0">
                <a:solidFill>
                  <a:srgbClr val="0000FF"/>
                </a:solidFill>
                <a:latin typeface="+mn-lt"/>
              </a:rPr>
              <a:t>SIFT Flow</a:t>
            </a:r>
            <a:endParaRPr lang="en-US" sz="1400" b="1" dirty="0">
              <a:solidFill>
                <a:srgbClr val="0000FF"/>
              </a:solidFill>
              <a:latin typeface="+mn-lt"/>
            </a:endParaRPr>
          </a:p>
        </p:txBody>
      </p:sp>
      <p:sp>
        <p:nvSpPr>
          <p:cNvPr id="12" name="TextBox 11"/>
          <p:cNvSpPr txBox="1"/>
          <p:nvPr/>
        </p:nvSpPr>
        <p:spPr>
          <a:xfrm>
            <a:off x="4419600" y="2895600"/>
            <a:ext cx="990600" cy="462947"/>
          </a:xfrm>
          <a:prstGeom prst="rect">
            <a:avLst/>
          </a:prstGeom>
          <a:noFill/>
        </p:spPr>
        <p:txBody>
          <a:bodyPr wrap="square" rtlCol="0">
            <a:spAutoFit/>
          </a:bodyPr>
          <a:lstStyle/>
          <a:p>
            <a:pPr algn="ctr"/>
            <a:r>
              <a:rPr lang="en-US" sz="1400" b="1" dirty="0" smtClean="0">
                <a:solidFill>
                  <a:srgbClr val="FF0000"/>
                </a:solidFill>
                <a:latin typeface="+mn-lt"/>
              </a:rPr>
              <a:t>Barcelona dataset</a:t>
            </a:r>
            <a:endParaRPr lang="en-US" sz="1400" b="1" dirty="0">
              <a:solidFill>
                <a:srgbClr val="FF0000"/>
              </a:solidFill>
              <a:latin typeface="+mn-l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so far</a:t>
            </a:r>
            <a:endParaRPr lang="en-US" dirty="0"/>
          </a:p>
        </p:txBody>
      </p:sp>
      <p:sp>
        <p:nvSpPr>
          <p:cNvPr id="4" name="Content Placeholder 3"/>
          <p:cNvSpPr>
            <a:spLocks noGrp="1"/>
          </p:cNvSpPr>
          <p:nvPr>
            <p:ph sz="quarter" idx="1"/>
          </p:nvPr>
        </p:nvSpPr>
        <p:spPr/>
        <p:txBody>
          <a:bodyPr/>
          <a:lstStyle/>
          <a:p>
            <a:r>
              <a:rPr lang="en-US" dirty="0" smtClean="0"/>
              <a:t>A lazy learning method for image parsing:</a:t>
            </a:r>
          </a:p>
          <a:p>
            <a:pPr lvl="1"/>
            <a:r>
              <a:rPr lang="en-US" dirty="0" smtClean="0"/>
              <a:t>Global scene matching</a:t>
            </a:r>
          </a:p>
          <a:p>
            <a:pPr lvl="1"/>
            <a:r>
              <a:rPr lang="en-US" dirty="0" err="1" smtClean="0"/>
              <a:t>Superpixel</a:t>
            </a:r>
            <a:r>
              <a:rPr lang="en-US" dirty="0" smtClean="0"/>
              <a:t>-level matching</a:t>
            </a:r>
          </a:p>
          <a:p>
            <a:pPr lvl="1"/>
            <a:r>
              <a:rPr lang="en-US" dirty="0" smtClean="0"/>
              <a:t>MRF optimization</a:t>
            </a:r>
          </a:p>
          <a:p>
            <a:r>
              <a:rPr lang="en-US" dirty="0" smtClean="0"/>
              <a:t>Challenges</a:t>
            </a:r>
          </a:p>
          <a:p>
            <a:pPr lvl="1"/>
            <a:r>
              <a:rPr lang="en-US" dirty="0" smtClean="0"/>
              <a:t>Indoor images are hard!</a:t>
            </a:r>
          </a:p>
          <a:p>
            <a:pPr lvl="1"/>
            <a:r>
              <a:rPr lang="en-US" dirty="0" smtClean="0"/>
              <a:t>We do well on “stuff” but not on “things”</a:t>
            </a:r>
          </a:p>
        </p:txBody>
      </p:sp>
    </p:spTree>
    <p:extLst>
      <p:ext uri="{BB962C8B-B14F-4D97-AF65-F5344CB8AC3E}">
        <p14:creationId xmlns:p14="http://schemas.microsoft.com/office/powerpoint/2010/main" val="34944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get the “stuff” but not the “things”</a:t>
            </a:r>
            <a:endParaRPr lang="en-US" dirty="0"/>
          </a:p>
        </p:txBody>
      </p:sp>
      <p:pic>
        <p:nvPicPr>
          <p:cNvPr id="20" name="Picture 19"/>
          <p:cNvPicPr>
            <a:picLocks noChangeAspect="1"/>
          </p:cNvPicPr>
          <p:nvPr/>
        </p:nvPicPr>
        <p:blipFill>
          <a:blip r:embed="rId2"/>
          <a:stretch>
            <a:fillRect/>
          </a:stretch>
        </p:blipFill>
        <p:spPr>
          <a:xfrm>
            <a:off x="299267" y="2709040"/>
            <a:ext cx="4274559" cy="2846856"/>
          </a:xfrm>
          <a:prstGeom prst="rect">
            <a:avLst/>
          </a:prstGeom>
        </p:spPr>
      </p:pic>
      <p:pic>
        <p:nvPicPr>
          <p:cNvPr id="21" name="Picture 20"/>
          <p:cNvPicPr>
            <a:picLocks noChangeAspect="1"/>
          </p:cNvPicPr>
          <p:nvPr/>
        </p:nvPicPr>
        <p:blipFill rotWithShape="1">
          <a:blip r:embed="rId3"/>
          <a:srcRect r="19973"/>
          <a:stretch/>
        </p:blipFill>
        <p:spPr>
          <a:xfrm>
            <a:off x="4769320" y="2709040"/>
            <a:ext cx="4296525" cy="2846856"/>
          </a:xfrm>
          <a:prstGeom prst="rect">
            <a:avLst/>
          </a:prstGeom>
        </p:spPr>
      </p:pic>
      <p:sp>
        <p:nvSpPr>
          <p:cNvPr id="22" name="TextBox 21"/>
          <p:cNvSpPr txBox="1"/>
          <p:nvPr/>
        </p:nvSpPr>
        <p:spPr>
          <a:xfrm>
            <a:off x="6549148" y="3898270"/>
            <a:ext cx="930032" cy="461665"/>
          </a:xfrm>
          <a:prstGeom prst="rect">
            <a:avLst/>
          </a:prstGeom>
          <a:noFill/>
        </p:spPr>
        <p:txBody>
          <a:bodyPr wrap="square" rtlCol="0">
            <a:spAutoFit/>
          </a:bodyPr>
          <a:lstStyle/>
          <a:p>
            <a:r>
              <a:rPr lang="en-US" sz="2400" dirty="0" smtClean="0">
                <a:solidFill>
                  <a:schemeClr val="bg1"/>
                </a:solidFill>
                <a:latin typeface="+mn-lt"/>
              </a:rPr>
              <a:t>boat</a:t>
            </a:r>
            <a:endParaRPr lang="en-US" sz="2400" dirty="0">
              <a:solidFill>
                <a:schemeClr val="bg1"/>
              </a:solidFill>
              <a:latin typeface="+mn-lt"/>
            </a:endParaRPr>
          </a:p>
        </p:txBody>
      </p:sp>
      <p:sp>
        <p:nvSpPr>
          <p:cNvPr id="23" name="TextBox 22"/>
          <p:cNvSpPr txBox="1"/>
          <p:nvPr/>
        </p:nvSpPr>
        <p:spPr>
          <a:xfrm>
            <a:off x="5019453" y="4837568"/>
            <a:ext cx="737406" cy="461665"/>
          </a:xfrm>
          <a:prstGeom prst="rect">
            <a:avLst/>
          </a:prstGeom>
          <a:noFill/>
        </p:spPr>
        <p:txBody>
          <a:bodyPr wrap="square" rtlCol="0">
            <a:spAutoFit/>
          </a:bodyPr>
          <a:lstStyle/>
          <a:p>
            <a:r>
              <a:rPr lang="en-US" sz="2400" dirty="0" smtClean="0">
                <a:solidFill>
                  <a:schemeClr val="bg1"/>
                </a:solidFill>
                <a:latin typeface="+mn-lt"/>
              </a:rPr>
              <a:t>sea</a:t>
            </a:r>
            <a:endParaRPr lang="en-US" sz="2400" dirty="0">
              <a:solidFill>
                <a:schemeClr val="bg1"/>
              </a:solidFill>
              <a:latin typeface="+mn-lt"/>
            </a:endParaRPr>
          </a:p>
        </p:txBody>
      </p:sp>
      <p:sp>
        <p:nvSpPr>
          <p:cNvPr id="24" name="TextBox 23"/>
          <p:cNvSpPr txBox="1"/>
          <p:nvPr/>
        </p:nvSpPr>
        <p:spPr>
          <a:xfrm>
            <a:off x="8005915" y="4842783"/>
            <a:ext cx="932245" cy="461665"/>
          </a:xfrm>
          <a:prstGeom prst="rect">
            <a:avLst/>
          </a:prstGeom>
          <a:noFill/>
        </p:spPr>
        <p:txBody>
          <a:bodyPr wrap="square" rtlCol="0">
            <a:spAutoFit/>
          </a:bodyPr>
          <a:lstStyle/>
          <a:p>
            <a:r>
              <a:rPr lang="en-US" sz="2400" dirty="0" smtClean="0">
                <a:solidFill>
                  <a:schemeClr val="bg1"/>
                </a:solidFill>
                <a:latin typeface="+mn-lt"/>
              </a:rPr>
              <a:t>sand</a:t>
            </a:r>
            <a:endParaRPr lang="en-US" sz="2400" dirty="0">
              <a:solidFill>
                <a:schemeClr val="bg1"/>
              </a:solidFill>
              <a:latin typeface="+mn-lt"/>
            </a:endParaRPr>
          </a:p>
        </p:txBody>
      </p:sp>
      <p:sp>
        <p:nvSpPr>
          <p:cNvPr id="25" name="TextBox 24"/>
          <p:cNvSpPr txBox="1"/>
          <p:nvPr/>
        </p:nvSpPr>
        <p:spPr>
          <a:xfrm>
            <a:off x="8053981" y="2914566"/>
            <a:ext cx="648319" cy="461665"/>
          </a:xfrm>
          <a:prstGeom prst="rect">
            <a:avLst/>
          </a:prstGeom>
          <a:noFill/>
        </p:spPr>
        <p:txBody>
          <a:bodyPr wrap="square" rtlCol="0">
            <a:spAutoFit/>
          </a:bodyPr>
          <a:lstStyle/>
          <a:p>
            <a:r>
              <a:rPr lang="en-US" sz="2400" dirty="0" smtClean="0">
                <a:solidFill>
                  <a:schemeClr val="bg1"/>
                </a:solidFill>
                <a:latin typeface="+mn-lt"/>
              </a:rPr>
              <a:t>sky</a:t>
            </a:r>
            <a:endParaRPr lang="en-US" sz="2400" dirty="0">
              <a:solidFill>
                <a:schemeClr val="bg1"/>
              </a:solidFill>
              <a:latin typeface="+mn-lt"/>
            </a:endParaRPr>
          </a:p>
        </p:txBody>
      </p:sp>
      <p:sp>
        <p:nvSpPr>
          <p:cNvPr id="26" name="TextBox 25"/>
          <p:cNvSpPr txBox="1"/>
          <p:nvPr/>
        </p:nvSpPr>
        <p:spPr>
          <a:xfrm>
            <a:off x="7252384" y="3919782"/>
            <a:ext cx="1125757" cy="461665"/>
          </a:xfrm>
          <a:prstGeom prst="rect">
            <a:avLst/>
          </a:prstGeom>
          <a:noFill/>
        </p:spPr>
        <p:txBody>
          <a:bodyPr wrap="square" rtlCol="0">
            <a:spAutoFit/>
          </a:bodyPr>
          <a:lstStyle/>
          <a:p>
            <a:r>
              <a:rPr lang="en-US" sz="2400" dirty="0" smtClean="0">
                <a:solidFill>
                  <a:schemeClr val="bg1"/>
                </a:solidFill>
                <a:latin typeface="+mn-lt"/>
              </a:rPr>
              <a:t>statue</a:t>
            </a:r>
            <a:endParaRPr lang="en-US" sz="2400" dirty="0">
              <a:solidFill>
                <a:schemeClr val="bg1"/>
              </a:solidFill>
              <a:latin typeface="+mn-lt"/>
            </a:endParaRPr>
          </a:p>
        </p:txBody>
      </p:sp>
      <p:sp>
        <p:nvSpPr>
          <p:cNvPr id="27" name="TextBox 26"/>
          <p:cNvSpPr txBox="1"/>
          <p:nvPr/>
        </p:nvSpPr>
        <p:spPr>
          <a:xfrm>
            <a:off x="6787686" y="3085100"/>
            <a:ext cx="1382987" cy="461665"/>
          </a:xfrm>
          <a:prstGeom prst="rect">
            <a:avLst/>
          </a:prstGeom>
          <a:noFill/>
        </p:spPr>
        <p:txBody>
          <a:bodyPr wrap="square" rtlCol="0">
            <a:spAutoFit/>
          </a:bodyPr>
          <a:lstStyle/>
          <a:p>
            <a:r>
              <a:rPr lang="en-US" sz="2400" dirty="0" smtClean="0">
                <a:solidFill>
                  <a:schemeClr val="bg1"/>
                </a:solidFill>
                <a:latin typeface="+mn-lt"/>
              </a:rPr>
              <a:t>building</a:t>
            </a:r>
            <a:endParaRPr lang="en-US" sz="2400" dirty="0">
              <a:solidFill>
                <a:schemeClr val="bg1"/>
              </a:solidFill>
              <a:latin typeface="+mn-lt"/>
            </a:endParaRPr>
          </a:p>
        </p:txBody>
      </p:sp>
      <p:sp>
        <p:nvSpPr>
          <p:cNvPr id="28" name="TextBox 27"/>
          <p:cNvSpPr txBox="1"/>
          <p:nvPr/>
        </p:nvSpPr>
        <p:spPr>
          <a:xfrm>
            <a:off x="5463470" y="3964085"/>
            <a:ext cx="1178118" cy="461665"/>
          </a:xfrm>
          <a:prstGeom prst="rect">
            <a:avLst/>
          </a:prstGeom>
          <a:noFill/>
        </p:spPr>
        <p:txBody>
          <a:bodyPr wrap="square" rtlCol="0">
            <a:spAutoFit/>
          </a:bodyPr>
          <a:lstStyle/>
          <a:p>
            <a:r>
              <a:rPr lang="en-US" sz="2400" dirty="0" smtClean="0">
                <a:solidFill>
                  <a:schemeClr val="bg1"/>
                </a:solidFill>
                <a:latin typeface="+mn-lt"/>
              </a:rPr>
              <a:t>ceiling</a:t>
            </a:r>
            <a:endParaRPr lang="en-US" sz="2400" dirty="0">
              <a:solidFill>
                <a:schemeClr val="bg1"/>
              </a:solidFill>
              <a:latin typeface="+mn-lt"/>
            </a:endParaRPr>
          </a:p>
        </p:txBody>
      </p:sp>
    </p:spTree>
    <p:extLst>
      <p:ext uri="{BB962C8B-B14F-4D97-AF65-F5344CB8AC3E}">
        <p14:creationId xmlns:p14="http://schemas.microsoft.com/office/powerpoint/2010/main" val="719719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get the “things” use detectors</a:t>
            </a:r>
            <a:endParaRPr lang="en-US" dirty="0"/>
          </a:p>
        </p:txBody>
      </p:sp>
      <p:sp>
        <p:nvSpPr>
          <p:cNvPr id="3" name="Content Placeholder 2"/>
          <p:cNvSpPr>
            <a:spLocks noGrp="1"/>
          </p:cNvSpPr>
          <p:nvPr>
            <p:ph sz="quarter" idx="1"/>
          </p:nvPr>
        </p:nvSpPr>
        <p:spPr>
          <a:xfrm>
            <a:off x="612648" y="1600200"/>
            <a:ext cx="8153400" cy="1202857"/>
          </a:xfrm>
        </p:spPr>
        <p:txBody>
          <a:bodyPr>
            <a:normAutofit fontScale="92500" lnSpcReduction="10000"/>
          </a:bodyPr>
          <a:lstStyle/>
          <a:p>
            <a:r>
              <a:rPr lang="en-US" dirty="0" err="1" smtClean="0"/>
              <a:t>Ladicky</a:t>
            </a:r>
            <a:r>
              <a:rPr lang="en-US" dirty="0" smtClean="0"/>
              <a:t> et al. used detector output coupled with bounding box based foreground/background segmentation to improve performance on things</a:t>
            </a:r>
            <a:endParaRPr lang="en-US" dirty="0"/>
          </a:p>
        </p:txBody>
      </p:sp>
      <p:sp>
        <p:nvSpPr>
          <p:cNvPr id="12" name="TextBox 11"/>
          <p:cNvSpPr txBox="1"/>
          <p:nvPr/>
        </p:nvSpPr>
        <p:spPr>
          <a:xfrm>
            <a:off x="612649" y="6291653"/>
            <a:ext cx="8531352" cy="462947"/>
          </a:xfrm>
          <a:prstGeom prst="rect">
            <a:avLst/>
          </a:prstGeom>
          <a:noFill/>
        </p:spPr>
        <p:txBody>
          <a:bodyPr wrap="square" rtlCol="0">
            <a:spAutoFit/>
          </a:bodyPr>
          <a:lstStyle/>
          <a:p>
            <a:pPr algn="r"/>
            <a:r>
              <a:rPr lang="en-US" sz="1400" dirty="0" err="1">
                <a:solidFill>
                  <a:schemeClr val="tx1"/>
                </a:solidFill>
                <a:latin typeface="+mn-lt"/>
              </a:rPr>
              <a:t>Ľubor</a:t>
            </a:r>
            <a:r>
              <a:rPr lang="en-US" sz="1400" dirty="0">
                <a:solidFill>
                  <a:schemeClr val="tx1"/>
                </a:solidFill>
                <a:latin typeface="+mn-lt"/>
              </a:rPr>
              <a:t> </a:t>
            </a:r>
            <a:r>
              <a:rPr lang="en-US" sz="1400" dirty="0" err="1">
                <a:solidFill>
                  <a:schemeClr val="tx1"/>
                </a:solidFill>
                <a:latin typeface="+mn-lt"/>
              </a:rPr>
              <a:t>Ladický</a:t>
            </a:r>
            <a:r>
              <a:rPr lang="en-US" sz="1400" dirty="0">
                <a:solidFill>
                  <a:schemeClr val="tx1"/>
                </a:solidFill>
                <a:latin typeface="+mn-lt"/>
              </a:rPr>
              <a:t>, Paul </a:t>
            </a:r>
            <a:r>
              <a:rPr lang="en-US" sz="1400" dirty="0" err="1">
                <a:solidFill>
                  <a:schemeClr val="tx1"/>
                </a:solidFill>
                <a:latin typeface="+mn-lt"/>
              </a:rPr>
              <a:t>Sturgess</a:t>
            </a:r>
            <a:r>
              <a:rPr lang="en-US" sz="1400" dirty="0">
                <a:solidFill>
                  <a:schemeClr val="tx1"/>
                </a:solidFill>
                <a:latin typeface="+mn-lt"/>
              </a:rPr>
              <a:t>, </a:t>
            </a:r>
            <a:r>
              <a:rPr lang="en-US" sz="1400" dirty="0" err="1">
                <a:solidFill>
                  <a:schemeClr val="tx1"/>
                </a:solidFill>
                <a:latin typeface="+mn-lt"/>
              </a:rPr>
              <a:t>Karteek</a:t>
            </a:r>
            <a:r>
              <a:rPr lang="en-US" sz="1400" dirty="0">
                <a:solidFill>
                  <a:schemeClr val="tx1"/>
                </a:solidFill>
                <a:latin typeface="+mn-lt"/>
              </a:rPr>
              <a:t> </a:t>
            </a:r>
            <a:r>
              <a:rPr lang="en-US" sz="1400" dirty="0" err="1">
                <a:solidFill>
                  <a:schemeClr val="tx1"/>
                </a:solidFill>
                <a:latin typeface="+mn-lt"/>
              </a:rPr>
              <a:t>Alahari</a:t>
            </a:r>
            <a:r>
              <a:rPr lang="en-US" sz="1400" dirty="0">
                <a:solidFill>
                  <a:schemeClr val="tx1"/>
                </a:solidFill>
                <a:latin typeface="+mn-lt"/>
              </a:rPr>
              <a:t>, Chris Russell, Philip H.S. </a:t>
            </a:r>
            <a:r>
              <a:rPr lang="en-US" sz="1400" dirty="0" err="1">
                <a:solidFill>
                  <a:schemeClr val="tx1"/>
                </a:solidFill>
                <a:latin typeface="+mn-lt"/>
              </a:rPr>
              <a:t>Torr</a:t>
            </a:r>
            <a:endParaRPr lang="en-US" sz="1400" dirty="0">
              <a:solidFill>
                <a:schemeClr val="tx1"/>
              </a:solidFill>
              <a:latin typeface="+mn-lt"/>
            </a:endParaRPr>
          </a:p>
          <a:p>
            <a:pPr algn="r"/>
            <a:r>
              <a:rPr lang="en-US" sz="1400" dirty="0" smtClean="0">
                <a:solidFill>
                  <a:schemeClr val="tx1"/>
                </a:solidFill>
                <a:latin typeface="+mn-lt"/>
              </a:rPr>
              <a:t>What, Where </a:t>
            </a:r>
            <a:r>
              <a:rPr lang="en-US" sz="1400" dirty="0">
                <a:solidFill>
                  <a:schemeClr val="tx1"/>
                </a:solidFill>
                <a:latin typeface="+mn-lt"/>
              </a:rPr>
              <a:t>&amp; How Many? Combining Object Detectors and </a:t>
            </a:r>
            <a:r>
              <a:rPr lang="en-US" sz="1400" dirty="0" smtClean="0">
                <a:solidFill>
                  <a:schemeClr val="tx1"/>
                </a:solidFill>
                <a:latin typeface="+mn-lt"/>
              </a:rPr>
              <a:t>CRFs, ECCV 2010</a:t>
            </a:r>
            <a:endParaRPr lang="en-US" sz="1400" dirty="0">
              <a:solidFill>
                <a:schemeClr val="tx1"/>
              </a:solidFill>
              <a:latin typeface="+mn-lt"/>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4880"/>
            <a:ext cx="8629650" cy="2533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5"/>
          <p:cNvSpPr txBox="1">
            <a:spLocks noChangeArrowheads="1"/>
          </p:cNvSpPr>
          <p:nvPr/>
        </p:nvSpPr>
        <p:spPr bwMode="auto">
          <a:xfrm>
            <a:off x="357188" y="5526630"/>
            <a:ext cx="2714625"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a:lnSpc>
                <a:spcPct val="93000"/>
              </a:lnSpc>
              <a:buClrTx/>
              <a:buFontTx/>
              <a:buNone/>
            </a:pPr>
            <a:r>
              <a:rPr lang="en-GB" sz="2000" dirty="0">
                <a:solidFill>
                  <a:srgbClr val="000000"/>
                </a:solidFill>
                <a:latin typeface="Times New Roman" charset="0"/>
              </a:rPr>
              <a:t>Result without detections</a:t>
            </a:r>
          </a:p>
        </p:txBody>
      </p:sp>
      <p:sp>
        <p:nvSpPr>
          <p:cNvPr id="13" name="Text Box 6"/>
          <p:cNvSpPr txBox="1">
            <a:spLocks noChangeArrowheads="1"/>
          </p:cNvSpPr>
          <p:nvPr/>
        </p:nvSpPr>
        <p:spPr bwMode="auto">
          <a:xfrm>
            <a:off x="3214688" y="5740943"/>
            <a:ext cx="2714625"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a:lnSpc>
                <a:spcPct val="93000"/>
              </a:lnSpc>
              <a:buClrTx/>
              <a:buFontTx/>
              <a:buNone/>
            </a:pPr>
            <a:r>
              <a:rPr lang="en-GB" sz="2000">
                <a:solidFill>
                  <a:srgbClr val="000000"/>
                </a:solidFill>
                <a:latin typeface="Times New Roman" charset="0"/>
              </a:rPr>
              <a:t>Set of detections</a:t>
            </a:r>
          </a:p>
        </p:txBody>
      </p:sp>
      <p:sp>
        <p:nvSpPr>
          <p:cNvPr id="14" name="Text Box 7"/>
          <p:cNvSpPr txBox="1">
            <a:spLocks noChangeArrowheads="1"/>
          </p:cNvSpPr>
          <p:nvPr/>
        </p:nvSpPr>
        <p:spPr bwMode="auto">
          <a:xfrm>
            <a:off x="6072188" y="5740943"/>
            <a:ext cx="2714625"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a:lnSpc>
                <a:spcPct val="93000"/>
              </a:lnSpc>
              <a:buClrTx/>
              <a:buFontTx/>
              <a:buNone/>
            </a:pPr>
            <a:r>
              <a:rPr lang="en-GB" sz="2000">
                <a:solidFill>
                  <a:srgbClr val="000000"/>
                </a:solidFill>
                <a:latin typeface="Times New Roman" charset="0"/>
              </a:rPr>
              <a:t>Final Result</a:t>
            </a:r>
          </a:p>
        </p:txBody>
      </p:sp>
    </p:spTree>
    <p:extLst>
      <p:ext uri="{BB962C8B-B14F-4D97-AF65-F5344CB8AC3E}">
        <p14:creationId xmlns:p14="http://schemas.microsoft.com/office/powerpoint/2010/main" val="3953635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0235" t="236" r="21019" b="12428"/>
          <a:stretch/>
        </p:blipFill>
        <p:spPr>
          <a:xfrm>
            <a:off x="2759076" y="4947195"/>
            <a:ext cx="2715280" cy="1954718"/>
          </a:xfrm>
          <a:prstGeom prst="rect">
            <a:avLst/>
          </a:prstGeom>
        </p:spPr>
      </p:pic>
      <p:sp>
        <p:nvSpPr>
          <p:cNvPr id="2" name="Title 1"/>
          <p:cNvSpPr>
            <a:spLocks noGrp="1"/>
          </p:cNvSpPr>
          <p:nvPr>
            <p:ph type="title"/>
          </p:nvPr>
        </p:nvSpPr>
        <p:spPr/>
        <p:txBody>
          <a:bodyPr/>
          <a:lstStyle/>
          <a:p>
            <a:r>
              <a:rPr lang="en-US" dirty="0" smtClean="0"/>
              <a:t>Problems with this approach</a:t>
            </a:r>
            <a:endParaRPr lang="en-US" dirty="0"/>
          </a:p>
        </p:txBody>
      </p:sp>
      <p:sp>
        <p:nvSpPr>
          <p:cNvPr id="3" name="Content Placeholder 2"/>
          <p:cNvSpPr>
            <a:spLocks noGrp="1"/>
          </p:cNvSpPr>
          <p:nvPr>
            <p:ph sz="quarter" idx="1"/>
          </p:nvPr>
        </p:nvSpPr>
        <p:spPr/>
        <p:txBody>
          <a:bodyPr>
            <a:normAutofit/>
          </a:bodyPr>
          <a:lstStyle/>
          <a:p>
            <a:r>
              <a:rPr lang="en-US" sz="2400" dirty="0" smtClean="0"/>
              <a:t>The mask for bounding boxes is obtained by an automatic segmentation, which can fail</a:t>
            </a:r>
          </a:p>
          <a:p>
            <a:r>
              <a:rPr lang="en-US" sz="2400" dirty="0" smtClean="0"/>
              <a:t>The models must be pre-trained and cannot adapt to new data easily</a:t>
            </a:r>
          </a:p>
          <a:p>
            <a:r>
              <a:rPr lang="en-US" sz="2400" dirty="0" smtClean="0"/>
              <a:t>There is little flexibility for objects that take many forms</a:t>
            </a:r>
            <a:endParaRPr lang="en-US" sz="2400" dirty="0"/>
          </a:p>
        </p:txBody>
      </p:sp>
      <p:pic>
        <p:nvPicPr>
          <p:cNvPr id="5" name="Picture 4"/>
          <p:cNvPicPr>
            <a:picLocks noChangeAspect="1"/>
          </p:cNvPicPr>
          <p:nvPr/>
        </p:nvPicPr>
        <p:blipFill>
          <a:blip r:embed="rId3"/>
          <a:stretch>
            <a:fillRect/>
          </a:stretch>
        </p:blipFill>
        <p:spPr>
          <a:xfrm>
            <a:off x="0" y="5290087"/>
            <a:ext cx="2408717" cy="1611826"/>
          </a:xfrm>
          <a:prstGeom prst="rect">
            <a:avLst/>
          </a:prstGeom>
        </p:spPr>
      </p:pic>
      <p:pic>
        <p:nvPicPr>
          <p:cNvPr id="6" name="Picture 5"/>
          <p:cNvPicPr>
            <a:picLocks noChangeAspect="1"/>
          </p:cNvPicPr>
          <p:nvPr/>
        </p:nvPicPr>
        <p:blipFill>
          <a:blip r:embed="rId4"/>
          <a:stretch>
            <a:fillRect/>
          </a:stretch>
        </p:blipFill>
        <p:spPr>
          <a:xfrm>
            <a:off x="6971976" y="3836649"/>
            <a:ext cx="2172023" cy="1453438"/>
          </a:xfrm>
          <a:prstGeom prst="rect">
            <a:avLst/>
          </a:prstGeom>
        </p:spPr>
      </p:pic>
      <p:pic>
        <p:nvPicPr>
          <p:cNvPr id="8" name="Picture 7"/>
          <p:cNvPicPr>
            <a:picLocks noChangeAspect="1"/>
          </p:cNvPicPr>
          <p:nvPr/>
        </p:nvPicPr>
        <p:blipFill>
          <a:blip r:embed="rId5"/>
          <a:stretch>
            <a:fillRect/>
          </a:stretch>
        </p:blipFill>
        <p:spPr>
          <a:xfrm>
            <a:off x="5648094" y="5233643"/>
            <a:ext cx="2647764" cy="1668270"/>
          </a:xfrm>
          <a:prstGeom prst="rect">
            <a:avLst/>
          </a:prstGeom>
        </p:spPr>
      </p:pic>
      <p:pic>
        <p:nvPicPr>
          <p:cNvPr id="9" name="Picture 8"/>
          <p:cNvPicPr>
            <a:picLocks noChangeAspect="1"/>
          </p:cNvPicPr>
          <p:nvPr/>
        </p:nvPicPr>
        <p:blipFill>
          <a:blip r:embed="rId6"/>
          <a:stretch>
            <a:fillRect/>
          </a:stretch>
        </p:blipFill>
        <p:spPr>
          <a:xfrm>
            <a:off x="1594547" y="3708308"/>
            <a:ext cx="2201006" cy="1902805"/>
          </a:xfrm>
          <a:prstGeom prst="rect">
            <a:avLst/>
          </a:prstGeom>
        </p:spPr>
      </p:pic>
      <p:pic>
        <p:nvPicPr>
          <p:cNvPr id="7" name="Picture 6"/>
          <p:cNvPicPr>
            <a:picLocks noChangeAspect="1"/>
          </p:cNvPicPr>
          <p:nvPr/>
        </p:nvPicPr>
        <p:blipFill>
          <a:blip r:embed="rId7"/>
          <a:stretch>
            <a:fillRect/>
          </a:stretch>
        </p:blipFill>
        <p:spPr>
          <a:xfrm>
            <a:off x="4708456" y="3708308"/>
            <a:ext cx="1535857" cy="2087190"/>
          </a:xfrm>
          <a:prstGeom prst="rect">
            <a:avLst/>
          </a:prstGeom>
        </p:spPr>
      </p:pic>
    </p:spTree>
    <p:extLst>
      <p:ext uri="{BB962C8B-B14F-4D97-AF65-F5344CB8AC3E}">
        <p14:creationId xmlns:p14="http://schemas.microsoft.com/office/powerpoint/2010/main" val="3923153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a:t>
            </a:r>
            <a:endParaRPr lang="en-US" dirty="0"/>
          </a:p>
        </p:txBody>
      </p:sp>
      <p:sp>
        <p:nvSpPr>
          <p:cNvPr id="9" name="Content Placeholder 8"/>
          <p:cNvSpPr>
            <a:spLocks noGrp="1"/>
          </p:cNvSpPr>
          <p:nvPr>
            <p:ph sz="quarter" idx="1"/>
          </p:nvPr>
        </p:nvSpPr>
        <p:spPr/>
        <p:txBody>
          <a:bodyPr/>
          <a:lstStyle/>
          <a:p>
            <a:r>
              <a:rPr lang="en-US" dirty="0" smtClean="0"/>
              <a:t>For each instance of a class: train </a:t>
            </a:r>
            <a:r>
              <a:rPr lang="en-US" dirty="0" smtClean="0"/>
              <a:t>SVM</a:t>
            </a:r>
            <a:r>
              <a:rPr lang="en-US" dirty="0" smtClean="0"/>
              <a:t> </a:t>
            </a:r>
            <a:r>
              <a:rPr lang="en-US" dirty="0" smtClean="0"/>
              <a:t>based on HOG features</a:t>
            </a:r>
          </a:p>
          <a:p>
            <a:r>
              <a:rPr lang="en-US" dirty="0" smtClean="0"/>
              <a:t>Negative examples are taken from all </a:t>
            </a:r>
            <a:r>
              <a:rPr lang="en-US" dirty="0" smtClean="0"/>
              <a:t>images that do not contain the class</a:t>
            </a:r>
            <a:endParaRPr lang="en-US" dirty="0"/>
          </a:p>
        </p:txBody>
      </p:sp>
      <p:sp>
        <p:nvSpPr>
          <p:cNvPr id="6" name="TextBox 5"/>
          <p:cNvSpPr txBox="1"/>
          <p:nvPr/>
        </p:nvSpPr>
        <p:spPr>
          <a:xfrm>
            <a:off x="304800" y="6172200"/>
            <a:ext cx="8839200" cy="727635"/>
          </a:xfrm>
          <a:prstGeom prst="rect">
            <a:avLst/>
          </a:prstGeom>
          <a:noFill/>
        </p:spPr>
        <p:txBody>
          <a:bodyPr wrap="square" rtlCol="0">
            <a:spAutoFit/>
          </a:bodyPr>
          <a:lstStyle/>
          <a:p>
            <a:pPr algn="r"/>
            <a:r>
              <a:rPr lang="en-US" dirty="0">
                <a:solidFill>
                  <a:schemeClr val="tx1"/>
                </a:solidFill>
                <a:latin typeface="+mn-lt"/>
              </a:rPr>
              <a:t>Tomasz </a:t>
            </a:r>
            <a:r>
              <a:rPr lang="en-US" dirty="0" err="1">
                <a:solidFill>
                  <a:schemeClr val="tx1"/>
                </a:solidFill>
                <a:latin typeface="+mn-lt"/>
              </a:rPr>
              <a:t>Malisiewicz</a:t>
            </a:r>
            <a:r>
              <a:rPr lang="en-US" dirty="0">
                <a:solidFill>
                  <a:schemeClr val="tx1"/>
                </a:solidFill>
                <a:latin typeface="+mn-lt"/>
              </a:rPr>
              <a:t>, </a:t>
            </a:r>
            <a:r>
              <a:rPr lang="en-US" dirty="0" err="1">
                <a:solidFill>
                  <a:schemeClr val="tx1"/>
                </a:solidFill>
                <a:latin typeface="+mn-lt"/>
              </a:rPr>
              <a:t>Abhinav</a:t>
            </a:r>
            <a:r>
              <a:rPr lang="en-US" dirty="0">
                <a:solidFill>
                  <a:schemeClr val="tx1"/>
                </a:solidFill>
                <a:latin typeface="+mn-lt"/>
              </a:rPr>
              <a:t> Gupta, Alexei A. </a:t>
            </a:r>
            <a:r>
              <a:rPr lang="en-US" dirty="0" err="1">
                <a:solidFill>
                  <a:schemeClr val="tx1"/>
                </a:solidFill>
                <a:latin typeface="+mn-lt"/>
              </a:rPr>
              <a:t>Efros</a:t>
            </a:r>
            <a:r>
              <a:rPr lang="en-US" dirty="0">
                <a:solidFill>
                  <a:schemeClr val="tx1"/>
                </a:solidFill>
                <a:latin typeface="+mn-lt"/>
              </a:rPr>
              <a:t>. Ensemble of Exemplar-SVMs for Object Detection and </a:t>
            </a:r>
            <a:r>
              <a:rPr lang="en-US" dirty="0" smtClean="0">
                <a:solidFill>
                  <a:schemeClr val="tx1"/>
                </a:solidFill>
                <a:latin typeface="+mn-lt"/>
              </a:rPr>
              <a:t>Beyond. In </a:t>
            </a:r>
            <a:r>
              <a:rPr lang="en-US" dirty="0">
                <a:solidFill>
                  <a:schemeClr val="tx1"/>
                </a:solidFill>
                <a:latin typeface="+mn-lt"/>
              </a:rPr>
              <a:t>ICCV, 2011</a:t>
            </a:r>
          </a:p>
        </p:txBody>
      </p:sp>
      <p:pic>
        <p:nvPicPr>
          <p:cNvPr id="614402" name="Picture 2" descr="http://www.cs.cmu.edu/~tmalisie/projects/iccv11/exemplar_classifiers-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0"/>
            <a:ext cx="9096375" cy="188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85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6022975" y="1252538"/>
            <a:ext cx="161717" cy="330540"/>
          </a:xfrm>
          <a:prstGeom prst="rect">
            <a:avLst/>
          </a:prstGeom>
          <a:noFill/>
          <a:ln w="19050">
            <a:noFill/>
            <a:miter lim="800000"/>
            <a:headEnd/>
            <a:tailEnd/>
          </a:ln>
          <a:effectLst/>
        </p:spPr>
        <p:txBody>
          <a:bodyPr wrap="square">
            <a:spAutoFit/>
          </a:bodyPr>
          <a:lstStyle/>
          <a:p>
            <a:endParaRPr lang="en-US" sz="1800" b="1" dirty="0">
              <a:solidFill>
                <a:srgbClr val="FFFF00"/>
              </a:solidFill>
              <a:latin typeface="+mn-lt"/>
            </a:endParaRPr>
          </a:p>
        </p:txBody>
      </p:sp>
      <p:sp>
        <p:nvSpPr>
          <p:cNvPr id="4" name="Content Placeholder 3"/>
          <p:cNvSpPr>
            <a:spLocks noGrp="1"/>
          </p:cNvSpPr>
          <p:nvPr>
            <p:ph sz="half" idx="4294967295"/>
          </p:nvPr>
        </p:nvSpPr>
        <p:spPr>
          <a:xfrm>
            <a:off x="0" y="228600"/>
            <a:ext cx="4341813" cy="533400"/>
          </a:xfrm>
        </p:spPr>
        <p:txBody>
          <a:bodyPr>
            <a:normAutofit lnSpcReduction="10000"/>
          </a:bodyPr>
          <a:lstStyle/>
          <a:p>
            <a:pPr algn="ctr">
              <a:buNone/>
            </a:pPr>
            <a:r>
              <a:rPr lang="en-US" sz="3200" dirty="0" smtClean="0"/>
              <a:t>Closed-universe datasets</a:t>
            </a:r>
            <a:endParaRPr lang="en-US" sz="3200" dirty="0"/>
          </a:p>
        </p:txBody>
      </p:sp>
      <p:sp>
        <p:nvSpPr>
          <p:cNvPr id="5" name="Content Placeholder 4"/>
          <p:cNvSpPr>
            <a:spLocks noGrp="1"/>
          </p:cNvSpPr>
          <p:nvPr>
            <p:ph sz="half" idx="4294967295"/>
          </p:nvPr>
        </p:nvSpPr>
        <p:spPr>
          <a:xfrm>
            <a:off x="4572000" y="152400"/>
            <a:ext cx="4341812" cy="533400"/>
          </a:xfrm>
        </p:spPr>
        <p:txBody>
          <a:bodyPr>
            <a:noAutofit/>
          </a:bodyPr>
          <a:lstStyle/>
          <a:p>
            <a:pPr algn="ctr">
              <a:buNone/>
            </a:pPr>
            <a:r>
              <a:rPr lang="en-US" sz="3200" dirty="0" smtClean="0">
                <a:solidFill>
                  <a:srgbClr val="0033CC"/>
                </a:solidFill>
              </a:rPr>
              <a:t>Open-universe datasets</a:t>
            </a:r>
            <a:endParaRPr lang="en-US" sz="3200" dirty="0">
              <a:solidFill>
                <a:srgbClr val="0033CC"/>
              </a:solidFill>
            </a:endParaRPr>
          </a:p>
        </p:txBody>
      </p:sp>
      <p:pic>
        <p:nvPicPr>
          <p:cNvPr id="1026" name="Picture 2"/>
          <p:cNvPicPr>
            <a:picLocks noChangeAspect="1" noChangeArrowheads="1"/>
          </p:cNvPicPr>
          <p:nvPr/>
        </p:nvPicPr>
        <p:blipFill>
          <a:blip r:embed="rId3" cstate="print">
            <a:grayscl/>
          </a:blip>
          <a:srcRect/>
          <a:stretch>
            <a:fillRect/>
          </a:stretch>
        </p:blipFill>
        <p:spPr bwMode="auto">
          <a:xfrm>
            <a:off x="533401" y="914400"/>
            <a:ext cx="3352800" cy="3010864"/>
          </a:xfrm>
          <a:prstGeom prst="rect">
            <a:avLst/>
          </a:prstGeom>
          <a:noFill/>
          <a:ln w="9525">
            <a:solidFill>
              <a:schemeClr val="tx1"/>
            </a:solidFill>
            <a:miter lim="800000"/>
            <a:headEnd/>
            <a:tailEnd/>
          </a:ln>
        </p:spPr>
      </p:pic>
      <p:pic>
        <p:nvPicPr>
          <p:cNvPr id="37" name="Picture 25" descr="movie8"/>
          <p:cNvPicPr>
            <a:picLocks noChangeAspect="1" noChangeArrowheads="1"/>
          </p:cNvPicPr>
          <p:nvPr/>
        </p:nvPicPr>
        <p:blipFill>
          <a:blip r:embed="rId4" cstate="print"/>
          <a:srcRect/>
          <a:stretch>
            <a:fillRect/>
          </a:stretch>
        </p:blipFill>
        <p:spPr bwMode="auto">
          <a:xfrm>
            <a:off x="7253683" y="2667000"/>
            <a:ext cx="1204517" cy="775408"/>
          </a:xfrm>
          <a:prstGeom prst="rect">
            <a:avLst/>
          </a:prstGeom>
          <a:noFill/>
        </p:spPr>
      </p:pic>
      <p:pic>
        <p:nvPicPr>
          <p:cNvPr id="9" name="Picture 30" descr="youtube_logo"/>
          <p:cNvPicPr>
            <a:picLocks noChangeAspect="1" noChangeArrowheads="1"/>
          </p:cNvPicPr>
          <p:nvPr/>
        </p:nvPicPr>
        <p:blipFill>
          <a:blip r:embed="rId5" cstate="print"/>
          <a:srcRect b="23377"/>
          <a:stretch>
            <a:fillRect/>
          </a:stretch>
        </p:blipFill>
        <p:spPr bwMode="auto">
          <a:xfrm>
            <a:off x="8303859" y="3733800"/>
            <a:ext cx="535341" cy="228600"/>
          </a:xfrm>
          <a:prstGeom prst="rect">
            <a:avLst/>
          </a:prstGeom>
          <a:noFill/>
        </p:spPr>
      </p:pic>
      <p:pic>
        <p:nvPicPr>
          <p:cNvPr id="5122" name="Picture 2"/>
          <p:cNvPicPr>
            <a:picLocks noChangeAspect="1" noChangeArrowheads="1"/>
          </p:cNvPicPr>
          <p:nvPr/>
        </p:nvPicPr>
        <p:blipFill>
          <a:blip r:embed="rId6" cstate="print"/>
          <a:srcRect/>
          <a:stretch>
            <a:fillRect/>
          </a:stretch>
        </p:blipFill>
        <p:spPr bwMode="auto">
          <a:xfrm>
            <a:off x="4343400" y="1905000"/>
            <a:ext cx="1133138" cy="803011"/>
          </a:xfrm>
          <a:prstGeom prst="rect">
            <a:avLst/>
          </a:prstGeom>
          <a:noFill/>
          <a:ln w="9525">
            <a:noFill/>
            <a:miter lim="800000"/>
            <a:headEnd/>
            <a:tailEnd/>
          </a:ln>
        </p:spPr>
      </p:pic>
      <p:pic>
        <p:nvPicPr>
          <p:cNvPr id="36" name="Picture 23" descr="sports3"/>
          <p:cNvPicPr>
            <a:picLocks noChangeAspect="1" noChangeArrowheads="1"/>
          </p:cNvPicPr>
          <p:nvPr/>
        </p:nvPicPr>
        <p:blipFill>
          <a:blip r:embed="rId7" cstate="print"/>
          <a:srcRect/>
          <a:stretch>
            <a:fillRect/>
          </a:stretch>
        </p:blipFill>
        <p:spPr bwMode="auto">
          <a:xfrm>
            <a:off x="6248400" y="2743200"/>
            <a:ext cx="936846" cy="936846"/>
          </a:xfrm>
          <a:prstGeom prst="rect">
            <a:avLst/>
          </a:prstGeom>
          <a:noFill/>
        </p:spPr>
      </p:pic>
      <p:pic>
        <p:nvPicPr>
          <p:cNvPr id="11" name="Picture 37" descr="google_logo"/>
          <p:cNvPicPr>
            <a:picLocks noChangeAspect="1" noChangeArrowheads="1"/>
          </p:cNvPicPr>
          <p:nvPr/>
        </p:nvPicPr>
        <p:blipFill>
          <a:blip r:embed="rId8" cstate="print"/>
          <a:srcRect/>
          <a:stretch>
            <a:fillRect/>
          </a:stretch>
        </p:blipFill>
        <p:spPr bwMode="auto">
          <a:xfrm>
            <a:off x="4648201" y="3733800"/>
            <a:ext cx="732021" cy="284675"/>
          </a:xfrm>
          <a:prstGeom prst="rect">
            <a:avLst/>
          </a:prstGeom>
          <a:noFill/>
        </p:spPr>
      </p:pic>
      <p:sp>
        <p:nvSpPr>
          <p:cNvPr id="40" name="Content Placeholder 3"/>
          <p:cNvSpPr txBox="1">
            <a:spLocks/>
          </p:cNvSpPr>
          <p:nvPr/>
        </p:nvSpPr>
        <p:spPr bwMode="auto">
          <a:xfrm>
            <a:off x="76200" y="4419600"/>
            <a:ext cx="4267200" cy="2209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a:lnSpc>
                <a:spcPct val="87000"/>
              </a:lnSpc>
              <a:spcBef>
                <a:spcPts val="600"/>
              </a:spcBef>
              <a:buClrTx/>
              <a:buFont typeface="Arial" pitchFamily="34" charset="0"/>
              <a:buChar char="•"/>
              <a:defRPr/>
            </a:pPr>
            <a:r>
              <a:rPr lang="en-US" kern="0" dirty="0" smtClean="0">
                <a:solidFill>
                  <a:schemeClr val="tx1"/>
                </a:solidFill>
                <a:latin typeface="+mn-lt"/>
              </a:rPr>
              <a:t>Small </a:t>
            </a:r>
            <a:r>
              <a:rPr lang="en-US" kern="0" dirty="0" smtClean="0">
                <a:solidFill>
                  <a:schemeClr val="tx1"/>
                </a:solidFill>
                <a:latin typeface="+mn-lt"/>
              </a:rPr>
              <a:t>amount of data</a:t>
            </a:r>
          </a:p>
          <a:p>
            <a:pPr marL="796925" lvl="1" indent="-339725">
              <a:lnSpc>
                <a:spcPct val="87000"/>
              </a:lnSpc>
              <a:spcBef>
                <a:spcPts val="600"/>
              </a:spcBef>
              <a:buClrTx/>
              <a:buFont typeface="Arial" pitchFamily="34" charset="0"/>
              <a:buChar char="•"/>
              <a:defRPr/>
            </a:pPr>
            <a:r>
              <a:rPr kumimoji="0" lang="en-US" b="0" u="none" strike="noStrike" kern="0" cap="none" spc="0" normalizeH="0" baseline="0" noProof="0" dirty="0" smtClean="0">
                <a:ln>
                  <a:noFill/>
                </a:ln>
                <a:solidFill>
                  <a:schemeClr val="tx1"/>
                </a:solidFill>
                <a:effectLst/>
                <a:uLnTx/>
                <a:uFillTx/>
                <a:latin typeface="+mn-lt"/>
                <a:ea typeface="+mn-ea"/>
                <a:cs typeface="+mn-cs"/>
              </a:rPr>
              <a:t>Static datasets</a:t>
            </a:r>
          </a:p>
          <a:p>
            <a:pPr marL="796925" lvl="1" indent="-339725">
              <a:lnSpc>
                <a:spcPct val="87000"/>
              </a:lnSpc>
              <a:spcBef>
                <a:spcPts val="600"/>
              </a:spcBef>
              <a:buClrTx/>
              <a:buFont typeface="Arial" pitchFamily="34" charset="0"/>
              <a:buChar char="•"/>
              <a:defRPr/>
            </a:pPr>
            <a:r>
              <a:rPr kumimoji="0" lang="en-US" b="0" u="none" strike="noStrike" kern="0" cap="none" spc="0" normalizeH="0" baseline="0" noProof="0" dirty="0" smtClean="0">
                <a:ln>
                  <a:noFill/>
                </a:ln>
                <a:solidFill>
                  <a:schemeClr val="tx1"/>
                </a:solidFill>
                <a:effectLst/>
                <a:uLnTx/>
                <a:uFillTx/>
                <a:latin typeface="+mn-lt"/>
                <a:ea typeface="+mn-ea"/>
                <a:cs typeface="+mn-cs"/>
              </a:rPr>
              <a:t>Limited</a:t>
            </a:r>
            <a:r>
              <a:rPr kumimoji="0" lang="en-US" b="0" u="none" strike="noStrike" kern="0" cap="none" spc="0" normalizeH="0" noProof="0" dirty="0" smtClean="0">
                <a:ln>
                  <a:noFill/>
                </a:ln>
                <a:solidFill>
                  <a:schemeClr val="tx1"/>
                </a:solidFill>
                <a:effectLst/>
                <a:uLnTx/>
                <a:uFillTx/>
                <a:latin typeface="+mn-lt"/>
                <a:ea typeface="+mn-ea"/>
                <a:cs typeface="+mn-cs"/>
              </a:rPr>
              <a:t> variation</a:t>
            </a:r>
          </a:p>
          <a:p>
            <a:pPr marL="796925" lvl="1" indent="-339725">
              <a:lnSpc>
                <a:spcPct val="87000"/>
              </a:lnSpc>
              <a:spcBef>
                <a:spcPts val="600"/>
              </a:spcBef>
              <a:buClrTx/>
              <a:buFont typeface="Arial" pitchFamily="34" charset="0"/>
              <a:buChar char="•"/>
              <a:defRPr/>
            </a:pPr>
            <a:r>
              <a:rPr lang="en-US" kern="0" dirty="0" smtClean="0">
                <a:solidFill>
                  <a:schemeClr val="tx1"/>
                </a:solidFill>
                <a:latin typeface="+mn-lt"/>
              </a:rPr>
              <a:t>Full annotation</a:t>
            </a:r>
          </a:p>
        </p:txBody>
      </p:sp>
      <p:sp>
        <p:nvSpPr>
          <p:cNvPr id="42" name="Content Placeholder 3"/>
          <p:cNvSpPr txBox="1">
            <a:spLocks/>
          </p:cNvSpPr>
          <p:nvPr/>
        </p:nvSpPr>
        <p:spPr bwMode="auto">
          <a:xfrm>
            <a:off x="4572000" y="4419600"/>
            <a:ext cx="4267200" cy="22860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a:lnSpc>
                <a:spcPct val="87000"/>
              </a:lnSpc>
              <a:spcBef>
                <a:spcPts val="600"/>
              </a:spcBef>
              <a:buClrTx/>
              <a:buFont typeface="Arial" pitchFamily="34" charset="0"/>
              <a:buChar char="•"/>
              <a:defRPr/>
            </a:pPr>
            <a:r>
              <a:rPr lang="en-US" kern="0" dirty="0" smtClean="0">
                <a:solidFill>
                  <a:srgbClr val="0033CC"/>
                </a:solidFill>
                <a:latin typeface="+mn-lt"/>
              </a:rPr>
              <a:t>Large </a:t>
            </a:r>
            <a:r>
              <a:rPr lang="en-US" kern="0" dirty="0" smtClean="0">
                <a:solidFill>
                  <a:srgbClr val="0033CC"/>
                </a:solidFill>
                <a:latin typeface="+mn-lt"/>
              </a:rPr>
              <a:t>amount of data</a:t>
            </a:r>
          </a:p>
          <a:p>
            <a:pPr marL="796925" lvl="1" indent="-339725">
              <a:lnSpc>
                <a:spcPct val="87000"/>
              </a:lnSpc>
              <a:spcBef>
                <a:spcPts val="600"/>
              </a:spcBef>
              <a:buClrTx/>
              <a:buFont typeface="Arial" pitchFamily="34" charset="0"/>
              <a:buChar char="•"/>
              <a:defRPr/>
            </a:pPr>
            <a:r>
              <a:rPr lang="en-US" kern="0" noProof="0" dirty="0" smtClean="0">
                <a:solidFill>
                  <a:srgbClr val="0033CC"/>
                </a:solidFill>
                <a:latin typeface="+mn-lt"/>
              </a:rPr>
              <a:t>Evolving datasets</a:t>
            </a:r>
            <a:endParaRPr kumimoji="0" lang="en-US" b="0" u="none" strike="noStrike" kern="0" cap="none" spc="0" normalizeH="0" baseline="0" noProof="0" dirty="0" smtClean="0">
              <a:ln>
                <a:noFill/>
              </a:ln>
              <a:solidFill>
                <a:srgbClr val="0033CC"/>
              </a:solidFill>
              <a:effectLst/>
              <a:uLnTx/>
              <a:uFillTx/>
              <a:latin typeface="+mn-lt"/>
              <a:ea typeface="+mn-ea"/>
              <a:cs typeface="+mn-cs"/>
            </a:endParaRPr>
          </a:p>
          <a:p>
            <a:pPr marL="796925" lvl="1" indent="-339725">
              <a:lnSpc>
                <a:spcPct val="87000"/>
              </a:lnSpc>
              <a:spcBef>
                <a:spcPts val="600"/>
              </a:spcBef>
              <a:buClrTx/>
              <a:buFont typeface="Arial" pitchFamily="34" charset="0"/>
              <a:buChar char="•"/>
              <a:defRPr/>
            </a:pPr>
            <a:r>
              <a:rPr kumimoji="0" lang="en-US" b="0" u="none" strike="noStrike" kern="0" cap="none" spc="0" normalizeH="0" baseline="0" noProof="0" dirty="0" smtClean="0">
                <a:ln>
                  <a:noFill/>
                </a:ln>
                <a:solidFill>
                  <a:srgbClr val="0033CC"/>
                </a:solidFill>
                <a:effectLst/>
                <a:uLnTx/>
                <a:uFillTx/>
                <a:latin typeface="+mn-lt"/>
                <a:ea typeface="+mn-ea"/>
                <a:cs typeface="+mn-cs"/>
              </a:rPr>
              <a:t>Wide</a:t>
            </a:r>
            <a:r>
              <a:rPr kumimoji="0" lang="en-US" b="0" u="none" strike="noStrike" kern="0" cap="none" spc="0" normalizeH="0" noProof="0" dirty="0" smtClean="0">
                <a:ln>
                  <a:noFill/>
                </a:ln>
                <a:solidFill>
                  <a:srgbClr val="0033CC"/>
                </a:solidFill>
                <a:effectLst/>
                <a:uLnTx/>
                <a:uFillTx/>
                <a:latin typeface="+mn-lt"/>
                <a:ea typeface="+mn-ea"/>
                <a:cs typeface="+mn-cs"/>
              </a:rPr>
              <a:t> variation</a:t>
            </a:r>
          </a:p>
          <a:p>
            <a:pPr marL="796925" lvl="1" indent="-339725">
              <a:lnSpc>
                <a:spcPct val="87000"/>
              </a:lnSpc>
              <a:spcBef>
                <a:spcPts val="600"/>
              </a:spcBef>
              <a:buClrTx/>
              <a:buFont typeface="Arial" pitchFamily="34" charset="0"/>
              <a:buChar char="•"/>
              <a:defRPr/>
            </a:pPr>
            <a:r>
              <a:rPr lang="en-US" kern="0" baseline="0" dirty="0" smtClean="0">
                <a:solidFill>
                  <a:srgbClr val="0033CC"/>
                </a:solidFill>
                <a:latin typeface="+mn-lt"/>
              </a:rPr>
              <a:t>Incomplete</a:t>
            </a:r>
            <a:r>
              <a:rPr lang="en-US" kern="0" dirty="0" smtClean="0">
                <a:solidFill>
                  <a:srgbClr val="0033CC"/>
                </a:solidFill>
                <a:latin typeface="+mn-lt"/>
              </a:rPr>
              <a:t> annotation</a:t>
            </a:r>
          </a:p>
        </p:txBody>
      </p:sp>
      <p:pic>
        <p:nvPicPr>
          <p:cNvPr id="10" name="Picture 36" descr="flickr_logo"/>
          <p:cNvPicPr>
            <a:picLocks noChangeAspect="1" noChangeArrowheads="1"/>
          </p:cNvPicPr>
          <p:nvPr/>
        </p:nvPicPr>
        <p:blipFill>
          <a:blip r:embed="rId9" cstate="print"/>
          <a:srcRect/>
          <a:stretch>
            <a:fillRect/>
          </a:stretch>
        </p:blipFill>
        <p:spPr bwMode="auto">
          <a:xfrm>
            <a:off x="6400800" y="3733800"/>
            <a:ext cx="772341" cy="279795"/>
          </a:xfrm>
          <a:prstGeom prst="rect">
            <a:avLst/>
          </a:prstGeom>
          <a:noFill/>
        </p:spPr>
      </p:pic>
      <p:pic>
        <p:nvPicPr>
          <p:cNvPr id="29697" name="Picture 1"/>
          <p:cNvPicPr>
            <a:picLocks noChangeAspect="1" noChangeArrowheads="1"/>
          </p:cNvPicPr>
          <p:nvPr/>
        </p:nvPicPr>
        <p:blipFill>
          <a:blip r:embed="rId10" cstate="print"/>
          <a:srcRect/>
          <a:stretch>
            <a:fillRect/>
          </a:stretch>
        </p:blipFill>
        <p:spPr bwMode="auto">
          <a:xfrm>
            <a:off x="5562600" y="3810000"/>
            <a:ext cx="660581" cy="267670"/>
          </a:xfrm>
          <a:prstGeom prst="rect">
            <a:avLst/>
          </a:prstGeom>
          <a:noFill/>
          <a:ln w="9525">
            <a:noFill/>
            <a:miter lim="800000"/>
            <a:headEnd/>
            <a:tailEnd/>
          </a:ln>
        </p:spPr>
      </p:pic>
      <p:pic>
        <p:nvPicPr>
          <p:cNvPr id="29698" name="Picture 2"/>
          <p:cNvPicPr>
            <a:picLocks noChangeAspect="1" noChangeArrowheads="1"/>
          </p:cNvPicPr>
          <p:nvPr/>
        </p:nvPicPr>
        <p:blipFill>
          <a:blip r:embed="rId11" cstate="print"/>
          <a:srcRect/>
          <a:stretch>
            <a:fillRect/>
          </a:stretch>
        </p:blipFill>
        <p:spPr bwMode="auto">
          <a:xfrm>
            <a:off x="6096000" y="728853"/>
            <a:ext cx="1204517" cy="907403"/>
          </a:xfrm>
          <a:prstGeom prst="rect">
            <a:avLst/>
          </a:prstGeom>
          <a:noFill/>
          <a:ln w="9525">
            <a:noFill/>
            <a:miter lim="800000"/>
            <a:headEnd/>
            <a:tailEnd/>
          </a:ln>
        </p:spPr>
      </p:pic>
      <p:pic>
        <p:nvPicPr>
          <p:cNvPr id="29700" name="Picture 4"/>
          <p:cNvPicPr>
            <a:picLocks noChangeAspect="1" noChangeArrowheads="1"/>
          </p:cNvPicPr>
          <p:nvPr/>
        </p:nvPicPr>
        <p:blipFill>
          <a:blip r:embed="rId12" cstate="print"/>
          <a:srcRect/>
          <a:stretch>
            <a:fillRect/>
          </a:stretch>
        </p:blipFill>
        <p:spPr bwMode="auto">
          <a:xfrm>
            <a:off x="7786166" y="685800"/>
            <a:ext cx="1129234" cy="744458"/>
          </a:xfrm>
          <a:prstGeom prst="rect">
            <a:avLst/>
          </a:prstGeom>
          <a:noFill/>
          <a:ln w="9525">
            <a:noFill/>
            <a:miter lim="800000"/>
            <a:headEnd/>
            <a:tailEnd/>
          </a:ln>
        </p:spPr>
      </p:pic>
      <p:pic>
        <p:nvPicPr>
          <p:cNvPr id="29702" name="Picture 6"/>
          <p:cNvPicPr>
            <a:picLocks noChangeAspect="1" noChangeArrowheads="1"/>
          </p:cNvPicPr>
          <p:nvPr/>
        </p:nvPicPr>
        <p:blipFill>
          <a:blip r:embed="rId13" cstate="print"/>
          <a:srcRect/>
          <a:stretch>
            <a:fillRect/>
          </a:stretch>
        </p:blipFill>
        <p:spPr bwMode="auto">
          <a:xfrm>
            <a:off x="4765094" y="2837859"/>
            <a:ext cx="1254706" cy="819741"/>
          </a:xfrm>
          <a:prstGeom prst="rect">
            <a:avLst/>
          </a:prstGeom>
          <a:noFill/>
          <a:ln w="9525">
            <a:noFill/>
            <a:miter lim="800000"/>
            <a:headEnd/>
            <a:tailEnd/>
          </a:ln>
        </p:spPr>
      </p:pic>
      <p:pic>
        <p:nvPicPr>
          <p:cNvPr id="29699" name="Picture 3"/>
          <p:cNvPicPr>
            <a:picLocks noChangeAspect="1" noChangeArrowheads="1"/>
          </p:cNvPicPr>
          <p:nvPr/>
        </p:nvPicPr>
        <p:blipFill>
          <a:blip r:embed="rId14" cstate="print"/>
          <a:srcRect/>
          <a:stretch>
            <a:fillRect/>
          </a:stretch>
        </p:blipFill>
        <p:spPr bwMode="auto">
          <a:xfrm>
            <a:off x="7819624" y="1905000"/>
            <a:ext cx="1095776" cy="819741"/>
          </a:xfrm>
          <a:prstGeom prst="rect">
            <a:avLst/>
          </a:prstGeom>
          <a:noFill/>
          <a:ln w="9525">
            <a:noFill/>
            <a:miter lim="800000"/>
            <a:headEnd/>
            <a:tailEnd/>
          </a:ln>
        </p:spPr>
      </p:pic>
      <p:pic>
        <p:nvPicPr>
          <p:cNvPr id="73729" name="Picture 1"/>
          <p:cNvPicPr>
            <a:picLocks noChangeAspect="1" noChangeArrowheads="1"/>
          </p:cNvPicPr>
          <p:nvPr/>
        </p:nvPicPr>
        <p:blipFill>
          <a:blip r:embed="rId15" cstate="print"/>
          <a:srcRect/>
          <a:stretch>
            <a:fillRect/>
          </a:stretch>
        </p:blipFill>
        <p:spPr bwMode="auto">
          <a:xfrm>
            <a:off x="7239001" y="3733800"/>
            <a:ext cx="990600" cy="397359"/>
          </a:xfrm>
          <a:prstGeom prst="rect">
            <a:avLst/>
          </a:prstGeom>
          <a:noFill/>
          <a:ln w="9525">
            <a:noFill/>
            <a:miter lim="800000"/>
            <a:headEnd/>
            <a:tailEnd/>
          </a:ln>
        </p:spPr>
      </p:pic>
      <p:pic>
        <p:nvPicPr>
          <p:cNvPr id="29705" name="Picture 9"/>
          <p:cNvPicPr>
            <a:picLocks noChangeAspect="1" noChangeArrowheads="1"/>
          </p:cNvPicPr>
          <p:nvPr/>
        </p:nvPicPr>
        <p:blipFill>
          <a:blip r:embed="rId16" cstate="print"/>
          <a:srcRect/>
          <a:stretch>
            <a:fillRect/>
          </a:stretch>
        </p:blipFill>
        <p:spPr bwMode="auto">
          <a:xfrm>
            <a:off x="6534850" y="1524000"/>
            <a:ext cx="1161350" cy="1002632"/>
          </a:xfrm>
          <a:prstGeom prst="rect">
            <a:avLst/>
          </a:prstGeom>
          <a:noFill/>
          <a:ln w="9525">
            <a:noFill/>
            <a:miter lim="800000"/>
            <a:headEnd/>
            <a:tailEnd/>
          </a:ln>
        </p:spPr>
      </p:pic>
      <p:pic>
        <p:nvPicPr>
          <p:cNvPr id="23" name="Picture 14"/>
          <p:cNvPicPr>
            <a:picLocks noChangeAspect="1" noChangeArrowheads="1"/>
          </p:cNvPicPr>
          <p:nvPr/>
        </p:nvPicPr>
        <p:blipFill>
          <a:blip r:embed="rId17" cstate="print"/>
          <a:srcRect/>
          <a:stretch>
            <a:fillRect/>
          </a:stretch>
        </p:blipFill>
        <p:spPr bwMode="auto">
          <a:xfrm>
            <a:off x="4648200" y="762000"/>
            <a:ext cx="1219200" cy="914400"/>
          </a:xfrm>
          <a:prstGeom prst="rect">
            <a:avLst/>
          </a:prstGeom>
          <a:noFill/>
          <a:ln w="3175" cap="flat" cmpd="sng">
            <a:noFill/>
            <a:prstDash val="solid"/>
            <a:miter lim="800000"/>
            <a:headEnd/>
            <a:tailEnd/>
          </a:ln>
        </p:spPr>
      </p:pic>
      <p:pic>
        <p:nvPicPr>
          <p:cNvPr id="145413" name="Picture 5"/>
          <p:cNvPicPr>
            <a:picLocks noChangeAspect="1" noChangeArrowheads="1"/>
          </p:cNvPicPr>
          <p:nvPr/>
        </p:nvPicPr>
        <p:blipFill>
          <a:blip r:embed="rId18" cstate="print"/>
          <a:srcRect/>
          <a:stretch>
            <a:fillRect/>
          </a:stretch>
        </p:blipFill>
        <p:spPr bwMode="auto">
          <a:xfrm>
            <a:off x="5562600" y="1786731"/>
            <a:ext cx="838200" cy="1108869"/>
          </a:xfrm>
          <a:prstGeom prst="rect">
            <a:avLst/>
          </a:prstGeom>
          <a:noFill/>
          <a:ln w="9525">
            <a:noFill/>
            <a:miter lim="800000"/>
            <a:headEnd/>
            <a:tailEnd/>
          </a:ln>
        </p:spPr>
      </p:pic>
    </p:spTree>
    <p:extLst>
      <p:ext uri="{BB962C8B-B14F-4D97-AF65-F5344CB8AC3E}">
        <p14:creationId xmlns:p14="http://schemas.microsoft.com/office/powerpoint/2010/main" val="180037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6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6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7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7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7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6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7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5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build="p"/>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30390" y="-1"/>
            <a:ext cx="5022761" cy="6334781"/>
          </a:xfrm>
          <a:prstGeom prst="rect">
            <a:avLst/>
          </a:prstGeom>
        </p:spPr>
      </p:pic>
      <p:sp>
        <p:nvSpPr>
          <p:cNvPr id="4" name="TextBox 3"/>
          <p:cNvSpPr txBox="1"/>
          <p:nvPr/>
        </p:nvSpPr>
        <p:spPr>
          <a:xfrm>
            <a:off x="3122428" y="6395053"/>
            <a:ext cx="6021572" cy="462947"/>
          </a:xfrm>
          <a:prstGeom prst="rect">
            <a:avLst/>
          </a:prstGeom>
          <a:noFill/>
        </p:spPr>
        <p:txBody>
          <a:bodyPr wrap="square" rtlCol="0">
            <a:spAutoFit/>
          </a:bodyPr>
          <a:lstStyle/>
          <a:p>
            <a:pPr algn="r"/>
            <a:r>
              <a:rPr lang="en-US" sz="1400" dirty="0">
                <a:solidFill>
                  <a:schemeClr val="tx1"/>
                </a:solidFill>
                <a:latin typeface="+mn-lt"/>
              </a:rPr>
              <a:t>Tomasz </a:t>
            </a:r>
            <a:r>
              <a:rPr lang="en-US" sz="1400" dirty="0" err="1">
                <a:solidFill>
                  <a:schemeClr val="tx1"/>
                </a:solidFill>
                <a:latin typeface="+mn-lt"/>
              </a:rPr>
              <a:t>Malisiewicz</a:t>
            </a:r>
            <a:r>
              <a:rPr lang="en-US" sz="1400" dirty="0">
                <a:solidFill>
                  <a:schemeClr val="tx1"/>
                </a:solidFill>
                <a:latin typeface="+mn-lt"/>
              </a:rPr>
              <a:t>, </a:t>
            </a:r>
            <a:r>
              <a:rPr lang="en-US" sz="1400" dirty="0" err="1">
                <a:solidFill>
                  <a:schemeClr val="tx1"/>
                </a:solidFill>
                <a:latin typeface="+mn-lt"/>
              </a:rPr>
              <a:t>Abhinav</a:t>
            </a:r>
            <a:r>
              <a:rPr lang="en-US" sz="1400" dirty="0">
                <a:solidFill>
                  <a:schemeClr val="tx1"/>
                </a:solidFill>
                <a:latin typeface="+mn-lt"/>
              </a:rPr>
              <a:t> Gupta, Alexei A. </a:t>
            </a:r>
            <a:r>
              <a:rPr lang="en-US" sz="1400" dirty="0" err="1">
                <a:solidFill>
                  <a:schemeClr val="tx1"/>
                </a:solidFill>
                <a:latin typeface="+mn-lt"/>
              </a:rPr>
              <a:t>Efros</a:t>
            </a:r>
            <a:r>
              <a:rPr lang="en-US" sz="1400" dirty="0">
                <a:solidFill>
                  <a:schemeClr val="tx1"/>
                </a:solidFill>
                <a:latin typeface="+mn-lt"/>
              </a:rPr>
              <a:t>. Ensemble of Exemplar-SVMs for Object Detection and Beyond . In ICCV, 2011</a:t>
            </a:r>
          </a:p>
        </p:txBody>
      </p:sp>
    </p:spTree>
    <p:extLst>
      <p:ext uri="{BB962C8B-B14F-4D97-AF65-F5344CB8AC3E}">
        <p14:creationId xmlns:p14="http://schemas.microsoft.com/office/powerpoint/2010/main" val="4095353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p:txBody>
          <a:bodyPr/>
          <a:lstStyle/>
          <a:p>
            <a:r>
              <a:rPr lang="en-US" dirty="0" smtClean="0"/>
              <a:t>Retrieve a set of similar images using global image descriptors</a:t>
            </a:r>
          </a:p>
          <a:p>
            <a:r>
              <a:rPr lang="en-US" dirty="0" smtClean="0">
                <a:solidFill>
                  <a:schemeClr val="accent1"/>
                </a:solidFill>
              </a:rPr>
              <a:t>Train per-exemplar detectors for “things” in retrieval set</a:t>
            </a:r>
          </a:p>
          <a:p>
            <a:r>
              <a:rPr lang="en-US" dirty="0" smtClean="0">
                <a:solidFill>
                  <a:schemeClr val="accent1"/>
                </a:solidFill>
              </a:rPr>
              <a:t>Run trained detectors on query and transfer weighted masked for all positive detections</a:t>
            </a:r>
            <a:endParaRPr lang="en-US" dirty="0">
              <a:solidFill>
                <a:schemeClr val="accent1"/>
              </a:solidFill>
            </a:endParaRPr>
          </a:p>
        </p:txBody>
      </p:sp>
    </p:spTree>
    <p:extLst>
      <p:ext uri="{BB962C8B-B14F-4D97-AF65-F5344CB8AC3E}">
        <p14:creationId xmlns:p14="http://schemas.microsoft.com/office/powerpoint/2010/main" val="5462364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Retrieval set for</a:t>
            </a:r>
            <a:endParaRPr lang="en-US" dirty="0"/>
          </a:p>
        </p:txBody>
      </p:sp>
      <p:pic>
        <p:nvPicPr>
          <p:cNvPr id="5" name="Content Placeholder 4" descr="top6.pdf"/>
          <p:cNvPicPr>
            <a:picLocks noGrp="1" noChangeAspect="1"/>
          </p:cNvPicPr>
          <p:nvPr>
            <p:ph sz="quarter" idx="1"/>
          </p:nvPr>
        </p:nvPicPr>
        <p:blipFill>
          <a:blip r:embed="rId2">
            <a:extLst>
              <a:ext uri="{28A0092B-C50C-407E-A947-70E740481C1C}">
                <a14:useLocalDpi xmlns:a14="http://schemas.microsoft.com/office/drawing/2010/main" val="0"/>
              </a:ext>
            </a:extLst>
          </a:blip>
          <a:srcRect l="4773" r="4773"/>
          <a:stretch>
            <a:fillRect/>
          </a:stretch>
        </p:blipFill>
        <p:spPr>
          <a:xfrm>
            <a:off x="0" y="1600199"/>
            <a:ext cx="9144000" cy="5042018"/>
          </a:xfrm>
        </p:spPr>
      </p:pic>
      <p:pic>
        <p:nvPicPr>
          <p:cNvPr id="6" name="Content Placeholder 3"/>
          <p:cNvPicPr>
            <a:picLocks noChangeAspect="1"/>
          </p:cNvPicPr>
          <p:nvPr/>
        </p:nvPicPr>
        <p:blipFill>
          <a:blip r:embed="rId3"/>
          <a:srcRect t="13240" b="13240"/>
          <a:stretch>
            <a:fillRect/>
          </a:stretch>
        </p:blipFill>
        <p:spPr>
          <a:xfrm>
            <a:off x="5173631" y="7414"/>
            <a:ext cx="2888610" cy="1592785"/>
          </a:xfrm>
          <a:prstGeom prst="rect">
            <a:avLst/>
          </a:prstGeom>
        </p:spPr>
      </p:pic>
    </p:spTree>
    <p:extLst>
      <p:ext uri="{BB962C8B-B14F-4D97-AF65-F5344CB8AC3E}">
        <p14:creationId xmlns:p14="http://schemas.microsoft.com/office/powerpoint/2010/main" val="3594458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s.pdf"/>
          <p:cNvPicPr>
            <a:picLocks noGrp="1" noChangeAspect="1"/>
          </p:cNvPicPr>
          <p:nvPr>
            <p:ph sz="quarter" idx="1"/>
          </p:nvPr>
        </p:nvPicPr>
        <p:blipFill>
          <a:blip r:embed="rId2">
            <a:extLst>
              <a:ext uri="{28A0092B-C50C-407E-A947-70E740481C1C}">
                <a14:useLocalDpi xmlns:a14="http://schemas.microsoft.com/office/drawing/2010/main" val="0"/>
              </a:ext>
            </a:extLst>
          </a:blip>
          <a:srcRect l="3530" r="3530"/>
          <a:stretch>
            <a:fillRect/>
          </a:stretch>
        </p:blipFill>
        <p:spPr>
          <a:xfrm>
            <a:off x="-19272" y="1600199"/>
            <a:ext cx="9163272" cy="5052645"/>
          </a:xfrm>
        </p:spPr>
      </p:pic>
      <p:sp>
        <p:nvSpPr>
          <p:cNvPr id="7" name="Title 1"/>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smtClean="0"/>
              <a:t>Retrieval set for</a:t>
            </a:r>
            <a:endParaRPr lang="en-US" dirty="0"/>
          </a:p>
        </p:txBody>
      </p:sp>
      <p:pic>
        <p:nvPicPr>
          <p:cNvPr id="8" name="Content Placeholder 3"/>
          <p:cNvPicPr>
            <a:picLocks noChangeAspect="1"/>
          </p:cNvPicPr>
          <p:nvPr/>
        </p:nvPicPr>
        <p:blipFill>
          <a:blip r:embed="rId3"/>
          <a:srcRect t="13240" b="13240"/>
          <a:stretch>
            <a:fillRect/>
          </a:stretch>
        </p:blipFill>
        <p:spPr>
          <a:xfrm>
            <a:off x="5173631" y="7414"/>
            <a:ext cx="2888610" cy="1592785"/>
          </a:xfrm>
          <a:prstGeom prst="rect">
            <a:avLst/>
          </a:prstGeom>
        </p:spPr>
      </p:pic>
    </p:spTree>
    <p:extLst>
      <p:ext uri="{BB962C8B-B14F-4D97-AF65-F5344CB8AC3E}">
        <p14:creationId xmlns:p14="http://schemas.microsoft.com/office/powerpoint/2010/main" val="2604295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a:xfrm>
            <a:off x="612648" y="1571002"/>
            <a:ext cx="8153400" cy="4495800"/>
          </a:xfrm>
        </p:spPr>
        <p:txBody>
          <a:bodyPr/>
          <a:lstStyle/>
          <a:p>
            <a:r>
              <a:rPr lang="en-US" dirty="0" smtClean="0">
                <a:solidFill>
                  <a:srgbClr val="94B6D2"/>
                </a:solidFill>
              </a:rPr>
              <a:t>Retrieve a set of similar images using global image descriptors</a:t>
            </a:r>
          </a:p>
          <a:p>
            <a:r>
              <a:rPr lang="en-US" dirty="0" smtClean="0"/>
              <a:t>Train per-exemplar detectors for each object in retrieval set</a:t>
            </a:r>
          </a:p>
          <a:p>
            <a:r>
              <a:rPr lang="en-US" dirty="0" smtClean="0">
                <a:solidFill>
                  <a:srgbClr val="94B6D2"/>
                </a:solidFill>
              </a:rPr>
              <a:t>Run trained detectors on query and transfer weighted masked for all positive detections</a:t>
            </a:r>
            <a:endParaRPr lang="en-US" dirty="0">
              <a:solidFill>
                <a:srgbClr val="94B6D2"/>
              </a:solidFill>
            </a:endParaRPr>
          </a:p>
        </p:txBody>
      </p:sp>
    </p:spTree>
    <p:extLst>
      <p:ext uri="{BB962C8B-B14F-4D97-AF65-F5344CB8AC3E}">
        <p14:creationId xmlns:p14="http://schemas.microsoft.com/office/powerpoint/2010/main" val="3413901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4" name="Content Placeholder 3"/>
          <p:cNvPicPr>
            <a:picLocks noGrp="1" noChangeAspect="1"/>
          </p:cNvPicPr>
          <p:nvPr>
            <p:ph sz="quarter" idx="1"/>
          </p:nvPr>
        </p:nvPicPr>
        <p:blipFill>
          <a:blip r:embed="rId2"/>
          <a:srcRect t="13240" b="13240"/>
          <a:stretch>
            <a:fillRect/>
          </a:stretch>
        </p:blipFill>
        <p:spPr/>
      </p:pic>
    </p:spTree>
    <p:extLst>
      <p:ext uri="{BB962C8B-B14F-4D97-AF65-F5344CB8AC3E}">
        <p14:creationId xmlns:p14="http://schemas.microsoft.com/office/powerpoint/2010/main" val="3636037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4" name="Content Placeholder 3"/>
          <p:cNvPicPr>
            <a:picLocks noGrp="1" noChangeAspect="1"/>
          </p:cNvPicPr>
          <p:nvPr>
            <p:ph sz="quarter" idx="1"/>
          </p:nvPr>
        </p:nvPicPr>
        <p:blipFill>
          <a:blip r:embed="rId2"/>
          <a:srcRect t="13240" b="13240"/>
          <a:stretch>
            <a:fillRect/>
          </a:stretch>
        </p:blipFill>
        <p:spPr/>
      </p:pic>
      <p:sp>
        <p:nvSpPr>
          <p:cNvPr id="16" name="Rectangle 15"/>
          <p:cNvSpPr/>
          <p:nvPr/>
        </p:nvSpPr>
        <p:spPr>
          <a:xfrm>
            <a:off x="2839828" y="4310424"/>
            <a:ext cx="2984500" cy="12446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2839828" y="4310424"/>
            <a:ext cx="2984500" cy="1244600"/>
          </a:xfrm>
          <a:prstGeom prst="rect">
            <a:avLst/>
          </a:prstGeom>
          <a:ln w="38100" cap="sq" cmpd="sng">
            <a:solidFill>
              <a:schemeClr val="accent1"/>
            </a:solidFill>
            <a:prstDash val="solid"/>
            <a:miter lim="800000"/>
          </a:ln>
          <a:effectLst>
            <a:outerShdw blurRad="50800" dist="38100" dir="2700000" algn="tl" rotWithShape="0">
              <a:srgbClr val="000000">
                <a:alpha val="43000"/>
              </a:srgbClr>
            </a:outerShdw>
          </a:effectLst>
        </p:spPr>
      </p:pic>
      <p:pic>
        <p:nvPicPr>
          <p:cNvPr id="25" name="Picture 24" descr="Untit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828" y="4310424"/>
            <a:ext cx="2984500" cy="1143000"/>
          </a:xfrm>
          <a:prstGeom prst="rect">
            <a:avLst/>
          </a:prstGeom>
        </p:spPr>
      </p:pic>
    </p:spTree>
    <p:extLst>
      <p:ext uri="{BB962C8B-B14F-4D97-AF65-F5344CB8AC3E}">
        <p14:creationId xmlns:p14="http://schemas.microsoft.com/office/powerpoint/2010/main" val="142323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par>
                                <p:cTn id="13" presetID="10" presetClass="exit" presetSubtype="0" fill="hold" nodeType="withEffect">
                                  <p:stCondLst>
                                    <p:cond delay="0"/>
                                  </p:stCondLst>
                                  <p:childTnLst>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srcRect l="9545" r="-869"/>
          <a:stretch/>
        </p:blipFill>
        <p:spPr>
          <a:xfrm>
            <a:off x="533400" y="0"/>
            <a:ext cx="8350716" cy="6858000"/>
          </a:xfrm>
        </p:spPr>
      </p:pic>
    </p:spTree>
    <p:extLst>
      <p:ext uri="{BB962C8B-B14F-4D97-AF65-F5344CB8AC3E}">
        <p14:creationId xmlns:p14="http://schemas.microsoft.com/office/powerpoint/2010/main" val="481251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srcRect l="6512" r="-47"/>
          <a:stretch/>
        </p:blipFill>
        <p:spPr>
          <a:xfrm>
            <a:off x="533400" y="0"/>
            <a:ext cx="8552843" cy="6858000"/>
          </a:xfrm>
        </p:spPr>
      </p:pic>
    </p:spTree>
    <p:extLst>
      <p:ext uri="{BB962C8B-B14F-4D97-AF65-F5344CB8AC3E}">
        <p14:creationId xmlns:p14="http://schemas.microsoft.com/office/powerpoint/2010/main" val="31185317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p:txBody>
          <a:bodyPr/>
          <a:lstStyle/>
          <a:p>
            <a:r>
              <a:rPr lang="en-US" dirty="0" smtClean="0">
                <a:solidFill>
                  <a:srgbClr val="94B6D2"/>
                </a:solidFill>
              </a:rPr>
              <a:t>Retrieve a set of similar images using global image descriptors</a:t>
            </a:r>
          </a:p>
          <a:p>
            <a:r>
              <a:rPr lang="en-US" dirty="0" smtClean="0">
                <a:solidFill>
                  <a:srgbClr val="94B6D2"/>
                </a:solidFill>
              </a:rPr>
              <a:t>Train per-exemplar detectors for “things” in retrieval set</a:t>
            </a:r>
          </a:p>
          <a:p>
            <a:r>
              <a:rPr lang="en-US" dirty="0" smtClean="0"/>
              <a:t>Run trained detectors on query and transfer weighted masks for all positive detections</a:t>
            </a:r>
            <a:endParaRPr lang="en-US" dirty="0"/>
          </a:p>
        </p:txBody>
      </p:sp>
    </p:spTree>
    <p:extLst>
      <p:ext uri="{BB962C8B-B14F-4D97-AF65-F5344CB8AC3E}">
        <p14:creationId xmlns:p14="http://schemas.microsoft.com/office/powerpoint/2010/main" val="3695819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38200" y="5990816"/>
            <a:ext cx="3581400" cy="409984"/>
          </a:xfrm>
          <a:prstGeom prst="rect">
            <a:avLst/>
          </a:prstGeom>
          <a:noFill/>
        </p:spPr>
        <p:txBody>
          <a:bodyPr wrap="square" rtlCol="0">
            <a:spAutoFit/>
          </a:bodyPr>
          <a:lstStyle/>
          <a:p>
            <a:pPr algn="ctr"/>
            <a:r>
              <a:rPr lang="en-US" b="1" dirty="0" smtClean="0">
                <a:solidFill>
                  <a:srgbClr val="0000FF"/>
                </a:solidFill>
                <a:latin typeface="+mn-lt"/>
              </a:rPr>
              <a:t>Evolving training set</a:t>
            </a:r>
            <a:endParaRPr lang="en-US" b="1" dirty="0">
              <a:solidFill>
                <a:srgbClr val="0000FF"/>
              </a:solidFill>
              <a:latin typeface="+mn-lt"/>
            </a:endParaRPr>
          </a:p>
        </p:txBody>
      </p:sp>
      <p:sp>
        <p:nvSpPr>
          <p:cNvPr id="50" name="Rectangle 49"/>
          <p:cNvSpPr/>
          <p:nvPr/>
        </p:nvSpPr>
        <p:spPr>
          <a:xfrm>
            <a:off x="4746735" y="5990816"/>
            <a:ext cx="3711465" cy="409984"/>
          </a:xfrm>
          <a:prstGeom prst="rect">
            <a:avLst/>
          </a:prstGeom>
        </p:spPr>
        <p:txBody>
          <a:bodyPr wrap="none">
            <a:spAutoFit/>
          </a:bodyPr>
          <a:lstStyle/>
          <a:p>
            <a:r>
              <a:rPr lang="en-US" dirty="0" smtClean="0">
                <a:latin typeface="+mn-lt"/>
                <a:hlinkClick r:id="rId3"/>
              </a:rPr>
              <a:t>http://labelme.csail.mit.edu/</a:t>
            </a:r>
            <a:endParaRPr lang="en-US" dirty="0">
              <a:latin typeface="+mn-lt"/>
            </a:endParaRPr>
          </a:p>
        </p:txBody>
      </p:sp>
      <p:grpSp>
        <p:nvGrpSpPr>
          <p:cNvPr id="32" name="Group 31"/>
          <p:cNvGrpSpPr/>
          <p:nvPr/>
        </p:nvGrpSpPr>
        <p:grpSpPr>
          <a:xfrm>
            <a:off x="533400" y="601397"/>
            <a:ext cx="8077200" cy="5270951"/>
            <a:chOff x="1143000" y="1636776"/>
            <a:chExt cx="8001000" cy="5221224"/>
          </a:xfrm>
        </p:grpSpPr>
        <p:pic>
          <p:nvPicPr>
            <p:cNvPr id="33" name="Picture 2">
              <a:hlinkClick r:id="rId4"/>
            </p:cNvPr>
            <p:cNvPicPr>
              <a:picLocks noChangeAspect="1" noChangeArrowheads="1"/>
            </p:cNvPicPr>
            <p:nvPr/>
          </p:nvPicPr>
          <p:blipFill>
            <a:blip r:embed="rId5" cstate="print"/>
            <a:srcRect/>
            <a:stretch>
              <a:fillRect/>
            </a:stretch>
          </p:blipFill>
          <p:spPr bwMode="auto">
            <a:xfrm>
              <a:off x="1371600" y="1805190"/>
              <a:ext cx="7715178" cy="5052810"/>
            </a:xfrm>
            <a:prstGeom prst="rect">
              <a:avLst/>
            </a:prstGeom>
            <a:noFill/>
            <a:ln w="9525">
              <a:noFill/>
              <a:miter lim="800000"/>
              <a:headEnd/>
              <a:tailEnd/>
            </a:ln>
          </p:spPr>
        </p:pic>
        <p:sp>
          <p:nvSpPr>
            <p:cNvPr id="34" name="Rectangle 33"/>
            <p:cNvSpPr/>
            <p:nvPr/>
          </p:nvSpPr>
          <p:spPr>
            <a:xfrm>
              <a:off x="1143000" y="1636776"/>
              <a:ext cx="8001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dirty="0" smtClean="0"/>
              <a:t>Open-universe recognition</a:t>
            </a:r>
            <a:endParaRPr lang="en-US" dirty="0"/>
          </a:p>
        </p:txBody>
      </p:sp>
    </p:spTree>
    <p:extLst>
      <p:ext uri="{BB962C8B-B14F-4D97-AF65-F5344CB8AC3E}">
        <p14:creationId xmlns:p14="http://schemas.microsoft.com/office/powerpoint/2010/main" val="27025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02870" y="4189986"/>
            <a:ext cx="3737161" cy="1474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955270" y="4342386"/>
            <a:ext cx="825685" cy="108833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71157" y="4108595"/>
            <a:ext cx="1607576" cy="132212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270241" y="4257791"/>
            <a:ext cx="1951517" cy="13221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955270" y="4184795"/>
            <a:ext cx="1536348" cy="13221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564871" y="4951986"/>
            <a:ext cx="2391230" cy="712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313739" y="4832352"/>
            <a:ext cx="642326" cy="379581"/>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495087" y="2618942"/>
            <a:ext cx="1152140" cy="712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284840" y="4342386"/>
            <a:ext cx="2065414" cy="116453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048412" y="4532662"/>
            <a:ext cx="739860" cy="104725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6" name="Content Placeholder 5"/>
          <p:cNvPicPr>
            <a:picLocks noGrp="1" noChangeAspect="1"/>
          </p:cNvPicPr>
          <p:nvPr>
            <p:ph sz="quarter" idx="1"/>
          </p:nvPr>
        </p:nvPicPr>
        <p:blipFill rotWithShape="1">
          <a:blip r:embed="rId2"/>
          <a:srcRect t="6614" r="8174" b="6614"/>
          <a:stretch/>
        </p:blipFill>
        <p:spPr>
          <a:xfrm>
            <a:off x="612774" y="1600200"/>
            <a:ext cx="8153273" cy="4495800"/>
          </a:xfrm>
        </p:spPr>
      </p:pic>
      <p:pic>
        <p:nvPicPr>
          <p:cNvPr id="9" name="Content Placeholder 3"/>
          <p:cNvPicPr>
            <a:picLocks noChangeAspect="1"/>
          </p:cNvPicPr>
          <p:nvPr/>
        </p:nvPicPr>
        <p:blipFill>
          <a:blip r:embed="rId3"/>
          <a:srcRect t="13240" b="13240"/>
          <a:stretch>
            <a:fillRect/>
          </a:stretch>
        </p:blipFill>
        <p:spPr>
          <a:xfrm>
            <a:off x="612648" y="1600200"/>
            <a:ext cx="8153400" cy="4495800"/>
          </a:xfrm>
          <a:prstGeom prst="rect">
            <a:avLst/>
          </a:prstGeom>
        </p:spPr>
      </p:pic>
    </p:spTree>
    <p:extLst>
      <p:ext uri="{BB962C8B-B14F-4D97-AF65-F5344CB8AC3E}">
        <p14:creationId xmlns:p14="http://schemas.microsoft.com/office/powerpoint/2010/main" val="4854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3897741" cy="2923305"/>
          </a:xfrm>
          <a:prstGeom prst="rect">
            <a:avLst/>
          </a:prstGeom>
        </p:spPr>
      </p:pic>
      <p:pic>
        <p:nvPicPr>
          <p:cNvPr id="7" name="Picture 6"/>
          <p:cNvPicPr>
            <a:picLocks noChangeAspect="1"/>
          </p:cNvPicPr>
          <p:nvPr/>
        </p:nvPicPr>
        <p:blipFill>
          <a:blip r:embed="rId3"/>
          <a:stretch>
            <a:fillRect/>
          </a:stretch>
        </p:blipFill>
        <p:spPr>
          <a:xfrm>
            <a:off x="4627657" y="0"/>
            <a:ext cx="4516344" cy="2920050"/>
          </a:xfrm>
          <a:prstGeom prst="rect">
            <a:avLst/>
          </a:prstGeom>
        </p:spPr>
      </p:pic>
      <p:pic>
        <p:nvPicPr>
          <p:cNvPr id="8" name="Picture 7"/>
          <p:cNvPicPr>
            <a:picLocks noChangeAspect="1"/>
          </p:cNvPicPr>
          <p:nvPr/>
        </p:nvPicPr>
        <p:blipFill>
          <a:blip r:embed="rId4"/>
          <a:stretch>
            <a:fillRect/>
          </a:stretch>
        </p:blipFill>
        <p:spPr>
          <a:xfrm>
            <a:off x="4627656" y="3555164"/>
            <a:ext cx="4516343" cy="2920049"/>
          </a:xfrm>
          <a:prstGeom prst="rect">
            <a:avLst/>
          </a:prstGeom>
        </p:spPr>
      </p:pic>
      <p:pic>
        <p:nvPicPr>
          <p:cNvPr id="9" name="Picture 8"/>
          <p:cNvPicPr>
            <a:picLocks noChangeAspect="1"/>
          </p:cNvPicPr>
          <p:nvPr/>
        </p:nvPicPr>
        <p:blipFill>
          <a:blip r:embed="rId5"/>
          <a:stretch>
            <a:fillRect/>
          </a:stretch>
        </p:blipFill>
        <p:spPr>
          <a:xfrm>
            <a:off x="0" y="3555164"/>
            <a:ext cx="4516342" cy="2920049"/>
          </a:xfrm>
          <a:prstGeom prst="rect">
            <a:avLst/>
          </a:prstGeom>
        </p:spPr>
      </p:pic>
      <p:sp>
        <p:nvSpPr>
          <p:cNvPr id="10" name="TextBox 9"/>
          <p:cNvSpPr txBox="1"/>
          <p:nvPr/>
        </p:nvSpPr>
        <p:spPr>
          <a:xfrm>
            <a:off x="828358" y="3185832"/>
            <a:ext cx="2670924" cy="409984"/>
          </a:xfrm>
          <a:prstGeom prst="rect">
            <a:avLst/>
          </a:prstGeom>
          <a:noFill/>
        </p:spPr>
        <p:txBody>
          <a:bodyPr wrap="none" rtlCol="0">
            <a:spAutoFit/>
          </a:bodyPr>
          <a:lstStyle/>
          <a:p>
            <a:r>
              <a:rPr lang="en-US" dirty="0" err="1" smtClean="0">
                <a:solidFill>
                  <a:schemeClr val="tx1"/>
                </a:solidFill>
                <a:latin typeface="+mn-lt"/>
              </a:rPr>
              <a:t>Superparsing</a:t>
            </a:r>
            <a:r>
              <a:rPr lang="en-US" dirty="0" smtClean="0">
                <a:solidFill>
                  <a:schemeClr val="tx1"/>
                </a:solidFill>
                <a:latin typeface="+mn-lt"/>
              </a:rPr>
              <a:t> Result</a:t>
            </a:r>
            <a:endParaRPr lang="en-US" dirty="0">
              <a:solidFill>
                <a:schemeClr val="tx1"/>
              </a:solidFill>
              <a:latin typeface="+mn-lt"/>
            </a:endParaRPr>
          </a:p>
        </p:txBody>
      </p:sp>
      <p:sp>
        <p:nvSpPr>
          <p:cNvPr id="11" name="TextBox 10"/>
          <p:cNvSpPr txBox="1"/>
          <p:nvPr/>
        </p:nvSpPr>
        <p:spPr>
          <a:xfrm>
            <a:off x="4648200" y="3185832"/>
            <a:ext cx="3818738" cy="409984"/>
          </a:xfrm>
          <a:prstGeom prst="rect">
            <a:avLst/>
          </a:prstGeom>
          <a:noFill/>
        </p:spPr>
        <p:txBody>
          <a:bodyPr wrap="none" rtlCol="0">
            <a:spAutoFit/>
          </a:bodyPr>
          <a:lstStyle/>
          <a:p>
            <a:r>
              <a:rPr lang="en-US" dirty="0" smtClean="0">
                <a:solidFill>
                  <a:schemeClr val="tx1"/>
                </a:solidFill>
                <a:latin typeface="+mn-lt"/>
              </a:rPr>
              <a:t>Detector-based Parsing Result</a:t>
            </a:r>
            <a:endParaRPr lang="en-US" dirty="0">
              <a:solidFill>
                <a:schemeClr val="tx1"/>
              </a:solidFill>
              <a:latin typeface="+mn-lt"/>
            </a:endParaRPr>
          </a:p>
        </p:txBody>
      </p:sp>
      <p:sp>
        <p:nvSpPr>
          <p:cNvPr id="12" name="TextBox 11"/>
          <p:cNvSpPr txBox="1"/>
          <p:nvPr/>
        </p:nvSpPr>
        <p:spPr>
          <a:xfrm>
            <a:off x="1132651" y="6524216"/>
            <a:ext cx="1628972" cy="409984"/>
          </a:xfrm>
          <a:prstGeom prst="rect">
            <a:avLst/>
          </a:prstGeom>
          <a:noFill/>
        </p:spPr>
        <p:txBody>
          <a:bodyPr wrap="none" rtlCol="0">
            <a:spAutoFit/>
          </a:bodyPr>
          <a:lstStyle/>
          <a:p>
            <a:r>
              <a:rPr lang="en-US" dirty="0" smtClean="0">
                <a:solidFill>
                  <a:schemeClr val="tx1"/>
                </a:solidFill>
                <a:latin typeface="+mn-lt"/>
              </a:rPr>
              <a:t>55% (23%)</a:t>
            </a:r>
            <a:endParaRPr lang="en-US" dirty="0">
              <a:solidFill>
                <a:schemeClr val="tx1"/>
              </a:solidFill>
              <a:latin typeface="+mn-lt"/>
            </a:endParaRPr>
          </a:p>
        </p:txBody>
      </p:sp>
      <p:sp>
        <p:nvSpPr>
          <p:cNvPr id="14" name="TextBox 13"/>
          <p:cNvSpPr txBox="1"/>
          <p:nvPr/>
        </p:nvSpPr>
        <p:spPr>
          <a:xfrm>
            <a:off x="5927305" y="6524216"/>
            <a:ext cx="1628972" cy="409984"/>
          </a:xfrm>
          <a:prstGeom prst="rect">
            <a:avLst/>
          </a:prstGeom>
          <a:noFill/>
        </p:spPr>
        <p:txBody>
          <a:bodyPr wrap="none" rtlCol="0">
            <a:spAutoFit/>
          </a:bodyPr>
          <a:lstStyle/>
          <a:p>
            <a:r>
              <a:rPr lang="en-US" dirty="0" smtClean="0">
                <a:solidFill>
                  <a:schemeClr val="tx1"/>
                </a:solidFill>
                <a:latin typeface="+mn-lt"/>
              </a:rPr>
              <a:t>45% (26%)</a:t>
            </a:r>
            <a:endParaRPr lang="en-US" dirty="0">
              <a:solidFill>
                <a:schemeClr val="tx1"/>
              </a:solidFill>
              <a:latin typeface="+mn-lt"/>
            </a:endParaRPr>
          </a:p>
        </p:txBody>
      </p:sp>
      <p:sp>
        <p:nvSpPr>
          <p:cNvPr id="15" name="TextBox 14"/>
          <p:cNvSpPr txBox="1"/>
          <p:nvPr/>
        </p:nvSpPr>
        <p:spPr>
          <a:xfrm>
            <a:off x="6566565" y="5293931"/>
            <a:ext cx="641522" cy="462884"/>
          </a:xfrm>
          <a:prstGeom prst="rect">
            <a:avLst/>
          </a:prstGeom>
          <a:noFill/>
        </p:spPr>
        <p:txBody>
          <a:bodyPr wrap="none" rtlCol="0">
            <a:spAutoFit/>
          </a:bodyPr>
          <a:lstStyle/>
          <a:p>
            <a:r>
              <a:rPr lang="en-US" sz="2800" dirty="0" smtClean="0">
                <a:solidFill>
                  <a:schemeClr val="bg1"/>
                </a:solidFill>
                <a:latin typeface="+mn-lt"/>
              </a:rPr>
              <a:t>Bus</a:t>
            </a:r>
            <a:endParaRPr lang="en-US" sz="2800" dirty="0">
              <a:solidFill>
                <a:schemeClr val="bg1"/>
              </a:solidFill>
              <a:latin typeface="+mn-lt"/>
            </a:endParaRPr>
          </a:p>
        </p:txBody>
      </p:sp>
      <p:sp>
        <p:nvSpPr>
          <p:cNvPr id="16" name="TextBox 15"/>
          <p:cNvSpPr txBox="1"/>
          <p:nvPr/>
        </p:nvSpPr>
        <p:spPr>
          <a:xfrm>
            <a:off x="6077919" y="4746743"/>
            <a:ext cx="798617" cy="462884"/>
          </a:xfrm>
          <a:prstGeom prst="rect">
            <a:avLst/>
          </a:prstGeom>
          <a:noFill/>
        </p:spPr>
        <p:txBody>
          <a:bodyPr wrap="none" rtlCol="0">
            <a:spAutoFit/>
          </a:bodyPr>
          <a:lstStyle/>
          <a:p>
            <a:r>
              <a:rPr lang="en-US" sz="2800" dirty="0" smtClean="0">
                <a:solidFill>
                  <a:schemeClr val="bg1"/>
                </a:solidFill>
                <a:latin typeface="+mn-lt"/>
              </a:rPr>
              <a:t>Sign</a:t>
            </a:r>
            <a:endParaRPr lang="en-US" sz="2800" dirty="0">
              <a:solidFill>
                <a:schemeClr val="bg1"/>
              </a:solidFill>
              <a:latin typeface="+mn-lt"/>
            </a:endParaRPr>
          </a:p>
        </p:txBody>
      </p:sp>
      <p:sp>
        <p:nvSpPr>
          <p:cNvPr id="17" name="TextBox 16"/>
          <p:cNvSpPr txBox="1"/>
          <p:nvPr/>
        </p:nvSpPr>
        <p:spPr>
          <a:xfrm>
            <a:off x="5508517" y="5446331"/>
            <a:ext cx="1138453" cy="462884"/>
          </a:xfrm>
          <a:prstGeom prst="rect">
            <a:avLst/>
          </a:prstGeom>
          <a:noFill/>
        </p:spPr>
        <p:txBody>
          <a:bodyPr wrap="none" rtlCol="0">
            <a:spAutoFit/>
          </a:bodyPr>
          <a:lstStyle/>
          <a:p>
            <a:r>
              <a:rPr lang="en-US" sz="2800" dirty="0" smtClean="0">
                <a:solidFill>
                  <a:schemeClr val="bg1"/>
                </a:solidFill>
                <a:latin typeface="+mn-lt"/>
              </a:rPr>
              <a:t>Wheel</a:t>
            </a:r>
            <a:endParaRPr lang="en-US" sz="2800" dirty="0">
              <a:solidFill>
                <a:schemeClr val="bg1"/>
              </a:solidFill>
              <a:latin typeface="+mn-lt"/>
            </a:endParaRPr>
          </a:p>
        </p:txBody>
      </p:sp>
      <p:sp>
        <p:nvSpPr>
          <p:cNvPr id="19" name="TextBox 18"/>
          <p:cNvSpPr txBox="1"/>
          <p:nvPr/>
        </p:nvSpPr>
        <p:spPr>
          <a:xfrm>
            <a:off x="2036842" y="5269963"/>
            <a:ext cx="1311578" cy="462884"/>
          </a:xfrm>
          <a:prstGeom prst="rect">
            <a:avLst/>
          </a:prstGeom>
          <a:noFill/>
        </p:spPr>
        <p:txBody>
          <a:bodyPr wrap="none" rtlCol="0">
            <a:spAutoFit/>
          </a:bodyPr>
          <a:lstStyle/>
          <a:p>
            <a:r>
              <a:rPr lang="en-US" sz="2800" dirty="0">
                <a:solidFill>
                  <a:schemeClr val="bg1"/>
                </a:solidFill>
                <a:latin typeface="+mn-lt"/>
              </a:rPr>
              <a:t>B</a:t>
            </a:r>
            <a:r>
              <a:rPr lang="en-US" sz="2800" dirty="0" smtClean="0">
                <a:solidFill>
                  <a:schemeClr val="bg1"/>
                </a:solidFill>
                <a:latin typeface="+mn-lt"/>
              </a:rPr>
              <a:t>uilding</a:t>
            </a:r>
            <a:endParaRPr lang="en-US" sz="2800" dirty="0">
              <a:solidFill>
                <a:schemeClr val="bg1"/>
              </a:solidFill>
              <a:latin typeface="+mn-lt"/>
            </a:endParaRPr>
          </a:p>
        </p:txBody>
      </p:sp>
      <p:sp>
        <p:nvSpPr>
          <p:cNvPr id="20" name="TextBox 19"/>
          <p:cNvSpPr txBox="1"/>
          <p:nvPr/>
        </p:nvSpPr>
        <p:spPr>
          <a:xfrm>
            <a:off x="1317600" y="5446331"/>
            <a:ext cx="720069" cy="462884"/>
          </a:xfrm>
          <a:prstGeom prst="rect">
            <a:avLst/>
          </a:prstGeom>
          <a:noFill/>
        </p:spPr>
        <p:txBody>
          <a:bodyPr wrap="none" rtlCol="0">
            <a:spAutoFit/>
          </a:bodyPr>
          <a:lstStyle/>
          <a:p>
            <a:r>
              <a:rPr lang="en-US" sz="2800" dirty="0" smtClean="0">
                <a:solidFill>
                  <a:schemeClr val="bg1"/>
                </a:solidFill>
                <a:latin typeface="+mn-lt"/>
              </a:rPr>
              <a:t>Car</a:t>
            </a:r>
            <a:endParaRPr lang="en-US" sz="2800" dirty="0">
              <a:solidFill>
                <a:schemeClr val="bg1"/>
              </a:solidFill>
              <a:latin typeface="+mn-lt"/>
            </a:endParaRPr>
          </a:p>
        </p:txBody>
      </p:sp>
      <p:sp>
        <p:nvSpPr>
          <p:cNvPr id="21" name="TextBox 20"/>
          <p:cNvSpPr txBox="1"/>
          <p:nvPr/>
        </p:nvSpPr>
        <p:spPr>
          <a:xfrm>
            <a:off x="315836" y="4911959"/>
            <a:ext cx="1590500" cy="462884"/>
          </a:xfrm>
          <a:prstGeom prst="rect">
            <a:avLst/>
          </a:prstGeom>
          <a:noFill/>
        </p:spPr>
        <p:txBody>
          <a:bodyPr wrap="none" rtlCol="0">
            <a:spAutoFit/>
          </a:bodyPr>
          <a:lstStyle/>
          <a:p>
            <a:r>
              <a:rPr lang="en-US" sz="2800" dirty="0" smtClean="0">
                <a:solidFill>
                  <a:schemeClr val="bg1"/>
                </a:solidFill>
                <a:latin typeface="+mn-lt"/>
              </a:rPr>
              <a:t>Some bus</a:t>
            </a:r>
            <a:endParaRPr lang="en-US" sz="2800" dirty="0">
              <a:solidFill>
                <a:schemeClr val="bg1"/>
              </a:solidFill>
              <a:latin typeface="+mn-lt"/>
            </a:endParaRPr>
          </a:p>
        </p:txBody>
      </p:sp>
    </p:spTree>
    <p:extLst>
      <p:ext uri="{BB962C8B-B14F-4D97-AF65-F5344CB8AC3E}">
        <p14:creationId xmlns:p14="http://schemas.microsoft.com/office/powerpoint/2010/main" val="37954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9" grpId="0"/>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656" y="0"/>
            <a:ext cx="4516343" cy="2920049"/>
          </a:xfrm>
          <a:prstGeom prst="rect">
            <a:avLst/>
          </a:prstGeom>
        </p:spPr>
      </p:pic>
      <p:pic>
        <p:nvPicPr>
          <p:cNvPr id="4" name="Picture 3"/>
          <p:cNvPicPr>
            <a:picLocks noChangeAspect="1"/>
          </p:cNvPicPr>
          <p:nvPr/>
        </p:nvPicPr>
        <p:blipFill>
          <a:blip r:embed="rId3"/>
          <a:stretch>
            <a:fillRect/>
          </a:stretch>
        </p:blipFill>
        <p:spPr>
          <a:xfrm>
            <a:off x="0" y="0"/>
            <a:ext cx="4516342" cy="2920049"/>
          </a:xfrm>
          <a:prstGeom prst="rect">
            <a:avLst/>
          </a:prstGeom>
        </p:spPr>
      </p:pic>
      <p:sp>
        <p:nvSpPr>
          <p:cNvPr id="5" name="TextBox 4"/>
          <p:cNvSpPr txBox="1"/>
          <p:nvPr/>
        </p:nvSpPr>
        <p:spPr>
          <a:xfrm>
            <a:off x="828358" y="23278"/>
            <a:ext cx="2670924" cy="409984"/>
          </a:xfrm>
          <a:prstGeom prst="rect">
            <a:avLst/>
          </a:prstGeom>
          <a:noFill/>
        </p:spPr>
        <p:txBody>
          <a:bodyPr wrap="none" rtlCol="0">
            <a:spAutoFit/>
          </a:bodyPr>
          <a:lstStyle/>
          <a:p>
            <a:r>
              <a:rPr lang="en-US" dirty="0" err="1" smtClean="0">
                <a:solidFill>
                  <a:schemeClr val="tx1"/>
                </a:solidFill>
                <a:latin typeface="+mn-lt"/>
              </a:rPr>
              <a:t>Superparsing</a:t>
            </a:r>
            <a:r>
              <a:rPr lang="en-US" dirty="0" smtClean="0">
                <a:solidFill>
                  <a:schemeClr val="tx1"/>
                </a:solidFill>
                <a:latin typeface="+mn-lt"/>
              </a:rPr>
              <a:t> Result</a:t>
            </a:r>
            <a:endParaRPr lang="en-US" dirty="0">
              <a:solidFill>
                <a:schemeClr val="tx1"/>
              </a:solidFill>
              <a:latin typeface="+mn-lt"/>
            </a:endParaRPr>
          </a:p>
        </p:txBody>
      </p:sp>
      <p:sp>
        <p:nvSpPr>
          <p:cNvPr id="6" name="TextBox 5"/>
          <p:cNvSpPr txBox="1"/>
          <p:nvPr/>
        </p:nvSpPr>
        <p:spPr>
          <a:xfrm>
            <a:off x="4648200" y="23278"/>
            <a:ext cx="3934090" cy="409984"/>
          </a:xfrm>
          <a:prstGeom prst="rect">
            <a:avLst/>
          </a:prstGeom>
          <a:noFill/>
        </p:spPr>
        <p:txBody>
          <a:bodyPr wrap="none" rtlCol="0">
            <a:spAutoFit/>
          </a:bodyPr>
          <a:lstStyle/>
          <a:p>
            <a:r>
              <a:rPr lang="en-US" dirty="0" smtClean="0">
                <a:solidFill>
                  <a:schemeClr val="tx1"/>
                </a:solidFill>
                <a:latin typeface="+mn-lt"/>
              </a:rPr>
              <a:t>Detector Based Parsing Result</a:t>
            </a:r>
            <a:endParaRPr lang="en-US" dirty="0">
              <a:solidFill>
                <a:schemeClr val="tx1"/>
              </a:solidFill>
              <a:latin typeface="+mn-lt"/>
            </a:endParaRPr>
          </a:p>
        </p:txBody>
      </p:sp>
      <p:sp>
        <p:nvSpPr>
          <p:cNvPr id="7" name="TextBox 6"/>
          <p:cNvSpPr txBox="1"/>
          <p:nvPr/>
        </p:nvSpPr>
        <p:spPr>
          <a:xfrm>
            <a:off x="1132651" y="3020803"/>
            <a:ext cx="1628972" cy="409984"/>
          </a:xfrm>
          <a:prstGeom prst="rect">
            <a:avLst/>
          </a:prstGeom>
          <a:noFill/>
        </p:spPr>
        <p:txBody>
          <a:bodyPr wrap="none" rtlCol="0">
            <a:spAutoFit/>
          </a:bodyPr>
          <a:lstStyle/>
          <a:p>
            <a:r>
              <a:rPr lang="en-US" dirty="0" smtClean="0">
                <a:solidFill>
                  <a:schemeClr val="tx1"/>
                </a:solidFill>
                <a:latin typeface="+mn-lt"/>
              </a:rPr>
              <a:t>55% (23%)</a:t>
            </a:r>
            <a:endParaRPr lang="en-US" dirty="0">
              <a:solidFill>
                <a:schemeClr val="tx1"/>
              </a:solidFill>
              <a:latin typeface="+mn-lt"/>
            </a:endParaRPr>
          </a:p>
        </p:txBody>
      </p:sp>
      <p:sp>
        <p:nvSpPr>
          <p:cNvPr id="8" name="TextBox 7"/>
          <p:cNvSpPr txBox="1"/>
          <p:nvPr/>
        </p:nvSpPr>
        <p:spPr>
          <a:xfrm>
            <a:off x="5927305" y="3020803"/>
            <a:ext cx="1628972" cy="409984"/>
          </a:xfrm>
          <a:prstGeom prst="rect">
            <a:avLst/>
          </a:prstGeom>
          <a:noFill/>
        </p:spPr>
        <p:txBody>
          <a:bodyPr wrap="none" rtlCol="0">
            <a:spAutoFit/>
          </a:bodyPr>
          <a:lstStyle/>
          <a:p>
            <a:r>
              <a:rPr lang="en-US" dirty="0" smtClean="0">
                <a:solidFill>
                  <a:schemeClr val="tx1"/>
                </a:solidFill>
                <a:latin typeface="+mn-lt"/>
              </a:rPr>
              <a:t>45% (26%)</a:t>
            </a:r>
            <a:endParaRPr lang="en-US" dirty="0">
              <a:solidFill>
                <a:schemeClr val="tx1"/>
              </a:solidFill>
              <a:latin typeface="+mn-lt"/>
            </a:endParaRPr>
          </a:p>
        </p:txBody>
      </p:sp>
      <p:cxnSp>
        <p:nvCxnSpPr>
          <p:cNvPr id="10" name="Straight Arrow Connector 9"/>
          <p:cNvCxnSpPr/>
          <p:nvPr/>
        </p:nvCxnSpPr>
        <p:spPr>
          <a:xfrm>
            <a:off x="3153229" y="2971800"/>
            <a:ext cx="525539" cy="41833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53194" y="2971800"/>
            <a:ext cx="408752" cy="41833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2633276" y="3590922"/>
            <a:ext cx="4516344" cy="2920050"/>
          </a:xfrm>
          <a:prstGeom prst="rect">
            <a:avLst/>
          </a:prstGeom>
        </p:spPr>
      </p:pic>
      <p:sp>
        <p:nvSpPr>
          <p:cNvPr id="24" name="TextBox 23"/>
          <p:cNvSpPr txBox="1"/>
          <p:nvPr/>
        </p:nvSpPr>
        <p:spPr>
          <a:xfrm>
            <a:off x="3781228" y="6510972"/>
            <a:ext cx="1628972" cy="409984"/>
          </a:xfrm>
          <a:prstGeom prst="rect">
            <a:avLst/>
          </a:prstGeom>
          <a:noFill/>
        </p:spPr>
        <p:txBody>
          <a:bodyPr wrap="none" rtlCol="0">
            <a:spAutoFit/>
          </a:bodyPr>
          <a:lstStyle/>
          <a:p>
            <a:r>
              <a:rPr lang="en-US" dirty="0" smtClean="0">
                <a:solidFill>
                  <a:schemeClr val="tx1"/>
                </a:solidFill>
                <a:latin typeface="+mn-lt"/>
              </a:rPr>
              <a:t>61% (31%)</a:t>
            </a:r>
            <a:endParaRPr lang="en-US" dirty="0">
              <a:solidFill>
                <a:schemeClr val="tx1"/>
              </a:solidFill>
              <a:latin typeface="+mn-lt"/>
            </a:endParaRPr>
          </a:p>
        </p:txBody>
      </p:sp>
      <p:sp>
        <p:nvSpPr>
          <p:cNvPr id="25" name="TextBox 24"/>
          <p:cNvSpPr txBox="1"/>
          <p:nvPr/>
        </p:nvSpPr>
        <p:spPr>
          <a:xfrm>
            <a:off x="4627656" y="5252116"/>
            <a:ext cx="641522" cy="462884"/>
          </a:xfrm>
          <a:prstGeom prst="rect">
            <a:avLst/>
          </a:prstGeom>
          <a:noFill/>
        </p:spPr>
        <p:txBody>
          <a:bodyPr wrap="none" rtlCol="0">
            <a:spAutoFit/>
          </a:bodyPr>
          <a:lstStyle/>
          <a:p>
            <a:r>
              <a:rPr lang="en-US" sz="2800" dirty="0" smtClean="0">
                <a:solidFill>
                  <a:schemeClr val="bg1"/>
                </a:solidFill>
                <a:latin typeface="+mn-lt"/>
              </a:rPr>
              <a:t>Bus</a:t>
            </a:r>
            <a:endParaRPr lang="en-US" sz="2800" dirty="0">
              <a:solidFill>
                <a:schemeClr val="bg1"/>
              </a:solidFill>
              <a:latin typeface="+mn-lt"/>
            </a:endParaRPr>
          </a:p>
        </p:txBody>
      </p:sp>
      <p:sp>
        <p:nvSpPr>
          <p:cNvPr id="26" name="TextBox 25"/>
          <p:cNvSpPr txBox="1"/>
          <p:nvPr/>
        </p:nvSpPr>
        <p:spPr>
          <a:xfrm>
            <a:off x="3875296" y="4805508"/>
            <a:ext cx="798617" cy="462884"/>
          </a:xfrm>
          <a:prstGeom prst="rect">
            <a:avLst/>
          </a:prstGeom>
          <a:noFill/>
        </p:spPr>
        <p:txBody>
          <a:bodyPr wrap="none" rtlCol="0">
            <a:spAutoFit/>
          </a:bodyPr>
          <a:lstStyle/>
          <a:p>
            <a:r>
              <a:rPr lang="en-US" sz="2800" dirty="0" smtClean="0">
                <a:solidFill>
                  <a:schemeClr val="bg1"/>
                </a:solidFill>
                <a:latin typeface="+mn-lt"/>
              </a:rPr>
              <a:t>Sign</a:t>
            </a:r>
            <a:endParaRPr lang="en-US" sz="2800" dirty="0">
              <a:solidFill>
                <a:schemeClr val="bg1"/>
              </a:solidFill>
              <a:latin typeface="+mn-lt"/>
            </a:endParaRPr>
          </a:p>
        </p:txBody>
      </p:sp>
      <p:sp>
        <p:nvSpPr>
          <p:cNvPr id="27" name="TextBox 26"/>
          <p:cNvSpPr txBox="1"/>
          <p:nvPr/>
        </p:nvSpPr>
        <p:spPr>
          <a:xfrm>
            <a:off x="4307133" y="5785516"/>
            <a:ext cx="1138453" cy="462884"/>
          </a:xfrm>
          <a:prstGeom prst="rect">
            <a:avLst/>
          </a:prstGeom>
          <a:noFill/>
        </p:spPr>
        <p:txBody>
          <a:bodyPr wrap="none" rtlCol="0">
            <a:spAutoFit/>
          </a:bodyPr>
          <a:lstStyle/>
          <a:p>
            <a:r>
              <a:rPr lang="en-US" sz="2800" dirty="0" smtClean="0">
                <a:solidFill>
                  <a:schemeClr val="bg1"/>
                </a:solidFill>
                <a:latin typeface="+mn-lt"/>
              </a:rPr>
              <a:t>Wheel</a:t>
            </a:r>
            <a:endParaRPr lang="en-US" sz="2800" dirty="0">
              <a:solidFill>
                <a:schemeClr val="bg1"/>
              </a:solidFill>
              <a:latin typeface="+mn-lt"/>
            </a:endParaRPr>
          </a:p>
        </p:txBody>
      </p:sp>
    </p:spTree>
    <p:extLst>
      <p:ext uri="{BB962C8B-B14F-4D97-AF65-F5344CB8AC3E}">
        <p14:creationId xmlns:p14="http://schemas.microsoft.com/office/powerpoint/2010/main" val="3048179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8989"/>
            <a:ext cx="3595815" cy="2394813"/>
          </a:xfrm>
          <a:prstGeom prst="rect">
            <a:avLst/>
          </a:prstGeom>
        </p:spPr>
      </p:pic>
      <p:pic>
        <p:nvPicPr>
          <p:cNvPr id="4" name="Picture 3"/>
          <p:cNvPicPr>
            <a:picLocks noChangeAspect="1"/>
          </p:cNvPicPr>
          <p:nvPr/>
        </p:nvPicPr>
        <p:blipFill>
          <a:blip r:embed="rId4"/>
          <a:stretch>
            <a:fillRect/>
          </a:stretch>
        </p:blipFill>
        <p:spPr>
          <a:xfrm>
            <a:off x="4627656" y="218989"/>
            <a:ext cx="4516344" cy="2394813"/>
          </a:xfrm>
          <a:prstGeom prst="rect">
            <a:avLst/>
          </a:prstGeom>
        </p:spPr>
      </p:pic>
      <p:pic>
        <p:nvPicPr>
          <p:cNvPr id="5" name="Picture 4"/>
          <p:cNvPicPr>
            <a:picLocks noChangeAspect="1"/>
          </p:cNvPicPr>
          <p:nvPr/>
        </p:nvPicPr>
        <p:blipFill>
          <a:blip r:embed="rId5"/>
          <a:stretch>
            <a:fillRect/>
          </a:stretch>
        </p:blipFill>
        <p:spPr>
          <a:xfrm>
            <a:off x="4627656" y="3774436"/>
            <a:ext cx="4516344" cy="2394813"/>
          </a:xfrm>
          <a:prstGeom prst="rect">
            <a:avLst/>
          </a:prstGeom>
        </p:spPr>
      </p:pic>
      <p:pic>
        <p:nvPicPr>
          <p:cNvPr id="6" name="Picture 5"/>
          <p:cNvPicPr>
            <a:picLocks noChangeAspect="1"/>
          </p:cNvPicPr>
          <p:nvPr/>
        </p:nvPicPr>
        <p:blipFill>
          <a:blip r:embed="rId6"/>
          <a:stretch>
            <a:fillRect/>
          </a:stretch>
        </p:blipFill>
        <p:spPr>
          <a:xfrm>
            <a:off x="0" y="3774436"/>
            <a:ext cx="4516344" cy="2394813"/>
          </a:xfrm>
          <a:prstGeom prst="rect">
            <a:avLst/>
          </a:prstGeom>
        </p:spPr>
      </p:pic>
      <p:sp>
        <p:nvSpPr>
          <p:cNvPr id="7" name="TextBox 6"/>
          <p:cNvSpPr txBox="1"/>
          <p:nvPr/>
        </p:nvSpPr>
        <p:spPr>
          <a:xfrm>
            <a:off x="427874" y="3200400"/>
            <a:ext cx="2670924" cy="409984"/>
          </a:xfrm>
          <a:prstGeom prst="rect">
            <a:avLst/>
          </a:prstGeom>
          <a:noFill/>
        </p:spPr>
        <p:txBody>
          <a:bodyPr wrap="none" rtlCol="0">
            <a:spAutoFit/>
          </a:bodyPr>
          <a:lstStyle/>
          <a:p>
            <a:r>
              <a:rPr lang="en-US" dirty="0" err="1" smtClean="0">
                <a:solidFill>
                  <a:schemeClr val="tx1"/>
                </a:solidFill>
                <a:latin typeface="+mn-lt"/>
              </a:rPr>
              <a:t>Superparsing</a:t>
            </a:r>
            <a:r>
              <a:rPr lang="en-US" dirty="0" smtClean="0">
                <a:solidFill>
                  <a:schemeClr val="tx1"/>
                </a:solidFill>
                <a:latin typeface="+mn-lt"/>
              </a:rPr>
              <a:t> Result</a:t>
            </a:r>
            <a:endParaRPr lang="en-US" dirty="0">
              <a:solidFill>
                <a:schemeClr val="tx1"/>
              </a:solidFill>
              <a:latin typeface="+mn-lt"/>
            </a:endParaRPr>
          </a:p>
        </p:txBody>
      </p:sp>
      <p:sp>
        <p:nvSpPr>
          <p:cNvPr id="8" name="TextBox 7"/>
          <p:cNvSpPr txBox="1"/>
          <p:nvPr/>
        </p:nvSpPr>
        <p:spPr>
          <a:xfrm>
            <a:off x="4495800" y="3200400"/>
            <a:ext cx="3934090" cy="409984"/>
          </a:xfrm>
          <a:prstGeom prst="rect">
            <a:avLst/>
          </a:prstGeom>
          <a:noFill/>
        </p:spPr>
        <p:txBody>
          <a:bodyPr wrap="none" rtlCol="0">
            <a:spAutoFit/>
          </a:bodyPr>
          <a:lstStyle/>
          <a:p>
            <a:r>
              <a:rPr lang="en-US" dirty="0" smtClean="0">
                <a:solidFill>
                  <a:schemeClr val="tx1"/>
                </a:solidFill>
                <a:latin typeface="+mn-lt"/>
              </a:rPr>
              <a:t>Detector Based Parsing Result</a:t>
            </a:r>
            <a:endParaRPr lang="en-US" dirty="0">
              <a:solidFill>
                <a:schemeClr val="tx1"/>
              </a:solidFill>
              <a:latin typeface="+mn-lt"/>
            </a:endParaRPr>
          </a:p>
        </p:txBody>
      </p:sp>
      <p:sp>
        <p:nvSpPr>
          <p:cNvPr id="9" name="TextBox 8"/>
          <p:cNvSpPr txBox="1"/>
          <p:nvPr/>
        </p:nvSpPr>
        <p:spPr>
          <a:xfrm>
            <a:off x="891574" y="6219416"/>
            <a:ext cx="1628972" cy="409984"/>
          </a:xfrm>
          <a:prstGeom prst="rect">
            <a:avLst/>
          </a:prstGeom>
          <a:noFill/>
        </p:spPr>
        <p:txBody>
          <a:bodyPr wrap="none" rtlCol="0">
            <a:spAutoFit/>
          </a:bodyPr>
          <a:lstStyle/>
          <a:p>
            <a:r>
              <a:rPr lang="en-US" dirty="0" smtClean="0">
                <a:solidFill>
                  <a:schemeClr val="tx1"/>
                </a:solidFill>
                <a:latin typeface="+mn-lt"/>
              </a:rPr>
              <a:t>52% (31%)</a:t>
            </a:r>
            <a:endParaRPr lang="en-US" dirty="0">
              <a:solidFill>
                <a:schemeClr val="tx1"/>
              </a:solidFill>
              <a:latin typeface="+mn-lt"/>
            </a:endParaRPr>
          </a:p>
        </p:txBody>
      </p:sp>
      <p:sp>
        <p:nvSpPr>
          <p:cNvPr id="10" name="TextBox 9"/>
          <p:cNvSpPr txBox="1"/>
          <p:nvPr/>
        </p:nvSpPr>
        <p:spPr>
          <a:xfrm>
            <a:off x="5686228" y="6219416"/>
            <a:ext cx="1628972" cy="409984"/>
          </a:xfrm>
          <a:prstGeom prst="rect">
            <a:avLst/>
          </a:prstGeom>
          <a:noFill/>
        </p:spPr>
        <p:txBody>
          <a:bodyPr wrap="none" rtlCol="0">
            <a:spAutoFit/>
          </a:bodyPr>
          <a:lstStyle/>
          <a:p>
            <a:r>
              <a:rPr lang="en-US" dirty="0" smtClean="0">
                <a:solidFill>
                  <a:schemeClr val="tx1"/>
                </a:solidFill>
                <a:latin typeface="+mn-lt"/>
              </a:rPr>
              <a:t>19% (25%)</a:t>
            </a:r>
            <a:endParaRPr lang="en-US" dirty="0">
              <a:solidFill>
                <a:schemeClr val="tx1"/>
              </a:solidFill>
              <a:latin typeface="+mn-lt"/>
            </a:endParaRPr>
          </a:p>
        </p:txBody>
      </p:sp>
      <p:sp>
        <p:nvSpPr>
          <p:cNvPr id="11" name="TextBox 10"/>
          <p:cNvSpPr txBox="1"/>
          <p:nvPr/>
        </p:nvSpPr>
        <p:spPr>
          <a:xfrm>
            <a:off x="6114019" y="4797559"/>
            <a:ext cx="840295" cy="462884"/>
          </a:xfrm>
          <a:prstGeom prst="rect">
            <a:avLst/>
          </a:prstGeom>
          <a:noFill/>
        </p:spPr>
        <p:txBody>
          <a:bodyPr wrap="none" rtlCol="0">
            <a:spAutoFit/>
          </a:bodyPr>
          <a:lstStyle/>
          <a:p>
            <a:r>
              <a:rPr lang="en-US" sz="2800" dirty="0" smtClean="0">
                <a:solidFill>
                  <a:schemeClr val="bg1"/>
                </a:solidFill>
                <a:latin typeface="+mn-lt"/>
              </a:rPr>
              <a:t>Boat</a:t>
            </a:r>
            <a:endParaRPr lang="en-US" sz="2800" dirty="0">
              <a:solidFill>
                <a:schemeClr val="bg1"/>
              </a:solidFill>
              <a:latin typeface="+mn-lt"/>
            </a:endParaRPr>
          </a:p>
        </p:txBody>
      </p:sp>
      <p:sp>
        <p:nvSpPr>
          <p:cNvPr id="14" name="TextBox 13"/>
          <p:cNvSpPr txBox="1"/>
          <p:nvPr/>
        </p:nvSpPr>
        <p:spPr>
          <a:xfrm>
            <a:off x="1398773" y="4535949"/>
            <a:ext cx="840295" cy="462884"/>
          </a:xfrm>
          <a:prstGeom prst="rect">
            <a:avLst/>
          </a:prstGeom>
          <a:noFill/>
        </p:spPr>
        <p:txBody>
          <a:bodyPr wrap="none" rtlCol="0">
            <a:spAutoFit/>
          </a:bodyPr>
          <a:lstStyle/>
          <a:p>
            <a:r>
              <a:rPr lang="en-US" sz="2800" dirty="0" smtClean="0">
                <a:solidFill>
                  <a:schemeClr val="bg1"/>
                </a:solidFill>
                <a:latin typeface="+mn-lt"/>
              </a:rPr>
              <a:t>Boat</a:t>
            </a:r>
          </a:p>
        </p:txBody>
      </p:sp>
      <p:sp>
        <p:nvSpPr>
          <p:cNvPr id="15" name="TextBox 14"/>
          <p:cNvSpPr txBox="1"/>
          <p:nvPr/>
        </p:nvSpPr>
        <p:spPr>
          <a:xfrm>
            <a:off x="171406" y="4797559"/>
            <a:ext cx="1172116" cy="462884"/>
          </a:xfrm>
          <a:prstGeom prst="rect">
            <a:avLst/>
          </a:prstGeom>
          <a:noFill/>
        </p:spPr>
        <p:txBody>
          <a:bodyPr wrap="none" rtlCol="0">
            <a:spAutoFit/>
          </a:bodyPr>
          <a:lstStyle/>
          <a:p>
            <a:r>
              <a:rPr lang="en-US" sz="2800" dirty="0" smtClean="0">
                <a:solidFill>
                  <a:schemeClr val="bg1"/>
                </a:solidFill>
                <a:latin typeface="+mn-lt"/>
              </a:rPr>
              <a:t>Ceiling</a:t>
            </a:r>
            <a:endParaRPr lang="en-US" sz="2800" dirty="0">
              <a:solidFill>
                <a:schemeClr val="bg1"/>
              </a:solidFill>
              <a:latin typeface="+mn-lt"/>
            </a:endParaRPr>
          </a:p>
        </p:txBody>
      </p:sp>
      <p:sp>
        <p:nvSpPr>
          <p:cNvPr id="16" name="TextBox 15"/>
          <p:cNvSpPr txBox="1"/>
          <p:nvPr/>
        </p:nvSpPr>
        <p:spPr>
          <a:xfrm>
            <a:off x="2237940" y="4928952"/>
            <a:ext cx="1095172" cy="462884"/>
          </a:xfrm>
          <a:prstGeom prst="rect">
            <a:avLst/>
          </a:prstGeom>
          <a:noFill/>
        </p:spPr>
        <p:txBody>
          <a:bodyPr wrap="none" rtlCol="0">
            <a:spAutoFit/>
          </a:bodyPr>
          <a:lstStyle/>
          <a:p>
            <a:r>
              <a:rPr lang="en-US" sz="2800" dirty="0" smtClean="0">
                <a:solidFill>
                  <a:schemeClr val="bg1"/>
                </a:solidFill>
                <a:latin typeface="+mn-lt"/>
              </a:rPr>
              <a:t>Statue</a:t>
            </a:r>
            <a:endParaRPr lang="en-US" sz="2800" dirty="0">
              <a:solidFill>
                <a:schemeClr val="bg1"/>
              </a:solidFill>
              <a:latin typeface="+mn-lt"/>
            </a:endParaRPr>
          </a:p>
        </p:txBody>
      </p:sp>
      <p:sp>
        <p:nvSpPr>
          <p:cNvPr id="17" name="TextBox 16"/>
          <p:cNvSpPr txBox="1"/>
          <p:nvPr/>
        </p:nvSpPr>
        <p:spPr>
          <a:xfrm>
            <a:off x="1759087" y="3817057"/>
            <a:ext cx="1311578" cy="462884"/>
          </a:xfrm>
          <a:prstGeom prst="rect">
            <a:avLst/>
          </a:prstGeom>
          <a:noFill/>
        </p:spPr>
        <p:txBody>
          <a:bodyPr wrap="none" rtlCol="0">
            <a:spAutoFit/>
          </a:bodyPr>
          <a:lstStyle/>
          <a:p>
            <a:r>
              <a:rPr lang="en-US" sz="2800" dirty="0" smtClean="0">
                <a:solidFill>
                  <a:schemeClr val="bg1"/>
                </a:solidFill>
                <a:latin typeface="+mn-lt"/>
              </a:rPr>
              <a:t>Building</a:t>
            </a:r>
            <a:endParaRPr lang="en-US" sz="2800" dirty="0">
              <a:solidFill>
                <a:schemeClr val="bg1"/>
              </a:solidFill>
              <a:latin typeface="+mn-lt"/>
            </a:endParaRPr>
          </a:p>
        </p:txBody>
      </p:sp>
      <p:sp>
        <p:nvSpPr>
          <p:cNvPr id="18" name="TextBox 17"/>
          <p:cNvSpPr txBox="1"/>
          <p:nvPr/>
        </p:nvSpPr>
        <p:spPr>
          <a:xfrm>
            <a:off x="613621" y="4059363"/>
            <a:ext cx="1144801" cy="462884"/>
          </a:xfrm>
          <a:prstGeom prst="rect">
            <a:avLst/>
          </a:prstGeom>
          <a:noFill/>
        </p:spPr>
        <p:txBody>
          <a:bodyPr wrap="none" rtlCol="0">
            <a:spAutoFit/>
          </a:bodyPr>
          <a:lstStyle/>
          <a:p>
            <a:r>
              <a:rPr lang="en-US" sz="2800" dirty="0" smtClean="0">
                <a:solidFill>
                  <a:schemeClr val="bg1"/>
                </a:solidFill>
                <a:latin typeface="+mn-lt"/>
              </a:rPr>
              <a:t>Church</a:t>
            </a:r>
            <a:endParaRPr lang="en-US" sz="2800" dirty="0">
              <a:solidFill>
                <a:schemeClr val="bg1"/>
              </a:solidFill>
              <a:latin typeface="+mn-lt"/>
            </a:endParaRPr>
          </a:p>
        </p:txBody>
      </p:sp>
    </p:spTree>
    <p:extLst>
      <p:ext uri="{BB962C8B-B14F-4D97-AF65-F5344CB8AC3E}">
        <p14:creationId xmlns:p14="http://schemas.microsoft.com/office/powerpoint/2010/main" val="17038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p:bldP spid="15" grpId="0"/>
      <p:bldP spid="16" grpId="0"/>
      <p:bldP spid="1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656" y="494624"/>
            <a:ext cx="4516344" cy="2394813"/>
          </a:xfrm>
          <a:prstGeom prst="rect">
            <a:avLst/>
          </a:prstGeom>
        </p:spPr>
      </p:pic>
      <p:pic>
        <p:nvPicPr>
          <p:cNvPr id="4" name="Picture 3"/>
          <p:cNvPicPr>
            <a:picLocks noChangeAspect="1"/>
          </p:cNvPicPr>
          <p:nvPr/>
        </p:nvPicPr>
        <p:blipFill>
          <a:blip r:embed="rId3"/>
          <a:stretch>
            <a:fillRect/>
          </a:stretch>
        </p:blipFill>
        <p:spPr>
          <a:xfrm>
            <a:off x="0" y="494624"/>
            <a:ext cx="4516344" cy="2394813"/>
          </a:xfrm>
          <a:prstGeom prst="rect">
            <a:avLst/>
          </a:prstGeom>
        </p:spPr>
      </p:pic>
      <p:sp>
        <p:nvSpPr>
          <p:cNvPr id="5" name="TextBox 4"/>
          <p:cNvSpPr txBox="1"/>
          <p:nvPr/>
        </p:nvSpPr>
        <p:spPr>
          <a:xfrm>
            <a:off x="828358" y="62748"/>
            <a:ext cx="2670924" cy="409984"/>
          </a:xfrm>
          <a:prstGeom prst="rect">
            <a:avLst/>
          </a:prstGeom>
          <a:noFill/>
        </p:spPr>
        <p:txBody>
          <a:bodyPr wrap="none" rtlCol="0">
            <a:spAutoFit/>
          </a:bodyPr>
          <a:lstStyle/>
          <a:p>
            <a:r>
              <a:rPr lang="en-US" dirty="0" err="1" smtClean="0">
                <a:solidFill>
                  <a:schemeClr val="tx1"/>
                </a:solidFill>
                <a:latin typeface="+mn-lt"/>
              </a:rPr>
              <a:t>Superparsing</a:t>
            </a:r>
            <a:r>
              <a:rPr lang="en-US" dirty="0" smtClean="0">
                <a:solidFill>
                  <a:schemeClr val="tx1"/>
                </a:solidFill>
                <a:latin typeface="+mn-lt"/>
              </a:rPr>
              <a:t> Result</a:t>
            </a:r>
            <a:endParaRPr lang="en-US" dirty="0">
              <a:solidFill>
                <a:schemeClr val="tx1"/>
              </a:solidFill>
              <a:latin typeface="+mn-lt"/>
            </a:endParaRPr>
          </a:p>
        </p:txBody>
      </p:sp>
      <p:sp>
        <p:nvSpPr>
          <p:cNvPr id="6" name="TextBox 5"/>
          <p:cNvSpPr txBox="1"/>
          <p:nvPr/>
        </p:nvSpPr>
        <p:spPr>
          <a:xfrm>
            <a:off x="5153194" y="62748"/>
            <a:ext cx="3934090" cy="409984"/>
          </a:xfrm>
          <a:prstGeom prst="rect">
            <a:avLst/>
          </a:prstGeom>
          <a:noFill/>
        </p:spPr>
        <p:txBody>
          <a:bodyPr wrap="none" rtlCol="0">
            <a:spAutoFit/>
          </a:bodyPr>
          <a:lstStyle/>
          <a:p>
            <a:r>
              <a:rPr lang="en-US" dirty="0" smtClean="0">
                <a:solidFill>
                  <a:schemeClr val="tx1"/>
                </a:solidFill>
                <a:latin typeface="+mn-lt"/>
              </a:rPr>
              <a:t>Detector Based Parsing Result</a:t>
            </a:r>
            <a:endParaRPr lang="en-US" dirty="0">
              <a:solidFill>
                <a:schemeClr val="tx1"/>
              </a:solidFill>
              <a:latin typeface="+mn-lt"/>
            </a:endParaRPr>
          </a:p>
        </p:txBody>
      </p:sp>
      <p:sp>
        <p:nvSpPr>
          <p:cNvPr id="7" name="TextBox 6"/>
          <p:cNvSpPr txBox="1"/>
          <p:nvPr/>
        </p:nvSpPr>
        <p:spPr>
          <a:xfrm>
            <a:off x="1132651" y="2969052"/>
            <a:ext cx="1628972" cy="409984"/>
          </a:xfrm>
          <a:prstGeom prst="rect">
            <a:avLst/>
          </a:prstGeom>
          <a:noFill/>
        </p:spPr>
        <p:txBody>
          <a:bodyPr wrap="none" rtlCol="0">
            <a:spAutoFit/>
          </a:bodyPr>
          <a:lstStyle/>
          <a:p>
            <a:r>
              <a:rPr lang="en-US" dirty="0" smtClean="0">
                <a:solidFill>
                  <a:schemeClr val="tx1"/>
                </a:solidFill>
                <a:latin typeface="+mn-lt"/>
              </a:rPr>
              <a:t>52% (31%)</a:t>
            </a:r>
            <a:endParaRPr lang="en-US" dirty="0">
              <a:solidFill>
                <a:schemeClr val="tx1"/>
              </a:solidFill>
              <a:latin typeface="+mn-lt"/>
            </a:endParaRPr>
          </a:p>
        </p:txBody>
      </p:sp>
      <p:sp>
        <p:nvSpPr>
          <p:cNvPr id="8" name="TextBox 7"/>
          <p:cNvSpPr txBox="1"/>
          <p:nvPr/>
        </p:nvSpPr>
        <p:spPr>
          <a:xfrm>
            <a:off x="5927305" y="2969052"/>
            <a:ext cx="1628972" cy="409984"/>
          </a:xfrm>
          <a:prstGeom prst="rect">
            <a:avLst/>
          </a:prstGeom>
          <a:noFill/>
        </p:spPr>
        <p:txBody>
          <a:bodyPr wrap="none" rtlCol="0">
            <a:spAutoFit/>
          </a:bodyPr>
          <a:lstStyle/>
          <a:p>
            <a:r>
              <a:rPr lang="en-US" dirty="0" smtClean="0">
                <a:solidFill>
                  <a:schemeClr val="tx1"/>
                </a:solidFill>
                <a:latin typeface="+mn-lt"/>
              </a:rPr>
              <a:t>19% (25%)</a:t>
            </a:r>
            <a:endParaRPr lang="en-US" dirty="0">
              <a:solidFill>
                <a:schemeClr val="tx1"/>
              </a:solidFill>
              <a:latin typeface="+mn-lt"/>
            </a:endParaRPr>
          </a:p>
        </p:txBody>
      </p:sp>
      <p:pic>
        <p:nvPicPr>
          <p:cNvPr id="9" name="Picture 8"/>
          <p:cNvPicPr>
            <a:picLocks noChangeAspect="1"/>
          </p:cNvPicPr>
          <p:nvPr/>
        </p:nvPicPr>
        <p:blipFill>
          <a:blip r:embed="rId4"/>
          <a:stretch>
            <a:fillRect/>
          </a:stretch>
        </p:blipFill>
        <p:spPr>
          <a:xfrm>
            <a:off x="2611466" y="3668921"/>
            <a:ext cx="4516344" cy="2394813"/>
          </a:xfrm>
          <a:prstGeom prst="rect">
            <a:avLst/>
          </a:prstGeom>
        </p:spPr>
      </p:pic>
      <p:cxnSp>
        <p:nvCxnSpPr>
          <p:cNvPr id="10" name="Straight Arrow Connector 9"/>
          <p:cNvCxnSpPr/>
          <p:nvPr/>
        </p:nvCxnSpPr>
        <p:spPr>
          <a:xfrm>
            <a:off x="3153229" y="2969052"/>
            <a:ext cx="525539" cy="67901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53194" y="2969052"/>
            <a:ext cx="408752" cy="67901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885712" y="6084592"/>
            <a:ext cx="1628972" cy="409984"/>
          </a:xfrm>
          <a:prstGeom prst="rect">
            <a:avLst/>
          </a:prstGeom>
          <a:noFill/>
        </p:spPr>
        <p:txBody>
          <a:bodyPr wrap="none" rtlCol="0">
            <a:spAutoFit/>
          </a:bodyPr>
          <a:lstStyle/>
          <a:p>
            <a:r>
              <a:rPr lang="en-US" dirty="0" smtClean="0">
                <a:solidFill>
                  <a:schemeClr val="tx1"/>
                </a:solidFill>
                <a:latin typeface="+mn-lt"/>
              </a:rPr>
              <a:t>62% (46%)</a:t>
            </a:r>
            <a:endParaRPr lang="en-US" dirty="0">
              <a:solidFill>
                <a:schemeClr val="tx1"/>
              </a:solidFill>
              <a:latin typeface="+mn-lt"/>
            </a:endParaRPr>
          </a:p>
        </p:txBody>
      </p:sp>
      <p:sp>
        <p:nvSpPr>
          <p:cNvPr id="17" name="TextBox 16"/>
          <p:cNvSpPr txBox="1"/>
          <p:nvPr/>
        </p:nvSpPr>
        <p:spPr>
          <a:xfrm>
            <a:off x="4195821" y="4543898"/>
            <a:ext cx="840295" cy="462884"/>
          </a:xfrm>
          <a:prstGeom prst="rect">
            <a:avLst/>
          </a:prstGeom>
          <a:noFill/>
        </p:spPr>
        <p:txBody>
          <a:bodyPr wrap="none" rtlCol="0">
            <a:spAutoFit/>
          </a:bodyPr>
          <a:lstStyle/>
          <a:p>
            <a:r>
              <a:rPr lang="en-US" sz="2800" dirty="0" smtClean="0">
                <a:solidFill>
                  <a:schemeClr val="bg1"/>
                </a:solidFill>
                <a:latin typeface="+mn-lt"/>
              </a:rPr>
              <a:t>Boat</a:t>
            </a:r>
            <a:endParaRPr lang="en-US" sz="2800" dirty="0">
              <a:solidFill>
                <a:schemeClr val="bg1"/>
              </a:solidFill>
              <a:latin typeface="+mn-lt"/>
            </a:endParaRPr>
          </a:p>
        </p:txBody>
      </p:sp>
      <p:sp>
        <p:nvSpPr>
          <p:cNvPr id="14" name="TextBox 13"/>
          <p:cNvSpPr txBox="1"/>
          <p:nvPr/>
        </p:nvSpPr>
        <p:spPr>
          <a:xfrm>
            <a:off x="2611466" y="5540514"/>
            <a:ext cx="742511" cy="462884"/>
          </a:xfrm>
          <a:prstGeom prst="rect">
            <a:avLst/>
          </a:prstGeom>
          <a:noFill/>
        </p:spPr>
        <p:txBody>
          <a:bodyPr wrap="none" rtlCol="0">
            <a:spAutoFit/>
          </a:bodyPr>
          <a:lstStyle/>
          <a:p>
            <a:r>
              <a:rPr lang="en-US" sz="2800" dirty="0" smtClean="0">
                <a:solidFill>
                  <a:schemeClr val="bg1"/>
                </a:solidFill>
                <a:latin typeface="+mn-lt"/>
              </a:rPr>
              <a:t>Sea</a:t>
            </a:r>
            <a:endParaRPr lang="en-US" sz="2800" dirty="0">
              <a:solidFill>
                <a:schemeClr val="bg1"/>
              </a:solidFill>
              <a:latin typeface="+mn-lt"/>
            </a:endParaRPr>
          </a:p>
        </p:txBody>
      </p:sp>
      <p:sp>
        <p:nvSpPr>
          <p:cNvPr id="15" name="TextBox 14"/>
          <p:cNvSpPr txBox="1"/>
          <p:nvPr/>
        </p:nvSpPr>
        <p:spPr>
          <a:xfrm>
            <a:off x="2839601" y="3885147"/>
            <a:ext cx="700833" cy="462884"/>
          </a:xfrm>
          <a:prstGeom prst="rect">
            <a:avLst/>
          </a:prstGeom>
          <a:noFill/>
        </p:spPr>
        <p:txBody>
          <a:bodyPr wrap="none" rtlCol="0">
            <a:spAutoFit/>
          </a:bodyPr>
          <a:lstStyle/>
          <a:p>
            <a:r>
              <a:rPr lang="en-US" sz="2800" dirty="0" smtClean="0">
                <a:solidFill>
                  <a:schemeClr val="bg1"/>
                </a:solidFill>
                <a:latin typeface="+mn-lt"/>
              </a:rPr>
              <a:t>Sky</a:t>
            </a:r>
            <a:endParaRPr lang="en-US" sz="2800" dirty="0">
              <a:solidFill>
                <a:schemeClr val="bg1"/>
              </a:solidFill>
              <a:latin typeface="+mn-lt"/>
            </a:endParaRPr>
          </a:p>
        </p:txBody>
      </p:sp>
    </p:spTree>
    <p:extLst>
      <p:ext uri="{BB962C8B-B14F-4D97-AF65-F5344CB8AC3E}">
        <p14:creationId xmlns:p14="http://schemas.microsoft.com/office/powerpoint/2010/main" val="16298857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3695191" cy="2764978"/>
          </a:xfrm>
          <a:prstGeom prst="rect">
            <a:avLst/>
          </a:prstGeom>
        </p:spPr>
      </p:pic>
      <p:pic>
        <p:nvPicPr>
          <p:cNvPr id="4" name="Picture 3"/>
          <p:cNvPicPr>
            <a:picLocks noChangeAspect="1"/>
          </p:cNvPicPr>
          <p:nvPr/>
        </p:nvPicPr>
        <p:blipFill>
          <a:blip r:embed="rId3"/>
          <a:stretch>
            <a:fillRect/>
          </a:stretch>
        </p:blipFill>
        <p:spPr>
          <a:xfrm>
            <a:off x="4627656" y="0"/>
            <a:ext cx="4516344" cy="2764978"/>
          </a:xfrm>
          <a:prstGeom prst="rect">
            <a:avLst/>
          </a:prstGeom>
        </p:spPr>
      </p:pic>
      <p:pic>
        <p:nvPicPr>
          <p:cNvPr id="5" name="Picture 4"/>
          <p:cNvPicPr>
            <a:picLocks noChangeAspect="1"/>
          </p:cNvPicPr>
          <p:nvPr/>
        </p:nvPicPr>
        <p:blipFill>
          <a:blip r:embed="rId4"/>
          <a:stretch>
            <a:fillRect/>
          </a:stretch>
        </p:blipFill>
        <p:spPr>
          <a:xfrm>
            <a:off x="4627656" y="3583874"/>
            <a:ext cx="4516344" cy="2764978"/>
          </a:xfrm>
          <a:prstGeom prst="rect">
            <a:avLst/>
          </a:prstGeom>
        </p:spPr>
      </p:pic>
      <p:pic>
        <p:nvPicPr>
          <p:cNvPr id="6" name="Picture 5"/>
          <p:cNvPicPr>
            <a:picLocks noChangeAspect="1"/>
          </p:cNvPicPr>
          <p:nvPr/>
        </p:nvPicPr>
        <p:blipFill>
          <a:blip r:embed="rId5"/>
          <a:stretch>
            <a:fillRect/>
          </a:stretch>
        </p:blipFill>
        <p:spPr>
          <a:xfrm>
            <a:off x="0" y="3583874"/>
            <a:ext cx="4470401" cy="2736850"/>
          </a:xfrm>
          <a:prstGeom prst="rect">
            <a:avLst/>
          </a:prstGeom>
        </p:spPr>
      </p:pic>
      <p:sp>
        <p:nvSpPr>
          <p:cNvPr id="7" name="TextBox 6"/>
          <p:cNvSpPr txBox="1"/>
          <p:nvPr/>
        </p:nvSpPr>
        <p:spPr>
          <a:xfrm>
            <a:off x="828358" y="3214542"/>
            <a:ext cx="2670924" cy="409984"/>
          </a:xfrm>
          <a:prstGeom prst="rect">
            <a:avLst/>
          </a:prstGeom>
          <a:noFill/>
        </p:spPr>
        <p:txBody>
          <a:bodyPr wrap="none" rtlCol="0">
            <a:spAutoFit/>
          </a:bodyPr>
          <a:lstStyle/>
          <a:p>
            <a:r>
              <a:rPr lang="en-US" dirty="0" err="1" smtClean="0">
                <a:solidFill>
                  <a:schemeClr val="tx1"/>
                </a:solidFill>
                <a:latin typeface="+mn-lt"/>
              </a:rPr>
              <a:t>Superparsing</a:t>
            </a:r>
            <a:r>
              <a:rPr lang="en-US" dirty="0" smtClean="0">
                <a:solidFill>
                  <a:schemeClr val="tx1"/>
                </a:solidFill>
                <a:latin typeface="+mn-lt"/>
              </a:rPr>
              <a:t> Result</a:t>
            </a:r>
            <a:endParaRPr lang="en-US" dirty="0">
              <a:solidFill>
                <a:schemeClr val="tx1"/>
              </a:solidFill>
              <a:latin typeface="+mn-lt"/>
            </a:endParaRPr>
          </a:p>
        </p:txBody>
      </p:sp>
      <p:sp>
        <p:nvSpPr>
          <p:cNvPr id="8" name="TextBox 7"/>
          <p:cNvSpPr txBox="1"/>
          <p:nvPr/>
        </p:nvSpPr>
        <p:spPr>
          <a:xfrm>
            <a:off x="5153194" y="3214542"/>
            <a:ext cx="3934090" cy="409984"/>
          </a:xfrm>
          <a:prstGeom prst="rect">
            <a:avLst/>
          </a:prstGeom>
          <a:noFill/>
        </p:spPr>
        <p:txBody>
          <a:bodyPr wrap="none" rtlCol="0">
            <a:spAutoFit/>
          </a:bodyPr>
          <a:lstStyle/>
          <a:p>
            <a:r>
              <a:rPr lang="en-US" dirty="0" smtClean="0">
                <a:solidFill>
                  <a:schemeClr val="tx1"/>
                </a:solidFill>
                <a:latin typeface="+mn-lt"/>
              </a:rPr>
              <a:t>Detector Based Parsing Result</a:t>
            </a:r>
            <a:endParaRPr lang="en-US" dirty="0">
              <a:solidFill>
                <a:schemeClr val="tx1"/>
              </a:solidFill>
              <a:latin typeface="+mn-lt"/>
            </a:endParaRPr>
          </a:p>
        </p:txBody>
      </p:sp>
      <p:sp>
        <p:nvSpPr>
          <p:cNvPr id="9" name="TextBox 8"/>
          <p:cNvSpPr txBox="1"/>
          <p:nvPr/>
        </p:nvSpPr>
        <p:spPr>
          <a:xfrm>
            <a:off x="1132651" y="6320724"/>
            <a:ext cx="1459054" cy="409984"/>
          </a:xfrm>
          <a:prstGeom prst="rect">
            <a:avLst/>
          </a:prstGeom>
          <a:noFill/>
        </p:spPr>
        <p:txBody>
          <a:bodyPr wrap="none" rtlCol="0">
            <a:spAutoFit/>
          </a:bodyPr>
          <a:lstStyle/>
          <a:p>
            <a:r>
              <a:rPr lang="en-US" dirty="0" smtClean="0">
                <a:solidFill>
                  <a:schemeClr val="tx1"/>
                </a:solidFill>
                <a:latin typeface="+mn-lt"/>
              </a:rPr>
              <a:t>12% (7%)</a:t>
            </a:r>
            <a:endParaRPr lang="en-US" dirty="0">
              <a:solidFill>
                <a:schemeClr val="tx1"/>
              </a:solidFill>
              <a:latin typeface="+mn-lt"/>
            </a:endParaRPr>
          </a:p>
        </p:txBody>
      </p:sp>
      <p:sp>
        <p:nvSpPr>
          <p:cNvPr id="10" name="TextBox 9"/>
          <p:cNvSpPr txBox="1"/>
          <p:nvPr/>
        </p:nvSpPr>
        <p:spPr>
          <a:xfrm>
            <a:off x="5927305" y="6320724"/>
            <a:ext cx="1459054" cy="409984"/>
          </a:xfrm>
          <a:prstGeom prst="rect">
            <a:avLst/>
          </a:prstGeom>
          <a:noFill/>
        </p:spPr>
        <p:txBody>
          <a:bodyPr wrap="none" rtlCol="0">
            <a:spAutoFit/>
          </a:bodyPr>
          <a:lstStyle/>
          <a:p>
            <a:r>
              <a:rPr lang="en-US" dirty="0" smtClean="0">
                <a:solidFill>
                  <a:schemeClr val="tx1"/>
                </a:solidFill>
                <a:latin typeface="+mn-lt"/>
              </a:rPr>
              <a:t>20% (9%)</a:t>
            </a:r>
            <a:endParaRPr lang="en-US" dirty="0">
              <a:solidFill>
                <a:schemeClr val="tx1"/>
              </a:solidFill>
              <a:latin typeface="+mn-lt"/>
            </a:endParaRPr>
          </a:p>
        </p:txBody>
      </p:sp>
      <p:sp>
        <p:nvSpPr>
          <p:cNvPr id="11" name="TextBox 10"/>
          <p:cNvSpPr txBox="1"/>
          <p:nvPr/>
        </p:nvSpPr>
        <p:spPr>
          <a:xfrm>
            <a:off x="828358" y="5781728"/>
            <a:ext cx="2729145" cy="462884"/>
          </a:xfrm>
          <a:prstGeom prst="rect">
            <a:avLst/>
          </a:prstGeom>
          <a:noFill/>
        </p:spPr>
        <p:txBody>
          <a:bodyPr wrap="none" rtlCol="0">
            <a:spAutoFit/>
          </a:bodyPr>
          <a:lstStyle/>
          <a:p>
            <a:r>
              <a:rPr lang="en-US" sz="2800" dirty="0" smtClean="0">
                <a:solidFill>
                  <a:schemeClr val="bg1"/>
                </a:solidFill>
                <a:latin typeface="+mn-lt"/>
              </a:rPr>
              <a:t>Washing Machine</a:t>
            </a:r>
            <a:endParaRPr lang="en-US" sz="2800" dirty="0">
              <a:solidFill>
                <a:schemeClr val="bg1"/>
              </a:solidFill>
              <a:latin typeface="+mn-lt"/>
            </a:endParaRPr>
          </a:p>
        </p:txBody>
      </p:sp>
      <p:sp>
        <p:nvSpPr>
          <p:cNvPr id="12" name="TextBox 11"/>
          <p:cNvSpPr txBox="1"/>
          <p:nvPr/>
        </p:nvSpPr>
        <p:spPr>
          <a:xfrm>
            <a:off x="960824" y="4870960"/>
            <a:ext cx="1311578" cy="462884"/>
          </a:xfrm>
          <a:prstGeom prst="rect">
            <a:avLst/>
          </a:prstGeom>
          <a:noFill/>
        </p:spPr>
        <p:txBody>
          <a:bodyPr wrap="none" rtlCol="0">
            <a:spAutoFit/>
          </a:bodyPr>
          <a:lstStyle/>
          <a:p>
            <a:r>
              <a:rPr lang="en-US" sz="2800" dirty="0" smtClean="0">
                <a:solidFill>
                  <a:schemeClr val="bg1"/>
                </a:solidFill>
                <a:latin typeface="+mn-lt"/>
              </a:rPr>
              <a:t>Building</a:t>
            </a:r>
            <a:endParaRPr lang="en-US" sz="2800" dirty="0">
              <a:solidFill>
                <a:schemeClr val="bg1"/>
              </a:solidFill>
              <a:latin typeface="+mn-lt"/>
            </a:endParaRPr>
          </a:p>
        </p:txBody>
      </p:sp>
      <p:sp>
        <p:nvSpPr>
          <p:cNvPr id="14" name="TextBox 13"/>
          <p:cNvSpPr txBox="1"/>
          <p:nvPr/>
        </p:nvSpPr>
        <p:spPr>
          <a:xfrm>
            <a:off x="5756272" y="4324949"/>
            <a:ext cx="1385829" cy="462884"/>
          </a:xfrm>
          <a:prstGeom prst="rect">
            <a:avLst/>
          </a:prstGeom>
          <a:noFill/>
        </p:spPr>
        <p:txBody>
          <a:bodyPr wrap="none" rtlCol="0">
            <a:spAutoFit/>
          </a:bodyPr>
          <a:lstStyle/>
          <a:p>
            <a:r>
              <a:rPr lang="en-US" sz="2800" dirty="0" smtClean="0">
                <a:solidFill>
                  <a:schemeClr val="bg1"/>
                </a:solidFill>
                <a:latin typeface="+mn-lt"/>
              </a:rPr>
              <a:t>Window</a:t>
            </a:r>
            <a:endParaRPr lang="en-US" sz="2800" dirty="0">
              <a:solidFill>
                <a:schemeClr val="bg1"/>
              </a:solidFill>
              <a:latin typeface="+mn-lt"/>
            </a:endParaRPr>
          </a:p>
        </p:txBody>
      </p:sp>
      <p:sp>
        <p:nvSpPr>
          <p:cNvPr id="15" name="TextBox 14"/>
          <p:cNvSpPr txBox="1"/>
          <p:nvPr/>
        </p:nvSpPr>
        <p:spPr>
          <a:xfrm>
            <a:off x="5505564" y="5781728"/>
            <a:ext cx="1653017" cy="462884"/>
          </a:xfrm>
          <a:prstGeom prst="rect">
            <a:avLst/>
          </a:prstGeom>
          <a:noFill/>
        </p:spPr>
        <p:txBody>
          <a:bodyPr wrap="none" rtlCol="0">
            <a:spAutoFit/>
          </a:bodyPr>
          <a:lstStyle/>
          <a:p>
            <a:r>
              <a:rPr lang="en-US" sz="2800" dirty="0" smtClean="0">
                <a:solidFill>
                  <a:schemeClr val="bg1"/>
                </a:solidFill>
                <a:latin typeface="+mn-lt"/>
              </a:rPr>
              <a:t>Cupboard</a:t>
            </a:r>
            <a:endParaRPr lang="en-US" sz="2800" dirty="0">
              <a:solidFill>
                <a:schemeClr val="bg1"/>
              </a:solidFill>
              <a:latin typeface="+mn-lt"/>
            </a:endParaRPr>
          </a:p>
        </p:txBody>
      </p:sp>
      <p:sp>
        <p:nvSpPr>
          <p:cNvPr id="16" name="TextBox 15"/>
          <p:cNvSpPr txBox="1"/>
          <p:nvPr/>
        </p:nvSpPr>
        <p:spPr>
          <a:xfrm>
            <a:off x="6131681" y="4971370"/>
            <a:ext cx="874535" cy="462884"/>
          </a:xfrm>
          <a:prstGeom prst="rect">
            <a:avLst/>
          </a:prstGeom>
          <a:noFill/>
        </p:spPr>
        <p:txBody>
          <a:bodyPr wrap="none" rtlCol="0">
            <a:spAutoFit/>
          </a:bodyPr>
          <a:lstStyle/>
          <a:p>
            <a:r>
              <a:rPr lang="en-US" sz="2800" dirty="0" smtClean="0">
                <a:solidFill>
                  <a:schemeClr val="bg1"/>
                </a:solidFill>
                <a:latin typeface="+mn-lt"/>
              </a:rPr>
              <a:t>Wall</a:t>
            </a:r>
            <a:endParaRPr lang="en-US" sz="2800" dirty="0">
              <a:solidFill>
                <a:schemeClr val="bg1"/>
              </a:solidFill>
              <a:latin typeface="+mn-lt"/>
            </a:endParaRPr>
          </a:p>
        </p:txBody>
      </p:sp>
      <p:sp>
        <p:nvSpPr>
          <p:cNvPr id="17" name="TextBox 16"/>
          <p:cNvSpPr txBox="1"/>
          <p:nvPr/>
        </p:nvSpPr>
        <p:spPr>
          <a:xfrm>
            <a:off x="1291468" y="3559298"/>
            <a:ext cx="1172116" cy="462884"/>
          </a:xfrm>
          <a:prstGeom prst="rect">
            <a:avLst/>
          </a:prstGeom>
          <a:noFill/>
        </p:spPr>
        <p:txBody>
          <a:bodyPr wrap="none" rtlCol="0">
            <a:spAutoFit/>
          </a:bodyPr>
          <a:lstStyle/>
          <a:p>
            <a:r>
              <a:rPr lang="en-US" sz="2800" dirty="0" smtClean="0">
                <a:solidFill>
                  <a:schemeClr val="bg1"/>
                </a:solidFill>
                <a:latin typeface="+mn-lt"/>
              </a:rPr>
              <a:t>Ceiling</a:t>
            </a:r>
            <a:endParaRPr lang="en-US" sz="2800" dirty="0">
              <a:solidFill>
                <a:schemeClr val="bg1"/>
              </a:solidFill>
              <a:latin typeface="+mn-lt"/>
            </a:endParaRPr>
          </a:p>
        </p:txBody>
      </p:sp>
      <p:sp>
        <p:nvSpPr>
          <p:cNvPr id="18" name="TextBox 17"/>
          <p:cNvSpPr txBox="1"/>
          <p:nvPr/>
        </p:nvSpPr>
        <p:spPr>
          <a:xfrm>
            <a:off x="7155976" y="6471316"/>
            <a:ext cx="1757276" cy="462884"/>
          </a:xfrm>
          <a:prstGeom prst="rect">
            <a:avLst/>
          </a:prstGeom>
          <a:noFill/>
        </p:spPr>
        <p:txBody>
          <a:bodyPr wrap="none" rtlCol="0">
            <a:spAutoFit/>
          </a:bodyPr>
          <a:lstStyle/>
          <a:p>
            <a:r>
              <a:rPr lang="en-US" sz="2800" dirty="0" smtClean="0">
                <a:solidFill>
                  <a:schemeClr val="tx1"/>
                </a:solidFill>
                <a:latin typeface="+mn-lt"/>
              </a:rPr>
              <a:t>Dishwasher</a:t>
            </a:r>
            <a:endParaRPr lang="en-US" sz="2800" dirty="0">
              <a:solidFill>
                <a:schemeClr val="tx1"/>
              </a:solidFill>
              <a:latin typeface="+mn-lt"/>
            </a:endParaRPr>
          </a:p>
        </p:txBody>
      </p:sp>
      <p:cxnSp>
        <p:nvCxnSpPr>
          <p:cNvPr id="19" name="Straight Arrow Connector 18"/>
          <p:cNvCxnSpPr>
            <a:stCxn id="18" idx="0"/>
          </p:cNvCxnSpPr>
          <p:nvPr/>
        </p:nvCxnSpPr>
        <p:spPr>
          <a:xfrm flipH="1" flipV="1">
            <a:off x="7656934" y="6145696"/>
            <a:ext cx="377680" cy="3256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79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656" y="369332"/>
            <a:ext cx="4516344" cy="2764978"/>
          </a:xfrm>
          <a:prstGeom prst="rect">
            <a:avLst/>
          </a:prstGeom>
        </p:spPr>
      </p:pic>
      <p:pic>
        <p:nvPicPr>
          <p:cNvPr id="4" name="Picture 3"/>
          <p:cNvPicPr>
            <a:picLocks noChangeAspect="1"/>
          </p:cNvPicPr>
          <p:nvPr/>
        </p:nvPicPr>
        <p:blipFill>
          <a:blip r:embed="rId3"/>
          <a:stretch>
            <a:fillRect/>
          </a:stretch>
        </p:blipFill>
        <p:spPr>
          <a:xfrm>
            <a:off x="0" y="369332"/>
            <a:ext cx="4470401" cy="2736850"/>
          </a:xfrm>
          <a:prstGeom prst="rect">
            <a:avLst/>
          </a:prstGeom>
        </p:spPr>
      </p:pic>
      <p:sp>
        <p:nvSpPr>
          <p:cNvPr id="5" name="TextBox 4"/>
          <p:cNvSpPr txBox="1"/>
          <p:nvPr/>
        </p:nvSpPr>
        <p:spPr>
          <a:xfrm>
            <a:off x="828358" y="0"/>
            <a:ext cx="2588016" cy="409984"/>
          </a:xfrm>
          <a:prstGeom prst="rect">
            <a:avLst/>
          </a:prstGeom>
          <a:noFill/>
        </p:spPr>
        <p:txBody>
          <a:bodyPr wrap="none" rtlCol="0">
            <a:spAutoFit/>
          </a:bodyPr>
          <a:lstStyle/>
          <a:p>
            <a:r>
              <a:rPr lang="en-US" dirty="0" err="1" smtClean="0">
                <a:solidFill>
                  <a:schemeClr val="tx1"/>
                </a:solidFill>
                <a:latin typeface="+mn-lt"/>
              </a:rPr>
              <a:t>Superparsing</a:t>
            </a:r>
            <a:r>
              <a:rPr lang="en-US" dirty="0" smtClean="0">
                <a:solidFill>
                  <a:schemeClr val="tx1"/>
                </a:solidFill>
                <a:latin typeface="+mn-lt"/>
              </a:rPr>
              <a:t> Result</a:t>
            </a:r>
            <a:endParaRPr lang="en-US" dirty="0">
              <a:solidFill>
                <a:schemeClr val="tx1"/>
              </a:solidFill>
              <a:latin typeface="+mn-lt"/>
            </a:endParaRPr>
          </a:p>
        </p:txBody>
      </p:sp>
      <p:sp>
        <p:nvSpPr>
          <p:cNvPr id="6" name="TextBox 5"/>
          <p:cNvSpPr txBox="1"/>
          <p:nvPr/>
        </p:nvSpPr>
        <p:spPr>
          <a:xfrm>
            <a:off x="5153194" y="0"/>
            <a:ext cx="3794244" cy="409984"/>
          </a:xfrm>
          <a:prstGeom prst="rect">
            <a:avLst/>
          </a:prstGeom>
          <a:noFill/>
        </p:spPr>
        <p:txBody>
          <a:bodyPr wrap="none" rtlCol="0">
            <a:spAutoFit/>
          </a:bodyPr>
          <a:lstStyle/>
          <a:p>
            <a:r>
              <a:rPr lang="en-US" dirty="0" smtClean="0">
                <a:solidFill>
                  <a:schemeClr val="tx1"/>
                </a:solidFill>
                <a:latin typeface="+mn-lt"/>
              </a:rPr>
              <a:t>Detector Based Parsing Result</a:t>
            </a:r>
            <a:endParaRPr lang="en-US" dirty="0">
              <a:solidFill>
                <a:schemeClr val="tx1"/>
              </a:solidFill>
              <a:latin typeface="+mn-lt"/>
            </a:endParaRPr>
          </a:p>
        </p:txBody>
      </p:sp>
      <p:sp>
        <p:nvSpPr>
          <p:cNvPr id="7" name="TextBox 6"/>
          <p:cNvSpPr txBox="1"/>
          <p:nvPr/>
        </p:nvSpPr>
        <p:spPr>
          <a:xfrm>
            <a:off x="1132651" y="3106182"/>
            <a:ext cx="1459054" cy="409984"/>
          </a:xfrm>
          <a:prstGeom prst="rect">
            <a:avLst/>
          </a:prstGeom>
          <a:noFill/>
        </p:spPr>
        <p:txBody>
          <a:bodyPr wrap="none" rtlCol="0">
            <a:spAutoFit/>
          </a:bodyPr>
          <a:lstStyle/>
          <a:p>
            <a:r>
              <a:rPr lang="en-US" dirty="0" smtClean="0">
                <a:solidFill>
                  <a:schemeClr val="tx1"/>
                </a:solidFill>
                <a:latin typeface="+mn-lt"/>
              </a:rPr>
              <a:t>12% (7%)</a:t>
            </a:r>
            <a:endParaRPr lang="en-US" dirty="0">
              <a:solidFill>
                <a:schemeClr val="tx1"/>
              </a:solidFill>
              <a:latin typeface="+mn-lt"/>
            </a:endParaRPr>
          </a:p>
        </p:txBody>
      </p:sp>
      <p:sp>
        <p:nvSpPr>
          <p:cNvPr id="8" name="TextBox 7"/>
          <p:cNvSpPr txBox="1"/>
          <p:nvPr/>
        </p:nvSpPr>
        <p:spPr>
          <a:xfrm>
            <a:off x="5927305" y="3106182"/>
            <a:ext cx="1459054" cy="409984"/>
          </a:xfrm>
          <a:prstGeom prst="rect">
            <a:avLst/>
          </a:prstGeom>
          <a:noFill/>
        </p:spPr>
        <p:txBody>
          <a:bodyPr wrap="none" rtlCol="0">
            <a:spAutoFit/>
          </a:bodyPr>
          <a:lstStyle/>
          <a:p>
            <a:r>
              <a:rPr lang="en-US" dirty="0" smtClean="0">
                <a:solidFill>
                  <a:schemeClr val="tx1"/>
                </a:solidFill>
                <a:latin typeface="+mn-lt"/>
              </a:rPr>
              <a:t>20% (9%)</a:t>
            </a:r>
            <a:endParaRPr lang="en-US" dirty="0">
              <a:solidFill>
                <a:schemeClr val="tx1"/>
              </a:solidFill>
              <a:latin typeface="+mn-lt"/>
            </a:endParaRPr>
          </a:p>
        </p:txBody>
      </p:sp>
      <p:cxnSp>
        <p:nvCxnSpPr>
          <p:cNvPr id="9" name="Straight Arrow Connector 8"/>
          <p:cNvCxnSpPr/>
          <p:nvPr/>
        </p:nvCxnSpPr>
        <p:spPr>
          <a:xfrm>
            <a:off x="3153229" y="3136008"/>
            <a:ext cx="525539" cy="518419"/>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062310" y="3136008"/>
            <a:ext cx="408752" cy="518419"/>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2597022" y="3711165"/>
            <a:ext cx="4470401" cy="2736851"/>
          </a:xfrm>
          <a:prstGeom prst="rect">
            <a:avLst/>
          </a:prstGeom>
        </p:spPr>
      </p:pic>
      <p:sp>
        <p:nvSpPr>
          <p:cNvPr id="12" name="TextBox 11"/>
          <p:cNvSpPr txBox="1"/>
          <p:nvPr/>
        </p:nvSpPr>
        <p:spPr>
          <a:xfrm>
            <a:off x="4057597" y="6448016"/>
            <a:ext cx="1628972" cy="409984"/>
          </a:xfrm>
          <a:prstGeom prst="rect">
            <a:avLst/>
          </a:prstGeom>
          <a:noFill/>
        </p:spPr>
        <p:txBody>
          <a:bodyPr wrap="none" rtlCol="0">
            <a:spAutoFit/>
          </a:bodyPr>
          <a:lstStyle/>
          <a:p>
            <a:r>
              <a:rPr lang="en-US" dirty="0" smtClean="0">
                <a:solidFill>
                  <a:schemeClr val="tx1"/>
                </a:solidFill>
                <a:latin typeface="+mn-lt"/>
              </a:rPr>
              <a:t>24% (10%)</a:t>
            </a:r>
            <a:endParaRPr lang="en-US" dirty="0">
              <a:solidFill>
                <a:schemeClr val="tx1"/>
              </a:solidFill>
              <a:latin typeface="+mn-lt"/>
            </a:endParaRPr>
          </a:p>
        </p:txBody>
      </p:sp>
      <p:sp>
        <p:nvSpPr>
          <p:cNvPr id="13" name="TextBox 12"/>
          <p:cNvSpPr txBox="1"/>
          <p:nvPr/>
        </p:nvSpPr>
        <p:spPr>
          <a:xfrm>
            <a:off x="1132651" y="1402097"/>
            <a:ext cx="1311578" cy="462884"/>
          </a:xfrm>
          <a:prstGeom prst="rect">
            <a:avLst/>
          </a:prstGeom>
          <a:noFill/>
        </p:spPr>
        <p:txBody>
          <a:bodyPr wrap="none" rtlCol="0">
            <a:spAutoFit/>
          </a:bodyPr>
          <a:lstStyle/>
          <a:p>
            <a:r>
              <a:rPr lang="en-US" sz="2800" dirty="0" smtClean="0">
                <a:solidFill>
                  <a:schemeClr val="bg1"/>
                </a:solidFill>
                <a:latin typeface="+mn-lt"/>
              </a:rPr>
              <a:t>Building</a:t>
            </a:r>
            <a:endParaRPr lang="en-US" sz="2800" dirty="0">
              <a:solidFill>
                <a:schemeClr val="bg1"/>
              </a:solidFill>
              <a:latin typeface="+mn-lt"/>
            </a:endParaRPr>
          </a:p>
        </p:txBody>
      </p:sp>
      <p:sp>
        <p:nvSpPr>
          <p:cNvPr id="14" name="TextBox 13"/>
          <p:cNvSpPr txBox="1"/>
          <p:nvPr/>
        </p:nvSpPr>
        <p:spPr>
          <a:xfrm>
            <a:off x="5791549" y="1191261"/>
            <a:ext cx="1385829" cy="462884"/>
          </a:xfrm>
          <a:prstGeom prst="rect">
            <a:avLst/>
          </a:prstGeom>
          <a:noFill/>
        </p:spPr>
        <p:txBody>
          <a:bodyPr wrap="none" rtlCol="0">
            <a:spAutoFit/>
          </a:bodyPr>
          <a:lstStyle/>
          <a:p>
            <a:r>
              <a:rPr lang="en-US" sz="2800" dirty="0" smtClean="0">
                <a:solidFill>
                  <a:schemeClr val="bg1"/>
                </a:solidFill>
                <a:latin typeface="+mn-lt"/>
              </a:rPr>
              <a:t>Window</a:t>
            </a:r>
            <a:endParaRPr lang="en-US" sz="2800" dirty="0">
              <a:solidFill>
                <a:schemeClr val="bg1"/>
              </a:solidFill>
              <a:latin typeface="+mn-lt"/>
            </a:endParaRPr>
          </a:p>
        </p:txBody>
      </p:sp>
      <p:sp>
        <p:nvSpPr>
          <p:cNvPr id="15" name="TextBox 14"/>
          <p:cNvSpPr txBox="1"/>
          <p:nvPr/>
        </p:nvSpPr>
        <p:spPr>
          <a:xfrm>
            <a:off x="6303508" y="1663707"/>
            <a:ext cx="874535" cy="462884"/>
          </a:xfrm>
          <a:prstGeom prst="rect">
            <a:avLst/>
          </a:prstGeom>
          <a:noFill/>
        </p:spPr>
        <p:txBody>
          <a:bodyPr wrap="none" rtlCol="0">
            <a:spAutoFit/>
          </a:bodyPr>
          <a:lstStyle/>
          <a:p>
            <a:r>
              <a:rPr lang="en-US" sz="2800" dirty="0" smtClean="0">
                <a:solidFill>
                  <a:schemeClr val="bg1"/>
                </a:solidFill>
                <a:latin typeface="+mn-lt"/>
              </a:rPr>
              <a:t>Wall</a:t>
            </a:r>
            <a:endParaRPr lang="en-US" sz="2800" dirty="0">
              <a:solidFill>
                <a:schemeClr val="bg1"/>
              </a:solidFill>
              <a:latin typeface="+mn-lt"/>
            </a:endParaRPr>
          </a:p>
        </p:txBody>
      </p:sp>
      <p:sp>
        <p:nvSpPr>
          <p:cNvPr id="16" name="TextBox 15"/>
          <p:cNvSpPr txBox="1"/>
          <p:nvPr/>
        </p:nvSpPr>
        <p:spPr>
          <a:xfrm>
            <a:off x="1271160" y="357003"/>
            <a:ext cx="1172116" cy="462884"/>
          </a:xfrm>
          <a:prstGeom prst="rect">
            <a:avLst/>
          </a:prstGeom>
          <a:noFill/>
        </p:spPr>
        <p:txBody>
          <a:bodyPr wrap="none" rtlCol="0">
            <a:spAutoFit/>
          </a:bodyPr>
          <a:lstStyle/>
          <a:p>
            <a:r>
              <a:rPr lang="en-US" sz="2800" dirty="0" smtClean="0">
                <a:solidFill>
                  <a:schemeClr val="bg1"/>
                </a:solidFill>
                <a:latin typeface="+mn-lt"/>
              </a:rPr>
              <a:t>Ceiling</a:t>
            </a:r>
            <a:endParaRPr lang="en-US" sz="2800" dirty="0">
              <a:solidFill>
                <a:schemeClr val="bg1"/>
              </a:solidFill>
              <a:latin typeface="+mn-lt"/>
            </a:endParaRPr>
          </a:p>
        </p:txBody>
      </p:sp>
      <p:sp>
        <p:nvSpPr>
          <p:cNvPr id="17" name="TextBox 16"/>
          <p:cNvSpPr txBox="1"/>
          <p:nvPr/>
        </p:nvSpPr>
        <p:spPr>
          <a:xfrm>
            <a:off x="5791549" y="2480856"/>
            <a:ext cx="1653017" cy="462884"/>
          </a:xfrm>
          <a:prstGeom prst="rect">
            <a:avLst/>
          </a:prstGeom>
          <a:noFill/>
        </p:spPr>
        <p:txBody>
          <a:bodyPr wrap="none" rtlCol="0">
            <a:spAutoFit/>
          </a:bodyPr>
          <a:lstStyle/>
          <a:p>
            <a:r>
              <a:rPr lang="en-US" sz="2800" dirty="0" smtClean="0">
                <a:solidFill>
                  <a:schemeClr val="bg1"/>
                </a:solidFill>
                <a:latin typeface="+mn-lt"/>
              </a:rPr>
              <a:t>Cupboard</a:t>
            </a:r>
            <a:endParaRPr lang="en-US" sz="2800" dirty="0">
              <a:solidFill>
                <a:schemeClr val="bg1"/>
              </a:solidFill>
              <a:latin typeface="+mn-lt"/>
            </a:endParaRPr>
          </a:p>
        </p:txBody>
      </p:sp>
      <p:sp>
        <p:nvSpPr>
          <p:cNvPr id="18" name="TextBox 17"/>
          <p:cNvSpPr txBox="1"/>
          <p:nvPr/>
        </p:nvSpPr>
        <p:spPr>
          <a:xfrm>
            <a:off x="828358" y="2480856"/>
            <a:ext cx="2729145" cy="462884"/>
          </a:xfrm>
          <a:prstGeom prst="rect">
            <a:avLst/>
          </a:prstGeom>
          <a:noFill/>
        </p:spPr>
        <p:txBody>
          <a:bodyPr wrap="none" rtlCol="0">
            <a:spAutoFit/>
          </a:bodyPr>
          <a:lstStyle/>
          <a:p>
            <a:r>
              <a:rPr lang="en-US" sz="2800" dirty="0" smtClean="0">
                <a:solidFill>
                  <a:schemeClr val="bg1"/>
                </a:solidFill>
                <a:latin typeface="+mn-lt"/>
              </a:rPr>
              <a:t>Washing Machine</a:t>
            </a:r>
            <a:endParaRPr lang="en-US" sz="2800" dirty="0">
              <a:solidFill>
                <a:schemeClr val="bg1"/>
              </a:solidFill>
              <a:latin typeface="+mn-lt"/>
            </a:endParaRPr>
          </a:p>
        </p:txBody>
      </p:sp>
      <p:sp>
        <p:nvSpPr>
          <p:cNvPr id="19" name="TextBox 18"/>
          <p:cNvSpPr txBox="1"/>
          <p:nvPr/>
        </p:nvSpPr>
        <p:spPr>
          <a:xfrm>
            <a:off x="7177741" y="3265686"/>
            <a:ext cx="1966179" cy="462884"/>
          </a:xfrm>
          <a:prstGeom prst="rect">
            <a:avLst/>
          </a:prstGeom>
          <a:noFill/>
        </p:spPr>
        <p:txBody>
          <a:bodyPr wrap="none" rtlCol="0">
            <a:spAutoFit/>
          </a:bodyPr>
          <a:lstStyle/>
          <a:p>
            <a:r>
              <a:rPr lang="en-US" sz="2800" dirty="0" smtClean="0">
                <a:latin typeface="+mn-lt"/>
              </a:rPr>
              <a:t>Dish Washer</a:t>
            </a:r>
            <a:endParaRPr lang="en-US" sz="2800" dirty="0">
              <a:latin typeface="+mn-lt"/>
            </a:endParaRPr>
          </a:p>
        </p:txBody>
      </p:sp>
      <p:cxnSp>
        <p:nvCxnSpPr>
          <p:cNvPr id="21" name="Straight Arrow Connector 20"/>
          <p:cNvCxnSpPr>
            <a:stCxn id="19" idx="0"/>
          </p:cNvCxnSpPr>
          <p:nvPr/>
        </p:nvCxnSpPr>
        <p:spPr>
          <a:xfrm flipH="1" flipV="1">
            <a:off x="7678698" y="2940066"/>
            <a:ext cx="482133" cy="3256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42873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a:t>
            </a:r>
            <a:endParaRPr lang="en-US" dirty="0"/>
          </a:p>
        </p:txBody>
      </p:sp>
      <p:sp>
        <p:nvSpPr>
          <p:cNvPr id="4" name="Content Placeholder 3"/>
          <p:cNvSpPr>
            <a:spLocks noGrp="1"/>
          </p:cNvSpPr>
          <p:nvPr>
            <p:ph sz="quarter" idx="1"/>
          </p:nvPr>
        </p:nvSpPr>
        <p:spPr/>
        <p:txBody>
          <a:bodyPr/>
          <a:lstStyle/>
          <a:p>
            <a:r>
              <a:rPr lang="en-US" sz="2800" dirty="0" smtClean="0"/>
              <a:t>10-15 seconds to train each exemplar</a:t>
            </a:r>
          </a:p>
          <a:p>
            <a:r>
              <a:rPr lang="en-US" sz="2800" dirty="0" smtClean="0"/>
              <a:t>2-4k </a:t>
            </a:r>
            <a:r>
              <a:rPr lang="en-US" sz="2800" dirty="0" smtClean="0"/>
              <a:t>exemplars per query</a:t>
            </a:r>
          </a:p>
          <a:p>
            <a:r>
              <a:rPr lang="en-US" sz="2800" dirty="0" smtClean="0"/>
              <a:t>5-17 hours per query training time</a:t>
            </a:r>
          </a:p>
          <a:p>
            <a:endParaRPr lang="en-US" dirty="0"/>
          </a:p>
          <a:p>
            <a:pPr marL="0" indent="0">
              <a:buNone/>
            </a:pPr>
            <a:r>
              <a:rPr lang="en-US" sz="3600" dirty="0" smtClean="0"/>
              <a:t>That</a:t>
            </a:r>
            <a:r>
              <a:rPr lang="fr-FR" sz="3600" dirty="0" smtClean="0"/>
              <a:t>’</a:t>
            </a:r>
            <a:r>
              <a:rPr lang="en-US" sz="3600" dirty="0" smtClean="0"/>
              <a:t>s too slow!</a:t>
            </a:r>
          </a:p>
          <a:p>
            <a:endParaRPr lang="en-US" sz="2800" dirty="0"/>
          </a:p>
          <a:p>
            <a:r>
              <a:rPr lang="en-US" sz="2800" dirty="0"/>
              <a:t>.1 seconds to run trained </a:t>
            </a:r>
            <a:r>
              <a:rPr lang="en-US" sz="2800" dirty="0" smtClean="0"/>
              <a:t>detector</a:t>
            </a:r>
          </a:p>
          <a:p>
            <a:r>
              <a:rPr lang="en-US" sz="2800" dirty="0" smtClean="0"/>
              <a:t>200-400 seconds per query </a:t>
            </a:r>
            <a:endParaRPr lang="en-US" sz="2800" dirty="0"/>
          </a:p>
          <a:p>
            <a:pPr marL="0" indent="0">
              <a:buNone/>
            </a:pPr>
            <a:endParaRPr lang="en-US" sz="2800" dirty="0"/>
          </a:p>
          <a:p>
            <a:pPr marL="0" indent="0">
              <a:buNone/>
            </a:pPr>
            <a:endParaRPr lang="en-US" sz="3600" dirty="0" smtClean="0"/>
          </a:p>
        </p:txBody>
      </p:sp>
    </p:spTree>
    <p:extLst>
      <p:ext uri="{BB962C8B-B14F-4D97-AF65-F5344CB8AC3E}">
        <p14:creationId xmlns:p14="http://schemas.microsoft.com/office/powerpoint/2010/main" val="2194164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4" name="Content Placeholder 3"/>
          <p:cNvSpPr>
            <a:spLocks noGrp="1"/>
          </p:cNvSpPr>
          <p:nvPr>
            <p:ph sz="quarter" idx="1"/>
          </p:nvPr>
        </p:nvSpPr>
        <p:spPr/>
        <p:txBody>
          <a:bodyPr>
            <a:normAutofit/>
          </a:bodyPr>
          <a:lstStyle/>
          <a:p>
            <a:r>
              <a:rPr lang="en-US" dirty="0"/>
              <a:t>Determine which detectors to run</a:t>
            </a:r>
          </a:p>
          <a:p>
            <a:pPr lvl="1"/>
            <a:r>
              <a:rPr lang="en-US" dirty="0"/>
              <a:t>Manually select the “thing” classes</a:t>
            </a:r>
          </a:p>
          <a:p>
            <a:pPr lvl="1"/>
            <a:r>
              <a:rPr lang="en-US" dirty="0" smtClean="0"/>
              <a:t>Use context from parsing</a:t>
            </a:r>
            <a:endParaRPr lang="en-US" dirty="0"/>
          </a:p>
          <a:p>
            <a:r>
              <a:rPr lang="en-US" dirty="0" smtClean="0"/>
              <a:t>Find better methods for integrating image parsing and detectors</a:t>
            </a:r>
          </a:p>
        </p:txBody>
      </p:sp>
    </p:spTree>
    <p:extLst>
      <p:ext uri="{BB962C8B-B14F-4D97-AF65-F5344CB8AC3E}">
        <p14:creationId xmlns:p14="http://schemas.microsoft.com/office/powerpoint/2010/main" val="39776861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so far</a:t>
            </a:r>
            <a:endParaRPr lang="en-US" dirty="0"/>
          </a:p>
        </p:txBody>
      </p:sp>
      <p:sp>
        <p:nvSpPr>
          <p:cNvPr id="4" name="Content Placeholder 3"/>
          <p:cNvSpPr>
            <a:spLocks noGrp="1"/>
          </p:cNvSpPr>
          <p:nvPr>
            <p:ph sz="quarter" idx="1"/>
          </p:nvPr>
        </p:nvSpPr>
        <p:spPr/>
        <p:txBody>
          <a:bodyPr/>
          <a:lstStyle/>
          <a:p>
            <a:r>
              <a:rPr lang="en-US" dirty="0" smtClean="0"/>
              <a:t>Image parsing with </a:t>
            </a:r>
            <a:r>
              <a:rPr lang="en-US" dirty="0" err="1" smtClean="0"/>
              <a:t>superpixels</a:t>
            </a:r>
            <a:endParaRPr lang="en-US" dirty="0" smtClean="0"/>
          </a:p>
          <a:p>
            <a:pPr lvl="1"/>
            <a:r>
              <a:rPr lang="en-US" dirty="0" smtClean="0"/>
              <a:t>Scene-level matching</a:t>
            </a:r>
          </a:p>
          <a:p>
            <a:pPr lvl="1"/>
            <a:r>
              <a:rPr lang="en-US" dirty="0" err="1" smtClean="0"/>
              <a:t>Superpixel</a:t>
            </a:r>
            <a:r>
              <a:rPr lang="en-US" dirty="0" smtClean="0"/>
              <a:t>-level matching</a:t>
            </a:r>
          </a:p>
          <a:p>
            <a:pPr lvl="1"/>
            <a:r>
              <a:rPr lang="en-US" dirty="0" smtClean="0"/>
              <a:t>MRF optimization</a:t>
            </a:r>
          </a:p>
          <a:p>
            <a:r>
              <a:rPr lang="en-US" dirty="0" smtClean="0"/>
              <a:t>Getting “things” with detectors</a:t>
            </a:r>
          </a:p>
          <a:p>
            <a:pPr lvl="1"/>
            <a:r>
              <a:rPr lang="en-US" dirty="0" smtClean="0"/>
              <a:t>Use per-exemplar detectors of </a:t>
            </a:r>
            <a:r>
              <a:rPr lang="en-US" dirty="0" err="1" smtClean="0"/>
              <a:t>Malisiewicz</a:t>
            </a:r>
            <a:r>
              <a:rPr lang="en-US" dirty="0" smtClean="0"/>
              <a:t> et al.</a:t>
            </a:r>
            <a:endParaRPr lang="en-US" dirty="0"/>
          </a:p>
        </p:txBody>
      </p:sp>
    </p:spTree>
    <p:extLst>
      <p:ext uri="{BB962C8B-B14F-4D97-AF65-F5344CB8AC3E}">
        <p14:creationId xmlns:p14="http://schemas.microsoft.com/office/powerpoint/2010/main" val="31661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00400" y="914400"/>
            <a:ext cx="3309624" cy="305276"/>
          </a:xfrm>
          <a:prstGeom prst="rect">
            <a:avLst/>
          </a:prstGeom>
          <a:noFill/>
        </p:spPr>
        <p:txBody>
          <a:bodyPr wrap="none" rtlCol="0">
            <a:spAutoFit/>
          </a:bodyPr>
          <a:lstStyle/>
          <a:p>
            <a:r>
              <a:rPr lang="en-US" sz="1600" b="1" dirty="0" smtClean="0">
                <a:solidFill>
                  <a:srgbClr val="0000FF"/>
                </a:solidFill>
                <a:latin typeface="+mn-lt"/>
              </a:rPr>
              <a:t>Very large/open-ended set of classes</a:t>
            </a:r>
            <a:endParaRPr lang="en-US" sz="1600" b="1" dirty="0">
              <a:solidFill>
                <a:srgbClr val="0000FF"/>
              </a:solidFill>
              <a:latin typeface="+mn-lt"/>
            </a:endParaRPr>
          </a:p>
        </p:txBody>
      </p:sp>
      <p:sp>
        <p:nvSpPr>
          <p:cNvPr id="35" name="Rectangle 34"/>
          <p:cNvSpPr/>
          <p:nvPr/>
        </p:nvSpPr>
        <p:spPr>
          <a:xfrm>
            <a:off x="1981200" y="838200"/>
            <a:ext cx="53340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1474" name="Picture 2"/>
          <p:cNvPicPr>
            <a:picLocks noChangeAspect="1" noChangeArrowheads="1"/>
          </p:cNvPicPr>
          <p:nvPr/>
        </p:nvPicPr>
        <p:blipFill>
          <a:blip r:embed="rId3" cstate="print"/>
          <a:srcRect/>
          <a:stretch>
            <a:fillRect/>
          </a:stretch>
        </p:blipFill>
        <p:spPr bwMode="auto">
          <a:xfrm>
            <a:off x="-22640" y="1219200"/>
            <a:ext cx="6231083" cy="457200"/>
          </a:xfrm>
          <a:prstGeom prst="rect">
            <a:avLst/>
          </a:prstGeom>
          <a:noFill/>
          <a:ln w="9525">
            <a:noFill/>
            <a:miter lim="800000"/>
            <a:headEnd/>
            <a:tailEnd/>
          </a:ln>
        </p:spPr>
      </p:pic>
      <p:sp>
        <p:nvSpPr>
          <p:cNvPr id="28" name="TextBox 27"/>
          <p:cNvSpPr txBox="1"/>
          <p:nvPr/>
        </p:nvSpPr>
        <p:spPr>
          <a:xfrm>
            <a:off x="6111341" y="872629"/>
            <a:ext cx="800219" cy="727571"/>
          </a:xfrm>
          <a:prstGeom prst="rect">
            <a:avLst/>
          </a:prstGeom>
          <a:noFill/>
        </p:spPr>
        <p:txBody>
          <a:bodyPr wrap="none" rtlCol="0">
            <a:spAutoFit/>
          </a:bodyPr>
          <a:lstStyle/>
          <a:p>
            <a:r>
              <a:rPr lang="en-US" sz="4800" dirty="0" smtClean="0">
                <a:solidFill>
                  <a:schemeClr val="tx1"/>
                </a:solidFill>
              </a:rPr>
              <a:t>…</a:t>
            </a:r>
            <a:endParaRPr lang="en-US" sz="4800" dirty="0">
              <a:solidFill>
                <a:schemeClr val="tx1"/>
              </a:solidFill>
            </a:endParaRPr>
          </a:p>
        </p:txBody>
      </p:sp>
      <p:pic>
        <p:nvPicPr>
          <p:cNvPr id="361475" name="Picture 3"/>
          <p:cNvPicPr>
            <a:picLocks noChangeAspect="1" noChangeArrowheads="1"/>
          </p:cNvPicPr>
          <p:nvPr/>
        </p:nvPicPr>
        <p:blipFill>
          <a:blip r:embed="rId4" cstate="print"/>
          <a:srcRect/>
          <a:stretch>
            <a:fillRect/>
          </a:stretch>
        </p:blipFill>
        <p:spPr bwMode="auto">
          <a:xfrm>
            <a:off x="6781800" y="1219199"/>
            <a:ext cx="6324600" cy="499596"/>
          </a:xfrm>
          <a:prstGeom prst="rect">
            <a:avLst/>
          </a:prstGeom>
          <a:noFill/>
          <a:ln w="9525">
            <a:noFill/>
            <a:miter lim="800000"/>
            <a:headEnd/>
            <a:tailEnd/>
          </a:ln>
        </p:spPr>
      </p:pic>
      <p:sp>
        <p:nvSpPr>
          <p:cNvPr id="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dirty="0" smtClean="0"/>
              <a:t>Open-universe recognition</a:t>
            </a:r>
            <a:endParaRPr lang="en-US" dirty="0"/>
          </a:p>
        </p:txBody>
      </p:sp>
    </p:spTree>
    <p:extLst>
      <p:ext uri="{BB962C8B-B14F-4D97-AF65-F5344CB8AC3E}">
        <p14:creationId xmlns:p14="http://schemas.microsoft.com/office/powerpoint/2010/main" val="28047534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Joint geometric/semantic labeling</a:t>
            </a:r>
            <a:endParaRPr lang="en-US" dirty="0"/>
          </a:p>
        </p:txBody>
      </p:sp>
      <p:sp>
        <p:nvSpPr>
          <p:cNvPr id="3" name="Content Placeholder 2"/>
          <p:cNvSpPr>
            <a:spLocks noGrp="1"/>
          </p:cNvSpPr>
          <p:nvPr>
            <p:ph idx="1"/>
          </p:nvPr>
        </p:nvSpPr>
        <p:spPr/>
        <p:txBody>
          <a:bodyPr>
            <a:normAutofit/>
          </a:bodyPr>
          <a:lstStyle/>
          <a:p>
            <a:r>
              <a:rPr lang="en-US" sz="2400" b="1" dirty="0" smtClean="0"/>
              <a:t>Semantic labels: </a:t>
            </a:r>
            <a:r>
              <a:rPr lang="en-US" sz="2400" dirty="0" smtClean="0"/>
              <a:t>road, grass, building, car, etc.</a:t>
            </a:r>
          </a:p>
          <a:p>
            <a:r>
              <a:rPr lang="en-US" sz="2400" b="1" dirty="0" smtClean="0"/>
              <a:t>Geometric labels: </a:t>
            </a:r>
            <a:r>
              <a:rPr lang="en-US" sz="2400" dirty="0" smtClean="0"/>
              <a:t>sky, vertical, horizontal</a:t>
            </a:r>
          </a:p>
          <a:p>
            <a:pPr lvl="1"/>
            <a:r>
              <a:rPr lang="en-US" sz="1800" dirty="0" smtClean="0"/>
              <a:t>Gould et al. (ICCV 2009)</a:t>
            </a:r>
          </a:p>
        </p:txBody>
      </p:sp>
      <p:grpSp>
        <p:nvGrpSpPr>
          <p:cNvPr id="4" name="Group 18"/>
          <p:cNvGrpSpPr/>
          <p:nvPr/>
        </p:nvGrpSpPr>
        <p:grpSpPr>
          <a:xfrm>
            <a:off x="609600" y="4063068"/>
            <a:ext cx="8001000" cy="2642532"/>
            <a:chOff x="381000" y="3886200"/>
            <a:chExt cx="8305800" cy="2743200"/>
          </a:xfrm>
        </p:grpSpPr>
        <p:pic>
          <p:nvPicPr>
            <p:cNvPr id="48131" name="Picture 3"/>
            <p:cNvPicPr>
              <a:picLocks noChangeAspect="1" noChangeArrowheads="1"/>
            </p:cNvPicPr>
            <p:nvPr/>
          </p:nvPicPr>
          <p:blipFill>
            <a:blip r:embed="rId3" cstate="print"/>
            <a:srcRect/>
            <a:stretch>
              <a:fillRect/>
            </a:stretch>
          </p:blipFill>
          <p:spPr bwMode="auto">
            <a:xfrm>
              <a:off x="381000" y="4191000"/>
              <a:ext cx="2438400" cy="2438400"/>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srcRect/>
            <a:stretch>
              <a:fillRect/>
            </a:stretch>
          </p:blipFill>
          <p:spPr bwMode="auto">
            <a:xfrm>
              <a:off x="3352800" y="4191000"/>
              <a:ext cx="2438400" cy="2438400"/>
            </a:xfrm>
            <a:prstGeom prst="rect">
              <a:avLst/>
            </a:prstGeom>
            <a:noFill/>
            <a:ln w="9525">
              <a:noFill/>
              <a:miter lim="800000"/>
              <a:headEnd/>
              <a:tailEnd/>
            </a:ln>
          </p:spPr>
        </p:pic>
        <p:pic>
          <p:nvPicPr>
            <p:cNvPr id="48133" name="Picture 5"/>
            <p:cNvPicPr>
              <a:picLocks noChangeAspect="1" noChangeArrowheads="1"/>
            </p:cNvPicPr>
            <p:nvPr/>
          </p:nvPicPr>
          <p:blipFill>
            <a:blip r:embed="rId5" cstate="print"/>
            <a:srcRect/>
            <a:stretch>
              <a:fillRect/>
            </a:stretch>
          </p:blipFill>
          <p:spPr bwMode="auto">
            <a:xfrm>
              <a:off x="6248400" y="4191000"/>
              <a:ext cx="2438400" cy="2438400"/>
            </a:xfrm>
            <a:prstGeom prst="rect">
              <a:avLst/>
            </a:prstGeom>
            <a:noFill/>
            <a:ln w="9525">
              <a:noFill/>
              <a:miter lim="800000"/>
              <a:headEnd/>
              <a:tailEnd/>
            </a:ln>
          </p:spPr>
        </p:pic>
        <p:sp>
          <p:nvSpPr>
            <p:cNvPr id="8" name="TextBox 7"/>
            <p:cNvSpPr txBox="1"/>
            <p:nvPr/>
          </p:nvSpPr>
          <p:spPr>
            <a:xfrm>
              <a:off x="4349836" y="4647724"/>
              <a:ext cx="450764" cy="305276"/>
            </a:xfrm>
            <a:prstGeom prst="rect">
              <a:avLst/>
            </a:prstGeom>
            <a:noFill/>
          </p:spPr>
          <p:txBody>
            <a:bodyPr wrap="none" rtlCol="0">
              <a:spAutoFit/>
            </a:bodyPr>
            <a:lstStyle/>
            <a:p>
              <a:r>
                <a:rPr lang="en-US" sz="1600" dirty="0" smtClean="0">
                  <a:latin typeface="+mn-lt"/>
                </a:rPr>
                <a:t>sky</a:t>
              </a:r>
              <a:endParaRPr lang="en-US" sz="1600" dirty="0">
                <a:latin typeface="+mn-lt"/>
              </a:endParaRPr>
            </a:p>
          </p:txBody>
        </p:sp>
        <p:sp>
          <p:nvSpPr>
            <p:cNvPr id="9" name="TextBox 8"/>
            <p:cNvSpPr txBox="1"/>
            <p:nvPr/>
          </p:nvSpPr>
          <p:spPr>
            <a:xfrm>
              <a:off x="4572000" y="5334000"/>
              <a:ext cx="528222" cy="305276"/>
            </a:xfrm>
            <a:prstGeom prst="rect">
              <a:avLst/>
            </a:prstGeom>
            <a:noFill/>
          </p:spPr>
          <p:txBody>
            <a:bodyPr wrap="none" rtlCol="0">
              <a:spAutoFit/>
            </a:bodyPr>
            <a:lstStyle/>
            <a:p>
              <a:r>
                <a:rPr lang="en-US" sz="1600" dirty="0" smtClean="0">
                  <a:latin typeface="+mn-lt"/>
                </a:rPr>
                <a:t>tree</a:t>
              </a:r>
              <a:endParaRPr lang="en-US" sz="1600" dirty="0">
                <a:latin typeface="+mn-lt"/>
              </a:endParaRPr>
            </a:p>
          </p:txBody>
        </p:sp>
        <p:sp>
          <p:nvSpPr>
            <p:cNvPr id="10" name="TextBox 9"/>
            <p:cNvSpPr txBox="1"/>
            <p:nvPr/>
          </p:nvSpPr>
          <p:spPr>
            <a:xfrm>
              <a:off x="5262978" y="5486400"/>
              <a:ext cx="439416" cy="305276"/>
            </a:xfrm>
            <a:prstGeom prst="rect">
              <a:avLst/>
            </a:prstGeom>
            <a:noFill/>
          </p:spPr>
          <p:txBody>
            <a:bodyPr wrap="none" rtlCol="0">
              <a:spAutoFit/>
            </a:bodyPr>
            <a:lstStyle/>
            <a:p>
              <a:r>
                <a:rPr lang="en-US" sz="1600" dirty="0" smtClean="0">
                  <a:latin typeface="+mn-lt"/>
                </a:rPr>
                <a:t>car</a:t>
              </a:r>
              <a:endParaRPr lang="en-US" sz="1600" dirty="0">
                <a:latin typeface="+mn-lt"/>
              </a:endParaRPr>
            </a:p>
          </p:txBody>
        </p:sp>
        <p:sp>
          <p:nvSpPr>
            <p:cNvPr id="11" name="TextBox 10"/>
            <p:cNvSpPr txBox="1"/>
            <p:nvPr/>
          </p:nvSpPr>
          <p:spPr>
            <a:xfrm>
              <a:off x="4267200" y="6095524"/>
              <a:ext cx="567656" cy="305276"/>
            </a:xfrm>
            <a:prstGeom prst="rect">
              <a:avLst/>
            </a:prstGeom>
            <a:noFill/>
          </p:spPr>
          <p:txBody>
            <a:bodyPr wrap="none" rtlCol="0">
              <a:spAutoFit/>
            </a:bodyPr>
            <a:lstStyle/>
            <a:p>
              <a:r>
                <a:rPr lang="en-US" sz="1600" dirty="0" smtClean="0">
                  <a:solidFill>
                    <a:schemeClr val="tx1"/>
                  </a:solidFill>
                  <a:latin typeface="+mn-lt"/>
                </a:rPr>
                <a:t>road</a:t>
              </a:r>
              <a:endParaRPr lang="en-US" sz="1600" dirty="0">
                <a:solidFill>
                  <a:schemeClr val="tx1"/>
                </a:solidFill>
                <a:latin typeface="+mn-lt"/>
              </a:endParaRPr>
            </a:p>
          </p:txBody>
        </p:sp>
        <p:sp>
          <p:nvSpPr>
            <p:cNvPr id="12" name="TextBox 11"/>
            <p:cNvSpPr txBox="1"/>
            <p:nvPr/>
          </p:nvSpPr>
          <p:spPr>
            <a:xfrm>
              <a:off x="7239000" y="4648200"/>
              <a:ext cx="450764" cy="305276"/>
            </a:xfrm>
            <a:prstGeom prst="rect">
              <a:avLst/>
            </a:prstGeom>
            <a:noFill/>
          </p:spPr>
          <p:txBody>
            <a:bodyPr wrap="none" rtlCol="0">
              <a:spAutoFit/>
            </a:bodyPr>
            <a:lstStyle/>
            <a:p>
              <a:r>
                <a:rPr lang="en-US" sz="1600" dirty="0" smtClean="0">
                  <a:latin typeface="+mn-lt"/>
                </a:rPr>
                <a:t>sky</a:t>
              </a:r>
              <a:endParaRPr lang="en-US" sz="1600" dirty="0">
                <a:latin typeface="+mn-lt"/>
              </a:endParaRPr>
            </a:p>
          </p:txBody>
        </p:sp>
        <p:sp>
          <p:nvSpPr>
            <p:cNvPr id="13" name="TextBox 12"/>
            <p:cNvSpPr txBox="1"/>
            <p:nvPr/>
          </p:nvSpPr>
          <p:spPr>
            <a:xfrm>
              <a:off x="6978861" y="6019324"/>
              <a:ext cx="1022139" cy="305276"/>
            </a:xfrm>
            <a:prstGeom prst="rect">
              <a:avLst/>
            </a:prstGeom>
            <a:noFill/>
          </p:spPr>
          <p:txBody>
            <a:bodyPr wrap="none" rtlCol="0">
              <a:spAutoFit/>
            </a:bodyPr>
            <a:lstStyle/>
            <a:p>
              <a:r>
                <a:rPr lang="en-US" sz="1600" dirty="0" smtClean="0">
                  <a:latin typeface="+mn-lt"/>
                </a:rPr>
                <a:t>horizontal</a:t>
              </a:r>
              <a:endParaRPr lang="en-US" sz="1600" dirty="0">
                <a:latin typeface="+mn-lt"/>
              </a:endParaRPr>
            </a:p>
          </p:txBody>
        </p:sp>
        <p:sp>
          <p:nvSpPr>
            <p:cNvPr id="14" name="TextBox 13"/>
            <p:cNvSpPr txBox="1"/>
            <p:nvPr/>
          </p:nvSpPr>
          <p:spPr>
            <a:xfrm>
              <a:off x="7696200" y="5409724"/>
              <a:ext cx="794898" cy="305276"/>
            </a:xfrm>
            <a:prstGeom prst="rect">
              <a:avLst/>
            </a:prstGeom>
            <a:noFill/>
          </p:spPr>
          <p:txBody>
            <a:bodyPr wrap="none" rtlCol="0">
              <a:spAutoFit/>
            </a:bodyPr>
            <a:lstStyle/>
            <a:p>
              <a:r>
                <a:rPr lang="en-US" sz="1600" dirty="0" smtClean="0">
                  <a:latin typeface="+mn-lt"/>
                </a:rPr>
                <a:t>vertical</a:t>
              </a:r>
              <a:endParaRPr lang="en-US" sz="1600" dirty="0">
                <a:latin typeface="+mn-lt"/>
              </a:endParaRPr>
            </a:p>
          </p:txBody>
        </p:sp>
        <p:sp>
          <p:nvSpPr>
            <p:cNvPr id="15" name="TextBox 14"/>
            <p:cNvSpPr txBox="1"/>
            <p:nvPr/>
          </p:nvSpPr>
          <p:spPr>
            <a:xfrm>
              <a:off x="766672" y="3886200"/>
              <a:ext cx="1692579" cy="357021"/>
            </a:xfrm>
            <a:prstGeom prst="rect">
              <a:avLst/>
            </a:prstGeom>
            <a:noFill/>
          </p:spPr>
          <p:txBody>
            <a:bodyPr wrap="none" rtlCol="0">
              <a:spAutoFit/>
            </a:bodyPr>
            <a:lstStyle/>
            <a:p>
              <a:r>
                <a:rPr lang="en-US" sz="2000" dirty="0" smtClean="0">
                  <a:solidFill>
                    <a:schemeClr val="tx1"/>
                  </a:solidFill>
                  <a:latin typeface="+mn-lt"/>
                </a:rPr>
                <a:t>Original image</a:t>
              </a:r>
              <a:endParaRPr lang="en-US" sz="2000" dirty="0">
                <a:solidFill>
                  <a:schemeClr val="tx1"/>
                </a:solidFill>
                <a:latin typeface="+mn-lt"/>
              </a:endParaRPr>
            </a:p>
          </p:txBody>
        </p:sp>
        <p:sp>
          <p:nvSpPr>
            <p:cNvPr id="16" name="TextBox 15"/>
            <p:cNvSpPr txBox="1"/>
            <p:nvPr/>
          </p:nvSpPr>
          <p:spPr>
            <a:xfrm>
              <a:off x="3599659" y="3886200"/>
              <a:ext cx="2024144" cy="357021"/>
            </a:xfrm>
            <a:prstGeom prst="rect">
              <a:avLst/>
            </a:prstGeom>
            <a:noFill/>
          </p:spPr>
          <p:txBody>
            <a:bodyPr wrap="none" rtlCol="0">
              <a:spAutoFit/>
            </a:bodyPr>
            <a:lstStyle/>
            <a:p>
              <a:r>
                <a:rPr lang="en-US" sz="2000" dirty="0" smtClean="0">
                  <a:solidFill>
                    <a:schemeClr val="tx1"/>
                  </a:solidFill>
                  <a:latin typeface="+mn-lt"/>
                </a:rPr>
                <a:t>Semantic labeling</a:t>
              </a:r>
              <a:endParaRPr lang="en-US" sz="2000" dirty="0">
                <a:solidFill>
                  <a:schemeClr val="tx1"/>
                </a:solidFill>
                <a:latin typeface="+mn-lt"/>
              </a:endParaRPr>
            </a:p>
          </p:txBody>
        </p:sp>
        <p:sp>
          <p:nvSpPr>
            <p:cNvPr id="17" name="TextBox 16"/>
            <p:cNvSpPr txBox="1"/>
            <p:nvPr/>
          </p:nvSpPr>
          <p:spPr>
            <a:xfrm>
              <a:off x="6400800" y="3886200"/>
              <a:ext cx="2163028" cy="357021"/>
            </a:xfrm>
            <a:prstGeom prst="rect">
              <a:avLst/>
            </a:prstGeom>
            <a:noFill/>
          </p:spPr>
          <p:txBody>
            <a:bodyPr wrap="none" rtlCol="0">
              <a:spAutoFit/>
            </a:bodyPr>
            <a:lstStyle/>
            <a:p>
              <a:r>
                <a:rPr lang="en-US" sz="2000" dirty="0" smtClean="0">
                  <a:solidFill>
                    <a:schemeClr val="tx1"/>
                  </a:solidFill>
                  <a:latin typeface="+mn-lt"/>
                </a:rPr>
                <a:t>Geometric labeling</a:t>
              </a:r>
              <a:endParaRPr lang="en-US" sz="2000" dirty="0">
                <a:solidFill>
                  <a:schemeClr val="tx1"/>
                </a:solidFill>
                <a:latin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Recall</a:t>
            </a:r>
            <a:r>
              <a:rPr lang="en-US" dirty="0" smtClean="0"/>
              <a:t>: </a:t>
            </a:r>
            <a:r>
              <a:rPr lang="en-US" dirty="0" smtClean="0"/>
              <a:t>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20" name="Group 19"/>
          <p:cNvGrpSpPr/>
          <p:nvPr/>
        </p:nvGrpSpPr>
        <p:grpSpPr>
          <a:xfrm>
            <a:off x="276225" y="2443163"/>
            <a:ext cx="8867775" cy="1595437"/>
            <a:chOff x="276225" y="1833563"/>
            <a:chExt cx="8867775" cy="1595437"/>
          </a:xfrm>
        </p:grpSpPr>
        <p:graphicFrame>
          <p:nvGraphicFramePr>
            <p:cNvPr id="27" name="Object 26"/>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615450"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ight Brace 27"/>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29" name="Right Brace 28"/>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2422221" y="2737453"/>
              <a:ext cx="2225979" cy="462947"/>
            </a:xfrm>
            <a:prstGeom prst="rect">
              <a:avLst/>
            </a:prstGeom>
            <a:noFill/>
          </p:spPr>
          <p:txBody>
            <a:bodyPr wrap="square" rtlCol="0">
              <a:spAutoFit/>
            </a:bodyPr>
            <a:lstStyle/>
            <a:p>
              <a:pPr algn="ctr"/>
              <a:r>
                <a:rPr lang="en-US" sz="1400" i="1" dirty="0" smtClean="0">
                  <a:solidFill>
                    <a:srgbClr val="0000FF"/>
                  </a:solidFill>
                  <a:latin typeface="+mn-lt"/>
                </a:rPr>
                <a:t>Likelihood score for </a:t>
              </a:r>
              <a:br>
                <a:rPr lang="en-US" sz="1400" i="1" dirty="0" smtClean="0">
                  <a:solidFill>
                    <a:srgbClr val="0000FF"/>
                  </a:solidFill>
                  <a:latin typeface="+mn-lt"/>
                </a:rPr>
              </a:br>
              <a:r>
                <a:rPr lang="en-US" sz="1400" i="1" dirty="0" smtClean="0">
                  <a:solidFill>
                    <a:srgbClr val="0000FF"/>
                  </a:solidFill>
                  <a:latin typeface="+mn-lt"/>
                </a:rPr>
                <a:t>region r</a:t>
              </a:r>
              <a:r>
                <a:rPr lang="en-US" sz="1400" i="1" baseline="-14000" dirty="0" smtClean="0">
                  <a:solidFill>
                    <a:srgbClr val="0000FF"/>
                  </a:solidFill>
                  <a:latin typeface="+mn-lt"/>
                </a:rPr>
                <a:t>i</a:t>
              </a:r>
              <a:r>
                <a:rPr lang="en-US" sz="1400" i="1" dirty="0" smtClean="0">
                  <a:solidFill>
                    <a:srgbClr val="0000FF"/>
                  </a:solidFill>
                  <a:latin typeface="+mn-lt"/>
                </a:rPr>
                <a:t> and label </a:t>
              </a:r>
              <a:r>
                <a:rPr lang="en-US" sz="1400" i="1" dirty="0" err="1" smtClean="0">
                  <a:solidFill>
                    <a:srgbClr val="0000FF"/>
                  </a:solidFill>
                  <a:latin typeface="+mn-lt"/>
                </a:rPr>
                <a:t>c</a:t>
              </a:r>
              <a:r>
                <a:rPr lang="en-US" sz="1400" i="1" baseline="-14000" dirty="0" err="1" smtClean="0">
                  <a:solidFill>
                    <a:srgbClr val="0000FF"/>
                  </a:solidFill>
                  <a:latin typeface="+mn-lt"/>
                </a:rPr>
                <a:t>i</a:t>
              </a:r>
              <a:r>
                <a:rPr lang="en-US" sz="1400" i="1" dirty="0" smtClean="0">
                  <a:solidFill>
                    <a:srgbClr val="0000FF"/>
                  </a:solidFill>
                  <a:latin typeface="+mn-lt"/>
                </a:rPr>
                <a:t> </a:t>
              </a:r>
              <a:endParaRPr lang="en-US" sz="1400" i="1" dirty="0">
                <a:solidFill>
                  <a:srgbClr val="0000FF"/>
                </a:solidFill>
                <a:latin typeface="+mn-lt"/>
              </a:endParaRPr>
            </a:p>
          </p:txBody>
        </p:sp>
        <p:sp>
          <p:nvSpPr>
            <p:cNvPr id="31" name="TextBox 30"/>
            <p:cNvSpPr txBox="1"/>
            <p:nvPr/>
          </p:nvSpPr>
          <p:spPr>
            <a:xfrm>
              <a:off x="7543800" y="2737453"/>
              <a:ext cx="1600200" cy="462947"/>
            </a:xfrm>
            <a:prstGeom prst="rect">
              <a:avLst/>
            </a:prstGeom>
            <a:noFill/>
          </p:spPr>
          <p:txBody>
            <a:bodyPr wrap="square" rtlCol="0">
              <a:spAutoFit/>
            </a:bodyPr>
            <a:lstStyle/>
            <a:p>
              <a:pPr algn="ctr"/>
              <a:r>
                <a:rPr lang="en-US" sz="1400" i="1" dirty="0" smtClean="0">
                  <a:solidFill>
                    <a:srgbClr val="0000FF"/>
                  </a:solidFill>
                  <a:latin typeface="+mn-lt"/>
                </a:rPr>
                <a:t>Co-occurrence penalty</a:t>
              </a:r>
              <a:endParaRPr lang="en-US" sz="1400" i="1" dirty="0">
                <a:solidFill>
                  <a:srgbClr val="0000FF"/>
                </a:solidFill>
                <a:latin typeface="+mn-lt"/>
              </a:endParaRPr>
            </a:p>
          </p:txBody>
        </p:sp>
        <p:sp>
          <p:nvSpPr>
            <p:cNvPr id="32" name="TextBox 31"/>
            <p:cNvSpPr txBox="1"/>
            <p:nvPr/>
          </p:nvSpPr>
          <p:spPr>
            <a:xfrm>
              <a:off x="381000" y="2780746"/>
              <a:ext cx="930579" cy="648254"/>
            </a:xfrm>
            <a:prstGeom prst="rect">
              <a:avLst/>
            </a:prstGeom>
            <a:noFill/>
          </p:spPr>
          <p:txBody>
            <a:bodyPr wrap="square" rtlCol="0">
              <a:spAutoFit/>
            </a:bodyPr>
            <a:lstStyle/>
            <a:p>
              <a:pPr algn="ctr"/>
              <a:r>
                <a:rPr lang="en-US" sz="1400" i="1" dirty="0" smtClean="0">
                  <a:solidFill>
                    <a:srgbClr val="0000FF"/>
                  </a:solidFill>
                  <a:latin typeface="+mn-lt"/>
                </a:rPr>
                <a:t>Vector of region labels</a:t>
              </a:r>
              <a:endParaRPr lang="en-US" sz="1400" i="1" dirty="0">
                <a:solidFill>
                  <a:srgbClr val="0000FF"/>
                </a:solidFill>
                <a:latin typeface="+mn-lt"/>
              </a:endParaRPr>
            </a:p>
          </p:txBody>
        </p:sp>
        <p:cxnSp>
          <p:nvCxnSpPr>
            <p:cNvPr id="39" name="Straight Arrow Connector 38"/>
            <p:cNvCxnSpPr>
              <a:stCxn id="32"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415390" y="2770360"/>
              <a:ext cx="753796" cy="278731"/>
            </a:xfrm>
            <a:prstGeom prst="rect">
              <a:avLst/>
            </a:prstGeom>
          </p:spPr>
          <p:txBody>
            <a:bodyPr wrap="none">
              <a:spAutoFit/>
            </a:bodyPr>
            <a:lstStyle/>
            <a:p>
              <a:r>
                <a:rPr lang="en-US" sz="1400" i="1" dirty="0" smtClean="0">
                  <a:solidFill>
                    <a:srgbClr val="0000FF"/>
                  </a:solidFill>
                  <a:latin typeface="+mn-lt"/>
                </a:rPr>
                <a:t>Regions</a:t>
              </a:r>
              <a:endParaRPr lang="en-US" sz="1400" dirty="0">
                <a:latin typeface="+mn-lt"/>
              </a:endParaRPr>
            </a:p>
          </p:txBody>
        </p:sp>
        <p:sp>
          <p:nvSpPr>
            <p:cNvPr id="52" name="Rectangle 51"/>
            <p:cNvSpPr/>
            <p:nvPr/>
          </p:nvSpPr>
          <p:spPr>
            <a:xfrm>
              <a:off x="4923219" y="2743200"/>
              <a:ext cx="1401381" cy="462947"/>
            </a:xfrm>
            <a:prstGeom prst="rect">
              <a:avLst/>
            </a:prstGeom>
          </p:spPr>
          <p:txBody>
            <a:bodyPr wrap="square">
              <a:spAutoFit/>
            </a:bodyPr>
            <a:lstStyle/>
            <a:p>
              <a:pPr algn="ctr"/>
              <a:r>
                <a:rPr lang="en-US" sz="1400" i="1" dirty="0" smtClean="0">
                  <a:solidFill>
                    <a:srgbClr val="0000FF"/>
                  </a:solidFill>
                  <a:latin typeface="+mn-lt"/>
                </a:rPr>
                <a:t>Neighboring regions</a:t>
              </a:r>
              <a:endParaRPr lang="en-US" sz="1400" dirty="0">
                <a:latin typeface="+mn-lt"/>
              </a:endParaRPr>
            </a:p>
          </p:txBody>
        </p:sp>
        <p:sp>
          <p:nvSpPr>
            <p:cNvPr id="54" name="Right Brace 53"/>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6096000" y="2737453"/>
              <a:ext cx="1295400" cy="462947"/>
            </a:xfrm>
            <a:prstGeom prst="rect">
              <a:avLst/>
            </a:prstGeom>
            <a:noFill/>
          </p:spPr>
          <p:txBody>
            <a:bodyPr wrap="square" rtlCol="0">
              <a:spAutoFit/>
            </a:bodyPr>
            <a:lstStyle/>
            <a:p>
              <a:pPr algn="ctr"/>
              <a:r>
                <a:rPr lang="en-US" sz="1400" i="1" dirty="0" smtClean="0">
                  <a:solidFill>
                    <a:srgbClr val="0000FF"/>
                  </a:solidFill>
                  <a:latin typeface="+mn-lt"/>
                </a:rPr>
                <a:t>Smoothing penalty</a:t>
              </a:r>
              <a:endParaRPr lang="en-US" sz="1400" i="1" dirty="0">
                <a:solidFill>
                  <a:srgbClr val="0000FF"/>
                </a:solidFill>
                <a:latin typeface="+mn-lt"/>
              </a:endParaRPr>
            </a:p>
          </p:txBody>
        </p:sp>
      </p:grpSp>
      <p:grpSp>
        <p:nvGrpSpPr>
          <p:cNvPr id="21" name="Group 20"/>
          <p:cNvGrpSpPr/>
          <p:nvPr/>
        </p:nvGrpSpPr>
        <p:grpSpPr>
          <a:xfrm>
            <a:off x="1447800" y="4065780"/>
            <a:ext cx="2667000" cy="2658869"/>
            <a:chOff x="1266039" y="3352800"/>
            <a:chExt cx="3382161" cy="3371850"/>
          </a:xfrm>
        </p:grpSpPr>
        <p:pic>
          <p:nvPicPr>
            <p:cNvPr id="63497" name="Picture 9"/>
            <p:cNvPicPr>
              <a:picLocks noChangeAspect="1" noChangeArrowheads="1"/>
            </p:cNvPicPr>
            <p:nvPr/>
          </p:nvPicPr>
          <p:blipFill>
            <a:blip r:embed="rId6" cstate="print"/>
            <a:srcRect/>
            <a:stretch>
              <a:fillRect/>
            </a:stretch>
          </p:blipFill>
          <p:spPr bwMode="auto">
            <a:xfrm>
              <a:off x="1266039" y="3352800"/>
              <a:ext cx="3382161" cy="3371850"/>
            </a:xfrm>
            <a:prstGeom prst="rect">
              <a:avLst/>
            </a:prstGeom>
            <a:noFill/>
            <a:ln w="9525">
              <a:noFill/>
              <a:miter lim="800000"/>
              <a:headEnd/>
              <a:tailEnd/>
            </a:ln>
          </p:spPr>
        </p:pic>
        <p:sp>
          <p:nvSpPr>
            <p:cNvPr id="64" name="TextBox 63"/>
            <p:cNvSpPr txBox="1"/>
            <p:nvPr/>
          </p:nvSpPr>
          <p:spPr>
            <a:xfrm>
              <a:off x="3142600" y="6019800"/>
              <a:ext cx="362600" cy="409984"/>
            </a:xfrm>
            <a:prstGeom prst="rect">
              <a:avLst/>
            </a:prstGeom>
            <a:noFill/>
          </p:spPr>
          <p:txBody>
            <a:bodyPr wrap="none" rtlCol="0">
              <a:spAutoFit/>
            </a:bodyPr>
            <a:lstStyle/>
            <a:p>
              <a:r>
                <a:rPr lang="en-US" i="1" dirty="0" smtClean="0">
                  <a:solidFill>
                    <a:schemeClr val="tx1"/>
                  </a:solidFill>
                </a:rPr>
                <a:t>r</a:t>
              </a:r>
              <a:r>
                <a:rPr lang="en-US" i="1" baseline="-25000" dirty="0" smtClean="0">
                  <a:solidFill>
                    <a:schemeClr val="tx1"/>
                  </a:solidFill>
                </a:rPr>
                <a:t>i</a:t>
              </a:r>
              <a:endParaRPr lang="en-US" i="1" baseline="-25000" dirty="0">
                <a:solidFill>
                  <a:schemeClr val="tx1"/>
                </a:solidFill>
              </a:endParaRPr>
            </a:p>
          </p:txBody>
        </p:sp>
        <p:sp>
          <p:nvSpPr>
            <p:cNvPr id="65" name="TextBox 64"/>
            <p:cNvSpPr txBox="1"/>
            <p:nvPr/>
          </p:nvSpPr>
          <p:spPr>
            <a:xfrm>
              <a:off x="4285600" y="6172200"/>
              <a:ext cx="362600" cy="409984"/>
            </a:xfrm>
            <a:prstGeom prst="rect">
              <a:avLst/>
            </a:prstGeom>
            <a:noFill/>
          </p:spPr>
          <p:txBody>
            <a:bodyPr wrap="none" rtlCol="0">
              <a:spAutoFit/>
            </a:bodyPr>
            <a:lstStyle/>
            <a:p>
              <a:r>
                <a:rPr lang="en-US" i="1" dirty="0" err="1" smtClean="0">
                  <a:solidFill>
                    <a:schemeClr val="tx1"/>
                  </a:solidFill>
                </a:rPr>
                <a:t>r</a:t>
              </a:r>
              <a:r>
                <a:rPr lang="en-US" i="1" baseline="-25000" dirty="0" err="1" smtClean="0">
                  <a:solidFill>
                    <a:schemeClr val="tx1"/>
                  </a:solidFill>
                </a:rPr>
                <a:t>j</a:t>
              </a:r>
              <a:endParaRPr lang="en-US" i="1" baseline="-25000" dirty="0">
                <a:solidFill>
                  <a:schemeClr val="tx1"/>
                </a:solidFill>
              </a:endParaRPr>
            </a:p>
          </p:txBody>
        </p:sp>
        <p:sp>
          <p:nvSpPr>
            <p:cNvPr id="67" name="Freeform 66"/>
            <p:cNvSpPr/>
            <p:nvPr/>
          </p:nvSpPr>
          <p:spPr>
            <a:xfrm>
              <a:off x="3454831" y="6142495"/>
              <a:ext cx="888569" cy="182105"/>
            </a:xfrm>
            <a:custGeom>
              <a:avLst/>
              <a:gdLst>
                <a:gd name="connsiteX0" fmla="*/ 0 w 712922"/>
                <a:gd name="connsiteY0" fmla="*/ 41329 h 196312"/>
                <a:gd name="connsiteX1" fmla="*/ 371960 w 712922"/>
                <a:gd name="connsiteY1" fmla="*/ 25830 h 196312"/>
                <a:gd name="connsiteX2" fmla="*/ 712922 w 712922"/>
                <a:gd name="connsiteY2" fmla="*/ 196312 h 196312"/>
              </a:gdLst>
              <a:ahLst/>
              <a:cxnLst>
                <a:cxn ang="0">
                  <a:pos x="connsiteX0" y="connsiteY0"/>
                </a:cxn>
                <a:cxn ang="0">
                  <a:pos x="connsiteX1" y="connsiteY1"/>
                </a:cxn>
                <a:cxn ang="0">
                  <a:pos x="connsiteX2" y="connsiteY2"/>
                </a:cxn>
              </a:cxnLst>
              <a:rect l="l" t="t" r="r" b="b"/>
              <a:pathLst>
                <a:path w="712922" h="196312">
                  <a:moveTo>
                    <a:pt x="0" y="41329"/>
                  </a:moveTo>
                  <a:cubicBezTo>
                    <a:pt x="126570" y="20664"/>
                    <a:pt x="253140" y="0"/>
                    <a:pt x="371960" y="25830"/>
                  </a:cubicBezTo>
                  <a:cubicBezTo>
                    <a:pt x="490780" y="51660"/>
                    <a:pt x="601851" y="123986"/>
                    <a:pt x="712922" y="196312"/>
                  </a:cubicBezTo>
                </a:path>
              </a:pathLst>
            </a:custGeom>
            <a:ln w="31750">
              <a:solidFill>
                <a:srgbClr val="22B433"/>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p:cNvSpPr/>
          <p:nvPr/>
        </p:nvSpPr>
        <p:spPr>
          <a:xfrm>
            <a:off x="4267200" y="4800600"/>
            <a:ext cx="4267200" cy="1045286"/>
          </a:xfrm>
          <a:prstGeom prst="rect">
            <a:avLst/>
          </a:prstGeom>
        </p:spPr>
        <p:txBody>
          <a:bodyPr wrap="square">
            <a:spAutoFit/>
          </a:bodyPr>
          <a:lstStyle/>
          <a:p>
            <a:r>
              <a:rPr lang="en-US" dirty="0" smtClean="0">
                <a:solidFill>
                  <a:schemeClr val="tx1"/>
                </a:solidFill>
                <a:latin typeface="+mn-lt"/>
              </a:rPr>
              <a:t>Efficient approximate minimization using </a:t>
            </a:r>
            <a:r>
              <a:rPr lang="en-US" dirty="0" smtClean="0">
                <a:solidFill>
                  <a:schemeClr val="tx1"/>
                </a:solidFill>
                <a:latin typeface="+mn-lt"/>
                <a:sym typeface="Symbol"/>
              </a:rPr>
              <a:t>-</a:t>
            </a:r>
            <a:r>
              <a:rPr lang="en-US" dirty="0" smtClean="0">
                <a:solidFill>
                  <a:schemeClr val="tx1"/>
                </a:solidFill>
                <a:latin typeface="+mn-lt"/>
              </a:rPr>
              <a:t>expansion (</a:t>
            </a:r>
            <a:r>
              <a:rPr lang="en-US" dirty="0" err="1" smtClean="0">
                <a:solidFill>
                  <a:schemeClr val="tx1"/>
                </a:solidFill>
                <a:latin typeface="+mn-lt"/>
              </a:rPr>
              <a:t>Boykov</a:t>
            </a:r>
            <a:r>
              <a:rPr lang="en-US" dirty="0" smtClean="0">
                <a:solidFill>
                  <a:schemeClr val="tx1"/>
                </a:solidFill>
                <a:latin typeface="+mn-lt"/>
              </a:rPr>
              <a:t> et al., 2002)</a:t>
            </a:r>
            <a:endParaRPr lang="en-US" dirty="0">
              <a:solidFill>
                <a:schemeClr val="tx1"/>
              </a:solidFill>
              <a:latin typeface="+mn-lt"/>
            </a:endParaRPr>
          </a:p>
        </p:txBody>
      </p:sp>
    </p:spTree>
    <p:extLst>
      <p:ext uri="{BB962C8B-B14F-4D97-AF65-F5344CB8AC3E}">
        <p14:creationId xmlns:p14="http://schemas.microsoft.com/office/powerpoint/2010/main" val="409109807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Joint geometric/semantic labeling</a:t>
            </a:r>
            <a:endParaRPr lang="en-US" dirty="0"/>
          </a:p>
        </p:txBody>
      </p:sp>
      <p:sp>
        <p:nvSpPr>
          <p:cNvPr id="3" name="Content Placeholder 2"/>
          <p:cNvSpPr>
            <a:spLocks noGrp="1"/>
          </p:cNvSpPr>
          <p:nvPr>
            <p:ph idx="1"/>
          </p:nvPr>
        </p:nvSpPr>
        <p:spPr/>
        <p:txBody>
          <a:bodyPr>
            <a:normAutofit/>
          </a:bodyPr>
          <a:lstStyle/>
          <a:p>
            <a:r>
              <a:rPr lang="en-US" sz="2400" dirty="0" smtClean="0"/>
              <a:t>Objective function for joint labeling:</a:t>
            </a:r>
            <a:endParaRPr lang="en-US" sz="2400" dirty="0"/>
          </a:p>
        </p:txBody>
      </p:sp>
      <p:graphicFrame>
        <p:nvGraphicFramePr>
          <p:cNvPr id="48134" name="Object 6"/>
          <p:cNvGraphicFramePr>
            <a:graphicFrameLocks noChangeAspect="1"/>
          </p:cNvGraphicFramePr>
          <p:nvPr/>
        </p:nvGraphicFramePr>
        <p:xfrm>
          <a:off x="304800" y="2286000"/>
          <a:ext cx="8510588" cy="1014413"/>
        </p:xfrm>
        <a:graphic>
          <a:graphicData uri="http://schemas.openxmlformats.org/presentationml/2006/ole">
            <mc:AlternateContent xmlns:mc="http://schemas.openxmlformats.org/markup-compatibility/2006">
              <mc:Choice xmlns:v="urn:schemas-microsoft-com:vml" Requires="v">
                <p:oleObj spid="_x0000_s607312" name="Equation" r:id="rId4" imgW="3200400" imgH="368280" progId="Equation.3">
                  <p:embed/>
                </p:oleObj>
              </mc:Choice>
              <mc:Fallback>
                <p:oleObj name="Equation" r:id="rId4" imgW="3200400" imgH="36828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8510588" cy="1014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ight Brace 17"/>
          <p:cNvSpPr/>
          <p:nvPr/>
        </p:nvSpPr>
        <p:spPr>
          <a:xfrm rot="5400000">
            <a:off x="2743200" y="2679700"/>
            <a:ext cx="228600" cy="6858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21" name="TextBox 20"/>
          <p:cNvSpPr txBox="1"/>
          <p:nvPr/>
        </p:nvSpPr>
        <p:spPr>
          <a:xfrm>
            <a:off x="6918021" y="3282462"/>
            <a:ext cx="2530779" cy="464038"/>
          </a:xfrm>
          <a:prstGeom prst="rect">
            <a:avLst/>
          </a:prstGeom>
          <a:noFill/>
        </p:spPr>
        <p:txBody>
          <a:bodyPr wrap="square" rtlCol="0">
            <a:spAutoFit/>
          </a:bodyPr>
          <a:lstStyle/>
          <a:p>
            <a:pPr algn="ctr"/>
            <a:r>
              <a:rPr lang="en-US" sz="1400" i="1" dirty="0" smtClean="0">
                <a:solidFill>
                  <a:srgbClr val="0000FF"/>
                </a:solidFill>
                <a:latin typeface="+mn-lt"/>
              </a:rPr>
              <a:t>Geometric/semantic </a:t>
            </a:r>
            <a:br>
              <a:rPr lang="en-US" sz="1400" i="1" dirty="0" smtClean="0">
                <a:solidFill>
                  <a:srgbClr val="0000FF"/>
                </a:solidFill>
                <a:latin typeface="+mn-lt"/>
              </a:rPr>
            </a:br>
            <a:r>
              <a:rPr lang="en-US" sz="1400" i="1" dirty="0" smtClean="0">
                <a:solidFill>
                  <a:srgbClr val="0000FF"/>
                </a:solidFill>
                <a:latin typeface="+mn-lt"/>
              </a:rPr>
              <a:t>consistency penalty</a:t>
            </a:r>
            <a:endParaRPr lang="en-US" sz="1400" i="1" dirty="0">
              <a:solidFill>
                <a:srgbClr val="0000FF"/>
              </a:solidFill>
              <a:latin typeface="+mn-lt"/>
            </a:endParaRPr>
          </a:p>
        </p:txBody>
      </p:sp>
      <p:sp>
        <p:nvSpPr>
          <p:cNvPr id="22" name="TextBox 21"/>
          <p:cNvSpPr txBox="1"/>
          <p:nvPr/>
        </p:nvSpPr>
        <p:spPr>
          <a:xfrm>
            <a:off x="152400" y="3174446"/>
            <a:ext cx="930579" cy="464038"/>
          </a:xfrm>
          <a:prstGeom prst="rect">
            <a:avLst/>
          </a:prstGeom>
          <a:noFill/>
        </p:spPr>
        <p:txBody>
          <a:bodyPr wrap="square" rtlCol="0">
            <a:spAutoFit/>
          </a:bodyPr>
          <a:lstStyle/>
          <a:p>
            <a:pPr algn="ctr"/>
            <a:r>
              <a:rPr lang="en-US" sz="1400" i="1" dirty="0" smtClean="0">
                <a:solidFill>
                  <a:srgbClr val="0000FF"/>
                </a:solidFill>
                <a:latin typeface="+mn-lt"/>
              </a:rPr>
              <a:t>Semantic labels</a:t>
            </a:r>
            <a:endParaRPr lang="en-US" sz="1400" i="1" dirty="0">
              <a:solidFill>
                <a:srgbClr val="0000FF"/>
              </a:solidFill>
              <a:latin typeface="+mn-lt"/>
            </a:endParaRPr>
          </a:p>
        </p:txBody>
      </p:sp>
      <p:cxnSp>
        <p:nvCxnSpPr>
          <p:cNvPr id="23" name="Straight Arrow Connector 22"/>
          <p:cNvCxnSpPr>
            <a:stCxn id="22" idx="0"/>
          </p:cNvCxnSpPr>
          <p:nvPr/>
        </p:nvCxnSpPr>
        <p:spPr>
          <a:xfrm rot="5400000" flipH="1" flipV="1">
            <a:off x="556773" y="2893017"/>
            <a:ext cx="342346" cy="220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66800" y="3170428"/>
            <a:ext cx="1066800" cy="464038"/>
          </a:xfrm>
          <a:prstGeom prst="rect">
            <a:avLst/>
          </a:prstGeom>
          <a:noFill/>
        </p:spPr>
        <p:txBody>
          <a:bodyPr wrap="square" rtlCol="0">
            <a:spAutoFit/>
          </a:bodyPr>
          <a:lstStyle/>
          <a:p>
            <a:pPr algn="ctr"/>
            <a:r>
              <a:rPr lang="en-US" sz="1400" i="1" dirty="0" smtClean="0">
                <a:solidFill>
                  <a:srgbClr val="0000FF"/>
                </a:solidFill>
                <a:latin typeface="+mn-lt"/>
              </a:rPr>
              <a:t>Geometric labels</a:t>
            </a:r>
            <a:endParaRPr lang="en-US" sz="1400" i="1" dirty="0">
              <a:solidFill>
                <a:srgbClr val="0000FF"/>
              </a:solidFill>
              <a:latin typeface="+mn-lt"/>
            </a:endParaRPr>
          </a:p>
        </p:txBody>
      </p:sp>
      <p:cxnSp>
        <p:nvCxnSpPr>
          <p:cNvPr id="26" name="Straight Arrow Connector 25"/>
          <p:cNvCxnSpPr/>
          <p:nvPr/>
        </p:nvCxnSpPr>
        <p:spPr>
          <a:xfrm rot="16200000" flipV="1">
            <a:off x="1204473" y="2931121"/>
            <a:ext cx="342347" cy="1443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362200" y="3206262"/>
            <a:ext cx="1066800" cy="649345"/>
          </a:xfrm>
          <a:prstGeom prst="rect">
            <a:avLst/>
          </a:prstGeom>
          <a:noFill/>
        </p:spPr>
        <p:txBody>
          <a:bodyPr wrap="square" rtlCol="0">
            <a:spAutoFit/>
          </a:bodyPr>
          <a:lstStyle/>
          <a:p>
            <a:pPr algn="ctr"/>
            <a:r>
              <a:rPr lang="en-US" sz="1400" i="1" dirty="0" smtClean="0">
                <a:solidFill>
                  <a:srgbClr val="0000FF"/>
                </a:solidFill>
                <a:latin typeface="+mn-lt"/>
              </a:rPr>
              <a:t>Cost of semantic labeling</a:t>
            </a:r>
            <a:endParaRPr lang="en-US" sz="1400" i="1" dirty="0">
              <a:solidFill>
                <a:srgbClr val="0000FF"/>
              </a:solidFill>
              <a:latin typeface="+mn-lt"/>
            </a:endParaRPr>
          </a:p>
        </p:txBody>
      </p:sp>
      <p:sp>
        <p:nvSpPr>
          <p:cNvPr id="30" name="TextBox 29"/>
          <p:cNvSpPr txBox="1"/>
          <p:nvPr/>
        </p:nvSpPr>
        <p:spPr>
          <a:xfrm>
            <a:off x="4114800" y="3174446"/>
            <a:ext cx="1066800" cy="648254"/>
          </a:xfrm>
          <a:prstGeom prst="rect">
            <a:avLst/>
          </a:prstGeom>
          <a:noFill/>
        </p:spPr>
        <p:txBody>
          <a:bodyPr wrap="square" rtlCol="0">
            <a:spAutoFit/>
          </a:bodyPr>
          <a:lstStyle/>
          <a:p>
            <a:pPr algn="ctr"/>
            <a:r>
              <a:rPr lang="en-US" sz="1400" i="1" dirty="0" smtClean="0">
                <a:solidFill>
                  <a:srgbClr val="0000FF"/>
                </a:solidFill>
                <a:latin typeface="+mn-lt"/>
              </a:rPr>
              <a:t>Cost of geometric labeling</a:t>
            </a:r>
            <a:endParaRPr lang="en-US" sz="1400" i="1" dirty="0">
              <a:solidFill>
                <a:srgbClr val="0000FF"/>
              </a:solidFill>
              <a:latin typeface="+mn-lt"/>
            </a:endParaRPr>
          </a:p>
        </p:txBody>
      </p:sp>
      <p:sp>
        <p:nvSpPr>
          <p:cNvPr id="31" name="Right Brace 30"/>
          <p:cNvSpPr/>
          <p:nvPr/>
        </p:nvSpPr>
        <p:spPr>
          <a:xfrm rot="5400000">
            <a:off x="4495800" y="2679700"/>
            <a:ext cx="228600" cy="6858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32" name="Right Brace 31"/>
          <p:cNvSpPr/>
          <p:nvPr/>
        </p:nvSpPr>
        <p:spPr>
          <a:xfrm rot="5400000">
            <a:off x="8001000" y="2298700"/>
            <a:ext cx="228600" cy="14478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grpSp>
        <p:nvGrpSpPr>
          <p:cNvPr id="4" name="Group 45"/>
          <p:cNvGrpSpPr/>
          <p:nvPr/>
        </p:nvGrpSpPr>
        <p:grpSpPr>
          <a:xfrm>
            <a:off x="609600" y="4063068"/>
            <a:ext cx="8001000" cy="2642532"/>
            <a:chOff x="381000" y="3886200"/>
            <a:chExt cx="8305800" cy="2743200"/>
          </a:xfrm>
        </p:grpSpPr>
        <p:pic>
          <p:nvPicPr>
            <p:cNvPr id="47" name="Picture 3"/>
            <p:cNvPicPr>
              <a:picLocks noChangeAspect="1" noChangeArrowheads="1"/>
            </p:cNvPicPr>
            <p:nvPr/>
          </p:nvPicPr>
          <p:blipFill>
            <a:blip r:embed="rId6" cstate="print"/>
            <a:srcRect/>
            <a:stretch>
              <a:fillRect/>
            </a:stretch>
          </p:blipFill>
          <p:spPr bwMode="auto">
            <a:xfrm>
              <a:off x="381000" y="4191000"/>
              <a:ext cx="2438400" cy="2438400"/>
            </a:xfrm>
            <a:prstGeom prst="rect">
              <a:avLst/>
            </a:prstGeom>
            <a:noFill/>
            <a:ln w="9525">
              <a:noFill/>
              <a:miter lim="800000"/>
              <a:headEnd/>
              <a:tailEnd/>
            </a:ln>
          </p:spPr>
        </p:pic>
        <p:pic>
          <p:nvPicPr>
            <p:cNvPr id="48" name="Picture 4"/>
            <p:cNvPicPr>
              <a:picLocks noChangeAspect="1" noChangeArrowheads="1"/>
            </p:cNvPicPr>
            <p:nvPr/>
          </p:nvPicPr>
          <p:blipFill>
            <a:blip r:embed="rId7" cstate="print"/>
            <a:srcRect/>
            <a:stretch>
              <a:fillRect/>
            </a:stretch>
          </p:blipFill>
          <p:spPr bwMode="auto">
            <a:xfrm>
              <a:off x="3352800" y="4191000"/>
              <a:ext cx="2438400" cy="2438400"/>
            </a:xfrm>
            <a:prstGeom prst="rect">
              <a:avLst/>
            </a:prstGeom>
            <a:noFill/>
            <a:ln w="9525">
              <a:noFill/>
              <a:miter lim="800000"/>
              <a:headEnd/>
              <a:tailEnd/>
            </a:ln>
          </p:spPr>
        </p:pic>
        <p:pic>
          <p:nvPicPr>
            <p:cNvPr id="49" name="Picture 5"/>
            <p:cNvPicPr>
              <a:picLocks noChangeAspect="1" noChangeArrowheads="1"/>
            </p:cNvPicPr>
            <p:nvPr/>
          </p:nvPicPr>
          <p:blipFill>
            <a:blip r:embed="rId8" cstate="print"/>
            <a:srcRect/>
            <a:stretch>
              <a:fillRect/>
            </a:stretch>
          </p:blipFill>
          <p:spPr bwMode="auto">
            <a:xfrm>
              <a:off x="6248400" y="4191000"/>
              <a:ext cx="2438400" cy="2438400"/>
            </a:xfrm>
            <a:prstGeom prst="rect">
              <a:avLst/>
            </a:prstGeom>
            <a:noFill/>
            <a:ln w="9525">
              <a:noFill/>
              <a:miter lim="800000"/>
              <a:headEnd/>
              <a:tailEnd/>
            </a:ln>
          </p:spPr>
        </p:pic>
        <p:sp>
          <p:nvSpPr>
            <p:cNvPr id="50" name="TextBox 49"/>
            <p:cNvSpPr txBox="1"/>
            <p:nvPr/>
          </p:nvSpPr>
          <p:spPr>
            <a:xfrm>
              <a:off x="4349836" y="4647724"/>
              <a:ext cx="450764" cy="305276"/>
            </a:xfrm>
            <a:prstGeom prst="rect">
              <a:avLst/>
            </a:prstGeom>
            <a:noFill/>
          </p:spPr>
          <p:txBody>
            <a:bodyPr wrap="none" rtlCol="0">
              <a:spAutoFit/>
            </a:bodyPr>
            <a:lstStyle/>
            <a:p>
              <a:r>
                <a:rPr lang="en-US" sz="1600" dirty="0" smtClean="0">
                  <a:latin typeface="+mn-lt"/>
                </a:rPr>
                <a:t>sky</a:t>
              </a:r>
              <a:endParaRPr lang="en-US" sz="1600" dirty="0">
                <a:latin typeface="+mn-lt"/>
              </a:endParaRPr>
            </a:p>
          </p:txBody>
        </p:sp>
        <p:sp>
          <p:nvSpPr>
            <p:cNvPr id="51" name="TextBox 50"/>
            <p:cNvSpPr txBox="1"/>
            <p:nvPr/>
          </p:nvSpPr>
          <p:spPr>
            <a:xfrm>
              <a:off x="4572000" y="5334000"/>
              <a:ext cx="528222" cy="305276"/>
            </a:xfrm>
            <a:prstGeom prst="rect">
              <a:avLst/>
            </a:prstGeom>
            <a:noFill/>
          </p:spPr>
          <p:txBody>
            <a:bodyPr wrap="none" rtlCol="0">
              <a:spAutoFit/>
            </a:bodyPr>
            <a:lstStyle/>
            <a:p>
              <a:r>
                <a:rPr lang="en-US" sz="1600" dirty="0" smtClean="0">
                  <a:latin typeface="+mn-lt"/>
                </a:rPr>
                <a:t>tree</a:t>
              </a:r>
              <a:endParaRPr lang="en-US" sz="1600" dirty="0">
                <a:latin typeface="+mn-lt"/>
              </a:endParaRPr>
            </a:p>
          </p:txBody>
        </p:sp>
        <p:sp>
          <p:nvSpPr>
            <p:cNvPr id="52" name="TextBox 51"/>
            <p:cNvSpPr txBox="1"/>
            <p:nvPr/>
          </p:nvSpPr>
          <p:spPr>
            <a:xfrm>
              <a:off x="5262978" y="5486400"/>
              <a:ext cx="439416" cy="305276"/>
            </a:xfrm>
            <a:prstGeom prst="rect">
              <a:avLst/>
            </a:prstGeom>
            <a:noFill/>
          </p:spPr>
          <p:txBody>
            <a:bodyPr wrap="none" rtlCol="0">
              <a:spAutoFit/>
            </a:bodyPr>
            <a:lstStyle/>
            <a:p>
              <a:r>
                <a:rPr lang="en-US" sz="1600" dirty="0" smtClean="0">
                  <a:latin typeface="+mn-lt"/>
                </a:rPr>
                <a:t>car</a:t>
              </a:r>
              <a:endParaRPr lang="en-US" sz="1600" dirty="0">
                <a:latin typeface="+mn-lt"/>
              </a:endParaRPr>
            </a:p>
          </p:txBody>
        </p:sp>
        <p:sp>
          <p:nvSpPr>
            <p:cNvPr id="53" name="TextBox 52"/>
            <p:cNvSpPr txBox="1"/>
            <p:nvPr/>
          </p:nvSpPr>
          <p:spPr>
            <a:xfrm>
              <a:off x="4267200" y="6095524"/>
              <a:ext cx="567656" cy="305276"/>
            </a:xfrm>
            <a:prstGeom prst="rect">
              <a:avLst/>
            </a:prstGeom>
            <a:noFill/>
          </p:spPr>
          <p:txBody>
            <a:bodyPr wrap="none" rtlCol="0">
              <a:spAutoFit/>
            </a:bodyPr>
            <a:lstStyle/>
            <a:p>
              <a:r>
                <a:rPr lang="en-US" sz="1600" dirty="0" smtClean="0">
                  <a:solidFill>
                    <a:schemeClr val="tx1"/>
                  </a:solidFill>
                  <a:latin typeface="+mn-lt"/>
                </a:rPr>
                <a:t>road</a:t>
              </a:r>
              <a:endParaRPr lang="en-US" sz="1600" dirty="0">
                <a:solidFill>
                  <a:schemeClr val="tx1"/>
                </a:solidFill>
                <a:latin typeface="+mn-lt"/>
              </a:endParaRPr>
            </a:p>
          </p:txBody>
        </p:sp>
        <p:sp>
          <p:nvSpPr>
            <p:cNvPr id="54" name="TextBox 53"/>
            <p:cNvSpPr txBox="1"/>
            <p:nvPr/>
          </p:nvSpPr>
          <p:spPr>
            <a:xfrm>
              <a:off x="7239000" y="4648200"/>
              <a:ext cx="450764" cy="305276"/>
            </a:xfrm>
            <a:prstGeom prst="rect">
              <a:avLst/>
            </a:prstGeom>
            <a:noFill/>
          </p:spPr>
          <p:txBody>
            <a:bodyPr wrap="none" rtlCol="0">
              <a:spAutoFit/>
            </a:bodyPr>
            <a:lstStyle/>
            <a:p>
              <a:r>
                <a:rPr lang="en-US" sz="1600" dirty="0" smtClean="0">
                  <a:latin typeface="+mn-lt"/>
                </a:rPr>
                <a:t>sky</a:t>
              </a:r>
              <a:endParaRPr lang="en-US" sz="1600" dirty="0">
                <a:latin typeface="+mn-lt"/>
              </a:endParaRPr>
            </a:p>
          </p:txBody>
        </p:sp>
        <p:sp>
          <p:nvSpPr>
            <p:cNvPr id="55" name="TextBox 54"/>
            <p:cNvSpPr txBox="1"/>
            <p:nvPr/>
          </p:nvSpPr>
          <p:spPr>
            <a:xfrm>
              <a:off x="6978861" y="6019324"/>
              <a:ext cx="1022139" cy="305276"/>
            </a:xfrm>
            <a:prstGeom prst="rect">
              <a:avLst/>
            </a:prstGeom>
            <a:noFill/>
          </p:spPr>
          <p:txBody>
            <a:bodyPr wrap="none" rtlCol="0">
              <a:spAutoFit/>
            </a:bodyPr>
            <a:lstStyle/>
            <a:p>
              <a:r>
                <a:rPr lang="en-US" sz="1600" dirty="0" smtClean="0">
                  <a:latin typeface="+mn-lt"/>
                </a:rPr>
                <a:t>horizontal</a:t>
              </a:r>
              <a:endParaRPr lang="en-US" sz="1600" dirty="0">
                <a:latin typeface="+mn-lt"/>
              </a:endParaRPr>
            </a:p>
          </p:txBody>
        </p:sp>
        <p:sp>
          <p:nvSpPr>
            <p:cNvPr id="56" name="TextBox 55"/>
            <p:cNvSpPr txBox="1"/>
            <p:nvPr/>
          </p:nvSpPr>
          <p:spPr>
            <a:xfrm>
              <a:off x="7696200" y="5409724"/>
              <a:ext cx="794898" cy="305276"/>
            </a:xfrm>
            <a:prstGeom prst="rect">
              <a:avLst/>
            </a:prstGeom>
            <a:noFill/>
          </p:spPr>
          <p:txBody>
            <a:bodyPr wrap="none" rtlCol="0">
              <a:spAutoFit/>
            </a:bodyPr>
            <a:lstStyle/>
            <a:p>
              <a:r>
                <a:rPr lang="en-US" sz="1600" dirty="0" smtClean="0">
                  <a:latin typeface="+mn-lt"/>
                </a:rPr>
                <a:t>vertical</a:t>
              </a:r>
              <a:endParaRPr lang="en-US" sz="1600" dirty="0">
                <a:latin typeface="+mn-lt"/>
              </a:endParaRPr>
            </a:p>
          </p:txBody>
        </p:sp>
        <p:sp>
          <p:nvSpPr>
            <p:cNvPr id="57" name="TextBox 56"/>
            <p:cNvSpPr txBox="1"/>
            <p:nvPr/>
          </p:nvSpPr>
          <p:spPr>
            <a:xfrm>
              <a:off x="766672" y="3886200"/>
              <a:ext cx="1692579" cy="357021"/>
            </a:xfrm>
            <a:prstGeom prst="rect">
              <a:avLst/>
            </a:prstGeom>
            <a:noFill/>
          </p:spPr>
          <p:txBody>
            <a:bodyPr wrap="none" rtlCol="0">
              <a:spAutoFit/>
            </a:bodyPr>
            <a:lstStyle/>
            <a:p>
              <a:r>
                <a:rPr lang="en-US" sz="2000" dirty="0" smtClean="0">
                  <a:solidFill>
                    <a:schemeClr val="tx1"/>
                  </a:solidFill>
                  <a:latin typeface="+mn-lt"/>
                </a:rPr>
                <a:t>Original image</a:t>
              </a:r>
              <a:endParaRPr lang="en-US" sz="2000" dirty="0">
                <a:solidFill>
                  <a:schemeClr val="tx1"/>
                </a:solidFill>
                <a:latin typeface="+mn-lt"/>
              </a:endParaRPr>
            </a:p>
          </p:txBody>
        </p:sp>
        <p:sp>
          <p:nvSpPr>
            <p:cNvPr id="58" name="TextBox 57"/>
            <p:cNvSpPr txBox="1"/>
            <p:nvPr/>
          </p:nvSpPr>
          <p:spPr>
            <a:xfrm>
              <a:off x="3599659" y="3886200"/>
              <a:ext cx="2024144" cy="357021"/>
            </a:xfrm>
            <a:prstGeom prst="rect">
              <a:avLst/>
            </a:prstGeom>
            <a:noFill/>
          </p:spPr>
          <p:txBody>
            <a:bodyPr wrap="none" rtlCol="0">
              <a:spAutoFit/>
            </a:bodyPr>
            <a:lstStyle/>
            <a:p>
              <a:r>
                <a:rPr lang="en-US" sz="2000" dirty="0" smtClean="0">
                  <a:solidFill>
                    <a:schemeClr val="tx1"/>
                  </a:solidFill>
                  <a:latin typeface="+mn-lt"/>
                </a:rPr>
                <a:t>Semantic labeling</a:t>
              </a:r>
              <a:endParaRPr lang="en-US" sz="2000" dirty="0">
                <a:solidFill>
                  <a:schemeClr val="tx1"/>
                </a:solidFill>
                <a:latin typeface="+mn-lt"/>
              </a:endParaRPr>
            </a:p>
          </p:txBody>
        </p:sp>
        <p:sp>
          <p:nvSpPr>
            <p:cNvPr id="59" name="TextBox 58"/>
            <p:cNvSpPr txBox="1"/>
            <p:nvPr/>
          </p:nvSpPr>
          <p:spPr>
            <a:xfrm>
              <a:off x="6400800" y="3886200"/>
              <a:ext cx="2163028" cy="357021"/>
            </a:xfrm>
            <a:prstGeom prst="rect">
              <a:avLst/>
            </a:prstGeom>
            <a:noFill/>
          </p:spPr>
          <p:txBody>
            <a:bodyPr wrap="none" rtlCol="0">
              <a:spAutoFit/>
            </a:bodyPr>
            <a:lstStyle/>
            <a:p>
              <a:r>
                <a:rPr lang="en-US" sz="2000" dirty="0" smtClean="0">
                  <a:solidFill>
                    <a:schemeClr val="tx1"/>
                  </a:solidFill>
                  <a:latin typeface="+mn-lt"/>
                </a:rPr>
                <a:t>Geometric labeling</a:t>
              </a:r>
              <a:endParaRPr lang="en-US" sz="2000" dirty="0">
                <a:solidFill>
                  <a:schemeClr val="tx1"/>
                </a:solidFill>
                <a:latin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a:bodyPr>
          <a:lstStyle/>
          <a:p>
            <a:r>
              <a:rPr lang="en-US" dirty="0" smtClean="0"/>
              <a:t>Example of joint labeling</a:t>
            </a:r>
            <a:endParaRPr lang="en-US" dirty="0"/>
          </a:p>
        </p:txBody>
      </p:sp>
      <p:pic>
        <p:nvPicPr>
          <p:cNvPr id="48130" name="Picture 2"/>
          <p:cNvPicPr>
            <a:picLocks noChangeAspect="1" noChangeArrowheads="1"/>
          </p:cNvPicPr>
          <p:nvPr/>
        </p:nvPicPr>
        <p:blipFill>
          <a:blip r:embed="rId3" cstate="print"/>
          <a:srcRect/>
          <a:stretch>
            <a:fillRect/>
          </a:stretch>
        </p:blipFill>
        <p:spPr bwMode="auto">
          <a:xfrm>
            <a:off x="199467" y="1600200"/>
            <a:ext cx="8792133" cy="46482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scenes on many levels</a:t>
            </a:r>
            <a:endParaRPr lang="en-US" dirty="0"/>
          </a:p>
        </p:txBody>
      </p:sp>
      <p:sp>
        <p:nvSpPr>
          <p:cNvPr id="37" name="TextBox 36"/>
          <p:cNvSpPr txBox="1"/>
          <p:nvPr/>
        </p:nvSpPr>
        <p:spPr>
          <a:xfrm>
            <a:off x="2514600" y="6448016"/>
            <a:ext cx="4109074" cy="409984"/>
          </a:xfrm>
          <a:prstGeom prst="rect">
            <a:avLst/>
          </a:prstGeom>
          <a:noFill/>
        </p:spPr>
        <p:txBody>
          <a:bodyPr wrap="none" rtlCol="0">
            <a:spAutoFit/>
          </a:bodyPr>
          <a:lstStyle/>
          <a:p>
            <a:r>
              <a:rPr lang="en-US" dirty="0" err="1" smtClean="0">
                <a:solidFill>
                  <a:schemeClr val="tx1"/>
                </a:solidFill>
                <a:latin typeface="+mn-lt"/>
              </a:rPr>
              <a:t>Tighe</a:t>
            </a:r>
            <a:r>
              <a:rPr lang="en-US" dirty="0" smtClean="0">
                <a:solidFill>
                  <a:schemeClr val="tx1"/>
                </a:solidFill>
                <a:latin typeface="+mn-lt"/>
              </a:rPr>
              <a:t> and </a:t>
            </a:r>
            <a:r>
              <a:rPr lang="en-US" dirty="0" err="1" smtClean="0">
                <a:solidFill>
                  <a:schemeClr val="tx1"/>
                </a:solidFill>
                <a:latin typeface="+mn-lt"/>
              </a:rPr>
              <a:t>Lazebnik</a:t>
            </a:r>
            <a:r>
              <a:rPr lang="en-US" dirty="0" smtClean="0">
                <a:solidFill>
                  <a:schemeClr val="tx1"/>
                </a:solidFill>
                <a:latin typeface="+mn-lt"/>
              </a:rPr>
              <a:t>, ICCV </a:t>
            </a:r>
            <a:r>
              <a:rPr lang="en-US" dirty="0" smtClean="0">
                <a:solidFill>
                  <a:schemeClr val="tx1"/>
                </a:solidFill>
                <a:latin typeface="+mn-lt"/>
              </a:rPr>
              <a:t>2011</a:t>
            </a:r>
            <a:endParaRPr lang="en-US" dirty="0">
              <a:solidFill>
                <a:schemeClr val="tx1"/>
              </a:solidFill>
              <a:latin typeface="+mn-lt"/>
            </a:endParaRPr>
          </a:p>
        </p:txBody>
      </p:sp>
      <p:pic>
        <p:nvPicPr>
          <p:cNvPr id="638977" name="Picture 1"/>
          <p:cNvPicPr>
            <a:picLocks noChangeAspect="1" noChangeArrowheads="1"/>
          </p:cNvPicPr>
          <p:nvPr/>
        </p:nvPicPr>
        <p:blipFill>
          <a:blip r:embed="rId3" cstate="print"/>
          <a:srcRect/>
          <a:stretch>
            <a:fillRect/>
          </a:stretch>
        </p:blipFill>
        <p:spPr bwMode="auto">
          <a:xfrm>
            <a:off x="753521" y="1524000"/>
            <a:ext cx="8009479" cy="4953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7" name="Picture 3"/>
          <p:cNvPicPr>
            <a:picLocks noChangeAspect="1" noChangeArrowheads="1"/>
          </p:cNvPicPr>
          <p:nvPr/>
        </p:nvPicPr>
        <p:blipFill>
          <a:blip r:embed="rId3" cstate="print"/>
          <a:srcRect/>
          <a:stretch>
            <a:fillRect/>
          </a:stretch>
        </p:blipFill>
        <p:spPr bwMode="auto">
          <a:xfrm>
            <a:off x="0" y="1085385"/>
            <a:ext cx="2057400" cy="819615"/>
          </a:xfrm>
          <a:prstGeom prst="rect">
            <a:avLst/>
          </a:prstGeom>
          <a:noFill/>
          <a:ln w="9525">
            <a:noFill/>
            <a:miter lim="800000"/>
            <a:headEnd/>
            <a:tailEnd/>
          </a:ln>
        </p:spPr>
      </p:pic>
      <p:pic>
        <p:nvPicPr>
          <p:cNvPr id="605186" name="Picture 2"/>
          <p:cNvPicPr>
            <a:picLocks noChangeAspect="1" noChangeArrowheads="1"/>
          </p:cNvPicPr>
          <p:nvPr/>
        </p:nvPicPr>
        <p:blipFill>
          <a:blip r:embed="rId4" cstate="print"/>
          <a:srcRect/>
          <a:stretch>
            <a:fillRect/>
          </a:stretch>
        </p:blipFill>
        <p:spPr bwMode="auto">
          <a:xfrm>
            <a:off x="2057400" y="1037783"/>
            <a:ext cx="7010400" cy="952942"/>
          </a:xfrm>
          <a:prstGeom prst="rect">
            <a:avLst/>
          </a:prstGeom>
          <a:noFill/>
          <a:ln w="9525">
            <a:noFill/>
            <a:miter lim="800000"/>
            <a:headEnd/>
            <a:tailEnd/>
          </a:ln>
        </p:spPr>
      </p:pic>
      <p:sp>
        <p:nvSpPr>
          <p:cNvPr id="2" name="Title 1"/>
          <p:cNvSpPr>
            <a:spLocks noGrp="1"/>
          </p:cNvSpPr>
          <p:nvPr>
            <p:ph type="title"/>
          </p:nvPr>
        </p:nvSpPr>
        <p:spPr>
          <a:xfrm>
            <a:off x="612648" y="76200"/>
            <a:ext cx="8153400" cy="990600"/>
          </a:xfrm>
        </p:spPr>
        <p:txBody>
          <a:bodyPr>
            <a:normAutofit fontScale="90000"/>
          </a:bodyPr>
          <a:lstStyle/>
          <a:p>
            <a:r>
              <a:rPr lang="en-US" dirty="0" smtClean="0"/>
              <a:t>Understanding scenes on many levels</a:t>
            </a:r>
            <a:endParaRPr lang="en-US" dirty="0"/>
          </a:p>
        </p:txBody>
      </p:sp>
      <p:grpSp>
        <p:nvGrpSpPr>
          <p:cNvPr id="3" name="Group 18"/>
          <p:cNvGrpSpPr/>
          <p:nvPr/>
        </p:nvGrpSpPr>
        <p:grpSpPr>
          <a:xfrm>
            <a:off x="1981200" y="5725804"/>
            <a:ext cx="4911070" cy="724672"/>
            <a:chOff x="381000" y="4419600"/>
            <a:chExt cx="4724400" cy="1219200"/>
          </a:xfrm>
        </p:grpSpPr>
        <p:sp>
          <p:nvSpPr>
            <p:cNvPr id="6" name="Parallelogram 5"/>
            <p:cNvSpPr/>
            <p:nvPr/>
          </p:nvSpPr>
          <p:spPr>
            <a:xfrm>
              <a:off x="381000" y="4419600"/>
              <a:ext cx="4724400" cy="1219200"/>
            </a:xfrm>
            <a:prstGeom prst="parallelogram">
              <a:avLst>
                <a:gd name="adj" fmla="val 137165"/>
              </a:avLst>
            </a:prstGeom>
            <a:solidFill>
              <a:schemeClr val="bg1"/>
            </a:solidFill>
            <a:effectLst>
              <a:outerShdw blurRad="469900" dist="241300" dir="4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6"/>
            <p:cNvGrpSpPr/>
            <p:nvPr/>
          </p:nvGrpSpPr>
          <p:grpSpPr>
            <a:xfrm>
              <a:off x="1708780" y="4607169"/>
              <a:ext cx="2025020" cy="757571"/>
              <a:chOff x="3426147" y="1995229"/>
              <a:chExt cx="3706445" cy="1386601"/>
            </a:xfrm>
          </p:grpSpPr>
          <p:sp>
            <p:nvSpPr>
              <p:cNvPr id="15" name="Freeform 14"/>
              <p:cNvSpPr/>
              <p:nvPr/>
            </p:nvSpPr>
            <p:spPr>
              <a:xfrm>
                <a:off x="4642709" y="2005100"/>
                <a:ext cx="2489883" cy="1351321"/>
              </a:xfrm>
              <a:custGeom>
                <a:avLst/>
                <a:gdLst>
                  <a:gd name="connsiteX0" fmla="*/ 1782305 w 3595607"/>
                  <a:gd name="connsiteY0" fmla="*/ 30996 h 2169762"/>
                  <a:gd name="connsiteX1" fmla="*/ 1162373 w 3595607"/>
                  <a:gd name="connsiteY1" fmla="*/ 619932 h 2169762"/>
                  <a:gd name="connsiteX2" fmla="*/ 77492 w 3595607"/>
                  <a:gd name="connsiteY2" fmla="*/ 976393 h 2169762"/>
                  <a:gd name="connsiteX3" fmla="*/ 0 w 3595607"/>
                  <a:gd name="connsiteY3" fmla="*/ 1937288 h 2169762"/>
                  <a:gd name="connsiteX4" fmla="*/ 2076773 w 3595607"/>
                  <a:gd name="connsiteY4" fmla="*/ 2169762 h 2169762"/>
                  <a:gd name="connsiteX5" fmla="*/ 3363133 w 3595607"/>
                  <a:gd name="connsiteY5" fmla="*/ 1332854 h 2169762"/>
                  <a:gd name="connsiteX6" fmla="*/ 3595607 w 3595607"/>
                  <a:gd name="connsiteY6" fmla="*/ 247973 h 2169762"/>
                  <a:gd name="connsiteX7" fmla="*/ 3084163 w 3595607"/>
                  <a:gd name="connsiteY7" fmla="*/ 0 h 2169762"/>
                  <a:gd name="connsiteX8" fmla="*/ 1782305 w 3595607"/>
                  <a:gd name="connsiteY8" fmla="*/ 30996 h 2169762"/>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2115519 w 3928821"/>
                  <a:gd name="connsiteY0" fmla="*/ 103322 h 2242088"/>
                  <a:gd name="connsiteX1" fmla="*/ 1495587 w 3928821"/>
                  <a:gd name="connsiteY1" fmla="*/ 692258 h 2242088"/>
                  <a:gd name="connsiteX2" fmla="*/ 410706 w 3928821"/>
                  <a:gd name="connsiteY2" fmla="*/ 1048719 h 2242088"/>
                  <a:gd name="connsiteX3" fmla="*/ 333214 w 3928821"/>
                  <a:gd name="connsiteY3" fmla="*/ 2009614 h 2242088"/>
                  <a:gd name="connsiteX4" fmla="*/ 2409987 w 3928821"/>
                  <a:gd name="connsiteY4" fmla="*/ 2242088 h 2242088"/>
                  <a:gd name="connsiteX5" fmla="*/ 3696347 w 3928821"/>
                  <a:gd name="connsiteY5" fmla="*/ 1405180 h 2242088"/>
                  <a:gd name="connsiteX6" fmla="*/ 3928821 w 3928821"/>
                  <a:gd name="connsiteY6" fmla="*/ 320299 h 2242088"/>
                  <a:gd name="connsiteX7" fmla="*/ 3417377 w 3928821"/>
                  <a:gd name="connsiteY7" fmla="*/ 72326 h 2242088"/>
                  <a:gd name="connsiteX8" fmla="*/ 2115519 w 3928821"/>
                  <a:gd name="connsiteY8" fmla="*/ 103322 h 2242088"/>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92537"/>
                  <a:gd name="connsiteY0" fmla="*/ 182105 h 2421610"/>
                  <a:gd name="connsiteX1" fmla="*/ 1495587 w 3992537"/>
                  <a:gd name="connsiteY1" fmla="*/ 771041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115519 w 3992537"/>
                  <a:gd name="connsiteY0" fmla="*/ 182105 h 2421610"/>
                  <a:gd name="connsiteX1" fmla="*/ 1332854 w 3992537"/>
                  <a:gd name="connsiteY1" fmla="*/ 721963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004495 w 3881513"/>
                  <a:gd name="connsiteY0" fmla="*/ 182105 h 2421610"/>
                  <a:gd name="connsiteX1" fmla="*/ 1221830 w 3881513"/>
                  <a:gd name="connsiteY1" fmla="*/ 721963 h 2421610"/>
                  <a:gd name="connsiteX2" fmla="*/ 965821 w 3881513"/>
                  <a:gd name="connsiteY2" fmla="*/ 1256319 h 2421610"/>
                  <a:gd name="connsiteX3" fmla="*/ 222190 w 3881513"/>
                  <a:gd name="connsiteY3" fmla="*/ 2088397 h 2421610"/>
                  <a:gd name="connsiteX4" fmla="*/ 2298963 w 3881513"/>
                  <a:gd name="connsiteY4" fmla="*/ 2320871 h 2421610"/>
                  <a:gd name="connsiteX5" fmla="*/ 3585323 w 3881513"/>
                  <a:gd name="connsiteY5" fmla="*/ 1483963 h 2421610"/>
                  <a:gd name="connsiteX6" fmla="*/ 3817797 w 3881513"/>
                  <a:gd name="connsiteY6" fmla="*/ 399082 h 2421610"/>
                  <a:gd name="connsiteX7" fmla="*/ 3203030 w 3881513"/>
                  <a:gd name="connsiteY7" fmla="*/ 36163 h 2421610"/>
                  <a:gd name="connsiteX8" fmla="*/ 2004495 w 3881513"/>
                  <a:gd name="connsiteY8" fmla="*/ 182105 h 2421610"/>
                  <a:gd name="connsiteX0" fmla="*/ 2004495 w 3881513"/>
                  <a:gd name="connsiteY0" fmla="*/ 203359 h 2442864"/>
                  <a:gd name="connsiteX1" fmla="*/ 965821 w 3881513"/>
                  <a:gd name="connsiteY1" fmla="*/ 1277573 h 2442864"/>
                  <a:gd name="connsiteX2" fmla="*/ 222190 w 3881513"/>
                  <a:gd name="connsiteY2" fmla="*/ 2109651 h 2442864"/>
                  <a:gd name="connsiteX3" fmla="*/ 2298963 w 3881513"/>
                  <a:gd name="connsiteY3" fmla="*/ 2342125 h 2442864"/>
                  <a:gd name="connsiteX4" fmla="*/ 3585323 w 3881513"/>
                  <a:gd name="connsiteY4" fmla="*/ 1505217 h 2442864"/>
                  <a:gd name="connsiteX5" fmla="*/ 3817797 w 3881513"/>
                  <a:gd name="connsiteY5" fmla="*/ 420336 h 2442864"/>
                  <a:gd name="connsiteX6" fmla="*/ 3203030 w 3881513"/>
                  <a:gd name="connsiteY6" fmla="*/ 57417 h 2442864"/>
                  <a:gd name="connsiteX7" fmla="*/ 2004495 w 3881513"/>
                  <a:gd name="connsiteY7" fmla="*/ 203359 h 2442864"/>
                  <a:gd name="connsiteX0" fmla="*/ 1884846 w 3761864"/>
                  <a:gd name="connsiteY0" fmla="*/ 182105 h 2421610"/>
                  <a:gd name="connsiteX1" fmla="*/ 1564068 w 3761864"/>
                  <a:gd name="connsiteY1" fmla="*/ 1076845 h 2421610"/>
                  <a:gd name="connsiteX2" fmla="*/ 102541 w 3761864"/>
                  <a:gd name="connsiteY2" fmla="*/ 2088397 h 2421610"/>
                  <a:gd name="connsiteX3" fmla="*/ 2179314 w 3761864"/>
                  <a:gd name="connsiteY3" fmla="*/ 2320871 h 2421610"/>
                  <a:gd name="connsiteX4" fmla="*/ 3465674 w 3761864"/>
                  <a:gd name="connsiteY4" fmla="*/ 1483963 h 2421610"/>
                  <a:gd name="connsiteX5" fmla="*/ 3698148 w 3761864"/>
                  <a:gd name="connsiteY5" fmla="*/ 399082 h 2421610"/>
                  <a:gd name="connsiteX6" fmla="*/ 3083381 w 3761864"/>
                  <a:gd name="connsiteY6" fmla="*/ 36163 h 2421610"/>
                  <a:gd name="connsiteX7" fmla="*/ 1884846 w 3761864"/>
                  <a:gd name="connsiteY7" fmla="*/ 182105 h 2421610"/>
                  <a:gd name="connsiteX0" fmla="*/ 2281964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281964 w 3761864"/>
                  <a:gd name="connsiteY7" fmla="*/ 173447 h 2595057"/>
                  <a:gd name="connsiteX0" fmla="*/ 2281964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281964 w 3761864"/>
                  <a:gd name="connsiteY7" fmla="*/ 173447 h 2595057"/>
                  <a:gd name="connsiteX0" fmla="*/ 2102490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102490 w 3761864"/>
                  <a:gd name="connsiteY7" fmla="*/ 173447 h 2595057"/>
                  <a:gd name="connsiteX0" fmla="*/ 2102490 w 3761864"/>
                  <a:gd name="connsiteY0" fmla="*/ 30350 h 2451960"/>
                  <a:gd name="connsiteX1" fmla="*/ 1564068 w 3761864"/>
                  <a:gd name="connsiteY1" fmla="*/ 1107195 h 2451960"/>
                  <a:gd name="connsiteX2" fmla="*/ 102541 w 3761864"/>
                  <a:gd name="connsiteY2" fmla="*/ 2118747 h 2451960"/>
                  <a:gd name="connsiteX3" fmla="*/ 2179314 w 3761864"/>
                  <a:gd name="connsiteY3" fmla="*/ 2351221 h 2451960"/>
                  <a:gd name="connsiteX4" fmla="*/ 3465674 w 3761864"/>
                  <a:gd name="connsiteY4" fmla="*/ 1514313 h 2451960"/>
                  <a:gd name="connsiteX5" fmla="*/ 3698148 w 3761864"/>
                  <a:gd name="connsiteY5" fmla="*/ 429432 h 2451960"/>
                  <a:gd name="connsiteX6" fmla="*/ 3083381 w 3761864"/>
                  <a:gd name="connsiteY6" fmla="*/ 66513 h 2451960"/>
                  <a:gd name="connsiteX7" fmla="*/ 2102490 w 3761864"/>
                  <a:gd name="connsiteY7" fmla="*/ 30350 h 2451960"/>
                  <a:gd name="connsiteX0" fmla="*/ 2102490 w 3730915"/>
                  <a:gd name="connsiteY0" fmla="*/ 0 h 2421610"/>
                  <a:gd name="connsiteX1" fmla="*/ 1564068 w 3730915"/>
                  <a:gd name="connsiteY1" fmla="*/ 1076845 h 2421610"/>
                  <a:gd name="connsiteX2" fmla="*/ 102541 w 3730915"/>
                  <a:gd name="connsiteY2" fmla="*/ 2088397 h 2421610"/>
                  <a:gd name="connsiteX3" fmla="*/ 2179314 w 3730915"/>
                  <a:gd name="connsiteY3" fmla="*/ 2320871 h 2421610"/>
                  <a:gd name="connsiteX4" fmla="*/ 3465674 w 3730915"/>
                  <a:gd name="connsiteY4" fmla="*/ 1483963 h 2421610"/>
                  <a:gd name="connsiteX5" fmla="*/ 3698148 w 3730915"/>
                  <a:gd name="connsiteY5" fmla="*/ 399082 h 2421610"/>
                  <a:gd name="connsiteX6" fmla="*/ 3269072 w 3730915"/>
                  <a:gd name="connsiteY6" fmla="*/ 538423 h 2421610"/>
                  <a:gd name="connsiteX7" fmla="*/ 2102490 w 3730915"/>
                  <a:gd name="connsiteY7" fmla="*/ 0 h 2421610"/>
                  <a:gd name="connsiteX0" fmla="*/ 2102490 w 3647301"/>
                  <a:gd name="connsiteY0" fmla="*/ 0 h 2421610"/>
                  <a:gd name="connsiteX1" fmla="*/ 1564068 w 3647301"/>
                  <a:gd name="connsiteY1" fmla="*/ 1076845 h 2421610"/>
                  <a:gd name="connsiteX2" fmla="*/ 102541 w 3647301"/>
                  <a:gd name="connsiteY2" fmla="*/ 2088397 h 2421610"/>
                  <a:gd name="connsiteX3" fmla="*/ 2179314 w 3647301"/>
                  <a:gd name="connsiteY3" fmla="*/ 2320871 h 2421610"/>
                  <a:gd name="connsiteX4" fmla="*/ 3465674 w 3647301"/>
                  <a:gd name="connsiteY4" fmla="*/ 1483963 h 2421610"/>
                  <a:gd name="connsiteX5" fmla="*/ 3269072 w 3647301"/>
                  <a:gd name="connsiteY5" fmla="*/ 538423 h 2421610"/>
                  <a:gd name="connsiteX6" fmla="*/ 2102490 w 3647301"/>
                  <a:gd name="connsiteY6" fmla="*/ 0 h 2421610"/>
                  <a:gd name="connsiteX0" fmla="*/ 2102490 w 4168595"/>
                  <a:gd name="connsiteY0" fmla="*/ 0 h 2384770"/>
                  <a:gd name="connsiteX1" fmla="*/ 1564068 w 4168595"/>
                  <a:gd name="connsiteY1" fmla="*/ 1076845 h 2384770"/>
                  <a:gd name="connsiteX2" fmla="*/ 102541 w 4168595"/>
                  <a:gd name="connsiteY2" fmla="*/ 2088397 h 2384770"/>
                  <a:gd name="connsiteX3" fmla="*/ 2179314 w 4168595"/>
                  <a:gd name="connsiteY3" fmla="*/ 2320871 h 2384770"/>
                  <a:gd name="connsiteX4" fmla="*/ 3986969 w 4168595"/>
                  <a:gd name="connsiteY4" fmla="*/ 1705005 h 2384770"/>
                  <a:gd name="connsiteX5" fmla="*/ 3269072 w 4168595"/>
                  <a:gd name="connsiteY5" fmla="*/ 538423 h 2384770"/>
                  <a:gd name="connsiteX6" fmla="*/ 2102490 w 4168595"/>
                  <a:gd name="connsiteY6" fmla="*/ 0 h 2384770"/>
                  <a:gd name="connsiteX0" fmla="*/ 2076756 w 4142861"/>
                  <a:gd name="connsiteY0" fmla="*/ 0 h 2380696"/>
                  <a:gd name="connsiteX1" fmla="*/ 1538334 w 4142861"/>
                  <a:gd name="connsiteY1" fmla="*/ 1076845 h 2380696"/>
                  <a:gd name="connsiteX2" fmla="*/ 102541 w 4142861"/>
                  <a:gd name="connsiteY2" fmla="*/ 2063954 h 2380696"/>
                  <a:gd name="connsiteX3" fmla="*/ 2153580 w 4142861"/>
                  <a:gd name="connsiteY3" fmla="*/ 2320871 h 2380696"/>
                  <a:gd name="connsiteX4" fmla="*/ 3961235 w 4142861"/>
                  <a:gd name="connsiteY4" fmla="*/ 1705005 h 2380696"/>
                  <a:gd name="connsiteX5" fmla="*/ 3243338 w 4142861"/>
                  <a:gd name="connsiteY5" fmla="*/ 538423 h 2380696"/>
                  <a:gd name="connsiteX6" fmla="*/ 2076756 w 4142861"/>
                  <a:gd name="connsiteY6" fmla="*/ 0 h 2380696"/>
                  <a:gd name="connsiteX0" fmla="*/ 1974215 w 4040320"/>
                  <a:gd name="connsiteY0" fmla="*/ 0 h 2380696"/>
                  <a:gd name="connsiteX1" fmla="*/ 1435793 w 4040320"/>
                  <a:gd name="connsiteY1" fmla="*/ 1076845 h 2380696"/>
                  <a:gd name="connsiteX2" fmla="*/ 0 w 4040320"/>
                  <a:gd name="connsiteY2" fmla="*/ 2063954 h 2380696"/>
                  <a:gd name="connsiteX3" fmla="*/ 2051039 w 4040320"/>
                  <a:gd name="connsiteY3" fmla="*/ 2320871 h 2380696"/>
                  <a:gd name="connsiteX4" fmla="*/ 3858694 w 4040320"/>
                  <a:gd name="connsiteY4" fmla="*/ 1705005 h 2380696"/>
                  <a:gd name="connsiteX5" fmla="*/ 3140797 w 4040320"/>
                  <a:gd name="connsiteY5" fmla="*/ 538423 h 2380696"/>
                  <a:gd name="connsiteX6" fmla="*/ 1974215 w 4040320"/>
                  <a:gd name="connsiteY6" fmla="*/ 0 h 2380696"/>
                  <a:gd name="connsiteX0" fmla="*/ 1974215 w 4040320"/>
                  <a:gd name="connsiteY0" fmla="*/ 0 h 2365740"/>
                  <a:gd name="connsiteX1" fmla="*/ 1435793 w 4040320"/>
                  <a:gd name="connsiteY1" fmla="*/ 1076845 h 2365740"/>
                  <a:gd name="connsiteX2" fmla="*/ 0 w 4040320"/>
                  <a:gd name="connsiteY2" fmla="*/ 1974218 h 2365740"/>
                  <a:gd name="connsiteX3" fmla="*/ 2051039 w 4040320"/>
                  <a:gd name="connsiteY3" fmla="*/ 2320871 h 2365740"/>
                  <a:gd name="connsiteX4" fmla="*/ 3858694 w 4040320"/>
                  <a:gd name="connsiteY4" fmla="*/ 1705005 h 2365740"/>
                  <a:gd name="connsiteX5" fmla="*/ 3140797 w 4040320"/>
                  <a:gd name="connsiteY5" fmla="*/ 538423 h 2365740"/>
                  <a:gd name="connsiteX6" fmla="*/ 1974215 w 4040320"/>
                  <a:gd name="connsiteY6" fmla="*/ 0 h 2365740"/>
                  <a:gd name="connsiteX0" fmla="*/ 2063952 w 4130057"/>
                  <a:gd name="connsiteY0" fmla="*/ 0 h 2365740"/>
                  <a:gd name="connsiteX1" fmla="*/ 1525530 w 4130057"/>
                  <a:gd name="connsiteY1" fmla="*/ 1076845 h 2365740"/>
                  <a:gd name="connsiteX2" fmla="*/ 0 w 4130057"/>
                  <a:gd name="connsiteY2" fmla="*/ 1974218 h 2365740"/>
                  <a:gd name="connsiteX3" fmla="*/ 2140776 w 4130057"/>
                  <a:gd name="connsiteY3" fmla="*/ 2320871 h 2365740"/>
                  <a:gd name="connsiteX4" fmla="*/ 3948431 w 4130057"/>
                  <a:gd name="connsiteY4" fmla="*/ 1705005 h 2365740"/>
                  <a:gd name="connsiteX5" fmla="*/ 3230534 w 4130057"/>
                  <a:gd name="connsiteY5" fmla="*/ 538423 h 2365740"/>
                  <a:gd name="connsiteX6" fmla="*/ 2063952 w 4130057"/>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61634"/>
                  <a:gd name="connsiteY0" fmla="*/ 0 h 2198560"/>
                  <a:gd name="connsiteX1" fmla="*/ 1974215 w 4561634"/>
                  <a:gd name="connsiteY1" fmla="*/ 1076845 h 2198560"/>
                  <a:gd name="connsiteX2" fmla="*/ 0 w 4561634"/>
                  <a:gd name="connsiteY2" fmla="*/ 1974218 h 2198560"/>
                  <a:gd name="connsiteX3" fmla="*/ 2692112 w 4561634"/>
                  <a:gd name="connsiteY3" fmla="*/ 2153692 h 2198560"/>
                  <a:gd name="connsiteX4" fmla="*/ 4397116 w 4561634"/>
                  <a:gd name="connsiteY4" fmla="*/ 1705005 h 2198560"/>
                  <a:gd name="connsiteX5" fmla="*/ 3679219 w 4561634"/>
                  <a:gd name="connsiteY5" fmla="*/ 538423 h 2198560"/>
                  <a:gd name="connsiteX6" fmla="*/ 2512637 w 4561634"/>
                  <a:gd name="connsiteY6" fmla="*/ 0 h 2198560"/>
                  <a:gd name="connsiteX0" fmla="*/ 2512637 w 4382160"/>
                  <a:gd name="connsiteY0" fmla="*/ 0 h 2228474"/>
                  <a:gd name="connsiteX1" fmla="*/ 1974215 w 4382160"/>
                  <a:gd name="connsiteY1" fmla="*/ 1076845 h 2228474"/>
                  <a:gd name="connsiteX2" fmla="*/ 0 w 4382160"/>
                  <a:gd name="connsiteY2" fmla="*/ 1974218 h 2228474"/>
                  <a:gd name="connsiteX3" fmla="*/ 2692112 w 4382160"/>
                  <a:gd name="connsiteY3" fmla="*/ 2153692 h 2228474"/>
                  <a:gd name="connsiteX4" fmla="*/ 4217642 w 4382160"/>
                  <a:gd name="connsiteY4" fmla="*/ 1525532 h 2228474"/>
                  <a:gd name="connsiteX5" fmla="*/ 3679219 w 4382160"/>
                  <a:gd name="connsiteY5" fmla="*/ 538423 h 2228474"/>
                  <a:gd name="connsiteX6" fmla="*/ 2512637 w 4382160"/>
                  <a:gd name="connsiteY6" fmla="*/ 0 h 2228474"/>
                  <a:gd name="connsiteX0" fmla="*/ 2512637 w 4247556"/>
                  <a:gd name="connsiteY0" fmla="*/ 74781 h 2303254"/>
                  <a:gd name="connsiteX1" fmla="*/ 1974215 w 4247556"/>
                  <a:gd name="connsiteY1" fmla="*/ 1151626 h 2303254"/>
                  <a:gd name="connsiteX2" fmla="*/ 0 w 4247556"/>
                  <a:gd name="connsiteY2" fmla="*/ 2048999 h 2303254"/>
                  <a:gd name="connsiteX3" fmla="*/ 2692112 w 4247556"/>
                  <a:gd name="connsiteY3" fmla="*/ 2228473 h 2303254"/>
                  <a:gd name="connsiteX4" fmla="*/ 4217642 w 4247556"/>
                  <a:gd name="connsiteY4" fmla="*/ 1600313 h 2303254"/>
                  <a:gd name="connsiteX5" fmla="*/ 2512637 w 4247556"/>
                  <a:gd name="connsiteY5" fmla="*/ 74781 h 2303254"/>
                  <a:gd name="connsiteX0" fmla="*/ 2512637 w 4247555"/>
                  <a:gd name="connsiteY0" fmla="*/ 0 h 2228473"/>
                  <a:gd name="connsiteX1" fmla="*/ 1974215 w 4247555"/>
                  <a:gd name="connsiteY1" fmla="*/ 1076845 h 2228473"/>
                  <a:gd name="connsiteX2" fmla="*/ 0 w 4247555"/>
                  <a:gd name="connsiteY2" fmla="*/ 1974218 h 2228473"/>
                  <a:gd name="connsiteX3" fmla="*/ 2692112 w 4247555"/>
                  <a:gd name="connsiteY3" fmla="*/ 2153692 h 2228473"/>
                  <a:gd name="connsiteX4" fmla="*/ 4217642 w 4247555"/>
                  <a:gd name="connsiteY4" fmla="*/ 1525532 h 2228473"/>
                  <a:gd name="connsiteX5" fmla="*/ 2512637 w 4247555"/>
                  <a:gd name="connsiteY5" fmla="*/ 0 h 2228473"/>
                  <a:gd name="connsiteX0" fmla="*/ 2512637 w 4247555"/>
                  <a:gd name="connsiteY0" fmla="*/ 0 h 2228473"/>
                  <a:gd name="connsiteX1" fmla="*/ 1974215 w 4247555"/>
                  <a:gd name="connsiteY1" fmla="*/ 1076845 h 2228473"/>
                  <a:gd name="connsiteX2" fmla="*/ 0 w 4247555"/>
                  <a:gd name="connsiteY2" fmla="*/ 1974218 h 2228473"/>
                  <a:gd name="connsiteX3" fmla="*/ 2692112 w 4247555"/>
                  <a:gd name="connsiteY3" fmla="*/ 2153692 h 2228473"/>
                  <a:gd name="connsiteX4" fmla="*/ 4217642 w 4247555"/>
                  <a:gd name="connsiteY4" fmla="*/ 1525532 h 2228473"/>
                  <a:gd name="connsiteX5" fmla="*/ 2512637 w 4247555"/>
                  <a:gd name="connsiteY5" fmla="*/ 0 h 2228473"/>
                  <a:gd name="connsiteX0" fmla="*/ 2512637 w 4315998"/>
                  <a:gd name="connsiteY0" fmla="*/ 0 h 2264723"/>
                  <a:gd name="connsiteX1" fmla="*/ 1974215 w 4315998"/>
                  <a:gd name="connsiteY1" fmla="*/ 1076845 h 2264723"/>
                  <a:gd name="connsiteX2" fmla="*/ 0 w 4315998"/>
                  <a:gd name="connsiteY2" fmla="*/ 1974218 h 2264723"/>
                  <a:gd name="connsiteX3" fmla="*/ 2692112 w 4315998"/>
                  <a:gd name="connsiteY3" fmla="*/ 2153692 h 2264723"/>
                  <a:gd name="connsiteX4" fmla="*/ 4217642 w 4315998"/>
                  <a:gd name="connsiteY4" fmla="*/ 1525532 h 2264723"/>
                  <a:gd name="connsiteX5" fmla="*/ 2512637 w 4315998"/>
                  <a:gd name="connsiteY5" fmla="*/ 0 h 2264723"/>
                  <a:gd name="connsiteX0" fmla="*/ 2512637 w 4322082"/>
                  <a:gd name="connsiteY0" fmla="*/ 0 h 2228473"/>
                  <a:gd name="connsiteX1" fmla="*/ 1974215 w 4322082"/>
                  <a:gd name="connsiteY1" fmla="*/ 1076845 h 2228473"/>
                  <a:gd name="connsiteX2" fmla="*/ 0 w 4322082"/>
                  <a:gd name="connsiteY2" fmla="*/ 1974218 h 2228473"/>
                  <a:gd name="connsiteX3" fmla="*/ 2692112 w 4322082"/>
                  <a:gd name="connsiteY3" fmla="*/ 2153692 h 2228473"/>
                  <a:gd name="connsiteX4" fmla="*/ 4217642 w 4322082"/>
                  <a:gd name="connsiteY4" fmla="*/ 1525532 h 2228473"/>
                  <a:gd name="connsiteX5" fmla="*/ 2512637 w 4322082"/>
                  <a:gd name="connsiteY5" fmla="*/ 0 h 2228473"/>
                  <a:gd name="connsiteX0" fmla="*/ 2512637 w 4255160"/>
                  <a:gd name="connsiteY0" fmla="*/ 0 h 2228473"/>
                  <a:gd name="connsiteX1" fmla="*/ 1974215 w 4255160"/>
                  <a:gd name="connsiteY1" fmla="*/ 1076845 h 2228473"/>
                  <a:gd name="connsiteX2" fmla="*/ 0 w 4255160"/>
                  <a:gd name="connsiteY2" fmla="*/ 1974218 h 2228473"/>
                  <a:gd name="connsiteX3" fmla="*/ 2692112 w 4255160"/>
                  <a:gd name="connsiteY3" fmla="*/ 2153692 h 2228473"/>
                  <a:gd name="connsiteX4" fmla="*/ 4217642 w 4255160"/>
                  <a:gd name="connsiteY4" fmla="*/ 1525532 h 2228473"/>
                  <a:gd name="connsiteX5" fmla="*/ 2512637 w 4255160"/>
                  <a:gd name="connsiteY5" fmla="*/ 0 h 2228473"/>
                  <a:gd name="connsiteX0" fmla="*/ 2512637 w 3985953"/>
                  <a:gd name="connsiteY0" fmla="*/ 0 h 2258385"/>
                  <a:gd name="connsiteX1" fmla="*/ 1974215 w 3985953"/>
                  <a:gd name="connsiteY1" fmla="*/ 1076845 h 2258385"/>
                  <a:gd name="connsiteX2" fmla="*/ 0 w 3985953"/>
                  <a:gd name="connsiteY2" fmla="*/ 1974218 h 2258385"/>
                  <a:gd name="connsiteX3" fmla="*/ 2692112 w 3985953"/>
                  <a:gd name="connsiteY3" fmla="*/ 2153692 h 2258385"/>
                  <a:gd name="connsiteX4" fmla="*/ 3948435 w 3985953"/>
                  <a:gd name="connsiteY4" fmla="*/ 1346058 h 2258385"/>
                  <a:gd name="connsiteX5" fmla="*/ 2512637 w 3985953"/>
                  <a:gd name="connsiteY5" fmla="*/ 0 h 2258385"/>
                  <a:gd name="connsiteX0" fmla="*/ 2333167 w 3985953"/>
                  <a:gd name="connsiteY0" fmla="*/ 0 h 2437858"/>
                  <a:gd name="connsiteX1" fmla="*/ 1974215 w 3985953"/>
                  <a:gd name="connsiteY1" fmla="*/ 1256318 h 2437858"/>
                  <a:gd name="connsiteX2" fmla="*/ 0 w 3985953"/>
                  <a:gd name="connsiteY2" fmla="*/ 2153691 h 2437858"/>
                  <a:gd name="connsiteX3" fmla="*/ 2692112 w 3985953"/>
                  <a:gd name="connsiteY3" fmla="*/ 2333165 h 2437858"/>
                  <a:gd name="connsiteX4" fmla="*/ 3948435 w 3985953"/>
                  <a:gd name="connsiteY4" fmla="*/ 1525531 h 2437858"/>
                  <a:gd name="connsiteX5" fmla="*/ 2333167 w 3985953"/>
                  <a:gd name="connsiteY5" fmla="*/ 0 h 2437858"/>
                  <a:gd name="connsiteX0" fmla="*/ 2422902 w 4075688"/>
                  <a:gd name="connsiteY0" fmla="*/ 0 h 2437858"/>
                  <a:gd name="connsiteX1" fmla="*/ 2063950 w 4075688"/>
                  <a:gd name="connsiteY1" fmla="*/ 1256318 h 2437858"/>
                  <a:gd name="connsiteX2" fmla="*/ 0 w 4075688"/>
                  <a:gd name="connsiteY2" fmla="*/ 2153691 h 2437858"/>
                  <a:gd name="connsiteX3" fmla="*/ 2781847 w 4075688"/>
                  <a:gd name="connsiteY3" fmla="*/ 2333165 h 2437858"/>
                  <a:gd name="connsiteX4" fmla="*/ 4038170 w 4075688"/>
                  <a:gd name="connsiteY4" fmla="*/ 1525531 h 2437858"/>
                  <a:gd name="connsiteX5" fmla="*/ 2422902 w 4075688"/>
                  <a:gd name="connsiteY5" fmla="*/ 0 h 2437858"/>
                  <a:gd name="connsiteX0" fmla="*/ 2422902 w 4139457"/>
                  <a:gd name="connsiteY0" fmla="*/ 110613 h 2548471"/>
                  <a:gd name="connsiteX1" fmla="*/ 2063950 w 4139457"/>
                  <a:gd name="connsiteY1" fmla="*/ 1366931 h 2548471"/>
                  <a:gd name="connsiteX2" fmla="*/ 0 w 4139457"/>
                  <a:gd name="connsiteY2" fmla="*/ 2264304 h 2548471"/>
                  <a:gd name="connsiteX3" fmla="*/ 2781847 w 4139457"/>
                  <a:gd name="connsiteY3" fmla="*/ 2443778 h 2548471"/>
                  <a:gd name="connsiteX4" fmla="*/ 4038170 w 4139457"/>
                  <a:gd name="connsiteY4" fmla="*/ 1636144 h 2548471"/>
                  <a:gd name="connsiteX5" fmla="*/ 3389560 w 4139457"/>
                  <a:gd name="connsiteY5" fmla="*/ 703256 h 2548471"/>
                  <a:gd name="connsiteX6" fmla="*/ 2422902 w 4139457"/>
                  <a:gd name="connsiteY6" fmla="*/ 110613 h 2548471"/>
                  <a:gd name="connsiteX0" fmla="*/ 2422902 w 4230784"/>
                  <a:gd name="connsiteY0" fmla="*/ 548876 h 2986734"/>
                  <a:gd name="connsiteX1" fmla="*/ 2063950 w 4230784"/>
                  <a:gd name="connsiteY1" fmla="*/ 1805194 h 2986734"/>
                  <a:gd name="connsiteX2" fmla="*/ 0 w 4230784"/>
                  <a:gd name="connsiteY2" fmla="*/ 2702567 h 2986734"/>
                  <a:gd name="connsiteX3" fmla="*/ 2781847 w 4230784"/>
                  <a:gd name="connsiteY3" fmla="*/ 2882041 h 2986734"/>
                  <a:gd name="connsiteX4" fmla="*/ 4038170 w 4230784"/>
                  <a:gd name="connsiteY4" fmla="*/ 2074407 h 2986734"/>
                  <a:gd name="connsiteX5" fmla="*/ 3937526 w 4230784"/>
                  <a:gd name="connsiteY5" fmla="*/ 254256 h 2986734"/>
                  <a:gd name="connsiteX6" fmla="*/ 2422902 w 4230784"/>
                  <a:gd name="connsiteY6" fmla="*/ 548876 h 2986734"/>
                  <a:gd name="connsiteX0" fmla="*/ 2422902 w 4544625"/>
                  <a:gd name="connsiteY0" fmla="*/ 533145 h 2986732"/>
                  <a:gd name="connsiteX1" fmla="*/ 2063950 w 4544625"/>
                  <a:gd name="connsiteY1" fmla="*/ 1789463 h 2986732"/>
                  <a:gd name="connsiteX2" fmla="*/ 0 w 4544625"/>
                  <a:gd name="connsiteY2" fmla="*/ 2686836 h 2986732"/>
                  <a:gd name="connsiteX3" fmla="*/ 2781847 w 4544625"/>
                  <a:gd name="connsiteY3" fmla="*/ 2866310 h 2986732"/>
                  <a:gd name="connsiteX4" fmla="*/ 4352011 w 4544625"/>
                  <a:gd name="connsiteY4" fmla="*/ 1964302 h 2986732"/>
                  <a:gd name="connsiteX5" fmla="*/ 3937526 w 4544625"/>
                  <a:gd name="connsiteY5" fmla="*/ 238525 h 2986732"/>
                  <a:gd name="connsiteX6" fmla="*/ 2422902 w 4544625"/>
                  <a:gd name="connsiteY6" fmla="*/ 533145 h 2986732"/>
                  <a:gd name="connsiteX0" fmla="*/ 2422902 w 4544623"/>
                  <a:gd name="connsiteY0" fmla="*/ 791524 h 3245111"/>
                  <a:gd name="connsiteX1" fmla="*/ 2063950 w 4544623"/>
                  <a:gd name="connsiteY1" fmla="*/ 2047842 h 3245111"/>
                  <a:gd name="connsiteX2" fmla="*/ 0 w 4544623"/>
                  <a:gd name="connsiteY2" fmla="*/ 2945215 h 3245111"/>
                  <a:gd name="connsiteX3" fmla="*/ 2781847 w 4544623"/>
                  <a:gd name="connsiteY3" fmla="*/ 3124689 h 3245111"/>
                  <a:gd name="connsiteX4" fmla="*/ 4352011 w 4544623"/>
                  <a:gd name="connsiteY4" fmla="*/ 2222681 h 3245111"/>
                  <a:gd name="connsiteX5" fmla="*/ 3937526 w 4544623"/>
                  <a:gd name="connsiteY5" fmla="*/ 496904 h 3245111"/>
                  <a:gd name="connsiteX6" fmla="*/ 2422902 w 4544623"/>
                  <a:gd name="connsiteY6" fmla="*/ 791524 h 3245111"/>
                  <a:gd name="connsiteX0" fmla="*/ 2422902 w 4924096"/>
                  <a:gd name="connsiteY0" fmla="*/ 791524 h 3245111"/>
                  <a:gd name="connsiteX1" fmla="*/ 2063950 w 4924096"/>
                  <a:gd name="connsiteY1" fmla="*/ 2047842 h 3245111"/>
                  <a:gd name="connsiteX2" fmla="*/ 0 w 4924096"/>
                  <a:gd name="connsiteY2" fmla="*/ 2945215 h 3245111"/>
                  <a:gd name="connsiteX3" fmla="*/ 2781847 w 4924096"/>
                  <a:gd name="connsiteY3" fmla="*/ 3124689 h 3245111"/>
                  <a:gd name="connsiteX4" fmla="*/ 4352011 w 4924096"/>
                  <a:gd name="connsiteY4" fmla="*/ 2222681 h 3245111"/>
                  <a:gd name="connsiteX5" fmla="*/ 3937526 w 4924096"/>
                  <a:gd name="connsiteY5" fmla="*/ 496904 h 3245111"/>
                  <a:gd name="connsiteX6" fmla="*/ 2422902 w 4924096"/>
                  <a:gd name="connsiteY6" fmla="*/ 791524 h 3245111"/>
                  <a:gd name="connsiteX0" fmla="*/ 2422902 w 4924096"/>
                  <a:gd name="connsiteY0" fmla="*/ 791524 h 3197173"/>
                  <a:gd name="connsiteX1" fmla="*/ 2063950 w 4924096"/>
                  <a:gd name="connsiteY1" fmla="*/ 2047842 h 3197173"/>
                  <a:gd name="connsiteX2" fmla="*/ 0 w 4924096"/>
                  <a:gd name="connsiteY2" fmla="*/ 2945215 h 3197173"/>
                  <a:gd name="connsiteX3" fmla="*/ 2781847 w 4924096"/>
                  <a:gd name="connsiteY3" fmla="*/ 3124689 h 3197173"/>
                  <a:gd name="connsiteX4" fmla="*/ 4490174 w 4924096"/>
                  <a:gd name="connsiteY4" fmla="*/ 2510309 h 3197173"/>
                  <a:gd name="connsiteX5" fmla="*/ 3937526 w 4924096"/>
                  <a:gd name="connsiteY5" fmla="*/ 496904 h 3197173"/>
                  <a:gd name="connsiteX6" fmla="*/ 2422902 w 4924096"/>
                  <a:gd name="connsiteY6" fmla="*/ 791524 h 3197173"/>
                  <a:gd name="connsiteX0" fmla="*/ 1386786 w 3887980"/>
                  <a:gd name="connsiteY0" fmla="*/ 791524 h 3148657"/>
                  <a:gd name="connsiteX1" fmla="*/ 1027834 w 3887980"/>
                  <a:gd name="connsiteY1" fmla="*/ 2047842 h 3148657"/>
                  <a:gd name="connsiteX2" fmla="*/ 0 w 3887980"/>
                  <a:gd name="connsiteY2" fmla="*/ 2654124 h 3148657"/>
                  <a:gd name="connsiteX3" fmla="*/ 1745731 w 3887980"/>
                  <a:gd name="connsiteY3" fmla="*/ 3124689 h 3148657"/>
                  <a:gd name="connsiteX4" fmla="*/ 3454058 w 3887980"/>
                  <a:gd name="connsiteY4" fmla="*/ 2510309 h 3148657"/>
                  <a:gd name="connsiteX5" fmla="*/ 2901410 w 3887980"/>
                  <a:gd name="connsiteY5" fmla="*/ 496904 h 3148657"/>
                  <a:gd name="connsiteX6" fmla="*/ 1386786 w 3887980"/>
                  <a:gd name="connsiteY6" fmla="*/ 791524 h 3148657"/>
                  <a:gd name="connsiteX0" fmla="*/ 1446609 w 3947803"/>
                  <a:gd name="connsiteY0" fmla="*/ 791524 h 3148659"/>
                  <a:gd name="connsiteX1" fmla="*/ 59823 w 3947803"/>
                  <a:gd name="connsiteY1" fmla="*/ 2654124 h 3148659"/>
                  <a:gd name="connsiteX2" fmla="*/ 1805554 w 3947803"/>
                  <a:gd name="connsiteY2" fmla="*/ 3124689 h 3148659"/>
                  <a:gd name="connsiteX3" fmla="*/ 3513881 w 3947803"/>
                  <a:gd name="connsiteY3" fmla="*/ 2510309 h 3148659"/>
                  <a:gd name="connsiteX4" fmla="*/ 2961233 w 3947803"/>
                  <a:gd name="connsiteY4" fmla="*/ 496904 h 3148659"/>
                  <a:gd name="connsiteX5" fmla="*/ 1446609 w 3947803"/>
                  <a:gd name="connsiteY5" fmla="*/ 791524 h 3148659"/>
                  <a:gd name="connsiteX0" fmla="*/ 1386786 w 3887980"/>
                  <a:gd name="connsiteY0" fmla="*/ 791524 h 3148657"/>
                  <a:gd name="connsiteX1" fmla="*/ 0 w 3887980"/>
                  <a:gd name="connsiteY1" fmla="*/ 2654124 h 3148657"/>
                  <a:gd name="connsiteX2" fmla="*/ 1745731 w 3887980"/>
                  <a:gd name="connsiteY2" fmla="*/ 3124689 h 3148657"/>
                  <a:gd name="connsiteX3" fmla="*/ 3454058 w 3887980"/>
                  <a:gd name="connsiteY3" fmla="*/ 2510309 h 3148657"/>
                  <a:gd name="connsiteX4" fmla="*/ 2901410 w 3887980"/>
                  <a:gd name="connsiteY4" fmla="*/ 496904 h 3148657"/>
                  <a:gd name="connsiteX5" fmla="*/ 1386786 w 3887980"/>
                  <a:gd name="connsiteY5" fmla="*/ 791524 h 3148657"/>
                  <a:gd name="connsiteX0" fmla="*/ 1248624 w 3749818"/>
                  <a:gd name="connsiteY0" fmla="*/ 791524 h 3330615"/>
                  <a:gd name="connsiteX1" fmla="*/ 0 w 3749818"/>
                  <a:gd name="connsiteY1" fmla="*/ 2941753 h 3330615"/>
                  <a:gd name="connsiteX2" fmla="*/ 1607569 w 3749818"/>
                  <a:gd name="connsiteY2" fmla="*/ 3124689 h 3330615"/>
                  <a:gd name="connsiteX3" fmla="*/ 3315896 w 3749818"/>
                  <a:gd name="connsiteY3" fmla="*/ 2510309 h 3330615"/>
                  <a:gd name="connsiteX4" fmla="*/ 2763248 w 3749818"/>
                  <a:gd name="connsiteY4" fmla="*/ 496904 h 3330615"/>
                  <a:gd name="connsiteX5" fmla="*/ 1248624 w 3749818"/>
                  <a:gd name="connsiteY5" fmla="*/ 791524 h 3330615"/>
                  <a:gd name="connsiteX0" fmla="*/ 1248624 w 3749818"/>
                  <a:gd name="connsiteY0" fmla="*/ 791524 h 3330613"/>
                  <a:gd name="connsiteX1" fmla="*/ 0 w 3749818"/>
                  <a:gd name="connsiteY1" fmla="*/ 2941753 h 3330613"/>
                  <a:gd name="connsiteX2" fmla="*/ 1607569 w 3749818"/>
                  <a:gd name="connsiteY2" fmla="*/ 3124689 h 3330613"/>
                  <a:gd name="connsiteX3" fmla="*/ 3315896 w 3749818"/>
                  <a:gd name="connsiteY3" fmla="*/ 2510309 h 3330613"/>
                  <a:gd name="connsiteX4" fmla="*/ 2763248 w 3749818"/>
                  <a:gd name="connsiteY4" fmla="*/ 496904 h 3330613"/>
                  <a:gd name="connsiteX5" fmla="*/ 1248624 w 3749818"/>
                  <a:gd name="connsiteY5" fmla="*/ 791524 h 3330613"/>
                  <a:gd name="connsiteX0" fmla="*/ 1386786 w 3887980"/>
                  <a:gd name="connsiteY0" fmla="*/ 791524 h 3330617"/>
                  <a:gd name="connsiteX1" fmla="*/ 0 w 3887980"/>
                  <a:gd name="connsiteY1" fmla="*/ 2941755 h 3330617"/>
                  <a:gd name="connsiteX2" fmla="*/ 1745731 w 3887980"/>
                  <a:gd name="connsiteY2" fmla="*/ 3124689 h 3330617"/>
                  <a:gd name="connsiteX3" fmla="*/ 3454058 w 3887980"/>
                  <a:gd name="connsiteY3" fmla="*/ 2510309 h 3330617"/>
                  <a:gd name="connsiteX4" fmla="*/ 2901410 w 3887980"/>
                  <a:gd name="connsiteY4" fmla="*/ 496904 h 3330617"/>
                  <a:gd name="connsiteX5" fmla="*/ 1386786 w 3887980"/>
                  <a:gd name="connsiteY5" fmla="*/ 791524 h 3330617"/>
                  <a:gd name="connsiteX0" fmla="*/ 1386786 w 3887980"/>
                  <a:gd name="connsiteY0" fmla="*/ 791524 h 3389119"/>
                  <a:gd name="connsiteX1" fmla="*/ 0 w 3887980"/>
                  <a:gd name="connsiteY1" fmla="*/ 2941755 h 3389119"/>
                  <a:gd name="connsiteX2" fmla="*/ 1745731 w 3887980"/>
                  <a:gd name="connsiteY2" fmla="*/ 3124689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2210597 w 3887980"/>
                  <a:gd name="connsiteY2" fmla="*/ 3229383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454058 w 3887980"/>
                  <a:gd name="connsiteY3" fmla="*/ 2222680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315896 w 3887980"/>
                  <a:gd name="connsiteY3" fmla="*/ 2366495 h 3389119"/>
                  <a:gd name="connsiteX4" fmla="*/ 2901410 w 3887980"/>
                  <a:gd name="connsiteY4" fmla="*/ 496904 h 3389119"/>
                  <a:gd name="connsiteX5" fmla="*/ 1386786 w 3887980"/>
                  <a:gd name="connsiteY5" fmla="*/ 791524 h 3389119"/>
                  <a:gd name="connsiteX0" fmla="*/ 1386786 w 3553112"/>
                  <a:gd name="connsiteY0" fmla="*/ 791524 h 3389119"/>
                  <a:gd name="connsiteX1" fmla="*/ 0 w 3553112"/>
                  <a:gd name="connsiteY1" fmla="*/ 2941755 h 3389119"/>
                  <a:gd name="connsiteX2" fmla="*/ 1934272 w 3553112"/>
                  <a:gd name="connsiteY2" fmla="*/ 3229383 h 3389119"/>
                  <a:gd name="connsiteX3" fmla="*/ 3315896 w 3553112"/>
                  <a:gd name="connsiteY3" fmla="*/ 2366495 h 3389119"/>
                  <a:gd name="connsiteX4" fmla="*/ 2901410 w 3553112"/>
                  <a:gd name="connsiteY4" fmla="*/ 496904 h 3389119"/>
                  <a:gd name="connsiteX5" fmla="*/ 1386786 w 3553112"/>
                  <a:gd name="connsiteY5" fmla="*/ 791524 h 3389119"/>
                  <a:gd name="connsiteX0" fmla="*/ 1386786 w 3691274"/>
                  <a:gd name="connsiteY0" fmla="*/ 791524 h 3389119"/>
                  <a:gd name="connsiteX1" fmla="*/ 0 w 3691274"/>
                  <a:gd name="connsiteY1" fmla="*/ 2941755 h 3389119"/>
                  <a:gd name="connsiteX2" fmla="*/ 1934272 w 3691274"/>
                  <a:gd name="connsiteY2" fmla="*/ 3229383 h 3389119"/>
                  <a:gd name="connsiteX3" fmla="*/ 3315896 w 3691274"/>
                  <a:gd name="connsiteY3" fmla="*/ 2366495 h 3389119"/>
                  <a:gd name="connsiteX4" fmla="*/ 2901410 w 3691274"/>
                  <a:gd name="connsiteY4" fmla="*/ 496904 h 3389119"/>
                  <a:gd name="connsiteX5" fmla="*/ 1386786 w 3691274"/>
                  <a:gd name="connsiteY5" fmla="*/ 791524 h 3389119"/>
                  <a:gd name="connsiteX0" fmla="*/ 1386786 w 3691272"/>
                  <a:gd name="connsiteY0" fmla="*/ 360080 h 2957675"/>
                  <a:gd name="connsiteX1" fmla="*/ 0 w 3691272"/>
                  <a:gd name="connsiteY1" fmla="*/ 2510311 h 2957675"/>
                  <a:gd name="connsiteX2" fmla="*/ 1934272 w 3691272"/>
                  <a:gd name="connsiteY2" fmla="*/ 2797939 h 2957675"/>
                  <a:gd name="connsiteX3" fmla="*/ 3315896 w 3691272"/>
                  <a:gd name="connsiteY3" fmla="*/ 1935051 h 2957675"/>
                  <a:gd name="connsiteX4" fmla="*/ 2901408 w 3691272"/>
                  <a:gd name="connsiteY4" fmla="*/ 496904 h 2957675"/>
                  <a:gd name="connsiteX5" fmla="*/ 1386786 w 3691272"/>
                  <a:gd name="connsiteY5" fmla="*/ 360080 h 2957675"/>
                  <a:gd name="connsiteX0" fmla="*/ 1386786 w 3477084"/>
                  <a:gd name="connsiteY0" fmla="*/ 360080 h 2957675"/>
                  <a:gd name="connsiteX1" fmla="*/ 0 w 3477084"/>
                  <a:gd name="connsiteY1" fmla="*/ 2510311 h 2957675"/>
                  <a:gd name="connsiteX2" fmla="*/ 1934272 w 3477084"/>
                  <a:gd name="connsiteY2" fmla="*/ 2797939 h 2957675"/>
                  <a:gd name="connsiteX3" fmla="*/ 3315896 w 3477084"/>
                  <a:gd name="connsiteY3" fmla="*/ 1935051 h 2957675"/>
                  <a:gd name="connsiteX4" fmla="*/ 2901408 w 3477084"/>
                  <a:gd name="connsiteY4" fmla="*/ 496904 h 2957675"/>
                  <a:gd name="connsiteX5" fmla="*/ 1386786 w 3477084"/>
                  <a:gd name="connsiteY5" fmla="*/ 360080 h 2957675"/>
                  <a:gd name="connsiteX0" fmla="*/ 1386786 w 3477086"/>
                  <a:gd name="connsiteY0" fmla="*/ 360080 h 2957675"/>
                  <a:gd name="connsiteX1" fmla="*/ 0 w 3477086"/>
                  <a:gd name="connsiteY1" fmla="*/ 2510311 h 2957675"/>
                  <a:gd name="connsiteX2" fmla="*/ 1934272 w 3477086"/>
                  <a:gd name="connsiteY2" fmla="*/ 2797939 h 2957675"/>
                  <a:gd name="connsiteX3" fmla="*/ 3315896 w 3477086"/>
                  <a:gd name="connsiteY3" fmla="*/ 1935051 h 2957675"/>
                  <a:gd name="connsiteX4" fmla="*/ 2901408 w 3477086"/>
                  <a:gd name="connsiteY4" fmla="*/ 496904 h 2957675"/>
                  <a:gd name="connsiteX5" fmla="*/ 1386786 w 3477086"/>
                  <a:gd name="connsiteY5" fmla="*/ 360080 h 2957675"/>
                  <a:gd name="connsiteX0" fmla="*/ 1386786 w 3377479"/>
                  <a:gd name="connsiteY0" fmla="*/ 360080 h 2957675"/>
                  <a:gd name="connsiteX1" fmla="*/ 0 w 3377479"/>
                  <a:gd name="connsiteY1" fmla="*/ 2510311 h 2957675"/>
                  <a:gd name="connsiteX2" fmla="*/ 1934272 w 3377479"/>
                  <a:gd name="connsiteY2" fmla="*/ 2797939 h 2957675"/>
                  <a:gd name="connsiteX3" fmla="*/ 3177733 w 3377479"/>
                  <a:gd name="connsiteY3" fmla="*/ 1935051 h 2957675"/>
                  <a:gd name="connsiteX4" fmla="*/ 2901408 w 3377479"/>
                  <a:gd name="connsiteY4" fmla="*/ 496904 h 2957675"/>
                  <a:gd name="connsiteX5" fmla="*/ 1386786 w 3377479"/>
                  <a:gd name="connsiteY5" fmla="*/ 360080 h 2957675"/>
                  <a:gd name="connsiteX0" fmla="*/ 1206243 w 3377477"/>
                  <a:gd name="connsiteY0" fmla="*/ 640719 h 2957675"/>
                  <a:gd name="connsiteX1" fmla="*/ 0 w 3377477"/>
                  <a:gd name="connsiteY1" fmla="*/ 2510311 h 2957675"/>
                  <a:gd name="connsiteX2" fmla="*/ 1934272 w 3377477"/>
                  <a:gd name="connsiteY2" fmla="*/ 2797939 h 2957675"/>
                  <a:gd name="connsiteX3" fmla="*/ 3177733 w 3377477"/>
                  <a:gd name="connsiteY3" fmla="*/ 1935051 h 2957675"/>
                  <a:gd name="connsiteX4" fmla="*/ 2901408 w 3377477"/>
                  <a:gd name="connsiteY4" fmla="*/ 496904 h 2957675"/>
                  <a:gd name="connsiteX5" fmla="*/ 1206243 w 3377477"/>
                  <a:gd name="connsiteY5" fmla="*/ 640719 h 2957675"/>
                  <a:gd name="connsiteX0" fmla="*/ 1424364 w 3595599"/>
                  <a:gd name="connsiteY0" fmla="*/ 640719 h 2957675"/>
                  <a:gd name="connsiteX1" fmla="*/ 218121 w 3595599"/>
                  <a:gd name="connsiteY1" fmla="*/ 2510311 h 2957675"/>
                  <a:gd name="connsiteX2" fmla="*/ 2152393 w 3595599"/>
                  <a:gd name="connsiteY2" fmla="*/ 2797939 h 2957675"/>
                  <a:gd name="connsiteX3" fmla="*/ 3395854 w 3595599"/>
                  <a:gd name="connsiteY3" fmla="*/ 1935051 h 2957675"/>
                  <a:gd name="connsiteX4" fmla="*/ 3119529 w 3595599"/>
                  <a:gd name="connsiteY4" fmla="*/ 496904 h 2957675"/>
                  <a:gd name="connsiteX5" fmla="*/ 1424364 w 3595599"/>
                  <a:gd name="connsiteY5" fmla="*/ 640719 h 2957675"/>
                  <a:gd name="connsiteX0" fmla="*/ 1424364 w 3595599"/>
                  <a:gd name="connsiteY0" fmla="*/ 428653 h 2745609"/>
                  <a:gd name="connsiteX1" fmla="*/ 218121 w 3595599"/>
                  <a:gd name="connsiteY1" fmla="*/ 2298245 h 2745609"/>
                  <a:gd name="connsiteX2" fmla="*/ 2152393 w 3595599"/>
                  <a:gd name="connsiteY2" fmla="*/ 2585873 h 2745609"/>
                  <a:gd name="connsiteX3" fmla="*/ 3395854 w 3595599"/>
                  <a:gd name="connsiteY3" fmla="*/ 1722985 h 2745609"/>
                  <a:gd name="connsiteX4" fmla="*/ 3119529 w 3595599"/>
                  <a:gd name="connsiteY4" fmla="*/ 284838 h 2745609"/>
                  <a:gd name="connsiteX5" fmla="*/ 1424364 w 3595599"/>
                  <a:gd name="connsiteY5" fmla="*/ 428653 h 2745609"/>
                  <a:gd name="connsiteX0" fmla="*/ 1424364 w 3699868"/>
                  <a:gd name="connsiteY0" fmla="*/ 428653 h 2745609"/>
                  <a:gd name="connsiteX1" fmla="*/ 218121 w 3699868"/>
                  <a:gd name="connsiteY1" fmla="*/ 2298245 h 2745609"/>
                  <a:gd name="connsiteX2" fmla="*/ 2152393 w 3699868"/>
                  <a:gd name="connsiteY2" fmla="*/ 2585873 h 2745609"/>
                  <a:gd name="connsiteX3" fmla="*/ 3395854 w 3699868"/>
                  <a:gd name="connsiteY3" fmla="*/ 1722985 h 2745609"/>
                  <a:gd name="connsiteX4" fmla="*/ 3119529 w 3699868"/>
                  <a:gd name="connsiteY4" fmla="*/ 284838 h 2745609"/>
                  <a:gd name="connsiteX5" fmla="*/ 1424364 w 3699868"/>
                  <a:gd name="connsiteY5" fmla="*/ 428653 h 2745609"/>
                  <a:gd name="connsiteX0" fmla="*/ 1303740 w 3579244"/>
                  <a:gd name="connsiteY0" fmla="*/ 428653 h 2745607"/>
                  <a:gd name="connsiteX1" fmla="*/ 218121 w 3579244"/>
                  <a:gd name="connsiteY1" fmla="*/ 2298243 h 2745607"/>
                  <a:gd name="connsiteX2" fmla="*/ 2031769 w 3579244"/>
                  <a:gd name="connsiteY2" fmla="*/ 2585873 h 2745607"/>
                  <a:gd name="connsiteX3" fmla="*/ 3275230 w 3579244"/>
                  <a:gd name="connsiteY3" fmla="*/ 1722985 h 2745607"/>
                  <a:gd name="connsiteX4" fmla="*/ 2998905 w 3579244"/>
                  <a:gd name="connsiteY4" fmla="*/ 284838 h 2745607"/>
                  <a:gd name="connsiteX5" fmla="*/ 1303740 w 3579244"/>
                  <a:gd name="connsiteY5" fmla="*/ 428653 h 2745607"/>
                  <a:gd name="connsiteX0" fmla="*/ 1665970 w 3941474"/>
                  <a:gd name="connsiteY0" fmla="*/ 428653 h 2649215"/>
                  <a:gd name="connsiteX1" fmla="*/ 218122 w 3941474"/>
                  <a:gd name="connsiteY1" fmla="*/ 2103028 h 2649215"/>
                  <a:gd name="connsiteX2" fmla="*/ 2393999 w 3941474"/>
                  <a:gd name="connsiteY2" fmla="*/ 2585873 h 2649215"/>
                  <a:gd name="connsiteX3" fmla="*/ 3637460 w 3941474"/>
                  <a:gd name="connsiteY3" fmla="*/ 1722985 h 2649215"/>
                  <a:gd name="connsiteX4" fmla="*/ 3361135 w 3941474"/>
                  <a:gd name="connsiteY4" fmla="*/ 284838 h 2649215"/>
                  <a:gd name="connsiteX5" fmla="*/ 1665970 w 3941474"/>
                  <a:gd name="connsiteY5" fmla="*/ 428653 h 2649215"/>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550391"/>
                  <a:gd name="connsiteX1" fmla="*/ 218122 w 3941474"/>
                  <a:gd name="connsiteY1" fmla="*/ 2103028 h 2550391"/>
                  <a:gd name="connsiteX2" fmla="*/ 2205157 w 3941474"/>
                  <a:gd name="connsiteY2" fmla="*/ 2366256 h 2550391"/>
                  <a:gd name="connsiteX3" fmla="*/ 3529847 w 3941474"/>
                  <a:gd name="connsiteY3" fmla="*/ 1576574 h 2550391"/>
                  <a:gd name="connsiteX4" fmla="*/ 3361135 w 3941474"/>
                  <a:gd name="connsiteY4" fmla="*/ 284838 h 2550391"/>
                  <a:gd name="connsiteX5" fmla="*/ 1665970 w 3941474"/>
                  <a:gd name="connsiteY5" fmla="*/ 428653 h 255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474" h="2550391">
                    <a:moveTo>
                      <a:pt x="1665970" y="428653"/>
                    </a:moveTo>
                    <a:cubicBezTo>
                      <a:pt x="1182402" y="788190"/>
                      <a:pt x="1" y="1175475"/>
                      <a:pt x="218122" y="2103028"/>
                    </a:cubicBezTo>
                    <a:cubicBezTo>
                      <a:pt x="1228690" y="2550392"/>
                      <a:pt x="1653203" y="2453998"/>
                      <a:pt x="2205157" y="2366256"/>
                    </a:cubicBezTo>
                    <a:cubicBezTo>
                      <a:pt x="2757111" y="2278514"/>
                      <a:pt x="3368659" y="1877824"/>
                      <a:pt x="3529847" y="1576574"/>
                    </a:cubicBezTo>
                    <a:cubicBezTo>
                      <a:pt x="3842826" y="1127263"/>
                      <a:pt x="3941474" y="618428"/>
                      <a:pt x="3361135" y="284838"/>
                    </a:cubicBezTo>
                    <a:cubicBezTo>
                      <a:pt x="2610819" y="0"/>
                      <a:pt x="1886905" y="318040"/>
                      <a:pt x="1665970" y="428653"/>
                    </a:cubicBezTo>
                    <a:close/>
                  </a:path>
                </a:pathLst>
              </a:custGeom>
              <a:solidFill>
                <a:srgbClr val="E8D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426147" y="1995229"/>
                <a:ext cx="2268975" cy="1386601"/>
              </a:xfrm>
              <a:custGeom>
                <a:avLst/>
                <a:gdLst>
                  <a:gd name="connsiteX0" fmla="*/ 1782305 w 3595607"/>
                  <a:gd name="connsiteY0" fmla="*/ 30996 h 2169762"/>
                  <a:gd name="connsiteX1" fmla="*/ 1162373 w 3595607"/>
                  <a:gd name="connsiteY1" fmla="*/ 619932 h 2169762"/>
                  <a:gd name="connsiteX2" fmla="*/ 77492 w 3595607"/>
                  <a:gd name="connsiteY2" fmla="*/ 976393 h 2169762"/>
                  <a:gd name="connsiteX3" fmla="*/ 0 w 3595607"/>
                  <a:gd name="connsiteY3" fmla="*/ 1937288 h 2169762"/>
                  <a:gd name="connsiteX4" fmla="*/ 2076773 w 3595607"/>
                  <a:gd name="connsiteY4" fmla="*/ 2169762 h 2169762"/>
                  <a:gd name="connsiteX5" fmla="*/ 3363133 w 3595607"/>
                  <a:gd name="connsiteY5" fmla="*/ 1332854 h 2169762"/>
                  <a:gd name="connsiteX6" fmla="*/ 3595607 w 3595607"/>
                  <a:gd name="connsiteY6" fmla="*/ 247973 h 2169762"/>
                  <a:gd name="connsiteX7" fmla="*/ 3084163 w 3595607"/>
                  <a:gd name="connsiteY7" fmla="*/ 0 h 2169762"/>
                  <a:gd name="connsiteX8" fmla="*/ 1782305 w 3595607"/>
                  <a:gd name="connsiteY8" fmla="*/ 30996 h 2169762"/>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2115519 w 3928821"/>
                  <a:gd name="connsiteY0" fmla="*/ 103322 h 2242088"/>
                  <a:gd name="connsiteX1" fmla="*/ 1495587 w 3928821"/>
                  <a:gd name="connsiteY1" fmla="*/ 692258 h 2242088"/>
                  <a:gd name="connsiteX2" fmla="*/ 410706 w 3928821"/>
                  <a:gd name="connsiteY2" fmla="*/ 1048719 h 2242088"/>
                  <a:gd name="connsiteX3" fmla="*/ 333214 w 3928821"/>
                  <a:gd name="connsiteY3" fmla="*/ 2009614 h 2242088"/>
                  <a:gd name="connsiteX4" fmla="*/ 2409987 w 3928821"/>
                  <a:gd name="connsiteY4" fmla="*/ 2242088 h 2242088"/>
                  <a:gd name="connsiteX5" fmla="*/ 3696347 w 3928821"/>
                  <a:gd name="connsiteY5" fmla="*/ 1405180 h 2242088"/>
                  <a:gd name="connsiteX6" fmla="*/ 3928821 w 3928821"/>
                  <a:gd name="connsiteY6" fmla="*/ 320299 h 2242088"/>
                  <a:gd name="connsiteX7" fmla="*/ 3417377 w 3928821"/>
                  <a:gd name="connsiteY7" fmla="*/ 72326 h 2242088"/>
                  <a:gd name="connsiteX8" fmla="*/ 2115519 w 3928821"/>
                  <a:gd name="connsiteY8" fmla="*/ 103322 h 2242088"/>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92537"/>
                  <a:gd name="connsiteY0" fmla="*/ 182105 h 2421610"/>
                  <a:gd name="connsiteX1" fmla="*/ 1495587 w 3992537"/>
                  <a:gd name="connsiteY1" fmla="*/ 771041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115519 w 3992537"/>
                  <a:gd name="connsiteY0" fmla="*/ 182105 h 2421610"/>
                  <a:gd name="connsiteX1" fmla="*/ 1332854 w 3992537"/>
                  <a:gd name="connsiteY1" fmla="*/ 721963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045677 w 3922695"/>
                  <a:gd name="connsiteY0" fmla="*/ 182105 h 2397803"/>
                  <a:gd name="connsiteX1" fmla="*/ 1263012 w 3922695"/>
                  <a:gd name="connsiteY1" fmla="*/ 721963 h 2397803"/>
                  <a:gd name="connsiteX2" fmla="*/ 340864 w 3922695"/>
                  <a:gd name="connsiteY2" fmla="*/ 1127502 h 2397803"/>
                  <a:gd name="connsiteX3" fmla="*/ 333214 w 3922695"/>
                  <a:gd name="connsiteY3" fmla="*/ 1945548 h 2397803"/>
                  <a:gd name="connsiteX4" fmla="*/ 2340145 w 3922695"/>
                  <a:gd name="connsiteY4" fmla="*/ 2320871 h 2397803"/>
                  <a:gd name="connsiteX5" fmla="*/ 3626505 w 3922695"/>
                  <a:gd name="connsiteY5" fmla="*/ 1483963 h 2397803"/>
                  <a:gd name="connsiteX6" fmla="*/ 3858979 w 3922695"/>
                  <a:gd name="connsiteY6" fmla="*/ 399082 h 2397803"/>
                  <a:gd name="connsiteX7" fmla="*/ 3244212 w 3922695"/>
                  <a:gd name="connsiteY7" fmla="*/ 36163 h 2397803"/>
                  <a:gd name="connsiteX8" fmla="*/ 2045677 w 3922695"/>
                  <a:gd name="connsiteY8" fmla="*/ 182105 h 2397803"/>
                  <a:gd name="connsiteX0" fmla="*/ 2045677 w 3922695"/>
                  <a:gd name="connsiteY0" fmla="*/ 182105 h 2397802"/>
                  <a:gd name="connsiteX1" fmla="*/ 1263012 w 3922695"/>
                  <a:gd name="connsiteY1" fmla="*/ 721963 h 2397802"/>
                  <a:gd name="connsiteX2" fmla="*/ 340864 w 3922695"/>
                  <a:gd name="connsiteY2" fmla="*/ 1127502 h 2397802"/>
                  <a:gd name="connsiteX3" fmla="*/ 333214 w 3922695"/>
                  <a:gd name="connsiteY3" fmla="*/ 1945548 h 2397802"/>
                  <a:gd name="connsiteX4" fmla="*/ 2340145 w 3922695"/>
                  <a:gd name="connsiteY4" fmla="*/ 2320871 h 2397802"/>
                  <a:gd name="connsiteX5" fmla="*/ 3626505 w 3922695"/>
                  <a:gd name="connsiteY5" fmla="*/ 1483963 h 2397802"/>
                  <a:gd name="connsiteX6" fmla="*/ 3858979 w 3922695"/>
                  <a:gd name="connsiteY6" fmla="*/ 399082 h 2397802"/>
                  <a:gd name="connsiteX7" fmla="*/ 3244212 w 3922695"/>
                  <a:gd name="connsiteY7" fmla="*/ 36163 h 2397802"/>
                  <a:gd name="connsiteX8" fmla="*/ 2045677 w 3922695"/>
                  <a:gd name="connsiteY8" fmla="*/ 182105 h 2397802"/>
                  <a:gd name="connsiteX0" fmla="*/ 2045677 w 3922695"/>
                  <a:gd name="connsiteY0" fmla="*/ 182105 h 2397802"/>
                  <a:gd name="connsiteX1" fmla="*/ 1263012 w 3922695"/>
                  <a:gd name="connsiteY1" fmla="*/ 721963 h 2397802"/>
                  <a:gd name="connsiteX2" fmla="*/ 340864 w 3922695"/>
                  <a:gd name="connsiteY2" fmla="*/ 1127502 h 2397802"/>
                  <a:gd name="connsiteX3" fmla="*/ 333214 w 3922695"/>
                  <a:gd name="connsiteY3" fmla="*/ 1945548 h 2397802"/>
                  <a:gd name="connsiteX4" fmla="*/ 2340145 w 3922695"/>
                  <a:gd name="connsiteY4" fmla="*/ 2320871 h 2397802"/>
                  <a:gd name="connsiteX5" fmla="*/ 3626505 w 3922695"/>
                  <a:gd name="connsiteY5" fmla="*/ 1483963 h 2397802"/>
                  <a:gd name="connsiteX6" fmla="*/ 3858979 w 3922695"/>
                  <a:gd name="connsiteY6" fmla="*/ 399082 h 2397802"/>
                  <a:gd name="connsiteX7" fmla="*/ 3244212 w 3922695"/>
                  <a:gd name="connsiteY7" fmla="*/ 36163 h 2397802"/>
                  <a:gd name="connsiteX8" fmla="*/ 2045677 w 3922695"/>
                  <a:gd name="connsiteY8" fmla="*/ 182105 h 2397802"/>
                  <a:gd name="connsiteX0" fmla="*/ 1891985 w 3769003"/>
                  <a:gd name="connsiteY0" fmla="*/ 182105 h 2397802"/>
                  <a:gd name="connsiteX1" fmla="*/ 1109320 w 3769003"/>
                  <a:gd name="connsiteY1" fmla="*/ 721963 h 2397802"/>
                  <a:gd name="connsiteX2" fmla="*/ 179522 w 3769003"/>
                  <a:gd name="connsiteY2" fmla="*/ 1945548 h 2397802"/>
                  <a:gd name="connsiteX3" fmla="*/ 2186453 w 3769003"/>
                  <a:gd name="connsiteY3" fmla="*/ 2320871 h 2397802"/>
                  <a:gd name="connsiteX4" fmla="*/ 3472813 w 3769003"/>
                  <a:gd name="connsiteY4" fmla="*/ 1483963 h 2397802"/>
                  <a:gd name="connsiteX5" fmla="*/ 3705287 w 3769003"/>
                  <a:gd name="connsiteY5" fmla="*/ 399082 h 2397802"/>
                  <a:gd name="connsiteX6" fmla="*/ 3090520 w 3769003"/>
                  <a:gd name="connsiteY6" fmla="*/ 36163 h 2397802"/>
                  <a:gd name="connsiteX7" fmla="*/ 1891985 w 3769003"/>
                  <a:gd name="connsiteY7" fmla="*/ 182105 h 2397802"/>
                  <a:gd name="connsiteX0" fmla="*/ 2217471 w 4094489"/>
                  <a:gd name="connsiteY0" fmla="*/ 182105 h 2397802"/>
                  <a:gd name="connsiteX1" fmla="*/ 1434806 w 4094489"/>
                  <a:gd name="connsiteY1" fmla="*/ 721963 h 2397802"/>
                  <a:gd name="connsiteX2" fmla="*/ 505008 w 4094489"/>
                  <a:gd name="connsiteY2" fmla="*/ 1945548 h 2397802"/>
                  <a:gd name="connsiteX3" fmla="*/ 2511939 w 4094489"/>
                  <a:gd name="connsiteY3" fmla="*/ 2320871 h 2397802"/>
                  <a:gd name="connsiteX4" fmla="*/ 3798299 w 4094489"/>
                  <a:gd name="connsiteY4" fmla="*/ 1483963 h 2397802"/>
                  <a:gd name="connsiteX5" fmla="*/ 4030773 w 4094489"/>
                  <a:gd name="connsiteY5" fmla="*/ 399082 h 2397802"/>
                  <a:gd name="connsiteX6" fmla="*/ 3416006 w 4094489"/>
                  <a:gd name="connsiteY6" fmla="*/ 36163 h 2397802"/>
                  <a:gd name="connsiteX7" fmla="*/ 2217471 w 4094489"/>
                  <a:gd name="connsiteY7" fmla="*/ 182105 h 2397802"/>
                  <a:gd name="connsiteX0" fmla="*/ 2217471 w 4094489"/>
                  <a:gd name="connsiteY0" fmla="*/ 182105 h 2471165"/>
                  <a:gd name="connsiteX1" fmla="*/ 1434806 w 4094489"/>
                  <a:gd name="connsiteY1" fmla="*/ 721963 h 2471165"/>
                  <a:gd name="connsiteX2" fmla="*/ 505008 w 4094489"/>
                  <a:gd name="connsiteY2" fmla="*/ 1945548 h 2471165"/>
                  <a:gd name="connsiteX3" fmla="*/ 2479222 w 4094489"/>
                  <a:gd name="connsiteY3" fmla="*/ 2394234 h 2471165"/>
                  <a:gd name="connsiteX4" fmla="*/ 3798299 w 4094489"/>
                  <a:gd name="connsiteY4" fmla="*/ 1483963 h 2471165"/>
                  <a:gd name="connsiteX5" fmla="*/ 4030773 w 4094489"/>
                  <a:gd name="connsiteY5" fmla="*/ 399082 h 2471165"/>
                  <a:gd name="connsiteX6" fmla="*/ 3416006 w 4094489"/>
                  <a:gd name="connsiteY6" fmla="*/ 36163 h 2471165"/>
                  <a:gd name="connsiteX7" fmla="*/ 2217471 w 4094489"/>
                  <a:gd name="connsiteY7" fmla="*/ 182105 h 2471165"/>
                  <a:gd name="connsiteX0" fmla="*/ 2127734 w 4004752"/>
                  <a:gd name="connsiteY0" fmla="*/ 182105 h 2471165"/>
                  <a:gd name="connsiteX1" fmla="*/ 1345069 w 4004752"/>
                  <a:gd name="connsiteY1" fmla="*/ 721963 h 2471165"/>
                  <a:gd name="connsiteX2" fmla="*/ 505008 w 4004752"/>
                  <a:gd name="connsiteY2" fmla="*/ 1945548 h 2471165"/>
                  <a:gd name="connsiteX3" fmla="*/ 2389485 w 4004752"/>
                  <a:gd name="connsiteY3" fmla="*/ 2394234 h 2471165"/>
                  <a:gd name="connsiteX4" fmla="*/ 3708562 w 4004752"/>
                  <a:gd name="connsiteY4" fmla="*/ 1483963 h 2471165"/>
                  <a:gd name="connsiteX5" fmla="*/ 3941036 w 4004752"/>
                  <a:gd name="connsiteY5" fmla="*/ 399082 h 2471165"/>
                  <a:gd name="connsiteX6" fmla="*/ 3326269 w 4004752"/>
                  <a:gd name="connsiteY6" fmla="*/ 36163 h 2471165"/>
                  <a:gd name="connsiteX7" fmla="*/ 2127734 w 4004752"/>
                  <a:gd name="connsiteY7" fmla="*/ 182105 h 2471165"/>
                  <a:gd name="connsiteX0" fmla="*/ 2127734 w 4004752"/>
                  <a:gd name="connsiteY0" fmla="*/ 182105 h 2643477"/>
                  <a:gd name="connsiteX1" fmla="*/ 1345069 w 4004752"/>
                  <a:gd name="connsiteY1" fmla="*/ 721963 h 2643477"/>
                  <a:gd name="connsiteX2" fmla="*/ 505008 w 4004752"/>
                  <a:gd name="connsiteY2" fmla="*/ 1945548 h 2643477"/>
                  <a:gd name="connsiteX3" fmla="*/ 2389485 w 4004752"/>
                  <a:gd name="connsiteY3" fmla="*/ 2394234 h 2643477"/>
                  <a:gd name="connsiteX4" fmla="*/ 3708562 w 4004752"/>
                  <a:gd name="connsiteY4" fmla="*/ 1483963 h 2643477"/>
                  <a:gd name="connsiteX5" fmla="*/ 3941036 w 4004752"/>
                  <a:gd name="connsiteY5" fmla="*/ 399082 h 2643477"/>
                  <a:gd name="connsiteX6" fmla="*/ 3326269 w 4004752"/>
                  <a:gd name="connsiteY6" fmla="*/ 36163 h 2643477"/>
                  <a:gd name="connsiteX7" fmla="*/ 2127734 w 4004752"/>
                  <a:gd name="connsiteY7" fmla="*/ 182105 h 2643477"/>
                  <a:gd name="connsiteX0" fmla="*/ 1666350 w 3543368"/>
                  <a:gd name="connsiteY0" fmla="*/ 318231 h 2607291"/>
                  <a:gd name="connsiteX1" fmla="*/ 43624 w 3543368"/>
                  <a:gd name="connsiteY1" fmla="*/ 2081674 h 2607291"/>
                  <a:gd name="connsiteX2" fmla="*/ 1928101 w 3543368"/>
                  <a:gd name="connsiteY2" fmla="*/ 2530360 h 2607291"/>
                  <a:gd name="connsiteX3" fmla="*/ 3247178 w 3543368"/>
                  <a:gd name="connsiteY3" fmla="*/ 1620089 h 2607291"/>
                  <a:gd name="connsiteX4" fmla="*/ 3479652 w 3543368"/>
                  <a:gd name="connsiteY4" fmla="*/ 535208 h 2607291"/>
                  <a:gd name="connsiteX5" fmla="*/ 2864885 w 3543368"/>
                  <a:gd name="connsiteY5" fmla="*/ 172289 h 2607291"/>
                  <a:gd name="connsiteX6" fmla="*/ 1666350 w 3543368"/>
                  <a:gd name="connsiteY6" fmla="*/ 318231 h 2607291"/>
                  <a:gd name="connsiteX0" fmla="*/ 1044590 w 3667721"/>
                  <a:gd name="connsiteY0" fmla="*/ 400675 h 2440396"/>
                  <a:gd name="connsiteX1" fmla="*/ 167977 w 3667721"/>
                  <a:gd name="connsiteY1" fmla="*/ 1914779 h 2440396"/>
                  <a:gd name="connsiteX2" fmla="*/ 2052454 w 3667721"/>
                  <a:gd name="connsiteY2" fmla="*/ 2363465 h 2440396"/>
                  <a:gd name="connsiteX3" fmla="*/ 3371531 w 3667721"/>
                  <a:gd name="connsiteY3" fmla="*/ 1453194 h 2440396"/>
                  <a:gd name="connsiteX4" fmla="*/ 3604005 w 3667721"/>
                  <a:gd name="connsiteY4" fmla="*/ 368313 h 2440396"/>
                  <a:gd name="connsiteX5" fmla="*/ 2989238 w 3667721"/>
                  <a:gd name="connsiteY5" fmla="*/ 5394 h 2440396"/>
                  <a:gd name="connsiteX6" fmla="*/ 1044590 w 3667721"/>
                  <a:gd name="connsiteY6" fmla="*/ 400675 h 2440396"/>
                  <a:gd name="connsiteX0" fmla="*/ 1309205 w 3932336"/>
                  <a:gd name="connsiteY0" fmla="*/ 400675 h 2440396"/>
                  <a:gd name="connsiteX1" fmla="*/ 432592 w 3932336"/>
                  <a:gd name="connsiteY1" fmla="*/ 1914779 h 2440396"/>
                  <a:gd name="connsiteX2" fmla="*/ 2317069 w 3932336"/>
                  <a:gd name="connsiteY2" fmla="*/ 2363465 h 2440396"/>
                  <a:gd name="connsiteX3" fmla="*/ 3636146 w 3932336"/>
                  <a:gd name="connsiteY3" fmla="*/ 1453194 h 2440396"/>
                  <a:gd name="connsiteX4" fmla="*/ 3868620 w 3932336"/>
                  <a:gd name="connsiteY4" fmla="*/ 368313 h 2440396"/>
                  <a:gd name="connsiteX5" fmla="*/ 3253853 w 3932336"/>
                  <a:gd name="connsiteY5" fmla="*/ 5394 h 2440396"/>
                  <a:gd name="connsiteX6" fmla="*/ 1309205 w 3932336"/>
                  <a:gd name="connsiteY6" fmla="*/ 400675 h 2440396"/>
                  <a:gd name="connsiteX0" fmla="*/ 1309205 w 3932336"/>
                  <a:gd name="connsiteY0" fmla="*/ 400675 h 2440396"/>
                  <a:gd name="connsiteX1" fmla="*/ 432592 w 3932336"/>
                  <a:gd name="connsiteY1" fmla="*/ 1914779 h 2440396"/>
                  <a:gd name="connsiteX2" fmla="*/ 2317069 w 3932336"/>
                  <a:gd name="connsiteY2" fmla="*/ 2363465 h 2440396"/>
                  <a:gd name="connsiteX3" fmla="*/ 3636146 w 3932336"/>
                  <a:gd name="connsiteY3" fmla="*/ 1453194 h 2440396"/>
                  <a:gd name="connsiteX4" fmla="*/ 3868620 w 3932336"/>
                  <a:gd name="connsiteY4" fmla="*/ 368313 h 2440396"/>
                  <a:gd name="connsiteX5" fmla="*/ 3253853 w 3932336"/>
                  <a:gd name="connsiteY5" fmla="*/ 5394 h 2440396"/>
                  <a:gd name="connsiteX6" fmla="*/ 1309205 w 3932336"/>
                  <a:gd name="connsiteY6" fmla="*/ 400675 h 2440396"/>
                  <a:gd name="connsiteX0" fmla="*/ 1309205 w 4026174"/>
                  <a:gd name="connsiteY0" fmla="*/ 436840 h 2476561"/>
                  <a:gd name="connsiteX1" fmla="*/ 432592 w 4026174"/>
                  <a:gd name="connsiteY1" fmla="*/ 1950944 h 2476561"/>
                  <a:gd name="connsiteX2" fmla="*/ 2317069 w 4026174"/>
                  <a:gd name="connsiteY2" fmla="*/ 2399630 h 2476561"/>
                  <a:gd name="connsiteX3" fmla="*/ 3636146 w 4026174"/>
                  <a:gd name="connsiteY3" fmla="*/ 1489359 h 2476561"/>
                  <a:gd name="connsiteX4" fmla="*/ 3868620 w 4026174"/>
                  <a:gd name="connsiteY4" fmla="*/ 404478 h 2476561"/>
                  <a:gd name="connsiteX5" fmla="*/ 2690827 w 4026174"/>
                  <a:gd name="connsiteY5" fmla="*/ 5394 h 2476561"/>
                  <a:gd name="connsiteX6" fmla="*/ 1309205 w 4026174"/>
                  <a:gd name="connsiteY6" fmla="*/ 436840 h 2476561"/>
                  <a:gd name="connsiteX0" fmla="*/ 1171043 w 4026172"/>
                  <a:gd name="connsiteY0" fmla="*/ 436836 h 2476559"/>
                  <a:gd name="connsiteX1" fmla="*/ 432592 w 4026172"/>
                  <a:gd name="connsiteY1" fmla="*/ 1950942 h 2476559"/>
                  <a:gd name="connsiteX2" fmla="*/ 2317069 w 4026172"/>
                  <a:gd name="connsiteY2" fmla="*/ 2399628 h 2476559"/>
                  <a:gd name="connsiteX3" fmla="*/ 3636146 w 4026172"/>
                  <a:gd name="connsiteY3" fmla="*/ 1489357 h 2476559"/>
                  <a:gd name="connsiteX4" fmla="*/ 3868620 w 4026172"/>
                  <a:gd name="connsiteY4" fmla="*/ 404476 h 2476559"/>
                  <a:gd name="connsiteX5" fmla="*/ 2690827 w 4026172"/>
                  <a:gd name="connsiteY5" fmla="*/ 5392 h 2476559"/>
                  <a:gd name="connsiteX6" fmla="*/ 1171043 w 4026172"/>
                  <a:gd name="connsiteY6" fmla="*/ 436836 h 2476559"/>
                  <a:gd name="connsiteX0" fmla="*/ 1171043 w 3894738"/>
                  <a:gd name="connsiteY0" fmla="*/ 436838 h 2476561"/>
                  <a:gd name="connsiteX1" fmla="*/ 432592 w 3894738"/>
                  <a:gd name="connsiteY1" fmla="*/ 1950944 h 2476561"/>
                  <a:gd name="connsiteX2" fmla="*/ 2317069 w 3894738"/>
                  <a:gd name="connsiteY2" fmla="*/ 2399630 h 2476561"/>
                  <a:gd name="connsiteX3" fmla="*/ 3636146 w 3894738"/>
                  <a:gd name="connsiteY3" fmla="*/ 1489359 h 2476561"/>
                  <a:gd name="connsiteX4" fmla="*/ 3868620 w 3894738"/>
                  <a:gd name="connsiteY4" fmla="*/ 404478 h 2476561"/>
                  <a:gd name="connsiteX5" fmla="*/ 2690827 w 3894738"/>
                  <a:gd name="connsiteY5" fmla="*/ 5394 h 2476561"/>
                  <a:gd name="connsiteX6" fmla="*/ 1171043 w 3894738"/>
                  <a:gd name="connsiteY6" fmla="*/ 436838 h 2476561"/>
                  <a:gd name="connsiteX0" fmla="*/ 1171043 w 3868620"/>
                  <a:gd name="connsiteY0" fmla="*/ 436836 h 2460226"/>
                  <a:gd name="connsiteX1" fmla="*/ 432592 w 3868620"/>
                  <a:gd name="connsiteY1" fmla="*/ 1950942 h 2460226"/>
                  <a:gd name="connsiteX2" fmla="*/ 2317069 w 3868620"/>
                  <a:gd name="connsiteY2" fmla="*/ 2399628 h 2460226"/>
                  <a:gd name="connsiteX3" fmla="*/ 3243477 w 3868620"/>
                  <a:gd name="connsiteY3" fmla="*/ 1587354 h 2460226"/>
                  <a:gd name="connsiteX4" fmla="*/ 3868620 w 3868620"/>
                  <a:gd name="connsiteY4" fmla="*/ 404476 h 2460226"/>
                  <a:gd name="connsiteX5" fmla="*/ 2690827 w 3868620"/>
                  <a:gd name="connsiteY5" fmla="*/ 5392 h 2460226"/>
                  <a:gd name="connsiteX6" fmla="*/ 1171043 w 3868620"/>
                  <a:gd name="connsiteY6" fmla="*/ 436836 h 2460226"/>
                  <a:gd name="connsiteX0" fmla="*/ 1171043 w 3930913"/>
                  <a:gd name="connsiteY0" fmla="*/ 436838 h 2657375"/>
                  <a:gd name="connsiteX1" fmla="*/ 432592 w 3930913"/>
                  <a:gd name="connsiteY1" fmla="*/ 1950944 h 2657375"/>
                  <a:gd name="connsiteX2" fmla="*/ 2317069 w 3930913"/>
                  <a:gd name="connsiteY2" fmla="*/ 2399630 h 2657375"/>
                  <a:gd name="connsiteX3" fmla="*/ 3868620 w 3930913"/>
                  <a:gd name="connsiteY3" fmla="*/ 404478 h 2657375"/>
                  <a:gd name="connsiteX4" fmla="*/ 2690827 w 3930913"/>
                  <a:gd name="connsiteY4" fmla="*/ 5394 h 2657375"/>
                  <a:gd name="connsiteX5" fmla="*/ 1171043 w 3930913"/>
                  <a:gd name="connsiteY5" fmla="*/ 436838 h 2657375"/>
                  <a:gd name="connsiteX0" fmla="*/ 1171043 w 3868620"/>
                  <a:gd name="connsiteY0" fmla="*/ 436836 h 2657371"/>
                  <a:gd name="connsiteX1" fmla="*/ 432592 w 3868620"/>
                  <a:gd name="connsiteY1" fmla="*/ 1950942 h 2657371"/>
                  <a:gd name="connsiteX2" fmla="*/ 2317069 w 3868620"/>
                  <a:gd name="connsiteY2" fmla="*/ 2399628 h 2657371"/>
                  <a:gd name="connsiteX3" fmla="*/ 3868620 w 3868620"/>
                  <a:gd name="connsiteY3" fmla="*/ 404476 h 2657371"/>
                  <a:gd name="connsiteX4" fmla="*/ 2690827 w 3868620"/>
                  <a:gd name="connsiteY4" fmla="*/ 5392 h 2657371"/>
                  <a:gd name="connsiteX5" fmla="*/ 1171043 w 3868620"/>
                  <a:gd name="connsiteY5" fmla="*/ 436836 h 2657371"/>
                  <a:gd name="connsiteX0" fmla="*/ 1171043 w 3934291"/>
                  <a:gd name="connsiteY0" fmla="*/ 431444 h 2646587"/>
                  <a:gd name="connsiteX1" fmla="*/ 432592 w 3934291"/>
                  <a:gd name="connsiteY1" fmla="*/ 1945550 h 2646587"/>
                  <a:gd name="connsiteX2" fmla="*/ 2317069 w 3934291"/>
                  <a:gd name="connsiteY2" fmla="*/ 2394236 h 2646587"/>
                  <a:gd name="connsiteX3" fmla="*/ 3934291 w 3934291"/>
                  <a:gd name="connsiteY3" fmla="*/ 431444 h 2646587"/>
                  <a:gd name="connsiteX4" fmla="*/ 2690827 w 3934291"/>
                  <a:gd name="connsiteY4" fmla="*/ 0 h 2646587"/>
                  <a:gd name="connsiteX5" fmla="*/ 1171043 w 3934291"/>
                  <a:gd name="connsiteY5" fmla="*/ 431444 h 2646587"/>
                  <a:gd name="connsiteX0" fmla="*/ 1171043 w 3934291"/>
                  <a:gd name="connsiteY0" fmla="*/ 431444 h 2440872"/>
                  <a:gd name="connsiteX1" fmla="*/ 432592 w 3934291"/>
                  <a:gd name="connsiteY1" fmla="*/ 1945550 h 2440872"/>
                  <a:gd name="connsiteX2" fmla="*/ 2690829 w 3934291"/>
                  <a:gd name="connsiteY2" fmla="*/ 2157221 h 2440872"/>
                  <a:gd name="connsiteX3" fmla="*/ 3934291 w 3934291"/>
                  <a:gd name="connsiteY3" fmla="*/ 431444 h 2440872"/>
                  <a:gd name="connsiteX4" fmla="*/ 2690827 w 3934291"/>
                  <a:gd name="connsiteY4" fmla="*/ 0 h 2440872"/>
                  <a:gd name="connsiteX5" fmla="*/ 1171043 w 3934291"/>
                  <a:gd name="connsiteY5" fmla="*/ 431444 h 2440872"/>
                  <a:gd name="connsiteX0" fmla="*/ 1171043 w 3934291"/>
                  <a:gd name="connsiteY0" fmla="*/ 431444 h 2553387"/>
                  <a:gd name="connsiteX1" fmla="*/ 432592 w 3934291"/>
                  <a:gd name="connsiteY1" fmla="*/ 1945550 h 2553387"/>
                  <a:gd name="connsiteX2" fmla="*/ 2690829 w 3934291"/>
                  <a:gd name="connsiteY2" fmla="*/ 2301036 h 2553387"/>
                  <a:gd name="connsiteX3" fmla="*/ 3934291 w 3934291"/>
                  <a:gd name="connsiteY3" fmla="*/ 431444 h 2553387"/>
                  <a:gd name="connsiteX4" fmla="*/ 2690827 w 3934291"/>
                  <a:gd name="connsiteY4" fmla="*/ 0 h 2553387"/>
                  <a:gd name="connsiteX5" fmla="*/ 1171043 w 3934291"/>
                  <a:gd name="connsiteY5" fmla="*/ 431444 h 2553387"/>
                  <a:gd name="connsiteX0" fmla="*/ 1171043 w 3934291"/>
                  <a:gd name="connsiteY0" fmla="*/ 431444 h 2553387"/>
                  <a:gd name="connsiteX1" fmla="*/ 432592 w 3934291"/>
                  <a:gd name="connsiteY1" fmla="*/ 1945550 h 2553387"/>
                  <a:gd name="connsiteX2" fmla="*/ 2690829 w 3934291"/>
                  <a:gd name="connsiteY2" fmla="*/ 2301036 h 2553387"/>
                  <a:gd name="connsiteX3" fmla="*/ 3934291 w 3934291"/>
                  <a:gd name="connsiteY3" fmla="*/ 431444 h 2553387"/>
                  <a:gd name="connsiteX4" fmla="*/ 2690827 w 3934291"/>
                  <a:gd name="connsiteY4" fmla="*/ 0 h 2553387"/>
                  <a:gd name="connsiteX5" fmla="*/ 1171043 w 3934291"/>
                  <a:gd name="connsiteY5" fmla="*/ 431444 h 2553387"/>
                  <a:gd name="connsiteX0" fmla="*/ 1171043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171043 w 3934291"/>
                  <a:gd name="connsiteY5" fmla="*/ 431444 h 2440872"/>
                  <a:gd name="connsiteX0" fmla="*/ 1032882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032882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032882 w 3934291"/>
                  <a:gd name="connsiteY0" fmla="*/ 431444 h 2440872"/>
                  <a:gd name="connsiteX1" fmla="*/ 432592 w 3934291"/>
                  <a:gd name="connsiteY1" fmla="*/ 1945550 h 2440872"/>
                  <a:gd name="connsiteX2" fmla="*/ 2275937 w 3934291"/>
                  <a:gd name="connsiteY2" fmla="*/ 2105820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212591 w 4114000"/>
                  <a:gd name="connsiteY0" fmla="*/ 431444 h 2601144"/>
                  <a:gd name="connsiteX1" fmla="*/ 432591 w 4114000"/>
                  <a:gd name="connsiteY1" fmla="*/ 2105820 h 2601144"/>
                  <a:gd name="connsiteX2" fmla="*/ 2455646 w 4114000"/>
                  <a:gd name="connsiteY2" fmla="*/ 2105820 h 2601144"/>
                  <a:gd name="connsiteX3" fmla="*/ 4114000 w 4114000"/>
                  <a:gd name="connsiteY3" fmla="*/ 431444 h 2601144"/>
                  <a:gd name="connsiteX4" fmla="*/ 2870536 w 4114000"/>
                  <a:gd name="connsiteY4" fmla="*/ 0 h 2601144"/>
                  <a:gd name="connsiteX5" fmla="*/ 1212591 w 4114000"/>
                  <a:gd name="connsiteY5" fmla="*/ 431444 h 2601144"/>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000" h="2616976">
                    <a:moveTo>
                      <a:pt x="1191240" y="542294"/>
                    </a:moveTo>
                    <a:cubicBezTo>
                      <a:pt x="784916" y="893264"/>
                      <a:pt x="-1" y="1453266"/>
                      <a:pt x="432591" y="2121655"/>
                    </a:cubicBezTo>
                    <a:cubicBezTo>
                      <a:pt x="762147" y="2616977"/>
                      <a:pt x="1898950" y="2344135"/>
                      <a:pt x="2455646" y="2121655"/>
                    </a:cubicBezTo>
                    <a:cubicBezTo>
                      <a:pt x="3067945" y="1657860"/>
                      <a:pt x="3719803" y="994385"/>
                      <a:pt x="4114000" y="447279"/>
                    </a:cubicBezTo>
                    <a:cubicBezTo>
                      <a:pt x="3719656" y="177430"/>
                      <a:pt x="3357663" y="-1"/>
                      <a:pt x="2870536" y="15835"/>
                    </a:cubicBezTo>
                    <a:cubicBezTo>
                      <a:pt x="2383409" y="31671"/>
                      <a:pt x="1597564" y="191324"/>
                      <a:pt x="1191240" y="542294"/>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34"/>
          <p:cNvGrpSpPr/>
          <p:nvPr/>
        </p:nvGrpSpPr>
        <p:grpSpPr>
          <a:xfrm>
            <a:off x="1981200" y="4722413"/>
            <a:ext cx="4911070" cy="724672"/>
            <a:chOff x="381000" y="4419600"/>
            <a:chExt cx="4724400" cy="1219200"/>
          </a:xfrm>
        </p:grpSpPr>
        <p:sp>
          <p:nvSpPr>
            <p:cNvPr id="36" name="Parallelogram 35"/>
            <p:cNvSpPr/>
            <p:nvPr/>
          </p:nvSpPr>
          <p:spPr>
            <a:xfrm>
              <a:off x="381000" y="4419600"/>
              <a:ext cx="4724400" cy="1219200"/>
            </a:xfrm>
            <a:prstGeom prst="parallelogram">
              <a:avLst>
                <a:gd name="adj" fmla="val 149997"/>
              </a:avLst>
            </a:prstGeom>
            <a:solidFill>
              <a:schemeClr val="bg1"/>
            </a:solidFill>
            <a:effectLst>
              <a:outerShdw blurRad="469900" dist="241300" dir="4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6"/>
            <p:cNvGrpSpPr/>
            <p:nvPr/>
          </p:nvGrpSpPr>
          <p:grpSpPr>
            <a:xfrm>
              <a:off x="1708780" y="4607169"/>
              <a:ext cx="2025020" cy="757571"/>
              <a:chOff x="3426147" y="1995229"/>
              <a:chExt cx="3706445" cy="1386601"/>
            </a:xfrm>
          </p:grpSpPr>
          <p:sp>
            <p:nvSpPr>
              <p:cNvPr id="38" name="Freeform 37"/>
              <p:cNvSpPr/>
              <p:nvPr/>
            </p:nvSpPr>
            <p:spPr>
              <a:xfrm>
                <a:off x="4642709" y="2005100"/>
                <a:ext cx="2489883" cy="1351321"/>
              </a:xfrm>
              <a:custGeom>
                <a:avLst/>
                <a:gdLst>
                  <a:gd name="connsiteX0" fmla="*/ 1782305 w 3595607"/>
                  <a:gd name="connsiteY0" fmla="*/ 30996 h 2169762"/>
                  <a:gd name="connsiteX1" fmla="*/ 1162373 w 3595607"/>
                  <a:gd name="connsiteY1" fmla="*/ 619932 h 2169762"/>
                  <a:gd name="connsiteX2" fmla="*/ 77492 w 3595607"/>
                  <a:gd name="connsiteY2" fmla="*/ 976393 h 2169762"/>
                  <a:gd name="connsiteX3" fmla="*/ 0 w 3595607"/>
                  <a:gd name="connsiteY3" fmla="*/ 1937288 h 2169762"/>
                  <a:gd name="connsiteX4" fmla="*/ 2076773 w 3595607"/>
                  <a:gd name="connsiteY4" fmla="*/ 2169762 h 2169762"/>
                  <a:gd name="connsiteX5" fmla="*/ 3363133 w 3595607"/>
                  <a:gd name="connsiteY5" fmla="*/ 1332854 h 2169762"/>
                  <a:gd name="connsiteX6" fmla="*/ 3595607 w 3595607"/>
                  <a:gd name="connsiteY6" fmla="*/ 247973 h 2169762"/>
                  <a:gd name="connsiteX7" fmla="*/ 3084163 w 3595607"/>
                  <a:gd name="connsiteY7" fmla="*/ 0 h 2169762"/>
                  <a:gd name="connsiteX8" fmla="*/ 1782305 w 3595607"/>
                  <a:gd name="connsiteY8" fmla="*/ 30996 h 2169762"/>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2115519 w 3928821"/>
                  <a:gd name="connsiteY0" fmla="*/ 103322 h 2242088"/>
                  <a:gd name="connsiteX1" fmla="*/ 1495587 w 3928821"/>
                  <a:gd name="connsiteY1" fmla="*/ 692258 h 2242088"/>
                  <a:gd name="connsiteX2" fmla="*/ 410706 w 3928821"/>
                  <a:gd name="connsiteY2" fmla="*/ 1048719 h 2242088"/>
                  <a:gd name="connsiteX3" fmla="*/ 333214 w 3928821"/>
                  <a:gd name="connsiteY3" fmla="*/ 2009614 h 2242088"/>
                  <a:gd name="connsiteX4" fmla="*/ 2409987 w 3928821"/>
                  <a:gd name="connsiteY4" fmla="*/ 2242088 h 2242088"/>
                  <a:gd name="connsiteX5" fmla="*/ 3696347 w 3928821"/>
                  <a:gd name="connsiteY5" fmla="*/ 1405180 h 2242088"/>
                  <a:gd name="connsiteX6" fmla="*/ 3928821 w 3928821"/>
                  <a:gd name="connsiteY6" fmla="*/ 320299 h 2242088"/>
                  <a:gd name="connsiteX7" fmla="*/ 3417377 w 3928821"/>
                  <a:gd name="connsiteY7" fmla="*/ 72326 h 2242088"/>
                  <a:gd name="connsiteX8" fmla="*/ 2115519 w 3928821"/>
                  <a:gd name="connsiteY8" fmla="*/ 103322 h 2242088"/>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92537"/>
                  <a:gd name="connsiteY0" fmla="*/ 182105 h 2421610"/>
                  <a:gd name="connsiteX1" fmla="*/ 1495587 w 3992537"/>
                  <a:gd name="connsiteY1" fmla="*/ 771041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115519 w 3992537"/>
                  <a:gd name="connsiteY0" fmla="*/ 182105 h 2421610"/>
                  <a:gd name="connsiteX1" fmla="*/ 1332854 w 3992537"/>
                  <a:gd name="connsiteY1" fmla="*/ 721963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004495 w 3881513"/>
                  <a:gd name="connsiteY0" fmla="*/ 182105 h 2421610"/>
                  <a:gd name="connsiteX1" fmla="*/ 1221830 w 3881513"/>
                  <a:gd name="connsiteY1" fmla="*/ 721963 h 2421610"/>
                  <a:gd name="connsiteX2" fmla="*/ 965821 w 3881513"/>
                  <a:gd name="connsiteY2" fmla="*/ 1256319 h 2421610"/>
                  <a:gd name="connsiteX3" fmla="*/ 222190 w 3881513"/>
                  <a:gd name="connsiteY3" fmla="*/ 2088397 h 2421610"/>
                  <a:gd name="connsiteX4" fmla="*/ 2298963 w 3881513"/>
                  <a:gd name="connsiteY4" fmla="*/ 2320871 h 2421610"/>
                  <a:gd name="connsiteX5" fmla="*/ 3585323 w 3881513"/>
                  <a:gd name="connsiteY5" fmla="*/ 1483963 h 2421610"/>
                  <a:gd name="connsiteX6" fmla="*/ 3817797 w 3881513"/>
                  <a:gd name="connsiteY6" fmla="*/ 399082 h 2421610"/>
                  <a:gd name="connsiteX7" fmla="*/ 3203030 w 3881513"/>
                  <a:gd name="connsiteY7" fmla="*/ 36163 h 2421610"/>
                  <a:gd name="connsiteX8" fmla="*/ 2004495 w 3881513"/>
                  <a:gd name="connsiteY8" fmla="*/ 182105 h 2421610"/>
                  <a:gd name="connsiteX0" fmla="*/ 2004495 w 3881513"/>
                  <a:gd name="connsiteY0" fmla="*/ 203359 h 2442864"/>
                  <a:gd name="connsiteX1" fmla="*/ 965821 w 3881513"/>
                  <a:gd name="connsiteY1" fmla="*/ 1277573 h 2442864"/>
                  <a:gd name="connsiteX2" fmla="*/ 222190 w 3881513"/>
                  <a:gd name="connsiteY2" fmla="*/ 2109651 h 2442864"/>
                  <a:gd name="connsiteX3" fmla="*/ 2298963 w 3881513"/>
                  <a:gd name="connsiteY3" fmla="*/ 2342125 h 2442864"/>
                  <a:gd name="connsiteX4" fmla="*/ 3585323 w 3881513"/>
                  <a:gd name="connsiteY4" fmla="*/ 1505217 h 2442864"/>
                  <a:gd name="connsiteX5" fmla="*/ 3817797 w 3881513"/>
                  <a:gd name="connsiteY5" fmla="*/ 420336 h 2442864"/>
                  <a:gd name="connsiteX6" fmla="*/ 3203030 w 3881513"/>
                  <a:gd name="connsiteY6" fmla="*/ 57417 h 2442864"/>
                  <a:gd name="connsiteX7" fmla="*/ 2004495 w 3881513"/>
                  <a:gd name="connsiteY7" fmla="*/ 203359 h 2442864"/>
                  <a:gd name="connsiteX0" fmla="*/ 1884846 w 3761864"/>
                  <a:gd name="connsiteY0" fmla="*/ 182105 h 2421610"/>
                  <a:gd name="connsiteX1" fmla="*/ 1564068 w 3761864"/>
                  <a:gd name="connsiteY1" fmla="*/ 1076845 h 2421610"/>
                  <a:gd name="connsiteX2" fmla="*/ 102541 w 3761864"/>
                  <a:gd name="connsiteY2" fmla="*/ 2088397 h 2421610"/>
                  <a:gd name="connsiteX3" fmla="*/ 2179314 w 3761864"/>
                  <a:gd name="connsiteY3" fmla="*/ 2320871 h 2421610"/>
                  <a:gd name="connsiteX4" fmla="*/ 3465674 w 3761864"/>
                  <a:gd name="connsiteY4" fmla="*/ 1483963 h 2421610"/>
                  <a:gd name="connsiteX5" fmla="*/ 3698148 w 3761864"/>
                  <a:gd name="connsiteY5" fmla="*/ 399082 h 2421610"/>
                  <a:gd name="connsiteX6" fmla="*/ 3083381 w 3761864"/>
                  <a:gd name="connsiteY6" fmla="*/ 36163 h 2421610"/>
                  <a:gd name="connsiteX7" fmla="*/ 1884846 w 3761864"/>
                  <a:gd name="connsiteY7" fmla="*/ 182105 h 2421610"/>
                  <a:gd name="connsiteX0" fmla="*/ 2281964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281964 w 3761864"/>
                  <a:gd name="connsiteY7" fmla="*/ 173447 h 2595057"/>
                  <a:gd name="connsiteX0" fmla="*/ 2281964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281964 w 3761864"/>
                  <a:gd name="connsiteY7" fmla="*/ 173447 h 2595057"/>
                  <a:gd name="connsiteX0" fmla="*/ 2102490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102490 w 3761864"/>
                  <a:gd name="connsiteY7" fmla="*/ 173447 h 2595057"/>
                  <a:gd name="connsiteX0" fmla="*/ 2102490 w 3761864"/>
                  <a:gd name="connsiteY0" fmla="*/ 30350 h 2451960"/>
                  <a:gd name="connsiteX1" fmla="*/ 1564068 w 3761864"/>
                  <a:gd name="connsiteY1" fmla="*/ 1107195 h 2451960"/>
                  <a:gd name="connsiteX2" fmla="*/ 102541 w 3761864"/>
                  <a:gd name="connsiteY2" fmla="*/ 2118747 h 2451960"/>
                  <a:gd name="connsiteX3" fmla="*/ 2179314 w 3761864"/>
                  <a:gd name="connsiteY3" fmla="*/ 2351221 h 2451960"/>
                  <a:gd name="connsiteX4" fmla="*/ 3465674 w 3761864"/>
                  <a:gd name="connsiteY4" fmla="*/ 1514313 h 2451960"/>
                  <a:gd name="connsiteX5" fmla="*/ 3698148 w 3761864"/>
                  <a:gd name="connsiteY5" fmla="*/ 429432 h 2451960"/>
                  <a:gd name="connsiteX6" fmla="*/ 3083381 w 3761864"/>
                  <a:gd name="connsiteY6" fmla="*/ 66513 h 2451960"/>
                  <a:gd name="connsiteX7" fmla="*/ 2102490 w 3761864"/>
                  <a:gd name="connsiteY7" fmla="*/ 30350 h 2451960"/>
                  <a:gd name="connsiteX0" fmla="*/ 2102490 w 3730915"/>
                  <a:gd name="connsiteY0" fmla="*/ 0 h 2421610"/>
                  <a:gd name="connsiteX1" fmla="*/ 1564068 w 3730915"/>
                  <a:gd name="connsiteY1" fmla="*/ 1076845 h 2421610"/>
                  <a:gd name="connsiteX2" fmla="*/ 102541 w 3730915"/>
                  <a:gd name="connsiteY2" fmla="*/ 2088397 h 2421610"/>
                  <a:gd name="connsiteX3" fmla="*/ 2179314 w 3730915"/>
                  <a:gd name="connsiteY3" fmla="*/ 2320871 h 2421610"/>
                  <a:gd name="connsiteX4" fmla="*/ 3465674 w 3730915"/>
                  <a:gd name="connsiteY4" fmla="*/ 1483963 h 2421610"/>
                  <a:gd name="connsiteX5" fmla="*/ 3698148 w 3730915"/>
                  <a:gd name="connsiteY5" fmla="*/ 399082 h 2421610"/>
                  <a:gd name="connsiteX6" fmla="*/ 3269072 w 3730915"/>
                  <a:gd name="connsiteY6" fmla="*/ 538423 h 2421610"/>
                  <a:gd name="connsiteX7" fmla="*/ 2102490 w 3730915"/>
                  <a:gd name="connsiteY7" fmla="*/ 0 h 2421610"/>
                  <a:gd name="connsiteX0" fmla="*/ 2102490 w 3647301"/>
                  <a:gd name="connsiteY0" fmla="*/ 0 h 2421610"/>
                  <a:gd name="connsiteX1" fmla="*/ 1564068 w 3647301"/>
                  <a:gd name="connsiteY1" fmla="*/ 1076845 h 2421610"/>
                  <a:gd name="connsiteX2" fmla="*/ 102541 w 3647301"/>
                  <a:gd name="connsiteY2" fmla="*/ 2088397 h 2421610"/>
                  <a:gd name="connsiteX3" fmla="*/ 2179314 w 3647301"/>
                  <a:gd name="connsiteY3" fmla="*/ 2320871 h 2421610"/>
                  <a:gd name="connsiteX4" fmla="*/ 3465674 w 3647301"/>
                  <a:gd name="connsiteY4" fmla="*/ 1483963 h 2421610"/>
                  <a:gd name="connsiteX5" fmla="*/ 3269072 w 3647301"/>
                  <a:gd name="connsiteY5" fmla="*/ 538423 h 2421610"/>
                  <a:gd name="connsiteX6" fmla="*/ 2102490 w 3647301"/>
                  <a:gd name="connsiteY6" fmla="*/ 0 h 2421610"/>
                  <a:gd name="connsiteX0" fmla="*/ 2102490 w 4168595"/>
                  <a:gd name="connsiteY0" fmla="*/ 0 h 2384770"/>
                  <a:gd name="connsiteX1" fmla="*/ 1564068 w 4168595"/>
                  <a:gd name="connsiteY1" fmla="*/ 1076845 h 2384770"/>
                  <a:gd name="connsiteX2" fmla="*/ 102541 w 4168595"/>
                  <a:gd name="connsiteY2" fmla="*/ 2088397 h 2384770"/>
                  <a:gd name="connsiteX3" fmla="*/ 2179314 w 4168595"/>
                  <a:gd name="connsiteY3" fmla="*/ 2320871 h 2384770"/>
                  <a:gd name="connsiteX4" fmla="*/ 3986969 w 4168595"/>
                  <a:gd name="connsiteY4" fmla="*/ 1705005 h 2384770"/>
                  <a:gd name="connsiteX5" fmla="*/ 3269072 w 4168595"/>
                  <a:gd name="connsiteY5" fmla="*/ 538423 h 2384770"/>
                  <a:gd name="connsiteX6" fmla="*/ 2102490 w 4168595"/>
                  <a:gd name="connsiteY6" fmla="*/ 0 h 2384770"/>
                  <a:gd name="connsiteX0" fmla="*/ 2076756 w 4142861"/>
                  <a:gd name="connsiteY0" fmla="*/ 0 h 2380696"/>
                  <a:gd name="connsiteX1" fmla="*/ 1538334 w 4142861"/>
                  <a:gd name="connsiteY1" fmla="*/ 1076845 h 2380696"/>
                  <a:gd name="connsiteX2" fmla="*/ 102541 w 4142861"/>
                  <a:gd name="connsiteY2" fmla="*/ 2063954 h 2380696"/>
                  <a:gd name="connsiteX3" fmla="*/ 2153580 w 4142861"/>
                  <a:gd name="connsiteY3" fmla="*/ 2320871 h 2380696"/>
                  <a:gd name="connsiteX4" fmla="*/ 3961235 w 4142861"/>
                  <a:gd name="connsiteY4" fmla="*/ 1705005 h 2380696"/>
                  <a:gd name="connsiteX5" fmla="*/ 3243338 w 4142861"/>
                  <a:gd name="connsiteY5" fmla="*/ 538423 h 2380696"/>
                  <a:gd name="connsiteX6" fmla="*/ 2076756 w 4142861"/>
                  <a:gd name="connsiteY6" fmla="*/ 0 h 2380696"/>
                  <a:gd name="connsiteX0" fmla="*/ 1974215 w 4040320"/>
                  <a:gd name="connsiteY0" fmla="*/ 0 h 2380696"/>
                  <a:gd name="connsiteX1" fmla="*/ 1435793 w 4040320"/>
                  <a:gd name="connsiteY1" fmla="*/ 1076845 h 2380696"/>
                  <a:gd name="connsiteX2" fmla="*/ 0 w 4040320"/>
                  <a:gd name="connsiteY2" fmla="*/ 2063954 h 2380696"/>
                  <a:gd name="connsiteX3" fmla="*/ 2051039 w 4040320"/>
                  <a:gd name="connsiteY3" fmla="*/ 2320871 h 2380696"/>
                  <a:gd name="connsiteX4" fmla="*/ 3858694 w 4040320"/>
                  <a:gd name="connsiteY4" fmla="*/ 1705005 h 2380696"/>
                  <a:gd name="connsiteX5" fmla="*/ 3140797 w 4040320"/>
                  <a:gd name="connsiteY5" fmla="*/ 538423 h 2380696"/>
                  <a:gd name="connsiteX6" fmla="*/ 1974215 w 4040320"/>
                  <a:gd name="connsiteY6" fmla="*/ 0 h 2380696"/>
                  <a:gd name="connsiteX0" fmla="*/ 1974215 w 4040320"/>
                  <a:gd name="connsiteY0" fmla="*/ 0 h 2365740"/>
                  <a:gd name="connsiteX1" fmla="*/ 1435793 w 4040320"/>
                  <a:gd name="connsiteY1" fmla="*/ 1076845 h 2365740"/>
                  <a:gd name="connsiteX2" fmla="*/ 0 w 4040320"/>
                  <a:gd name="connsiteY2" fmla="*/ 1974218 h 2365740"/>
                  <a:gd name="connsiteX3" fmla="*/ 2051039 w 4040320"/>
                  <a:gd name="connsiteY3" fmla="*/ 2320871 h 2365740"/>
                  <a:gd name="connsiteX4" fmla="*/ 3858694 w 4040320"/>
                  <a:gd name="connsiteY4" fmla="*/ 1705005 h 2365740"/>
                  <a:gd name="connsiteX5" fmla="*/ 3140797 w 4040320"/>
                  <a:gd name="connsiteY5" fmla="*/ 538423 h 2365740"/>
                  <a:gd name="connsiteX6" fmla="*/ 1974215 w 4040320"/>
                  <a:gd name="connsiteY6" fmla="*/ 0 h 2365740"/>
                  <a:gd name="connsiteX0" fmla="*/ 2063952 w 4130057"/>
                  <a:gd name="connsiteY0" fmla="*/ 0 h 2365740"/>
                  <a:gd name="connsiteX1" fmla="*/ 1525530 w 4130057"/>
                  <a:gd name="connsiteY1" fmla="*/ 1076845 h 2365740"/>
                  <a:gd name="connsiteX2" fmla="*/ 0 w 4130057"/>
                  <a:gd name="connsiteY2" fmla="*/ 1974218 h 2365740"/>
                  <a:gd name="connsiteX3" fmla="*/ 2140776 w 4130057"/>
                  <a:gd name="connsiteY3" fmla="*/ 2320871 h 2365740"/>
                  <a:gd name="connsiteX4" fmla="*/ 3948431 w 4130057"/>
                  <a:gd name="connsiteY4" fmla="*/ 1705005 h 2365740"/>
                  <a:gd name="connsiteX5" fmla="*/ 3230534 w 4130057"/>
                  <a:gd name="connsiteY5" fmla="*/ 538423 h 2365740"/>
                  <a:gd name="connsiteX6" fmla="*/ 2063952 w 4130057"/>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61634"/>
                  <a:gd name="connsiteY0" fmla="*/ 0 h 2198560"/>
                  <a:gd name="connsiteX1" fmla="*/ 1974215 w 4561634"/>
                  <a:gd name="connsiteY1" fmla="*/ 1076845 h 2198560"/>
                  <a:gd name="connsiteX2" fmla="*/ 0 w 4561634"/>
                  <a:gd name="connsiteY2" fmla="*/ 1974218 h 2198560"/>
                  <a:gd name="connsiteX3" fmla="*/ 2692112 w 4561634"/>
                  <a:gd name="connsiteY3" fmla="*/ 2153692 h 2198560"/>
                  <a:gd name="connsiteX4" fmla="*/ 4397116 w 4561634"/>
                  <a:gd name="connsiteY4" fmla="*/ 1705005 h 2198560"/>
                  <a:gd name="connsiteX5" fmla="*/ 3679219 w 4561634"/>
                  <a:gd name="connsiteY5" fmla="*/ 538423 h 2198560"/>
                  <a:gd name="connsiteX6" fmla="*/ 2512637 w 4561634"/>
                  <a:gd name="connsiteY6" fmla="*/ 0 h 2198560"/>
                  <a:gd name="connsiteX0" fmla="*/ 2512637 w 4382160"/>
                  <a:gd name="connsiteY0" fmla="*/ 0 h 2228474"/>
                  <a:gd name="connsiteX1" fmla="*/ 1974215 w 4382160"/>
                  <a:gd name="connsiteY1" fmla="*/ 1076845 h 2228474"/>
                  <a:gd name="connsiteX2" fmla="*/ 0 w 4382160"/>
                  <a:gd name="connsiteY2" fmla="*/ 1974218 h 2228474"/>
                  <a:gd name="connsiteX3" fmla="*/ 2692112 w 4382160"/>
                  <a:gd name="connsiteY3" fmla="*/ 2153692 h 2228474"/>
                  <a:gd name="connsiteX4" fmla="*/ 4217642 w 4382160"/>
                  <a:gd name="connsiteY4" fmla="*/ 1525532 h 2228474"/>
                  <a:gd name="connsiteX5" fmla="*/ 3679219 w 4382160"/>
                  <a:gd name="connsiteY5" fmla="*/ 538423 h 2228474"/>
                  <a:gd name="connsiteX6" fmla="*/ 2512637 w 4382160"/>
                  <a:gd name="connsiteY6" fmla="*/ 0 h 2228474"/>
                  <a:gd name="connsiteX0" fmla="*/ 2512637 w 4247556"/>
                  <a:gd name="connsiteY0" fmla="*/ 74781 h 2303254"/>
                  <a:gd name="connsiteX1" fmla="*/ 1974215 w 4247556"/>
                  <a:gd name="connsiteY1" fmla="*/ 1151626 h 2303254"/>
                  <a:gd name="connsiteX2" fmla="*/ 0 w 4247556"/>
                  <a:gd name="connsiteY2" fmla="*/ 2048999 h 2303254"/>
                  <a:gd name="connsiteX3" fmla="*/ 2692112 w 4247556"/>
                  <a:gd name="connsiteY3" fmla="*/ 2228473 h 2303254"/>
                  <a:gd name="connsiteX4" fmla="*/ 4217642 w 4247556"/>
                  <a:gd name="connsiteY4" fmla="*/ 1600313 h 2303254"/>
                  <a:gd name="connsiteX5" fmla="*/ 2512637 w 4247556"/>
                  <a:gd name="connsiteY5" fmla="*/ 74781 h 2303254"/>
                  <a:gd name="connsiteX0" fmla="*/ 2512637 w 4247555"/>
                  <a:gd name="connsiteY0" fmla="*/ 0 h 2228473"/>
                  <a:gd name="connsiteX1" fmla="*/ 1974215 w 4247555"/>
                  <a:gd name="connsiteY1" fmla="*/ 1076845 h 2228473"/>
                  <a:gd name="connsiteX2" fmla="*/ 0 w 4247555"/>
                  <a:gd name="connsiteY2" fmla="*/ 1974218 h 2228473"/>
                  <a:gd name="connsiteX3" fmla="*/ 2692112 w 4247555"/>
                  <a:gd name="connsiteY3" fmla="*/ 2153692 h 2228473"/>
                  <a:gd name="connsiteX4" fmla="*/ 4217642 w 4247555"/>
                  <a:gd name="connsiteY4" fmla="*/ 1525532 h 2228473"/>
                  <a:gd name="connsiteX5" fmla="*/ 2512637 w 4247555"/>
                  <a:gd name="connsiteY5" fmla="*/ 0 h 2228473"/>
                  <a:gd name="connsiteX0" fmla="*/ 2512637 w 4247555"/>
                  <a:gd name="connsiteY0" fmla="*/ 0 h 2228473"/>
                  <a:gd name="connsiteX1" fmla="*/ 1974215 w 4247555"/>
                  <a:gd name="connsiteY1" fmla="*/ 1076845 h 2228473"/>
                  <a:gd name="connsiteX2" fmla="*/ 0 w 4247555"/>
                  <a:gd name="connsiteY2" fmla="*/ 1974218 h 2228473"/>
                  <a:gd name="connsiteX3" fmla="*/ 2692112 w 4247555"/>
                  <a:gd name="connsiteY3" fmla="*/ 2153692 h 2228473"/>
                  <a:gd name="connsiteX4" fmla="*/ 4217642 w 4247555"/>
                  <a:gd name="connsiteY4" fmla="*/ 1525532 h 2228473"/>
                  <a:gd name="connsiteX5" fmla="*/ 2512637 w 4247555"/>
                  <a:gd name="connsiteY5" fmla="*/ 0 h 2228473"/>
                  <a:gd name="connsiteX0" fmla="*/ 2512637 w 4315998"/>
                  <a:gd name="connsiteY0" fmla="*/ 0 h 2264723"/>
                  <a:gd name="connsiteX1" fmla="*/ 1974215 w 4315998"/>
                  <a:gd name="connsiteY1" fmla="*/ 1076845 h 2264723"/>
                  <a:gd name="connsiteX2" fmla="*/ 0 w 4315998"/>
                  <a:gd name="connsiteY2" fmla="*/ 1974218 h 2264723"/>
                  <a:gd name="connsiteX3" fmla="*/ 2692112 w 4315998"/>
                  <a:gd name="connsiteY3" fmla="*/ 2153692 h 2264723"/>
                  <a:gd name="connsiteX4" fmla="*/ 4217642 w 4315998"/>
                  <a:gd name="connsiteY4" fmla="*/ 1525532 h 2264723"/>
                  <a:gd name="connsiteX5" fmla="*/ 2512637 w 4315998"/>
                  <a:gd name="connsiteY5" fmla="*/ 0 h 2264723"/>
                  <a:gd name="connsiteX0" fmla="*/ 2512637 w 4322082"/>
                  <a:gd name="connsiteY0" fmla="*/ 0 h 2228473"/>
                  <a:gd name="connsiteX1" fmla="*/ 1974215 w 4322082"/>
                  <a:gd name="connsiteY1" fmla="*/ 1076845 h 2228473"/>
                  <a:gd name="connsiteX2" fmla="*/ 0 w 4322082"/>
                  <a:gd name="connsiteY2" fmla="*/ 1974218 h 2228473"/>
                  <a:gd name="connsiteX3" fmla="*/ 2692112 w 4322082"/>
                  <a:gd name="connsiteY3" fmla="*/ 2153692 h 2228473"/>
                  <a:gd name="connsiteX4" fmla="*/ 4217642 w 4322082"/>
                  <a:gd name="connsiteY4" fmla="*/ 1525532 h 2228473"/>
                  <a:gd name="connsiteX5" fmla="*/ 2512637 w 4322082"/>
                  <a:gd name="connsiteY5" fmla="*/ 0 h 2228473"/>
                  <a:gd name="connsiteX0" fmla="*/ 2512637 w 4255160"/>
                  <a:gd name="connsiteY0" fmla="*/ 0 h 2228473"/>
                  <a:gd name="connsiteX1" fmla="*/ 1974215 w 4255160"/>
                  <a:gd name="connsiteY1" fmla="*/ 1076845 h 2228473"/>
                  <a:gd name="connsiteX2" fmla="*/ 0 w 4255160"/>
                  <a:gd name="connsiteY2" fmla="*/ 1974218 h 2228473"/>
                  <a:gd name="connsiteX3" fmla="*/ 2692112 w 4255160"/>
                  <a:gd name="connsiteY3" fmla="*/ 2153692 h 2228473"/>
                  <a:gd name="connsiteX4" fmla="*/ 4217642 w 4255160"/>
                  <a:gd name="connsiteY4" fmla="*/ 1525532 h 2228473"/>
                  <a:gd name="connsiteX5" fmla="*/ 2512637 w 4255160"/>
                  <a:gd name="connsiteY5" fmla="*/ 0 h 2228473"/>
                  <a:gd name="connsiteX0" fmla="*/ 2512637 w 3985953"/>
                  <a:gd name="connsiteY0" fmla="*/ 0 h 2258385"/>
                  <a:gd name="connsiteX1" fmla="*/ 1974215 w 3985953"/>
                  <a:gd name="connsiteY1" fmla="*/ 1076845 h 2258385"/>
                  <a:gd name="connsiteX2" fmla="*/ 0 w 3985953"/>
                  <a:gd name="connsiteY2" fmla="*/ 1974218 h 2258385"/>
                  <a:gd name="connsiteX3" fmla="*/ 2692112 w 3985953"/>
                  <a:gd name="connsiteY3" fmla="*/ 2153692 h 2258385"/>
                  <a:gd name="connsiteX4" fmla="*/ 3948435 w 3985953"/>
                  <a:gd name="connsiteY4" fmla="*/ 1346058 h 2258385"/>
                  <a:gd name="connsiteX5" fmla="*/ 2512637 w 3985953"/>
                  <a:gd name="connsiteY5" fmla="*/ 0 h 2258385"/>
                  <a:gd name="connsiteX0" fmla="*/ 2333167 w 3985953"/>
                  <a:gd name="connsiteY0" fmla="*/ 0 h 2437858"/>
                  <a:gd name="connsiteX1" fmla="*/ 1974215 w 3985953"/>
                  <a:gd name="connsiteY1" fmla="*/ 1256318 h 2437858"/>
                  <a:gd name="connsiteX2" fmla="*/ 0 w 3985953"/>
                  <a:gd name="connsiteY2" fmla="*/ 2153691 h 2437858"/>
                  <a:gd name="connsiteX3" fmla="*/ 2692112 w 3985953"/>
                  <a:gd name="connsiteY3" fmla="*/ 2333165 h 2437858"/>
                  <a:gd name="connsiteX4" fmla="*/ 3948435 w 3985953"/>
                  <a:gd name="connsiteY4" fmla="*/ 1525531 h 2437858"/>
                  <a:gd name="connsiteX5" fmla="*/ 2333167 w 3985953"/>
                  <a:gd name="connsiteY5" fmla="*/ 0 h 2437858"/>
                  <a:gd name="connsiteX0" fmla="*/ 2422902 w 4075688"/>
                  <a:gd name="connsiteY0" fmla="*/ 0 h 2437858"/>
                  <a:gd name="connsiteX1" fmla="*/ 2063950 w 4075688"/>
                  <a:gd name="connsiteY1" fmla="*/ 1256318 h 2437858"/>
                  <a:gd name="connsiteX2" fmla="*/ 0 w 4075688"/>
                  <a:gd name="connsiteY2" fmla="*/ 2153691 h 2437858"/>
                  <a:gd name="connsiteX3" fmla="*/ 2781847 w 4075688"/>
                  <a:gd name="connsiteY3" fmla="*/ 2333165 h 2437858"/>
                  <a:gd name="connsiteX4" fmla="*/ 4038170 w 4075688"/>
                  <a:gd name="connsiteY4" fmla="*/ 1525531 h 2437858"/>
                  <a:gd name="connsiteX5" fmla="*/ 2422902 w 4075688"/>
                  <a:gd name="connsiteY5" fmla="*/ 0 h 2437858"/>
                  <a:gd name="connsiteX0" fmla="*/ 2422902 w 4139457"/>
                  <a:gd name="connsiteY0" fmla="*/ 110613 h 2548471"/>
                  <a:gd name="connsiteX1" fmla="*/ 2063950 w 4139457"/>
                  <a:gd name="connsiteY1" fmla="*/ 1366931 h 2548471"/>
                  <a:gd name="connsiteX2" fmla="*/ 0 w 4139457"/>
                  <a:gd name="connsiteY2" fmla="*/ 2264304 h 2548471"/>
                  <a:gd name="connsiteX3" fmla="*/ 2781847 w 4139457"/>
                  <a:gd name="connsiteY3" fmla="*/ 2443778 h 2548471"/>
                  <a:gd name="connsiteX4" fmla="*/ 4038170 w 4139457"/>
                  <a:gd name="connsiteY4" fmla="*/ 1636144 h 2548471"/>
                  <a:gd name="connsiteX5" fmla="*/ 3389560 w 4139457"/>
                  <a:gd name="connsiteY5" fmla="*/ 703256 h 2548471"/>
                  <a:gd name="connsiteX6" fmla="*/ 2422902 w 4139457"/>
                  <a:gd name="connsiteY6" fmla="*/ 110613 h 2548471"/>
                  <a:gd name="connsiteX0" fmla="*/ 2422902 w 4230784"/>
                  <a:gd name="connsiteY0" fmla="*/ 548876 h 2986734"/>
                  <a:gd name="connsiteX1" fmla="*/ 2063950 w 4230784"/>
                  <a:gd name="connsiteY1" fmla="*/ 1805194 h 2986734"/>
                  <a:gd name="connsiteX2" fmla="*/ 0 w 4230784"/>
                  <a:gd name="connsiteY2" fmla="*/ 2702567 h 2986734"/>
                  <a:gd name="connsiteX3" fmla="*/ 2781847 w 4230784"/>
                  <a:gd name="connsiteY3" fmla="*/ 2882041 h 2986734"/>
                  <a:gd name="connsiteX4" fmla="*/ 4038170 w 4230784"/>
                  <a:gd name="connsiteY4" fmla="*/ 2074407 h 2986734"/>
                  <a:gd name="connsiteX5" fmla="*/ 3937526 w 4230784"/>
                  <a:gd name="connsiteY5" fmla="*/ 254256 h 2986734"/>
                  <a:gd name="connsiteX6" fmla="*/ 2422902 w 4230784"/>
                  <a:gd name="connsiteY6" fmla="*/ 548876 h 2986734"/>
                  <a:gd name="connsiteX0" fmla="*/ 2422902 w 4544625"/>
                  <a:gd name="connsiteY0" fmla="*/ 533145 h 2986732"/>
                  <a:gd name="connsiteX1" fmla="*/ 2063950 w 4544625"/>
                  <a:gd name="connsiteY1" fmla="*/ 1789463 h 2986732"/>
                  <a:gd name="connsiteX2" fmla="*/ 0 w 4544625"/>
                  <a:gd name="connsiteY2" fmla="*/ 2686836 h 2986732"/>
                  <a:gd name="connsiteX3" fmla="*/ 2781847 w 4544625"/>
                  <a:gd name="connsiteY3" fmla="*/ 2866310 h 2986732"/>
                  <a:gd name="connsiteX4" fmla="*/ 4352011 w 4544625"/>
                  <a:gd name="connsiteY4" fmla="*/ 1964302 h 2986732"/>
                  <a:gd name="connsiteX5" fmla="*/ 3937526 w 4544625"/>
                  <a:gd name="connsiteY5" fmla="*/ 238525 h 2986732"/>
                  <a:gd name="connsiteX6" fmla="*/ 2422902 w 4544625"/>
                  <a:gd name="connsiteY6" fmla="*/ 533145 h 2986732"/>
                  <a:gd name="connsiteX0" fmla="*/ 2422902 w 4544623"/>
                  <a:gd name="connsiteY0" fmla="*/ 791524 h 3245111"/>
                  <a:gd name="connsiteX1" fmla="*/ 2063950 w 4544623"/>
                  <a:gd name="connsiteY1" fmla="*/ 2047842 h 3245111"/>
                  <a:gd name="connsiteX2" fmla="*/ 0 w 4544623"/>
                  <a:gd name="connsiteY2" fmla="*/ 2945215 h 3245111"/>
                  <a:gd name="connsiteX3" fmla="*/ 2781847 w 4544623"/>
                  <a:gd name="connsiteY3" fmla="*/ 3124689 h 3245111"/>
                  <a:gd name="connsiteX4" fmla="*/ 4352011 w 4544623"/>
                  <a:gd name="connsiteY4" fmla="*/ 2222681 h 3245111"/>
                  <a:gd name="connsiteX5" fmla="*/ 3937526 w 4544623"/>
                  <a:gd name="connsiteY5" fmla="*/ 496904 h 3245111"/>
                  <a:gd name="connsiteX6" fmla="*/ 2422902 w 4544623"/>
                  <a:gd name="connsiteY6" fmla="*/ 791524 h 3245111"/>
                  <a:gd name="connsiteX0" fmla="*/ 2422902 w 4924096"/>
                  <a:gd name="connsiteY0" fmla="*/ 791524 h 3245111"/>
                  <a:gd name="connsiteX1" fmla="*/ 2063950 w 4924096"/>
                  <a:gd name="connsiteY1" fmla="*/ 2047842 h 3245111"/>
                  <a:gd name="connsiteX2" fmla="*/ 0 w 4924096"/>
                  <a:gd name="connsiteY2" fmla="*/ 2945215 h 3245111"/>
                  <a:gd name="connsiteX3" fmla="*/ 2781847 w 4924096"/>
                  <a:gd name="connsiteY3" fmla="*/ 3124689 h 3245111"/>
                  <a:gd name="connsiteX4" fmla="*/ 4352011 w 4924096"/>
                  <a:gd name="connsiteY4" fmla="*/ 2222681 h 3245111"/>
                  <a:gd name="connsiteX5" fmla="*/ 3937526 w 4924096"/>
                  <a:gd name="connsiteY5" fmla="*/ 496904 h 3245111"/>
                  <a:gd name="connsiteX6" fmla="*/ 2422902 w 4924096"/>
                  <a:gd name="connsiteY6" fmla="*/ 791524 h 3245111"/>
                  <a:gd name="connsiteX0" fmla="*/ 2422902 w 4924096"/>
                  <a:gd name="connsiteY0" fmla="*/ 791524 h 3197173"/>
                  <a:gd name="connsiteX1" fmla="*/ 2063950 w 4924096"/>
                  <a:gd name="connsiteY1" fmla="*/ 2047842 h 3197173"/>
                  <a:gd name="connsiteX2" fmla="*/ 0 w 4924096"/>
                  <a:gd name="connsiteY2" fmla="*/ 2945215 h 3197173"/>
                  <a:gd name="connsiteX3" fmla="*/ 2781847 w 4924096"/>
                  <a:gd name="connsiteY3" fmla="*/ 3124689 h 3197173"/>
                  <a:gd name="connsiteX4" fmla="*/ 4490174 w 4924096"/>
                  <a:gd name="connsiteY4" fmla="*/ 2510309 h 3197173"/>
                  <a:gd name="connsiteX5" fmla="*/ 3937526 w 4924096"/>
                  <a:gd name="connsiteY5" fmla="*/ 496904 h 3197173"/>
                  <a:gd name="connsiteX6" fmla="*/ 2422902 w 4924096"/>
                  <a:gd name="connsiteY6" fmla="*/ 791524 h 3197173"/>
                  <a:gd name="connsiteX0" fmla="*/ 1386786 w 3887980"/>
                  <a:gd name="connsiteY0" fmla="*/ 791524 h 3148657"/>
                  <a:gd name="connsiteX1" fmla="*/ 1027834 w 3887980"/>
                  <a:gd name="connsiteY1" fmla="*/ 2047842 h 3148657"/>
                  <a:gd name="connsiteX2" fmla="*/ 0 w 3887980"/>
                  <a:gd name="connsiteY2" fmla="*/ 2654124 h 3148657"/>
                  <a:gd name="connsiteX3" fmla="*/ 1745731 w 3887980"/>
                  <a:gd name="connsiteY3" fmla="*/ 3124689 h 3148657"/>
                  <a:gd name="connsiteX4" fmla="*/ 3454058 w 3887980"/>
                  <a:gd name="connsiteY4" fmla="*/ 2510309 h 3148657"/>
                  <a:gd name="connsiteX5" fmla="*/ 2901410 w 3887980"/>
                  <a:gd name="connsiteY5" fmla="*/ 496904 h 3148657"/>
                  <a:gd name="connsiteX6" fmla="*/ 1386786 w 3887980"/>
                  <a:gd name="connsiteY6" fmla="*/ 791524 h 3148657"/>
                  <a:gd name="connsiteX0" fmla="*/ 1446609 w 3947803"/>
                  <a:gd name="connsiteY0" fmla="*/ 791524 h 3148659"/>
                  <a:gd name="connsiteX1" fmla="*/ 59823 w 3947803"/>
                  <a:gd name="connsiteY1" fmla="*/ 2654124 h 3148659"/>
                  <a:gd name="connsiteX2" fmla="*/ 1805554 w 3947803"/>
                  <a:gd name="connsiteY2" fmla="*/ 3124689 h 3148659"/>
                  <a:gd name="connsiteX3" fmla="*/ 3513881 w 3947803"/>
                  <a:gd name="connsiteY3" fmla="*/ 2510309 h 3148659"/>
                  <a:gd name="connsiteX4" fmla="*/ 2961233 w 3947803"/>
                  <a:gd name="connsiteY4" fmla="*/ 496904 h 3148659"/>
                  <a:gd name="connsiteX5" fmla="*/ 1446609 w 3947803"/>
                  <a:gd name="connsiteY5" fmla="*/ 791524 h 3148659"/>
                  <a:gd name="connsiteX0" fmla="*/ 1386786 w 3887980"/>
                  <a:gd name="connsiteY0" fmla="*/ 791524 h 3148657"/>
                  <a:gd name="connsiteX1" fmla="*/ 0 w 3887980"/>
                  <a:gd name="connsiteY1" fmla="*/ 2654124 h 3148657"/>
                  <a:gd name="connsiteX2" fmla="*/ 1745731 w 3887980"/>
                  <a:gd name="connsiteY2" fmla="*/ 3124689 h 3148657"/>
                  <a:gd name="connsiteX3" fmla="*/ 3454058 w 3887980"/>
                  <a:gd name="connsiteY3" fmla="*/ 2510309 h 3148657"/>
                  <a:gd name="connsiteX4" fmla="*/ 2901410 w 3887980"/>
                  <a:gd name="connsiteY4" fmla="*/ 496904 h 3148657"/>
                  <a:gd name="connsiteX5" fmla="*/ 1386786 w 3887980"/>
                  <a:gd name="connsiteY5" fmla="*/ 791524 h 3148657"/>
                  <a:gd name="connsiteX0" fmla="*/ 1248624 w 3749818"/>
                  <a:gd name="connsiteY0" fmla="*/ 791524 h 3330615"/>
                  <a:gd name="connsiteX1" fmla="*/ 0 w 3749818"/>
                  <a:gd name="connsiteY1" fmla="*/ 2941753 h 3330615"/>
                  <a:gd name="connsiteX2" fmla="*/ 1607569 w 3749818"/>
                  <a:gd name="connsiteY2" fmla="*/ 3124689 h 3330615"/>
                  <a:gd name="connsiteX3" fmla="*/ 3315896 w 3749818"/>
                  <a:gd name="connsiteY3" fmla="*/ 2510309 h 3330615"/>
                  <a:gd name="connsiteX4" fmla="*/ 2763248 w 3749818"/>
                  <a:gd name="connsiteY4" fmla="*/ 496904 h 3330615"/>
                  <a:gd name="connsiteX5" fmla="*/ 1248624 w 3749818"/>
                  <a:gd name="connsiteY5" fmla="*/ 791524 h 3330615"/>
                  <a:gd name="connsiteX0" fmla="*/ 1248624 w 3749818"/>
                  <a:gd name="connsiteY0" fmla="*/ 791524 h 3330613"/>
                  <a:gd name="connsiteX1" fmla="*/ 0 w 3749818"/>
                  <a:gd name="connsiteY1" fmla="*/ 2941753 h 3330613"/>
                  <a:gd name="connsiteX2" fmla="*/ 1607569 w 3749818"/>
                  <a:gd name="connsiteY2" fmla="*/ 3124689 h 3330613"/>
                  <a:gd name="connsiteX3" fmla="*/ 3315896 w 3749818"/>
                  <a:gd name="connsiteY3" fmla="*/ 2510309 h 3330613"/>
                  <a:gd name="connsiteX4" fmla="*/ 2763248 w 3749818"/>
                  <a:gd name="connsiteY4" fmla="*/ 496904 h 3330613"/>
                  <a:gd name="connsiteX5" fmla="*/ 1248624 w 3749818"/>
                  <a:gd name="connsiteY5" fmla="*/ 791524 h 3330613"/>
                  <a:gd name="connsiteX0" fmla="*/ 1386786 w 3887980"/>
                  <a:gd name="connsiteY0" fmla="*/ 791524 h 3330617"/>
                  <a:gd name="connsiteX1" fmla="*/ 0 w 3887980"/>
                  <a:gd name="connsiteY1" fmla="*/ 2941755 h 3330617"/>
                  <a:gd name="connsiteX2" fmla="*/ 1745731 w 3887980"/>
                  <a:gd name="connsiteY2" fmla="*/ 3124689 h 3330617"/>
                  <a:gd name="connsiteX3" fmla="*/ 3454058 w 3887980"/>
                  <a:gd name="connsiteY3" fmla="*/ 2510309 h 3330617"/>
                  <a:gd name="connsiteX4" fmla="*/ 2901410 w 3887980"/>
                  <a:gd name="connsiteY4" fmla="*/ 496904 h 3330617"/>
                  <a:gd name="connsiteX5" fmla="*/ 1386786 w 3887980"/>
                  <a:gd name="connsiteY5" fmla="*/ 791524 h 3330617"/>
                  <a:gd name="connsiteX0" fmla="*/ 1386786 w 3887980"/>
                  <a:gd name="connsiteY0" fmla="*/ 791524 h 3389119"/>
                  <a:gd name="connsiteX1" fmla="*/ 0 w 3887980"/>
                  <a:gd name="connsiteY1" fmla="*/ 2941755 h 3389119"/>
                  <a:gd name="connsiteX2" fmla="*/ 1745731 w 3887980"/>
                  <a:gd name="connsiteY2" fmla="*/ 3124689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2210597 w 3887980"/>
                  <a:gd name="connsiteY2" fmla="*/ 3229383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454058 w 3887980"/>
                  <a:gd name="connsiteY3" fmla="*/ 2222680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315896 w 3887980"/>
                  <a:gd name="connsiteY3" fmla="*/ 2366495 h 3389119"/>
                  <a:gd name="connsiteX4" fmla="*/ 2901410 w 3887980"/>
                  <a:gd name="connsiteY4" fmla="*/ 496904 h 3389119"/>
                  <a:gd name="connsiteX5" fmla="*/ 1386786 w 3887980"/>
                  <a:gd name="connsiteY5" fmla="*/ 791524 h 3389119"/>
                  <a:gd name="connsiteX0" fmla="*/ 1386786 w 3553112"/>
                  <a:gd name="connsiteY0" fmla="*/ 791524 h 3389119"/>
                  <a:gd name="connsiteX1" fmla="*/ 0 w 3553112"/>
                  <a:gd name="connsiteY1" fmla="*/ 2941755 h 3389119"/>
                  <a:gd name="connsiteX2" fmla="*/ 1934272 w 3553112"/>
                  <a:gd name="connsiteY2" fmla="*/ 3229383 h 3389119"/>
                  <a:gd name="connsiteX3" fmla="*/ 3315896 w 3553112"/>
                  <a:gd name="connsiteY3" fmla="*/ 2366495 h 3389119"/>
                  <a:gd name="connsiteX4" fmla="*/ 2901410 w 3553112"/>
                  <a:gd name="connsiteY4" fmla="*/ 496904 h 3389119"/>
                  <a:gd name="connsiteX5" fmla="*/ 1386786 w 3553112"/>
                  <a:gd name="connsiteY5" fmla="*/ 791524 h 3389119"/>
                  <a:gd name="connsiteX0" fmla="*/ 1386786 w 3691274"/>
                  <a:gd name="connsiteY0" fmla="*/ 791524 h 3389119"/>
                  <a:gd name="connsiteX1" fmla="*/ 0 w 3691274"/>
                  <a:gd name="connsiteY1" fmla="*/ 2941755 h 3389119"/>
                  <a:gd name="connsiteX2" fmla="*/ 1934272 w 3691274"/>
                  <a:gd name="connsiteY2" fmla="*/ 3229383 h 3389119"/>
                  <a:gd name="connsiteX3" fmla="*/ 3315896 w 3691274"/>
                  <a:gd name="connsiteY3" fmla="*/ 2366495 h 3389119"/>
                  <a:gd name="connsiteX4" fmla="*/ 2901410 w 3691274"/>
                  <a:gd name="connsiteY4" fmla="*/ 496904 h 3389119"/>
                  <a:gd name="connsiteX5" fmla="*/ 1386786 w 3691274"/>
                  <a:gd name="connsiteY5" fmla="*/ 791524 h 3389119"/>
                  <a:gd name="connsiteX0" fmla="*/ 1386786 w 3691272"/>
                  <a:gd name="connsiteY0" fmla="*/ 360080 h 2957675"/>
                  <a:gd name="connsiteX1" fmla="*/ 0 w 3691272"/>
                  <a:gd name="connsiteY1" fmla="*/ 2510311 h 2957675"/>
                  <a:gd name="connsiteX2" fmla="*/ 1934272 w 3691272"/>
                  <a:gd name="connsiteY2" fmla="*/ 2797939 h 2957675"/>
                  <a:gd name="connsiteX3" fmla="*/ 3315896 w 3691272"/>
                  <a:gd name="connsiteY3" fmla="*/ 1935051 h 2957675"/>
                  <a:gd name="connsiteX4" fmla="*/ 2901408 w 3691272"/>
                  <a:gd name="connsiteY4" fmla="*/ 496904 h 2957675"/>
                  <a:gd name="connsiteX5" fmla="*/ 1386786 w 3691272"/>
                  <a:gd name="connsiteY5" fmla="*/ 360080 h 2957675"/>
                  <a:gd name="connsiteX0" fmla="*/ 1386786 w 3477084"/>
                  <a:gd name="connsiteY0" fmla="*/ 360080 h 2957675"/>
                  <a:gd name="connsiteX1" fmla="*/ 0 w 3477084"/>
                  <a:gd name="connsiteY1" fmla="*/ 2510311 h 2957675"/>
                  <a:gd name="connsiteX2" fmla="*/ 1934272 w 3477084"/>
                  <a:gd name="connsiteY2" fmla="*/ 2797939 h 2957675"/>
                  <a:gd name="connsiteX3" fmla="*/ 3315896 w 3477084"/>
                  <a:gd name="connsiteY3" fmla="*/ 1935051 h 2957675"/>
                  <a:gd name="connsiteX4" fmla="*/ 2901408 w 3477084"/>
                  <a:gd name="connsiteY4" fmla="*/ 496904 h 2957675"/>
                  <a:gd name="connsiteX5" fmla="*/ 1386786 w 3477084"/>
                  <a:gd name="connsiteY5" fmla="*/ 360080 h 2957675"/>
                  <a:gd name="connsiteX0" fmla="*/ 1386786 w 3477086"/>
                  <a:gd name="connsiteY0" fmla="*/ 360080 h 2957675"/>
                  <a:gd name="connsiteX1" fmla="*/ 0 w 3477086"/>
                  <a:gd name="connsiteY1" fmla="*/ 2510311 h 2957675"/>
                  <a:gd name="connsiteX2" fmla="*/ 1934272 w 3477086"/>
                  <a:gd name="connsiteY2" fmla="*/ 2797939 h 2957675"/>
                  <a:gd name="connsiteX3" fmla="*/ 3315896 w 3477086"/>
                  <a:gd name="connsiteY3" fmla="*/ 1935051 h 2957675"/>
                  <a:gd name="connsiteX4" fmla="*/ 2901408 w 3477086"/>
                  <a:gd name="connsiteY4" fmla="*/ 496904 h 2957675"/>
                  <a:gd name="connsiteX5" fmla="*/ 1386786 w 3477086"/>
                  <a:gd name="connsiteY5" fmla="*/ 360080 h 2957675"/>
                  <a:gd name="connsiteX0" fmla="*/ 1386786 w 3377479"/>
                  <a:gd name="connsiteY0" fmla="*/ 360080 h 2957675"/>
                  <a:gd name="connsiteX1" fmla="*/ 0 w 3377479"/>
                  <a:gd name="connsiteY1" fmla="*/ 2510311 h 2957675"/>
                  <a:gd name="connsiteX2" fmla="*/ 1934272 w 3377479"/>
                  <a:gd name="connsiteY2" fmla="*/ 2797939 h 2957675"/>
                  <a:gd name="connsiteX3" fmla="*/ 3177733 w 3377479"/>
                  <a:gd name="connsiteY3" fmla="*/ 1935051 h 2957675"/>
                  <a:gd name="connsiteX4" fmla="*/ 2901408 w 3377479"/>
                  <a:gd name="connsiteY4" fmla="*/ 496904 h 2957675"/>
                  <a:gd name="connsiteX5" fmla="*/ 1386786 w 3377479"/>
                  <a:gd name="connsiteY5" fmla="*/ 360080 h 2957675"/>
                  <a:gd name="connsiteX0" fmla="*/ 1206243 w 3377477"/>
                  <a:gd name="connsiteY0" fmla="*/ 640719 h 2957675"/>
                  <a:gd name="connsiteX1" fmla="*/ 0 w 3377477"/>
                  <a:gd name="connsiteY1" fmla="*/ 2510311 h 2957675"/>
                  <a:gd name="connsiteX2" fmla="*/ 1934272 w 3377477"/>
                  <a:gd name="connsiteY2" fmla="*/ 2797939 h 2957675"/>
                  <a:gd name="connsiteX3" fmla="*/ 3177733 w 3377477"/>
                  <a:gd name="connsiteY3" fmla="*/ 1935051 h 2957675"/>
                  <a:gd name="connsiteX4" fmla="*/ 2901408 w 3377477"/>
                  <a:gd name="connsiteY4" fmla="*/ 496904 h 2957675"/>
                  <a:gd name="connsiteX5" fmla="*/ 1206243 w 3377477"/>
                  <a:gd name="connsiteY5" fmla="*/ 640719 h 2957675"/>
                  <a:gd name="connsiteX0" fmla="*/ 1424364 w 3595599"/>
                  <a:gd name="connsiteY0" fmla="*/ 640719 h 2957675"/>
                  <a:gd name="connsiteX1" fmla="*/ 218121 w 3595599"/>
                  <a:gd name="connsiteY1" fmla="*/ 2510311 h 2957675"/>
                  <a:gd name="connsiteX2" fmla="*/ 2152393 w 3595599"/>
                  <a:gd name="connsiteY2" fmla="*/ 2797939 h 2957675"/>
                  <a:gd name="connsiteX3" fmla="*/ 3395854 w 3595599"/>
                  <a:gd name="connsiteY3" fmla="*/ 1935051 h 2957675"/>
                  <a:gd name="connsiteX4" fmla="*/ 3119529 w 3595599"/>
                  <a:gd name="connsiteY4" fmla="*/ 496904 h 2957675"/>
                  <a:gd name="connsiteX5" fmla="*/ 1424364 w 3595599"/>
                  <a:gd name="connsiteY5" fmla="*/ 640719 h 2957675"/>
                  <a:gd name="connsiteX0" fmla="*/ 1424364 w 3595599"/>
                  <a:gd name="connsiteY0" fmla="*/ 428653 h 2745609"/>
                  <a:gd name="connsiteX1" fmla="*/ 218121 w 3595599"/>
                  <a:gd name="connsiteY1" fmla="*/ 2298245 h 2745609"/>
                  <a:gd name="connsiteX2" fmla="*/ 2152393 w 3595599"/>
                  <a:gd name="connsiteY2" fmla="*/ 2585873 h 2745609"/>
                  <a:gd name="connsiteX3" fmla="*/ 3395854 w 3595599"/>
                  <a:gd name="connsiteY3" fmla="*/ 1722985 h 2745609"/>
                  <a:gd name="connsiteX4" fmla="*/ 3119529 w 3595599"/>
                  <a:gd name="connsiteY4" fmla="*/ 284838 h 2745609"/>
                  <a:gd name="connsiteX5" fmla="*/ 1424364 w 3595599"/>
                  <a:gd name="connsiteY5" fmla="*/ 428653 h 2745609"/>
                  <a:gd name="connsiteX0" fmla="*/ 1424364 w 3699868"/>
                  <a:gd name="connsiteY0" fmla="*/ 428653 h 2745609"/>
                  <a:gd name="connsiteX1" fmla="*/ 218121 w 3699868"/>
                  <a:gd name="connsiteY1" fmla="*/ 2298245 h 2745609"/>
                  <a:gd name="connsiteX2" fmla="*/ 2152393 w 3699868"/>
                  <a:gd name="connsiteY2" fmla="*/ 2585873 h 2745609"/>
                  <a:gd name="connsiteX3" fmla="*/ 3395854 w 3699868"/>
                  <a:gd name="connsiteY3" fmla="*/ 1722985 h 2745609"/>
                  <a:gd name="connsiteX4" fmla="*/ 3119529 w 3699868"/>
                  <a:gd name="connsiteY4" fmla="*/ 284838 h 2745609"/>
                  <a:gd name="connsiteX5" fmla="*/ 1424364 w 3699868"/>
                  <a:gd name="connsiteY5" fmla="*/ 428653 h 2745609"/>
                  <a:gd name="connsiteX0" fmla="*/ 1303740 w 3579244"/>
                  <a:gd name="connsiteY0" fmla="*/ 428653 h 2745607"/>
                  <a:gd name="connsiteX1" fmla="*/ 218121 w 3579244"/>
                  <a:gd name="connsiteY1" fmla="*/ 2298243 h 2745607"/>
                  <a:gd name="connsiteX2" fmla="*/ 2031769 w 3579244"/>
                  <a:gd name="connsiteY2" fmla="*/ 2585873 h 2745607"/>
                  <a:gd name="connsiteX3" fmla="*/ 3275230 w 3579244"/>
                  <a:gd name="connsiteY3" fmla="*/ 1722985 h 2745607"/>
                  <a:gd name="connsiteX4" fmla="*/ 2998905 w 3579244"/>
                  <a:gd name="connsiteY4" fmla="*/ 284838 h 2745607"/>
                  <a:gd name="connsiteX5" fmla="*/ 1303740 w 3579244"/>
                  <a:gd name="connsiteY5" fmla="*/ 428653 h 2745607"/>
                  <a:gd name="connsiteX0" fmla="*/ 1665970 w 3941474"/>
                  <a:gd name="connsiteY0" fmla="*/ 428653 h 2649215"/>
                  <a:gd name="connsiteX1" fmla="*/ 218122 w 3941474"/>
                  <a:gd name="connsiteY1" fmla="*/ 2103028 h 2649215"/>
                  <a:gd name="connsiteX2" fmla="*/ 2393999 w 3941474"/>
                  <a:gd name="connsiteY2" fmla="*/ 2585873 h 2649215"/>
                  <a:gd name="connsiteX3" fmla="*/ 3637460 w 3941474"/>
                  <a:gd name="connsiteY3" fmla="*/ 1722985 h 2649215"/>
                  <a:gd name="connsiteX4" fmla="*/ 3361135 w 3941474"/>
                  <a:gd name="connsiteY4" fmla="*/ 284838 h 2649215"/>
                  <a:gd name="connsiteX5" fmla="*/ 1665970 w 3941474"/>
                  <a:gd name="connsiteY5" fmla="*/ 428653 h 2649215"/>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550391"/>
                  <a:gd name="connsiteX1" fmla="*/ 218122 w 3941474"/>
                  <a:gd name="connsiteY1" fmla="*/ 2103028 h 2550391"/>
                  <a:gd name="connsiteX2" fmla="*/ 2205157 w 3941474"/>
                  <a:gd name="connsiteY2" fmla="*/ 2366256 h 2550391"/>
                  <a:gd name="connsiteX3" fmla="*/ 3529847 w 3941474"/>
                  <a:gd name="connsiteY3" fmla="*/ 1576574 h 2550391"/>
                  <a:gd name="connsiteX4" fmla="*/ 3361135 w 3941474"/>
                  <a:gd name="connsiteY4" fmla="*/ 284838 h 2550391"/>
                  <a:gd name="connsiteX5" fmla="*/ 1665970 w 3941474"/>
                  <a:gd name="connsiteY5" fmla="*/ 428653 h 255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474" h="2550391">
                    <a:moveTo>
                      <a:pt x="1665970" y="428653"/>
                    </a:moveTo>
                    <a:cubicBezTo>
                      <a:pt x="1182402" y="788190"/>
                      <a:pt x="1" y="1175475"/>
                      <a:pt x="218122" y="2103028"/>
                    </a:cubicBezTo>
                    <a:cubicBezTo>
                      <a:pt x="1228690" y="2550392"/>
                      <a:pt x="1653203" y="2453998"/>
                      <a:pt x="2205157" y="2366256"/>
                    </a:cubicBezTo>
                    <a:cubicBezTo>
                      <a:pt x="2757111" y="2278514"/>
                      <a:pt x="3368659" y="1877824"/>
                      <a:pt x="3529847" y="1576574"/>
                    </a:cubicBezTo>
                    <a:cubicBezTo>
                      <a:pt x="3842826" y="1127263"/>
                      <a:pt x="3941474" y="618428"/>
                      <a:pt x="3361135" y="284838"/>
                    </a:cubicBezTo>
                    <a:cubicBezTo>
                      <a:pt x="2610819" y="0"/>
                      <a:pt x="1886905" y="318040"/>
                      <a:pt x="1665970" y="428653"/>
                    </a:cubicBezTo>
                    <a:close/>
                  </a:path>
                </a:pathLst>
              </a:custGeom>
              <a:solidFill>
                <a:srgbClr val="E8D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426147" y="1995229"/>
                <a:ext cx="2268975" cy="1386601"/>
              </a:xfrm>
              <a:custGeom>
                <a:avLst/>
                <a:gdLst>
                  <a:gd name="connsiteX0" fmla="*/ 1782305 w 3595607"/>
                  <a:gd name="connsiteY0" fmla="*/ 30996 h 2169762"/>
                  <a:gd name="connsiteX1" fmla="*/ 1162373 w 3595607"/>
                  <a:gd name="connsiteY1" fmla="*/ 619932 h 2169762"/>
                  <a:gd name="connsiteX2" fmla="*/ 77492 w 3595607"/>
                  <a:gd name="connsiteY2" fmla="*/ 976393 h 2169762"/>
                  <a:gd name="connsiteX3" fmla="*/ 0 w 3595607"/>
                  <a:gd name="connsiteY3" fmla="*/ 1937288 h 2169762"/>
                  <a:gd name="connsiteX4" fmla="*/ 2076773 w 3595607"/>
                  <a:gd name="connsiteY4" fmla="*/ 2169762 h 2169762"/>
                  <a:gd name="connsiteX5" fmla="*/ 3363133 w 3595607"/>
                  <a:gd name="connsiteY5" fmla="*/ 1332854 h 2169762"/>
                  <a:gd name="connsiteX6" fmla="*/ 3595607 w 3595607"/>
                  <a:gd name="connsiteY6" fmla="*/ 247973 h 2169762"/>
                  <a:gd name="connsiteX7" fmla="*/ 3084163 w 3595607"/>
                  <a:gd name="connsiteY7" fmla="*/ 0 h 2169762"/>
                  <a:gd name="connsiteX8" fmla="*/ 1782305 w 3595607"/>
                  <a:gd name="connsiteY8" fmla="*/ 30996 h 2169762"/>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2115519 w 3928821"/>
                  <a:gd name="connsiteY0" fmla="*/ 103322 h 2242088"/>
                  <a:gd name="connsiteX1" fmla="*/ 1495587 w 3928821"/>
                  <a:gd name="connsiteY1" fmla="*/ 692258 h 2242088"/>
                  <a:gd name="connsiteX2" fmla="*/ 410706 w 3928821"/>
                  <a:gd name="connsiteY2" fmla="*/ 1048719 h 2242088"/>
                  <a:gd name="connsiteX3" fmla="*/ 333214 w 3928821"/>
                  <a:gd name="connsiteY3" fmla="*/ 2009614 h 2242088"/>
                  <a:gd name="connsiteX4" fmla="*/ 2409987 w 3928821"/>
                  <a:gd name="connsiteY4" fmla="*/ 2242088 h 2242088"/>
                  <a:gd name="connsiteX5" fmla="*/ 3696347 w 3928821"/>
                  <a:gd name="connsiteY5" fmla="*/ 1405180 h 2242088"/>
                  <a:gd name="connsiteX6" fmla="*/ 3928821 w 3928821"/>
                  <a:gd name="connsiteY6" fmla="*/ 320299 h 2242088"/>
                  <a:gd name="connsiteX7" fmla="*/ 3417377 w 3928821"/>
                  <a:gd name="connsiteY7" fmla="*/ 72326 h 2242088"/>
                  <a:gd name="connsiteX8" fmla="*/ 2115519 w 3928821"/>
                  <a:gd name="connsiteY8" fmla="*/ 103322 h 2242088"/>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92537"/>
                  <a:gd name="connsiteY0" fmla="*/ 182105 h 2421610"/>
                  <a:gd name="connsiteX1" fmla="*/ 1495587 w 3992537"/>
                  <a:gd name="connsiteY1" fmla="*/ 771041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115519 w 3992537"/>
                  <a:gd name="connsiteY0" fmla="*/ 182105 h 2421610"/>
                  <a:gd name="connsiteX1" fmla="*/ 1332854 w 3992537"/>
                  <a:gd name="connsiteY1" fmla="*/ 721963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045677 w 3922695"/>
                  <a:gd name="connsiteY0" fmla="*/ 182105 h 2397803"/>
                  <a:gd name="connsiteX1" fmla="*/ 1263012 w 3922695"/>
                  <a:gd name="connsiteY1" fmla="*/ 721963 h 2397803"/>
                  <a:gd name="connsiteX2" fmla="*/ 340864 w 3922695"/>
                  <a:gd name="connsiteY2" fmla="*/ 1127502 h 2397803"/>
                  <a:gd name="connsiteX3" fmla="*/ 333214 w 3922695"/>
                  <a:gd name="connsiteY3" fmla="*/ 1945548 h 2397803"/>
                  <a:gd name="connsiteX4" fmla="*/ 2340145 w 3922695"/>
                  <a:gd name="connsiteY4" fmla="*/ 2320871 h 2397803"/>
                  <a:gd name="connsiteX5" fmla="*/ 3626505 w 3922695"/>
                  <a:gd name="connsiteY5" fmla="*/ 1483963 h 2397803"/>
                  <a:gd name="connsiteX6" fmla="*/ 3858979 w 3922695"/>
                  <a:gd name="connsiteY6" fmla="*/ 399082 h 2397803"/>
                  <a:gd name="connsiteX7" fmla="*/ 3244212 w 3922695"/>
                  <a:gd name="connsiteY7" fmla="*/ 36163 h 2397803"/>
                  <a:gd name="connsiteX8" fmla="*/ 2045677 w 3922695"/>
                  <a:gd name="connsiteY8" fmla="*/ 182105 h 2397803"/>
                  <a:gd name="connsiteX0" fmla="*/ 2045677 w 3922695"/>
                  <a:gd name="connsiteY0" fmla="*/ 182105 h 2397802"/>
                  <a:gd name="connsiteX1" fmla="*/ 1263012 w 3922695"/>
                  <a:gd name="connsiteY1" fmla="*/ 721963 h 2397802"/>
                  <a:gd name="connsiteX2" fmla="*/ 340864 w 3922695"/>
                  <a:gd name="connsiteY2" fmla="*/ 1127502 h 2397802"/>
                  <a:gd name="connsiteX3" fmla="*/ 333214 w 3922695"/>
                  <a:gd name="connsiteY3" fmla="*/ 1945548 h 2397802"/>
                  <a:gd name="connsiteX4" fmla="*/ 2340145 w 3922695"/>
                  <a:gd name="connsiteY4" fmla="*/ 2320871 h 2397802"/>
                  <a:gd name="connsiteX5" fmla="*/ 3626505 w 3922695"/>
                  <a:gd name="connsiteY5" fmla="*/ 1483963 h 2397802"/>
                  <a:gd name="connsiteX6" fmla="*/ 3858979 w 3922695"/>
                  <a:gd name="connsiteY6" fmla="*/ 399082 h 2397802"/>
                  <a:gd name="connsiteX7" fmla="*/ 3244212 w 3922695"/>
                  <a:gd name="connsiteY7" fmla="*/ 36163 h 2397802"/>
                  <a:gd name="connsiteX8" fmla="*/ 2045677 w 3922695"/>
                  <a:gd name="connsiteY8" fmla="*/ 182105 h 2397802"/>
                  <a:gd name="connsiteX0" fmla="*/ 2045677 w 3922695"/>
                  <a:gd name="connsiteY0" fmla="*/ 182105 h 2397802"/>
                  <a:gd name="connsiteX1" fmla="*/ 1263012 w 3922695"/>
                  <a:gd name="connsiteY1" fmla="*/ 721963 h 2397802"/>
                  <a:gd name="connsiteX2" fmla="*/ 340864 w 3922695"/>
                  <a:gd name="connsiteY2" fmla="*/ 1127502 h 2397802"/>
                  <a:gd name="connsiteX3" fmla="*/ 333214 w 3922695"/>
                  <a:gd name="connsiteY3" fmla="*/ 1945548 h 2397802"/>
                  <a:gd name="connsiteX4" fmla="*/ 2340145 w 3922695"/>
                  <a:gd name="connsiteY4" fmla="*/ 2320871 h 2397802"/>
                  <a:gd name="connsiteX5" fmla="*/ 3626505 w 3922695"/>
                  <a:gd name="connsiteY5" fmla="*/ 1483963 h 2397802"/>
                  <a:gd name="connsiteX6" fmla="*/ 3858979 w 3922695"/>
                  <a:gd name="connsiteY6" fmla="*/ 399082 h 2397802"/>
                  <a:gd name="connsiteX7" fmla="*/ 3244212 w 3922695"/>
                  <a:gd name="connsiteY7" fmla="*/ 36163 h 2397802"/>
                  <a:gd name="connsiteX8" fmla="*/ 2045677 w 3922695"/>
                  <a:gd name="connsiteY8" fmla="*/ 182105 h 2397802"/>
                  <a:gd name="connsiteX0" fmla="*/ 1891985 w 3769003"/>
                  <a:gd name="connsiteY0" fmla="*/ 182105 h 2397802"/>
                  <a:gd name="connsiteX1" fmla="*/ 1109320 w 3769003"/>
                  <a:gd name="connsiteY1" fmla="*/ 721963 h 2397802"/>
                  <a:gd name="connsiteX2" fmla="*/ 179522 w 3769003"/>
                  <a:gd name="connsiteY2" fmla="*/ 1945548 h 2397802"/>
                  <a:gd name="connsiteX3" fmla="*/ 2186453 w 3769003"/>
                  <a:gd name="connsiteY3" fmla="*/ 2320871 h 2397802"/>
                  <a:gd name="connsiteX4" fmla="*/ 3472813 w 3769003"/>
                  <a:gd name="connsiteY4" fmla="*/ 1483963 h 2397802"/>
                  <a:gd name="connsiteX5" fmla="*/ 3705287 w 3769003"/>
                  <a:gd name="connsiteY5" fmla="*/ 399082 h 2397802"/>
                  <a:gd name="connsiteX6" fmla="*/ 3090520 w 3769003"/>
                  <a:gd name="connsiteY6" fmla="*/ 36163 h 2397802"/>
                  <a:gd name="connsiteX7" fmla="*/ 1891985 w 3769003"/>
                  <a:gd name="connsiteY7" fmla="*/ 182105 h 2397802"/>
                  <a:gd name="connsiteX0" fmla="*/ 2217471 w 4094489"/>
                  <a:gd name="connsiteY0" fmla="*/ 182105 h 2397802"/>
                  <a:gd name="connsiteX1" fmla="*/ 1434806 w 4094489"/>
                  <a:gd name="connsiteY1" fmla="*/ 721963 h 2397802"/>
                  <a:gd name="connsiteX2" fmla="*/ 505008 w 4094489"/>
                  <a:gd name="connsiteY2" fmla="*/ 1945548 h 2397802"/>
                  <a:gd name="connsiteX3" fmla="*/ 2511939 w 4094489"/>
                  <a:gd name="connsiteY3" fmla="*/ 2320871 h 2397802"/>
                  <a:gd name="connsiteX4" fmla="*/ 3798299 w 4094489"/>
                  <a:gd name="connsiteY4" fmla="*/ 1483963 h 2397802"/>
                  <a:gd name="connsiteX5" fmla="*/ 4030773 w 4094489"/>
                  <a:gd name="connsiteY5" fmla="*/ 399082 h 2397802"/>
                  <a:gd name="connsiteX6" fmla="*/ 3416006 w 4094489"/>
                  <a:gd name="connsiteY6" fmla="*/ 36163 h 2397802"/>
                  <a:gd name="connsiteX7" fmla="*/ 2217471 w 4094489"/>
                  <a:gd name="connsiteY7" fmla="*/ 182105 h 2397802"/>
                  <a:gd name="connsiteX0" fmla="*/ 2217471 w 4094489"/>
                  <a:gd name="connsiteY0" fmla="*/ 182105 h 2471165"/>
                  <a:gd name="connsiteX1" fmla="*/ 1434806 w 4094489"/>
                  <a:gd name="connsiteY1" fmla="*/ 721963 h 2471165"/>
                  <a:gd name="connsiteX2" fmla="*/ 505008 w 4094489"/>
                  <a:gd name="connsiteY2" fmla="*/ 1945548 h 2471165"/>
                  <a:gd name="connsiteX3" fmla="*/ 2479222 w 4094489"/>
                  <a:gd name="connsiteY3" fmla="*/ 2394234 h 2471165"/>
                  <a:gd name="connsiteX4" fmla="*/ 3798299 w 4094489"/>
                  <a:gd name="connsiteY4" fmla="*/ 1483963 h 2471165"/>
                  <a:gd name="connsiteX5" fmla="*/ 4030773 w 4094489"/>
                  <a:gd name="connsiteY5" fmla="*/ 399082 h 2471165"/>
                  <a:gd name="connsiteX6" fmla="*/ 3416006 w 4094489"/>
                  <a:gd name="connsiteY6" fmla="*/ 36163 h 2471165"/>
                  <a:gd name="connsiteX7" fmla="*/ 2217471 w 4094489"/>
                  <a:gd name="connsiteY7" fmla="*/ 182105 h 2471165"/>
                  <a:gd name="connsiteX0" fmla="*/ 2127734 w 4004752"/>
                  <a:gd name="connsiteY0" fmla="*/ 182105 h 2471165"/>
                  <a:gd name="connsiteX1" fmla="*/ 1345069 w 4004752"/>
                  <a:gd name="connsiteY1" fmla="*/ 721963 h 2471165"/>
                  <a:gd name="connsiteX2" fmla="*/ 505008 w 4004752"/>
                  <a:gd name="connsiteY2" fmla="*/ 1945548 h 2471165"/>
                  <a:gd name="connsiteX3" fmla="*/ 2389485 w 4004752"/>
                  <a:gd name="connsiteY3" fmla="*/ 2394234 h 2471165"/>
                  <a:gd name="connsiteX4" fmla="*/ 3708562 w 4004752"/>
                  <a:gd name="connsiteY4" fmla="*/ 1483963 h 2471165"/>
                  <a:gd name="connsiteX5" fmla="*/ 3941036 w 4004752"/>
                  <a:gd name="connsiteY5" fmla="*/ 399082 h 2471165"/>
                  <a:gd name="connsiteX6" fmla="*/ 3326269 w 4004752"/>
                  <a:gd name="connsiteY6" fmla="*/ 36163 h 2471165"/>
                  <a:gd name="connsiteX7" fmla="*/ 2127734 w 4004752"/>
                  <a:gd name="connsiteY7" fmla="*/ 182105 h 2471165"/>
                  <a:gd name="connsiteX0" fmla="*/ 2127734 w 4004752"/>
                  <a:gd name="connsiteY0" fmla="*/ 182105 h 2643477"/>
                  <a:gd name="connsiteX1" fmla="*/ 1345069 w 4004752"/>
                  <a:gd name="connsiteY1" fmla="*/ 721963 h 2643477"/>
                  <a:gd name="connsiteX2" fmla="*/ 505008 w 4004752"/>
                  <a:gd name="connsiteY2" fmla="*/ 1945548 h 2643477"/>
                  <a:gd name="connsiteX3" fmla="*/ 2389485 w 4004752"/>
                  <a:gd name="connsiteY3" fmla="*/ 2394234 h 2643477"/>
                  <a:gd name="connsiteX4" fmla="*/ 3708562 w 4004752"/>
                  <a:gd name="connsiteY4" fmla="*/ 1483963 h 2643477"/>
                  <a:gd name="connsiteX5" fmla="*/ 3941036 w 4004752"/>
                  <a:gd name="connsiteY5" fmla="*/ 399082 h 2643477"/>
                  <a:gd name="connsiteX6" fmla="*/ 3326269 w 4004752"/>
                  <a:gd name="connsiteY6" fmla="*/ 36163 h 2643477"/>
                  <a:gd name="connsiteX7" fmla="*/ 2127734 w 4004752"/>
                  <a:gd name="connsiteY7" fmla="*/ 182105 h 2643477"/>
                  <a:gd name="connsiteX0" fmla="*/ 1666350 w 3543368"/>
                  <a:gd name="connsiteY0" fmla="*/ 318231 h 2607291"/>
                  <a:gd name="connsiteX1" fmla="*/ 43624 w 3543368"/>
                  <a:gd name="connsiteY1" fmla="*/ 2081674 h 2607291"/>
                  <a:gd name="connsiteX2" fmla="*/ 1928101 w 3543368"/>
                  <a:gd name="connsiteY2" fmla="*/ 2530360 h 2607291"/>
                  <a:gd name="connsiteX3" fmla="*/ 3247178 w 3543368"/>
                  <a:gd name="connsiteY3" fmla="*/ 1620089 h 2607291"/>
                  <a:gd name="connsiteX4" fmla="*/ 3479652 w 3543368"/>
                  <a:gd name="connsiteY4" fmla="*/ 535208 h 2607291"/>
                  <a:gd name="connsiteX5" fmla="*/ 2864885 w 3543368"/>
                  <a:gd name="connsiteY5" fmla="*/ 172289 h 2607291"/>
                  <a:gd name="connsiteX6" fmla="*/ 1666350 w 3543368"/>
                  <a:gd name="connsiteY6" fmla="*/ 318231 h 2607291"/>
                  <a:gd name="connsiteX0" fmla="*/ 1044590 w 3667721"/>
                  <a:gd name="connsiteY0" fmla="*/ 400675 h 2440396"/>
                  <a:gd name="connsiteX1" fmla="*/ 167977 w 3667721"/>
                  <a:gd name="connsiteY1" fmla="*/ 1914779 h 2440396"/>
                  <a:gd name="connsiteX2" fmla="*/ 2052454 w 3667721"/>
                  <a:gd name="connsiteY2" fmla="*/ 2363465 h 2440396"/>
                  <a:gd name="connsiteX3" fmla="*/ 3371531 w 3667721"/>
                  <a:gd name="connsiteY3" fmla="*/ 1453194 h 2440396"/>
                  <a:gd name="connsiteX4" fmla="*/ 3604005 w 3667721"/>
                  <a:gd name="connsiteY4" fmla="*/ 368313 h 2440396"/>
                  <a:gd name="connsiteX5" fmla="*/ 2989238 w 3667721"/>
                  <a:gd name="connsiteY5" fmla="*/ 5394 h 2440396"/>
                  <a:gd name="connsiteX6" fmla="*/ 1044590 w 3667721"/>
                  <a:gd name="connsiteY6" fmla="*/ 400675 h 2440396"/>
                  <a:gd name="connsiteX0" fmla="*/ 1309205 w 3932336"/>
                  <a:gd name="connsiteY0" fmla="*/ 400675 h 2440396"/>
                  <a:gd name="connsiteX1" fmla="*/ 432592 w 3932336"/>
                  <a:gd name="connsiteY1" fmla="*/ 1914779 h 2440396"/>
                  <a:gd name="connsiteX2" fmla="*/ 2317069 w 3932336"/>
                  <a:gd name="connsiteY2" fmla="*/ 2363465 h 2440396"/>
                  <a:gd name="connsiteX3" fmla="*/ 3636146 w 3932336"/>
                  <a:gd name="connsiteY3" fmla="*/ 1453194 h 2440396"/>
                  <a:gd name="connsiteX4" fmla="*/ 3868620 w 3932336"/>
                  <a:gd name="connsiteY4" fmla="*/ 368313 h 2440396"/>
                  <a:gd name="connsiteX5" fmla="*/ 3253853 w 3932336"/>
                  <a:gd name="connsiteY5" fmla="*/ 5394 h 2440396"/>
                  <a:gd name="connsiteX6" fmla="*/ 1309205 w 3932336"/>
                  <a:gd name="connsiteY6" fmla="*/ 400675 h 2440396"/>
                  <a:gd name="connsiteX0" fmla="*/ 1309205 w 3932336"/>
                  <a:gd name="connsiteY0" fmla="*/ 400675 h 2440396"/>
                  <a:gd name="connsiteX1" fmla="*/ 432592 w 3932336"/>
                  <a:gd name="connsiteY1" fmla="*/ 1914779 h 2440396"/>
                  <a:gd name="connsiteX2" fmla="*/ 2317069 w 3932336"/>
                  <a:gd name="connsiteY2" fmla="*/ 2363465 h 2440396"/>
                  <a:gd name="connsiteX3" fmla="*/ 3636146 w 3932336"/>
                  <a:gd name="connsiteY3" fmla="*/ 1453194 h 2440396"/>
                  <a:gd name="connsiteX4" fmla="*/ 3868620 w 3932336"/>
                  <a:gd name="connsiteY4" fmla="*/ 368313 h 2440396"/>
                  <a:gd name="connsiteX5" fmla="*/ 3253853 w 3932336"/>
                  <a:gd name="connsiteY5" fmla="*/ 5394 h 2440396"/>
                  <a:gd name="connsiteX6" fmla="*/ 1309205 w 3932336"/>
                  <a:gd name="connsiteY6" fmla="*/ 400675 h 2440396"/>
                  <a:gd name="connsiteX0" fmla="*/ 1309205 w 4026174"/>
                  <a:gd name="connsiteY0" fmla="*/ 436840 h 2476561"/>
                  <a:gd name="connsiteX1" fmla="*/ 432592 w 4026174"/>
                  <a:gd name="connsiteY1" fmla="*/ 1950944 h 2476561"/>
                  <a:gd name="connsiteX2" fmla="*/ 2317069 w 4026174"/>
                  <a:gd name="connsiteY2" fmla="*/ 2399630 h 2476561"/>
                  <a:gd name="connsiteX3" fmla="*/ 3636146 w 4026174"/>
                  <a:gd name="connsiteY3" fmla="*/ 1489359 h 2476561"/>
                  <a:gd name="connsiteX4" fmla="*/ 3868620 w 4026174"/>
                  <a:gd name="connsiteY4" fmla="*/ 404478 h 2476561"/>
                  <a:gd name="connsiteX5" fmla="*/ 2690827 w 4026174"/>
                  <a:gd name="connsiteY5" fmla="*/ 5394 h 2476561"/>
                  <a:gd name="connsiteX6" fmla="*/ 1309205 w 4026174"/>
                  <a:gd name="connsiteY6" fmla="*/ 436840 h 2476561"/>
                  <a:gd name="connsiteX0" fmla="*/ 1171043 w 4026172"/>
                  <a:gd name="connsiteY0" fmla="*/ 436836 h 2476559"/>
                  <a:gd name="connsiteX1" fmla="*/ 432592 w 4026172"/>
                  <a:gd name="connsiteY1" fmla="*/ 1950942 h 2476559"/>
                  <a:gd name="connsiteX2" fmla="*/ 2317069 w 4026172"/>
                  <a:gd name="connsiteY2" fmla="*/ 2399628 h 2476559"/>
                  <a:gd name="connsiteX3" fmla="*/ 3636146 w 4026172"/>
                  <a:gd name="connsiteY3" fmla="*/ 1489357 h 2476559"/>
                  <a:gd name="connsiteX4" fmla="*/ 3868620 w 4026172"/>
                  <a:gd name="connsiteY4" fmla="*/ 404476 h 2476559"/>
                  <a:gd name="connsiteX5" fmla="*/ 2690827 w 4026172"/>
                  <a:gd name="connsiteY5" fmla="*/ 5392 h 2476559"/>
                  <a:gd name="connsiteX6" fmla="*/ 1171043 w 4026172"/>
                  <a:gd name="connsiteY6" fmla="*/ 436836 h 2476559"/>
                  <a:gd name="connsiteX0" fmla="*/ 1171043 w 3894738"/>
                  <a:gd name="connsiteY0" fmla="*/ 436838 h 2476561"/>
                  <a:gd name="connsiteX1" fmla="*/ 432592 w 3894738"/>
                  <a:gd name="connsiteY1" fmla="*/ 1950944 h 2476561"/>
                  <a:gd name="connsiteX2" fmla="*/ 2317069 w 3894738"/>
                  <a:gd name="connsiteY2" fmla="*/ 2399630 h 2476561"/>
                  <a:gd name="connsiteX3" fmla="*/ 3636146 w 3894738"/>
                  <a:gd name="connsiteY3" fmla="*/ 1489359 h 2476561"/>
                  <a:gd name="connsiteX4" fmla="*/ 3868620 w 3894738"/>
                  <a:gd name="connsiteY4" fmla="*/ 404478 h 2476561"/>
                  <a:gd name="connsiteX5" fmla="*/ 2690827 w 3894738"/>
                  <a:gd name="connsiteY5" fmla="*/ 5394 h 2476561"/>
                  <a:gd name="connsiteX6" fmla="*/ 1171043 w 3894738"/>
                  <a:gd name="connsiteY6" fmla="*/ 436838 h 2476561"/>
                  <a:gd name="connsiteX0" fmla="*/ 1171043 w 3868620"/>
                  <a:gd name="connsiteY0" fmla="*/ 436836 h 2460226"/>
                  <a:gd name="connsiteX1" fmla="*/ 432592 w 3868620"/>
                  <a:gd name="connsiteY1" fmla="*/ 1950942 h 2460226"/>
                  <a:gd name="connsiteX2" fmla="*/ 2317069 w 3868620"/>
                  <a:gd name="connsiteY2" fmla="*/ 2399628 h 2460226"/>
                  <a:gd name="connsiteX3" fmla="*/ 3243477 w 3868620"/>
                  <a:gd name="connsiteY3" fmla="*/ 1587354 h 2460226"/>
                  <a:gd name="connsiteX4" fmla="*/ 3868620 w 3868620"/>
                  <a:gd name="connsiteY4" fmla="*/ 404476 h 2460226"/>
                  <a:gd name="connsiteX5" fmla="*/ 2690827 w 3868620"/>
                  <a:gd name="connsiteY5" fmla="*/ 5392 h 2460226"/>
                  <a:gd name="connsiteX6" fmla="*/ 1171043 w 3868620"/>
                  <a:gd name="connsiteY6" fmla="*/ 436836 h 2460226"/>
                  <a:gd name="connsiteX0" fmla="*/ 1171043 w 3930913"/>
                  <a:gd name="connsiteY0" fmla="*/ 436838 h 2657375"/>
                  <a:gd name="connsiteX1" fmla="*/ 432592 w 3930913"/>
                  <a:gd name="connsiteY1" fmla="*/ 1950944 h 2657375"/>
                  <a:gd name="connsiteX2" fmla="*/ 2317069 w 3930913"/>
                  <a:gd name="connsiteY2" fmla="*/ 2399630 h 2657375"/>
                  <a:gd name="connsiteX3" fmla="*/ 3868620 w 3930913"/>
                  <a:gd name="connsiteY3" fmla="*/ 404478 h 2657375"/>
                  <a:gd name="connsiteX4" fmla="*/ 2690827 w 3930913"/>
                  <a:gd name="connsiteY4" fmla="*/ 5394 h 2657375"/>
                  <a:gd name="connsiteX5" fmla="*/ 1171043 w 3930913"/>
                  <a:gd name="connsiteY5" fmla="*/ 436838 h 2657375"/>
                  <a:gd name="connsiteX0" fmla="*/ 1171043 w 3868620"/>
                  <a:gd name="connsiteY0" fmla="*/ 436836 h 2657371"/>
                  <a:gd name="connsiteX1" fmla="*/ 432592 w 3868620"/>
                  <a:gd name="connsiteY1" fmla="*/ 1950942 h 2657371"/>
                  <a:gd name="connsiteX2" fmla="*/ 2317069 w 3868620"/>
                  <a:gd name="connsiteY2" fmla="*/ 2399628 h 2657371"/>
                  <a:gd name="connsiteX3" fmla="*/ 3868620 w 3868620"/>
                  <a:gd name="connsiteY3" fmla="*/ 404476 h 2657371"/>
                  <a:gd name="connsiteX4" fmla="*/ 2690827 w 3868620"/>
                  <a:gd name="connsiteY4" fmla="*/ 5392 h 2657371"/>
                  <a:gd name="connsiteX5" fmla="*/ 1171043 w 3868620"/>
                  <a:gd name="connsiteY5" fmla="*/ 436836 h 2657371"/>
                  <a:gd name="connsiteX0" fmla="*/ 1171043 w 3934291"/>
                  <a:gd name="connsiteY0" fmla="*/ 431444 h 2646587"/>
                  <a:gd name="connsiteX1" fmla="*/ 432592 w 3934291"/>
                  <a:gd name="connsiteY1" fmla="*/ 1945550 h 2646587"/>
                  <a:gd name="connsiteX2" fmla="*/ 2317069 w 3934291"/>
                  <a:gd name="connsiteY2" fmla="*/ 2394236 h 2646587"/>
                  <a:gd name="connsiteX3" fmla="*/ 3934291 w 3934291"/>
                  <a:gd name="connsiteY3" fmla="*/ 431444 h 2646587"/>
                  <a:gd name="connsiteX4" fmla="*/ 2690827 w 3934291"/>
                  <a:gd name="connsiteY4" fmla="*/ 0 h 2646587"/>
                  <a:gd name="connsiteX5" fmla="*/ 1171043 w 3934291"/>
                  <a:gd name="connsiteY5" fmla="*/ 431444 h 2646587"/>
                  <a:gd name="connsiteX0" fmla="*/ 1171043 w 3934291"/>
                  <a:gd name="connsiteY0" fmla="*/ 431444 h 2440872"/>
                  <a:gd name="connsiteX1" fmla="*/ 432592 w 3934291"/>
                  <a:gd name="connsiteY1" fmla="*/ 1945550 h 2440872"/>
                  <a:gd name="connsiteX2" fmla="*/ 2690829 w 3934291"/>
                  <a:gd name="connsiteY2" fmla="*/ 2157221 h 2440872"/>
                  <a:gd name="connsiteX3" fmla="*/ 3934291 w 3934291"/>
                  <a:gd name="connsiteY3" fmla="*/ 431444 h 2440872"/>
                  <a:gd name="connsiteX4" fmla="*/ 2690827 w 3934291"/>
                  <a:gd name="connsiteY4" fmla="*/ 0 h 2440872"/>
                  <a:gd name="connsiteX5" fmla="*/ 1171043 w 3934291"/>
                  <a:gd name="connsiteY5" fmla="*/ 431444 h 2440872"/>
                  <a:gd name="connsiteX0" fmla="*/ 1171043 w 3934291"/>
                  <a:gd name="connsiteY0" fmla="*/ 431444 h 2553387"/>
                  <a:gd name="connsiteX1" fmla="*/ 432592 w 3934291"/>
                  <a:gd name="connsiteY1" fmla="*/ 1945550 h 2553387"/>
                  <a:gd name="connsiteX2" fmla="*/ 2690829 w 3934291"/>
                  <a:gd name="connsiteY2" fmla="*/ 2301036 h 2553387"/>
                  <a:gd name="connsiteX3" fmla="*/ 3934291 w 3934291"/>
                  <a:gd name="connsiteY3" fmla="*/ 431444 h 2553387"/>
                  <a:gd name="connsiteX4" fmla="*/ 2690827 w 3934291"/>
                  <a:gd name="connsiteY4" fmla="*/ 0 h 2553387"/>
                  <a:gd name="connsiteX5" fmla="*/ 1171043 w 3934291"/>
                  <a:gd name="connsiteY5" fmla="*/ 431444 h 2553387"/>
                  <a:gd name="connsiteX0" fmla="*/ 1171043 w 3934291"/>
                  <a:gd name="connsiteY0" fmla="*/ 431444 h 2553387"/>
                  <a:gd name="connsiteX1" fmla="*/ 432592 w 3934291"/>
                  <a:gd name="connsiteY1" fmla="*/ 1945550 h 2553387"/>
                  <a:gd name="connsiteX2" fmla="*/ 2690829 w 3934291"/>
                  <a:gd name="connsiteY2" fmla="*/ 2301036 h 2553387"/>
                  <a:gd name="connsiteX3" fmla="*/ 3934291 w 3934291"/>
                  <a:gd name="connsiteY3" fmla="*/ 431444 h 2553387"/>
                  <a:gd name="connsiteX4" fmla="*/ 2690827 w 3934291"/>
                  <a:gd name="connsiteY4" fmla="*/ 0 h 2553387"/>
                  <a:gd name="connsiteX5" fmla="*/ 1171043 w 3934291"/>
                  <a:gd name="connsiteY5" fmla="*/ 431444 h 2553387"/>
                  <a:gd name="connsiteX0" fmla="*/ 1171043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171043 w 3934291"/>
                  <a:gd name="connsiteY5" fmla="*/ 431444 h 2440872"/>
                  <a:gd name="connsiteX0" fmla="*/ 1032882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032882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032882 w 3934291"/>
                  <a:gd name="connsiteY0" fmla="*/ 431444 h 2440872"/>
                  <a:gd name="connsiteX1" fmla="*/ 432592 w 3934291"/>
                  <a:gd name="connsiteY1" fmla="*/ 1945550 h 2440872"/>
                  <a:gd name="connsiteX2" fmla="*/ 2275937 w 3934291"/>
                  <a:gd name="connsiteY2" fmla="*/ 2105820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212591 w 4114000"/>
                  <a:gd name="connsiteY0" fmla="*/ 431444 h 2601144"/>
                  <a:gd name="connsiteX1" fmla="*/ 432591 w 4114000"/>
                  <a:gd name="connsiteY1" fmla="*/ 2105820 h 2601144"/>
                  <a:gd name="connsiteX2" fmla="*/ 2455646 w 4114000"/>
                  <a:gd name="connsiteY2" fmla="*/ 2105820 h 2601144"/>
                  <a:gd name="connsiteX3" fmla="*/ 4114000 w 4114000"/>
                  <a:gd name="connsiteY3" fmla="*/ 431444 h 2601144"/>
                  <a:gd name="connsiteX4" fmla="*/ 2870536 w 4114000"/>
                  <a:gd name="connsiteY4" fmla="*/ 0 h 2601144"/>
                  <a:gd name="connsiteX5" fmla="*/ 1212591 w 4114000"/>
                  <a:gd name="connsiteY5" fmla="*/ 431444 h 2601144"/>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000" h="2616976">
                    <a:moveTo>
                      <a:pt x="1191240" y="542294"/>
                    </a:moveTo>
                    <a:cubicBezTo>
                      <a:pt x="784916" y="893264"/>
                      <a:pt x="-1" y="1453266"/>
                      <a:pt x="432591" y="2121655"/>
                    </a:cubicBezTo>
                    <a:cubicBezTo>
                      <a:pt x="762147" y="2616977"/>
                      <a:pt x="1898950" y="2344135"/>
                      <a:pt x="2455646" y="2121655"/>
                    </a:cubicBezTo>
                    <a:cubicBezTo>
                      <a:pt x="3067945" y="1657860"/>
                      <a:pt x="3719803" y="994385"/>
                      <a:pt x="4114000" y="447279"/>
                    </a:cubicBezTo>
                    <a:cubicBezTo>
                      <a:pt x="3719656" y="177430"/>
                      <a:pt x="3357663" y="-1"/>
                      <a:pt x="2870536" y="15835"/>
                    </a:cubicBezTo>
                    <a:cubicBezTo>
                      <a:pt x="2383409" y="31671"/>
                      <a:pt x="1597564" y="191324"/>
                      <a:pt x="1191240" y="542294"/>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39"/>
          <p:cNvGrpSpPr/>
          <p:nvPr/>
        </p:nvGrpSpPr>
        <p:grpSpPr>
          <a:xfrm>
            <a:off x="1981200" y="3719022"/>
            <a:ext cx="4911070" cy="724672"/>
            <a:chOff x="381000" y="4419600"/>
            <a:chExt cx="4724400" cy="1219200"/>
          </a:xfrm>
        </p:grpSpPr>
        <p:sp>
          <p:nvSpPr>
            <p:cNvPr id="41" name="Parallelogram 40"/>
            <p:cNvSpPr/>
            <p:nvPr/>
          </p:nvSpPr>
          <p:spPr>
            <a:xfrm>
              <a:off x="381000" y="4419600"/>
              <a:ext cx="4724400" cy="1219200"/>
            </a:xfrm>
            <a:prstGeom prst="parallelogram">
              <a:avLst>
                <a:gd name="adj" fmla="val 152136"/>
              </a:avLst>
            </a:prstGeom>
            <a:solidFill>
              <a:schemeClr val="bg1"/>
            </a:solidFill>
            <a:effectLst>
              <a:outerShdw blurRad="469900" dist="241300" dir="4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6"/>
            <p:cNvGrpSpPr/>
            <p:nvPr/>
          </p:nvGrpSpPr>
          <p:grpSpPr>
            <a:xfrm>
              <a:off x="1708780" y="4607169"/>
              <a:ext cx="2025020" cy="757571"/>
              <a:chOff x="3426147" y="1995229"/>
              <a:chExt cx="3706445" cy="1386601"/>
            </a:xfrm>
          </p:grpSpPr>
          <p:sp>
            <p:nvSpPr>
              <p:cNvPr id="43" name="Freeform 42"/>
              <p:cNvSpPr/>
              <p:nvPr/>
            </p:nvSpPr>
            <p:spPr>
              <a:xfrm>
                <a:off x="4642709" y="2005100"/>
                <a:ext cx="2489883" cy="1351321"/>
              </a:xfrm>
              <a:custGeom>
                <a:avLst/>
                <a:gdLst>
                  <a:gd name="connsiteX0" fmla="*/ 1782305 w 3595607"/>
                  <a:gd name="connsiteY0" fmla="*/ 30996 h 2169762"/>
                  <a:gd name="connsiteX1" fmla="*/ 1162373 w 3595607"/>
                  <a:gd name="connsiteY1" fmla="*/ 619932 h 2169762"/>
                  <a:gd name="connsiteX2" fmla="*/ 77492 w 3595607"/>
                  <a:gd name="connsiteY2" fmla="*/ 976393 h 2169762"/>
                  <a:gd name="connsiteX3" fmla="*/ 0 w 3595607"/>
                  <a:gd name="connsiteY3" fmla="*/ 1937288 h 2169762"/>
                  <a:gd name="connsiteX4" fmla="*/ 2076773 w 3595607"/>
                  <a:gd name="connsiteY4" fmla="*/ 2169762 h 2169762"/>
                  <a:gd name="connsiteX5" fmla="*/ 3363133 w 3595607"/>
                  <a:gd name="connsiteY5" fmla="*/ 1332854 h 2169762"/>
                  <a:gd name="connsiteX6" fmla="*/ 3595607 w 3595607"/>
                  <a:gd name="connsiteY6" fmla="*/ 247973 h 2169762"/>
                  <a:gd name="connsiteX7" fmla="*/ 3084163 w 3595607"/>
                  <a:gd name="connsiteY7" fmla="*/ 0 h 2169762"/>
                  <a:gd name="connsiteX8" fmla="*/ 1782305 w 3595607"/>
                  <a:gd name="connsiteY8" fmla="*/ 30996 h 2169762"/>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2115519 w 3928821"/>
                  <a:gd name="connsiteY0" fmla="*/ 103322 h 2242088"/>
                  <a:gd name="connsiteX1" fmla="*/ 1495587 w 3928821"/>
                  <a:gd name="connsiteY1" fmla="*/ 692258 h 2242088"/>
                  <a:gd name="connsiteX2" fmla="*/ 410706 w 3928821"/>
                  <a:gd name="connsiteY2" fmla="*/ 1048719 h 2242088"/>
                  <a:gd name="connsiteX3" fmla="*/ 333214 w 3928821"/>
                  <a:gd name="connsiteY3" fmla="*/ 2009614 h 2242088"/>
                  <a:gd name="connsiteX4" fmla="*/ 2409987 w 3928821"/>
                  <a:gd name="connsiteY4" fmla="*/ 2242088 h 2242088"/>
                  <a:gd name="connsiteX5" fmla="*/ 3696347 w 3928821"/>
                  <a:gd name="connsiteY5" fmla="*/ 1405180 h 2242088"/>
                  <a:gd name="connsiteX6" fmla="*/ 3928821 w 3928821"/>
                  <a:gd name="connsiteY6" fmla="*/ 320299 h 2242088"/>
                  <a:gd name="connsiteX7" fmla="*/ 3417377 w 3928821"/>
                  <a:gd name="connsiteY7" fmla="*/ 72326 h 2242088"/>
                  <a:gd name="connsiteX8" fmla="*/ 2115519 w 3928821"/>
                  <a:gd name="connsiteY8" fmla="*/ 103322 h 2242088"/>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92537"/>
                  <a:gd name="connsiteY0" fmla="*/ 182105 h 2421610"/>
                  <a:gd name="connsiteX1" fmla="*/ 1495587 w 3992537"/>
                  <a:gd name="connsiteY1" fmla="*/ 771041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115519 w 3992537"/>
                  <a:gd name="connsiteY0" fmla="*/ 182105 h 2421610"/>
                  <a:gd name="connsiteX1" fmla="*/ 1332854 w 3992537"/>
                  <a:gd name="connsiteY1" fmla="*/ 721963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004495 w 3881513"/>
                  <a:gd name="connsiteY0" fmla="*/ 182105 h 2421610"/>
                  <a:gd name="connsiteX1" fmla="*/ 1221830 w 3881513"/>
                  <a:gd name="connsiteY1" fmla="*/ 721963 h 2421610"/>
                  <a:gd name="connsiteX2" fmla="*/ 965821 w 3881513"/>
                  <a:gd name="connsiteY2" fmla="*/ 1256319 h 2421610"/>
                  <a:gd name="connsiteX3" fmla="*/ 222190 w 3881513"/>
                  <a:gd name="connsiteY3" fmla="*/ 2088397 h 2421610"/>
                  <a:gd name="connsiteX4" fmla="*/ 2298963 w 3881513"/>
                  <a:gd name="connsiteY4" fmla="*/ 2320871 h 2421610"/>
                  <a:gd name="connsiteX5" fmla="*/ 3585323 w 3881513"/>
                  <a:gd name="connsiteY5" fmla="*/ 1483963 h 2421610"/>
                  <a:gd name="connsiteX6" fmla="*/ 3817797 w 3881513"/>
                  <a:gd name="connsiteY6" fmla="*/ 399082 h 2421610"/>
                  <a:gd name="connsiteX7" fmla="*/ 3203030 w 3881513"/>
                  <a:gd name="connsiteY7" fmla="*/ 36163 h 2421610"/>
                  <a:gd name="connsiteX8" fmla="*/ 2004495 w 3881513"/>
                  <a:gd name="connsiteY8" fmla="*/ 182105 h 2421610"/>
                  <a:gd name="connsiteX0" fmla="*/ 2004495 w 3881513"/>
                  <a:gd name="connsiteY0" fmla="*/ 203359 h 2442864"/>
                  <a:gd name="connsiteX1" fmla="*/ 965821 w 3881513"/>
                  <a:gd name="connsiteY1" fmla="*/ 1277573 h 2442864"/>
                  <a:gd name="connsiteX2" fmla="*/ 222190 w 3881513"/>
                  <a:gd name="connsiteY2" fmla="*/ 2109651 h 2442864"/>
                  <a:gd name="connsiteX3" fmla="*/ 2298963 w 3881513"/>
                  <a:gd name="connsiteY3" fmla="*/ 2342125 h 2442864"/>
                  <a:gd name="connsiteX4" fmla="*/ 3585323 w 3881513"/>
                  <a:gd name="connsiteY4" fmla="*/ 1505217 h 2442864"/>
                  <a:gd name="connsiteX5" fmla="*/ 3817797 w 3881513"/>
                  <a:gd name="connsiteY5" fmla="*/ 420336 h 2442864"/>
                  <a:gd name="connsiteX6" fmla="*/ 3203030 w 3881513"/>
                  <a:gd name="connsiteY6" fmla="*/ 57417 h 2442864"/>
                  <a:gd name="connsiteX7" fmla="*/ 2004495 w 3881513"/>
                  <a:gd name="connsiteY7" fmla="*/ 203359 h 2442864"/>
                  <a:gd name="connsiteX0" fmla="*/ 1884846 w 3761864"/>
                  <a:gd name="connsiteY0" fmla="*/ 182105 h 2421610"/>
                  <a:gd name="connsiteX1" fmla="*/ 1564068 w 3761864"/>
                  <a:gd name="connsiteY1" fmla="*/ 1076845 h 2421610"/>
                  <a:gd name="connsiteX2" fmla="*/ 102541 w 3761864"/>
                  <a:gd name="connsiteY2" fmla="*/ 2088397 h 2421610"/>
                  <a:gd name="connsiteX3" fmla="*/ 2179314 w 3761864"/>
                  <a:gd name="connsiteY3" fmla="*/ 2320871 h 2421610"/>
                  <a:gd name="connsiteX4" fmla="*/ 3465674 w 3761864"/>
                  <a:gd name="connsiteY4" fmla="*/ 1483963 h 2421610"/>
                  <a:gd name="connsiteX5" fmla="*/ 3698148 w 3761864"/>
                  <a:gd name="connsiteY5" fmla="*/ 399082 h 2421610"/>
                  <a:gd name="connsiteX6" fmla="*/ 3083381 w 3761864"/>
                  <a:gd name="connsiteY6" fmla="*/ 36163 h 2421610"/>
                  <a:gd name="connsiteX7" fmla="*/ 1884846 w 3761864"/>
                  <a:gd name="connsiteY7" fmla="*/ 182105 h 2421610"/>
                  <a:gd name="connsiteX0" fmla="*/ 2281964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281964 w 3761864"/>
                  <a:gd name="connsiteY7" fmla="*/ 173447 h 2595057"/>
                  <a:gd name="connsiteX0" fmla="*/ 2281964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281964 w 3761864"/>
                  <a:gd name="connsiteY7" fmla="*/ 173447 h 2595057"/>
                  <a:gd name="connsiteX0" fmla="*/ 2102490 w 3761864"/>
                  <a:gd name="connsiteY0" fmla="*/ 173447 h 2595057"/>
                  <a:gd name="connsiteX1" fmla="*/ 1564068 w 3761864"/>
                  <a:gd name="connsiteY1" fmla="*/ 1250292 h 2595057"/>
                  <a:gd name="connsiteX2" fmla="*/ 102541 w 3761864"/>
                  <a:gd name="connsiteY2" fmla="*/ 2261844 h 2595057"/>
                  <a:gd name="connsiteX3" fmla="*/ 2179314 w 3761864"/>
                  <a:gd name="connsiteY3" fmla="*/ 2494318 h 2595057"/>
                  <a:gd name="connsiteX4" fmla="*/ 3465674 w 3761864"/>
                  <a:gd name="connsiteY4" fmla="*/ 1657410 h 2595057"/>
                  <a:gd name="connsiteX5" fmla="*/ 3698148 w 3761864"/>
                  <a:gd name="connsiteY5" fmla="*/ 572529 h 2595057"/>
                  <a:gd name="connsiteX6" fmla="*/ 3083381 w 3761864"/>
                  <a:gd name="connsiteY6" fmla="*/ 209610 h 2595057"/>
                  <a:gd name="connsiteX7" fmla="*/ 2102490 w 3761864"/>
                  <a:gd name="connsiteY7" fmla="*/ 173447 h 2595057"/>
                  <a:gd name="connsiteX0" fmla="*/ 2102490 w 3761864"/>
                  <a:gd name="connsiteY0" fmla="*/ 30350 h 2451960"/>
                  <a:gd name="connsiteX1" fmla="*/ 1564068 w 3761864"/>
                  <a:gd name="connsiteY1" fmla="*/ 1107195 h 2451960"/>
                  <a:gd name="connsiteX2" fmla="*/ 102541 w 3761864"/>
                  <a:gd name="connsiteY2" fmla="*/ 2118747 h 2451960"/>
                  <a:gd name="connsiteX3" fmla="*/ 2179314 w 3761864"/>
                  <a:gd name="connsiteY3" fmla="*/ 2351221 h 2451960"/>
                  <a:gd name="connsiteX4" fmla="*/ 3465674 w 3761864"/>
                  <a:gd name="connsiteY4" fmla="*/ 1514313 h 2451960"/>
                  <a:gd name="connsiteX5" fmla="*/ 3698148 w 3761864"/>
                  <a:gd name="connsiteY5" fmla="*/ 429432 h 2451960"/>
                  <a:gd name="connsiteX6" fmla="*/ 3083381 w 3761864"/>
                  <a:gd name="connsiteY6" fmla="*/ 66513 h 2451960"/>
                  <a:gd name="connsiteX7" fmla="*/ 2102490 w 3761864"/>
                  <a:gd name="connsiteY7" fmla="*/ 30350 h 2451960"/>
                  <a:gd name="connsiteX0" fmla="*/ 2102490 w 3730915"/>
                  <a:gd name="connsiteY0" fmla="*/ 0 h 2421610"/>
                  <a:gd name="connsiteX1" fmla="*/ 1564068 w 3730915"/>
                  <a:gd name="connsiteY1" fmla="*/ 1076845 h 2421610"/>
                  <a:gd name="connsiteX2" fmla="*/ 102541 w 3730915"/>
                  <a:gd name="connsiteY2" fmla="*/ 2088397 h 2421610"/>
                  <a:gd name="connsiteX3" fmla="*/ 2179314 w 3730915"/>
                  <a:gd name="connsiteY3" fmla="*/ 2320871 h 2421610"/>
                  <a:gd name="connsiteX4" fmla="*/ 3465674 w 3730915"/>
                  <a:gd name="connsiteY4" fmla="*/ 1483963 h 2421610"/>
                  <a:gd name="connsiteX5" fmla="*/ 3698148 w 3730915"/>
                  <a:gd name="connsiteY5" fmla="*/ 399082 h 2421610"/>
                  <a:gd name="connsiteX6" fmla="*/ 3269072 w 3730915"/>
                  <a:gd name="connsiteY6" fmla="*/ 538423 h 2421610"/>
                  <a:gd name="connsiteX7" fmla="*/ 2102490 w 3730915"/>
                  <a:gd name="connsiteY7" fmla="*/ 0 h 2421610"/>
                  <a:gd name="connsiteX0" fmla="*/ 2102490 w 3647301"/>
                  <a:gd name="connsiteY0" fmla="*/ 0 h 2421610"/>
                  <a:gd name="connsiteX1" fmla="*/ 1564068 w 3647301"/>
                  <a:gd name="connsiteY1" fmla="*/ 1076845 h 2421610"/>
                  <a:gd name="connsiteX2" fmla="*/ 102541 w 3647301"/>
                  <a:gd name="connsiteY2" fmla="*/ 2088397 h 2421610"/>
                  <a:gd name="connsiteX3" fmla="*/ 2179314 w 3647301"/>
                  <a:gd name="connsiteY3" fmla="*/ 2320871 h 2421610"/>
                  <a:gd name="connsiteX4" fmla="*/ 3465674 w 3647301"/>
                  <a:gd name="connsiteY4" fmla="*/ 1483963 h 2421610"/>
                  <a:gd name="connsiteX5" fmla="*/ 3269072 w 3647301"/>
                  <a:gd name="connsiteY5" fmla="*/ 538423 h 2421610"/>
                  <a:gd name="connsiteX6" fmla="*/ 2102490 w 3647301"/>
                  <a:gd name="connsiteY6" fmla="*/ 0 h 2421610"/>
                  <a:gd name="connsiteX0" fmla="*/ 2102490 w 4168595"/>
                  <a:gd name="connsiteY0" fmla="*/ 0 h 2384770"/>
                  <a:gd name="connsiteX1" fmla="*/ 1564068 w 4168595"/>
                  <a:gd name="connsiteY1" fmla="*/ 1076845 h 2384770"/>
                  <a:gd name="connsiteX2" fmla="*/ 102541 w 4168595"/>
                  <a:gd name="connsiteY2" fmla="*/ 2088397 h 2384770"/>
                  <a:gd name="connsiteX3" fmla="*/ 2179314 w 4168595"/>
                  <a:gd name="connsiteY3" fmla="*/ 2320871 h 2384770"/>
                  <a:gd name="connsiteX4" fmla="*/ 3986969 w 4168595"/>
                  <a:gd name="connsiteY4" fmla="*/ 1705005 h 2384770"/>
                  <a:gd name="connsiteX5" fmla="*/ 3269072 w 4168595"/>
                  <a:gd name="connsiteY5" fmla="*/ 538423 h 2384770"/>
                  <a:gd name="connsiteX6" fmla="*/ 2102490 w 4168595"/>
                  <a:gd name="connsiteY6" fmla="*/ 0 h 2384770"/>
                  <a:gd name="connsiteX0" fmla="*/ 2076756 w 4142861"/>
                  <a:gd name="connsiteY0" fmla="*/ 0 h 2380696"/>
                  <a:gd name="connsiteX1" fmla="*/ 1538334 w 4142861"/>
                  <a:gd name="connsiteY1" fmla="*/ 1076845 h 2380696"/>
                  <a:gd name="connsiteX2" fmla="*/ 102541 w 4142861"/>
                  <a:gd name="connsiteY2" fmla="*/ 2063954 h 2380696"/>
                  <a:gd name="connsiteX3" fmla="*/ 2153580 w 4142861"/>
                  <a:gd name="connsiteY3" fmla="*/ 2320871 h 2380696"/>
                  <a:gd name="connsiteX4" fmla="*/ 3961235 w 4142861"/>
                  <a:gd name="connsiteY4" fmla="*/ 1705005 h 2380696"/>
                  <a:gd name="connsiteX5" fmla="*/ 3243338 w 4142861"/>
                  <a:gd name="connsiteY5" fmla="*/ 538423 h 2380696"/>
                  <a:gd name="connsiteX6" fmla="*/ 2076756 w 4142861"/>
                  <a:gd name="connsiteY6" fmla="*/ 0 h 2380696"/>
                  <a:gd name="connsiteX0" fmla="*/ 1974215 w 4040320"/>
                  <a:gd name="connsiteY0" fmla="*/ 0 h 2380696"/>
                  <a:gd name="connsiteX1" fmla="*/ 1435793 w 4040320"/>
                  <a:gd name="connsiteY1" fmla="*/ 1076845 h 2380696"/>
                  <a:gd name="connsiteX2" fmla="*/ 0 w 4040320"/>
                  <a:gd name="connsiteY2" fmla="*/ 2063954 h 2380696"/>
                  <a:gd name="connsiteX3" fmla="*/ 2051039 w 4040320"/>
                  <a:gd name="connsiteY3" fmla="*/ 2320871 h 2380696"/>
                  <a:gd name="connsiteX4" fmla="*/ 3858694 w 4040320"/>
                  <a:gd name="connsiteY4" fmla="*/ 1705005 h 2380696"/>
                  <a:gd name="connsiteX5" fmla="*/ 3140797 w 4040320"/>
                  <a:gd name="connsiteY5" fmla="*/ 538423 h 2380696"/>
                  <a:gd name="connsiteX6" fmla="*/ 1974215 w 4040320"/>
                  <a:gd name="connsiteY6" fmla="*/ 0 h 2380696"/>
                  <a:gd name="connsiteX0" fmla="*/ 1974215 w 4040320"/>
                  <a:gd name="connsiteY0" fmla="*/ 0 h 2365740"/>
                  <a:gd name="connsiteX1" fmla="*/ 1435793 w 4040320"/>
                  <a:gd name="connsiteY1" fmla="*/ 1076845 h 2365740"/>
                  <a:gd name="connsiteX2" fmla="*/ 0 w 4040320"/>
                  <a:gd name="connsiteY2" fmla="*/ 1974218 h 2365740"/>
                  <a:gd name="connsiteX3" fmla="*/ 2051039 w 4040320"/>
                  <a:gd name="connsiteY3" fmla="*/ 2320871 h 2365740"/>
                  <a:gd name="connsiteX4" fmla="*/ 3858694 w 4040320"/>
                  <a:gd name="connsiteY4" fmla="*/ 1705005 h 2365740"/>
                  <a:gd name="connsiteX5" fmla="*/ 3140797 w 4040320"/>
                  <a:gd name="connsiteY5" fmla="*/ 538423 h 2365740"/>
                  <a:gd name="connsiteX6" fmla="*/ 1974215 w 4040320"/>
                  <a:gd name="connsiteY6" fmla="*/ 0 h 2365740"/>
                  <a:gd name="connsiteX0" fmla="*/ 2063952 w 4130057"/>
                  <a:gd name="connsiteY0" fmla="*/ 0 h 2365740"/>
                  <a:gd name="connsiteX1" fmla="*/ 1525530 w 4130057"/>
                  <a:gd name="connsiteY1" fmla="*/ 1076845 h 2365740"/>
                  <a:gd name="connsiteX2" fmla="*/ 0 w 4130057"/>
                  <a:gd name="connsiteY2" fmla="*/ 1974218 h 2365740"/>
                  <a:gd name="connsiteX3" fmla="*/ 2140776 w 4130057"/>
                  <a:gd name="connsiteY3" fmla="*/ 2320871 h 2365740"/>
                  <a:gd name="connsiteX4" fmla="*/ 3948431 w 4130057"/>
                  <a:gd name="connsiteY4" fmla="*/ 1705005 h 2365740"/>
                  <a:gd name="connsiteX5" fmla="*/ 3230534 w 4130057"/>
                  <a:gd name="connsiteY5" fmla="*/ 538423 h 2365740"/>
                  <a:gd name="connsiteX6" fmla="*/ 2063952 w 4130057"/>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78742"/>
                  <a:gd name="connsiteY0" fmla="*/ 0 h 2365740"/>
                  <a:gd name="connsiteX1" fmla="*/ 1974215 w 4578742"/>
                  <a:gd name="connsiteY1" fmla="*/ 1076845 h 2365740"/>
                  <a:gd name="connsiteX2" fmla="*/ 0 w 4578742"/>
                  <a:gd name="connsiteY2" fmla="*/ 1974218 h 2365740"/>
                  <a:gd name="connsiteX3" fmla="*/ 2589461 w 4578742"/>
                  <a:gd name="connsiteY3" fmla="*/ 2320871 h 2365740"/>
                  <a:gd name="connsiteX4" fmla="*/ 4397116 w 4578742"/>
                  <a:gd name="connsiteY4" fmla="*/ 1705005 h 2365740"/>
                  <a:gd name="connsiteX5" fmla="*/ 3679219 w 4578742"/>
                  <a:gd name="connsiteY5" fmla="*/ 538423 h 2365740"/>
                  <a:gd name="connsiteX6" fmla="*/ 2512637 w 4578742"/>
                  <a:gd name="connsiteY6" fmla="*/ 0 h 2365740"/>
                  <a:gd name="connsiteX0" fmla="*/ 2512637 w 4561634"/>
                  <a:gd name="connsiteY0" fmla="*/ 0 h 2198560"/>
                  <a:gd name="connsiteX1" fmla="*/ 1974215 w 4561634"/>
                  <a:gd name="connsiteY1" fmla="*/ 1076845 h 2198560"/>
                  <a:gd name="connsiteX2" fmla="*/ 0 w 4561634"/>
                  <a:gd name="connsiteY2" fmla="*/ 1974218 h 2198560"/>
                  <a:gd name="connsiteX3" fmla="*/ 2692112 w 4561634"/>
                  <a:gd name="connsiteY3" fmla="*/ 2153692 h 2198560"/>
                  <a:gd name="connsiteX4" fmla="*/ 4397116 w 4561634"/>
                  <a:gd name="connsiteY4" fmla="*/ 1705005 h 2198560"/>
                  <a:gd name="connsiteX5" fmla="*/ 3679219 w 4561634"/>
                  <a:gd name="connsiteY5" fmla="*/ 538423 h 2198560"/>
                  <a:gd name="connsiteX6" fmla="*/ 2512637 w 4561634"/>
                  <a:gd name="connsiteY6" fmla="*/ 0 h 2198560"/>
                  <a:gd name="connsiteX0" fmla="*/ 2512637 w 4382160"/>
                  <a:gd name="connsiteY0" fmla="*/ 0 h 2228474"/>
                  <a:gd name="connsiteX1" fmla="*/ 1974215 w 4382160"/>
                  <a:gd name="connsiteY1" fmla="*/ 1076845 h 2228474"/>
                  <a:gd name="connsiteX2" fmla="*/ 0 w 4382160"/>
                  <a:gd name="connsiteY2" fmla="*/ 1974218 h 2228474"/>
                  <a:gd name="connsiteX3" fmla="*/ 2692112 w 4382160"/>
                  <a:gd name="connsiteY3" fmla="*/ 2153692 h 2228474"/>
                  <a:gd name="connsiteX4" fmla="*/ 4217642 w 4382160"/>
                  <a:gd name="connsiteY4" fmla="*/ 1525532 h 2228474"/>
                  <a:gd name="connsiteX5" fmla="*/ 3679219 w 4382160"/>
                  <a:gd name="connsiteY5" fmla="*/ 538423 h 2228474"/>
                  <a:gd name="connsiteX6" fmla="*/ 2512637 w 4382160"/>
                  <a:gd name="connsiteY6" fmla="*/ 0 h 2228474"/>
                  <a:gd name="connsiteX0" fmla="*/ 2512637 w 4247556"/>
                  <a:gd name="connsiteY0" fmla="*/ 74781 h 2303254"/>
                  <a:gd name="connsiteX1" fmla="*/ 1974215 w 4247556"/>
                  <a:gd name="connsiteY1" fmla="*/ 1151626 h 2303254"/>
                  <a:gd name="connsiteX2" fmla="*/ 0 w 4247556"/>
                  <a:gd name="connsiteY2" fmla="*/ 2048999 h 2303254"/>
                  <a:gd name="connsiteX3" fmla="*/ 2692112 w 4247556"/>
                  <a:gd name="connsiteY3" fmla="*/ 2228473 h 2303254"/>
                  <a:gd name="connsiteX4" fmla="*/ 4217642 w 4247556"/>
                  <a:gd name="connsiteY4" fmla="*/ 1600313 h 2303254"/>
                  <a:gd name="connsiteX5" fmla="*/ 2512637 w 4247556"/>
                  <a:gd name="connsiteY5" fmla="*/ 74781 h 2303254"/>
                  <a:gd name="connsiteX0" fmla="*/ 2512637 w 4247555"/>
                  <a:gd name="connsiteY0" fmla="*/ 0 h 2228473"/>
                  <a:gd name="connsiteX1" fmla="*/ 1974215 w 4247555"/>
                  <a:gd name="connsiteY1" fmla="*/ 1076845 h 2228473"/>
                  <a:gd name="connsiteX2" fmla="*/ 0 w 4247555"/>
                  <a:gd name="connsiteY2" fmla="*/ 1974218 h 2228473"/>
                  <a:gd name="connsiteX3" fmla="*/ 2692112 w 4247555"/>
                  <a:gd name="connsiteY3" fmla="*/ 2153692 h 2228473"/>
                  <a:gd name="connsiteX4" fmla="*/ 4217642 w 4247555"/>
                  <a:gd name="connsiteY4" fmla="*/ 1525532 h 2228473"/>
                  <a:gd name="connsiteX5" fmla="*/ 2512637 w 4247555"/>
                  <a:gd name="connsiteY5" fmla="*/ 0 h 2228473"/>
                  <a:gd name="connsiteX0" fmla="*/ 2512637 w 4247555"/>
                  <a:gd name="connsiteY0" fmla="*/ 0 h 2228473"/>
                  <a:gd name="connsiteX1" fmla="*/ 1974215 w 4247555"/>
                  <a:gd name="connsiteY1" fmla="*/ 1076845 h 2228473"/>
                  <a:gd name="connsiteX2" fmla="*/ 0 w 4247555"/>
                  <a:gd name="connsiteY2" fmla="*/ 1974218 h 2228473"/>
                  <a:gd name="connsiteX3" fmla="*/ 2692112 w 4247555"/>
                  <a:gd name="connsiteY3" fmla="*/ 2153692 h 2228473"/>
                  <a:gd name="connsiteX4" fmla="*/ 4217642 w 4247555"/>
                  <a:gd name="connsiteY4" fmla="*/ 1525532 h 2228473"/>
                  <a:gd name="connsiteX5" fmla="*/ 2512637 w 4247555"/>
                  <a:gd name="connsiteY5" fmla="*/ 0 h 2228473"/>
                  <a:gd name="connsiteX0" fmla="*/ 2512637 w 4315998"/>
                  <a:gd name="connsiteY0" fmla="*/ 0 h 2264723"/>
                  <a:gd name="connsiteX1" fmla="*/ 1974215 w 4315998"/>
                  <a:gd name="connsiteY1" fmla="*/ 1076845 h 2264723"/>
                  <a:gd name="connsiteX2" fmla="*/ 0 w 4315998"/>
                  <a:gd name="connsiteY2" fmla="*/ 1974218 h 2264723"/>
                  <a:gd name="connsiteX3" fmla="*/ 2692112 w 4315998"/>
                  <a:gd name="connsiteY3" fmla="*/ 2153692 h 2264723"/>
                  <a:gd name="connsiteX4" fmla="*/ 4217642 w 4315998"/>
                  <a:gd name="connsiteY4" fmla="*/ 1525532 h 2264723"/>
                  <a:gd name="connsiteX5" fmla="*/ 2512637 w 4315998"/>
                  <a:gd name="connsiteY5" fmla="*/ 0 h 2264723"/>
                  <a:gd name="connsiteX0" fmla="*/ 2512637 w 4322082"/>
                  <a:gd name="connsiteY0" fmla="*/ 0 h 2228473"/>
                  <a:gd name="connsiteX1" fmla="*/ 1974215 w 4322082"/>
                  <a:gd name="connsiteY1" fmla="*/ 1076845 h 2228473"/>
                  <a:gd name="connsiteX2" fmla="*/ 0 w 4322082"/>
                  <a:gd name="connsiteY2" fmla="*/ 1974218 h 2228473"/>
                  <a:gd name="connsiteX3" fmla="*/ 2692112 w 4322082"/>
                  <a:gd name="connsiteY3" fmla="*/ 2153692 h 2228473"/>
                  <a:gd name="connsiteX4" fmla="*/ 4217642 w 4322082"/>
                  <a:gd name="connsiteY4" fmla="*/ 1525532 h 2228473"/>
                  <a:gd name="connsiteX5" fmla="*/ 2512637 w 4322082"/>
                  <a:gd name="connsiteY5" fmla="*/ 0 h 2228473"/>
                  <a:gd name="connsiteX0" fmla="*/ 2512637 w 4255160"/>
                  <a:gd name="connsiteY0" fmla="*/ 0 h 2228473"/>
                  <a:gd name="connsiteX1" fmla="*/ 1974215 w 4255160"/>
                  <a:gd name="connsiteY1" fmla="*/ 1076845 h 2228473"/>
                  <a:gd name="connsiteX2" fmla="*/ 0 w 4255160"/>
                  <a:gd name="connsiteY2" fmla="*/ 1974218 h 2228473"/>
                  <a:gd name="connsiteX3" fmla="*/ 2692112 w 4255160"/>
                  <a:gd name="connsiteY3" fmla="*/ 2153692 h 2228473"/>
                  <a:gd name="connsiteX4" fmla="*/ 4217642 w 4255160"/>
                  <a:gd name="connsiteY4" fmla="*/ 1525532 h 2228473"/>
                  <a:gd name="connsiteX5" fmla="*/ 2512637 w 4255160"/>
                  <a:gd name="connsiteY5" fmla="*/ 0 h 2228473"/>
                  <a:gd name="connsiteX0" fmla="*/ 2512637 w 3985953"/>
                  <a:gd name="connsiteY0" fmla="*/ 0 h 2258385"/>
                  <a:gd name="connsiteX1" fmla="*/ 1974215 w 3985953"/>
                  <a:gd name="connsiteY1" fmla="*/ 1076845 h 2258385"/>
                  <a:gd name="connsiteX2" fmla="*/ 0 w 3985953"/>
                  <a:gd name="connsiteY2" fmla="*/ 1974218 h 2258385"/>
                  <a:gd name="connsiteX3" fmla="*/ 2692112 w 3985953"/>
                  <a:gd name="connsiteY3" fmla="*/ 2153692 h 2258385"/>
                  <a:gd name="connsiteX4" fmla="*/ 3948435 w 3985953"/>
                  <a:gd name="connsiteY4" fmla="*/ 1346058 h 2258385"/>
                  <a:gd name="connsiteX5" fmla="*/ 2512637 w 3985953"/>
                  <a:gd name="connsiteY5" fmla="*/ 0 h 2258385"/>
                  <a:gd name="connsiteX0" fmla="*/ 2333167 w 3985953"/>
                  <a:gd name="connsiteY0" fmla="*/ 0 h 2437858"/>
                  <a:gd name="connsiteX1" fmla="*/ 1974215 w 3985953"/>
                  <a:gd name="connsiteY1" fmla="*/ 1256318 h 2437858"/>
                  <a:gd name="connsiteX2" fmla="*/ 0 w 3985953"/>
                  <a:gd name="connsiteY2" fmla="*/ 2153691 h 2437858"/>
                  <a:gd name="connsiteX3" fmla="*/ 2692112 w 3985953"/>
                  <a:gd name="connsiteY3" fmla="*/ 2333165 h 2437858"/>
                  <a:gd name="connsiteX4" fmla="*/ 3948435 w 3985953"/>
                  <a:gd name="connsiteY4" fmla="*/ 1525531 h 2437858"/>
                  <a:gd name="connsiteX5" fmla="*/ 2333167 w 3985953"/>
                  <a:gd name="connsiteY5" fmla="*/ 0 h 2437858"/>
                  <a:gd name="connsiteX0" fmla="*/ 2422902 w 4075688"/>
                  <a:gd name="connsiteY0" fmla="*/ 0 h 2437858"/>
                  <a:gd name="connsiteX1" fmla="*/ 2063950 w 4075688"/>
                  <a:gd name="connsiteY1" fmla="*/ 1256318 h 2437858"/>
                  <a:gd name="connsiteX2" fmla="*/ 0 w 4075688"/>
                  <a:gd name="connsiteY2" fmla="*/ 2153691 h 2437858"/>
                  <a:gd name="connsiteX3" fmla="*/ 2781847 w 4075688"/>
                  <a:gd name="connsiteY3" fmla="*/ 2333165 h 2437858"/>
                  <a:gd name="connsiteX4" fmla="*/ 4038170 w 4075688"/>
                  <a:gd name="connsiteY4" fmla="*/ 1525531 h 2437858"/>
                  <a:gd name="connsiteX5" fmla="*/ 2422902 w 4075688"/>
                  <a:gd name="connsiteY5" fmla="*/ 0 h 2437858"/>
                  <a:gd name="connsiteX0" fmla="*/ 2422902 w 4139457"/>
                  <a:gd name="connsiteY0" fmla="*/ 110613 h 2548471"/>
                  <a:gd name="connsiteX1" fmla="*/ 2063950 w 4139457"/>
                  <a:gd name="connsiteY1" fmla="*/ 1366931 h 2548471"/>
                  <a:gd name="connsiteX2" fmla="*/ 0 w 4139457"/>
                  <a:gd name="connsiteY2" fmla="*/ 2264304 h 2548471"/>
                  <a:gd name="connsiteX3" fmla="*/ 2781847 w 4139457"/>
                  <a:gd name="connsiteY3" fmla="*/ 2443778 h 2548471"/>
                  <a:gd name="connsiteX4" fmla="*/ 4038170 w 4139457"/>
                  <a:gd name="connsiteY4" fmla="*/ 1636144 h 2548471"/>
                  <a:gd name="connsiteX5" fmla="*/ 3389560 w 4139457"/>
                  <a:gd name="connsiteY5" fmla="*/ 703256 h 2548471"/>
                  <a:gd name="connsiteX6" fmla="*/ 2422902 w 4139457"/>
                  <a:gd name="connsiteY6" fmla="*/ 110613 h 2548471"/>
                  <a:gd name="connsiteX0" fmla="*/ 2422902 w 4230784"/>
                  <a:gd name="connsiteY0" fmla="*/ 548876 h 2986734"/>
                  <a:gd name="connsiteX1" fmla="*/ 2063950 w 4230784"/>
                  <a:gd name="connsiteY1" fmla="*/ 1805194 h 2986734"/>
                  <a:gd name="connsiteX2" fmla="*/ 0 w 4230784"/>
                  <a:gd name="connsiteY2" fmla="*/ 2702567 h 2986734"/>
                  <a:gd name="connsiteX3" fmla="*/ 2781847 w 4230784"/>
                  <a:gd name="connsiteY3" fmla="*/ 2882041 h 2986734"/>
                  <a:gd name="connsiteX4" fmla="*/ 4038170 w 4230784"/>
                  <a:gd name="connsiteY4" fmla="*/ 2074407 h 2986734"/>
                  <a:gd name="connsiteX5" fmla="*/ 3937526 w 4230784"/>
                  <a:gd name="connsiteY5" fmla="*/ 254256 h 2986734"/>
                  <a:gd name="connsiteX6" fmla="*/ 2422902 w 4230784"/>
                  <a:gd name="connsiteY6" fmla="*/ 548876 h 2986734"/>
                  <a:gd name="connsiteX0" fmla="*/ 2422902 w 4544625"/>
                  <a:gd name="connsiteY0" fmla="*/ 533145 h 2986732"/>
                  <a:gd name="connsiteX1" fmla="*/ 2063950 w 4544625"/>
                  <a:gd name="connsiteY1" fmla="*/ 1789463 h 2986732"/>
                  <a:gd name="connsiteX2" fmla="*/ 0 w 4544625"/>
                  <a:gd name="connsiteY2" fmla="*/ 2686836 h 2986732"/>
                  <a:gd name="connsiteX3" fmla="*/ 2781847 w 4544625"/>
                  <a:gd name="connsiteY3" fmla="*/ 2866310 h 2986732"/>
                  <a:gd name="connsiteX4" fmla="*/ 4352011 w 4544625"/>
                  <a:gd name="connsiteY4" fmla="*/ 1964302 h 2986732"/>
                  <a:gd name="connsiteX5" fmla="*/ 3937526 w 4544625"/>
                  <a:gd name="connsiteY5" fmla="*/ 238525 h 2986732"/>
                  <a:gd name="connsiteX6" fmla="*/ 2422902 w 4544625"/>
                  <a:gd name="connsiteY6" fmla="*/ 533145 h 2986732"/>
                  <a:gd name="connsiteX0" fmla="*/ 2422902 w 4544623"/>
                  <a:gd name="connsiteY0" fmla="*/ 791524 h 3245111"/>
                  <a:gd name="connsiteX1" fmla="*/ 2063950 w 4544623"/>
                  <a:gd name="connsiteY1" fmla="*/ 2047842 h 3245111"/>
                  <a:gd name="connsiteX2" fmla="*/ 0 w 4544623"/>
                  <a:gd name="connsiteY2" fmla="*/ 2945215 h 3245111"/>
                  <a:gd name="connsiteX3" fmla="*/ 2781847 w 4544623"/>
                  <a:gd name="connsiteY3" fmla="*/ 3124689 h 3245111"/>
                  <a:gd name="connsiteX4" fmla="*/ 4352011 w 4544623"/>
                  <a:gd name="connsiteY4" fmla="*/ 2222681 h 3245111"/>
                  <a:gd name="connsiteX5" fmla="*/ 3937526 w 4544623"/>
                  <a:gd name="connsiteY5" fmla="*/ 496904 h 3245111"/>
                  <a:gd name="connsiteX6" fmla="*/ 2422902 w 4544623"/>
                  <a:gd name="connsiteY6" fmla="*/ 791524 h 3245111"/>
                  <a:gd name="connsiteX0" fmla="*/ 2422902 w 4924096"/>
                  <a:gd name="connsiteY0" fmla="*/ 791524 h 3245111"/>
                  <a:gd name="connsiteX1" fmla="*/ 2063950 w 4924096"/>
                  <a:gd name="connsiteY1" fmla="*/ 2047842 h 3245111"/>
                  <a:gd name="connsiteX2" fmla="*/ 0 w 4924096"/>
                  <a:gd name="connsiteY2" fmla="*/ 2945215 h 3245111"/>
                  <a:gd name="connsiteX3" fmla="*/ 2781847 w 4924096"/>
                  <a:gd name="connsiteY3" fmla="*/ 3124689 h 3245111"/>
                  <a:gd name="connsiteX4" fmla="*/ 4352011 w 4924096"/>
                  <a:gd name="connsiteY4" fmla="*/ 2222681 h 3245111"/>
                  <a:gd name="connsiteX5" fmla="*/ 3937526 w 4924096"/>
                  <a:gd name="connsiteY5" fmla="*/ 496904 h 3245111"/>
                  <a:gd name="connsiteX6" fmla="*/ 2422902 w 4924096"/>
                  <a:gd name="connsiteY6" fmla="*/ 791524 h 3245111"/>
                  <a:gd name="connsiteX0" fmla="*/ 2422902 w 4924096"/>
                  <a:gd name="connsiteY0" fmla="*/ 791524 h 3197173"/>
                  <a:gd name="connsiteX1" fmla="*/ 2063950 w 4924096"/>
                  <a:gd name="connsiteY1" fmla="*/ 2047842 h 3197173"/>
                  <a:gd name="connsiteX2" fmla="*/ 0 w 4924096"/>
                  <a:gd name="connsiteY2" fmla="*/ 2945215 h 3197173"/>
                  <a:gd name="connsiteX3" fmla="*/ 2781847 w 4924096"/>
                  <a:gd name="connsiteY3" fmla="*/ 3124689 h 3197173"/>
                  <a:gd name="connsiteX4" fmla="*/ 4490174 w 4924096"/>
                  <a:gd name="connsiteY4" fmla="*/ 2510309 h 3197173"/>
                  <a:gd name="connsiteX5" fmla="*/ 3937526 w 4924096"/>
                  <a:gd name="connsiteY5" fmla="*/ 496904 h 3197173"/>
                  <a:gd name="connsiteX6" fmla="*/ 2422902 w 4924096"/>
                  <a:gd name="connsiteY6" fmla="*/ 791524 h 3197173"/>
                  <a:gd name="connsiteX0" fmla="*/ 1386786 w 3887980"/>
                  <a:gd name="connsiteY0" fmla="*/ 791524 h 3148657"/>
                  <a:gd name="connsiteX1" fmla="*/ 1027834 w 3887980"/>
                  <a:gd name="connsiteY1" fmla="*/ 2047842 h 3148657"/>
                  <a:gd name="connsiteX2" fmla="*/ 0 w 3887980"/>
                  <a:gd name="connsiteY2" fmla="*/ 2654124 h 3148657"/>
                  <a:gd name="connsiteX3" fmla="*/ 1745731 w 3887980"/>
                  <a:gd name="connsiteY3" fmla="*/ 3124689 h 3148657"/>
                  <a:gd name="connsiteX4" fmla="*/ 3454058 w 3887980"/>
                  <a:gd name="connsiteY4" fmla="*/ 2510309 h 3148657"/>
                  <a:gd name="connsiteX5" fmla="*/ 2901410 w 3887980"/>
                  <a:gd name="connsiteY5" fmla="*/ 496904 h 3148657"/>
                  <a:gd name="connsiteX6" fmla="*/ 1386786 w 3887980"/>
                  <a:gd name="connsiteY6" fmla="*/ 791524 h 3148657"/>
                  <a:gd name="connsiteX0" fmla="*/ 1446609 w 3947803"/>
                  <a:gd name="connsiteY0" fmla="*/ 791524 h 3148659"/>
                  <a:gd name="connsiteX1" fmla="*/ 59823 w 3947803"/>
                  <a:gd name="connsiteY1" fmla="*/ 2654124 h 3148659"/>
                  <a:gd name="connsiteX2" fmla="*/ 1805554 w 3947803"/>
                  <a:gd name="connsiteY2" fmla="*/ 3124689 h 3148659"/>
                  <a:gd name="connsiteX3" fmla="*/ 3513881 w 3947803"/>
                  <a:gd name="connsiteY3" fmla="*/ 2510309 h 3148659"/>
                  <a:gd name="connsiteX4" fmla="*/ 2961233 w 3947803"/>
                  <a:gd name="connsiteY4" fmla="*/ 496904 h 3148659"/>
                  <a:gd name="connsiteX5" fmla="*/ 1446609 w 3947803"/>
                  <a:gd name="connsiteY5" fmla="*/ 791524 h 3148659"/>
                  <a:gd name="connsiteX0" fmla="*/ 1386786 w 3887980"/>
                  <a:gd name="connsiteY0" fmla="*/ 791524 h 3148657"/>
                  <a:gd name="connsiteX1" fmla="*/ 0 w 3887980"/>
                  <a:gd name="connsiteY1" fmla="*/ 2654124 h 3148657"/>
                  <a:gd name="connsiteX2" fmla="*/ 1745731 w 3887980"/>
                  <a:gd name="connsiteY2" fmla="*/ 3124689 h 3148657"/>
                  <a:gd name="connsiteX3" fmla="*/ 3454058 w 3887980"/>
                  <a:gd name="connsiteY3" fmla="*/ 2510309 h 3148657"/>
                  <a:gd name="connsiteX4" fmla="*/ 2901410 w 3887980"/>
                  <a:gd name="connsiteY4" fmla="*/ 496904 h 3148657"/>
                  <a:gd name="connsiteX5" fmla="*/ 1386786 w 3887980"/>
                  <a:gd name="connsiteY5" fmla="*/ 791524 h 3148657"/>
                  <a:gd name="connsiteX0" fmla="*/ 1248624 w 3749818"/>
                  <a:gd name="connsiteY0" fmla="*/ 791524 h 3330615"/>
                  <a:gd name="connsiteX1" fmla="*/ 0 w 3749818"/>
                  <a:gd name="connsiteY1" fmla="*/ 2941753 h 3330615"/>
                  <a:gd name="connsiteX2" fmla="*/ 1607569 w 3749818"/>
                  <a:gd name="connsiteY2" fmla="*/ 3124689 h 3330615"/>
                  <a:gd name="connsiteX3" fmla="*/ 3315896 w 3749818"/>
                  <a:gd name="connsiteY3" fmla="*/ 2510309 h 3330615"/>
                  <a:gd name="connsiteX4" fmla="*/ 2763248 w 3749818"/>
                  <a:gd name="connsiteY4" fmla="*/ 496904 h 3330615"/>
                  <a:gd name="connsiteX5" fmla="*/ 1248624 w 3749818"/>
                  <a:gd name="connsiteY5" fmla="*/ 791524 h 3330615"/>
                  <a:gd name="connsiteX0" fmla="*/ 1248624 w 3749818"/>
                  <a:gd name="connsiteY0" fmla="*/ 791524 h 3330613"/>
                  <a:gd name="connsiteX1" fmla="*/ 0 w 3749818"/>
                  <a:gd name="connsiteY1" fmla="*/ 2941753 h 3330613"/>
                  <a:gd name="connsiteX2" fmla="*/ 1607569 w 3749818"/>
                  <a:gd name="connsiteY2" fmla="*/ 3124689 h 3330613"/>
                  <a:gd name="connsiteX3" fmla="*/ 3315896 w 3749818"/>
                  <a:gd name="connsiteY3" fmla="*/ 2510309 h 3330613"/>
                  <a:gd name="connsiteX4" fmla="*/ 2763248 w 3749818"/>
                  <a:gd name="connsiteY4" fmla="*/ 496904 h 3330613"/>
                  <a:gd name="connsiteX5" fmla="*/ 1248624 w 3749818"/>
                  <a:gd name="connsiteY5" fmla="*/ 791524 h 3330613"/>
                  <a:gd name="connsiteX0" fmla="*/ 1386786 w 3887980"/>
                  <a:gd name="connsiteY0" fmla="*/ 791524 h 3330617"/>
                  <a:gd name="connsiteX1" fmla="*/ 0 w 3887980"/>
                  <a:gd name="connsiteY1" fmla="*/ 2941755 h 3330617"/>
                  <a:gd name="connsiteX2" fmla="*/ 1745731 w 3887980"/>
                  <a:gd name="connsiteY2" fmla="*/ 3124689 h 3330617"/>
                  <a:gd name="connsiteX3" fmla="*/ 3454058 w 3887980"/>
                  <a:gd name="connsiteY3" fmla="*/ 2510309 h 3330617"/>
                  <a:gd name="connsiteX4" fmla="*/ 2901410 w 3887980"/>
                  <a:gd name="connsiteY4" fmla="*/ 496904 h 3330617"/>
                  <a:gd name="connsiteX5" fmla="*/ 1386786 w 3887980"/>
                  <a:gd name="connsiteY5" fmla="*/ 791524 h 3330617"/>
                  <a:gd name="connsiteX0" fmla="*/ 1386786 w 3887980"/>
                  <a:gd name="connsiteY0" fmla="*/ 791524 h 3389119"/>
                  <a:gd name="connsiteX1" fmla="*/ 0 w 3887980"/>
                  <a:gd name="connsiteY1" fmla="*/ 2941755 h 3389119"/>
                  <a:gd name="connsiteX2" fmla="*/ 1745731 w 3887980"/>
                  <a:gd name="connsiteY2" fmla="*/ 3124689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2210597 w 3887980"/>
                  <a:gd name="connsiteY2" fmla="*/ 3229383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454058 w 3887980"/>
                  <a:gd name="connsiteY3" fmla="*/ 2510309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454058 w 3887980"/>
                  <a:gd name="connsiteY3" fmla="*/ 2222680 h 3389119"/>
                  <a:gd name="connsiteX4" fmla="*/ 2901410 w 3887980"/>
                  <a:gd name="connsiteY4" fmla="*/ 496904 h 3389119"/>
                  <a:gd name="connsiteX5" fmla="*/ 1386786 w 3887980"/>
                  <a:gd name="connsiteY5" fmla="*/ 791524 h 3389119"/>
                  <a:gd name="connsiteX0" fmla="*/ 1386786 w 3887980"/>
                  <a:gd name="connsiteY0" fmla="*/ 791524 h 3389119"/>
                  <a:gd name="connsiteX1" fmla="*/ 0 w 3887980"/>
                  <a:gd name="connsiteY1" fmla="*/ 2941755 h 3389119"/>
                  <a:gd name="connsiteX2" fmla="*/ 1934272 w 3887980"/>
                  <a:gd name="connsiteY2" fmla="*/ 3229383 h 3389119"/>
                  <a:gd name="connsiteX3" fmla="*/ 3315896 w 3887980"/>
                  <a:gd name="connsiteY3" fmla="*/ 2366495 h 3389119"/>
                  <a:gd name="connsiteX4" fmla="*/ 2901410 w 3887980"/>
                  <a:gd name="connsiteY4" fmla="*/ 496904 h 3389119"/>
                  <a:gd name="connsiteX5" fmla="*/ 1386786 w 3887980"/>
                  <a:gd name="connsiteY5" fmla="*/ 791524 h 3389119"/>
                  <a:gd name="connsiteX0" fmla="*/ 1386786 w 3553112"/>
                  <a:gd name="connsiteY0" fmla="*/ 791524 h 3389119"/>
                  <a:gd name="connsiteX1" fmla="*/ 0 w 3553112"/>
                  <a:gd name="connsiteY1" fmla="*/ 2941755 h 3389119"/>
                  <a:gd name="connsiteX2" fmla="*/ 1934272 w 3553112"/>
                  <a:gd name="connsiteY2" fmla="*/ 3229383 h 3389119"/>
                  <a:gd name="connsiteX3" fmla="*/ 3315896 w 3553112"/>
                  <a:gd name="connsiteY3" fmla="*/ 2366495 h 3389119"/>
                  <a:gd name="connsiteX4" fmla="*/ 2901410 w 3553112"/>
                  <a:gd name="connsiteY4" fmla="*/ 496904 h 3389119"/>
                  <a:gd name="connsiteX5" fmla="*/ 1386786 w 3553112"/>
                  <a:gd name="connsiteY5" fmla="*/ 791524 h 3389119"/>
                  <a:gd name="connsiteX0" fmla="*/ 1386786 w 3691274"/>
                  <a:gd name="connsiteY0" fmla="*/ 791524 h 3389119"/>
                  <a:gd name="connsiteX1" fmla="*/ 0 w 3691274"/>
                  <a:gd name="connsiteY1" fmla="*/ 2941755 h 3389119"/>
                  <a:gd name="connsiteX2" fmla="*/ 1934272 w 3691274"/>
                  <a:gd name="connsiteY2" fmla="*/ 3229383 h 3389119"/>
                  <a:gd name="connsiteX3" fmla="*/ 3315896 w 3691274"/>
                  <a:gd name="connsiteY3" fmla="*/ 2366495 h 3389119"/>
                  <a:gd name="connsiteX4" fmla="*/ 2901410 w 3691274"/>
                  <a:gd name="connsiteY4" fmla="*/ 496904 h 3389119"/>
                  <a:gd name="connsiteX5" fmla="*/ 1386786 w 3691274"/>
                  <a:gd name="connsiteY5" fmla="*/ 791524 h 3389119"/>
                  <a:gd name="connsiteX0" fmla="*/ 1386786 w 3691272"/>
                  <a:gd name="connsiteY0" fmla="*/ 360080 h 2957675"/>
                  <a:gd name="connsiteX1" fmla="*/ 0 w 3691272"/>
                  <a:gd name="connsiteY1" fmla="*/ 2510311 h 2957675"/>
                  <a:gd name="connsiteX2" fmla="*/ 1934272 w 3691272"/>
                  <a:gd name="connsiteY2" fmla="*/ 2797939 h 2957675"/>
                  <a:gd name="connsiteX3" fmla="*/ 3315896 w 3691272"/>
                  <a:gd name="connsiteY3" fmla="*/ 1935051 h 2957675"/>
                  <a:gd name="connsiteX4" fmla="*/ 2901408 w 3691272"/>
                  <a:gd name="connsiteY4" fmla="*/ 496904 h 2957675"/>
                  <a:gd name="connsiteX5" fmla="*/ 1386786 w 3691272"/>
                  <a:gd name="connsiteY5" fmla="*/ 360080 h 2957675"/>
                  <a:gd name="connsiteX0" fmla="*/ 1386786 w 3477084"/>
                  <a:gd name="connsiteY0" fmla="*/ 360080 h 2957675"/>
                  <a:gd name="connsiteX1" fmla="*/ 0 w 3477084"/>
                  <a:gd name="connsiteY1" fmla="*/ 2510311 h 2957675"/>
                  <a:gd name="connsiteX2" fmla="*/ 1934272 w 3477084"/>
                  <a:gd name="connsiteY2" fmla="*/ 2797939 h 2957675"/>
                  <a:gd name="connsiteX3" fmla="*/ 3315896 w 3477084"/>
                  <a:gd name="connsiteY3" fmla="*/ 1935051 h 2957675"/>
                  <a:gd name="connsiteX4" fmla="*/ 2901408 w 3477084"/>
                  <a:gd name="connsiteY4" fmla="*/ 496904 h 2957675"/>
                  <a:gd name="connsiteX5" fmla="*/ 1386786 w 3477084"/>
                  <a:gd name="connsiteY5" fmla="*/ 360080 h 2957675"/>
                  <a:gd name="connsiteX0" fmla="*/ 1386786 w 3477086"/>
                  <a:gd name="connsiteY0" fmla="*/ 360080 h 2957675"/>
                  <a:gd name="connsiteX1" fmla="*/ 0 w 3477086"/>
                  <a:gd name="connsiteY1" fmla="*/ 2510311 h 2957675"/>
                  <a:gd name="connsiteX2" fmla="*/ 1934272 w 3477086"/>
                  <a:gd name="connsiteY2" fmla="*/ 2797939 h 2957675"/>
                  <a:gd name="connsiteX3" fmla="*/ 3315896 w 3477086"/>
                  <a:gd name="connsiteY3" fmla="*/ 1935051 h 2957675"/>
                  <a:gd name="connsiteX4" fmla="*/ 2901408 w 3477086"/>
                  <a:gd name="connsiteY4" fmla="*/ 496904 h 2957675"/>
                  <a:gd name="connsiteX5" fmla="*/ 1386786 w 3477086"/>
                  <a:gd name="connsiteY5" fmla="*/ 360080 h 2957675"/>
                  <a:gd name="connsiteX0" fmla="*/ 1386786 w 3377479"/>
                  <a:gd name="connsiteY0" fmla="*/ 360080 h 2957675"/>
                  <a:gd name="connsiteX1" fmla="*/ 0 w 3377479"/>
                  <a:gd name="connsiteY1" fmla="*/ 2510311 h 2957675"/>
                  <a:gd name="connsiteX2" fmla="*/ 1934272 w 3377479"/>
                  <a:gd name="connsiteY2" fmla="*/ 2797939 h 2957675"/>
                  <a:gd name="connsiteX3" fmla="*/ 3177733 w 3377479"/>
                  <a:gd name="connsiteY3" fmla="*/ 1935051 h 2957675"/>
                  <a:gd name="connsiteX4" fmla="*/ 2901408 w 3377479"/>
                  <a:gd name="connsiteY4" fmla="*/ 496904 h 2957675"/>
                  <a:gd name="connsiteX5" fmla="*/ 1386786 w 3377479"/>
                  <a:gd name="connsiteY5" fmla="*/ 360080 h 2957675"/>
                  <a:gd name="connsiteX0" fmla="*/ 1206243 w 3377477"/>
                  <a:gd name="connsiteY0" fmla="*/ 640719 h 2957675"/>
                  <a:gd name="connsiteX1" fmla="*/ 0 w 3377477"/>
                  <a:gd name="connsiteY1" fmla="*/ 2510311 h 2957675"/>
                  <a:gd name="connsiteX2" fmla="*/ 1934272 w 3377477"/>
                  <a:gd name="connsiteY2" fmla="*/ 2797939 h 2957675"/>
                  <a:gd name="connsiteX3" fmla="*/ 3177733 w 3377477"/>
                  <a:gd name="connsiteY3" fmla="*/ 1935051 h 2957675"/>
                  <a:gd name="connsiteX4" fmla="*/ 2901408 w 3377477"/>
                  <a:gd name="connsiteY4" fmla="*/ 496904 h 2957675"/>
                  <a:gd name="connsiteX5" fmla="*/ 1206243 w 3377477"/>
                  <a:gd name="connsiteY5" fmla="*/ 640719 h 2957675"/>
                  <a:gd name="connsiteX0" fmla="*/ 1424364 w 3595599"/>
                  <a:gd name="connsiteY0" fmla="*/ 640719 h 2957675"/>
                  <a:gd name="connsiteX1" fmla="*/ 218121 w 3595599"/>
                  <a:gd name="connsiteY1" fmla="*/ 2510311 h 2957675"/>
                  <a:gd name="connsiteX2" fmla="*/ 2152393 w 3595599"/>
                  <a:gd name="connsiteY2" fmla="*/ 2797939 h 2957675"/>
                  <a:gd name="connsiteX3" fmla="*/ 3395854 w 3595599"/>
                  <a:gd name="connsiteY3" fmla="*/ 1935051 h 2957675"/>
                  <a:gd name="connsiteX4" fmla="*/ 3119529 w 3595599"/>
                  <a:gd name="connsiteY4" fmla="*/ 496904 h 2957675"/>
                  <a:gd name="connsiteX5" fmla="*/ 1424364 w 3595599"/>
                  <a:gd name="connsiteY5" fmla="*/ 640719 h 2957675"/>
                  <a:gd name="connsiteX0" fmla="*/ 1424364 w 3595599"/>
                  <a:gd name="connsiteY0" fmla="*/ 428653 h 2745609"/>
                  <a:gd name="connsiteX1" fmla="*/ 218121 w 3595599"/>
                  <a:gd name="connsiteY1" fmla="*/ 2298245 h 2745609"/>
                  <a:gd name="connsiteX2" fmla="*/ 2152393 w 3595599"/>
                  <a:gd name="connsiteY2" fmla="*/ 2585873 h 2745609"/>
                  <a:gd name="connsiteX3" fmla="*/ 3395854 w 3595599"/>
                  <a:gd name="connsiteY3" fmla="*/ 1722985 h 2745609"/>
                  <a:gd name="connsiteX4" fmla="*/ 3119529 w 3595599"/>
                  <a:gd name="connsiteY4" fmla="*/ 284838 h 2745609"/>
                  <a:gd name="connsiteX5" fmla="*/ 1424364 w 3595599"/>
                  <a:gd name="connsiteY5" fmla="*/ 428653 h 2745609"/>
                  <a:gd name="connsiteX0" fmla="*/ 1424364 w 3699868"/>
                  <a:gd name="connsiteY0" fmla="*/ 428653 h 2745609"/>
                  <a:gd name="connsiteX1" fmla="*/ 218121 w 3699868"/>
                  <a:gd name="connsiteY1" fmla="*/ 2298245 h 2745609"/>
                  <a:gd name="connsiteX2" fmla="*/ 2152393 w 3699868"/>
                  <a:gd name="connsiteY2" fmla="*/ 2585873 h 2745609"/>
                  <a:gd name="connsiteX3" fmla="*/ 3395854 w 3699868"/>
                  <a:gd name="connsiteY3" fmla="*/ 1722985 h 2745609"/>
                  <a:gd name="connsiteX4" fmla="*/ 3119529 w 3699868"/>
                  <a:gd name="connsiteY4" fmla="*/ 284838 h 2745609"/>
                  <a:gd name="connsiteX5" fmla="*/ 1424364 w 3699868"/>
                  <a:gd name="connsiteY5" fmla="*/ 428653 h 2745609"/>
                  <a:gd name="connsiteX0" fmla="*/ 1303740 w 3579244"/>
                  <a:gd name="connsiteY0" fmla="*/ 428653 h 2745607"/>
                  <a:gd name="connsiteX1" fmla="*/ 218121 w 3579244"/>
                  <a:gd name="connsiteY1" fmla="*/ 2298243 h 2745607"/>
                  <a:gd name="connsiteX2" fmla="*/ 2031769 w 3579244"/>
                  <a:gd name="connsiteY2" fmla="*/ 2585873 h 2745607"/>
                  <a:gd name="connsiteX3" fmla="*/ 3275230 w 3579244"/>
                  <a:gd name="connsiteY3" fmla="*/ 1722985 h 2745607"/>
                  <a:gd name="connsiteX4" fmla="*/ 2998905 w 3579244"/>
                  <a:gd name="connsiteY4" fmla="*/ 284838 h 2745607"/>
                  <a:gd name="connsiteX5" fmla="*/ 1303740 w 3579244"/>
                  <a:gd name="connsiteY5" fmla="*/ 428653 h 2745607"/>
                  <a:gd name="connsiteX0" fmla="*/ 1665970 w 3941474"/>
                  <a:gd name="connsiteY0" fmla="*/ 428653 h 2649215"/>
                  <a:gd name="connsiteX1" fmla="*/ 218122 w 3941474"/>
                  <a:gd name="connsiteY1" fmla="*/ 2103028 h 2649215"/>
                  <a:gd name="connsiteX2" fmla="*/ 2393999 w 3941474"/>
                  <a:gd name="connsiteY2" fmla="*/ 2585873 h 2649215"/>
                  <a:gd name="connsiteX3" fmla="*/ 3637460 w 3941474"/>
                  <a:gd name="connsiteY3" fmla="*/ 1722985 h 2649215"/>
                  <a:gd name="connsiteX4" fmla="*/ 3361135 w 3941474"/>
                  <a:gd name="connsiteY4" fmla="*/ 284838 h 2649215"/>
                  <a:gd name="connsiteX5" fmla="*/ 1665970 w 3941474"/>
                  <a:gd name="connsiteY5" fmla="*/ 428653 h 2649215"/>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673614"/>
                  <a:gd name="connsiteX1" fmla="*/ 218122 w 3941474"/>
                  <a:gd name="connsiteY1" fmla="*/ 2103028 h 2673614"/>
                  <a:gd name="connsiteX2" fmla="*/ 2393999 w 3941474"/>
                  <a:gd name="connsiteY2" fmla="*/ 2585873 h 2673614"/>
                  <a:gd name="connsiteX3" fmla="*/ 3529847 w 3941474"/>
                  <a:gd name="connsiteY3" fmla="*/ 1576574 h 2673614"/>
                  <a:gd name="connsiteX4" fmla="*/ 3361135 w 3941474"/>
                  <a:gd name="connsiteY4" fmla="*/ 284838 h 2673614"/>
                  <a:gd name="connsiteX5" fmla="*/ 1665970 w 3941474"/>
                  <a:gd name="connsiteY5" fmla="*/ 428653 h 2673614"/>
                  <a:gd name="connsiteX0" fmla="*/ 1665970 w 3941474"/>
                  <a:gd name="connsiteY0" fmla="*/ 428653 h 2550391"/>
                  <a:gd name="connsiteX1" fmla="*/ 218122 w 3941474"/>
                  <a:gd name="connsiteY1" fmla="*/ 2103028 h 2550391"/>
                  <a:gd name="connsiteX2" fmla="*/ 2205157 w 3941474"/>
                  <a:gd name="connsiteY2" fmla="*/ 2366256 h 2550391"/>
                  <a:gd name="connsiteX3" fmla="*/ 3529847 w 3941474"/>
                  <a:gd name="connsiteY3" fmla="*/ 1576574 h 2550391"/>
                  <a:gd name="connsiteX4" fmla="*/ 3361135 w 3941474"/>
                  <a:gd name="connsiteY4" fmla="*/ 284838 h 2550391"/>
                  <a:gd name="connsiteX5" fmla="*/ 1665970 w 3941474"/>
                  <a:gd name="connsiteY5" fmla="*/ 428653 h 255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474" h="2550391">
                    <a:moveTo>
                      <a:pt x="1665970" y="428653"/>
                    </a:moveTo>
                    <a:cubicBezTo>
                      <a:pt x="1182402" y="788190"/>
                      <a:pt x="1" y="1175475"/>
                      <a:pt x="218122" y="2103028"/>
                    </a:cubicBezTo>
                    <a:cubicBezTo>
                      <a:pt x="1228690" y="2550392"/>
                      <a:pt x="1653203" y="2453998"/>
                      <a:pt x="2205157" y="2366256"/>
                    </a:cubicBezTo>
                    <a:cubicBezTo>
                      <a:pt x="2757111" y="2278514"/>
                      <a:pt x="3368659" y="1877824"/>
                      <a:pt x="3529847" y="1576574"/>
                    </a:cubicBezTo>
                    <a:cubicBezTo>
                      <a:pt x="3842826" y="1127263"/>
                      <a:pt x="3941474" y="618428"/>
                      <a:pt x="3361135" y="284838"/>
                    </a:cubicBezTo>
                    <a:cubicBezTo>
                      <a:pt x="2610819" y="0"/>
                      <a:pt x="1886905" y="318040"/>
                      <a:pt x="1665970" y="428653"/>
                    </a:cubicBezTo>
                    <a:close/>
                  </a:path>
                </a:pathLst>
              </a:custGeom>
              <a:solidFill>
                <a:srgbClr val="E8D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426147" y="1995229"/>
                <a:ext cx="2268975" cy="1386601"/>
              </a:xfrm>
              <a:custGeom>
                <a:avLst/>
                <a:gdLst>
                  <a:gd name="connsiteX0" fmla="*/ 1782305 w 3595607"/>
                  <a:gd name="connsiteY0" fmla="*/ 30996 h 2169762"/>
                  <a:gd name="connsiteX1" fmla="*/ 1162373 w 3595607"/>
                  <a:gd name="connsiteY1" fmla="*/ 619932 h 2169762"/>
                  <a:gd name="connsiteX2" fmla="*/ 77492 w 3595607"/>
                  <a:gd name="connsiteY2" fmla="*/ 976393 h 2169762"/>
                  <a:gd name="connsiteX3" fmla="*/ 0 w 3595607"/>
                  <a:gd name="connsiteY3" fmla="*/ 1937288 h 2169762"/>
                  <a:gd name="connsiteX4" fmla="*/ 2076773 w 3595607"/>
                  <a:gd name="connsiteY4" fmla="*/ 2169762 h 2169762"/>
                  <a:gd name="connsiteX5" fmla="*/ 3363133 w 3595607"/>
                  <a:gd name="connsiteY5" fmla="*/ 1332854 h 2169762"/>
                  <a:gd name="connsiteX6" fmla="*/ 3595607 w 3595607"/>
                  <a:gd name="connsiteY6" fmla="*/ 247973 h 2169762"/>
                  <a:gd name="connsiteX7" fmla="*/ 3084163 w 3595607"/>
                  <a:gd name="connsiteY7" fmla="*/ 0 h 2169762"/>
                  <a:gd name="connsiteX8" fmla="*/ 1782305 w 3595607"/>
                  <a:gd name="connsiteY8" fmla="*/ 30996 h 2169762"/>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1782305 w 3595607"/>
                  <a:gd name="connsiteY0" fmla="*/ 103322 h 2242088"/>
                  <a:gd name="connsiteX1" fmla="*/ 1162373 w 3595607"/>
                  <a:gd name="connsiteY1" fmla="*/ 692258 h 2242088"/>
                  <a:gd name="connsiteX2" fmla="*/ 77492 w 3595607"/>
                  <a:gd name="connsiteY2" fmla="*/ 1048719 h 2242088"/>
                  <a:gd name="connsiteX3" fmla="*/ 0 w 3595607"/>
                  <a:gd name="connsiteY3" fmla="*/ 2009614 h 2242088"/>
                  <a:gd name="connsiteX4" fmla="*/ 2076773 w 3595607"/>
                  <a:gd name="connsiteY4" fmla="*/ 2242088 h 2242088"/>
                  <a:gd name="connsiteX5" fmla="*/ 3363133 w 3595607"/>
                  <a:gd name="connsiteY5" fmla="*/ 1405180 h 2242088"/>
                  <a:gd name="connsiteX6" fmla="*/ 3595607 w 3595607"/>
                  <a:gd name="connsiteY6" fmla="*/ 320299 h 2242088"/>
                  <a:gd name="connsiteX7" fmla="*/ 3084163 w 3595607"/>
                  <a:gd name="connsiteY7" fmla="*/ 72326 h 2242088"/>
                  <a:gd name="connsiteX8" fmla="*/ 1782305 w 3595607"/>
                  <a:gd name="connsiteY8" fmla="*/ 103322 h 2242088"/>
                  <a:gd name="connsiteX0" fmla="*/ 2115519 w 3928821"/>
                  <a:gd name="connsiteY0" fmla="*/ 103322 h 2242088"/>
                  <a:gd name="connsiteX1" fmla="*/ 1495587 w 3928821"/>
                  <a:gd name="connsiteY1" fmla="*/ 692258 h 2242088"/>
                  <a:gd name="connsiteX2" fmla="*/ 410706 w 3928821"/>
                  <a:gd name="connsiteY2" fmla="*/ 1048719 h 2242088"/>
                  <a:gd name="connsiteX3" fmla="*/ 333214 w 3928821"/>
                  <a:gd name="connsiteY3" fmla="*/ 2009614 h 2242088"/>
                  <a:gd name="connsiteX4" fmla="*/ 2409987 w 3928821"/>
                  <a:gd name="connsiteY4" fmla="*/ 2242088 h 2242088"/>
                  <a:gd name="connsiteX5" fmla="*/ 3696347 w 3928821"/>
                  <a:gd name="connsiteY5" fmla="*/ 1405180 h 2242088"/>
                  <a:gd name="connsiteX6" fmla="*/ 3928821 w 3928821"/>
                  <a:gd name="connsiteY6" fmla="*/ 320299 h 2242088"/>
                  <a:gd name="connsiteX7" fmla="*/ 3417377 w 3928821"/>
                  <a:gd name="connsiteY7" fmla="*/ 72326 h 2242088"/>
                  <a:gd name="connsiteX8" fmla="*/ 2115519 w 3928821"/>
                  <a:gd name="connsiteY8" fmla="*/ 103322 h 2242088"/>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28821"/>
                  <a:gd name="connsiteY0" fmla="*/ 103322 h 2342827"/>
                  <a:gd name="connsiteX1" fmla="*/ 1495587 w 3928821"/>
                  <a:gd name="connsiteY1" fmla="*/ 692258 h 2342827"/>
                  <a:gd name="connsiteX2" fmla="*/ 410706 w 3928821"/>
                  <a:gd name="connsiteY2" fmla="*/ 1048719 h 2342827"/>
                  <a:gd name="connsiteX3" fmla="*/ 333214 w 3928821"/>
                  <a:gd name="connsiteY3" fmla="*/ 2009614 h 2342827"/>
                  <a:gd name="connsiteX4" fmla="*/ 2409987 w 3928821"/>
                  <a:gd name="connsiteY4" fmla="*/ 2242088 h 2342827"/>
                  <a:gd name="connsiteX5" fmla="*/ 3696347 w 3928821"/>
                  <a:gd name="connsiteY5" fmla="*/ 1405180 h 2342827"/>
                  <a:gd name="connsiteX6" fmla="*/ 3928821 w 3928821"/>
                  <a:gd name="connsiteY6" fmla="*/ 320299 h 2342827"/>
                  <a:gd name="connsiteX7" fmla="*/ 3417377 w 3928821"/>
                  <a:gd name="connsiteY7" fmla="*/ 72326 h 2342827"/>
                  <a:gd name="connsiteX8" fmla="*/ 2115519 w 3928821"/>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75316"/>
                  <a:gd name="connsiteY0" fmla="*/ 103322 h 2342827"/>
                  <a:gd name="connsiteX1" fmla="*/ 1495587 w 3975316"/>
                  <a:gd name="connsiteY1" fmla="*/ 692258 h 2342827"/>
                  <a:gd name="connsiteX2" fmla="*/ 410706 w 3975316"/>
                  <a:gd name="connsiteY2" fmla="*/ 1048719 h 2342827"/>
                  <a:gd name="connsiteX3" fmla="*/ 333214 w 3975316"/>
                  <a:gd name="connsiteY3" fmla="*/ 2009614 h 2342827"/>
                  <a:gd name="connsiteX4" fmla="*/ 2409987 w 3975316"/>
                  <a:gd name="connsiteY4" fmla="*/ 2242088 h 2342827"/>
                  <a:gd name="connsiteX5" fmla="*/ 3696347 w 3975316"/>
                  <a:gd name="connsiteY5" fmla="*/ 1405180 h 2342827"/>
                  <a:gd name="connsiteX6" fmla="*/ 3928821 w 3975316"/>
                  <a:gd name="connsiteY6" fmla="*/ 320299 h 2342827"/>
                  <a:gd name="connsiteX7" fmla="*/ 3417377 w 3975316"/>
                  <a:gd name="connsiteY7" fmla="*/ 72326 h 2342827"/>
                  <a:gd name="connsiteX8" fmla="*/ 2115519 w 3975316"/>
                  <a:gd name="connsiteY8" fmla="*/ 103322 h 2342827"/>
                  <a:gd name="connsiteX0" fmla="*/ 2115519 w 3992537"/>
                  <a:gd name="connsiteY0" fmla="*/ 182105 h 2421610"/>
                  <a:gd name="connsiteX1" fmla="*/ 1495587 w 3992537"/>
                  <a:gd name="connsiteY1" fmla="*/ 771041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115519 w 3992537"/>
                  <a:gd name="connsiteY0" fmla="*/ 182105 h 2421610"/>
                  <a:gd name="connsiteX1" fmla="*/ 1332854 w 3992537"/>
                  <a:gd name="connsiteY1" fmla="*/ 721963 h 2421610"/>
                  <a:gd name="connsiteX2" fmla="*/ 410706 w 3992537"/>
                  <a:gd name="connsiteY2" fmla="*/ 1127502 h 2421610"/>
                  <a:gd name="connsiteX3" fmla="*/ 333214 w 3992537"/>
                  <a:gd name="connsiteY3" fmla="*/ 2088397 h 2421610"/>
                  <a:gd name="connsiteX4" fmla="*/ 2409987 w 3992537"/>
                  <a:gd name="connsiteY4" fmla="*/ 2320871 h 2421610"/>
                  <a:gd name="connsiteX5" fmla="*/ 3696347 w 3992537"/>
                  <a:gd name="connsiteY5" fmla="*/ 1483963 h 2421610"/>
                  <a:gd name="connsiteX6" fmla="*/ 3928821 w 3992537"/>
                  <a:gd name="connsiteY6" fmla="*/ 399082 h 2421610"/>
                  <a:gd name="connsiteX7" fmla="*/ 3314054 w 3992537"/>
                  <a:gd name="connsiteY7" fmla="*/ 36163 h 2421610"/>
                  <a:gd name="connsiteX8" fmla="*/ 2115519 w 3992537"/>
                  <a:gd name="connsiteY8" fmla="*/ 182105 h 2421610"/>
                  <a:gd name="connsiteX0" fmla="*/ 2045677 w 3922695"/>
                  <a:gd name="connsiteY0" fmla="*/ 182105 h 2397803"/>
                  <a:gd name="connsiteX1" fmla="*/ 1263012 w 3922695"/>
                  <a:gd name="connsiteY1" fmla="*/ 721963 h 2397803"/>
                  <a:gd name="connsiteX2" fmla="*/ 340864 w 3922695"/>
                  <a:gd name="connsiteY2" fmla="*/ 1127502 h 2397803"/>
                  <a:gd name="connsiteX3" fmla="*/ 333214 w 3922695"/>
                  <a:gd name="connsiteY3" fmla="*/ 1945548 h 2397803"/>
                  <a:gd name="connsiteX4" fmla="*/ 2340145 w 3922695"/>
                  <a:gd name="connsiteY4" fmla="*/ 2320871 h 2397803"/>
                  <a:gd name="connsiteX5" fmla="*/ 3626505 w 3922695"/>
                  <a:gd name="connsiteY5" fmla="*/ 1483963 h 2397803"/>
                  <a:gd name="connsiteX6" fmla="*/ 3858979 w 3922695"/>
                  <a:gd name="connsiteY6" fmla="*/ 399082 h 2397803"/>
                  <a:gd name="connsiteX7" fmla="*/ 3244212 w 3922695"/>
                  <a:gd name="connsiteY7" fmla="*/ 36163 h 2397803"/>
                  <a:gd name="connsiteX8" fmla="*/ 2045677 w 3922695"/>
                  <a:gd name="connsiteY8" fmla="*/ 182105 h 2397803"/>
                  <a:gd name="connsiteX0" fmla="*/ 2045677 w 3922695"/>
                  <a:gd name="connsiteY0" fmla="*/ 182105 h 2397802"/>
                  <a:gd name="connsiteX1" fmla="*/ 1263012 w 3922695"/>
                  <a:gd name="connsiteY1" fmla="*/ 721963 h 2397802"/>
                  <a:gd name="connsiteX2" fmla="*/ 340864 w 3922695"/>
                  <a:gd name="connsiteY2" fmla="*/ 1127502 h 2397802"/>
                  <a:gd name="connsiteX3" fmla="*/ 333214 w 3922695"/>
                  <a:gd name="connsiteY3" fmla="*/ 1945548 h 2397802"/>
                  <a:gd name="connsiteX4" fmla="*/ 2340145 w 3922695"/>
                  <a:gd name="connsiteY4" fmla="*/ 2320871 h 2397802"/>
                  <a:gd name="connsiteX5" fmla="*/ 3626505 w 3922695"/>
                  <a:gd name="connsiteY5" fmla="*/ 1483963 h 2397802"/>
                  <a:gd name="connsiteX6" fmla="*/ 3858979 w 3922695"/>
                  <a:gd name="connsiteY6" fmla="*/ 399082 h 2397802"/>
                  <a:gd name="connsiteX7" fmla="*/ 3244212 w 3922695"/>
                  <a:gd name="connsiteY7" fmla="*/ 36163 h 2397802"/>
                  <a:gd name="connsiteX8" fmla="*/ 2045677 w 3922695"/>
                  <a:gd name="connsiteY8" fmla="*/ 182105 h 2397802"/>
                  <a:gd name="connsiteX0" fmla="*/ 2045677 w 3922695"/>
                  <a:gd name="connsiteY0" fmla="*/ 182105 h 2397802"/>
                  <a:gd name="connsiteX1" fmla="*/ 1263012 w 3922695"/>
                  <a:gd name="connsiteY1" fmla="*/ 721963 h 2397802"/>
                  <a:gd name="connsiteX2" fmla="*/ 340864 w 3922695"/>
                  <a:gd name="connsiteY2" fmla="*/ 1127502 h 2397802"/>
                  <a:gd name="connsiteX3" fmla="*/ 333214 w 3922695"/>
                  <a:gd name="connsiteY3" fmla="*/ 1945548 h 2397802"/>
                  <a:gd name="connsiteX4" fmla="*/ 2340145 w 3922695"/>
                  <a:gd name="connsiteY4" fmla="*/ 2320871 h 2397802"/>
                  <a:gd name="connsiteX5" fmla="*/ 3626505 w 3922695"/>
                  <a:gd name="connsiteY5" fmla="*/ 1483963 h 2397802"/>
                  <a:gd name="connsiteX6" fmla="*/ 3858979 w 3922695"/>
                  <a:gd name="connsiteY6" fmla="*/ 399082 h 2397802"/>
                  <a:gd name="connsiteX7" fmla="*/ 3244212 w 3922695"/>
                  <a:gd name="connsiteY7" fmla="*/ 36163 h 2397802"/>
                  <a:gd name="connsiteX8" fmla="*/ 2045677 w 3922695"/>
                  <a:gd name="connsiteY8" fmla="*/ 182105 h 2397802"/>
                  <a:gd name="connsiteX0" fmla="*/ 1891985 w 3769003"/>
                  <a:gd name="connsiteY0" fmla="*/ 182105 h 2397802"/>
                  <a:gd name="connsiteX1" fmla="*/ 1109320 w 3769003"/>
                  <a:gd name="connsiteY1" fmla="*/ 721963 h 2397802"/>
                  <a:gd name="connsiteX2" fmla="*/ 179522 w 3769003"/>
                  <a:gd name="connsiteY2" fmla="*/ 1945548 h 2397802"/>
                  <a:gd name="connsiteX3" fmla="*/ 2186453 w 3769003"/>
                  <a:gd name="connsiteY3" fmla="*/ 2320871 h 2397802"/>
                  <a:gd name="connsiteX4" fmla="*/ 3472813 w 3769003"/>
                  <a:gd name="connsiteY4" fmla="*/ 1483963 h 2397802"/>
                  <a:gd name="connsiteX5" fmla="*/ 3705287 w 3769003"/>
                  <a:gd name="connsiteY5" fmla="*/ 399082 h 2397802"/>
                  <a:gd name="connsiteX6" fmla="*/ 3090520 w 3769003"/>
                  <a:gd name="connsiteY6" fmla="*/ 36163 h 2397802"/>
                  <a:gd name="connsiteX7" fmla="*/ 1891985 w 3769003"/>
                  <a:gd name="connsiteY7" fmla="*/ 182105 h 2397802"/>
                  <a:gd name="connsiteX0" fmla="*/ 2217471 w 4094489"/>
                  <a:gd name="connsiteY0" fmla="*/ 182105 h 2397802"/>
                  <a:gd name="connsiteX1" fmla="*/ 1434806 w 4094489"/>
                  <a:gd name="connsiteY1" fmla="*/ 721963 h 2397802"/>
                  <a:gd name="connsiteX2" fmla="*/ 505008 w 4094489"/>
                  <a:gd name="connsiteY2" fmla="*/ 1945548 h 2397802"/>
                  <a:gd name="connsiteX3" fmla="*/ 2511939 w 4094489"/>
                  <a:gd name="connsiteY3" fmla="*/ 2320871 h 2397802"/>
                  <a:gd name="connsiteX4" fmla="*/ 3798299 w 4094489"/>
                  <a:gd name="connsiteY4" fmla="*/ 1483963 h 2397802"/>
                  <a:gd name="connsiteX5" fmla="*/ 4030773 w 4094489"/>
                  <a:gd name="connsiteY5" fmla="*/ 399082 h 2397802"/>
                  <a:gd name="connsiteX6" fmla="*/ 3416006 w 4094489"/>
                  <a:gd name="connsiteY6" fmla="*/ 36163 h 2397802"/>
                  <a:gd name="connsiteX7" fmla="*/ 2217471 w 4094489"/>
                  <a:gd name="connsiteY7" fmla="*/ 182105 h 2397802"/>
                  <a:gd name="connsiteX0" fmla="*/ 2217471 w 4094489"/>
                  <a:gd name="connsiteY0" fmla="*/ 182105 h 2471165"/>
                  <a:gd name="connsiteX1" fmla="*/ 1434806 w 4094489"/>
                  <a:gd name="connsiteY1" fmla="*/ 721963 h 2471165"/>
                  <a:gd name="connsiteX2" fmla="*/ 505008 w 4094489"/>
                  <a:gd name="connsiteY2" fmla="*/ 1945548 h 2471165"/>
                  <a:gd name="connsiteX3" fmla="*/ 2479222 w 4094489"/>
                  <a:gd name="connsiteY3" fmla="*/ 2394234 h 2471165"/>
                  <a:gd name="connsiteX4" fmla="*/ 3798299 w 4094489"/>
                  <a:gd name="connsiteY4" fmla="*/ 1483963 h 2471165"/>
                  <a:gd name="connsiteX5" fmla="*/ 4030773 w 4094489"/>
                  <a:gd name="connsiteY5" fmla="*/ 399082 h 2471165"/>
                  <a:gd name="connsiteX6" fmla="*/ 3416006 w 4094489"/>
                  <a:gd name="connsiteY6" fmla="*/ 36163 h 2471165"/>
                  <a:gd name="connsiteX7" fmla="*/ 2217471 w 4094489"/>
                  <a:gd name="connsiteY7" fmla="*/ 182105 h 2471165"/>
                  <a:gd name="connsiteX0" fmla="*/ 2127734 w 4004752"/>
                  <a:gd name="connsiteY0" fmla="*/ 182105 h 2471165"/>
                  <a:gd name="connsiteX1" fmla="*/ 1345069 w 4004752"/>
                  <a:gd name="connsiteY1" fmla="*/ 721963 h 2471165"/>
                  <a:gd name="connsiteX2" fmla="*/ 505008 w 4004752"/>
                  <a:gd name="connsiteY2" fmla="*/ 1945548 h 2471165"/>
                  <a:gd name="connsiteX3" fmla="*/ 2389485 w 4004752"/>
                  <a:gd name="connsiteY3" fmla="*/ 2394234 h 2471165"/>
                  <a:gd name="connsiteX4" fmla="*/ 3708562 w 4004752"/>
                  <a:gd name="connsiteY4" fmla="*/ 1483963 h 2471165"/>
                  <a:gd name="connsiteX5" fmla="*/ 3941036 w 4004752"/>
                  <a:gd name="connsiteY5" fmla="*/ 399082 h 2471165"/>
                  <a:gd name="connsiteX6" fmla="*/ 3326269 w 4004752"/>
                  <a:gd name="connsiteY6" fmla="*/ 36163 h 2471165"/>
                  <a:gd name="connsiteX7" fmla="*/ 2127734 w 4004752"/>
                  <a:gd name="connsiteY7" fmla="*/ 182105 h 2471165"/>
                  <a:gd name="connsiteX0" fmla="*/ 2127734 w 4004752"/>
                  <a:gd name="connsiteY0" fmla="*/ 182105 h 2643477"/>
                  <a:gd name="connsiteX1" fmla="*/ 1345069 w 4004752"/>
                  <a:gd name="connsiteY1" fmla="*/ 721963 h 2643477"/>
                  <a:gd name="connsiteX2" fmla="*/ 505008 w 4004752"/>
                  <a:gd name="connsiteY2" fmla="*/ 1945548 h 2643477"/>
                  <a:gd name="connsiteX3" fmla="*/ 2389485 w 4004752"/>
                  <a:gd name="connsiteY3" fmla="*/ 2394234 h 2643477"/>
                  <a:gd name="connsiteX4" fmla="*/ 3708562 w 4004752"/>
                  <a:gd name="connsiteY4" fmla="*/ 1483963 h 2643477"/>
                  <a:gd name="connsiteX5" fmla="*/ 3941036 w 4004752"/>
                  <a:gd name="connsiteY5" fmla="*/ 399082 h 2643477"/>
                  <a:gd name="connsiteX6" fmla="*/ 3326269 w 4004752"/>
                  <a:gd name="connsiteY6" fmla="*/ 36163 h 2643477"/>
                  <a:gd name="connsiteX7" fmla="*/ 2127734 w 4004752"/>
                  <a:gd name="connsiteY7" fmla="*/ 182105 h 2643477"/>
                  <a:gd name="connsiteX0" fmla="*/ 1666350 w 3543368"/>
                  <a:gd name="connsiteY0" fmla="*/ 318231 h 2607291"/>
                  <a:gd name="connsiteX1" fmla="*/ 43624 w 3543368"/>
                  <a:gd name="connsiteY1" fmla="*/ 2081674 h 2607291"/>
                  <a:gd name="connsiteX2" fmla="*/ 1928101 w 3543368"/>
                  <a:gd name="connsiteY2" fmla="*/ 2530360 h 2607291"/>
                  <a:gd name="connsiteX3" fmla="*/ 3247178 w 3543368"/>
                  <a:gd name="connsiteY3" fmla="*/ 1620089 h 2607291"/>
                  <a:gd name="connsiteX4" fmla="*/ 3479652 w 3543368"/>
                  <a:gd name="connsiteY4" fmla="*/ 535208 h 2607291"/>
                  <a:gd name="connsiteX5" fmla="*/ 2864885 w 3543368"/>
                  <a:gd name="connsiteY5" fmla="*/ 172289 h 2607291"/>
                  <a:gd name="connsiteX6" fmla="*/ 1666350 w 3543368"/>
                  <a:gd name="connsiteY6" fmla="*/ 318231 h 2607291"/>
                  <a:gd name="connsiteX0" fmla="*/ 1044590 w 3667721"/>
                  <a:gd name="connsiteY0" fmla="*/ 400675 h 2440396"/>
                  <a:gd name="connsiteX1" fmla="*/ 167977 w 3667721"/>
                  <a:gd name="connsiteY1" fmla="*/ 1914779 h 2440396"/>
                  <a:gd name="connsiteX2" fmla="*/ 2052454 w 3667721"/>
                  <a:gd name="connsiteY2" fmla="*/ 2363465 h 2440396"/>
                  <a:gd name="connsiteX3" fmla="*/ 3371531 w 3667721"/>
                  <a:gd name="connsiteY3" fmla="*/ 1453194 h 2440396"/>
                  <a:gd name="connsiteX4" fmla="*/ 3604005 w 3667721"/>
                  <a:gd name="connsiteY4" fmla="*/ 368313 h 2440396"/>
                  <a:gd name="connsiteX5" fmla="*/ 2989238 w 3667721"/>
                  <a:gd name="connsiteY5" fmla="*/ 5394 h 2440396"/>
                  <a:gd name="connsiteX6" fmla="*/ 1044590 w 3667721"/>
                  <a:gd name="connsiteY6" fmla="*/ 400675 h 2440396"/>
                  <a:gd name="connsiteX0" fmla="*/ 1309205 w 3932336"/>
                  <a:gd name="connsiteY0" fmla="*/ 400675 h 2440396"/>
                  <a:gd name="connsiteX1" fmla="*/ 432592 w 3932336"/>
                  <a:gd name="connsiteY1" fmla="*/ 1914779 h 2440396"/>
                  <a:gd name="connsiteX2" fmla="*/ 2317069 w 3932336"/>
                  <a:gd name="connsiteY2" fmla="*/ 2363465 h 2440396"/>
                  <a:gd name="connsiteX3" fmla="*/ 3636146 w 3932336"/>
                  <a:gd name="connsiteY3" fmla="*/ 1453194 h 2440396"/>
                  <a:gd name="connsiteX4" fmla="*/ 3868620 w 3932336"/>
                  <a:gd name="connsiteY4" fmla="*/ 368313 h 2440396"/>
                  <a:gd name="connsiteX5" fmla="*/ 3253853 w 3932336"/>
                  <a:gd name="connsiteY5" fmla="*/ 5394 h 2440396"/>
                  <a:gd name="connsiteX6" fmla="*/ 1309205 w 3932336"/>
                  <a:gd name="connsiteY6" fmla="*/ 400675 h 2440396"/>
                  <a:gd name="connsiteX0" fmla="*/ 1309205 w 3932336"/>
                  <a:gd name="connsiteY0" fmla="*/ 400675 h 2440396"/>
                  <a:gd name="connsiteX1" fmla="*/ 432592 w 3932336"/>
                  <a:gd name="connsiteY1" fmla="*/ 1914779 h 2440396"/>
                  <a:gd name="connsiteX2" fmla="*/ 2317069 w 3932336"/>
                  <a:gd name="connsiteY2" fmla="*/ 2363465 h 2440396"/>
                  <a:gd name="connsiteX3" fmla="*/ 3636146 w 3932336"/>
                  <a:gd name="connsiteY3" fmla="*/ 1453194 h 2440396"/>
                  <a:gd name="connsiteX4" fmla="*/ 3868620 w 3932336"/>
                  <a:gd name="connsiteY4" fmla="*/ 368313 h 2440396"/>
                  <a:gd name="connsiteX5" fmla="*/ 3253853 w 3932336"/>
                  <a:gd name="connsiteY5" fmla="*/ 5394 h 2440396"/>
                  <a:gd name="connsiteX6" fmla="*/ 1309205 w 3932336"/>
                  <a:gd name="connsiteY6" fmla="*/ 400675 h 2440396"/>
                  <a:gd name="connsiteX0" fmla="*/ 1309205 w 4026174"/>
                  <a:gd name="connsiteY0" fmla="*/ 436840 h 2476561"/>
                  <a:gd name="connsiteX1" fmla="*/ 432592 w 4026174"/>
                  <a:gd name="connsiteY1" fmla="*/ 1950944 h 2476561"/>
                  <a:gd name="connsiteX2" fmla="*/ 2317069 w 4026174"/>
                  <a:gd name="connsiteY2" fmla="*/ 2399630 h 2476561"/>
                  <a:gd name="connsiteX3" fmla="*/ 3636146 w 4026174"/>
                  <a:gd name="connsiteY3" fmla="*/ 1489359 h 2476561"/>
                  <a:gd name="connsiteX4" fmla="*/ 3868620 w 4026174"/>
                  <a:gd name="connsiteY4" fmla="*/ 404478 h 2476561"/>
                  <a:gd name="connsiteX5" fmla="*/ 2690827 w 4026174"/>
                  <a:gd name="connsiteY5" fmla="*/ 5394 h 2476561"/>
                  <a:gd name="connsiteX6" fmla="*/ 1309205 w 4026174"/>
                  <a:gd name="connsiteY6" fmla="*/ 436840 h 2476561"/>
                  <a:gd name="connsiteX0" fmla="*/ 1171043 w 4026172"/>
                  <a:gd name="connsiteY0" fmla="*/ 436836 h 2476559"/>
                  <a:gd name="connsiteX1" fmla="*/ 432592 w 4026172"/>
                  <a:gd name="connsiteY1" fmla="*/ 1950942 h 2476559"/>
                  <a:gd name="connsiteX2" fmla="*/ 2317069 w 4026172"/>
                  <a:gd name="connsiteY2" fmla="*/ 2399628 h 2476559"/>
                  <a:gd name="connsiteX3" fmla="*/ 3636146 w 4026172"/>
                  <a:gd name="connsiteY3" fmla="*/ 1489357 h 2476559"/>
                  <a:gd name="connsiteX4" fmla="*/ 3868620 w 4026172"/>
                  <a:gd name="connsiteY4" fmla="*/ 404476 h 2476559"/>
                  <a:gd name="connsiteX5" fmla="*/ 2690827 w 4026172"/>
                  <a:gd name="connsiteY5" fmla="*/ 5392 h 2476559"/>
                  <a:gd name="connsiteX6" fmla="*/ 1171043 w 4026172"/>
                  <a:gd name="connsiteY6" fmla="*/ 436836 h 2476559"/>
                  <a:gd name="connsiteX0" fmla="*/ 1171043 w 3894738"/>
                  <a:gd name="connsiteY0" fmla="*/ 436838 h 2476561"/>
                  <a:gd name="connsiteX1" fmla="*/ 432592 w 3894738"/>
                  <a:gd name="connsiteY1" fmla="*/ 1950944 h 2476561"/>
                  <a:gd name="connsiteX2" fmla="*/ 2317069 w 3894738"/>
                  <a:gd name="connsiteY2" fmla="*/ 2399630 h 2476561"/>
                  <a:gd name="connsiteX3" fmla="*/ 3636146 w 3894738"/>
                  <a:gd name="connsiteY3" fmla="*/ 1489359 h 2476561"/>
                  <a:gd name="connsiteX4" fmla="*/ 3868620 w 3894738"/>
                  <a:gd name="connsiteY4" fmla="*/ 404478 h 2476561"/>
                  <a:gd name="connsiteX5" fmla="*/ 2690827 w 3894738"/>
                  <a:gd name="connsiteY5" fmla="*/ 5394 h 2476561"/>
                  <a:gd name="connsiteX6" fmla="*/ 1171043 w 3894738"/>
                  <a:gd name="connsiteY6" fmla="*/ 436838 h 2476561"/>
                  <a:gd name="connsiteX0" fmla="*/ 1171043 w 3868620"/>
                  <a:gd name="connsiteY0" fmla="*/ 436836 h 2460226"/>
                  <a:gd name="connsiteX1" fmla="*/ 432592 w 3868620"/>
                  <a:gd name="connsiteY1" fmla="*/ 1950942 h 2460226"/>
                  <a:gd name="connsiteX2" fmla="*/ 2317069 w 3868620"/>
                  <a:gd name="connsiteY2" fmla="*/ 2399628 h 2460226"/>
                  <a:gd name="connsiteX3" fmla="*/ 3243477 w 3868620"/>
                  <a:gd name="connsiteY3" fmla="*/ 1587354 h 2460226"/>
                  <a:gd name="connsiteX4" fmla="*/ 3868620 w 3868620"/>
                  <a:gd name="connsiteY4" fmla="*/ 404476 h 2460226"/>
                  <a:gd name="connsiteX5" fmla="*/ 2690827 w 3868620"/>
                  <a:gd name="connsiteY5" fmla="*/ 5392 h 2460226"/>
                  <a:gd name="connsiteX6" fmla="*/ 1171043 w 3868620"/>
                  <a:gd name="connsiteY6" fmla="*/ 436836 h 2460226"/>
                  <a:gd name="connsiteX0" fmla="*/ 1171043 w 3930913"/>
                  <a:gd name="connsiteY0" fmla="*/ 436838 h 2657375"/>
                  <a:gd name="connsiteX1" fmla="*/ 432592 w 3930913"/>
                  <a:gd name="connsiteY1" fmla="*/ 1950944 h 2657375"/>
                  <a:gd name="connsiteX2" fmla="*/ 2317069 w 3930913"/>
                  <a:gd name="connsiteY2" fmla="*/ 2399630 h 2657375"/>
                  <a:gd name="connsiteX3" fmla="*/ 3868620 w 3930913"/>
                  <a:gd name="connsiteY3" fmla="*/ 404478 h 2657375"/>
                  <a:gd name="connsiteX4" fmla="*/ 2690827 w 3930913"/>
                  <a:gd name="connsiteY4" fmla="*/ 5394 h 2657375"/>
                  <a:gd name="connsiteX5" fmla="*/ 1171043 w 3930913"/>
                  <a:gd name="connsiteY5" fmla="*/ 436838 h 2657375"/>
                  <a:gd name="connsiteX0" fmla="*/ 1171043 w 3868620"/>
                  <a:gd name="connsiteY0" fmla="*/ 436836 h 2657371"/>
                  <a:gd name="connsiteX1" fmla="*/ 432592 w 3868620"/>
                  <a:gd name="connsiteY1" fmla="*/ 1950942 h 2657371"/>
                  <a:gd name="connsiteX2" fmla="*/ 2317069 w 3868620"/>
                  <a:gd name="connsiteY2" fmla="*/ 2399628 h 2657371"/>
                  <a:gd name="connsiteX3" fmla="*/ 3868620 w 3868620"/>
                  <a:gd name="connsiteY3" fmla="*/ 404476 h 2657371"/>
                  <a:gd name="connsiteX4" fmla="*/ 2690827 w 3868620"/>
                  <a:gd name="connsiteY4" fmla="*/ 5392 h 2657371"/>
                  <a:gd name="connsiteX5" fmla="*/ 1171043 w 3868620"/>
                  <a:gd name="connsiteY5" fmla="*/ 436836 h 2657371"/>
                  <a:gd name="connsiteX0" fmla="*/ 1171043 w 3934291"/>
                  <a:gd name="connsiteY0" fmla="*/ 431444 h 2646587"/>
                  <a:gd name="connsiteX1" fmla="*/ 432592 w 3934291"/>
                  <a:gd name="connsiteY1" fmla="*/ 1945550 h 2646587"/>
                  <a:gd name="connsiteX2" fmla="*/ 2317069 w 3934291"/>
                  <a:gd name="connsiteY2" fmla="*/ 2394236 h 2646587"/>
                  <a:gd name="connsiteX3" fmla="*/ 3934291 w 3934291"/>
                  <a:gd name="connsiteY3" fmla="*/ 431444 h 2646587"/>
                  <a:gd name="connsiteX4" fmla="*/ 2690827 w 3934291"/>
                  <a:gd name="connsiteY4" fmla="*/ 0 h 2646587"/>
                  <a:gd name="connsiteX5" fmla="*/ 1171043 w 3934291"/>
                  <a:gd name="connsiteY5" fmla="*/ 431444 h 2646587"/>
                  <a:gd name="connsiteX0" fmla="*/ 1171043 w 3934291"/>
                  <a:gd name="connsiteY0" fmla="*/ 431444 h 2440872"/>
                  <a:gd name="connsiteX1" fmla="*/ 432592 w 3934291"/>
                  <a:gd name="connsiteY1" fmla="*/ 1945550 h 2440872"/>
                  <a:gd name="connsiteX2" fmla="*/ 2690829 w 3934291"/>
                  <a:gd name="connsiteY2" fmla="*/ 2157221 h 2440872"/>
                  <a:gd name="connsiteX3" fmla="*/ 3934291 w 3934291"/>
                  <a:gd name="connsiteY3" fmla="*/ 431444 h 2440872"/>
                  <a:gd name="connsiteX4" fmla="*/ 2690827 w 3934291"/>
                  <a:gd name="connsiteY4" fmla="*/ 0 h 2440872"/>
                  <a:gd name="connsiteX5" fmla="*/ 1171043 w 3934291"/>
                  <a:gd name="connsiteY5" fmla="*/ 431444 h 2440872"/>
                  <a:gd name="connsiteX0" fmla="*/ 1171043 w 3934291"/>
                  <a:gd name="connsiteY0" fmla="*/ 431444 h 2553387"/>
                  <a:gd name="connsiteX1" fmla="*/ 432592 w 3934291"/>
                  <a:gd name="connsiteY1" fmla="*/ 1945550 h 2553387"/>
                  <a:gd name="connsiteX2" fmla="*/ 2690829 w 3934291"/>
                  <a:gd name="connsiteY2" fmla="*/ 2301036 h 2553387"/>
                  <a:gd name="connsiteX3" fmla="*/ 3934291 w 3934291"/>
                  <a:gd name="connsiteY3" fmla="*/ 431444 h 2553387"/>
                  <a:gd name="connsiteX4" fmla="*/ 2690827 w 3934291"/>
                  <a:gd name="connsiteY4" fmla="*/ 0 h 2553387"/>
                  <a:gd name="connsiteX5" fmla="*/ 1171043 w 3934291"/>
                  <a:gd name="connsiteY5" fmla="*/ 431444 h 2553387"/>
                  <a:gd name="connsiteX0" fmla="*/ 1171043 w 3934291"/>
                  <a:gd name="connsiteY0" fmla="*/ 431444 h 2553387"/>
                  <a:gd name="connsiteX1" fmla="*/ 432592 w 3934291"/>
                  <a:gd name="connsiteY1" fmla="*/ 1945550 h 2553387"/>
                  <a:gd name="connsiteX2" fmla="*/ 2690829 w 3934291"/>
                  <a:gd name="connsiteY2" fmla="*/ 2301036 h 2553387"/>
                  <a:gd name="connsiteX3" fmla="*/ 3934291 w 3934291"/>
                  <a:gd name="connsiteY3" fmla="*/ 431444 h 2553387"/>
                  <a:gd name="connsiteX4" fmla="*/ 2690827 w 3934291"/>
                  <a:gd name="connsiteY4" fmla="*/ 0 h 2553387"/>
                  <a:gd name="connsiteX5" fmla="*/ 1171043 w 3934291"/>
                  <a:gd name="connsiteY5" fmla="*/ 431444 h 2553387"/>
                  <a:gd name="connsiteX0" fmla="*/ 1171043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171043 w 3934291"/>
                  <a:gd name="connsiteY5" fmla="*/ 431444 h 2440872"/>
                  <a:gd name="connsiteX0" fmla="*/ 1032882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032882 w 3934291"/>
                  <a:gd name="connsiteY0" fmla="*/ 431444 h 2440872"/>
                  <a:gd name="connsiteX1" fmla="*/ 432592 w 3934291"/>
                  <a:gd name="connsiteY1" fmla="*/ 1945550 h 2440872"/>
                  <a:gd name="connsiteX2" fmla="*/ 2690829 w 3934291"/>
                  <a:gd name="connsiteY2" fmla="*/ 2301036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032882 w 3934291"/>
                  <a:gd name="connsiteY0" fmla="*/ 431444 h 2440872"/>
                  <a:gd name="connsiteX1" fmla="*/ 432592 w 3934291"/>
                  <a:gd name="connsiteY1" fmla="*/ 1945550 h 2440872"/>
                  <a:gd name="connsiteX2" fmla="*/ 2275937 w 3934291"/>
                  <a:gd name="connsiteY2" fmla="*/ 2105820 h 2440872"/>
                  <a:gd name="connsiteX3" fmla="*/ 3934291 w 3934291"/>
                  <a:gd name="connsiteY3" fmla="*/ 431444 h 2440872"/>
                  <a:gd name="connsiteX4" fmla="*/ 2690827 w 3934291"/>
                  <a:gd name="connsiteY4" fmla="*/ 0 h 2440872"/>
                  <a:gd name="connsiteX5" fmla="*/ 1032882 w 3934291"/>
                  <a:gd name="connsiteY5" fmla="*/ 431444 h 2440872"/>
                  <a:gd name="connsiteX0" fmla="*/ 1212591 w 4114000"/>
                  <a:gd name="connsiteY0" fmla="*/ 431444 h 2601144"/>
                  <a:gd name="connsiteX1" fmla="*/ 432591 w 4114000"/>
                  <a:gd name="connsiteY1" fmla="*/ 2105820 h 2601144"/>
                  <a:gd name="connsiteX2" fmla="*/ 2455646 w 4114000"/>
                  <a:gd name="connsiteY2" fmla="*/ 2105820 h 2601144"/>
                  <a:gd name="connsiteX3" fmla="*/ 4114000 w 4114000"/>
                  <a:gd name="connsiteY3" fmla="*/ 431444 h 2601144"/>
                  <a:gd name="connsiteX4" fmla="*/ 2870536 w 4114000"/>
                  <a:gd name="connsiteY4" fmla="*/ 0 h 2601144"/>
                  <a:gd name="connsiteX5" fmla="*/ 1212591 w 4114000"/>
                  <a:gd name="connsiteY5" fmla="*/ 431444 h 2601144"/>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444122 w 4114000"/>
                  <a:gd name="connsiteY0" fmla="*/ 542290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444122 w 4114000"/>
                  <a:gd name="connsiteY5" fmla="*/ 542290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 name="connsiteX0" fmla="*/ 1191240 w 4114000"/>
                  <a:gd name="connsiteY0" fmla="*/ 542294 h 2616976"/>
                  <a:gd name="connsiteX1" fmla="*/ 432591 w 4114000"/>
                  <a:gd name="connsiteY1" fmla="*/ 2121655 h 2616976"/>
                  <a:gd name="connsiteX2" fmla="*/ 2455646 w 4114000"/>
                  <a:gd name="connsiteY2" fmla="*/ 2121655 h 2616976"/>
                  <a:gd name="connsiteX3" fmla="*/ 4114000 w 4114000"/>
                  <a:gd name="connsiteY3" fmla="*/ 447279 h 2616976"/>
                  <a:gd name="connsiteX4" fmla="*/ 2870536 w 4114000"/>
                  <a:gd name="connsiteY4" fmla="*/ 15835 h 2616976"/>
                  <a:gd name="connsiteX5" fmla="*/ 1191240 w 4114000"/>
                  <a:gd name="connsiteY5" fmla="*/ 542294 h 261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000" h="2616976">
                    <a:moveTo>
                      <a:pt x="1191240" y="542294"/>
                    </a:moveTo>
                    <a:cubicBezTo>
                      <a:pt x="784916" y="893264"/>
                      <a:pt x="-1" y="1453266"/>
                      <a:pt x="432591" y="2121655"/>
                    </a:cubicBezTo>
                    <a:cubicBezTo>
                      <a:pt x="762147" y="2616977"/>
                      <a:pt x="1898950" y="2344135"/>
                      <a:pt x="2455646" y="2121655"/>
                    </a:cubicBezTo>
                    <a:cubicBezTo>
                      <a:pt x="3067945" y="1657860"/>
                      <a:pt x="3719803" y="994385"/>
                      <a:pt x="4114000" y="447279"/>
                    </a:cubicBezTo>
                    <a:cubicBezTo>
                      <a:pt x="3719656" y="177430"/>
                      <a:pt x="3357663" y="-1"/>
                      <a:pt x="2870536" y="15835"/>
                    </a:cubicBezTo>
                    <a:cubicBezTo>
                      <a:pt x="2383409" y="31671"/>
                      <a:pt x="1597564" y="191324"/>
                      <a:pt x="1191240" y="542294"/>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TextBox 44"/>
          <p:cNvSpPr txBox="1"/>
          <p:nvPr/>
        </p:nvSpPr>
        <p:spPr>
          <a:xfrm>
            <a:off x="3814073" y="3814877"/>
            <a:ext cx="332142" cy="357021"/>
          </a:xfrm>
          <a:prstGeom prst="rect">
            <a:avLst/>
          </a:prstGeom>
          <a:noFill/>
        </p:spPr>
        <p:txBody>
          <a:bodyPr wrap="none" rtlCol="0">
            <a:spAutoFit/>
          </a:bodyPr>
          <a:lstStyle/>
          <a:p>
            <a:r>
              <a:rPr lang="en-US" sz="2000" i="1" dirty="0" err="1" smtClean="0">
                <a:solidFill>
                  <a:schemeClr val="tx1"/>
                </a:solidFill>
              </a:rPr>
              <a:t>r</a:t>
            </a:r>
            <a:r>
              <a:rPr lang="en-US" sz="2000" i="1" baseline="-25000" dirty="0" err="1" smtClean="0">
                <a:solidFill>
                  <a:schemeClr val="tx1"/>
                </a:solidFill>
              </a:rPr>
              <a:t>j</a:t>
            </a:r>
            <a:endParaRPr lang="en-US" sz="2000" i="1" baseline="-25000" dirty="0">
              <a:solidFill>
                <a:schemeClr val="tx1"/>
              </a:solidFill>
            </a:endParaRPr>
          </a:p>
        </p:txBody>
      </p:sp>
      <p:sp>
        <p:nvSpPr>
          <p:cNvPr id="46" name="TextBox 45"/>
          <p:cNvSpPr txBox="1"/>
          <p:nvPr/>
        </p:nvSpPr>
        <p:spPr>
          <a:xfrm>
            <a:off x="4849458" y="3810000"/>
            <a:ext cx="332142" cy="357021"/>
          </a:xfrm>
          <a:prstGeom prst="rect">
            <a:avLst/>
          </a:prstGeom>
          <a:noFill/>
        </p:spPr>
        <p:txBody>
          <a:bodyPr wrap="none" rtlCol="0">
            <a:spAutoFit/>
          </a:bodyPr>
          <a:lstStyle/>
          <a:p>
            <a:r>
              <a:rPr lang="en-US" sz="2000" i="1" dirty="0" smtClean="0">
                <a:solidFill>
                  <a:schemeClr val="tx1"/>
                </a:solidFill>
              </a:rPr>
              <a:t>r</a:t>
            </a:r>
            <a:r>
              <a:rPr lang="en-US" sz="2000" i="1" baseline="-25000" dirty="0" smtClean="0">
                <a:solidFill>
                  <a:schemeClr val="tx1"/>
                </a:solidFill>
              </a:rPr>
              <a:t>i</a:t>
            </a:r>
            <a:endParaRPr lang="en-US" sz="2000" i="1" baseline="-25000" dirty="0">
              <a:solidFill>
                <a:schemeClr val="tx1"/>
              </a:solidFill>
            </a:endParaRPr>
          </a:p>
        </p:txBody>
      </p:sp>
      <p:sp>
        <p:nvSpPr>
          <p:cNvPr id="47" name="Freeform 46"/>
          <p:cNvSpPr/>
          <p:nvPr/>
        </p:nvSpPr>
        <p:spPr>
          <a:xfrm>
            <a:off x="4119892" y="5001133"/>
            <a:ext cx="712897" cy="55744"/>
          </a:xfrm>
          <a:custGeom>
            <a:avLst/>
            <a:gdLst>
              <a:gd name="connsiteX0" fmla="*/ 0 w 712922"/>
              <a:gd name="connsiteY0" fmla="*/ 41329 h 196312"/>
              <a:gd name="connsiteX1" fmla="*/ 371960 w 712922"/>
              <a:gd name="connsiteY1" fmla="*/ 25830 h 196312"/>
              <a:gd name="connsiteX2" fmla="*/ 712922 w 712922"/>
              <a:gd name="connsiteY2" fmla="*/ 196312 h 196312"/>
            </a:gdLst>
            <a:ahLst/>
            <a:cxnLst>
              <a:cxn ang="0">
                <a:pos x="connsiteX0" y="connsiteY0"/>
              </a:cxn>
              <a:cxn ang="0">
                <a:pos x="connsiteX1" y="connsiteY1"/>
              </a:cxn>
              <a:cxn ang="0">
                <a:pos x="connsiteX2" y="connsiteY2"/>
              </a:cxn>
            </a:cxnLst>
            <a:rect l="l" t="t" r="r" b="b"/>
            <a:pathLst>
              <a:path w="712922" h="196312">
                <a:moveTo>
                  <a:pt x="0" y="41329"/>
                </a:moveTo>
                <a:cubicBezTo>
                  <a:pt x="126570" y="20664"/>
                  <a:pt x="253140" y="0"/>
                  <a:pt x="371960" y="25830"/>
                </a:cubicBezTo>
                <a:cubicBezTo>
                  <a:pt x="490780" y="51660"/>
                  <a:pt x="601851" y="123986"/>
                  <a:pt x="712922" y="196312"/>
                </a:cubicBezTo>
              </a:path>
            </a:pathLst>
          </a:custGeom>
          <a:ln w="31750">
            <a:solidFill>
              <a:srgbClr val="22B433"/>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119892" y="6004524"/>
            <a:ext cx="712897" cy="55744"/>
          </a:xfrm>
          <a:custGeom>
            <a:avLst/>
            <a:gdLst>
              <a:gd name="connsiteX0" fmla="*/ 0 w 712922"/>
              <a:gd name="connsiteY0" fmla="*/ 41329 h 196312"/>
              <a:gd name="connsiteX1" fmla="*/ 371960 w 712922"/>
              <a:gd name="connsiteY1" fmla="*/ 25830 h 196312"/>
              <a:gd name="connsiteX2" fmla="*/ 712922 w 712922"/>
              <a:gd name="connsiteY2" fmla="*/ 196312 h 196312"/>
            </a:gdLst>
            <a:ahLst/>
            <a:cxnLst>
              <a:cxn ang="0">
                <a:pos x="connsiteX0" y="connsiteY0"/>
              </a:cxn>
              <a:cxn ang="0">
                <a:pos x="connsiteX1" y="connsiteY1"/>
              </a:cxn>
              <a:cxn ang="0">
                <a:pos x="connsiteX2" y="connsiteY2"/>
              </a:cxn>
            </a:cxnLst>
            <a:rect l="l" t="t" r="r" b="b"/>
            <a:pathLst>
              <a:path w="712922" h="196312">
                <a:moveTo>
                  <a:pt x="0" y="41329"/>
                </a:moveTo>
                <a:cubicBezTo>
                  <a:pt x="126570" y="20664"/>
                  <a:pt x="253140" y="0"/>
                  <a:pt x="371960" y="25830"/>
                </a:cubicBezTo>
                <a:cubicBezTo>
                  <a:pt x="490780" y="51660"/>
                  <a:pt x="601851" y="123986"/>
                  <a:pt x="712922" y="196312"/>
                </a:cubicBezTo>
              </a:path>
            </a:pathLst>
          </a:custGeom>
          <a:ln w="31750">
            <a:solidFill>
              <a:srgbClr val="22B433"/>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rot="16200000" flipH="1" flipV="1">
            <a:off x="4593561" y="4398042"/>
            <a:ext cx="886332" cy="319854"/>
          </a:xfrm>
          <a:custGeom>
            <a:avLst/>
            <a:gdLst>
              <a:gd name="connsiteX0" fmla="*/ 0 w 712922"/>
              <a:gd name="connsiteY0" fmla="*/ 41329 h 196312"/>
              <a:gd name="connsiteX1" fmla="*/ 371960 w 712922"/>
              <a:gd name="connsiteY1" fmla="*/ 25830 h 196312"/>
              <a:gd name="connsiteX2" fmla="*/ 712922 w 712922"/>
              <a:gd name="connsiteY2" fmla="*/ 196312 h 196312"/>
              <a:gd name="connsiteX0" fmla="*/ 0 w 729538"/>
              <a:gd name="connsiteY0" fmla="*/ 25741 h 87195"/>
              <a:gd name="connsiteX1" fmla="*/ 371960 w 729538"/>
              <a:gd name="connsiteY1" fmla="*/ 10242 h 87195"/>
              <a:gd name="connsiteX2" fmla="*/ 729538 w 729538"/>
              <a:gd name="connsiteY2" fmla="*/ 87195 h 87195"/>
              <a:gd name="connsiteX0" fmla="*/ 0 w 729538"/>
              <a:gd name="connsiteY0" fmla="*/ 0 h 61454"/>
              <a:gd name="connsiteX1" fmla="*/ 729538 w 729538"/>
              <a:gd name="connsiteY1" fmla="*/ 61454 h 61454"/>
              <a:gd name="connsiteX0" fmla="*/ 0 w 729538"/>
              <a:gd name="connsiteY0" fmla="*/ 143238 h 204692"/>
              <a:gd name="connsiteX1" fmla="*/ 729538 w 729538"/>
              <a:gd name="connsiteY1" fmla="*/ 204692 h 204692"/>
              <a:gd name="connsiteX0" fmla="*/ 0 w 729538"/>
              <a:gd name="connsiteY0" fmla="*/ 143238 h 204692"/>
              <a:gd name="connsiteX1" fmla="*/ 729538 w 729538"/>
              <a:gd name="connsiteY1" fmla="*/ 204692 h 204692"/>
              <a:gd name="connsiteX0" fmla="*/ 0 w 729538"/>
              <a:gd name="connsiteY0" fmla="*/ 76224 h 137678"/>
              <a:gd name="connsiteX1" fmla="*/ 729538 w 729538"/>
              <a:gd name="connsiteY1" fmla="*/ 137678 h 137678"/>
              <a:gd name="connsiteX0" fmla="*/ 0 w 729538"/>
              <a:gd name="connsiteY0" fmla="*/ 73921 h 135375"/>
              <a:gd name="connsiteX1" fmla="*/ 729538 w 729538"/>
              <a:gd name="connsiteY1" fmla="*/ 135375 h 135375"/>
              <a:gd name="connsiteX0" fmla="*/ 0 w 729538"/>
              <a:gd name="connsiteY0" fmla="*/ 104094 h 128706"/>
              <a:gd name="connsiteX1" fmla="*/ 729538 w 729538"/>
              <a:gd name="connsiteY1" fmla="*/ 128706 h 128706"/>
            </a:gdLst>
            <a:ahLst/>
            <a:cxnLst>
              <a:cxn ang="0">
                <a:pos x="connsiteX0" y="connsiteY0"/>
              </a:cxn>
              <a:cxn ang="0">
                <a:pos x="connsiteX1" y="connsiteY1"/>
              </a:cxn>
            </a:cxnLst>
            <a:rect l="l" t="t" r="r" b="b"/>
            <a:pathLst>
              <a:path w="729538" h="128706">
                <a:moveTo>
                  <a:pt x="0" y="104094"/>
                </a:moveTo>
                <a:cubicBezTo>
                  <a:pt x="194055" y="30173"/>
                  <a:pt x="473433" y="0"/>
                  <a:pt x="729538" y="128706"/>
                </a:cubicBezTo>
              </a:path>
            </a:pathLst>
          </a:custGeom>
          <a:ln w="31750">
            <a:solidFill>
              <a:srgbClr val="0000FF"/>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rot="16200000" flipH="1" flipV="1">
            <a:off x="4521483" y="5400151"/>
            <a:ext cx="1003391" cy="316843"/>
          </a:xfrm>
          <a:custGeom>
            <a:avLst/>
            <a:gdLst>
              <a:gd name="connsiteX0" fmla="*/ 0 w 712922"/>
              <a:gd name="connsiteY0" fmla="*/ 41329 h 196312"/>
              <a:gd name="connsiteX1" fmla="*/ 371960 w 712922"/>
              <a:gd name="connsiteY1" fmla="*/ 25830 h 196312"/>
              <a:gd name="connsiteX2" fmla="*/ 712922 w 712922"/>
              <a:gd name="connsiteY2" fmla="*/ 196312 h 196312"/>
              <a:gd name="connsiteX0" fmla="*/ 0 w 729538"/>
              <a:gd name="connsiteY0" fmla="*/ 25741 h 87195"/>
              <a:gd name="connsiteX1" fmla="*/ 371960 w 729538"/>
              <a:gd name="connsiteY1" fmla="*/ 10242 h 87195"/>
              <a:gd name="connsiteX2" fmla="*/ 729538 w 729538"/>
              <a:gd name="connsiteY2" fmla="*/ 87195 h 87195"/>
              <a:gd name="connsiteX0" fmla="*/ 0 w 729538"/>
              <a:gd name="connsiteY0" fmla="*/ 0 h 61454"/>
              <a:gd name="connsiteX1" fmla="*/ 729538 w 729538"/>
              <a:gd name="connsiteY1" fmla="*/ 61454 h 61454"/>
              <a:gd name="connsiteX0" fmla="*/ 0 w 729538"/>
              <a:gd name="connsiteY0" fmla="*/ 143238 h 204692"/>
              <a:gd name="connsiteX1" fmla="*/ 729538 w 729538"/>
              <a:gd name="connsiteY1" fmla="*/ 204692 h 204692"/>
              <a:gd name="connsiteX0" fmla="*/ 0 w 729538"/>
              <a:gd name="connsiteY0" fmla="*/ 143238 h 204692"/>
              <a:gd name="connsiteX1" fmla="*/ 729538 w 729538"/>
              <a:gd name="connsiteY1" fmla="*/ 204692 h 204692"/>
              <a:gd name="connsiteX0" fmla="*/ 0 w 729538"/>
              <a:gd name="connsiteY0" fmla="*/ 76224 h 137678"/>
              <a:gd name="connsiteX1" fmla="*/ 729538 w 729538"/>
              <a:gd name="connsiteY1" fmla="*/ 137678 h 137678"/>
              <a:gd name="connsiteX0" fmla="*/ 0 w 729538"/>
              <a:gd name="connsiteY0" fmla="*/ 73921 h 135375"/>
              <a:gd name="connsiteX1" fmla="*/ 729538 w 729538"/>
              <a:gd name="connsiteY1" fmla="*/ 135375 h 135375"/>
              <a:gd name="connsiteX0" fmla="*/ 0 w 729538"/>
              <a:gd name="connsiteY0" fmla="*/ 104094 h 128706"/>
              <a:gd name="connsiteX1" fmla="*/ 729538 w 729538"/>
              <a:gd name="connsiteY1" fmla="*/ 128706 h 128706"/>
            </a:gdLst>
            <a:ahLst/>
            <a:cxnLst>
              <a:cxn ang="0">
                <a:pos x="connsiteX0" y="connsiteY0"/>
              </a:cxn>
              <a:cxn ang="0">
                <a:pos x="connsiteX1" y="connsiteY1"/>
              </a:cxn>
            </a:cxnLst>
            <a:rect l="l" t="t" r="r" b="b"/>
            <a:pathLst>
              <a:path w="729538" h="128706">
                <a:moveTo>
                  <a:pt x="0" y="104094"/>
                </a:moveTo>
                <a:cubicBezTo>
                  <a:pt x="194055" y="30173"/>
                  <a:pt x="473433" y="0"/>
                  <a:pt x="729538" y="128706"/>
                </a:cubicBezTo>
              </a:path>
            </a:pathLst>
          </a:custGeom>
          <a:ln w="31750">
            <a:solidFill>
              <a:srgbClr val="0000FF"/>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1849730" y="3668084"/>
            <a:ext cx="741070" cy="294316"/>
          </a:xfrm>
          <a:prstGeom prst="rect">
            <a:avLst/>
          </a:prstGeom>
          <a:noFill/>
        </p:spPr>
        <p:txBody>
          <a:bodyPr wrap="none" rtlCol="0">
            <a:spAutoFit/>
          </a:bodyPr>
          <a:lstStyle/>
          <a:p>
            <a:r>
              <a:rPr lang="en-US" sz="1800" dirty="0" smtClean="0">
                <a:solidFill>
                  <a:schemeClr val="tx1"/>
                </a:solidFill>
              </a:rPr>
              <a:t>Level</a:t>
            </a:r>
            <a:r>
              <a:rPr lang="en-US" sz="1800" i="1" dirty="0" smtClean="0">
                <a:solidFill>
                  <a:schemeClr val="tx1"/>
                </a:solidFill>
              </a:rPr>
              <a:t> l</a:t>
            </a:r>
            <a:endParaRPr lang="en-US" sz="1800" i="1" baseline="-25000" dirty="0">
              <a:solidFill>
                <a:schemeClr val="tx1"/>
              </a:solidFill>
            </a:endParaRPr>
          </a:p>
        </p:txBody>
      </p:sp>
      <p:sp>
        <p:nvSpPr>
          <p:cNvPr id="59" name="TextBox 58"/>
          <p:cNvSpPr txBox="1"/>
          <p:nvPr/>
        </p:nvSpPr>
        <p:spPr>
          <a:xfrm>
            <a:off x="1758381" y="5725484"/>
            <a:ext cx="832419" cy="294316"/>
          </a:xfrm>
          <a:prstGeom prst="rect">
            <a:avLst/>
          </a:prstGeom>
          <a:noFill/>
        </p:spPr>
        <p:txBody>
          <a:bodyPr wrap="none" rtlCol="0">
            <a:spAutoFit/>
          </a:bodyPr>
          <a:lstStyle/>
          <a:p>
            <a:r>
              <a:rPr lang="en-US" sz="1800" dirty="0" smtClean="0">
                <a:solidFill>
                  <a:schemeClr val="tx1"/>
                </a:solidFill>
              </a:rPr>
              <a:t>Level</a:t>
            </a:r>
            <a:r>
              <a:rPr lang="en-US" sz="1800" i="1" dirty="0" smtClean="0">
                <a:solidFill>
                  <a:schemeClr val="tx1"/>
                </a:solidFill>
              </a:rPr>
              <a:t> m</a:t>
            </a:r>
            <a:endParaRPr lang="en-US" sz="1800" i="1" baseline="-25000" dirty="0">
              <a:solidFill>
                <a:schemeClr val="tx1"/>
              </a:solidFill>
            </a:endParaRPr>
          </a:p>
        </p:txBody>
      </p:sp>
      <p:sp>
        <p:nvSpPr>
          <p:cNvPr id="61" name="TextBox 60"/>
          <p:cNvSpPr txBox="1"/>
          <p:nvPr/>
        </p:nvSpPr>
        <p:spPr>
          <a:xfrm>
            <a:off x="1893173" y="4483691"/>
            <a:ext cx="697627" cy="621709"/>
          </a:xfrm>
          <a:prstGeom prst="rect">
            <a:avLst/>
          </a:prstGeom>
          <a:noFill/>
        </p:spPr>
        <p:txBody>
          <a:bodyPr wrap="none" rtlCol="0">
            <a:spAutoFit/>
          </a:bodyPr>
          <a:lstStyle/>
          <a:p>
            <a:r>
              <a:rPr lang="en-US" sz="4000" dirty="0" smtClean="0">
                <a:solidFill>
                  <a:schemeClr val="tx1"/>
                </a:solidFill>
              </a:rPr>
              <a:t>…</a:t>
            </a:r>
            <a:endParaRPr lang="en-US" sz="4000" i="1" baseline="-25000" dirty="0">
              <a:solidFill>
                <a:schemeClr val="tx1"/>
              </a:solidFill>
            </a:endParaRPr>
          </a:p>
        </p:txBody>
      </p:sp>
      <p:sp>
        <p:nvSpPr>
          <p:cNvPr id="68" name="TextBox 67"/>
          <p:cNvSpPr txBox="1"/>
          <p:nvPr/>
        </p:nvSpPr>
        <p:spPr>
          <a:xfrm>
            <a:off x="1355421" y="2362200"/>
            <a:ext cx="2225979" cy="648254"/>
          </a:xfrm>
          <a:prstGeom prst="rect">
            <a:avLst/>
          </a:prstGeom>
          <a:noFill/>
        </p:spPr>
        <p:txBody>
          <a:bodyPr wrap="square" rtlCol="0">
            <a:spAutoFit/>
          </a:bodyPr>
          <a:lstStyle/>
          <a:p>
            <a:pPr algn="r"/>
            <a:r>
              <a:rPr lang="en-US" sz="1400" i="1" dirty="0" smtClean="0">
                <a:solidFill>
                  <a:srgbClr val="0000FF"/>
                </a:solidFill>
                <a:latin typeface="+mn-lt"/>
              </a:rPr>
              <a:t>Likelihood score </a:t>
            </a:r>
            <a:br>
              <a:rPr lang="en-US" sz="1400" i="1" dirty="0" smtClean="0">
                <a:solidFill>
                  <a:srgbClr val="0000FF"/>
                </a:solidFill>
                <a:latin typeface="+mn-lt"/>
              </a:rPr>
            </a:br>
            <a:r>
              <a:rPr lang="en-US" sz="1400" i="1" dirty="0" smtClean="0">
                <a:solidFill>
                  <a:srgbClr val="0000FF"/>
                </a:solidFill>
                <a:latin typeface="+mn-lt"/>
              </a:rPr>
              <a:t>for level l, region r</a:t>
            </a:r>
            <a:r>
              <a:rPr lang="en-US" sz="1400" i="1" baseline="-14000" dirty="0" smtClean="0">
                <a:solidFill>
                  <a:srgbClr val="0000FF"/>
                </a:solidFill>
                <a:latin typeface="+mn-lt"/>
              </a:rPr>
              <a:t>i</a:t>
            </a:r>
            <a:r>
              <a:rPr lang="en-US" sz="1400" i="1" dirty="0" smtClean="0">
                <a:solidFill>
                  <a:srgbClr val="0000FF"/>
                </a:solidFill>
                <a:latin typeface="+mn-lt"/>
              </a:rPr>
              <a:t> </a:t>
            </a:r>
            <a:br>
              <a:rPr lang="en-US" sz="1400" i="1" dirty="0" smtClean="0">
                <a:solidFill>
                  <a:srgbClr val="0000FF"/>
                </a:solidFill>
                <a:latin typeface="+mn-lt"/>
              </a:rPr>
            </a:br>
            <a:r>
              <a:rPr lang="en-US" sz="1400" i="1" dirty="0" smtClean="0">
                <a:solidFill>
                  <a:srgbClr val="0000FF"/>
                </a:solidFill>
                <a:latin typeface="+mn-lt"/>
              </a:rPr>
              <a:t>and label </a:t>
            </a:r>
            <a:r>
              <a:rPr lang="en-US" sz="1400" i="1" dirty="0" err="1" smtClean="0">
                <a:solidFill>
                  <a:srgbClr val="0000FF"/>
                </a:solidFill>
                <a:latin typeface="+mn-lt"/>
              </a:rPr>
              <a:t>c</a:t>
            </a:r>
            <a:r>
              <a:rPr lang="en-US" sz="1400" i="1" baseline="-14000" dirty="0" err="1" smtClean="0">
                <a:solidFill>
                  <a:srgbClr val="0000FF"/>
                </a:solidFill>
                <a:latin typeface="+mn-lt"/>
              </a:rPr>
              <a:t>i</a:t>
            </a:r>
            <a:r>
              <a:rPr lang="en-US" sz="1400" i="1" dirty="0" smtClean="0">
                <a:solidFill>
                  <a:srgbClr val="0000FF"/>
                </a:solidFill>
                <a:latin typeface="+mn-lt"/>
              </a:rPr>
              <a:t> </a:t>
            </a:r>
            <a:endParaRPr lang="en-US" sz="1400" i="1" dirty="0">
              <a:solidFill>
                <a:srgbClr val="0000FF"/>
              </a:solidFill>
              <a:latin typeface="+mn-lt"/>
            </a:endParaRPr>
          </a:p>
        </p:txBody>
      </p:sp>
      <p:sp>
        <p:nvSpPr>
          <p:cNvPr id="69" name="TextBox 68"/>
          <p:cNvSpPr txBox="1"/>
          <p:nvPr/>
        </p:nvSpPr>
        <p:spPr>
          <a:xfrm>
            <a:off x="2971800" y="2399746"/>
            <a:ext cx="2530779" cy="648254"/>
          </a:xfrm>
          <a:prstGeom prst="rect">
            <a:avLst/>
          </a:prstGeom>
          <a:noFill/>
        </p:spPr>
        <p:txBody>
          <a:bodyPr wrap="square" rtlCol="0">
            <a:spAutoFit/>
          </a:bodyPr>
          <a:lstStyle/>
          <a:p>
            <a:pPr algn="r"/>
            <a:r>
              <a:rPr lang="en-US" sz="1400" i="1" dirty="0" smtClean="0">
                <a:solidFill>
                  <a:srgbClr val="0000FF"/>
                </a:solidFill>
                <a:latin typeface="+mn-lt"/>
              </a:rPr>
              <a:t>Consistency penalty </a:t>
            </a:r>
            <a:br>
              <a:rPr lang="en-US" sz="1400" i="1" dirty="0" smtClean="0">
                <a:solidFill>
                  <a:srgbClr val="0000FF"/>
                </a:solidFill>
                <a:latin typeface="+mn-lt"/>
              </a:rPr>
            </a:br>
            <a:r>
              <a:rPr lang="en-US" sz="1400" i="1" dirty="0" smtClean="0">
                <a:solidFill>
                  <a:srgbClr val="0000FF"/>
                </a:solidFill>
                <a:latin typeface="+mn-lt"/>
              </a:rPr>
              <a:t>for neighbors on</a:t>
            </a:r>
            <a:br>
              <a:rPr lang="en-US" sz="1400" i="1" dirty="0" smtClean="0">
                <a:solidFill>
                  <a:srgbClr val="0000FF"/>
                </a:solidFill>
                <a:latin typeface="+mn-lt"/>
              </a:rPr>
            </a:br>
            <a:r>
              <a:rPr lang="en-US" sz="1400" i="1" dirty="0" smtClean="0">
                <a:solidFill>
                  <a:srgbClr val="0000FF"/>
                </a:solidFill>
                <a:latin typeface="+mn-lt"/>
              </a:rPr>
              <a:t>the  same level</a:t>
            </a:r>
            <a:endParaRPr lang="en-US" sz="1400" i="1" dirty="0">
              <a:solidFill>
                <a:srgbClr val="0000FF"/>
              </a:solidFill>
              <a:latin typeface="+mn-lt"/>
            </a:endParaRPr>
          </a:p>
        </p:txBody>
      </p:sp>
      <p:sp>
        <p:nvSpPr>
          <p:cNvPr id="70" name="TextBox 69"/>
          <p:cNvSpPr txBox="1"/>
          <p:nvPr/>
        </p:nvSpPr>
        <p:spPr>
          <a:xfrm>
            <a:off x="228600" y="1746853"/>
            <a:ext cx="1600200" cy="462947"/>
          </a:xfrm>
          <a:prstGeom prst="rect">
            <a:avLst/>
          </a:prstGeom>
          <a:noFill/>
        </p:spPr>
        <p:txBody>
          <a:bodyPr wrap="square" rtlCol="0">
            <a:spAutoFit/>
          </a:bodyPr>
          <a:lstStyle/>
          <a:p>
            <a:pPr algn="ctr"/>
            <a:r>
              <a:rPr lang="en-US" sz="1400" i="1" dirty="0" smtClean="0">
                <a:solidFill>
                  <a:srgbClr val="0000FF"/>
                </a:solidFill>
                <a:latin typeface="+mn-lt"/>
              </a:rPr>
              <a:t>Region </a:t>
            </a:r>
            <a:r>
              <a:rPr lang="en-US" sz="1400" i="1" dirty="0" err="1" smtClean="0">
                <a:solidFill>
                  <a:srgbClr val="0000FF"/>
                </a:solidFill>
                <a:latin typeface="+mn-lt"/>
              </a:rPr>
              <a:t>labelings</a:t>
            </a:r>
            <a:r>
              <a:rPr lang="en-US" sz="1400" i="1" dirty="0" smtClean="0">
                <a:solidFill>
                  <a:srgbClr val="0000FF"/>
                </a:solidFill>
                <a:latin typeface="+mn-lt"/>
              </a:rPr>
              <a:t> for every level</a:t>
            </a:r>
            <a:endParaRPr lang="en-US" sz="1400" i="1" dirty="0">
              <a:solidFill>
                <a:srgbClr val="0000FF"/>
              </a:solidFill>
              <a:latin typeface="+mn-lt"/>
            </a:endParaRPr>
          </a:p>
        </p:txBody>
      </p:sp>
      <p:sp>
        <p:nvSpPr>
          <p:cNvPr id="71" name="TextBox 70"/>
          <p:cNvSpPr txBox="1"/>
          <p:nvPr/>
        </p:nvSpPr>
        <p:spPr>
          <a:xfrm>
            <a:off x="6689421" y="2286000"/>
            <a:ext cx="1616379" cy="648254"/>
          </a:xfrm>
          <a:prstGeom prst="rect">
            <a:avLst/>
          </a:prstGeom>
          <a:noFill/>
        </p:spPr>
        <p:txBody>
          <a:bodyPr wrap="square" rtlCol="0">
            <a:spAutoFit/>
          </a:bodyPr>
          <a:lstStyle/>
          <a:p>
            <a:pPr algn="r"/>
            <a:r>
              <a:rPr lang="en-US" sz="1400" i="1" dirty="0" smtClean="0">
                <a:solidFill>
                  <a:srgbClr val="0000FF"/>
                </a:solidFill>
                <a:latin typeface="+mn-lt"/>
              </a:rPr>
              <a:t>Consistency penalty for labels of region </a:t>
            </a:r>
            <a:r>
              <a:rPr lang="en-US" sz="1400" i="1" dirty="0" err="1" smtClean="0">
                <a:solidFill>
                  <a:srgbClr val="0000FF"/>
                </a:solidFill>
                <a:latin typeface="+mn-lt"/>
              </a:rPr>
              <a:t>i</a:t>
            </a:r>
            <a:r>
              <a:rPr lang="en-US" sz="1400" i="1" dirty="0" smtClean="0">
                <a:solidFill>
                  <a:srgbClr val="0000FF"/>
                </a:solidFill>
                <a:latin typeface="+mn-lt"/>
              </a:rPr>
              <a:t> on levels l and m</a:t>
            </a:r>
            <a:endParaRPr lang="en-US" sz="1400" i="1" dirty="0">
              <a:solidFill>
                <a:srgbClr val="0000FF"/>
              </a:solidFill>
              <a:latin typeface="+mn-lt"/>
            </a:endParaRPr>
          </a:p>
        </p:txBody>
      </p:sp>
      <p:sp>
        <p:nvSpPr>
          <p:cNvPr id="75" name="Right Bracket 74"/>
          <p:cNvSpPr/>
          <p:nvPr/>
        </p:nvSpPr>
        <p:spPr>
          <a:xfrm rot="5400000">
            <a:off x="3619500" y="1181100"/>
            <a:ext cx="152400" cy="1295400"/>
          </a:xfrm>
          <a:prstGeom prst="rightBracket">
            <a:avLst/>
          </a:prstGeom>
          <a:ln w="31750">
            <a:solidFill>
              <a:srgbClr val="DE28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flipH="1">
            <a:off x="4495801" y="1905000"/>
            <a:ext cx="1142999" cy="2133600"/>
          </a:xfrm>
          <a:custGeom>
            <a:avLst/>
            <a:gdLst>
              <a:gd name="connsiteX0" fmla="*/ 0 w 774915"/>
              <a:gd name="connsiteY0" fmla="*/ 0 h 2278250"/>
              <a:gd name="connsiteX1" fmla="*/ 0 w 774915"/>
              <a:gd name="connsiteY1" fmla="*/ 867905 h 2278250"/>
              <a:gd name="connsiteX2" fmla="*/ 774915 w 774915"/>
              <a:gd name="connsiteY2" fmla="*/ 2278250 h 2278250"/>
              <a:gd name="connsiteX3" fmla="*/ 774915 w 774915"/>
              <a:gd name="connsiteY3" fmla="*/ 2278250 h 2278250"/>
              <a:gd name="connsiteX0" fmla="*/ 0 w 774915"/>
              <a:gd name="connsiteY0" fmla="*/ 0 h 2278250"/>
              <a:gd name="connsiteX1" fmla="*/ 0 w 774915"/>
              <a:gd name="connsiteY1" fmla="*/ 1667472 h 2278250"/>
              <a:gd name="connsiteX2" fmla="*/ 774915 w 774915"/>
              <a:gd name="connsiteY2" fmla="*/ 2278250 h 2278250"/>
              <a:gd name="connsiteX3" fmla="*/ 774915 w 774915"/>
              <a:gd name="connsiteY3" fmla="*/ 2278250 h 2278250"/>
              <a:gd name="connsiteX0" fmla="*/ 1 w 774916"/>
              <a:gd name="connsiteY0" fmla="*/ 0 h 2278250"/>
              <a:gd name="connsiteX1" fmla="*/ 0 w 774916"/>
              <a:gd name="connsiteY1" fmla="*/ 837184 h 2278250"/>
              <a:gd name="connsiteX2" fmla="*/ 774916 w 774916"/>
              <a:gd name="connsiteY2" fmla="*/ 2278250 h 2278250"/>
              <a:gd name="connsiteX3" fmla="*/ 774916 w 774916"/>
              <a:gd name="connsiteY3" fmla="*/ 2278250 h 2278250"/>
              <a:gd name="connsiteX0" fmla="*/ 1 w 830022"/>
              <a:gd name="connsiteY0" fmla="*/ 0 h 2278250"/>
              <a:gd name="connsiteX1" fmla="*/ 0 w 830022"/>
              <a:gd name="connsiteY1" fmla="*/ 837184 h 2278250"/>
              <a:gd name="connsiteX2" fmla="*/ 774916 w 830022"/>
              <a:gd name="connsiteY2" fmla="*/ 2278250 h 2278250"/>
              <a:gd name="connsiteX3" fmla="*/ 830022 w 830022"/>
              <a:gd name="connsiteY3" fmla="*/ 2260398 h 2278250"/>
              <a:gd name="connsiteX0" fmla="*/ 1 w 830022"/>
              <a:gd name="connsiteY0" fmla="*/ 0 h 2260398"/>
              <a:gd name="connsiteX1" fmla="*/ 0 w 830022"/>
              <a:gd name="connsiteY1" fmla="*/ 837184 h 2260398"/>
              <a:gd name="connsiteX2" fmla="*/ 830022 w 830022"/>
              <a:gd name="connsiteY2" fmla="*/ 2260398 h 2260398"/>
              <a:gd name="connsiteX0" fmla="*/ 0 w 830021"/>
              <a:gd name="connsiteY0" fmla="*/ 0 h 2260398"/>
              <a:gd name="connsiteX1" fmla="*/ 0 w 830021"/>
              <a:gd name="connsiteY1" fmla="*/ 1088340 h 2260398"/>
              <a:gd name="connsiteX2" fmla="*/ 830021 w 830021"/>
              <a:gd name="connsiteY2" fmla="*/ 2260398 h 2260398"/>
              <a:gd name="connsiteX0" fmla="*/ 0 w 830021"/>
              <a:gd name="connsiteY0" fmla="*/ 0 h 2344116"/>
              <a:gd name="connsiteX1" fmla="*/ 0 w 830021"/>
              <a:gd name="connsiteY1" fmla="*/ 1088340 h 2344116"/>
              <a:gd name="connsiteX2" fmla="*/ 830021 w 830021"/>
              <a:gd name="connsiteY2" fmla="*/ 2344116 h 2344116"/>
              <a:gd name="connsiteX0" fmla="*/ 0 w 830021"/>
              <a:gd name="connsiteY0" fmla="*/ 0 h 2344116"/>
              <a:gd name="connsiteX1" fmla="*/ 0 w 830021"/>
              <a:gd name="connsiteY1" fmla="*/ 1088340 h 2344116"/>
              <a:gd name="connsiteX2" fmla="*/ 830021 w 830021"/>
              <a:gd name="connsiteY2" fmla="*/ 2344116 h 2344116"/>
              <a:gd name="connsiteX0" fmla="*/ 0 w 830021"/>
              <a:gd name="connsiteY0" fmla="*/ 0 h 2344116"/>
              <a:gd name="connsiteX1" fmla="*/ 0 w 830021"/>
              <a:gd name="connsiteY1" fmla="*/ 1088340 h 2344116"/>
              <a:gd name="connsiteX2" fmla="*/ 830021 w 830021"/>
              <a:gd name="connsiteY2" fmla="*/ 2344116 h 2344116"/>
              <a:gd name="connsiteX0" fmla="*/ 1 w 830022"/>
              <a:gd name="connsiteY0" fmla="*/ 0 h 2344116"/>
              <a:gd name="connsiteX1" fmla="*/ 0 w 830022"/>
              <a:gd name="connsiteY1" fmla="*/ 1255776 h 2344116"/>
              <a:gd name="connsiteX2" fmla="*/ 830022 w 830022"/>
              <a:gd name="connsiteY2" fmla="*/ 2344116 h 2344116"/>
              <a:gd name="connsiteX0" fmla="*/ 1 w 691684"/>
              <a:gd name="connsiteY0" fmla="*/ 0 h 2344116"/>
              <a:gd name="connsiteX1" fmla="*/ 0 w 691684"/>
              <a:gd name="connsiteY1" fmla="*/ 1255776 h 2344116"/>
              <a:gd name="connsiteX2" fmla="*/ 691684 w 691684"/>
              <a:gd name="connsiteY2" fmla="*/ 2344116 h 2344116"/>
              <a:gd name="connsiteX0" fmla="*/ 1 w 691684"/>
              <a:gd name="connsiteY0" fmla="*/ 0 h 2344116"/>
              <a:gd name="connsiteX1" fmla="*/ 0 w 691684"/>
              <a:gd name="connsiteY1" fmla="*/ 1506932 h 2344116"/>
              <a:gd name="connsiteX2" fmla="*/ 691684 w 691684"/>
              <a:gd name="connsiteY2" fmla="*/ 2344116 h 2344116"/>
            </a:gdLst>
            <a:ahLst/>
            <a:cxnLst>
              <a:cxn ang="0">
                <a:pos x="connsiteX0" y="connsiteY0"/>
              </a:cxn>
              <a:cxn ang="0">
                <a:pos x="connsiteX1" y="connsiteY1"/>
              </a:cxn>
              <a:cxn ang="0">
                <a:pos x="connsiteX2" y="connsiteY2"/>
              </a:cxn>
            </a:cxnLst>
            <a:rect l="l" t="t" r="r" b="b"/>
            <a:pathLst>
              <a:path w="691684" h="2344116">
                <a:moveTo>
                  <a:pt x="1" y="0"/>
                </a:moveTo>
                <a:cubicBezTo>
                  <a:pt x="1" y="418592"/>
                  <a:pt x="0" y="1088340"/>
                  <a:pt x="0" y="1506932"/>
                </a:cubicBezTo>
                <a:lnTo>
                  <a:pt x="691684" y="2344116"/>
                </a:lnTo>
              </a:path>
            </a:pathLst>
          </a:custGeom>
          <a:ln w="31750">
            <a:solidFill>
              <a:srgbClr val="DE28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ight Bracket 79"/>
          <p:cNvSpPr/>
          <p:nvPr/>
        </p:nvSpPr>
        <p:spPr>
          <a:xfrm rot="5400000">
            <a:off x="5638800" y="1219200"/>
            <a:ext cx="152400" cy="1219200"/>
          </a:xfrm>
          <a:prstGeom prst="rightBracket">
            <a:avLst/>
          </a:prstGeom>
          <a:ln w="31750">
            <a:solidFill>
              <a:srgbClr val="DE28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flipH="1">
            <a:off x="5562599" y="1905000"/>
            <a:ext cx="2819401" cy="3048000"/>
          </a:xfrm>
          <a:custGeom>
            <a:avLst/>
            <a:gdLst>
              <a:gd name="connsiteX0" fmla="*/ 0 w 774915"/>
              <a:gd name="connsiteY0" fmla="*/ 0 h 2278250"/>
              <a:gd name="connsiteX1" fmla="*/ 0 w 774915"/>
              <a:gd name="connsiteY1" fmla="*/ 867905 h 2278250"/>
              <a:gd name="connsiteX2" fmla="*/ 774915 w 774915"/>
              <a:gd name="connsiteY2" fmla="*/ 2278250 h 2278250"/>
              <a:gd name="connsiteX3" fmla="*/ 774915 w 774915"/>
              <a:gd name="connsiteY3" fmla="*/ 2278250 h 2278250"/>
              <a:gd name="connsiteX0" fmla="*/ 0 w 774915"/>
              <a:gd name="connsiteY0" fmla="*/ 0 h 2278250"/>
              <a:gd name="connsiteX1" fmla="*/ 0 w 774915"/>
              <a:gd name="connsiteY1" fmla="*/ 1667472 h 2278250"/>
              <a:gd name="connsiteX2" fmla="*/ 774915 w 774915"/>
              <a:gd name="connsiteY2" fmla="*/ 2278250 h 2278250"/>
              <a:gd name="connsiteX3" fmla="*/ 774915 w 774915"/>
              <a:gd name="connsiteY3" fmla="*/ 2278250 h 2278250"/>
              <a:gd name="connsiteX0" fmla="*/ 1 w 774916"/>
              <a:gd name="connsiteY0" fmla="*/ 0 h 2278250"/>
              <a:gd name="connsiteX1" fmla="*/ 0 w 774916"/>
              <a:gd name="connsiteY1" fmla="*/ 837184 h 2278250"/>
              <a:gd name="connsiteX2" fmla="*/ 774916 w 774916"/>
              <a:gd name="connsiteY2" fmla="*/ 2278250 h 2278250"/>
              <a:gd name="connsiteX3" fmla="*/ 774916 w 774916"/>
              <a:gd name="connsiteY3" fmla="*/ 2278250 h 2278250"/>
              <a:gd name="connsiteX0" fmla="*/ 1 w 830022"/>
              <a:gd name="connsiteY0" fmla="*/ 0 h 2278250"/>
              <a:gd name="connsiteX1" fmla="*/ 0 w 830022"/>
              <a:gd name="connsiteY1" fmla="*/ 837184 h 2278250"/>
              <a:gd name="connsiteX2" fmla="*/ 774916 w 830022"/>
              <a:gd name="connsiteY2" fmla="*/ 2278250 h 2278250"/>
              <a:gd name="connsiteX3" fmla="*/ 830022 w 830022"/>
              <a:gd name="connsiteY3" fmla="*/ 2260398 h 2278250"/>
              <a:gd name="connsiteX0" fmla="*/ 1 w 830022"/>
              <a:gd name="connsiteY0" fmla="*/ 0 h 2260398"/>
              <a:gd name="connsiteX1" fmla="*/ 0 w 830022"/>
              <a:gd name="connsiteY1" fmla="*/ 837184 h 2260398"/>
              <a:gd name="connsiteX2" fmla="*/ 830022 w 830022"/>
              <a:gd name="connsiteY2" fmla="*/ 2260398 h 2260398"/>
              <a:gd name="connsiteX0" fmla="*/ 1 w 1701545"/>
              <a:gd name="connsiteY0" fmla="*/ 0 h 3348738"/>
              <a:gd name="connsiteX1" fmla="*/ 0 w 1701545"/>
              <a:gd name="connsiteY1" fmla="*/ 837184 h 3348738"/>
              <a:gd name="connsiteX2" fmla="*/ 1701545 w 1701545"/>
              <a:gd name="connsiteY2" fmla="*/ 3348738 h 3348738"/>
              <a:gd name="connsiteX0" fmla="*/ 41502 w 1743046"/>
              <a:gd name="connsiteY0" fmla="*/ 0 h 3348738"/>
              <a:gd name="connsiteX1" fmla="*/ 0 w 1743046"/>
              <a:gd name="connsiteY1" fmla="*/ 1004621 h 3348738"/>
              <a:gd name="connsiteX2" fmla="*/ 1743046 w 1743046"/>
              <a:gd name="connsiteY2" fmla="*/ 3348738 h 3348738"/>
              <a:gd name="connsiteX0" fmla="*/ 0 w 1701544"/>
              <a:gd name="connsiteY0" fmla="*/ 0 h 3348738"/>
              <a:gd name="connsiteX1" fmla="*/ 0 w 1701544"/>
              <a:gd name="connsiteY1" fmla="*/ 1004621 h 3348738"/>
              <a:gd name="connsiteX2" fmla="*/ 1701544 w 1701544"/>
              <a:gd name="connsiteY2" fmla="*/ 3348738 h 3348738"/>
              <a:gd name="connsiteX0" fmla="*/ 0 w 1701543"/>
              <a:gd name="connsiteY0" fmla="*/ 0 h 3348738"/>
              <a:gd name="connsiteX1" fmla="*/ 0 w 1701543"/>
              <a:gd name="connsiteY1" fmla="*/ 1004621 h 3348738"/>
              <a:gd name="connsiteX2" fmla="*/ 1701543 w 1701543"/>
              <a:gd name="connsiteY2" fmla="*/ 3348738 h 3348738"/>
              <a:gd name="connsiteX0" fmla="*/ 0 w 1701544"/>
              <a:gd name="connsiteY0" fmla="*/ 0 h 3348738"/>
              <a:gd name="connsiteX1" fmla="*/ 0 w 1701544"/>
              <a:gd name="connsiteY1" fmla="*/ 1004621 h 3348738"/>
              <a:gd name="connsiteX2" fmla="*/ 1701544 w 1701544"/>
              <a:gd name="connsiteY2" fmla="*/ 3348738 h 3348738"/>
              <a:gd name="connsiteX0" fmla="*/ 0 w 1701543"/>
              <a:gd name="connsiteY0" fmla="*/ 0 h 3348738"/>
              <a:gd name="connsiteX1" fmla="*/ 0 w 1701543"/>
              <a:gd name="connsiteY1" fmla="*/ 1004621 h 3348738"/>
              <a:gd name="connsiteX2" fmla="*/ 1701543 w 1701543"/>
              <a:gd name="connsiteY2" fmla="*/ 3348738 h 3348738"/>
              <a:gd name="connsiteX0" fmla="*/ 1 w 1701544"/>
              <a:gd name="connsiteY0" fmla="*/ 0 h 3348738"/>
              <a:gd name="connsiteX1" fmla="*/ 0 w 1701544"/>
              <a:gd name="connsiteY1" fmla="*/ 1339495 h 3348738"/>
              <a:gd name="connsiteX2" fmla="*/ 1701544 w 1701544"/>
              <a:gd name="connsiteY2" fmla="*/ 3348738 h 3348738"/>
            </a:gdLst>
            <a:ahLst/>
            <a:cxnLst>
              <a:cxn ang="0">
                <a:pos x="connsiteX0" y="connsiteY0"/>
              </a:cxn>
              <a:cxn ang="0">
                <a:pos x="connsiteX1" y="connsiteY1"/>
              </a:cxn>
              <a:cxn ang="0">
                <a:pos x="connsiteX2" y="connsiteY2"/>
              </a:cxn>
            </a:cxnLst>
            <a:rect l="l" t="t" r="r" b="b"/>
            <a:pathLst>
              <a:path w="1701544" h="3348738">
                <a:moveTo>
                  <a:pt x="1" y="0"/>
                </a:moveTo>
                <a:cubicBezTo>
                  <a:pt x="1" y="446498"/>
                  <a:pt x="0" y="892997"/>
                  <a:pt x="0" y="1339495"/>
                </a:cubicBezTo>
                <a:lnTo>
                  <a:pt x="1701544" y="3348738"/>
                </a:lnTo>
              </a:path>
            </a:pathLst>
          </a:custGeom>
          <a:ln w="31750">
            <a:solidFill>
              <a:srgbClr val="DE28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Right Bracket 81"/>
          <p:cNvSpPr/>
          <p:nvPr/>
        </p:nvSpPr>
        <p:spPr>
          <a:xfrm rot="5400000">
            <a:off x="8305800" y="1219200"/>
            <a:ext cx="152400" cy="1219200"/>
          </a:xfrm>
          <a:prstGeom prst="rightBracket">
            <a:avLst/>
          </a:prstGeom>
          <a:ln w="31750">
            <a:solidFill>
              <a:srgbClr val="DE28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4119892" y="4038600"/>
            <a:ext cx="712897" cy="55744"/>
          </a:xfrm>
          <a:custGeom>
            <a:avLst/>
            <a:gdLst>
              <a:gd name="connsiteX0" fmla="*/ 0 w 712922"/>
              <a:gd name="connsiteY0" fmla="*/ 41329 h 196312"/>
              <a:gd name="connsiteX1" fmla="*/ 371960 w 712922"/>
              <a:gd name="connsiteY1" fmla="*/ 25830 h 196312"/>
              <a:gd name="connsiteX2" fmla="*/ 712922 w 712922"/>
              <a:gd name="connsiteY2" fmla="*/ 196312 h 196312"/>
            </a:gdLst>
            <a:ahLst/>
            <a:cxnLst>
              <a:cxn ang="0">
                <a:pos x="connsiteX0" y="connsiteY0"/>
              </a:cxn>
              <a:cxn ang="0">
                <a:pos x="connsiteX1" y="connsiteY1"/>
              </a:cxn>
              <a:cxn ang="0">
                <a:pos x="connsiteX2" y="connsiteY2"/>
              </a:cxn>
            </a:cxnLst>
            <a:rect l="l" t="t" r="r" b="b"/>
            <a:pathLst>
              <a:path w="712922" h="196312">
                <a:moveTo>
                  <a:pt x="0" y="41329"/>
                </a:moveTo>
                <a:cubicBezTo>
                  <a:pt x="126570" y="20664"/>
                  <a:pt x="253140" y="0"/>
                  <a:pt x="371960" y="25830"/>
                </a:cubicBezTo>
                <a:cubicBezTo>
                  <a:pt x="490780" y="51660"/>
                  <a:pt x="601851" y="123986"/>
                  <a:pt x="712922" y="196312"/>
                </a:cubicBezTo>
              </a:path>
            </a:pathLst>
          </a:custGeom>
          <a:ln w="31750">
            <a:solidFill>
              <a:srgbClr val="22B433"/>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16200000" flipH="1" flipV="1">
            <a:off x="4409817" y="4602688"/>
            <a:ext cx="2006783" cy="908380"/>
          </a:xfrm>
          <a:custGeom>
            <a:avLst/>
            <a:gdLst>
              <a:gd name="connsiteX0" fmla="*/ 0 w 712922"/>
              <a:gd name="connsiteY0" fmla="*/ 41329 h 196312"/>
              <a:gd name="connsiteX1" fmla="*/ 371960 w 712922"/>
              <a:gd name="connsiteY1" fmla="*/ 25830 h 196312"/>
              <a:gd name="connsiteX2" fmla="*/ 712922 w 712922"/>
              <a:gd name="connsiteY2" fmla="*/ 196312 h 196312"/>
              <a:gd name="connsiteX0" fmla="*/ 0 w 729538"/>
              <a:gd name="connsiteY0" fmla="*/ 25741 h 87195"/>
              <a:gd name="connsiteX1" fmla="*/ 371960 w 729538"/>
              <a:gd name="connsiteY1" fmla="*/ 10242 h 87195"/>
              <a:gd name="connsiteX2" fmla="*/ 729538 w 729538"/>
              <a:gd name="connsiteY2" fmla="*/ 87195 h 87195"/>
              <a:gd name="connsiteX0" fmla="*/ 0 w 729538"/>
              <a:gd name="connsiteY0" fmla="*/ 0 h 61454"/>
              <a:gd name="connsiteX1" fmla="*/ 729538 w 729538"/>
              <a:gd name="connsiteY1" fmla="*/ 61454 h 61454"/>
              <a:gd name="connsiteX0" fmla="*/ 0 w 729538"/>
              <a:gd name="connsiteY0" fmla="*/ 143238 h 204692"/>
              <a:gd name="connsiteX1" fmla="*/ 729538 w 729538"/>
              <a:gd name="connsiteY1" fmla="*/ 204692 h 204692"/>
              <a:gd name="connsiteX0" fmla="*/ 0 w 729538"/>
              <a:gd name="connsiteY0" fmla="*/ 143238 h 204692"/>
              <a:gd name="connsiteX1" fmla="*/ 729538 w 729538"/>
              <a:gd name="connsiteY1" fmla="*/ 204692 h 204692"/>
              <a:gd name="connsiteX0" fmla="*/ 0 w 729538"/>
              <a:gd name="connsiteY0" fmla="*/ 76224 h 137678"/>
              <a:gd name="connsiteX1" fmla="*/ 729538 w 729538"/>
              <a:gd name="connsiteY1" fmla="*/ 137678 h 137678"/>
              <a:gd name="connsiteX0" fmla="*/ 0 w 729538"/>
              <a:gd name="connsiteY0" fmla="*/ 73921 h 135375"/>
              <a:gd name="connsiteX1" fmla="*/ 729538 w 729538"/>
              <a:gd name="connsiteY1" fmla="*/ 135375 h 135375"/>
              <a:gd name="connsiteX0" fmla="*/ 0 w 729538"/>
              <a:gd name="connsiteY0" fmla="*/ 104094 h 128706"/>
              <a:gd name="connsiteX1" fmla="*/ 729538 w 729538"/>
              <a:gd name="connsiteY1" fmla="*/ 128706 h 128706"/>
            </a:gdLst>
            <a:ahLst/>
            <a:cxnLst>
              <a:cxn ang="0">
                <a:pos x="connsiteX0" y="connsiteY0"/>
              </a:cxn>
              <a:cxn ang="0">
                <a:pos x="connsiteX1" y="connsiteY1"/>
              </a:cxn>
            </a:cxnLst>
            <a:rect l="l" t="t" r="r" b="b"/>
            <a:pathLst>
              <a:path w="729538" h="128706">
                <a:moveTo>
                  <a:pt x="0" y="104094"/>
                </a:moveTo>
                <a:cubicBezTo>
                  <a:pt x="194055" y="30173"/>
                  <a:pt x="473433" y="0"/>
                  <a:pt x="729538" y="128706"/>
                </a:cubicBezTo>
              </a:path>
            </a:pathLst>
          </a:custGeom>
          <a:ln w="31750">
            <a:solidFill>
              <a:srgbClr val="0000FF"/>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3657600" y="1905000"/>
            <a:ext cx="1295400" cy="2057400"/>
          </a:xfrm>
          <a:custGeom>
            <a:avLst/>
            <a:gdLst>
              <a:gd name="connsiteX0" fmla="*/ 0 w 774915"/>
              <a:gd name="connsiteY0" fmla="*/ 0 h 2278250"/>
              <a:gd name="connsiteX1" fmla="*/ 0 w 774915"/>
              <a:gd name="connsiteY1" fmla="*/ 867905 h 2278250"/>
              <a:gd name="connsiteX2" fmla="*/ 774915 w 774915"/>
              <a:gd name="connsiteY2" fmla="*/ 2278250 h 2278250"/>
              <a:gd name="connsiteX3" fmla="*/ 774915 w 774915"/>
              <a:gd name="connsiteY3" fmla="*/ 2278250 h 2278250"/>
              <a:gd name="connsiteX0" fmla="*/ 0 w 774915"/>
              <a:gd name="connsiteY0" fmla="*/ 0 h 2278250"/>
              <a:gd name="connsiteX1" fmla="*/ 0 w 774915"/>
              <a:gd name="connsiteY1" fmla="*/ 1667472 h 2278250"/>
              <a:gd name="connsiteX2" fmla="*/ 774915 w 774915"/>
              <a:gd name="connsiteY2" fmla="*/ 2278250 h 2278250"/>
              <a:gd name="connsiteX3" fmla="*/ 774915 w 774915"/>
              <a:gd name="connsiteY3" fmla="*/ 2278250 h 2278250"/>
              <a:gd name="connsiteX0" fmla="*/ 1 w 774916"/>
              <a:gd name="connsiteY0" fmla="*/ 0 h 2278250"/>
              <a:gd name="connsiteX1" fmla="*/ 0 w 774916"/>
              <a:gd name="connsiteY1" fmla="*/ 837184 h 2278250"/>
              <a:gd name="connsiteX2" fmla="*/ 774916 w 774916"/>
              <a:gd name="connsiteY2" fmla="*/ 2278250 h 2278250"/>
              <a:gd name="connsiteX3" fmla="*/ 774916 w 774916"/>
              <a:gd name="connsiteY3" fmla="*/ 2278250 h 2278250"/>
              <a:gd name="connsiteX0" fmla="*/ 1 w 830022"/>
              <a:gd name="connsiteY0" fmla="*/ 0 h 2278250"/>
              <a:gd name="connsiteX1" fmla="*/ 0 w 830022"/>
              <a:gd name="connsiteY1" fmla="*/ 837184 h 2278250"/>
              <a:gd name="connsiteX2" fmla="*/ 774916 w 830022"/>
              <a:gd name="connsiteY2" fmla="*/ 2278250 h 2278250"/>
              <a:gd name="connsiteX3" fmla="*/ 830022 w 830022"/>
              <a:gd name="connsiteY3" fmla="*/ 2260398 h 2278250"/>
              <a:gd name="connsiteX0" fmla="*/ 1 w 830022"/>
              <a:gd name="connsiteY0" fmla="*/ 0 h 2260398"/>
              <a:gd name="connsiteX1" fmla="*/ 0 w 830022"/>
              <a:gd name="connsiteY1" fmla="*/ 837184 h 2260398"/>
              <a:gd name="connsiteX2" fmla="*/ 830022 w 830022"/>
              <a:gd name="connsiteY2" fmla="*/ 2260398 h 2260398"/>
              <a:gd name="connsiteX0" fmla="*/ 0 w 830021"/>
              <a:gd name="connsiteY0" fmla="*/ 0 h 2260398"/>
              <a:gd name="connsiteX1" fmla="*/ 0 w 830021"/>
              <a:gd name="connsiteY1" fmla="*/ 1088340 h 2260398"/>
              <a:gd name="connsiteX2" fmla="*/ 830021 w 830021"/>
              <a:gd name="connsiteY2" fmla="*/ 2260398 h 2260398"/>
              <a:gd name="connsiteX0" fmla="*/ 0 w 830021"/>
              <a:gd name="connsiteY0" fmla="*/ 0 h 2344116"/>
              <a:gd name="connsiteX1" fmla="*/ 0 w 830021"/>
              <a:gd name="connsiteY1" fmla="*/ 1088340 h 2344116"/>
              <a:gd name="connsiteX2" fmla="*/ 830021 w 830021"/>
              <a:gd name="connsiteY2" fmla="*/ 2344116 h 2344116"/>
              <a:gd name="connsiteX0" fmla="*/ 0 w 830021"/>
              <a:gd name="connsiteY0" fmla="*/ 0 h 2344116"/>
              <a:gd name="connsiteX1" fmla="*/ 0 w 830021"/>
              <a:gd name="connsiteY1" fmla="*/ 1088340 h 2344116"/>
              <a:gd name="connsiteX2" fmla="*/ 830021 w 830021"/>
              <a:gd name="connsiteY2" fmla="*/ 2344116 h 2344116"/>
              <a:gd name="connsiteX0" fmla="*/ 0 w 830021"/>
              <a:gd name="connsiteY0" fmla="*/ 0 h 2344116"/>
              <a:gd name="connsiteX1" fmla="*/ 0 w 830021"/>
              <a:gd name="connsiteY1" fmla="*/ 1088340 h 2344116"/>
              <a:gd name="connsiteX2" fmla="*/ 830021 w 830021"/>
              <a:gd name="connsiteY2" fmla="*/ 2344116 h 2344116"/>
              <a:gd name="connsiteX0" fmla="*/ 1 w 830022"/>
              <a:gd name="connsiteY0" fmla="*/ 0 h 2344116"/>
              <a:gd name="connsiteX1" fmla="*/ 0 w 830022"/>
              <a:gd name="connsiteY1" fmla="*/ 1255776 h 2344116"/>
              <a:gd name="connsiteX2" fmla="*/ 830022 w 830022"/>
              <a:gd name="connsiteY2" fmla="*/ 2344116 h 2344116"/>
              <a:gd name="connsiteX0" fmla="*/ 0 w 830021"/>
              <a:gd name="connsiteY0" fmla="*/ 0 h 2344116"/>
              <a:gd name="connsiteX1" fmla="*/ 0 w 830021"/>
              <a:gd name="connsiteY1" fmla="*/ 502311 h 2344116"/>
              <a:gd name="connsiteX2" fmla="*/ 830021 w 830021"/>
              <a:gd name="connsiteY2" fmla="*/ 2344116 h 2344116"/>
              <a:gd name="connsiteX0" fmla="*/ 0 w 830020"/>
              <a:gd name="connsiteY0" fmla="*/ 0 h 2176679"/>
              <a:gd name="connsiteX1" fmla="*/ 0 w 830020"/>
              <a:gd name="connsiteY1" fmla="*/ 502311 h 2176679"/>
              <a:gd name="connsiteX2" fmla="*/ 830020 w 830020"/>
              <a:gd name="connsiteY2" fmla="*/ 2176679 h 2176679"/>
              <a:gd name="connsiteX0" fmla="*/ 0 w 830020"/>
              <a:gd name="connsiteY0" fmla="*/ 0 h 2176679"/>
              <a:gd name="connsiteX1" fmla="*/ 0 w 830020"/>
              <a:gd name="connsiteY1" fmla="*/ 1172058 h 2176679"/>
              <a:gd name="connsiteX2" fmla="*/ 830020 w 830020"/>
              <a:gd name="connsiteY2" fmla="*/ 2176679 h 2176679"/>
              <a:gd name="connsiteX0" fmla="*/ 0 w 830020"/>
              <a:gd name="connsiteY0" fmla="*/ 0 h 2176679"/>
              <a:gd name="connsiteX1" fmla="*/ 0 w 830020"/>
              <a:gd name="connsiteY1" fmla="*/ 1506932 h 2176679"/>
              <a:gd name="connsiteX2" fmla="*/ 830020 w 830020"/>
              <a:gd name="connsiteY2" fmla="*/ 2176679 h 2176679"/>
            </a:gdLst>
            <a:ahLst/>
            <a:cxnLst>
              <a:cxn ang="0">
                <a:pos x="connsiteX0" y="connsiteY0"/>
              </a:cxn>
              <a:cxn ang="0">
                <a:pos x="connsiteX1" y="connsiteY1"/>
              </a:cxn>
              <a:cxn ang="0">
                <a:pos x="connsiteX2" y="connsiteY2"/>
              </a:cxn>
            </a:cxnLst>
            <a:rect l="l" t="t" r="r" b="b"/>
            <a:pathLst>
              <a:path w="830020" h="2176679">
                <a:moveTo>
                  <a:pt x="0" y="0"/>
                </a:moveTo>
                <a:lnTo>
                  <a:pt x="0" y="1506932"/>
                </a:lnTo>
                <a:lnTo>
                  <a:pt x="830020" y="2176679"/>
                </a:lnTo>
              </a:path>
            </a:pathLst>
          </a:custGeom>
          <a:ln w="31750">
            <a:solidFill>
              <a:srgbClr val="DE28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extBox 84"/>
          <p:cNvSpPr txBox="1"/>
          <p:nvPr/>
        </p:nvSpPr>
        <p:spPr>
          <a:xfrm>
            <a:off x="3276600" y="2235869"/>
            <a:ext cx="2530779" cy="278731"/>
          </a:xfrm>
          <a:prstGeom prst="rect">
            <a:avLst/>
          </a:prstGeom>
          <a:noFill/>
        </p:spPr>
        <p:txBody>
          <a:bodyPr wrap="square" rtlCol="0">
            <a:spAutoFit/>
          </a:bodyPr>
          <a:lstStyle/>
          <a:p>
            <a:pPr algn="ctr"/>
            <a:r>
              <a:rPr lang="en-US" sz="1400" i="1" dirty="0" smtClean="0">
                <a:solidFill>
                  <a:srgbClr val="0000FF"/>
                </a:solidFill>
                <a:latin typeface="+mn-lt"/>
              </a:rPr>
              <a:t>Single-level MRF</a:t>
            </a:r>
            <a:endParaRPr lang="en-US" sz="1400" i="1" dirty="0">
              <a:solidFill>
                <a:srgbClr val="0000FF"/>
              </a:solidFill>
              <a:latin typeface="+mn-lt"/>
            </a:endParaRPr>
          </a:p>
        </p:txBody>
      </p:sp>
      <p:sp>
        <p:nvSpPr>
          <p:cNvPr id="86" name="Right Brace 85"/>
          <p:cNvSpPr/>
          <p:nvPr/>
        </p:nvSpPr>
        <p:spPr>
          <a:xfrm rot="5400000">
            <a:off x="4381500" y="342900"/>
            <a:ext cx="304800" cy="3581400"/>
          </a:xfrm>
          <a:prstGeom prst="rightBrace">
            <a:avLst/>
          </a:prstGeom>
          <a:ln w="31750">
            <a:solidFill>
              <a:srgbClr val="DE28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8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8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8" grpId="1"/>
      <p:bldP spid="69" grpId="0"/>
      <p:bldP spid="69" grpId="1"/>
      <p:bldP spid="71" grpId="0"/>
      <p:bldP spid="71" grpId="1"/>
      <p:bldP spid="75" grpId="0" animBg="1"/>
      <p:bldP spid="75" grpId="1" animBg="1"/>
      <p:bldP spid="60" grpId="0" animBg="1"/>
      <p:bldP spid="60" grpId="1" animBg="1"/>
      <p:bldP spid="80" grpId="0" animBg="1"/>
      <p:bldP spid="80" grpId="1" animBg="1"/>
      <p:bldP spid="81" grpId="0" animBg="1"/>
      <p:bldP spid="81" grpId="1" animBg="1"/>
      <p:bldP spid="82" grpId="0" animBg="1"/>
      <p:bldP spid="82" grpId="1" animBg="1"/>
      <p:bldP spid="83" grpId="0" animBg="1"/>
      <p:bldP spid="83" grpId="1" animBg="1"/>
      <p:bldP spid="85" grpId="0"/>
      <p:bldP spid="85" grpId="1"/>
      <p:bldP spid="86" grpId="0" animBg="1"/>
      <p:bldP spid="8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scenes on many levels</a:t>
            </a:r>
            <a:endParaRPr lang="en-US" dirty="0"/>
          </a:p>
        </p:txBody>
      </p:sp>
      <p:pic>
        <p:nvPicPr>
          <p:cNvPr id="608259" name="Picture 3"/>
          <p:cNvPicPr>
            <a:picLocks noChangeAspect="1" noChangeArrowheads="1"/>
          </p:cNvPicPr>
          <p:nvPr/>
        </p:nvPicPr>
        <p:blipFill>
          <a:blip r:embed="rId3" cstate="print"/>
          <a:srcRect/>
          <a:stretch>
            <a:fillRect/>
          </a:stretch>
        </p:blipFill>
        <p:spPr bwMode="auto">
          <a:xfrm>
            <a:off x="152400" y="2286000"/>
            <a:ext cx="8778033"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4" name="Content Placeholder 3"/>
          <p:cNvSpPr>
            <a:spLocks noGrp="1"/>
          </p:cNvSpPr>
          <p:nvPr>
            <p:ph sz="quarter" idx="1"/>
          </p:nvPr>
        </p:nvSpPr>
        <p:spPr/>
        <p:txBody>
          <a:bodyPr/>
          <a:lstStyle/>
          <a:p>
            <a:r>
              <a:rPr lang="en-US" dirty="0" smtClean="0"/>
              <a:t>Nonparametric image parsing</a:t>
            </a:r>
          </a:p>
          <a:p>
            <a:r>
              <a:rPr lang="en-US" dirty="0" smtClean="0"/>
              <a:t>Beyond </a:t>
            </a:r>
            <a:r>
              <a:rPr lang="en-US" dirty="0" err="1" smtClean="0"/>
              <a:t>superpixels</a:t>
            </a:r>
            <a:endParaRPr lang="en-US" dirty="0" smtClean="0"/>
          </a:p>
          <a:p>
            <a:r>
              <a:rPr lang="en-US" dirty="0" smtClean="0"/>
              <a:t>Beyond unique labels</a:t>
            </a:r>
            <a:endParaRPr lang="en-US" dirty="0"/>
          </a:p>
        </p:txBody>
      </p:sp>
    </p:spTree>
    <p:extLst>
      <p:ext uri="{BB962C8B-B14F-4D97-AF65-F5344CB8AC3E}">
        <p14:creationId xmlns:p14="http://schemas.microsoft.com/office/powerpoint/2010/main" val="16660498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so far</a:t>
            </a:r>
            <a:endParaRPr lang="en-US" dirty="0"/>
          </a:p>
        </p:txBody>
      </p:sp>
      <p:sp>
        <p:nvSpPr>
          <p:cNvPr id="4" name="Content Placeholder 3"/>
          <p:cNvSpPr>
            <a:spLocks noGrp="1"/>
          </p:cNvSpPr>
          <p:nvPr>
            <p:ph sz="quarter" idx="1"/>
          </p:nvPr>
        </p:nvSpPr>
        <p:spPr/>
        <p:txBody>
          <a:bodyPr/>
          <a:lstStyle/>
          <a:p>
            <a:r>
              <a:rPr lang="en-US" dirty="0" smtClean="0"/>
              <a:t>Image parsing with </a:t>
            </a:r>
            <a:r>
              <a:rPr lang="en-US" dirty="0" err="1" smtClean="0"/>
              <a:t>superpixels</a:t>
            </a:r>
            <a:endParaRPr lang="en-US" dirty="0" smtClean="0"/>
          </a:p>
          <a:p>
            <a:pPr lvl="1"/>
            <a:r>
              <a:rPr lang="en-US" dirty="0" smtClean="0"/>
              <a:t>Scene-level matching</a:t>
            </a:r>
          </a:p>
          <a:p>
            <a:pPr lvl="1"/>
            <a:r>
              <a:rPr lang="en-US" dirty="0" err="1" smtClean="0"/>
              <a:t>Superpixel</a:t>
            </a:r>
            <a:r>
              <a:rPr lang="en-US" dirty="0" smtClean="0"/>
              <a:t>-level matching</a:t>
            </a:r>
          </a:p>
          <a:p>
            <a:pPr lvl="1"/>
            <a:r>
              <a:rPr lang="en-US" dirty="0" smtClean="0"/>
              <a:t>MRF optimization</a:t>
            </a:r>
          </a:p>
          <a:p>
            <a:r>
              <a:rPr lang="en-US" dirty="0" smtClean="0"/>
              <a:t>Getting “things” with detectors</a:t>
            </a:r>
          </a:p>
          <a:p>
            <a:pPr lvl="1"/>
            <a:r>
              <a:rPr lang="en-US" dirty="0" smtClean="0"/>
              <a:t>Use per-exemplar detectors of </a:t>
            </a:r>
            <a:r>
              <a:rPr lang="en-US" dirty="0" err="1" smtClean="0"/>
              <a:t>Malisiewicz</a:t>
            </a:r>
            <a:r>
              <a:rPr lang="en-US" dirty="0" smtClean="0"/>
              <a:t> et al.</a:t>
            </a:r>
          </a:p>
          <a:p>
            <a:r>
              <a:rPr lang="en-US" dirty="0" smtClean="0"/>
              <a:t>Better scene understanding with multi-level </a:t>
            </a:r>
            <a:r>
              <a:rPr lang="en-US" dirty="0" err="1" smtClean="0"/>
              <a:t>labelings</a:t>
            </a:r>
            <a:endParaRPr lang="en-US" dirty="0" smtClean="0"/>
          </a:p>
          <a:p>
            <a:pPr marL="0" indent="0">
              <a:buNone/>
            </a:pPr>
            <a:endParaRPr lang="en-US" dirty="0"/>
          </a:p>
        </p:txBody>
      </p:sp>
    </p:spTree>
    <p:extLst>
      <p:ext uri="{BB962C8B-B14F-4D97-AF65-F5344CB8AC3E}">
        <p14:creationId xmlns:p14="http://schemas.microsoft.com/office/powerpoint/2010/main" val="67786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labels: Attributes</a:t>
            </a:r>
            <a:endParaRPr lang="en-US" dirty="0"/>
          </a:p>
        </p:txBody>
      </p:sp>
      <p:sp>
        <p:nvSpPr>
          <p:cNvPr id="4" name="Content Placeholder 3"/>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510694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00400" y="914400"/>
            <a:ext cx="3309624" cy="305276"/>
          </a:xfrm>
          <a:prstGeom prst="rect">
            <a:avLst/>
          </a:prstGeom>
          <a:noFill/>
        </p:spPr>
        <p:txBody>
          <a:bodyPr wrap="none" rtlCol="0">
            <a:spAutoFit/>
          </a:bodyPr>
          <a:lstStyle/>
          <a:p>
            <a:r>
              <a:rPr lang="en-US" sz="1600" b="1" dirty="0" smtClean="0">
                <a:solidFill>
                  <a:srgbClr val="0000FF"/>
                </a:solidFill>
                <a:latin typeface="+mn-lt"/>
              </a:rPr>
              <a:t>Very large/open-ended set of classes</a:t>
            </a:r>
            <a:endParaRPr lang="en-US" sz="1600" b="1" dirty="0">
              <a:solidFill>
                <a:srgbClr val="0000FF"/>
              </a:solidFill>
              <a:latin typeface="+mn-lt"/>
            </a:endParaRPr>
          </a:p>
        </p:txBody>
      </p:sp>
      <p:sp>
        <p:nvSpPr>
          <p:cNvPr id="35" name="Rectangle 34"/>
          <p:cNvSpPr/>
          <p:nvPr/>
        </p:nvSpPr>
        <p:spPr>
          <a:xfrm>
            <a:off x="1981200" y="838200"/>
            <a:ext cx="53340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1474" name="Picture 2"/>
          <p:cNvPicPr>
            <a:picLocks noChangeAspect="1" noChangeArrowheads="1"/>
          </p:cNvPicPr>
          <p:nvPr/>
        </p:nvPicPr>
        <p:blipFill>
          <a:blip r:embed="rId3" cstate="print"/>
          <a:srcRect/>
          <a:stretch>
            <a:fillRect/>
          </a:stretch>
        </p:blipFill>
        <p:spPr bwMode="auto">
          <a:xfrm>
            <a:off x="-22640" y="1219200"/>
            <a:ext cx="6231083" cy="457200"/>
          </a:xfrm>
          <a:prstGeom prst="rect">
            <a:avLst/>
          </a:prstGeom>
          <a:noFill/>
          <a:ln w="9525">
            <a:noFill/>
            <a:miter lim="800000"/>
            <a:headEnd/>
            <a:tailEnd/>
          </a:ln>
        </p:spPr>
      </p:pic>
      <p:sp>
        <p:nvSpPr>
          <p:cNvPr id="28" name="TextBox 27"/>
          <p:cNvSpPr txBox="1"/>
          <p:nvPr/>
        </p:nvSpPr>
        <p:spPr>
          <a:xfrm>
            <a:off x="6111341" y="872629"/>
            <a:ext cx="800219" cy="727571"/>
          </a:xfrm>
          <a:prstGeom prst="rect">
            <a:avLst/>
          </a:prstGeom>
          <a:noFill/>
        </p:spPr>
        <p:txBody>
          <a:bodyPr wrap="none" rtlCol="0">
            <a:spAutoFit/>
          </a:bodyPr>
          <a:lstStyle/>
          <a:p>
            <a:r>
              <a:rPr lang="en-US" sz="4800" dirty="0" smtClean="0">
                <a:solidFill>
                  <a:schemeClr val="tx1"/>
                </a:solidFill>
              </a:rPr>
              <a:t>…</a:t>
            </a:r>
            <a:endParaRPr lang="en-US" sz="4800" dirty="0">
              <a:solidFill>
                <a:schemeClr val="tx1"/>
              </a:solidFill>
            </a:endParaRPr>
          </a:p>
        </p:txBody>
      </p:sp>
      <p:pic>
        <p:nvPicPr>
          <p:cNvPr id="361475" name="Picture 3"/>
          <p:cNvPicPr>
            <a:picLocks noChangeAspect="1" noChangeArrowheads="1"/>
          </p:cNvPicPr>
          <p:nvPr/>
        </p:nvPicPr>
        <p:blipFill>
          <a:blip r:embed="rId4" cstate="print"/>
          <a:srcRect/>
          <a:stretch>
            <a:fillRect/>
          </a:stretch>
        </p:blipFill>
        <p:spPr bwMode="auto">
          <a:xfrm>
            <a:off x="6781800" y="1219199"/>
            <a:ext cx="6324600" cy="499596"/>
          </a:xfrm>
          <a:prstGeom prst="rect">
            <a:avLst/>
          </a:prstGeom>
          <a:noFill/>
          <a:ln w="9525">
            <a:noFill/>
            <a:miter lim="800000"/>
            <a:headEnd/>
            <a:tailEnd/>
          </a:ln>
        </p:spPr>
      </p:pic>
      <p:sp>
        <p:nvSpPr>
          <p:cNvPr id="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dirty="0" smtClean="0"/>
              <a:t>Open-universe recognition</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422410007"/>
              </p:ext>
            </p:extLst>
          </p:nvPr>
        </p:nvGraphicFramePr>
        <p:xfrm>
          <a:off x="0" y="2470150"/>
          <a:ext cx="8991600" cy="233045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3518910" y="2285524"/>
            <a:ext cx="2653290" cy="304058"/>
          </a:xfrm>
          <a:prstGeom prst="rect">
            <a:avLst/>
          </a:prstGeom>
          <a:noFill/>
        </p:spPr>
        <p:txBody>
          <a:bodyPr wrap="none" rtlCol="0">
            <a:spAutoFit/>
          </a:bodyPr>
          <a:lstStyle/>
          <a:p>
            <a:r>
              <a:rPr lang="en-US" sz="1600" b="1" dirty="0" smtClean="0">
                <a:solidFill>
                  <a:srgbClr val="0000FF"/>
                </a:solidFill>
                <a:latin typeface="+mn-lt"/>
              </a:rPr>
              <a:t>Unbalanced data distribution</a:t>
            </a:r>
            <a:endParaRPr lang="en-US" sz="1600" b="1" dirty="0">
              <a:solidFill>
                <a:srgbClr val="0000FF"/>
              </a:solidFill>
              <a:latin typeface="+mn-lt"/>
            </a:endParaRPr>
          </a:p>
        </p:txBody>
      </p:sp>
    </p:spTree>
    <p:extLst>
      <p:ext uri="{BB962C8B-B14F-4D97-AF65-F5344CB8AC3E}">
        <p14:creationId xmlns:p14="http://schemas.microsoft.com/office/powerpoint/2010/main" val="1355448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1447800" y="2438401"/>
            <a:ext cx="2187787" cy="2819400"/>
          </a:xfrm>
          <a:prstGeom prst="can">
            <a:avLst>
              <a:gd name="adj" fmla="val 2794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 name="TextBox 17"/>
          <p:cNvSpPr txBox="1"/>
          <p:nvPr/>
        </p:nvSpPr>
        <p:spPr>
          <a:xfrm>
            <a:off x="1371600" y="5791942"/>
            <a:ext cx="2209800" cy="304058"/>
          </a:xfrm>
          <a:prstGeom prst="rect">
            <a:avLst/>
          </a:prstGeom>
          <a:noFill/>
        </p:spPr>
        <p:txBody>
          <a:bodyPr wrap="square" rtlCol="0">
            <a:spAutoFit/>
          </a:bodyPr>
          <a:lstStyle/>
          <a:p>
            <a:pPr algn="ctr"/>
            <a:r>
              <a:rPr lang="en-US" sz="1600" b="1" dirty="0">
                <a:solidFill>
                  <a:srgbClr val="0000FF"/>
                </a:solidFill>
                <a:latin typeface="+mn-lt"/>
              </a:rPr>
              <a:t>T</a:t>
            </a:r>
            <a:r>
              <a:rPr lang="en-US" sz="1600" b="1" dirty="0" smtClean="0">
                <a:solidFill>
                  <a:srgbClr val="0000FF"/>
                </a:solidFill>
                <a:latin typeface="+mn-lt"/>
              </a:rPr>
              <a:t>raining </a:t>
            </a:r>
            <a:r>
              <a:rPr lang="en-US" sz="1600" b="1" dirty="0" smtClean="0">
                <a:solidFill>
                  <a:srgbClr val="0000FF"/>
                </a:solidFill>
                <a:latin typeface="+mn-lt"/>
              </a:rPr>
              <a:t>set</a:t>
            </a:r>
            <a:endParaRPr lang="en-US" sz="1600" b="1" dirty="0">
              <a:solidFill>
                <a:srgbClr val="0000FF"/>
              </a:solidFill>
              <a:latin typeface="+mn-lt"/>
            </a:endParaRPr>
          </a:p>
        </p:txBody>
      </p:sp>
      <p:sp>
        <p:nvSpPr>
          <p:cNvPr id="27" name="TextBox 26"/>
          <p:cNvSpPr txBox="1"/>
          <p:nvPr/>
        </p:nvSpPr>
        <p:spPr>
          <a:xfrm>
            <a:off x="7086890" y="1524000"/>
            <a:ext cx="1102289" cy="304058"/>
          </a:xfrm>
          <a:prstGeom prst="rect">
            <a:avLst/>
          </a:prstGeom>
          <a:noFill/>
        </p:spPr>
        <p:txBody>
          <a:bodyPr wrap="none" rtlCol="0">
            <a:spAutoFit/>
          </a:bodyPr>
          <a:lstStyle/>
          <a:p>
            <a:r>
              <a:rPr lang="en-US" sz="1600" b="1" dirty="0" smtClean="0">
                <a:solidFill>
                  <a:srgbClr val="0000FF"/>
                </a:solidFill>
                <a:latin typeface="+mn-lt"/>
              </a:rPr>
              <a:t>Test image</a:t>
            </a:r>
            <a:endParaRPr lang="en-US" sz="1600" b="1" dirty="0">
              <a:solidFill>
                <a:srgbClr val="0000FF"/>
              </a:solidFill>
              <a:latin typeface="+mn-lt"/>
            </a:endParaRPr>
          </a:p>
        </p:txBody>
      </p:sp>
      <p:sp>
        <p:nvSpPr>
          <p:cNvPr id="30" name="Bent Arrow 29"/>
          <p:cNvSpPr/>
          <p:nvPr/>
        </p:nvSpPr>
        <p:spPr>
          <a:xfrm rot="5400000">
            <a:off x="5753100" y="2933700"/>
            <a:ext cx="1371600" cy="2971800"/>
          </a:xfrm>
          <a:prstGeom prst="ben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Down Arrow 30"/>
          <p:cNvSpPr/>
          <p:nvPr/>
        </p:nvSpPr>
        <p:spPr>
          <a:xfrm>
            <a:off x="7162800" y="3276600"/>
            <a:ext cx="838200" cy="190500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257800" y="3733800"/>
            <a:ext cx="1861985" cy="304058"/>
          </a:xfrm>
          <a:prstGeom prst="rect">
            <a:avLst/>
          </a:prstGeom>
          <a:noFill/>
        </p:spPr>
        <p:txBody>
          <a:bodyPr wrap="none" rtlCol="0">
            <a:spAutoFit/>
          </a:bodyPr>
          <a:lstStyle/>
          <a:p>
            <a:r>
              <a:rPr lang="en-US" sz="1600" dirty="0" smtClean="0">
                <a:solidFill>
                  <a:schemeClr val="tx1"/>
                </a:solidFill>
                <a:latin typeface="+mn-lt"/>
              </a:rPr>
              <a:t>On-the-fly inference</a:t>
            </a:r>
            <a:endParaRPr lang="en-US" sz="1600" dirty="0">
              <a:solidFill>
                <a:schemeClr val="tx1"/>
              </a:solidFill>
              <a:latin typeface="+mn-lt"/>
            </a:endParaRPr>
          </a:p>
        </p:txBody>
      </p:sp>
      <p:pic>
        <p:nvPicPr>
          <p:cNvPr id="361483" name="Picture 11"/>
          <p:cNvPicPr>
            <a:picLocks noChangeAspect="1" noChangeArrowheads="1"/>
          </p:cNvPicPr>
          <p:nvPr/>
        </p:nvPicPr>
        <p:blipFill>
          <a:blip r:embed="rId3" cstate="print"/>
          <a:srcRect/>
          <a:stretch>
            <a:fillRect/>
          </a:stretch>
        </p:blipFill>
        <p:spPr bwMode="auto">
          <a:xfrm>
            <a:off x="1752600" y="4114800"/>
            <a:ext cx="1414463" cy="685800"/>
          </a:xfrm>
          <a:prstGeom prst="rect">
            <a:avLst/>
          </a:prstGeom>
          <a:noFill/>
          <a:ln w="9525">
            <a:noFill/>
            <a:miter lim="800000"/>
            <a:headEnd/>
            <a:tailEnd/>
          </a:ln>
        </p:spPr>
      </p:pic>
      <p:pic>
        <p:nvPicPr>
          <p:cNvPr id="361484" name="Picture 12"/>
          <p:cNvPicPr>
            <a:picLocks noChangeAspect="1" noChangeArrowheads="1"/>
          </p:cNvPicPr>
          <p:nvPr/>
        </p:nvPicPr>
        <p:blipFill>
          <a:blip r:embed="rId4" cstate="print"/>
          <a:srcRect/>
          <a:stretch>
            <a:fillRect/>
          </a:stretch>
        </p:blipFill>
        <p:spPr bwMode="auto">
          <a:xfrm>
            <a:off x="304800" y="3276601"/>
            <a:ext cx="1100137" cy="533400"/>
          </a:xfrm>
          <a:prstGeom prst="rect">
            <a:avLst/>
          </a:prstGeom>
          <a:noFill/>
          <a:ln w="9525">
            <a:noFill/>
            <a:miter lim="800000"/>
            <a:headEnd/>
            <a:tailEnd/>
          </a:ln>
        </p:spPr>
      </p:pic>
      <p:pic>
        <p:nvPicPr>
          <p:cNvPr id="361485" name="Picture 13"/>
          <p:cNvPicPr>
            <a:picLocks noChangeAspect="1" noChangeArrowheads="1"/>
          </p:cNvPicPr>
          <p:nvPr/>
        </p:nvPicPr>
        <p:blipFill>
          <a:blip r:embed="rId5" cstate="print"/>
          <a:srcRect/>
          <a:stretch>
            <a:fillRect/>
          </a:stretch>
        </p:blipFill>
        <p:spPr bwMode="auto">
          <a:xfrm>
            <a:off x="3219450" y="2058093"/>
            <a:ext cx="1428750" cy="692727"/>
          </a:xfrm>
          <a:prstGeom prst="rect">
            <a:avLst/>
          </a:prstGeom>
          <a:noFill/>
          <a:ln w="9525">
            <a:noFill/>
            <a:miter lim="800000"/>
            <a:headEnd/>
            <a:tailEnd/>
          </a:ln>
        </p:spPr>
      </p:pic>
      <p:pic>
        <p:nvPicPr>
          <p:cNvPr id="361486" name="Picture 14"/>
          <p:cNvPicPr>
            <a:picLocks noChangeAspect="1" noChangeArrowheads="1"/>
          </p:cNvPicPr>
          <p:nvPr/>
        </p:nvPicPr>
        <p:blipFill>
          <a:blip r:embed="rId6" cstate="print"/>
          <a:srcRect/>
          <a:stretch>
            <a:fillRect/>
          </a:stretch>
        </p:blipFill>
        <p:spPr bwMode="auto">
          <a:xfrm>
            <a:off x="1716405" y="2143991"/>
            <a:ext cx="1371600" cy="665018"/>
          </a:xfrm>
          <a:prstGeom prst="rect">
            <a:avLst/>
          </a:prstGeom>
          <a:noFill/>
          <a:ln w="9525">
            <a:noFill/>
            <a:miter lim="800000"/>
            <a:headEnd/>
            <a:tailEnd/>
          </a:ln>
        </p:spPr>
      </p:pic>
      <p:pic>
        <p:nvPicPr>
          <p:cNvPr id="361487" name="Picture 15"/>
          <p:cNvPicPr>
            <a:picLocks noChangeAspect="1" noChangeArrowheads="1"/>
          </p:cNvPicPr>
          <p:nvPr/>
        </p:nvPicPr>
        <p:blipFill>
          <a:blip r:embed="rId7" cstate="print"/>
          <a:srcRect/>
          <a:stretch>
            <a:fillRect/>
          </a:stretch>
        </p:blipFill>
        <p:spPr bwMode="auto">
          <a:xfrm>
            <a:off x="228600" y="4800600"/>
            <a:ext cx="1414463" cy="685800"/>
          </a:xfrm>
          <a:prstGeom prst="rect">
            <a:avLst/>
          </a:prstGeom>
          <a:noFill/>
          <a:ln w="9525">
            <a:noFill/>
            <a:miter lim="800000"/>
            <a:headEnd/>
            <a:tailEnd/>
          </a:ln>
        </p:spPr>
      </p:pic>
      <p:pic>
        <p:nvPicPr>
          <p:cNvPr id="361488" name="Picture 16"/>
          <p:cNvPicPr>
            <a:picLocks noChangeAspect="1" noChangeArrowheads="1"/>
          </p:cNvPicPr>
          <p:nvPr/>
        </p:nvPicPr>
        <p:blipFill>
          <a:blip r:embed="rId8" cstate="print"/>
          <a:srcRect/>
          <a:stretch>
            <a:fillRect/>
          </a:stretch>
        </p:blipFill>
        <p:spPr bwMode="auto">
          <a:xfrm>
            <a:off x="1905000" y="4876800"/>
            <a:ext cx="1504950" cy="729673"/>
          </a:xfrm>
          <a:prstGeom prst="rect">
            <a:avLst/>
          </a:prstGeom>
          <a:noFill/>
          <a:ln w="9525">
            <a:noFill/>
            <a:miter lim="800000"/>
            <a:headEnd/>
            <a:tailEnd/>
          </a:ln>
        </p:spPr>
      </p:pic>
      <p:pic>
        <p:nvPicPr>
          <p:cNvPr id="361490" name="Picture 18"/>
          <p:cNvPicPr>
            <a:picLocks noChangeAspect="1" noChangeArrowheads="1"/>
          </p:cNvPicPr>
          <p:nvPr/>
        </p:nvPicPr>
        <p:blipFill>
          <a:blip r:embed="rId9" cstate="print"/>
          <a:srcRect/>
          <a:stretch>
            <a:fillRect/>
          </a:stretch>
        </p:blipFill>
        <p:spPr bwMode="auto">
          <a:xfrm>
            <a:off x="533400" y="3886200"/>
            <a:ext cx="1127125" cy="762000"/>
          </a:xfrm>
          <a:prstGeom prst="rect">
            <a:avLst/>
          </a:prstGeom>
          <a:noFill/>
          <a:ln w="9525">
            <a:noFill/>
            <a:miter lim="800000"/>
            <a:headEnd/>
            <a:tailEnd/>
          </a:ln>
        </p:spPr>
      </p:pic>
      <p:pic>
        <p:nvPicPr>
          <p:cNvPr id="361491" name="Picture 19"/>
          <p:cNvPicPr>
            <a:picLocks noChangeAspect="1" noChangeArrowheads="1"/>
          </p:cNvPicPr>
          <p:nvPr/>
        </p:nvPicPr>
        <p:blipFill>
          <a:blip r:embed="rId10" cstate="print"/>
          <a:srcRect/>
          <a:stretch>
            <a:fillRect/>
          </a:stretch>
        </p:blipFill>
        <p:spPr bwMode="auto">
          <a:xfrm>
            <a:off x="381000" y="2514600"/>
            <a:ext cx="1100138" cy="533400"/>
          </a:xfrm>
          <a:prstGeom prst="rect">
            <a:avLst/>
          </a:prstGeom>
          <a:noFill/>
          <a:ln w="9525">
            <a:noFill/>
            <a:miter lim="800000"/>
            <a:headEnd/>
            <a:tailEnd/>
          </a:ln>
        </p:spPr>
      </p:pic>
      <p:pic>
        <p:nvPicPr>
          <p:cNvPr id="361494" name="Picture 22"/>
          <p:cNvPicPr>
            <a:picLocks noChangeAspect="1" noChangeArrowheads="1"/>
          </p:cNvPicPr>
          <p:nvPr/>
        </p:nvPicPr>
        <p:blipFill>
          <a:blip r:embed="rId11" cstate="print"/>
          <a:srcRect/>
          <a:stretch>
            <a:fillRect/>
          </a:stretch>
        </p:blipFill>
        <p:spPr bwMode="auto">
          <a:xfrm>
            <a:off x="3276600" y="2895600"/>
            <a:ext cx="1581150" cy="766618"/>
          </a:xfrm>
          <a:prstGeom prst="rect">
            <a:avLst/>
          </a:prstGeom>
          <a:noFill/>
          <a:ln w="9525">
            <a:noFill/>
            <a:miter lim="800000"/>
            <a:headEnd/>
            <a:tailEnd/>
          </a:ln>
        </p:spPr>
      </p:pic>
      <p:pic>
        <p:nvPicPr>
          <p:cNvPr id="361495" name="Picture 23"/>
          <p:cNvPicPr>
            <a:picLocks noChangeAspect="1" noChangeArrowheads="1"/>
          </p:cNvPicPr>
          <p:nvPr/>
        </p:nvPicPr>
        <p:blipFill>
          <a:blip r:embed="rId12" cstate="print"/>
          <a:srcRect/>
          <a:stretch>
            <a:fillRect/>
          </a:stretch>
        </p:blipFill>
        <p:spPr bwMode="auto">
          <a:xfrm>
            <a:off x="3276600" y="3886200"/>
            <a:ext cx="1371600" cy="665018"/>
          </a:xfrm>
          <a:prstGeom prst="rect">
            <a:avLst/>
          </a:prstGeom>
          <a:noFill/>
          <a:ln w="9525">
            <a:noFill/>
            <a:miter lim="800000"/>
            <a:headEnd/>
            <a:tailEnd/>
          </a:ln>
        </p:spPr>
      </p:pic>
      <p:pic>
        <p:nvPicPr>
          <p:cNvPr id="361496" name="Picture 24"/>
          <p:cNvPicPr>
            <a:picLocks noChangeAspect="1" noChangeArrowheads="1"/>
          </p:cNvPicPr>
          <p:nvPr/>
        </p:nvPicPr>
        <p:blipFill>
          <a:blip r:embed="rId13" cstate="print"/>
          <a:srcRect/>
          <a:stretch>
            <a:fillRect/>
          </a:stretch>
        </p:blipFill>
        <p:spPr bwMode="auto">
          <a:xfrm>
            <a:off x="3429000" y="4724400"/>
            <a:ext cx="971550" cy="656823"/>
          </a:xfrm>
          <a:prstGeom prst="rect">
            <a:avLst/>
          </a:prstGeom>
          <a:noFill/>
          <a:ln w="9525">
            <a:noFill/>
            <a:miter lim="800000"/>
            <a:headEnd/>
            <a:tailEnd/>
          </a:ln>
        </p:spPr>
      </p:pic>
      <p:pic>
        <p:nvPicPr>
          <p:cNvPr id="42" name="Picture 2"/>
          <p:cNvPicPr>
            <a:picLocks noChangeAspect="1" noChangeArrowheads="1"/>
          </p:cNvPicPr>
          <p:nvPr/>
        </p:nvPicPr>
        <p:blipFill>
          <a:blip r:embed="rId14" cstate="print"/>
          <a:stretch>
            <a:fillRect/>
          </a:stretch>
        </p:blipFill>
        <p:spPr bwMode="auto">
          <a:xfrm>
            <a:off x="6934200" y="1828800"/>
            <a:ext cx="1295400" cy="1295400"/>
          </a:xfrm>
          <a:prstGeom prst="rect">
            <a:avLst/>
          </a:prstGeom>
          <a:solidFill>
            <a:srgbClr val="000000">
              <a:shade val="95000"/>
            </a:srgbClr>
          </a:solidFill>
          <a:ln w="38100" cap="sq">
            <a:noFill/>
            <a:miter lim="800000"/>
          </a:ln>
          <a:effectLst/>
        </p:spPr>
      </p:pic>
      <p:grpSp>
        <p:nvGrpSpPr>
          <p:cNvPr id="48" name="Group 47"/>
          <p:cNvGrpSpPr/>
          <p:nvPr/>
        </p:nvGrpSpPr>
        <p:grpSpPr>
          <a:xfrm>
            <a:off x="6934200" y="5255239"/>
            <a:ext cx="1293389" cy="1314057"/>
            <a:chOff x="4497811" y="4267200"/>
            <a:chExt cx="1974222" cy="2005770"/>
          </a:xfrm>
        </p:grpSpPr>
        <p:pic>
          <p:nvPicPr>
            <p:cNvPr id="43" name="Picture 3"/>
            <p:cNvPicPr>
              <a:picLocks noChangeAspect="1" noChangeArrowheads="1"/>
            </p:cNvPicPr>
            <p:nvPr/>
          </p:nvPicPr>
          <p:blipFill>
            <a:blip r:embed="rId15" cstate="print"/>
            <a:srcRect r="32500"/>
            <a:stretch>
              <a:fillRect/>
            </a:stretch>
          </p:blipFill>
          <p:spPr bwMode="auto">
            <a:xfrm>
              <a:off x="4497811" y="4298552"/>
              <a:ext cx="1974222" cy="1949847"/>
            </a:xfrm>
            <a:prstGeom prst="rect">
              <a:avLst/>
            </a:prstGeom>
            <a:noFill/>
            <a:ln w="9525">
              <a:noFill/>
              <a:miter lim="800000"/>
              <a:headEnd/>
              <a:tailEnd/>
            </a:ln>
          </p:spPr>
        </p:pic>
        <p:sp>
          <p:nvSpPr>
            <p:cNvPr id="44" name="TextBox 43"/>
            <p:cNvSpPr txBox="1"/>
            <p:nvPr/>
          </p:nvSpPr>
          <p:spPr>
            <a:xfrm>
              <a:off x="5194986" y="5889602"/>
              <a:ext cx="718483" cy="383368"/>
            </a:xfrm>
            <a:prstGeom prst="rect">
              <a:avLst/>
            </a:prstGeom>
            <a:noFill/>
          </p:spPr>
          <p:txBody>
            <a:bodyPr wrap="none" rtlCol="0">
              <a:spAutoFit/>
            </a:bodyPr>
            <a:lstStyle/>
            <a:p>
              <a:r>
                <a:rPr lang="en-US" sz="1200" dirty="0" smtClean="0">
                  <a:latin typeface="+mn-lt"/>
                </a:rPr>
                <a:t>road</a:t>
              </a:r>
              <a:endParaRPr lang="en-US" sz="1200" dirty="0">
                <a:latin typeface="+mn-lt"/>
              </a:endParaRPr>
            </a:p>
          </p:txBody>
        </p:sp>
        <p:sp>
          <p:nvSpPr>
            <p:cNvPr id="45" name="TextBox 44"/>
            <p:cNvSpPr txBox="1"/>
            <p:nvPr/>
          </p:nvSpPr>
          <p:spPr>
            <a:xfrm>
              <a:off x="4648201" y="4670402"/>
              <a:ext cx="1042833" cy="383368"/>
            </a:xfrm>
            <a:prstGeom prst="rect">
              <a:avLst/>
            </a:prstGeom>
            <a:noFill/>
          </p:spPr>
          <p:txBody>
            <a:bodyPr wrap="none" rtlCol="0">
              <a:spAutoFit/>
            </a:bodyPr>
            <a:lstStyle/>
            <a:p>
              <a:r>
                <a:rPr lang="en-US" sz="1200" dirty="0" smtClean="0">
                  <a:latin typeface="+mn-lt"/>
                </a:rPr>
                <a:t>building</a:t>
              </a:r>
              <a:endParaRPr lang="en-US" sz="1200" dirty="0">
                <a:latin typeface="+mn-lt"/>
              </a:endParaRPr>
            </a:p>
          </p:txBody>
        </p:sp>
        <p:sp>
          <p:nvSpPr>
            <p:cNvPr id="46" name="TextBox 45"/>
            <p:cNvSpPr txBox="1"/>
            <p:nvPr/>
          </p:nvSpPr>
          <p:spPr>
            <a:xfrm>
              <a:off x="5840788" y="5442069"/>
              <a:ext cx="573534" cy="383368"/>
            </a:xfrm>
            <a:prstGeom prst="rect">
              <a:avLst/>
            </a:prstGeom>
            <a:noFill/>
          </p:spPr>
          <p:txBody>
            <a:bodyPr wrap="none" rtlCol="0">
              <a:spAutoFit/>
            </a:bodyPr>
            <a:lstStyle/>
            <a:p>
              <a:r>
                <a:rPr lang="en-US" sz="1200" dirty="0" smtClean="0">
                  <a:latin typeface="+mn-lt"/>
                </a:rPr>
                <a:t>car</a:t>
              </a:r>
              <a:endParaRPr lang="en-US" sz="1200" dirty="0">
                <a:latin typeface="+mn-lt"/>
              </a:endParaRPr>
            </a:p>
          </p:txBody>
        </p:sp>
        <p:sp>
          <p:nvSpPr>
            <p:cNvPr id="47" name="TextBox 46"/>
            <p:cNvSpPr txBox="1"/>
            <p:nvPr/>
          </p:nvSpPr>
          <p:spPr>
            <a:xfrm>
              <a:off x="5791200" y="4267200"/>
              <a:ext cx="587726" cy="383368"/>
            </a:xfrm>
            <a:prstGeom prst="rect">
              <a:avLst/>
            </a:prstGeom>
            <a:noFill/>
          </p:spPr>
          <p:txBody>
            <a:bodyPr wrap="none" rtlCol="0">
              <a:spAutoFit/>
            </a:bodyPr>
            <a:lstStyle/>
            <a:p>
              <a:r>
                <a:rPr lang="en-US" sz="1200" dirty="0" smtClean="0">
                  <a:latin typeface="+mn-lt"/>
                </a:rPr>
                <a:t>sky</a:t>
              </a:r>
              <a:endParaRPr lang="en-US" sz="1200" dirty="0">
                <a:latin typeface="+mn-lt"/>
              </a:endParaRPr>
            </a:p>
          </p:txBody>
        </p:sp>
      </p:grpSp>
      <p:sp>
        <p:nvSpPr>
          <p:cNvPr id="2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dirty="0" smtClean="0"/>
              <a:t>Potential solution: Lazy learning</a:t>
            </a:r>
            <a:endParaRPr lang="en-US" dirty="0"/>
          </a:p>
        </p:txBody>
      </p:sp>
      <p:pic>
        <p:nvPicPr>
          <p:cNvPr id="361489" name="Picture 17"/>
          <p:cNvPicPr>
            <a:picLocks noChangeAspect="1" noChangeArrowheads="1"/>
          </p:cNvPicPr>
          <p:nvPr/>
        </p:nvPicPr>
        <p:blipFill>
          <a:blip r:embed="rId16" cstate="print"/>
          <a:srcRect/>
          <a:stretch>
            <a:fillRect/>
          </a:stretch>
        </p:blipFill>
        <p:spPr bwMode="auto">
          <a:xfrm>
            <a:off x="1524000" y="3124200"/>
            <a:ext cx="1962150" cy="951345"/>
          </a:xfrm>
          <a:prstGeom prst="rect">
            <a:avLst/>
          </a:prstGeom>
          <a:noFill/>
          <a:ln w="9525">
            <a:noFill/>
            <a:miter lim="800000"/>
            <a:headEnd/>
            <a:tailEnd/>
          </a:ln>
        </p:spPr>
      </p:pic>
    </p:spTree>
    <p:extLst>
      <p:ext uri="{BB962C8B-B14F-4D97-AF65-F5344CB8AC3E}">
        <p14:creationId xmlns:p14="http://schemas.microsoft.com/office/powerpoint/2010/main" val="2743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361484"/>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361487"/>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361490"/>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361488"/>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361495"/>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361483"/>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361491"/>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361485"/>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361496"/>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361494"/>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36148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31"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approach</a:t>
            </a:r>
            <a:endParaRPr lang="en-US" dirty="0"/>
          </a:p>
        </p:txBody>
      </p:sp>
      <p:sp>
        <p:nvSpPr>
          <p:cNvPr id="32" name="Content Placeholder 31"/>
          <p:cNvSpPr>
            <a:spLocks noGrp="1"/>
          </p:cNvSpPr>
          <p:nvPr>
            <p:ph sz="quarter" idx="1"/>
          </p:nvPr>
        </p:nvSpPr>
        <p:spPr>
          <a:xfrm>
            <a:off x="612648" y="1600200"/>
            <a:ext cx="8153400" cy="4876800"/>
          </a:xfrm>
        </p:spPr>
        <p:txBody>
          <a:bodyPr>
            <a:normAutofit/>
          </a:bodyPr>
          <a:lstStyle/>
          <a:p>
            <a:r>
              <a:rPr lang="en-US" b="1" dirty="0" smtClean="0"/>
              <a:t>Lazy learning:</a:t>
            </a:r>
            <a:r>
              <a:rPr lang="en-US" dirty="0" smtClean="0"/>
              <a:t> do (almost) nothing at training time</a:t>
            </a:r>
          </a:p>
          <a:p>
            <a:r>
              <a:rPr lang="en-US" dirty="0" smtClean="0"/>
              <a:t>At test time:</a:t>
            </a:r>
          </a:p>
          <a:p>
            <a:pPr lvl="1"/>
            <a:r>
              <a:rPr lang="en-US" dirty="0" smtClean="0"/>
              <a:t>Find a </a:t>
            </a:r>
            <a:r>
              <a:rPr lang="en-US" i="1" dirty="0" smtClean="0"/>
              <a:t>retrieval set</a:t>
            </a:r>
            <a:r>
              <a:rPr lang="en-US" dirty="0" smtClean="0"/>
              <a:t> of similar images for each query image</a:t>
            </a:r>
          </a:p>
          <a:p>
            <a:pPr lvl="1"/>
            <a:r>
              <a:rPr lang="en-US" dirty="0" smtClean="0"/>
              <a:t>Transfer labels from the retrieval set by matching segmentation regions (</a:t>
            </a:r>
            <a:r>
              <a:rPr lang="en-US" dirty="0" err="1" smtClean="0"/>
              <a:t>superpixels</a:t>
            </a:r>
            <a:r>
              <a:rPr lang="en-US" dirty="0" smtClean="0"/>
              <a:t>)</a:t>
            </a:r>
          </a:p>
          <a:p>
            <a:endParaRPr lang="en-US" dirty="0" smtClean="0"/>
          </a:p>
          <a:p>
            <a:r>
              <a:rPr lang="en-US" b="1" dirty="0" smtClean="0"/>
              <a:t>Related work:</a:t>
            </a:r>
            <a:r>
              <a:rPr lang="en-US" dirty="0" smtClean="0"/>
              <a:t> </a:t>
            </a:r>
            <a:r>
              <a:rPr lang="en-US" dirty="0" smtClean="0"/>
              <a:t>SIFT Flow</a:t>
            </a:r>
            <a:endParaRPr lang="en-US" dirty="0" smtClean="0"/>
          </a:p>
          <a:p>
            <a:pPr lvl="1"/>
            <a:r>
              <a:rPr lang="en-US" dirty="0" smtClean="0"/>
              <a:t>C. Liu, J. Yuen, and A. </a:t>
            </a:r>
            <a:r>
              <a:rPr lang="en-US" dirty="0" err="1" smtClean="0"/>
              <a:t>Torralba</a:t>
            </a:r>
            <a:r>
              <a:rPr lang="en-US" dirty="0" smtClean="0"/>
              <a:t>, “Nonparametric Scene Parsing via Label Transfer,” PAMI 2011</a:t>
            </a:r>
            <a:endParaRPr lang="en-US"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35601</TotalTime>
  <Words>1932</Words>
  <Application>Microsoft Office PowerPoint</Application>
  <PresentationFormat>On-screen Show (4:3)</PresentationFormat>
  <Paragraphs>487</Paragraphs>
  <Slides>69</Slides>
  <Notes>39</Notes>
  <HiddenSlides>8</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2" baseType="lpstr">
      <vt:lpstr>Median</vt:lpstr>
      <vt:lpstr>Office Theme</vt:lpstr>
      <vt:lpstr>Equation</vt:lpstr>
      <vt:lpstr>Recognition Methods for  Open-Universe Datasets</vt:lpstr>
      <vt:lpstr>PowerPoint Presentation</vt:lpstr>
      <vt:lpstr>Closed-universe recognition</vt:lpstr>
      <vt:lpstr>PowerPoint Presentation</vt:lpstr>
      <vt:lpstr>PowerPoint Presentation</vt:lpstr>
      <vt:lpstr>PowerPoint Presentation</vt:lpstr>
      <vt:lpstr>PowerPoint Presentation</vt:lpstr>
      <vt:lpstr>PowerPoint Presentation</vt:lpstr>
      <vt:lpstr>Our approach</vt:lpstr>
      <vt:lpstr>Dense Scene Alignment by SIFT Flow</vt:lpstr>
      <vt:lpstr>Dense Scene Alignment by SIFT Flow</vt:lpstr>
      <vt:lpstr>Dense Scene Alignment by SIFT Flow</vt:lpstr>
      <vt:lpstr>SIFT Flow: Pros and cons</vt:lpstr>
      <vt:lpstr>Large-Scale  Nonparametric  Image  Parsing</vt:lpstr>
      <vt:lpstr>Step 1: Scene-level matching</vt:lpstr>
      <vt:lpstr>Step 2: Region-level matching</vt:lpstr>
      <vt:lpstr>Step 2: Region-level matching</vt:lpstr>
      <vt:lpstr>Step 2: Region-level matching</vt:lpstr>
      <vt:lpstr>Step 2: Region-level matching</vt:lpstr>
      <vt:lpstr>Step 2: Region-level matching</vt:lpstr>
      <vt:lpstr>Region-level likelihoods</vt:lpstr>
      <vt:lpstr>Region-level likelihoods</vt:lpstr>
      <vt:lpstr>Step 3: Global image labeling</vt:lpstr>
      <vt:lpstr>Step 3: Global image labeling</vt:lpstr>
      <vt:lpstr>Step 3: Global image labeling</vt:lpstr>
      <vt:lpstr>Step 3: Global image labeling</vt:lpstr>
      <vt:lpstr>Datasets</vt:lpstr>
      <vt:lpstr>Overall performance</vt:lpstr>
      <vt:lpstr>Overall performance</vt:lpstr>
      <vt:lpstr>Per-class classification rates</vt:lpstr>
      <vt:lpstr>Effect of spatial support</vt:lpstr>
      <vt:lpstr>Results on SIFT Flow dataset</vt:lpstr>
      <vt:lpstr>Results on LM+SUN dataset</vt:lpstr>
      <vt:lpstr>Running times</vt:lpstr>
      <vt:lpstr>Summary so far</vt:lpstr>
      <vt:lpstr>We get the “stuff” but not the “things”</vt:lpstr>
      <vt:lpstr>To get the “things” use detectors</vt:lpstr>
      <vt:lpstr>Problems with this approach</vt:lpstr>
      <vt:lpstr>Per-exemplar detectors</vt:lpstr>
      <vt:lpstr>PowerPoint Presentation</vt:lpstr>
      <vt:lpstr>Per-exemplar detectors for parsing</vt:lpstr>
      <vt:lpstr>Retrieval set for</vt:lpstr>
      <vt:lpstr>PowerPoint Presentation</vt:lpstr>
      <vt:lpstr>Per-exemplar detectors for parsing</vt:lpstr>
      <vt:lpstr>Per-exemplar detectors for parsing</vt:lpstr>
      <vt:lpstr>Per-exemplar detectors for parsing</vt:lpstr>
      <vt:lpstr>PowerPoint Presentation</vt:lpstr>
      <vt:lpstr>PowerPoint Presentation</vt:lpstr>
      <vt:lpstr>Per-exemplar detectors for parsing</vt:lpstr>
      <vt:lpstr>Per-exemplar detectors for parsing</vt:lpstr>
      <vt:lpstr>PowerPoint Presentation</vt:lpstr>
      <vt:lpstr>PowerPoint Presentation</vt:lpstr>
      <vt:lpstr>PowerPoint Presentation</vt:lpstr>
      <vt:lpstr>PowerPoint Presentation</vt:lpstr>
      <vt:lpstr>PowerPoint Presentation</vt:lpstr>
      <vt:lpstr>PowerPoint Presentation</vt:lpstr>
      <vt:lpstr>Timing</vt:lpstr>
      <vt:lpstr>Next Steps</vt:lpstr>
      <vt:lpstr>Review so far</vt:lpstr>
      <vt:lpstr>Joint geometric/semantic labeling</vt:lpstr>
      <vt:lpstr>Recall: Global image labeling</vt:lpstr>
      <vt:lpstr>Joint geometric/semantic labeling</vt:lpstr>
      <vt:lpstr>Example of joint labeling</vt:lpstr>
      <vt:lpstr>Understanding scenes on many levels</vt:lpstr>
      <vt:lpstr>Understanding scenes on many levels</vt:lpstr>
      <vt:lpstr>Understanding scenes on many levels</vt:lpstr>
      <vt:lpstr>Review</vt:lpstr>
      <vt:lpstr>Review so far</vt:lpstr>
      <vt:lpstr>Beyond labels: Attributes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Sparse Texture Representation Using Affine-Invariant Regions</dc:title>
  <dc:creator>Svetlana Lazebnik</dc:creator>
  <cp:lastModifiedBy>Svetlana Lazebnik</cp:lastModifiedBy>
  <cp:revision>727</cp:revision>
  <dcterms:created xsi:type="dcterms:W3CDTF">2012-02-23T18:56:36Z</dcterms:created>
  <dcterms:modified xsi:type="dcterms:W3CDTF">2012-04-24T17:06:02Z</dcterms:modified>
</cp:coreProperties>
</file>